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65"/>
  </p:notesMasterIdLst>
  <p:sldIdLst>
    <p:sldId id="256" r:id="rId3"/>
    <p:sldId id="257" r:id="rId4"/>
    <p:sldId id="366" r:id="rId5"/>
    <p:sldId id="400" r:id="rId6"/>
    <p:sldId id="409" r:id="rId7"/>
    <p:sldId id="410" r:id="rId8"/>
    <p:sldId id="303" r:id="rId9"/>
    <p:sldId id="258" r:id="rId10"/>
    <p:sldId id="310" r:id="rId11"/>
    <p:sldId id="360" r:id="rId12"/>
    <p:sldId id="361" r:id="rId13"/>
    <p:sldId id="362" r:id="rId14"/>
    <p:sldId id="363" r:id="rId15"/>
    <p:sldId id="364" r:id="rId16"/>
    <p:sldId id="368" r:id="rId17"/>
    <p:sldId id="384" r:id="rId18"/>
    <p:sldId id="312" r:id="rId19"/>
    <p:sldId id="311" r:id="rId20"/>
    <p:sldId id="313" r:id="rId21"/>
    <p:sldId id="314" r:id="rId22"/>
    <p:sldId id="315" r:id="rId23"/>
    <p:sldId id="316" r:id="rId24"/>
    <p:sldId id="317" r:id="rId25"/>
    <p:sldId id="385" r:id="rId26"/>
    <p:sldId id="319" r:id="rId27"/>
    <p:sldId id="320" r:id="rId28"/>
    <p:sldId id="321" r:id="rId29"/>
    <p:sldId id="333" r:id="rId30"/>
    <p:sldId id="404" r:id="rId31"/>
    <p:sldId id="405" r:id="rId32"/>
    <p:sldId id="406" r:id="rId33"/>
    <p:sldId id="407" r:id="rId34"/>
    <p:sldId id="408" r:id="rId35"/>
    <p:sldId id="380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30" r:id="rId44"/>
    <p:sldId id="369" r:id="rId45"/>
    <p:sldId id="387" r:id="rId46"/>
    <p:sldId id="269" r:id="rId47"/>
    <p:sldId id="270" r:id="rId48"/>
    <p:sldId id="378" r:id="rId49"/>
    <p:sldId id="388" r:id="rId50"/>
    <p:sldId id="273" r:id="rId51"/>
    <p:sldId id="274" r:id="rId52"/>
    <p:sldId id="276" r:id="rId53"/>
    <p:sldId id="370" r:id="rId54"/>
    <p:sldId id="278" r:id="rId55"/>
    <p:sldId id="371" r:id="rId56"/>
    <p:sldId id="396" r:id="rId57"/>
    <p:sldId id="372" r:id="rId58"/>
    <p:sldId id="280" r:id="rId59"/>
    <p:sldId id="373" r:id="rId60"/>
    <p:sldId id="281" r:id="rId61"/>
    <p:sldId id="411" r:id="rId62"/>
    <p:sldId id="412" r:id="rId63"/>
    <p:sldId id="40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7BA"/>
    <a:srgbClr val="CCFF99"/>
    <a:srgbClr val="FFFF99"/>
    <a:srgbClr val="99FF99"/>
    <a:srgbClr val="FFCCCC"/>
    <a:srgbClr val="FF99CC"/>
    <a:srgbClr val="F5D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120E57E-9835-49EF-AFBF-C392330F5E4E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0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120E57E-9835-49EF-AFBF-C392330F5E4E}" type="slidenum">
              <a:rPr lang="en-US" sz="1400" smtClean="0">
                <a:latin typeface="Times New Roman"/>
              </a:r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67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39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929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287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397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484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4126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4580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0210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6723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6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 equation numbers (1) and (2)!</a:t>
            </a: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 equation numbers (1) and (2)!</a:t>
            </a: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0" y="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1532520" y="1278720"/>
            <a:ext cx="6078240" cy="48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0"/>
            <a:ext cx="8229240" cy="459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4847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81060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78720"/>
            <a:ext cx="401580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810600"/>
            <a:ext cx="8229240" cy="23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0"/>
            <a:ext cx="9143640" cy="2514240"/>
          </a:xfrm>
          <a:prstGeom prst="rect">
            <a:avLst/>
          </a:prstGeom>
          <a:solidFill>
            <a:srgbClr val="102E5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" name="Picture 6"/>
          <p:cNvPicPr/>
          <p:nvPr/>
        </p:nvPicPr>
        <p:blipFill>
          <a:blip r:embed="rId15"/>
          <a:stretch/>
        </p:blipFill>
        <p:spPr>
          <a:xfrm>
            <a:off x="6934320" y="1008000"/>
            <a:ext cx="1523520" cy="58536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7"/>
          <p:cNvPicPr/>
          <p:nvPr/>
        </p:nvPicPr>
        <p:blipFill>
          <a:blip r:embed="rId16"/>
          <a:stretch/>
        </p:blipFill>
        <p:spPr>
          <a:xfrm>
            <a:off x="1227240" y="1185840"/>
            <a:ext cx="5393880" cy="304560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5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" name="Picture 13"/>
          <p:cNvPicPr/>
          <p:nvPr/>
        </p:nvPicPr>
        <p:blipFill>
          <a:blip r:embed="rId17"/>
          <a:stretch/>
        </p:blipFill>
        <p:spPr>
          <a:xfrm>
            <a:off x="212760" y="6119640"/>
            <a:ext cx="1023480" cy="247320"/>
          </a:xfrm>
          <a:prstGeom prst="rect">
            <a:avLst/>
          </a:prstGeom>
          <a:ln w="9360">
            <a:noFill/>
          </a:ln>
        </p:spPr>
      </p:pic>
      <p:sp>
        <p:nvSpPr>
          <p:cNvPr id="9" name="CustomShape 6"/>
          <p:cNvSpPr/>
          <p:nvPr/>
        </p:nvSpPr>
        <p:spPr>
          <a:xfrm>
            <a:off x="0" y="2590920"/>
            <a:ext cx="376848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A6A6A6"/>
                </a:solidFill>
                <a:latin typeface="Arial"/>
              </a:rPr>
              <a:t>Photos placed in horizontal position 
with even amount of white space
 between photos and header</a:t>
            </a:r>
            <a:endParaRPr/>
          </a:p>
        </p:txBody>
      </p:sp>
      <p:sp>
        <p:nvSpPr>
          <p:cNvPr id="10" name="CustomShape 7"/>
          <p:cNvSpPr/>
          <p:nvPr/>
        </p:nvSpPr>
        <p:spPr>
          <a:xfrm>
            <a:off x="3852000" y="2590920"/>
            <a:ext cx="228564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8"/>
          <p:cNvSpPr/>
          <p:nvPr/>
        </p:nvSpPr>
        <p:spPr>
          <a:xfrm>
            <a:off x="6226920" y="2590920"/>
            <a:ext cx="2916720" cy="161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PlaceHolder 9"/>
          <p:cNvSpPr>
            <a:spLocks noGrp="1"/>
          </p:cNvSpPr>
          <p:nvPr>
            <p:ph type="title"/>
          </p:nvPr>
        </p:nvSpPr>
        <p:spPr>
          <a:xfrm>
            <a:off x="920520" y="4260240"/>
            <a:ext cx="7772040" cy="897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4000" strike="noStrike">
                <a:solidFill>
                  <a:srgbClr val="9D8C78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3" name="PlaceHolder 10"/>
          <p:cNvSpPr>
            <a:spLocks noGrp="1"/>
          </p:cNvSpPr>
          <p:nvPr>
            <p:ph type="dt"/>
          </p:nvPr>
        </p:nvSpPr>
        <p:spPr>
          <a:xfrm>
            <a:off x="109440" y="4197600"/>
            <a:ext cx="931680" cy="280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" name="Picture 12"/>
          <p:cNvPicPr/>
          <p:nvPr/>
        </p:nvPicPr>
        <p:blipFill>
          <a:blip r:embed="rId18"/>
          <a:stretch/>
        </p:blipFill>
        <p:spPr>
          <a:xfrm>
            <a:off x="1380240" y="6115680"/>
            <a:ext cx="850320" cy="275760"/>
          </a:xfrm>
          <a:prstGeom prst="rect">
            <a:avLst/>
          </a:prstGeom>
          <a:ln w="9360">
            <a:noFill/>
          </a:ln>
        </p:spPr>
      </p:pic>
      <p:sp>
        <p:nvSpPr>
          <p:cNvPr id="15" name="PlaceHolder 11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6" name="CustomShape 12"/>
          <p:cNvSpPr/>
          <p:nvPr/>
        </p:nvSpPr>
        <p:spPr>
          <a:xfrm>
            <a:off x="3124080" y="6172200"/>
            <a:ext cx="556236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" strike="noStrike">
                <a:solidFill>
                  <a:srgbClr val="000000"/>
                </a:solidFill>
                <a:latin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/>
          </a:p>
        </p:txBody>
      </p:sp>
      <p:sp>
        <p:nvSpPr>
          <p:cNvPr id="17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6553080"/>
            <a:ext cx="9143640" cy="304560"/>
          </a:xfrm>
          <a:prstGeom prst="rect">
            <a:avLst/>
          </a:prstGeom>
          <a:solidFill>
            <a:srgbClr val="9E8C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0" y="6451560"/>
            <a:ext cx="9143640" cy="7596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4" name="Picture 8"/>
          <p:cNvPicPr/>
          <p:nvPr/>
        </p:nvPicPr>
        <p:blipFill>
          <a:blip r:embed="rId14"/>
          <a:stretch/>
        </p:blipFill>
        <p:spPr>
          <a:xfrm>
            <a:off x="8001000" y="228600"/>
            <a:ext cx="936360" cy="410760"/>
          </a:xfrm>
          <a:prstGeom prst="rect">
            <a:avLst/>
          </a:prstGeom>
          <a:ln w="9360">
            <a:noFill/>
          </a:ln>
        </p:spPr>
      </p:pic>
      <p:sp>
        <p:nvSpPr>
          <p:cNvPr id="55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991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102E54"/>
                </a:solidFill>
                <a:latin typeface="Calibri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1278720"/>
            <a:ext cx="8229240" cy="4847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400" strike="noStrike">
                <a:solidFill>
                  <a:srgbClr val="000000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US" strike="noStrike">
                <a:solidFill>
                  <a:srgbClr val="000000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57" name="PlaceHolder 5"/>
          <p:cNvSpPr>
            <a:spLocks noGrp="1"/>
          </p:cNvSpPr>
          <p:nvPr>
            <p:ph type="dt"/>
          </p:nvPr>
        </p:nvSpPr>
        <p:spPr>
          <a:xfrm>
            <a:off x="22320" y="6166800"/>
            <a:ext cx="2133360" cy="47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8" name="PlaceHolder 6"/>
          <p:cNvSpPr>
            <a:spLocks noGrp="1"/>
          </p:cNvSpPr>
          <p:nvPr>
            <p:ph type="sldNum"/>
          </p:nvPr>
        </p:nvSpPr>
        <p:spPr>
          <a:xfrm>
            <a:off x="8305920" y="6153120"/>
            <a:ext cx="609120" cy="3744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C5401BE9-B2E9-43D1-B495-9931CA1401D9}" type="slidenum">
              <a:rPr lang="en-US" sz="1400" strike="noStrike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59" name="PlaceHolder 7"/>
          <p:cNvSpPr>
            <a:spLocks noGrp="1"/>
          </p:cNvSpPr>
          <p:nvPr>
            <p:ph type="ftr"/>
          </p:nvPr>
        </p:nvSpPr>
        <p:spPr>
          <a:xfrm>
            <a:off x="3123360" y="6519240"/>
            <a:ext cx="2895120" cy="28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Minimal Subspace 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0.png"/><Relationship Id="rId5" Type="http://schemas.openxmlformats.org/officeDocument/2006/relationships/image" Target="../media/image61.png"/><Relationship Id="rId4" Type="http://schemas.openxmlformats.org/officeDocument/2006/relationships/image" Target="../media/image4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13" y="2534883"/>
            <a:ext cx="2344573" cy="17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Shape 1"/>
          <p:cNvSpPr txBox="1"/>
          <p:nvPr/>
        </p:nvSpPr>
        <p:spPr>
          <a:xfrm>
            <a:off x="-228600" y="4184040"/>
            <a:ext cx="9525000" cy="1073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100" b="1" dirty="0" smtClean="0">
                <a:latin typeface="Calibri" panose="020F0502020204030204" pitchFamily="34" charset="0"/>
              </a:rPr>
              <a:t>A </a:t>
            </a:r>
            <a:r>
              <a:rPr lang="en-US" sz="2100" b="1" dirty="0">
                <a:latin typeface="Calibri" panose="020F0502020204030204" pitchFamily="34" charset="0"/>
              </a:rPr>
              <a:t>m</a:t>
            </a:r>
            <a:r>
              <a:rPr lang="en-US" sz="2100" b="1" dirty="0" smtClean="0">
                <a:latin typeface="Calibri" panose="020F0502020204030204" pitchFamily="34" charset="0"/>
              </a:rPr>
              <a:t>inimal subspace rotation </a:t>
            </a:r>
            <a:r>
              <a:rPr lang="en-US" sz="2100" b="1" dirty="0">
                <a:latin typeface="Calibri" panose="020F0502020204030204" pitchFamily="34" charset="0"/>
              </a:rPr>
              <a:t>approach for obtaining stable &amp;</a:t>
            </a:r>
            <a:r>
              <a:rPr lang="en-US" sz="2100" b="1" dirty="0" smtClean="0">
                <a:latin typeface="Calibri" panose="020F0502020204030204" pitchFamily="34" charset="0"/>
              </a:rPr>
              <a:t> accurate low-order </a:t>
            </a:r>
            <a:r>
              <a:rPr lang="en-US" sz="2100" b="1" dirty="0">
                <a:latin typeface="Calibri" panose="020F0502020204030204" pitchFamily="34" charset="0"/>
              </a:rPr>
              <a:t>projection-based reduced order models for nonlinear </a:t>
            </a:r>
            <a:r>
              <a:rPr lang="en-US" sz="2100" b="1" dirty="0" smtClean="0">
                <a:latin typeface="Calibri" panose="020F0502020204030204" pitchFamily="34" charset="0"/>
              </a:rPr>
              <a:t>compressible flow</a:t>
            </a:r>
            <a:endParaRPr sz="2100" b="1" dirty="0">
              <a:latin typeface="Calibri" panose="020F0502020204030204" pitchFamily="34" charset="0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04800" y="50292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u="sng" dirty="0" smtClean="0">
                <a:latin typeface="Calibri" panose="020F0502020204030204" pitchFamily="34" charset="0"/>
              </a:rPr>
              <a:t>Irina Tezaur</a:t>
            </a:r>
            <a:r>
              <a:rPr lang="en-US" baseline="30000" dirty="0" smtClean="0">
                <a:latin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</a:rPr>
              <a:t>,  </a:t>
            </a:r>
            <a:r>
              <a:rPr lang="en-US" dirty="0" err="1" smtClean="0">
                <a:latin typeface="Calibri" panose="020F0502020204030204" pitchFamily="34" charset="0"/>
              </a:rPr>
              <a:t>Maciej</a:t>
            </a:r>
            <a:r>
              <a:rPr lang="en-US" dirty="0" smtClean="0">
                <a:latin typeface="Calibri" panose="020F0502020204030204" pitchFamily="34" charset="0"/>
              </a:rPr>
              <a:t> Balajewicz</a:t>
            </a:r>
            <a:r>
              <a:rPr lang="en-US" baseline="30000" dirty="0" smtClean="0">
                <a:latin typeface="Calibri" panose="020F0502020204030204" pitchFamily="34" charset="0"/>
              </a:rPr>
              <a:t>2</a:t>
            </a:r>
          </a:p>
          <a:p>
            <a:pPr algn="ctr"/>
            <a:endParaRPr lang="en-US" sz="4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400" baseline="30000" dirty="0" smtClean="0">
                <a:latin typeface="Calibri" panose="020F0502020204030204" pitchFamily="34" charset="0"/>
              </a:rPr>
              <a:t>1</a:t>
            </a:r>
            <a:r>
              <a:rPr lang="en-US" sz="1400" dirty="0" smtClean="0">
                <a:latin typeface="Calibri" panose="020F0502020204030204" pitchFamily="34" charset="0"/>
              </a:rPr>
              <a:t> Quantitative Modeling &amp; Analysis Department, Sandia National Laboratories</a:t>
            </a:r>
          </a:p>
          <a:p>
            <a:pPr algn="ctr"/>
            <a:r>
              <a:rPr lang="en-US" sz="1400" baseline="30000" dirty="0" smtClean="0">
                <a:latin typeface="Calibri" panose="020F0502020204030204" pitchFamily="34" charset="0"/>
              </a:rPr>
              <a:t>2</a:t>
            </a:r>
            <a:r>
              <a:rPr lang="en-US" sz="1400" dirty="0" smtClean="0">
                <a:latin typeface="Calibri" panose="020F0502020204030204" pitchFamily="34" charset="0"/>
              </a:rPr>
              <a:t> Aerospace Engineering Department, University of Illinois Urbana-Champaign</a:t>
            </a:r>
          </a:p>
          <a:p>
            <a:pPr algn="ctr"/>
            <a:endParaRPr lang="en-US" sz="400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WCCM 2016    Seoul, South Korea    July 25-30, 2016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3957"/>
            <a:ext cx="1447800" cy="16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58" y="2556290"/>
            <a:ext cx="2473642" cy="16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066"/>
            <a:ext cx="3355318" cy="16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ROM limitations due to basis truncation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POD is, by definition and design, biased towards the </a:t>
            </a:r>
            <a:r>
              <a:rPr lang="en-US" sz="2000" b="1" i="1" u="sng" dirty="0">
                <a:latin typeface="Calibri" panose="020F0502020204030204" pitchFamily="34" charset="0"/>
              </a:rPr>
              <a:t>large, energy producing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scales of the flow (i.e., modes with large POD eigenvalues</a:t>
            </a:r>
            <a:r>
              <a:rPr lang="en-US" sz="2000" dirty="0" smtClean="0">
                <a:latin typeface="Calibri" panose="020F0502020204030204" pitchFamily="34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69960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ROM limitations due to basis truncation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POD is, by definition and design, biased towards the </a:t>
            </a:r>
            <a:r>
              <a:rPr lang="en-US" sz="2000" b="1" i="1" u="sng" dirty="0">
                <a:latin typeface="Calibri" panose="020F0502020204030204" pitchFamily="34" charset="0"/>
              </a:rPr>
              <a:t>large, energy producing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scales of the flow (i.e., modes with large POD eigenvalues</a:t>
            </a:r>
            <a:r>
              <a:rPr lang="en-US" sz="2000" dirty="0" smtClean="0">
                <a:latin typeface="Calibri" panose="020F0502020204030204" pitchFamily="34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Truncated/unresolved modes are negligible form a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data compression</a:t>
            </a:r>
            <a:r>
              <a:rPr lang="en-US" sz="2000" b="1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point </a:t>
            </a:r>
            <a:r>
              <a:rPr lang="en-US" sz="2000" dirty="0">
                <a:latin typeface="Calibri" panose="020F0502020204030204" pitchFamily="34" charset="0"/>
              </a:rPr>
              <a:t>of view (i.e., small POD eigenvalues) but are crucial for the </a:t>
            </a:r>
            <a:r>
              <a:rPr lang="en-US" sz="2000" b="1" i="1" u="sng" dirty="0">
                <a:latin typeface="Calibri" panose="020F0502020204030204" pitchFamily="34" charset="0"/>
              </a:rPr>
              <a:t>dynamical equations</a:t>
            </a:r>
            <a:r>
              <a:rPr lang="en-US" sz="2000" i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" i="1" u="sng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69960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ROM limitations due to basis truncation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POD is, by definition and design, biased towards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large, energy producing</a:t>
                </a:r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scales of the flow (i.e., modes with large POD eigenvalues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Truncated/unresolved modes are negligible form a </a:t>
                </a:r>
                <a:r>
                  <a:rPr lang="en-US" sz="2000" b="1" i="1" u="sng" dirty="0" smtClean="0">
                    <a:latin typeface="Calibri" panose="020F0502020204030204" pitchFamily="34" charset="0"/>
                  </a:rPr>
                  <a:t>data compression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point </a:t>
                </a:r>
                <a:r>
                  <a:rPr lang="en-US" sz="2000" dirty="0">
                    <a:latin typeface="Calibri" panose="020F0502020204030204" pitchFamily="34" charset="0"/>
                  </a:rPr>
                  <a:t>of view (i.e., small POD eigenvalues) but are crucial for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dynamical equations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00" i="1" u="sng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For fluid flow applications, higher-order modes are associated with energy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low-dimensional ROMs are often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inaccurate</a:t>
                </a:r>
                <a:r>
                  <a:rPr lang="en-US" sz="2000" dirty="0">
                    <a:latin typeface="Calibri" panose="020F0502020204030204" pitchFamily="34" charset="0"/>
                  </a:rPr>
                  <a:t> and sometimes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blipFill rotWithShape="1">
                <a:blip r:embed="rId3"/>
                <a:stretch>
                  <a:fillRect l="-571" t="-1022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69960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ROM limitations due to basis truncation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POD is, by definition and design, biased towards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large, energy producing</a:t>
                </a:r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scales of the flow (i.e., modes with large POD eigenvalues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Truncated/unresolved modes are negligible form a </a:t>
                </a:r>
                <a:r>
                  <a:rPr lang="en-US" sz="2000" b="1" i="1" u="sng" dirty="0" smtClean="0">
                    <a:latin typeface="Calibri" panose="020F0502020204030204" pitchFamily="34" charset="0"/>
                  </a:rPr>
                  <a:t>data compression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point </a:t>
                </a:r>
                <a:r>
                  <a:rPr lang="en-US" sz="2000" dirty="0">
                    <a:latin typeface="Calibri" panose="020F0502020204030204" pitchFamily="34" charset="0"/>
                  </a:rPr>
                  <a:t>of view (i.e., small POD eigenvalues) but are crucial for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dynamical equations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00" i="1" u="sng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For fluid flow applications, higher-order modes are associated with energy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low-dimensional ROMs are often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inaccurate</a:t>
                </a:r>
                <a:r>
                  <a:rPr lang="en-US" sz="2000" dirty="0">
                    <a:latin typeface="Calibri" panose="020F0502020204030204" pitchFamily="34" charset="0"/>
                  </a:rPr>
                  <a:t> and sometimes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blipFill rotWithShape="1">
                <a:blip r:embed="rId3"/>
                <a:stretch>
                  <a:fillRect l="-571" t="-1022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52420" y="4626114"/>
            <a:ext cx="601998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For a ROM </a:t>
            </a:r>
            <a:r>
              <a:rPr lang="en-US" sz="2000" dirty="0" smtClean="0">
                <a:latin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</a:rPr>
              <a:t>be stable and accurate, the </a:t>
            </a:r>
            <a:r>
              <a:rPr lang="en-US" sz="2000" b="1" i="1" u="sng" dirty="0">
                <a:latin typeface="Calibri" panose="020F0502020204030204" pitchFamily="34" charset="0"/>
              </a:rPr>
              <a:t>truncated/unresolved subspace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must be accounted </a:t>
            </a:r>
            <a:r>
              <a:rPr lang="en-US" sz="2000" dirty="0" smtClean="0">
                <a:latin typeface="Calibri" panose="020F0502020204030204" pitchFamily="34" charset="0"/>
              </a:rPr>
              <a:t>for.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69960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ROM limitations due to basis truncation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POD is, by definition and design, biased towards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large, energy producing</a:t>
                </a:r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scales of the flow (i.e., modes with large POD eigenvalues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Truncated/unresolved modes are negligible form a </a:t>
                </a:r>
                <a:r>
                  <a:rPr lang="en-US" sz="2000" b="1" i="1" u="sng" dirty="0" smtClean="0">
                    <a:latin typeface="Calibri" panose="020F0502020204030204" pitchFamily="34" charset="0"/>
                  </a:rPr>
                  <a:t>data compression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point </a:t>
                </a:r>
                <a:r>
                  <a:rPr lang="en-US" sz="2000" dirty="0">
                    <a:latin typeface="Calibri" panose="020F0502020204030204" pitchFamily="34" charset="0"/>
                  </a:rPr>
                  <a:t>of view (i.e., small POD eigenvalues) but are crucial for the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dynamical equations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00" i="1" u="sng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For fluid flow applications, higher-order modes are associated with energy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low-dimensional ROMs are often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inaccurate</a:t>
                </a:r>
                <a:r>
                  <a:rPr lang="en-US" sz="2000" dirty="0">
                    <a:latin typeface="Calibri" panose="020F0502020204030204" pitchFamily="34" charset="0"/>
                  </a:rPr>
                  <a:t> and sometimes </a:t>
                </a:r>
                <a:r>
                  <a:rPr lang="en-US" sz="2000" b="1" i="1" u="sng" dirty="0">
                    <a:latin typeface="Calibri" panose="020F0502020204030204" pitchFamily="34" charset="0"/>
                  </a:rPr>
                  <a:t>unstable</a:t>
                </a:r>
                <a:r>
                  <a:rPr lang="en-US" sz="2000" dirty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8534400" cy="2985433"/>
              </a:xfrm>
              <a:prstGeom prst="rect">
                <a:avLst/>
              </a:prstGeom>
              <a:blipFill rotWithShape="1">
                <a:blip r:embed="rId3"/>
                <a:stretch>
                  <a:fillRect l="-571" t="-1022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52420" y="4626114"/>
            <a:ext cx="601998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For a ROM </a:t>
            </a:r>
            <a:r>
              <a:rPr lang="en-US" sz="2000" dirty="0" smtClean="0">
                <a:latin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</a:rPr>
              <a:t>be stable and accurate, the </a:t>
            </a:r>
            <a:r>
              <a:rPr lang="en-US" sz="2000" b="1" i="1" u="sng" dirty="0">
                <a:latin typeface="Calibri" panose="020F0502020204030204" pitchFamily="34" charset="0"/>
              </a:rPr>
              <a:t>truncated/unresolved subspace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must be accounted </a:t>
            </a:r>
            <a:r>
              <a:rPr lang="en-US" sz="2000" dirty="0" smtClean="0">
                <a:latin typeface="Calibri" panose="020F0502020204030204" pitchFamily="34" charset="0"/>
              </a:rPr>
              <a:t>for.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562600"/>
            <a:ext cx="25146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latin typeface="Calibri" panose="020F0502020204030204" pitchFamily="34" charset="0"/>
              </a:rPr>
              <a:t>Turbulence Modeling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(traditional approach)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562600"/>
            <a:ext cx="251460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latin typeface="Calibri" panose="020F0502020204030204" pitchFamily="34" charset="0"/>
              </a:rPr>
              <a:t>Subspace Rotation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(our approach)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53340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24600" y="53340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69960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</a:t>
            </a:r>
            <a:r>
              <a:rPr lang="en-US" sz="2400" dirty="0">
                <a:latin typeface="Calibri" panose="020F0502020204030204" pitchFamily="34" charset="0"/>
              </a:rPr>
              <a:t>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</a:t>
            </a:r>
            <a:r>
              <a:rPr lang="en-US" sz="2400" dirty="0">
                <a:latin typeface="Calibri" panose="020F0502020204030204" pitchFamily="34" charset="0"/>
              </a:rPr>
              <a:t>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5088244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𝑳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3817353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889903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05800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05800" cy="913070"/>
              </a:xfrm>
              <a:prstGeom prst="rect">
                <a:avLst/>
              </a:prstGeom>
              <a:blipFill rotWithShape="1">
                <a:blip r:embed="rId4"/>
                <a:stretch>
                  <a:fillRect l="-661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837297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 smtClean="0">
                <a:latin typeface="Calibri" panose="020F0502020204030204" pitchFamily="34" charset="0"/>
              </a:rPr>
              <a:t>Summary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05800" cy="128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05800" cy="1282402"/>
              </a:xfrm>
              <a:prstGeom prst="rect">
                <a:avLst/>
              </a:prstGeom>
              <a:blipFill rotWithShape="1">
                <a:blip r:embed="rId4"/>
                <a:stretch>
                  <a:fillRect l="-661" t="-238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837297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05800" cy="1897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Additional term destroys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05800" cy="1897955"/>
              </a:xfrm>
              <a:prstGeom prst="rect">
                <a:avLst/>
              </a:prstGeom>
              <a:blipFill rotWithShape="1">
                <a:blip r:embed="rId4"/>
                <a:stretch>
                  <a:fillRect l="-661" t="-1608" b="-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752178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05800" cy="251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Additional term destroys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Calibration is necessary to derive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and optimal value is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flow dependent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.</a:t>
                </a:r>
                <a:endParaRPr lang="en-US" sz="2000" i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05800" cy="2513509"/>
              </a:xfrm>
              <a:prstGeom prst="rect">
                <a:avLst/>
              </a:prstGeom>
              <a:blipFill rotWithShape="1">
                <a:blip r:embed="rId4"/>
                <a:stretch>
                  <a:fillRect l="-661" t="-1214" r="-1175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752178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Dissipative dynamics of truncated higher-order modes are modeled using an additional linear term: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𝑳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baseline="30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7391400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05800" cy="3129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designed to decrease magnitude of positive eigenvalues and increase magnitude of negative eigenvalues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𝑳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(for stability).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baseline="30000" dirty="0">
                  <a:latin typeface="Calibri" panose="020F050202020403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this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Additional term destroys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Calibration is necessary to derive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and optimal value is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flow dependent</a:t>
                </a:r>
                <a:r>
                  <a:rPr lang="en-US" sz="2000" i="1" dirty="0">
                    <a:latin typeface="Calibri" panose="020F0502020204030204" pitchFamily="34" charset="0"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linear model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cannot be expected to perform well for all classes of problems (e.g., nonlinear).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05800" cy="3129062"/>
              </a:xfrm>
              <a:prstGeom prst="rect">
                <a:avLst/>
              </a:prstGeom>
              <a:blipFill rotWithShape="1">
                <a:blip r:embed="rId4"/>
                <a:stretch>
                  <a:fillRect l="-661" t="-975" r="-1175" b="-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752178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</a:t>
            </a:r>
            <a:r>
              <a:rPr lang="en-US" sz="2400" dirty="0">
                <a:latin typeface="Calibri" panose="020F0502020204030204" pitchFamily="34" charset="0"/>
              </a:rPr>
              <a:t>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751986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048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Proposed new approach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524000"/>
            <a:ext cx="845838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Instead of modeling truncation via additional linear term, model the truncation </a:t>
            </a:r>
            <a:r>
              <a:rPr lang="en-US" sz="2000" i="1" u="sng" dirty="0">
                <a:latin typeface="Calibri" panose="020F0502020204030204" pitchFamily="34" charset="0"/>
              </a:rPr>
              <a:t>a priori</a:t>
            </a:r>
            <a:r>
              <a:rPr lang="en-US" sz="2000" dirty="0">
                <a:latin typeface="Calibri" panose="020F0502020204030204" pitchFamily="34" charset="0"/>
              </a:rPr>
              <a:t> by “rotating” the projection subspace into a more dissipative </a:t>
            </a:r>
            <a:r>
              <a:rPr lang="en-US" sz="2000" dirty="0" smtClean="0">
                <a:latin typeface="Calibri" panose="020F0502020204030204" pitchFamily="34" charset="0"/>
              </a:rPr>
              <a:t>regime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372013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048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Proposed new approach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524000"/>
            <a:ext cx="845838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Instead of modeling truncation via additional linear term, model the truncation </a:t>
            </a:r>
            <a:r>
              <a:rPr lang="en-US" sz="2000" i="1" u="sng" dirty="0">
                <a:latin typeface="Calibri" panose="020F0502020204030204" pitchFamily="34" charset="0"/>
              </a:rPr>
              <a:t>a priori</a:t>
            </a:r>
            <a:r>
              <a:rPr lang="en-US" sz="2000" dirty="0">
                <a:latin typeface="Calibri" panose="020F0502020204030204" pitchFamily="34" charset="0"/>
              </a:rPr>
              <a:t> by “rotating” the projection subspace into a more dissipative </a:t>
            </a:r>
            <a:r>
              <a:rPr lang="en-US" sz="2000" dirty="0" smtClean="0">
                <a:latin typeface="Calibri" panose="020F0502020204030204" pitchFamily="34" charset="0"/>
              </a:rPr>
              <a:t>regime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438400"/>
                <a:ext cx="8458080" cy="1631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1" dirty="0" smtClean="0">
                    <a:latin typeface="Calibri" panose="020F0502020204030204" pitchFamily="34" charset="0"/>
                  </a:rPr>
                  <a:t>Illustrative example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Standard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approach</a:t>
                </a:r>
                <a:r>
                  <a:rPr lang="en-US" sz="2000" i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retain only the most energetic POD modes,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</m:t>
                    </m:r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Proposed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approach</a:t>
                </a:r>
                <a:r>
                  <a:rPr lang="en-US" sz="2000" i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choose some higher order basis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modes to </a:t>
                </a:r>
                <a:r>
                  <a:rPr lang="en-US" sz="2000" dirty="0">
                    <a:latin typeface="Calibri" panose="020F0502020204030204" pitchFamily="34" charset="0"/>
                  </a:rPr>
                  <a:t>increase dissipation,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</m:t>
                    </m:r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38400"/>
                <a:ext cx="845808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576" t="-1481" b="-51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372013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048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Proposed new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960" y="51932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(3)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524000"/>
            <a:ext cx="8458380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Instead of modeling truncation via additional linear term, model the truncation </a:t>
            </a:r>
            <a:r>
              <a:rPr lang="en-US" sz="2000" i="1" u="sng" dirty="0">
                <a:latin typeface="Calibri" panose="020F0502020204030204" pitchFamily="34" charset="0"/>
              </a:rPr>
              <a:t>a priori</a:t>
            </a:r>
            <a:r>
              <a:rPr lang="en-US" sz="2000" dirty="0">
                <a:latin typeface="Calibri" panose="020F0502020204030204" pitchFamily="34" charset="0"/>
              </a:rPr>
              <a:t> by “rotating” the projection subspace into a more dissipative </a:t>
            </a:r>
            <a:r>
              <a:rPr lang="en-US" sz="2000" dirty="0" smtClean="0">
                <a:latin typeface="Calibri" panose="020F0502020204030204" pitchFamily="34" charset="0"/>
              </a:rPr>
              <a:t>regime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438400"/>
                <a:ext cx="8458080" cy="1631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1" dirty="0" smtClean="0">
                    <a:latin typeface="Calibri" panose="020F0502020204030204" pitchFamily="34" charset="0"/>
                  </a:rPr>
                  <a:t>Illustrative example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Standard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approach</a:t>
                </a:r>
                <a:r>
                  <a:rPr lang="en-US" sz="2000" i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retain only the most energetic POD modes,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</m:t>
                    </m:r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Proposed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approach</a:t>
                </a:r>
                <a:r>
                  <a:rPr lang="en-US" sz="2000" i="1" dirty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choose some higher order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basis modes </a:t>
                </a:r>
                <a:r>
                  <a:rPr lang="en-US" sz="2000" dirty="0">
                    <a:latin typeface="Calibri" panose="020F0502020204030204" pitchFamily="34" charset="0"/>
                  </a:rPr>
                  <a:t>to increase dissipation,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libri" panose="020F0502020204030204" pitchFamily="34" charset="0"/>
                  </a:rPr>
                  <a:t>,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</m:t>
                    </m:r>
                  </m:oMath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38400"/>
                <a:ext cx="845808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576" t="-1481" b="-51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240" y="4267200"/>
                <a:ext cx="79251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u="sng" dirty="0" smtClean="0">
                    <a:latin typeface="Calibri" panose="020F0502020204030204" pitchFamily="34" charset="0"/>
                  </a:rPr>
                  <a:t>More generally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approximate the solution using a linear superposition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(with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) most energetic modes: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40" y="4267200"/>
                <a:ext cx="7925160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615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5105400"/>
                <a:ext cx="4724400" cy="4471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</a:rPr>
                      <m:t>=1,…,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05400"/>
                <a:ext cx="4724400" cy="447174"/>
              </a:xfrm>
              <a:prstGeom prst="rect">
                <a:avLst/>
              </a:prstGeom>
              <a:blipFill rotWithShape="1">
                <a:blip r:embed="rId5"/>
                <a:stretch>
                  <a:fillRect t="-91781" b="-14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5791200"/>
                <a:ext cx="784872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is an orthonormal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𝑿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) “rotation” matrix.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91200"/>
                <a:ext cx="7848720" cy="421013"/>
              </a:xfrm>
              <a:prstGeom prst="rect">
                <a:avLst/>
              </a:prstGeom>
              <a:blipFill rotWithShape="1">
                <a:blip r:embed="rId6"/>
                <a:stretch>
                  <a:fillRect l="-78" t="-14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372013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Goals of proposed new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flow </a:t>
                </a:r>
              </a:p>
              <a:p>
                <a:pPr lvl="1"/>
                <a:endParaRPr lang="en-US" sz="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minimize the “rotation” angle, i.e., minimize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baseline="-25000">
                        <a:solidFill>
                          <a:schemeClr val="bg1"/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  <a:p>
                <a:pPr lvl="1"/>
                <a:endParaRPr lang="en-US" sz="900" dirty="0" smtClean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New </a:t>
                </a: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ROMs.</a:t>
                </a:r>
              </a:p>
              <a:p>
                <a:pPr lvl="1"/>
                <a:endParaRPr lang="en-US" sz="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ensure appropriate balance between energy production and energy dissipation.</a:t>
                </a:r>
              </a:p>
              <a:p>
                <a:pPr lvl="2"/>
                <a:endParaRPr lang="en-US" sz="9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blipFill>
                <a:blip r:embed="rId3"/>
                <a:stretch>
                  <a:fillRect l="-7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9050173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Goals of proposed new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 </a:t>
                </a:r>
              </a:p>
              <a:p>
                <a:pPr lvl="1"/>
                <a:endParaRPr lang="en-US" sz="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minimize the “rotation” angle, i.e., minimize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baseline="-25000">
                        <a:solidFill>
                          <a:schemeClr val="bg1"/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  <a:p>
                <a:pPr lvl="1"/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New </a:t>
                </a: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ROMs.</a:t>
                </a:r>
              </a:p>
              <a:p>
                <a:pPr lvl="1"/>
                <a:endParaRPr lang="en-US" sz="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ensure appropriate balance between energy production and energy dissipation.</a:t>
                </a:r>
              </a:p>
              <a:p>
                <a:pPr lvl="2"/>
                <a:endParaRPr lang="en-US" sz="9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blipFill>
                <a:blip r:embed="rId3"/>
                <a:stretch>
                  <a:fillRect l="-7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4903202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</a:t>
            </a:r>
            <a:r>
              <a:rPr lang="en-US" sz="2400" dirty="0">
                <a:latin typeface="Calibri" panose="020F0502020204030204" pitchFamily="34" charset="0"/>
              </a:rPr>
              <a:t>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Goals of proposed new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 </a:t>
                </a:r>
              </a:p>
              <a:p>
                <a:pPr lvl="1"/>
                <a:endParaRPr lang="en-US" sz="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minimize the “rotation” angle, i.e., minimize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baseline="-25000">
                        <a:latin typeface="Cambria Math"/>
                      </a:rPr>
                      <m:t>𝐹</m:t>
                    </m:r>
                  </m:oMath>
                </a14:m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lvl="1"/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New </a:t>
                </a: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ROMs.</a:t>
                </a:r>
              </a:p>
              <a:p>
                <a:pPr lvl="1"/>
                <a:endParaRPr lang="en-US" sz="4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ensure appropriate balance between energy production and energy dissipation.</a:t>
                </a:r>
              </a:p>
              <a:p>
                <a:pPr lvl="2"/>
                <a:endParaRPr lang="en-US" sz="9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blipFill>
                <a:blip r:embed="rId3"/>
                <a:stretch>
                  <a:fillRect l="-7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383905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Goals of proposed new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 </a:t>
                </a:r>
              </a:p>
              <a:p>
                <a:pPr lvl="1"/>
                <a:endParaRPr lang="en-US" sz="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minimize the “rotation” angle, i.e., minimize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baseline="-25000">
                        <a:latin typeface="Cambria Math"/>
                      </a:rPr>
                      <m:t>𝐹</m:t>
                    </m:r>
                  </m:oMath>
                </a14:m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lvl="1"/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New </a:t>
                </a:r>
                <a:r>
                  <a:rPr lang="en-US" sz="2000" dirty="0"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ensure appropriate balance between energy production and energy dissipation.</a:t>
                </a:r>
              </a:p>
              <a:p>
                <a:pPr lvl="2"/>
                <a:endParaRPr lang="en-US" sz="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blipFill>
                <a:blip r:embed="rId3"/>
                <a:stretch>
                  <a:fillRect l="-7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6112339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Goals of proposed new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 </a:t>
                </a:r>
              </a:p>
              <a:p>
                <a:pPr lvl="1"/>
                <a:endParaRPr lang="en-US" sz="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minimize the “rotation” angle, i.e., minimize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baseline="-25000">
                        <a:latin typeface="Cambria Math"/>
                      </a:rPr>
                      <m:t>𝐹</m:t>
                    </m:r>
                  </m:oMath>
                </a14:m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lvl="1"/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New </a:t>
                </a:r>
                <a:r>
                  <a:rPr lang="en-US" sz="2000" dirty="0"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ensure appropriate balance between energy production and energy dissipation.</a:t>
                </a:r>
              </a:p>
              <a:p>
                <a:pPr lvl="2"/>
                <a:endParaRPr lang="en-US" sz="9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blipFill>
                <a:blip r:embed="rId3"/>
                <a:stretch>
                  <a:fillRect l="-7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7653871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Goals of proposed new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such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that:</a:t>
                </a:r>
              </a:p>
              <a:p>
                <a:pPr>
                  <a:lnSpc>
                    <a:spcPct val="100000"/>
                  </a:lnSpc>
                </a:pPr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New modes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remain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good approximations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of the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flow </a:t>
                </a:r>
              </a:p>
              <a:p>
                <a:pPr lvl="1"/>
                <a:endParaRPr lang="en-US" sz="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 minimize the “rotation” angle, i.e., minimize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 baseline="-25000">
                        <a:latin typeface="Cambria Math"/>
                      </a:rPr>
                      <m:t>𝐹</m:t>
                    </m:r>
                  </m:oMath>
                </a14:m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 lvl="1"/>
                <a:endParaRPr lang="en-US" sz="9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" baseline="-250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AutoNum type="arabicPeriod" startAt="2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New </a:t>
                </a:r>
                <a:r>
                  <a:rPr lang="en-US" sz="2000" dirty="0">
                    <a:latin typeface="Calibri" panose="020F0502020204030204" pitchFamily="34" charset="0"/>
                  </a:rPr>
                  <a:t>modes produce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stable</a:t>
                </a:r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accurate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ROMs.</a:t>
                </a:r>
              </a:p>
              <a:p>
                <a:pPr lvl="1"/>
                <a:endParaRPr lang="en-US" sz="400" dirty="0">
                  <a:latin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ensure appropriate balance between energy production and energy dissipation.</a:t>
                </a:r>
              </a:p>
              <a:p>
                <a:pPr lvl="2"/>
                <a:endParaRPr lang="en-US" sz="9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51074"/>
                <a:ext cx="8153040" cy="2751715"/>
              </a:xfrm>
              <a:prstGeom prst="rect">
                <a:avLst/>
              </a:prstGeom>
              <a:blipFill>
                <a:blip r:embed="rId3"/>
                <a:stretch>
                  <a:fillRect l="-7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4701789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Once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found, the result is a system of the form (2)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with: 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01789"/>
                <a:ext cx="8686800" cy="707886"/>
              </a:xfrm>
              <a:prstGeom prst="rect">
                <a:avLst/>
              </a:prstGeom>
              <a:blipFill>
                <a:blip r:embed="rId4"/>
                <a:stretch>
                  <a:fillRect l="-632"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5235189"/>
                <a:ext cx="6934320" cy="47981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𝑄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000" i="1" baseline="-25000">
                        <a:latin typeface="Cambria Math"/>
                      </a:rPr>
                      <m:t>𝑗𝑘</m:t>
                    </m:r>
                  </m:oMath>
                </a14:m>
                <a:r>
                  <a:rPr lang="en-US" sz="2000" baseline="-25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←</m:t>
                    </m:r>
                    <m:nary>
                      <m:naryPr>
                        <m:chr m:val="∑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𝑠𝑖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sz="2000" i="1" baseline="-25000">
                            <a:latin typeface="Cambria Math"/>
                          </a:rPr>
                          <m:t>𝑞𝑟</m:t>
                        </m:r>
                      </m:e>
                    </m:nary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𝑞𝑟</m:t>
                        </m:r>
                      </m:sub>
                    </m:sSub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𝑟𝑘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ea typeface="Cambria Math"/>
                      </a:rPr>
                      <m:t>,    </m:t>
                    </m:r>
                    <m:r>
                      <a:rPr lang="en-US" sz="2000" b="1" i="1" dirty="0">
                        <a:latin typeface="Cambria Math"/>
                        <a:ea typeface="Cambria Math"/>
                      </a:rPr>
                      <m:t>𝑳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𝑳𝑿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235189"/>
                <a:ext cx="6934320" cy="479811"/>
              </a:xfrm>
              <a:prstGeom prst="rect">
                <a:avLst/>
              </a:prstGeom>
              <a:blipFill>
                <a:blip r:embed="rId5"/>
                <a:stretch>
                  <a:fillRect l="-264" t="-88608" b="-149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6690358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10692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Minimal subspace rotation: </a:t>
            </a:r>
            <a:r>
              <a:rPr lang="en-US" sz="2000" dirty="0" smtClean="0">
                <a:latin typeface="Calibri" panose="020F0502020204030204" pitchFamily="34" charset="0"/>
              </a:rPr>
              <a:t>trace minimization on </a:t>
            </a:r>
            <a:r>
              <a:rPr lang="en-US" sz="2000" dirty="0" err="1" smtClean="0">
                <a:latin typeface="Calibri" panose="020F0502020204030204" pitchFamily="34" charset="0"/>
              </a:rPr>
              <a:t>Stiefel</a:t>
            </a:r>
            <a:r>
              <a:rPr lang="en-US" sz="2000" dirty="0" smtClean="0">
                <a:latin typeface="Calibri" panose="020F0502020204030204" pitchFamily="34" charset="0"/>
              </a:rPr>
              <a:t> manifold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220" y="2447092"/>
                <a:ext cx="8610780" cy="4114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mbria Math"/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the </a:t>
                </a:r>
                <a:r>
                  <a:rPr lang="en-US" sz="2000" i="1" u="sng" dirty="0" err="1">
                    <a:latin typeface="Calibri" panose="020F0502020204030204" pitchFamily="34" charset="0"/>
                  </a:rPr>
                  <a:t>Stiefel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 manifold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1000" i="1" dirty="0" smtClean="0">
                  <a:latin typeface="Cambria Math"/>
                  <a:ea typeface="Cambria Math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Constraint is traditional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linear eddy-viscosity closure model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ansatz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involves overall balance between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linear energy production</a:t>
                </a:r>
                <a:r>
                  <a:rPr lang="en-US" sz="2000" dirty="0">
                    <a:latin typeface="Calibri" panose="020F0502020204030204" pitchFamily="34" charset="0"/>
                  </a:rPr>
                  <a:t> and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/ vanishing of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averaged total power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tr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1" i="1" dirty="0">
                        <a:latin typeface="Cambria Math"/>
                      </a:rPr>
                      <m:t>𝑳𝑿</m:t>
                    </m:r>
                    <m:r>
                      <a:rPr lang="en-US" sz="2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+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energy transfer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 </a:t>
                </a:r>
              </a:p>
              <a:p>
                <a:pPr marL="0" lvl="1"/>
                <a:endParaRPr lang="en-US" sz="400" i="1" dirty="0" smtClean="0">
                  <a:latin typeface="Cambria Math"/>
                  <a:ea typeface="Cambria Math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000" dirty="0" smtClean="0">
                    <a:latin typeface="Cambria Math"/>
                    <a:ea typeface="Cambria Math"/>
                  </a:rPr>
                  <a:t>: </a:t>
                </a:r>
                <a:r>
                  <a:rPr lang="en-US" sz="2000" dirty="0">
                    <a:latin typeface="Calibri" panose="020F0502020204030204" pitchFamily="34" charset="0"/>
                  </a:rPr>
                  <a:t>proxy for the balance between linear energy production and energy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dissipation</a:t>
                </a:r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(calculated iteratively using modal energy).</a:t>
                </a:r>
              </a:p>
              <a:p>
                <a:pPr marL="457200" lvl="2"/>
                <a:endParaRPr lang="en-US" sz="100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Equation (9) is solved efficiently offline using the method of Lagrange multipliers (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Manopt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MATLAB toolbox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See (</a:t>
                </a:r>
                <a:r>
                  <a:rPr lang="en-US" sz="2000" dirty="0" err="1" smtClean="0">
                    <a:latin typeface="Calibri" panose="020F0502020204030204" pitchFamily="34" charset="0"/>
                  </a:rPr>
                  <a:t>Balajewicz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, </a:t>
                </a:r>
                <a:r>
                  <a:rPr lang="en-US" sz="2000" u="sng" dirty="0" err="1" smtClean="0">
                    <a:latin typeface="Calibri" panose="020F0502020204030204" pitchFamily="34" charset="0"/>
                  </a:rPr>
                  <a:t>Tezaur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, Dowell,</a:t>
                </a:r>
                <a:r>
                  <a:rPr lang="en-US" sz="2000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2016) and Appendix slide for Algorithm.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0" y="2447092"/>
                <a:ext cx="8610780" cy="4114331"/>
              </a:xfrm>
              <a:prstGeom prst="rect">
                <a:avLst/>
              </a:prstGeom>
              <a:blipFill>
                <a:blip r:embed="rId3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29960" y="18404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(9)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0" y="1642541"/>
                <a:ext cx="4876800" cy="7958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>
                          <a:latin typeface="Cambria Math"/>
                        </a:rPr>
                        <m:t>  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subject</m:t>
                      </m:r>
                      <m:r>
                        <a:rPr lang="en-U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to</m:t>
                      </m:r>
                      <m:r>
                        <a:rPr lang="en-US" sz="2000" b="0" i="0" smtClean="0">
                          <a:latin typeface="Cambria Math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tr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1" dirty="0">
                              <a:latin typeface="Cambria Math"/>
                            </a:rPr>
                            <m:t>𝑳𝑿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42541"/>
                <a:ext cx="4876800" cy="795859"/>
              </a:xfrm>
              <a:prstGeom prst="rect">
                <a:avLst/>
              </a:prstGeom>
              <a:blipFill rotWithShape="1">
                <a:blip r:embed="rId4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7324094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0844349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8076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anose="020F0502020204030204" pitchFamily="34" charset="0"/>
              </a:rPr>
              <a:t>Advantages of proposed approach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1354217"/>
              </a:xfrm>
              <a:prstGeom prst="rect">
                <a:avLst/>
              </a:prstGeom>
              <a:blipFill rotWithShape="1">
                <a:blip r:embed="rId3"/>
                <a:stretch>
                  <a:fillRect l="-604"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linear models.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1969770"/>
              </a:xfrm>
              <a:prstGeom prst="rect">
                <a:avLst/>
              </a:prstGeom>
              <a:blipFill rotWithShape="1">
                <a:blip r:embed="rId3"/>
                <a:stretch>
                  <a:fillRect l="-604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linear models.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Works 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2431435"/>
              </a:xfrm>
              <a:prstGeom prst="rect">
                <a:avLst/>
              </a:prstGeom>
              <a:blipFill rotWithShape="1">
                <a:blip r:embed="rId3"/>
                <a:stretch>
                  <a:fillRect l="-604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Motivation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83870" y="99144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Targeted application:</a:t>
            </a:r>
            <a:r>
              <a:rPr lang="en-US" sz="2000" dirty="0" smtClean="0">
                <a:latin typeface="Calibri" panose="020F0502020204030204" pitchFamily="34" charset="0"/>
              </a:rPr>
              <a:t> compressible fluid flow (e.g., captive-carry)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0380601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312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i="1" dirty="0"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</a:rPr>
                  <a:t>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linear models.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Works 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proposed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endParaRPr lang="en-US" sz="500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3123932"/>
              </a:xfrm>
              <a:prstGeom prst="rect">
                <a:avLst/>
              </a:prstGeom>
              <a:blipFill rotWithShape="1">
                <a:blip r:embed="rId3"/>
                <a:stretch>
                  <a:fillRect l="-604" t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343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linear models.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Works 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proposed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endParaRPr lang="en-US" sz="5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Off-line calibration of free parameter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required.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3431709"/>
              </a:xfrm>
              <a:prstGeom prst="rect">
                <a:avLst/>
              </a:prstGeom>
              <a:blipFill rotWithShape="1">
                <a:blip r:embed="rId3"/>
                <a:stretch>
                  <a:fillRect l="-604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Remarks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8305920" y="6153120"/>
            <a:ext cx="609120" cy="3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7010400" cy="707886"/>
          </a:xfrm>
          <a:prstGeom prst="rect">
            <a:avLst/>
          </a:prstGeom>
          <a:solidFill>
            <a:srgbClr val="A5F7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Proposed approach may be interpreted as an </a:t>
            </a:r>
            <a:r>
              <a:rPr lang="en-US" sz="2000" i="1" u="sng" dirty="0">
                <a:latin typeface="Calibri" panose="020F0502020204030204" pitchFamily="34" charset="0"/>
              </a:rPr>
              <a:t>a priori consistent</a:t>
            </a:r>
            <a:r>
              <a:rPr lang="en-US" sz="2000" dirty="0">
                <a:latin typeface="Calibri" panose="020F0502020204030204" pitchFamily="34" charset="0"/>
              </a:rPr>
              <a:t> formulation of the eddy-viscosity turbulence modeling approach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14600"/>
                <a:ext cx="8076840" cy="346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Advantages of proposed approach</a:t>
                </a:r>
                <a:r>
                  <a:rPr lang="en-US" sz="2000" dirty="0">
                    <a:latin typeface="Calibri" panose="020F0502020204030204" pitchFamily="34" charset="0"/>
                  </a:rPr>
                  <a:t>: </a:t>
                </a:r>
                <a:endParaRPr lang="en-US" sz="2000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Retains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consistency</a:t>
                </a:r>
                <a:r>
                  <a:rPr lang="en-US" sz="2000" dirty="0">
                    <a:latin typeface="Calibri" panose="020F0502020204030204" pitchFamily="34" charset="0"/>
                  </a:rPr>
                  <a:t> between ROM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Navier</a:t>
                </a:r>
                <a:r>
                  <a:rPr lang="en-US" sz="2000" dirty="0">
                    <a:latin typeface="Calibri" panose="020F0502020204030204" pitchFamily="34" charset="0"/>
                  </a:rPr>
                  <a:t>-Stokes equations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no additional turbulence terms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Inherently a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nonlinear</a:t>
                </a:r>
                <a:r>
                  <a:rPr lang="en-US" sz="2000" dirty="0">
                    <a:latin typeface="Calibri" panose="020F0502020204030204" pitchFamily="34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should be expected to outperform linear models.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Works with </a:t>
                </a:r>
                <a:r>
                  <a:rPr lang="en-US" sz="2000" i="1" u="sng" dirty="0">
                    <a:latin typeface="Calibri" panose="020F0502020204030204" pitchFamily="34" charset="0"/>
                  </a:rPr>
                  <a:t>any</a:t>
                </a:r>
                <a:r>
                  <a:rPr lang="en-US" sz="2000" dirty="0">
                    <a:latin typeface="Calibri" panose="020F0502020204030204" pitchFamily="34" charset="0"/>
                  </a:rPr>
                  <a:t> basis and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Petrov-Galerkin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endParaRPr lang="en-US" sz="1000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Calibri" panose="020F0502020204030204" pitchFamily="34" charset="0"/>
                  </a:rPr>
                  <a:t>Disadvantages of proposed approach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:</a:t>
                </a:r>
              </a:p>
              <a:p>
                <a:endParaRPr lang="en-US" sz="500" dirty="0">
                  <a:latin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Off-line calibration of free parameter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is required.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</a:rPr>
                  <a:t>Stability cannot be proven like for incompressible case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076840" cy="3462486"/>
              </a:xfrm>
              <a:prstGeom prst="rect">
                <a:avLst/>
              </a:prstGeom>
              <a:blipFill rotWithShape="1">
                <a:blip r:embed="rId3"/>
                <a:stretch>
                  <a:fillRect l="-604" t="-882" b="-2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896395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</a:t>
            </a:r>
            <a:r>
              <a:rPr lang="en-US" sz="2400" dirty="0">
                <a:latin typeface="Calibri" panose="020F0502020204030204" pitchFamily="34" charset="0"/>
              </a:rPr>
              <a:t>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Low </a:t>
            </a:r>
            <a:r>
              <a:rPr lang="en-US" sz="2400" b="1" dirty="0">
                <a:latin typeface="Calibri" panose="020F0502020204030204" pitchFamily="34" charset="0"/>
              </a:rPr>
              <a:t>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865201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low Reynolds number case </a:t>
            </a:r>
          </a:p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32" y="2368910"/>
            <a:ext cx="7292488" cy="378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1524000"/>
                <a:ext cx="670560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Flow over square cavity at Mach 0.6, Re = 1453.9,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Pr</a:t>
                </a:r>
                <a:r>
                  <a:rPr lang="en-US" sz="2000" dirty="0">
                    <a:latin typeface="Calibri" panose="020F0502020204030204" pitchFamily="34" charset="0"/>
                  </a:rPr>
                  <a:t> = 0.72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=4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ROM (91% snapshot energy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24000"/>
                <a:ext cx="6705600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3390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65952" y="5650468"/>
            <a:ext cx="752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Figure 1: </a:t>
            </a:r>
            <a:r>
              <a:rPr lang="en-US" dirty="0" smtClean="0">
                <a:latin typeface="Calibri" panose="020F0502020204030204" pitchFamily="34" charset="0"/>
              </a:rPr>
              <a:t>Domain and mesh for viscous channel driven cavity problem.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36866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92040"/>
            <a:ext cx="7620000" cy="307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low Reynolds number case </a:t>
            </a:r>
          </a:p>
        </p:txBody>
      </p:sp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400" y="4816240"/>
                <a:ext cx="8412840" cy="11273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2: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(a) evolution of modal energy, (b) phase plot of first and second temporal basis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(c) illustration of stabilizing rotation showing that rotation is small: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baseline="-2500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=0.188,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d>
                          <m:dPr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0" y="4816240"/>
                <a:ext cx="8412840" cy="1127360"/>
              </a:xfrm>
              <a:prstGeom prst="rect">
                <a:avLst/>
              </a:prstGeom>
              <a:blipFill>
                <a:blip r:embed="rId4"/>
                <a:stretch>
                  <a:fillRect l="-579" t="-2139" r="-50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67600" y="2225440"/>
                <a:ext cx="13716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(n=4)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(n=p=4)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DNS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225440"/>
                <a:ext cx="1371600" cy="1323439"/>
              </a:xfrm>
              <a:prstGeom prst="rect">
                <a:avLst/>
              </a:prstGeom>
              <a:blipFill>
                <a:blip r:embed="rId5"/>
                <a:stretch>
                  <a:fillRect l="-1762" t="-913" b="-4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5662869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low Reynolds number case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8743" y="5449669"/>
                <a:ext cx="7122257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3: </a:t>
                </a:r>
                <a:r>
                  <a:rPr lang="en-US" dirty="0" smtClean="0">
                    <a:latin typeface="Calibri" panose="020F0502020204030204" pitchFamily="34" charset="0"/>
                  </a:rPr>
                  <a:t>Pressure power spectral density (PSD) at location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latin typeface="Cambria Math"/>
                      </a:rPr>
                      <m:t>=(2,−1)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; stabilized ROM minimizes subspace rotation.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43" y="5449669"/>
                <a:ext cx="7122257" cy="646331"/>
              </a:xfrm>
              <a:prstGeom prst="rect">
                <a:avLst/>
              </a:prstGeom>
              <a:blipFill>
                <a:blip r:embed="rId3"/>
                <a:stretch>
                  <a:fillRect l="-598" t="-4630" b="-129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4" y="1676400"/>
            <a:ext cx="7156576" cy="32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2464949"/>
                <a:ext cx="13716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(n=4)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(n=p=4)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DNS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464949"/>
                <a:ext cx="1371600" cy="1323439"/>
              </a:xfrm>
              <a:prstGeom prst="rect">
                <a:avLst/>
              </a:prstGeom>
              <a:blipFill>
                <a:blip r:embed="rId5"/>
                <a:stretch>
                  <a:fillRect l="-1762" t="-913" b="-4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2423498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</a:t>
            </a:r>
            <a:r>
              <a:rPr lang="en-US" sz="2400" dirty="0">
                <a:latin typeface="Calibri" panose="020F0502020204030204" pitchFamily="34" charset="0"/>
              </a:rPr>
              <a:t>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865201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moderate Reynolds number case </a:t>
            </a:r>
          </a:p>
          <a:p>
            <a:pPr>
              <a:lnSpc>
                <a:spcPct val="100000"/>
              </a:lnSpc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8968"/>
            <a:ext cx="7167922" cy="372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879068"/>
            <a:ext cx="75208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Figure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Domain and mesh for viscous channel driven cavity problem.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800" y="1524000"/>
                <a:ext cx="632460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</a:rPr>
                  <a:t>Flow over square cavity at Mach 0.6, Re = 5452.1, </a:t>
                </a:r>
                <a:r>
                  <a:rPr lang="en-US" sz="2000" dirty="0" err="1">
                    <a:latin typeface="Calibri" panose="020F0502020204030204" pitchFamily="34" charset="0"/>
                  </a:rPr>
                  <a:t>Pr</a:t>
                </a:r>
                <a:r>
                  <a:rPr lang="en-US" sz="2000" dirty="0">
                    <a:latin typeface="Calibri" panose="020F0502020204030204" pitchFamily="34" charset="0"/>
                  </a:rPr>
                  <a:t> = 0.72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ROM (71.8% snapshot energy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24000"/>
                <a:ext cx="632460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88" t="-3390" r="-1058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3281081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Motivation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83870" y="99144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Targeted application:</a:t>
            </a:r>
            <a:r>
              <a:rPr lang="en-US" sz="2000" dirty="0" smtClean="0">
                <a:latin typeface="Calibri" panose="020F0502020204030204" pitchFamily="34" charset="0"/>
              </a:rPr>
              <a:t> compressible fluid flow (e.g., captive-carry)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469719"/>
            <a:ext cx="899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Desired numerical properties of ROMs: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Consistency </a:t>
            </a:r>
            <a:r>
              <a:rPr lang="en-US" dirty="0" smtClean="0">
                <a:latin typeface="Calibri" panose="020F0502020204030204" pitchFamily="34" charset="0"/>
              </a:rPr>
              <a:t>(w.r.t. the continuous PDEs).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Stability:</a:t>
            </a:r>
            <a:r>
              <a:rPr lang="en-US" dirty="0" smtClean="0">
                <a:latin typeface="Calibri" panose="020F0502020204030204" pitchFamily="34" charset="0"/>
              </a:rPr>
              <a:t> if full order model (FOM) is stable, ROM should be stable.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Convergence:</a:t>
            </a:r>
            <a:r>
              <a:rPr lang="en-US" dirty="0" smtClean="0">
                <a:latin typeface="Calibri" panose="020F0502020204030204" pitchFamily="34" charset="0"/>
              </a:rPr>
              <a:t> requires consistency and stability.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Accuracy</a:t>
            </a:r>
            <a:r>
              <a:rPr lang="en-US" dirty="0" smtClean="0">
                <a:latin typeface="Calibri" panose="020F0502020204030204" pitchFamily="34" charset="0"/>
              </a:rPr>
              <a:t> (w.r.t. FOM).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Efficiency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Robustness</a:t>
            </a:r>
            <a:r>
              <a:rPr lang="en-US" dirty="0" smtClean="0">
                <a:latin typeface="Calibri" panose="020F0502020204030204" pitchFamily="34" charset="0"/>
              </a:rPr>
              <a:t> (w.r.t. time or parameter changes).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681639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moderate Reynolds number case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1010" y="5038455"/>
                <a:ext cx="8412840" cy="82894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5: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(a) evolution of modal energy, (b) illustration of stabilizing rotation showing that rotation is small: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baseline="-2500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=0.038,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d>
                          <m:dPr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" y="5038455"/>
                <a:ext cx="8412840" cy="828945"/>
              </a:xfrm>
              <a:prstGeom prst="rect">
                <a:avLst/>
              </a:prstGeom>
              <a:blipFill>
                <a:blip r:embed="rId3"/>
                <a:stretch>
                  <a:fillRect l="-579" t="-3623" b="-362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8" y="1610295"/>
            <a:ext cx="7376053" cy="2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48175" y="2067495"/>
                <a:ext cx="148245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-- standard ROM (n=20)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(n=p=20)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DNS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175" y="2067495"/>
                <a:ext cx="1482450" cy="1323439"/>
              </a:xfrm>
              <a:prstGeom prst="rect">
                <a:avLst/>
              </a:prstGeom>
              <a:blipFill>
                <a:blip r:embed="rId5"/>
                <a:stretch>
                  <a:fillRect l="-1626" t="-913" b="-4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19200" y="4086761"/>
            <a:ext cx="152400" cy="256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31242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2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moderate Reynolds number case </a:t>
            </a:r>
          </a:p>
        </p:txBody>
      </p:sp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5143" y="5334000"/>
                <a:ext cx="8836457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libri" panose="020F0502020204030204" pitchFamily="34" charset="0"/>
                  </a:rPr>
                  <a:t>Power </a:t>
                </a:r>
                <a:r>
                  <a:rPr lang="en-US" sz="2000" dirty="0">
                    <a:latin typeface="Calibri" panose="020F0502020204030204" pitchFamily="34" charset="0"/>
                  </a:rPr>
                  <a:t>and phase lag at fundamental frequency, and first two super harmonics are predicted accurately using the fine-tuned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=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stabilized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ROM,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sym typeface="Wingdings 2"/>
                      </a:rPr>
                      <m:t></m:t>
                    </m:r>
                    <m:r>
                      <a:rPr lang="en-US" sz="2000" i="1">
                        <a:latin typeface="Cambria Math"/>
                        <a:sym typeface="Wingdings 2"/>
                      </a:rPr>
                      <m:t>= 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DNS)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3" y="5334000"/>
                <a:ext cx="8836457" cy="707886"/>
              </a:xfrm>
              <a:prstGeom prst="rect">
                <a:avLst/>
              </a:prstGeom>
              <a:blipFill>
                <a:blip r:embed="rId3"/>
                <a:stretch>
                  <a:fillRect t="-4310" r="-207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" y="1728787"/>
            <a:ext cx="423379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20" y="1676400"/>
            <a:ext cx="448184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4495800"/>
                <a:ext cx="906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</a:t>
                </a: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6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: </a:t>
                </a:r>
                <a:r>
                  <a:rPr lang="en-US" dirty="0" smtClean="0">
                    <a:latin typeface="Calibri" panose="020F0502020204030204" pitchFamily="34" charset="0"/>
                  </a:rPr>
                  <a:t>Pressure cross PSD of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of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2,−0.5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baseline="-25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=(0,−0.5)  </m:t>
                    </m:r>
                  </m:oMath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95800"/>
                <a:ext cx="9067800" cy="369332"/>
              </a:xfrm>
              <a:prstGeom prst="rect">
                <a:avLst/>
              </a:prstGeom>
              <a:blipFill>
                <a:blip r:embed="rId6"/>
                <a:stretch>
                  <a:fillRect l="-538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10400" y="914400"/>
                <a:ext cx="1482450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stabilized ROM (n=p=20)</a:t>
                </a:r>
              </a:p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DNS</a:t>
                </a:r>
                <a:endParaRPr lang="en-US" sz="16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914400"/>
                <a:ext cx="1482450" cy="830997"/>
              </a:xfrm>
              <a:prstGeom prst="rect">
                <a:avLst/>
              </a:prstGeom>
              <a:blipFill>
                <a:blip r:embed="rId7"/>
                <a:stretch>
                  <a:fillRect l="-1633" t="-1449" b="-79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850083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</a:t>
            </a:r>
            <a:r>
              <a:rPr lang="en-US" sz="2400" dirty="0">
                <a:latin typeface="Calibri" panose="020F0502020204030204" pitchFamily="34" charset="0"/>
              </a:rPr>
              <a:t>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b="1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Summary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978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have developed a non-intrusive approach for </a:t>
            </a:r>
            <a:r>
              <a:rPr lang="en-US" sz="2000" i="1" u="sng" dirty="0" smtClean="0">
                <a:latin typeface="Calibri" panose="020F0502020204030204" pitchFamily="34" charset="0"/>
              </a:rPr>
              <a:t>stabilizing</a:t>
            </a:r>
            <a:r>
              <a:rPr lang="en-US" sz="2000" dirty="0" smtClean="0">
                <a:latin typeface="Calibri" panose="020F0502020204030204" pitchFamily="34" charset="0"/>
              </a:rPr>
              <a:t> and </a:t>
            </a:r>
            <a:r>
              <a:rPr lang="en-US" sz="2000" i="1" u="sng" dirty="0" smtClean="0">
                <a:latin typeface="Calibri" panose="020F0502020204030204" pitchFamily="34" charset="0"/>
              </a:rPr>
              <a:t>fine-tuning</a:t>
            </a:r>
            <a:r>
              <a:rPr lang="en-US" sz="2000" dirty="0" smtClean="0">
                <a:latin typeface="Calibri" panose="020F0502020204030204" pitchFamily="34" charset="0"/>
              </a:rPr>
              <a:t> projection-based ROMs for compressible flows.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standard POD modes are </a:t>
            </a:r>
            <a:r>
              <a:rPr lang="en-US" sz="2000" i="1" dirty="0" smtClean="0">
                <a:latin typeface="Calibri" panose="020F0502020204030204" pitchFamily="34" charset="0"/>
              </a:rPr>
              <a:t>“</a:t>
            </a:r>
            <a:r>
              <a:rPr lang="en-US" sz="2000" i="1" u="sng" dirty="0" smtClean="0">
                <a:latin typeface="Calibri" panose="020F0502020204030204" pitchFamily="34" charset="0"/>
              </a:rPr>
              <a:t>rotated</a:t>
            </a:r>
            <a:r>
              <a:rPr lang="en-US" sz="2000" i="1" dirty="0" smtClean="0">
                <a:latin typeface="Calibri" panose="020F0502020204030204" pitchFamily="34" charset="0"/>
              </a:rPr>
              <a:t>”</a:t>
            </a:r>
            <a:r>
              <a:rPr lang="en-US" sz="2000" dirty="0" smtClean="0">
                <a:latin typeface="Calibri" panose="020F0502020204030204" pitchFamily="34" charset="0"/>
              </a:rPr>
              <a:t> into a more dissipative regime to account for the dynamics in the higher order modes truncated by the standard POD method.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new approach is </a:t>
            </a:r>
            <a:r>
              <a:rPr lang="en-US" sz="2000" i="1" u="sng" dirty="0" smtClean="0">
                <a:latin typeface="Calibri" panose="020F0502020204030204" pitchFamily="34" charset="0"/>
              </a:rPr>
              <a:t>consistent</a:t>
            </a:r>
            <a:r>
              <a:rPr lang="en-US" sz="2000" dirty="0" smtClean="0">
                <a:latin typeface="Calibri" panose="020F0502020204030204" pitchFamily="34" charset="0"/>
              </a:rPr>
              <a:t> and does not require the addition of empirical turbulence model terms unlike traditional approaches.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Mathematically, the approach is formulated as a </a:t>
            </a:r>
            <a:r>
              <a:rPr lang="en-US" sz="2000" i="1" u="sng" dirty="0" smtClean="0">
                <a:latin typeface="Calibri" panose="020F0502020204030204" pitchFamily="34" charset="0"/>
              </a:rPr>
              <a:t>quadratic matrix program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on the </a:t>
            </a:r>
            <a:r>
              <a:rPr lang="en-US" sz="2000" dirty="0" err="1" smtClean="0">
                <a:latin typeface="Calibri" panose="020F0502020204030204" pitchFamily="34" charset="0"/>
              </a:rPr>
              <a:t>Stiefel</a:t>
            </a:r>
            <a:r>
              <a:rPr lang="en-US" sz="2000" dirty="0" smtClean="0">
                <a:latin typeface="Calibri" panose="020F0502020204030204" pitchFamily="34" charset="0"/>
              </a:rPr>
              <a:t> manifold.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constrained minimization problem is solved </a:t>
            </a:r>
            <a:r>
              <a:rPr lang="en-US" sz="2000" i="1" u="sng" dirty="0" smtClean="0">
                <a:latin typeface="Calibri" panose="020F0502020204030204" pitchFamily="34" charset="0"/>
              </a:rPr>
              <a:t>offline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and </a:t>
            </a:r>
            <a:r>
              <a:rPr lang="en-US" sz="2000" i="1" u="sng" dirty="0" smtClean="0">
                <a:latin typeface="Calibri" panose="020F0502020204030204" pitchFamily="34" charset="0"/>
              </a:rPr>
              <a:t>small</a:t>
            </a:r>
            <a:r>
              <a:rPr lang="en-US" sz="2000" dirty="0" smtClean="0">
                <a:latin typeface="Calibri" panose="020F0502020204030204" pitchFamily="34" charset="0"/>
              </a:rPr>
              <a:t> enough to be solved in MATLAB.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method is demonstrated on several compressible flow problems and shown to deliver </a:t>
            </a:r>
            <a:r>
              <a:rPr lang="en-US" sz="2000" i="1" u="sng" dirty="0" smtClean="0">
                <a:latin typeface="Calibri" panose="020F0502020204030204" pitchFamily="34" charset="0"/>
              </a:rPr>
              <a:t>stable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and </a:t>
            </a:r>
            <a:r>
              <a:rPr lang="en-US" sz="2000" i="1" u="sng" dirty="0" smtClean="0">
                <a:latin typeface="Calibri" panose="020F0502020204030204" pitchFamily="34" charset="0"/>
              </a:rPr>
              <a:t>accurate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ROMs.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5211688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</a:t>
            </a:r>
            <a:r>
              <a:rPr lang="en-US" sz="2400" dirty="0">
                <a:latin typeface="Calibri" panose="020F0502020204030204" pitchFamily="34" charset="0"/>
              </a:rPr>
              <a:t>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Future work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52400" y="1118012"/>
            <a:ext cx="88388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Application to </a:t>
            </a:r>
            <a:r>
              <a:rPr lang="en-US" sz="2000" i="1" u="sng" dirty="0" smtClean="0">
                <a:latin typeface="Calibri" panose="020F0502020204030204" pitchFamily="34" charset="0"/>
              </a:rPr>
              <a:t>higher Reynolds number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problems.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proposed approach to problems with </a:t>
            </a:r>
            <a:r>
              <a:rPr lang="en-US" sz="2000" i="1" u="sng" dirty="0" smtClean="0">
                <a:latin typeface="Calibri" panose="020F0502020204030204" pitchFamily="34" charset="0"/>
              </a:rPr>
              <a:t>generic nonlinearities</a:t>
            </a:r>
            <a:r>
              <a:rPr lang="en-US" sz="2000" dirty="0" smtClean="0">
                <a:latin typeface="Calibri" panose="020F0502020204030204" pitchFamily="34" charset="0"/>
              </a:rPr>
              <a:t>, where the ROM involves some form of hyper-reduction (e.g., DEIM, </a:t>
            </a:r>
            <a:r>
              <a:rPr lang="en-US" sz="2000" dirty="0" err="1" smtClean="0">
                <a:latin typeface="Calibri" panose="020F0502020204030204" pitchFamily="34" charset="0"/>
              </a:rPr>
              <a:t>gappy</a:t>
            </a:r>
            <a:r>
              <a:rPr lang="en-US" sz="2000" dirty="0" smtClean="0">
                <a:latin typeface="Calibri" panose="020F0502020204030204" pitchFamily="34" charset="0"/>
              </a:rPr>
              <a:t> POD).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method to </a:t>
            </a:r>
            <a:r>
              <a:rPr lang="en-US" sz="2000" i="1" u="sng" dirty="0" smtClean="0">
                <a:latin typeface="Calibri" panose="020F0502020204030204" pitchFamily="34" charset="0"/>
              </a:rPr>
              <a:t>minimal-residual-based</a:t>
            </a:r>
            <a:r>
              <a:rPr lang="en-US" sz="2000" dirty="0" smtClean="0">
                <a:latin typeface="Calibri" panose="020F0502020204030204" pitchFamily="34" charset="0"/>
              </a:rPr>
              <a:t> nonlinear ROMs.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Extension of the method to </a:t>
            </a:r>
            <a:r>
              <a:rPr lang="en-US" sz="2000" i="1" u="sng" dirty="0" smtClean="0">
                <a:latin typeface="Calibri" panose="020F0502020204030204" pitchFamily="34" charset="0"/>
              </a:rPr>
              <a:t>predictive applications</a:t>
            </a:r>
            <a:r>
              <a:rPr lang="en-US" sz="2000" dirty="0" smtClean="0">
                <a:latin typeface="Calibri" panose="020F0502020204030204" pitchFamily="34" charset="0"/>
              </a:rPr>
              <a:t>, e.g., problems with varying Reynolds number and/or Mach number.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Selecting different </a:t>
            </a:r>
            <a:r>
              <a:rPr lang="en-US" sz="2000" i="1" u="sng" dirty="0" smtClean="0">
                <a:latin typeface="Calibri" panose="020F0502020204030204" pitchFamily="34" charset="0"/>
              </a:rPr>
              <a:t>goal-oriented</a:t>
            </a:r>
            <a:r>
              <a:rPr lang="en-US" sz="2000" dirty="0" smtClean="0">
                <a:latin typeface="Calibri" panose="020F0502020204030204" pitchFamily="34" charset="0"/>
              </a:rPr>
              <a:t> objectives and constraints in our optimization problem: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5816" y="4247101"/>
                <a:ext cx="2639184" cy="705899"/>
              </a:xfrm>
              <a:prstGeom prst="rect">
                <a:avLst/>
              </a:prstGeom>
              <a:solidFill>
                <a:srgbClr val="A5F7BA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minimize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𝑿</m:t>
                      </m:r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subject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to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    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latin typeface="Cambria Math"/>
                        </a:rPr>
                        <m:t>𝑿</m:t>
                      </m:r>
                      <m:r>
                        <a:rPr lang="en-US" b="1" i="1" dirty="0">
                          <a:latin typeface="Cambria Math"/>
                        </a:rPr>
                        <m:t>,</m:t>
                      </m:r>
                      <m:r>
                        <a:rPr lang="en-US" b="1" i="1" dirty="0">
                          <a:latin typeface="Cambria Math"/>
                        </a:rPr>
                        <m:t>𝑳</m:t>
                      </m:r>
                      <m:r>
                        <a:rPr lang="en-US" b="1" i="1" dirty="0">
                          <a:latin typeface="Cambria Math"/>
                        </a:rPr>
                        <m:t>)</m:t>
                      </m:r>
                      <m:r>
                        <a:rPr lang="en-US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16" y="4247101"/>
                <a:ext cx="2639184" cy="705899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560" y="4876800"/>
                <a:ext cx="7315200" cy="177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e.g</a:t>
                </a:r>
                <a:r>
                  <a:rPr lang="en-US" sz="2000" dirty="0">
                    <a:latin typeface="Calibri" panose="020F0502020204030204" pitchFamily="34" charset="0"/>
                  </a:rPr>
                  <a:t>.,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Maximize parametric robustness: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</m:oMath>
                </a14:m>
                <a:endParaRPr lang="en-US" sz="2000" b="0" i="0" dirty="0" smtClean="0">
                  <a:latin typeface="Cambria Math" panose="02040503050406030204" pitchFamily="18" charset="0"/>
                </a:endParaRPr>
              </a:p>
              <a:p>
                <a:pPr lvl="4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𝑼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1" i="1">
                                <a:latin typeface="Cambria Math"/>
                              </a:rPr>
                              <m:t>𝑿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𝑼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000" i="1" baseline="-2500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4"/>
                <a:endParaRPr lang="en-US" sz="1000" dirty="0"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</a:rPr>
                  <a:t>ODE constraints: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𝑔</m:t>
                    </m:r>
                    <m:r>
                      <a:rPr lang="en-US" sz="2000" i="1">
                        <a:latin typeface="Cambria Math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     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60" y="4876800"/>
                <a:ext cx="7315200" cy="1779077"/>
              </a:xfrm>
              <a:prstGeom prst="rect">
                <a:avLst/>
              </a:prstGeom>
              <a:blipFill>
                <a:blip r:embed="rId4"/>
                <a:stretch>
                  <a:fillRect l="-917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9897919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</a:t>
            </a:r>
            <a:r>
              <a:rPr lang="en-US" sz="2400" dirty="0">
                <a:latin typeface="Calibri" panose="020F0502020204030204" pitchFamily="34" charset="0"/>
              </a:rPr>
              <a:t>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>
                <a:latin typeface="Calibri" panose="020F0502020204030204" pitchFamily="34" charset="0"/>
              </a:rPr>
              <a:t>Summary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7.   References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References</a:t>
            </a:r>
            <a:endParaRPr sz="36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1" y="991440"/>
            <a:ext cx="8987839" cy="5368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1536224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Outline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21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2.   Projection-based model order reduction</a:t>
            </a:r>
          </a:p>
          <a:p>
            <a:pPr>
              <a:lnSpc>
                <a:spcPct val="100000"/>
              </a:lnSpc>
            </a:pPr>
            <a:endParaRPr lang="en-US" sz="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3.   Accounting for modal truncation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Traditional linear eddy-viscosity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proposed approach via subspace rotation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4.   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Reynolds number channel driven cavity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Moderate Reynolds number channel driven cavity</a:t>
            </a:r>
          </a:p>
          <a:p>
            <a:pPr lvl="1"/>
            <a:endParaRPr lang="en-US" sz="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sz="2400" dirty="0" smtClean="0">
                <a:latin typeface="Calibri" panose="020F0502020204030204" pitchFamily="34" charset="0"/>
              </a:rPr>
              <a:t>Summary 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6.   Future work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7.   References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8.   </a:t>
            </a:r>
            <a:r>
              <a:rPr lang="en-US" sz="2400" b="1" dirty="0" smtClean="0">
                <a:latin typeface="Calibri" panose="020F0502020204030204" pitchFamily="34" charset="0"/>
              </a:rPr>
              <a:t>Appendix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3164037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Appendix: Accounting for modal truncation</a:t>
            </a:r>
            <a:endParaRPr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Shape 2"/>
              <p:cNvSpPr txBox="1"/>
              <p:nvPr/>
            </p:nvSpPr>
            <p:spPr>
              <a:xfrm>
                <a:off x="350760" y="840600"/>
                <a:ext cx="8229240" cy="48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000" b="1" dirty="0" smtClean="0">
                    <a:latin typeface="Calibri" panose="020F0502020204030204" pitchFamily="34" charset="0"/>
                  </a:rPr>
                  <a:t>Stabilization algorithm: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returns stabilizing rotation matrix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60" y="840600"/>
                <a:ext cx="8229240" cy="4874400"/>
              </a:xfrm>
              <a:prstGeom prst="rect">
                <a:avLst/>
              </a:prstGeom>
              <a:blipFill rotWithShape="1">
                <a:blip r:embed="rId3"/>
                <a:stretch>
                  <a:fillRect l="-815" t="-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8" y="1371601"/>
            <a:ext cx="8401652" cy="494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14001360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Motivation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83870" y="991440"/>
            <a:ext cx="8229240" cy="115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Targeted application:</a:t>
            </a:r>
            <a:r>
              <a:rPr lang="en-US" sz="2000" dirty="0" smtClean="0">
                <a:latin typeface="Calibri" panose="020F0502020204030204" pitchFamily="34" charset="0"/>
              </a:rPr>
              <a:t> compressible fluid flow (e.g., captive-carry)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469719"/>
            <a:ext cx="899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Desired numerical properties of ROMs: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Consistency </a:t>
            </a:r>
            <a:r>
              <a:rPr lang="en-US" dirty="0" smtClean="0">
                <a:latin typeface="Calibri" panose="020F0502020204030204" pitchFamily="34" charset="0"/>
              </a:rPr>
              <a:t>(w.r.t. the continuous PDEs).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Stability:</a:t>
            </a:r>
            <a:r>
              <a:rPr lang="en-US" dirty="0" smtClean="0">
                <a:latin typeface="Calibri" panose="020F0502020204030204" pitchFamily="34" charset="0"/>
              </a:rPr>
              <a:t> if full order model (FOM) is stable, ROM should be stable.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Convergence:</a:t>
            </a:r>
            <a:r>
              <a:rPr lang="en-US" dirty="0" smtClean="0">
                <a:latin typeface="Calibri" panose="020F0502020204030204" pitchFamily="34" charset="0"/>
              </a:rPr>
              <a:t> requires consistency and stability.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Accuracy</a:t>
            </a:r>
            <a:r>
              <a:rPr lang="en-US" dirty="0" smtClean="0">
                <a:latin typeface="Calibri" panose="020F0502020204030204" pitchFamily="34" charset="0"/>
              </a:rPr>
              <a:t> (w.r.t. FOM).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Efficiency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Calibri" panose="020F0502020204030204" pitchFamily="34" charset="0"/>
              </a:rPr>
              <a:t>Robustness</a:t>
            </a:r>
            <a:r>
              <a:rPr lang="en-US" dirty="0" smtClean="0">
                <a:latin typeface="Calibri" panose="020F0502020204030204" pitchFamily="34" charset="0"/>
              </a:rPr>
              <a:t> (w.r.t. time or parameter changes).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684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5616714"/>
            <a:ext cx="7696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This talk focuses on remedying “</a:t>
            </a:r>
            <a:r>
              <a:rPr lang="en-US" sz="2000" b="1" i="1" dirty="0" smtClean="0">
                <a:latin typeface="Calibri" panose="020F0502020204030204" pitchFamily="34" charset="0"/>
              </a:rPr>
              <a:t>mode truncation instability</a:t>
            </a:r>
            <a:r>
              <a:rPr lang="en-US" sz="2000" dirty="0" smtClean="0">
                <a:latin typeface="Calibri" panose="020F0502020204030204" pitchFamily="34" charset="0"/>
              </a:rPr>
              <a:t>” problem for projection-based (POD/</a:t>
            </a:r>
            <a:r>
              <a:rPr lang="en-US" sz="2000" dirty="0" err="1" smtClean="0">
                <a:latin typeface="Calibri" panose="020F0502020204030204" pitchFamily="34" charset="0"/>
              </a:rPr>
              <a:t>Galerkin</a:t>
            </a:r>
            <a:r>
              <a:rPr lang="en-US" sz="2000" dirty="0" smtClean="0">
                <a:latin typeface="Calibri" panose="020F0502020204030204" pitchFamily="34" charset="0"/>
              </a:rPr>
              <a:t>) compressible flow ROMs.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114800"/>
            <a:ext cx="6705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82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low Reynolds number case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3400" y="5029200"/>
                <a:ext cx="8412840" cy="6463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7: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Channel driven cavity 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1500 contours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-velocity at time of final snapshot.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029200"/>
                <a:ext cx="8412840" cy="646331"/>
              </a:xfrm>
              <a:prstGeom prst="rect">
                <a:avLst/>
              </a:prstGeom>
              <a:blipFill>
                <a:blip r:embed="rId3"/>
                <a:stretch>
                  <a:fillRect l="-579" t="-3704" b="-129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31328" y="3987225"/>
                <a:ext cx="1281344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Standard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328" y="3987225"/>
                <a:ext cx="1281344" cy="584775"/>
              </a:xfrm>
              <a:prstGeom prst="rect">
                <a:avLst/>
              </a:prstGeom>
              <a:blipFill>
                <a:blip r:embed="rId4"/>
                <a:stretch>
                  <a:fillRect l="-1415" t="-2041" r="-1887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981200"/>
            <a:ext cx="9204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81800" y="3962400"/>
                <a:ext cx="1524000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Stabilized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𝑝</m:t>
                    </m:r>
                    <m:r>
                      <a:rPr lang="en-US" sz="160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962400"/>
                <a:ext cx="1524000" cy="584775"/>
              </a:xfrm>
              <a:prstGeom prst="rect">
                <a:avLst/>
              </a:prstGeom>
              <a:blipFill>
                <a:blip r:embed="rId6"/>
                <a:stretch>
                  <a:fillRect t="-2041" r="-1587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90600" y="4110335"/>
            <a:ext cx="128134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DNS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41860460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Channel driven cavity: moderate Reynolds number case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5068669"/>
                <a:ext cx="8412840" cy="6463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Figure </a:t>
                </a:r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8</a:t>
                </a:r>
                <a:r>
                  <a:rPr lang="en-US" dirty="0" smtClean="0">
                    <a:solidFill>
                      <a:schemeClr val="tx2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Channel driven cavity 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5500 contours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-velocity at time of final snapshot.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068669"/>
                <a:ext cx="8412840" cy="646331"/>
              </a:xfrm>
              <a:prstGeom prst="rect">
                <a:avLst/>
              </a:prstGeom>
              <a:blipFill>
                <a:blip r:embed="rId3"/>
                <a:stretch>
                  <a:fillRect l="-579" t="-3670" b="-119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86200" y="3987225"/>
                <a:ext cx="1631272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Standard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87225"/>
                <a:ext cx="1631272" cy="584775"/>
              </a:xfrm>
              <a:prstGeom prst="rect">
                <a:avLst/>
              </a:prstGeom>
              <a:blipFill>
                <a:blip r:embed="rId4"/>
                <a:stretch>
                  <a:fillRect t="-2041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05600" y="3962400"/>
                <a:ext cx="1524000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Stabilized ROM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𝑝</m:t>
                    </m:r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20)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962400"/>
                <a:ext cx="1524000" cy="584775"/>
              </a:xfrm>
              <a:prstGeom prst="rect">
                <a:avLst/>
              </a:prstGeom>
              <a:blipFill>
                <a:blip r:embed="rId5"/>
                <a:stretch>
                  <a:fillRect t="-2041" r="-1984" b="-112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90600" y="4110335"/>
            <a:ext cx="128134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DNS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11814"/>
            <a:ext cx="8839200" cy="188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1027264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Applications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906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CPU times (CPU-hours) for offline and online computations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5444161"/>
                  </p:ext>
                </p:extLst>
              </p:nvPr>
            </p:nvGraphicFramePr>
            <p:xfrm>
              <a:off x="919796" y="1539240"/>
              <a:ext cx="7435338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553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60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390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7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Basis construction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Galerkin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projection (size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ROM)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5444161"/>
                  </p:ext>
                </p:extLst>
              </p:nvPr>
            </p:nvGraphicFramePr>
            <p:xfrm>
              <a:off x="919796" y="1539240"/>
              <a:ext cx="7435338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553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60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390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Procedure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Low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Moderate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Re Cavity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288,250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243,750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FOM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72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179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0" t="-383333" r="-71049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0" t="-475410" r="-71049" b="-4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5.44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14.8 </a:t>
                          </a:r>
                          <a:r>
                            <a:rPr lang="en-US" sz="18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Stabilization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170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ROM # of DOF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Time-integration of ROM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0.16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0.83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sec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Online computational speed-up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1.6e6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7.8e5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5F7B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Left Brace 11"/>
          <p:cNvSpPr/>
          <p:nvPr/>
        </p:nvSpPr>
        <p:spPr>
          <a:xfrm>
            <a:off x="457200" y="2514600"/>
            <a:ext cx="304800" cy="1447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57200" y="4343400"/>
            <a:ext cx="3048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78877" y="36407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online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78877" y="23453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offline</a:t>
            </a:r>
            <a:endParaRPr lang="en-US" sz="1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" y="5410200"/>
                <a:ext cx="7772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Stabilization is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fast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(sec)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</a:rPr>
                  <a:t>(min)).</a:t>
                </a:r>
              </a:p>
              <a:p>
                <a:endParaRPr lang="en-US" sz="1000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Significant </a:t>
                </a:r>
                <a:r>
                  <a:rPr lang="en-US" sz="2000" i="1" u="sng" dirty="0" smtClean="0">
                    <a:latin typeface="Calibri" panose="020F0502020204030204" pitchFamily="34" charset="0"/>
                  </a:rPr>
                  <a:t>online computational speed-up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!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10200"/>
                <a:ext cx="7772400" cy="861774"/>
              </a:xfrm>
              <a:prstGeom prst="rect">
                <a:avLst/>
              </a:prstGeom>
              <a:blipFill>
                <a:blip r:embed="rId4"/>
                <a:stretch>
                  <a:fillRect l="-706" t="-4255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9611745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5340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Governing equations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3D compressible </a:t>
            </a:r>
            <a:r>
              <a:rPr lang="en-US" sz="2000" dirty="0" err="1" smtClean="0">
                <a:latin typeface="Calibri" panose="020F0502020204030204" pitchFamily="34" charset="0"/>
              </a:rPr>
              <a:t>Navier</a:t>
            </a:r>
            <a:r>
              <a:rPr lang="en-US" sz="2000" dirty="0" smtClean="0">
                <a:latin typeface="Calibri" panose="020F0502020204030204" pitchFamily="34" charset="0"/>
              </a:rPr>
              <a:t>-Stokes equations in </a:t>
            </a:r>
            <a:r>
              <a:rPr lang="en-US" sz="2000" i="1" u="sng" dirty="0" smtClean="0">
                <a:latin typeface="Calibri" panose="020F0502020204030204" pitchFamily="34" charset="0"/>
              </a:rPr>
              <a:t>primitive specific volume form</a:t>
            </a:r>
            <a:r>
              <a:rPr lang="en-US" sz="2000" i="1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3010" y="25908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(1)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2057400"/>
                <a:ext cx="6629400" cy="153439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𝑅𝑒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𝑃𝑟𝑅𝑒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57400"/>
                <a:ext cx="6629400" cy="1534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-1524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[PDEs]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8544163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1000" y="990600"/>
            <a:ext cx="85340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Governing equations</a:t>
            </a:r>
          </a:p>
          <a:p>
            <a:pPr>
              <a:lnSpc>
                <a:spcPct val="100000"/>
              </a:lnSpc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3D compressible </a:t>
            </a:r>
            <a:r>
              <a:rPr lang="en-US" sz="2000" dirty="0" err="1" smtClean="0">
                <a:latin typeface="Calibri" panose="020F0502020204030204" pitchFamily="34" charset="0"/>
              </a:rPr>
              <a:t>Navier</a:t>
            </a:r>
            <a:r>
              <a:rPr lang="en-US" sz="2000" dirty="0" smtClean="0">
                <a:latin typeface="Calibri" panose="020F0502020204030204" pitchFamily="34" charset="0"/>
              </a:rPr>
              <a:t>-Stokes equations in </a:t>
            </a:r>
            <a:r>
              <a:rPr lang="en-US" sz="2000" i="1" u="sng" dirty="0" smtClean="0">
                <a:latin typeface="Calibri" panose="020F0502020204030204" pitchFamily="34" charset="0"/>
              </a:rPr>
              <a:t>primitive specific volume form</a:t>
            </a:r>
            <a:r>
              <a:rPr lang="en-US" sz="2000" i="1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3010" y="2602468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(1)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2057400"/>
                <a:ext cx="6629400" cy="153439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𝑅𝑒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mbria Math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𝑃𝑟𝑅𝑒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𝜁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57400"/>
                <a:ext cx="6629400" cy="1534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810000"/>
                <a:ext cx="8076840" cy="101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Spectral discretization*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𝒒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)≈</m:t>
                        </m:r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  <a:ea typeface="Cambria Math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en-US" sz="2000" i="1">
                        <a:latin typeface="Cambria Math"/>
                      </a:rPr>
                      <m:t>+ </m:t>
                    </m:r>
                  </m:oMath>
                </a14:m>
                <a:r>
                  <a:rPr lang="en-US" sz="2000" dirty="0" err="1">
                    <a:latin typeface="Calibri" panose="020F0502020204030204" pitchFamily="34" charset="0"/>
                  </a:rPr>
                  <a:t>Galerkin</a:t>
                </a:r>
                <a:r>
                  <a:rPr lang="en-US" sz="2000" dirty="0">
                    <a:latin typeface="Calibri" panose="020F0502020204030204" pitchFamily="34" charset="0"/>
                  </a:rPr>
                  <a:t> projection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applied to (1) yields </a:t>
                </a:r>
                <a:r>
                  <a:rPr lang="en-US" sz="2000" dirty="0">
                    <a:latin typeface="Calibri" panose="020F0502020204030204" pitchFamily="34" charset="0"/>
                  </a:rPr>
                  <a:t>a system of </a:t>
                </a:r>
                <a14:m>
                  <m:oMath xmlns:m="http://schemas.openxmlformats.org/officeDocument/2006/math">
                    <m:r>
                      <a:rPr lang="en-US" sz="2000" i="1" u="sng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i="1" u="sng" dirty="0">
                    <a:latin typeface="Calibri" panose="020F0502020204030204" pitchFamily="34" charset="0"/>
                  </a:rPr>
                  <a:t> coupled quadratic ODEs</a:t>
                </a:r>
                <a:r>
                  <a:rPr lang="en-US" sz="2000" dirty="0">
                    <a:latin typeface="Calibri" panose="020F0502020204030204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0"/>
                <a:ext cx="8076840" cy="1016625"/>
              </a:xfrm>
              <a:prstGeom prst="rect">
                <a:avLst/>
              </a:prstGeom>
              <a:blipFill>
                <a:blip r:embed="rId4"/>
                <a:stretch>
                  <a:fillRect l="-679" t="-48503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5720" y="4715754"/>
                <a:ext cx="6019800" cy="618246"/>
              </a:xfrm>
              <a:prstGeom prst="rect">
                <a:avLst/>
              </a:prstGeom>
              <a:solidFill>
                <a:srgbClr val="A5F7BA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𝑪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𝑳𝒂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(2)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+⋯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i="1" baseline="3000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20" y="4715754"/>
                <a:ext cx="6019800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924800" y="4876800"/>
            <a:ext cx="10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(2)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47919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[ROM]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24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[PDEs]</a:t>
            </a: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0280" y="5562600"/>
                <a:ext cx="6895920" cy="657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=1,…,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80" y="5562600"/>
                <a:ext cx="6895920" cy="657809"/>
              </a:xfrm>
              <a:prstGeom prst="rect">
                <a:avLst/>
              </a:prstGeom>
              <a:blipFill>
                <a:blip r:embed="rId6"/>
                <a:stretch>
                  <a:fillRect l="-707" t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960" y="6019800"/>
                <a:ext cx="8153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</a:rPr>
                  <a:t>*</a:t>
                </a:r>
                <a:r>
                  <a:rPr lang="en-US" dirty="0" smtClean="0"/>
                  <a:t>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Here we use a </a:t>
                </a:r>
                <a:r>
                  <a:rPr lang="en-US" sz="1600" i="1" u="sng" dirty="0" smtClean="0">
                    <a:latin typeface="Calibri" panose="020F0502020204030204" pitchFamily="34" charset="0"/>
                  </a:rPr>
                  <a:t>Proper Orthogonal Decomposition (POD)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6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. 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0" y="6019800"/>
                <a:ext cx="8153040" cy="369332"/>
              </a:xfrm>
              <a:prstGeom prst="rect">
                <a:avLst/>
              </a:prstGeom>
              <a:blipFill>
                <a:blip r:embed="rId7"/>
                <a:stretch>
                  <a:fillRect l="-3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5091873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800" y="0"/>
            <a:ext cx="8229240" cy="99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600" dirty="0" smtClean="0">
                <a:latin typeface="Calibri" panose="020F0502020204030204" pitchFamily="34" charset="0"/>
              </a:rPr>
              <a:t>Projection-based model order reduction</a:t>
            </a:r>
            <a:endParaRPr sz="3600" dirty="0">
              <a:latin typeface="Calibri" panose="020F0502020204030204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914400"/>
            <a:ext cx="8229240" cy="487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alibri" panose="020F0502020204030204" pitchFamily="34" charset="0"/>
              </a:rPr>
              <a:t>ROM limitations due to basis truncation</a:t>
            </a:r>
          </a:p>
          <a:p>
            <a:pPr>
              <a:lnSpc>
                <a:spcPct val="100000"/>
              </a:lnSpc>
            </a:pP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371600"/>
            <a:ext cx="5486400" cy="400110"/>
          </a:xfrm>
          <a:prstGeom prst="rect">
            <a:avLst/>
          </a:prstGeom>
          <a:solidFill>
            <a:srgbClr val="F5D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Projection-based MOR necessitates </a:t>
            </a:r>
            <a:r>
              <a:rPr lang="en-US" sz="2000" b="1" i="1" u="sng" dirty="0" smtClean="0">
                <a:latin typeface="Calibri" panose="020F0502020204030204" pitchFamily="34" charset="0"/>
              </a:rPr>
              <a:t>truncation</a:t>
            </a:r>
            <a:r>
              <a:rPr lang="en-US" sz="2000" b="1" i="1" dirty="0" smtClean="0">
                <a:latin typeface="Calibri" panose="020F0502020204030204" pitchFamily="34" charset="0"/>
              </a:rPr>
              <a:t>.</a:t>
            </a:r>
            <a:endParaRPr lang="en-US" sz="2000" b="1" i="1" u="sng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658" y="6514359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SAND2016-6345 C</a:t>
            </a:r>
          </a:p>
        </p:txBody>
      </p:sp>
    </p:spTree>
    <p:extLst>
      <p:ext uri="{BB962C8B-B14F-4D97-AF65-F5344CB8AC3E}">
        <p14:creationId xmlns:p14="http://schemas.microsoft.com/office/powerpoint/2010/main" val="27193927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3060</Words>
  <Application>Microsoft Office PowerPoint</Application>
  <PresentationFormat>On-screen Show (4:3)</PresentationFormat>
  <Paragraphs>737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ＭＳ Ｐゴシック</vt:lpstr>
      <vt:lpstr>Arial</vt:lpstr>
      <vt:lpstr>Calibri</vt:lpstr>
      <vt:lpstr>Cambria Math</vt:lpstr>
      <vt:lpstr>Courier New</vt:lpstr>
      <vt:lpstr>DejaVu Sans</vt:lpstr>
      <vt:lpstr>StarSymbol</vt:lpstr>
      <vt:lpstr>Times New Roman</vt:lpstr>
      <vt:lpstr>Wingdings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Tezaur, Irina</dc:creator>
  <cp:lastModifiedBy>Tezaur, Irina</cp:lastModifiedBy>
  <cp:revision>201</cp:revision>
  <dcterms:modified xsi:type="dcterms:W3CDTF">2016-07-06T15:24:18Z</dcterms:modified>
</cp:coreProperties>
</file>