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46"/>
  </p:notesMasterIdLst>
  <p:handoutMasterIdLst>
    <p:handoutMasterId r:id="rId47"/>
  </p:handoutMasterIdLst>
  <p:sldIdLst>
    <p:sldId id="270" r:id="rId2"/>
    <p:sldId id="347" r:id="rId3"/>
    <p:sldId id="417" r:id="rId4"/>
    <p:sldId id="336" r:id="rId5"/>
    <p:sldId id="394" r:id="rId6"/>
    <p:sldId id="339" r:id="rId7"/>
    <p:sldId id="418" r:id="rId8"/>
    <p:sldId id="442" r:id="rId9"/>
    <p:sldId id="443" r:id="rId10"/>
    <p:sldId id="444" r:id="rId11"/>
    <p:sldId id="428" r:id="rId12"/>
    <p:sldId id="432" r:id="rId13"/>
    <p:sldId id="434" r:id="rId14"/>
    <p:sldId id="435" r:id="rId15"/>
    <p:sldId id="456" r:id="rId16"/>
    <p:sldId id="457" r:id="rId17"/>
    <p:sldId id="466" r:id="rId18"/>
    <p:sldId id="440" r:id="rId19"/>
    <p:sldId id="419" r:id="rId20"/>
    <p:sldId id="327" r:id="rId21"/>
    <p:sldId id="400" r:id="rId22"/>
    <p:sldId id="463" r:id="rId23"/>
    <p:sldId id="454" r:id="rId24"/>
    <p:sldId id="405" r:id="rId25"/>
    <p:sldId id="446" r:id="rId26"/>
    <p:sldId id="453" r:id="rId27"/>
    <p:sldId id="459" r:id="rId28"/>
    <p:sldId id="460" r:id="rId29"/>
    <p:sldId id="402" r:id="rId30"/>
    <p:sldId id="411" r:id="rId31"/>
    <p:sldId id="415" r:id="rId32"/>
    <p:sldId id="416" r:id="rId33"/>
    <p:sldId id="420" r:id="rId34"/>
    <p:sldId id="423" r:id="rId35"/>
    <p:sldId id="318" r:id="rId36"/>
    <p:sldId id="421" r:id="rId37"/>
    <p:sldId id="324" r:id="rId38"/>
    <p:sldId id="422" r:id="rId39"/>
    <p:sldId id="465" r:id="rId40"/>
    <p:sldId id="424" r:id="rId41"/>
    <p:sldId id="464" r:id="rId42"/>
    <p:sldId id="445" r:id="rId43"/>
    <p:sldId id="461" r:id="rId44"/>
    <p:sldId id="462" r:id="rId4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CC"/>
    <a:srgbClr val="CCFFCC"/>
    <a:srgbClr val="006600"/>
    <a:srgbClr val="FFCC99"/>
    <a:srgbClr val="CCECFF"/>
    <a:srgbClr val="FF9966"/>
    <a:srgbClr val="CCCCFF"/>
    <a:srgbClr val="FF6600"/>
    <a:srgbClr val="1F497D"/>
    <a:srgbClr val="30A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4457" autoAdjust="0"/>
  </p:normalViewPr>
  <p:slideViewPr>
    <p:cSldViewPr snapToGrid="0" snapToObjects="1">
      <p:cViewPr varScale="1">
        <p:scale>
          <a:sx n="57" d="100"/>
          <a:sy n="57" d="100"/>
        </p:scale>
        <p:origin x="83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1670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389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FIXME: add refs?</a:t>
            </a:r>
          </a:p>
          <a:p>
            <a:r>
              <a:rPr lang="en-US" dirty="0"/>
              <a:t>FIXME: have Alejandro explain picture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9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FIXME: add algorithm?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79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FIXME: add algorithm?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04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FIXME: add algorithm?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88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FIXME: add algorithm?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32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FIXME: add algorithm?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32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FIXME: add algorithm?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04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FIXME: add algorithm?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8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FIXME: add some discussion of theory? 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35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59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066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699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703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902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088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490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59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4364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312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r>
              <a:rPr lang="en-US" dirty="0"/>
              <a:t>Schwarz </a:t>
            </a:r>
            <a:r>
              <a:rPr lang="en-US" dirty="0" err="1"/>
              <a:t>iters</a:t>
            </a:r>
            <a:r>
              <a:rPr lang="en-US" dirty="0"/>
              <a:t> is b/w 3-15 depending on time step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2812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485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9069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450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3536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62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0051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639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021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FIXME: add algorithm?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134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606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3898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478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marL="171450" indent="-171450" algn="l" fontAlgn="t">
              <a:buFontTx/>
              <a:buChar char="-"/>
            </a:pPr>
            <a:r>
              <a:rPr lang="en-US" dirty="0"/>
              <a:t>Fuselage failure: small flaws grow quickly</a:t>
            </a:r>
            <a:r>
              <a:rPr lang="en-US" baseline="0" dirty="0"/>
              <a:t> in unstable manner</a:t>
            </a:r>
          </a:p>
          <a:p>
            <a:pPr marL="171450" indent="-171450" algn="l" fontAlgn="t">
              <a:buFontTx/>
              <a:buChar char="-"/>
            </a:pPr>
            <a:r>
              <a:rPr lang="en-US" baseline="0" dirty="0"/>
              <a:t>Pressure vessel: flaw in surface interacts with microstructure, which can lead to failure or microstructure or not; determining which one happens is complex </a:t>
            </a:r>
            <a:r>
              <a:rPr lang="en-US" dirty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b="1" dirty="0"/>
          </a:p>
          <a:p>
            <a:pPr fontAlgn="t"/>
            <a:endParaRPr lang="en-US" b="1" dirty="0"/>
          </a:p>
          <a:p>
            <a:pPr algn="ctr" fontAlgn="t"/>
            <a:endParaRPr lang="en-US" dirty="0"/>
          </a:p>
          <a:p>
            <a:pPr algn="ctr" fontAlgn="t"/>
            <a:r>
              <a:rPr lang="en-US" dirty="0"/>
              <a:t>If the activity score is YELLOW or RED then be prepared to address issues, cause, and </a:t>
            </a:r>
          </a:p>
          <a:p>
            <a:pPr algn="ctr" fontAlgn="t"/>
            <a:r>
              <a:rPr lang="en-US" dirty="0"/>
              <a:t>path forward.</a:t>
            </a:r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dirty="0"/>
          </a:p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626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010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ctr" fontAlgn="t"/>
            <a:r>
              <a:rPr lang="en-US" dirty="0"/>
              <a:t>           </a:t>
            </a:r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dirty="0"/>
          </a:p>
          <a:p>
            <a:pPr algn="ctr" fontAlgn="t"/>
            <a:endParaRPr lang="en-US" b="1" dirty="0"/>
          </a:p>
          <a:p>
            <a:pPr fontAlgn="t"/>
            <a:endParaRPr lang="en-US" b="1" dirty="0"/>
          </a:p>
          <a:p>
            <a:pPr algn="ctr" fontAlgn="t"/>
            <a:endParaRPr lang="en-US" dirty="0"/>
          </a:p>
          <a:p>
            <a:pPr algn="ctr" fontAlgn="t"/>
            <a:r>
              <a:rPr lang="en-US" dirty="0"/>
              <a:t>If the activity score is YELLOW or RED then be prepared to address issues, cause, and </a:t>
            </a:r>
          </a:p>
          <a:p>
            <a:pPr algn="ctr" fontAlgn="t"/>
            <a:r>
              <a:rPr lang="en-US" dirty="0"/>
              <a:t>path forward.</a:t>
            </a:r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dirty="0"/>
          </a:p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110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497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FIXME: add refs?</a:t>
            </a:r>
          </a:p>
          <a:p>
            <a:r>
              <a:rPr lang="en-US" dirty="0"/>
              <a:t>FIXME: have Alejandro explain picture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74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FIXME: add refs?</a:t>
            </a:r>
          </a:p>
          <a:p>
            <a:r>
              <a:rPr lang="en-US" dirty="0"/>
              <a:t>FIXME: have Alejandro explain picture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0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 userDrawn="1"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E3A661A9-AB95-644B-88B2-9DDC7A23F4F4}" type="datetime1">
              <a:rPr lang="en-US" smtClean="0"/>
              <a:pPr/>
              <a:t>10/10/2018</a:t>
            </a:fld>
            <a:endParaRPr lang="en-US" dirty="0"/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r>
              <a:rPr lang="en-US" sz="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SAND2016-0690 O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F6A9-F7ED-464D-9ECE-18CDAAFFF013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/>
              <a:pPr/>
              <a:t>10/10/2018</a:t>
            </a:fld>
            <a:endParaRPr lang="en-US" dirty="0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</a:t>
            </a:r>
            <a:r>
              <a:rPr lang="en-US" sz="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94AL85000. SAND2015-9220</a:t>
            </a:r>
            <a:r>
              <a:rPr lang="en-US" sz="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 C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/>
              <a:pPr/>
              <a:t>10/10/2018</a:t>
            </a:fld>
            <a:endParaRPr lang="en-US" dirty="0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/>
              <a:pPr/>
              <a:t>10/10/2018</a:t>
            </a:fld>
            <a:endParaRPr lang="en-US" dirty="0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  <p:pic>
        <p:nvPicPr>
          <p:cNvPr id="30" name="Picture 29" descr="World Map Graphic_full.png"/>
          <p:cNvPicPr>
            <a:picLocks noChangeAspect="1"/>
          </p:cNvPicPr>
          <p:nvPr userDrawn="1"/>
        </p:nvPicPr>
        <p:blipFill rotWithShape="1">
          <a:blip r:embed="rId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3" b="24463"/>
          <a:stretch/>
        </p:blipFill>
        <p:spPr>
          <a:xfrm>
            <a:off x="0" y="3367207"/>
            <a:ext cx="9144000" cy="34695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br>
              <a:rPr lang="en-US" sz="950" baseline="30000" dirty="0">
                <a:latin typeface="Arial" pitchFamily="-112" charset="0"/>
              </a:rPr>
            </a:br>
            <a:r>
              <a:rPr lang="en-US" sz="950" baseline="30000" dirty="0">
                <a:latin typeface="Arial" pitchFamily="-112" charset="0"/>
              </a:rPr>
              <a:t>SAND No. 2011–XXXXP.</a:t>
            </a:r>
          </a:p>
          <a:p>
            <a:pPr algn="l">
              <a:defRPr/>
            </a:pPr>
            <a:endParaRPr lang="en-US" sz="950" baseline="30000" dirty="0">
              <a:latin typeface="Arial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pic>
        <p:nvPicPr>
          <p:cNvPr id="23" name="Picture 22" descr="World Map Graphic_full.png"/>
          <p:cNvPicPr>
            <a:picLocks noChangeAspect="1"/>
          </p:cNvPicPr>
          <p:nvPr userDrawn="1"/>
        </p:nvPicPr>
        <p:blipFill rotWithShape="1"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3" b="24463"/>
          <a:stretch/>
        </p:blipFill>
        <p:spPr>
          <a:xfrm>
            <a:off x="4572001" y="20421"/>
            <a:ext cx="4582281" cy="17386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/>
              <a:pPr/>
              <a:t>10/10/2018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8" r:id="rId2"/>
    <p:sldLayoutId id="2147483796" r:id="rId3"/>
    <p:sldLayoutId id="2147483799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0.w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5" Type="http://schemas.openxmlformats.org/officeDocument/2006/relationships/image" Target="../media/image280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80.png"/><Relationship Id="rId4" Type="http://schemas.openxmlformats.org/officeDocument/2006/relationships/image" Target="../media/image18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0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0.png"/><Relationship Id="rId4" Type="http://schemas.openxmlformats.org/officeDocument/2006/relationships/image" Target="../media/image18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18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18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2.mp4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380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00.png"/><Relationship Id="rId4" Type="http://schemas.openxmlformats.org/officeDocument/2006/relationships/image" Target="../media/image390.png"/><Relationship Id="rId9" Type="http://schemas.openxmlformats.org/officeDocument/2006/relationships/image" Target="../media/image4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6.png"/><Relationship Id="rId18" Type="http://schemas.openxmlformats.org/officeDocument/2006/relationships/image" Target="../media/image70.png"/><Relationship Id="rId3" Type="http://schemas.openxmlformats.org/officeDocument/2006/relationships/image" Target="../media/image58.png"/><Relationship Id="rId7" Type="http://schemas.openxmlformats.org/officeDocument/2006/relationships/image" Target="../media/image51.jpg"/><Relationship Id="rId12" Type="http://schemas.openxmlformats.org/officeDocument/2006/relationships/image" Target="../media/image55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11" Type="http://schemas.openxmlformats.org/officeDocument/2006/relationships/image" Target="../media/image54.png"/><Relationship Id="rId5" Type="http://schemas.openxmlformats.org/officeDocument/2006/relationships/image" Target="../media/image49.jpg"/><Relationship Id="rId15" Type="http://schemas.openxmlformats.org/officeDocument/2006/relationships/image" Target="../media/image62.png"/><Relationship Id="rId10" Type="http://schemas.openxmlformats.org/officeDocument/2006/relationships/image" Target="../media/image53.png"/><Relationship Id="rId19" Type="http://schemas.openxmlformats.org/officeDocument/2006/relationships/image" Target="../media/image71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0.png"/><Relationship Id="rId12" Type="http://schemas.openxmlformats.org/officeDocument/2006/relationships/image" Target="../media/image66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3.png"/><Relationship Id="rId11" Type="http://schemas.openxmlformats.org/officeDocument/2006/relationships/image" Target="../media/image65.jpg"/><Relationship Id="rId5" Type="http://schemas.openxmlformats.org/officeDocument/2006/relationships/image" Target="../media/image63.png"/><Relationship Id="rId10" Type="http://schemas.openxmlformats.org/officeDocument/2006/relationships/image" Target="../media/image64.jp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5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77.png"/><Relationship Id="rId7" Type="http://schemas.openxmlformats.org/officeDocument/2006/relationships/image" Target="../media/image6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5.jp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84.jpg"/><Relationship Id="rId5" Type="http://schemas.openxmlformats.org/officeDocument/2006/relationships/image" Target="../media/image690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5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18.png"/><Relationship Id="rId9" Type="http://schemas.openxmlformats.org/officeDocument/2006/relationships/image" Target="../media/image2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710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5" Type="http://schemas.openxmlformats.org/officeDocument/2006/relationships/image" Target="../media/image730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64096" y="4311852"/>
            <a:ext cx="6035040" cy="735015"/>
          </a:xfrm>
        </p:spPr>
        <p:txBody>
          <a:bodyPr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Schwarz Alternating Method for Dynamic Multiscale Coupling in Solid Mechanics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2303" y="5038551"/>
            <a:ext cx="9121697" cy="1025365"/>
          </a:xfrm>
        </p:spPr>
        <p:txBody>
          <a:bodyPr/>
          <a:lstStyle/>
          <a:p>
            <a:pPr algn="ctr"/>
            <a:r>
              <a:rPr lang="en-US" sz="1800" u="sng" dirty="0"/>
              <a:t>Irina Tezaur</a:t>
            </a:r>
            <a:r>
              <a:rPr lang="en-US" sz="1800" baseline="30000" dirty="0"/>
              <a:t>1</a:t>
            </a:r>
            <a:r>
              <a:rPr lang="en-US" sz="1800" dirty="0"/>
              <a:t>,</a:t>
            </a:r>
            <a:r>
              <a:rPr lang="en-US" sz="1800" b="1" dirty="0"/>
              <a:t> </a:t>
            </a:r>
            <a:r>
              <a:rPr lang="en-US" sz="1800" dirty="0"/>
              <a:t>Alejandro Mota</a:t>
            </a:r>
            <a:r>
              <a:rPr lang="en-US" sz="1800" baseline="30000" dirty="0"/>
              <a:t>1</a:t>
            </a:r>
            <a:r>
              <a:rPr lang="en-US" sz="1800" dirty="0"/>
              <a:t>, Greg Phlipot</a:t>
            </a:r>
            <a:r>
              <a:rPr lang="en-US" sz="1800" baseline="30000" dirty="0"/>
              <a:t>2</a:t>
            </a:r>
          </a:p>
          <a:p>
            <a:pPr algn="ctr"/>
            <a:r>
              <a:rPr lang="en-US" sz="1600" baseline="30000" dirty="0"/>
              <a:t>1</a:t>
            </a:r>
            <a:r>
              <a:rPr lang="en-US" sz="1600" dirty="0"/>
              <a:t>Sandia National Laboratories, Livermore, CA, USA.  </a:t>
            </a:r>
            <a:r>
              <a:rPr lang="en-US" sz="1600" baseline="30000" dirty="0"/>
              <a:t>2</a:t>
            </a:r>
            <a:r>
              <a:rPr lang="en-US" sz="1600" dirty="0"/>
              <a:t>California Institute of Technology, Pasadena, CA, USA.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WCCM 2018          New York, NY         July 22-27, 2018</a:t>
            </a:r>
          </a:p>
          <a:p>
            <a:pPr algn="ctr"/>
            <a:endParaRPr lang="en-US" sz="1800" dirty="0"/>
          </a:p>
        </p:txBody>
      </p:sp>
      <p:pic>
        <p:nvPicPr>
          <p:cNvPr id="2" name="Picture 1" descr="notched-cylinder-hex-coarse-tet-fine-referen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562153"/>
            <a:ext cx="2445022" cy="1671173"/>
          </a:xfrm>
          <a:prstGeom prst="rect">
            <a:avLst/>
          </a:prstGeom>
        </p:spPr>
      </p:pic>
      <p:pic>
        <p:nvPicPr>
          <p:cNvPr id="3" name="Picture 2" descr="notched-cylinder-hex-coarse-tet-fine-deform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11" y="2562152"/>
            <a:ext cx="2445022" cy="1671172"/>
          </a:xfrm>
          <a:prstGeom prst="rect">
            <a:avLst/>
          </a:prstGeom>
        </p:spPr>
      </p:pic>
      <p:pic>
        <p:nvPicPr>
          <p:cNvPr id="10" name="Picture 9" descr="notched-cylinder-hex-coarse-tet-fine-deformed-nomes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37" y="2562153"/>
            <a:ext cx="2453663" cy="1671171"/>
          </a:xfrm>
          <a:prstGeom prst="rect">
            <a:avLst/>
          </a:prstGeom>
        </p:spPr>
      </p:pic>
      <p:pic>
        <p:nvPicPr>
          <p:cNvPr id="11" name="Picture 10" descr="notched-cylinder-hex-coarse-tet-fine-reference-nomes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94" y="2562152"/>
            <a:ext cx="2445022" cy="1671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6488668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SAND2018-7751 C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2238550" y="6071586"/>
            <a:ext cx="68580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80315F-0DC8-499F-BEFA-F52AC51863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" y="4395718"/>
            <a:ext cx="741428" cy="916600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F9E6F2E-AC2F-42FD-AB03-EEC71A4402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680948"/>
              </p:ext>
            </p:extLst>
          </p:nvPr>
        </p:nvGraphicFramePr>
        <p:xfrm>
          <a:off x="907216" y="4405860"/>
          <a:ext cx="851881" cy="906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r:id="rId9" imgW="4558680" imgH="4850640" progId="">
                  <p:embed/>
                </p:oleObj>
              </mc:Choice>
              <mc:Fallback>
                <p:oleObj r:id="rId9" imgW="4558680" imgH="4850640" progId="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07216" y="4405860"/>
                        <a:ext cx="851881" cy="906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49BB3C2B-9D05-4312-9996-87DA90AA0F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0734" y="4351395"/>
            <a:ext cx="905282" cy="9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18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1477" y="16994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Schwarz Alternating Method for Dynamic Multiscale Coupling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31477" y="1301980"/>
            <a:ext cx="4853118" cy="241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In the literature the Schwarz method is applied to dynamics by using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space-time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discretizations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10" name="Picture 9" descr="SpaceTime-Nonmatch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44" y="1427115"/>
            <a:ext cx="3509893" cy="39776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6032" y="5622084"/>
            <a:ext cx="314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</a:rPr>
              <a:t>Overlapping non-matching meshes and time steps in dynamics.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AF726-1682-4B9C-8414-DCFE0FAE39E8}"/>
              </a:ext>
            </a:extLst>
          </p:cNvPr>
          <p:cNvSpPr txBox="1"/>
          <p:nvPr/>
        </p:nvSpPr>
        <p:spPr>
          <a:xfrm>
            <a:off x="434898" y="2683189"/>
            <a:ext cx="454969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0" b="1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</a:t>
            </a:r>
            <a:r>
              <a:rPr lang="en-US" sz="20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Can use </a:t>
            </a:r>
            <a:r>
              <a:rPr lang="en-US" sz="2000" b="1" i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non-matching</a:t>
            </a: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meshes and time-steps (see right figure).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  <a:t>Unfeasible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  <a:t> given the design of our current codes and size of simulations.</a:t>
            </a:r>
          </a:p>
          <a:p>
            <a:endParaRPr lang="en-US" sz="1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FC8193-C8C4-4F01-B3B7-487470EF3332}"/>
              </a:ext>
            </a:extLst>
          </p:cNvPr>
          <p:cNvSpPr txBox="1"/>
          <p:nvPr/>
        </p:nvSpPr>
        <p:spPr>
          <a:xfrm>
            <a:off x="355670" y="4930840"/>
            <a:ext cx="4708152" cy="132343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Our objective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formulate dynamic Schwarz method for standard (non-space-time)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discretizations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(discretize in space, march forward in time).</a:t>
            </a:r>
          </a:p>
        </p:txBody>
      </p:sp>
    </p:spTree>
    <p:extLst>
      <p:ext uri="{BB962C8B-B14F-4D97-AF65-F5344CB8AC3E}">
        <p14:creationId xmlns:p14="http://schemas.microsoft.com/office/powerpoint/2010/main" val="33559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1844" y="19541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Schwarz Alternating Method for Dynamic Multiscale Coupling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D26BC6-F112-4EB9-A1D3-64629F95F827}"/>
              </a:ext>
            </a:extLst>
          </p:cNvPr>
          <p:cNvGrpSpPr/>
          <p:nvPr/>
        </p:nvGrpSpPr>
        <p:grpSpPr>
          <a:xfrm>
            <a:off x="353202" y="1315272"/>
            <a:ext cx="8632600" cy="2104379"/>
            <a:chOff x="538359" y="2231154"/>
            <a:chExt cx="8632600" cy="2104379"/>
          </a:xfrm>
        </p:grpSpPr>
        <p:pic>
          <p:nvPicPr>
            <p:cNvPr id="47" name="Picture 46" descr="Schwarz-time-integration.png">
              <a:extLst>
                <a:ext uri="{FF2B5EF4-FFF2-40B4-BE49-F238E27FC236}">
                  <a16:creationId xmlns:a16="http://schemas.microsoft.com/office/drawing/2014/main" id="{32A42544-9648-4CF9-A474-ADB9BFDDB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48" name="Picture 47" descr="Schwarz-domains.png">
              <a:extLst>
                <a:ext uri="{FF2B5EF4-FFF2-40B4-BE49-F238E27FC236}">
                  <a16:creationId xmlns:a16="http://schemas.microsoft.com/office/drawing/2014/main" id="{7304B109-EC55-4AA1-84E9-D853D4E46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05AB513E-6F91-43C7-9895-C91FDF0641B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570627"/>
              <a:ext cx="2185855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1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2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B1193EA-EF52-4AF7-B5B9-DD55F8AA0430}"/>
              </a:ext>
            </a:extLst>
          </p:cNvPr>
          <p:cNvSpPr/>
          <p:nvPr/>
        </p:nvSpPr>
        <p:spPr>
          <a:xfrm>
            <a:off x="4371529" y="1341614"/>
            <a:ext cx="2439569" cy="20384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3B8D5F-8741-4326-9960-1D85EB66DE98}"/>
                  </a:ext>
                </a:extLst>
              </p:cNvPr>
              <p:cNvSpPr txBox="1"/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3B8D5F-8741-4326-9960-1D85EB66D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2FC674-40CB-41D6-B669-3F840A0D49C2}"/>
                  </a:ext>
                </a:extLst>
              </p:cNvPr>
              <p:cNvSpPr txBox="1"/>
              <p:nvPr/>
            </p:nvSpPr>
            <p:spPr>
              <a:xfrm>
                <a:off x="143136" y="3528015"/>
                <a:ext cx="8798312" cy="2277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2FC674-40CB-41D6-B669-3F840A0D4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6" y="3528015"/>
                <a:ext cx="8798312" cy="2277547"/>
              </a:xfrm>
              <a:prstGeom prst="rect">
                <a:avLst/>
              </a:prstGeom>
              <a:blipFill>
                <a:blip r:embed="rId7"/>
                <a:stretch>
                  <a:fillRect l="-623" t="-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275D6C7-8B69-48A1-AC0A-6617A22F6BA2}"/>
              </a:ext>
            </a:extLst>
          </p:cNvPr>
          <p:cNvSpPr/>
          <p:nvPr/>
        </p:nvSpPr>
        <p:spPr>
          <a:xfrm>
            <a:off x="4760055" y="785250"/>
            <a:ext cx="4079784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Controller time stepper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 convenient checkpoint to facilitate implementation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2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hwarz-time-integration.png">
            <a:extLst>
              <a:ext uri="{FF2B5EF4-FFF2-40B4-BE49-F238E27FC236}">
                <a16:creationId xmlns:a16="http://schemas.microsoft.com/office/drawing/2014/main" id="{4C6CA790-BC50-480F-ADED-71D28762A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11" y="1490267"/>
            <a:ext cx="4898136" cy="192938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1844" y="19541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Schwarz Alternating Method for Dynamic Multiscale Coupling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D26BC6-F112-4EB9-A1D3-64629F95F827}"/>
              </a:ext>
            </a:extLst>
          </p:cNvPr>
          <p:cNvGrpSpPr/>
          <p:nvPr/>
        </p:nvGrpSpPr>
        <p:grpSpPr>
          <a:xfrm>
            <a:off x="353202" y="1315272"/>
            <a:ext cx="2227143" cy="2064791"/>
            <a:chOff x="538359" y="2231154"/>
            <a:chExt cx="2227143" cy="2064791"/>
          </a:xfrm>
        </p:grpSpPr>
        <p:pic>
          <p:nvPicPr>
            <p:cNvPr id="48" name="Picture 47" descr="Schwarz-domains.png">
              <a:extLst>
                <a:ext uri="{FF2B5EF4-FFF2-40B4-BE49-F238E27FC236}">
                  <a16:creationId xmlns:a16="http://schemas.microsoft.com/office/drawing/2014/main" id="{7304B109-EC55-4AA1-84E9-D853D4E46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B1193EA-EF52-4AF7-B5B9-DD55F8AA0430}"/>
              </a:ext>
            </a:extLst>
          </p:cNvPr>
          <p:cNvSpPr/>
          <p:nvPr/>
        </p:nvSpPr>
        <p:spPr>
          <a:xfrm>
            <a:off x="4371529" y="1341614"/>
            <a:ext cx="2439569" cy="20384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3B8D5F-8741-4326-9960-1D85EB66DE98}"/>
                  </a:ext>
                </a:extLst>
              </p:cNvPr>
              <p:cNvSpPr txBox="1"/>
              <p:nvPr/>
            </p:nvSpPr>
            <p:spPr>
              <a:xfrm>
                <a:off x="4171255" y="1371353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3B8D5F-8741-4326-9960-1D85EB66D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255" y="1371353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324FEBE-662B-4B7A-833E-BF2BDAB3874E}"/>
              </a:ext>
            </a:extLst>
          </p:cNvPr>
          <p:cNvSpPr/>
          <p:nvPr/>
        </p:nvSpPr>
        <p:spPr>
          <a:xfrm>
            <a:off x="319749" y="1292970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40E7E7-F843-434B-9C4E-C6024393CB22}"/>
              </a:ext>
            </a:extLst>
          </p:cNvPr>
          <p:cNvCxnSpPr>
            <a:cxnSpLocks/>
          </p:cNvCxnSpPr>
          <p:nvPr/>
        </p:nvCxnSpPr>
        <p:spPr>
          <a:xfrm>
            <a:off x="1901811" y="234175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F6E993-5657-46CC-8BF3-D0E450887E89}"/>
                  </a:ext>
                </a:extLst>
              </p:cNvPr>
              <p:cNvSpPr txBox="1"/>
              <p:nvPr/>
            </p:nvSpPr>
            <p:spPr>
              <a:xfrm>
                <a:off x="2481970" y="1983200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F6E993-5657-46CC-8BF3-D0E450887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70" y="1983200"/>
                <a:ext cx="3378569" cy="307777"/>
              </a:xfrm>
              <a:prstGeom prst="rect">
                <a:avLst/>
              </a:prstGeom>
              <a:blipFill>
                <a:blip r:embed="rId8"/>
                <a:stretch>
                  <a:fillRect l="-542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D7D3038C-DD48-4771-BBFA-9BA834C5FC27}"/>
              </a:ext>
            </a:extLst>
          </p:cNvPr>
          <p:cNvSpPr/>
          <p:nvPr/>
        </p:nvSpPr>
        <p:spPr>
          <a:xfrm>
            <a:off x="4377928" y="1453956"/>
            <a:ext cx="2439569" cy="20384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F14536D-8480-451A-B3BB-4D13B652910C}"/>
              </a:ext>
            </a:extLst>
          </p:cNvPr>
          <p:cNvCxnSpPr>
            <a:cxnSpLocks/>
          </p:cNvCxnSpPr>
          <p:nvPr/>
        </p:nvCxnSpPr>
        <p:spPr>
          <a:xfrm flipV="1">
            <a:off x="2820771" y="2635800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EFB4E7-F294-411C-AEFC-ECB36BAAD7A2}"/>
              </a:ext>
            </a:extLst>
          </p:cNvPr>
          <p:cNvCxnSpPr>
            <a:cxnSpLocks/>
          </p:cNvCxnSpPr>
          <p:nvPr/>
        </p:nvCxnSpPr>
        <p:spPr>
          <a:xfrm flipH="1" flipV="1">
            <a:off x="3226118" y="2635800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2C0A68D-E232-45C6-AC5C-02BFCFFB91E8}"/>
                  </a:ext>
                </a:extLst>
              </p:cNvPr>
              <p:cNvSpPr txBox="1"/>
              <p:nvPr/>
            </p:nvSpPr>
            <p:spPr>
              <a:xfrm>
                <a:off x="3438150" y="2398923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2C0A68D-E232-45C6-AC5C-02BFCFFB9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150" y="2398923"/>
                <a:ext cx="1462058" cy="523220"/>
              </a:xfrm>
              <a:prstGeom prst="rect">
                <a:avLst/>
              </a:prstGeom>
              <a:blipFill>
                <a:blip r:embed="rId9"/>
                <a:stretch>
                  <a:fillRect l="-1250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A940E5E-C9EA-4340-AF9B-45B2314ADB12}"/>
              </a:ext>
            </a:extLst>
          </p:cNvPr>
          <p:cNvSpPr txBox="1">
            <a:spLocks/>
          </p:cNvSpPr>
          <p:nvPr/>
        </p:nvSpPr>
        <p:spPr bwMode="auto">
          <a:xfrm>
            <a:off x="6799947" y="1654745"/>
            <a:ext cx="2185855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600" i="1" dirty="0">
                <a:latin typeface="Symbol"/>
                <a:cs typeface="Wingdings 2" charset="2"/>
              </a:rPr>
              <a:t>W</a:t>
            </a:r>
            <a:r>
              <a:rPr lang="en-US" sz="1600" baseline="-25000" dirty="0">
                <a:latin typeface="Symbol"/>
                <a:cs typeface="Wingdings 2" charset="2"/>
              </a:rPr>
              <a:t>1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600" i="1" dirty="0">
                <a:latin typeface="Symbol"/>
                <a:cs typeface="Wingdings 2" charset="2"/>
              </a:rPr>
              <a:t>W</a:t>
            </a:r>
            <a:r>
              <a:rPr lang="en-US" sz="1600" baseline="-25000" dirty="0">
                <a:latin typeface="Symbol"/>
                <a:cs typeface="Wingdings 2" charset="2"/>
              </a:rPr>
              <a:t>2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C687C8-2F70-453A-B6A3-211AF6044B14}"/>
                  </a:ext>
                </a:extLst>
              </p:cNvPr>
              <p:cNvSpPr txBox="1"/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C687C8-2F70-453A-B6A3-211AF6044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3C70790-2EA1-440C-9DAB-4645A344D5A0}"/>
                  </a:ext>
                </a:extLst>
              </p:cNvPr>
              <p:cNvSpPr txBox="1"/>
              <p:nvPr/>
            </p:nvSpPr>
            <p:spPr>
              <a:xfrm>
                <a:off x="143136" y="3528015"/>
                <a:ext cx="8798312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3C70790-2EA1-440C-9DAB-4645A344D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6" y="3528015"/>
                <a:ext cx="8798312" cy="3046988"/>
              </a:xfrm>
              <a:prstGeom prst="rect">
                <a:avLst/>
              </a:prstGeom>
              <a:blipFill>
                <a:blip r:embed="rId11"/>
                <a:stretch>
                  <a:fillRect l="-623" t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F67DD2D4-3757-4AC9-B1F4-3649A23F8BD5}"/>
              </a:ext>
            </a:extLst>
          </p:cNvPr>
          <p:cNvSpPr/>
          <p:nvPr/>
        </p:nvSpPr>
        <p:spPr>
          <a:xfrm>
            <a:off x="4760055" y="785250"/>
            <a:ext cx="4079784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Controller time stepper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 convenient checkpoint to facilitate implementation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60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1844" y="19541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Schwarz Alternating Method for Dynamic Multiscale Coupling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D26BC6-F112-4EB9-A1D3-64629F95F827}"/>
              </a:ext>
            </a:extLst>
          </p:cNvPr>
          <p:cNvGrpSpPr/>
          <p:nvPr/>
        </p:nvGrpSpPr>
        <p:grpSpPr>
          <a:xfrm>
            <a:off x="353202" y="1315272"/>
            <a:ext cx="8632600" cy="2104379"/>
            <a:chOff x="538359" y="2231154"/>
            <a:chExt cx="8632600" cy="2104379"/>
          </a:xfrm>
        </p:grpSpPr>
        <p:pic>
          <p:nvPicPr>
            <p:cNvPr id="47" name="Picture 46" descr="Schwarz-time-integration.png">
              <a:extLst>
                <a:ext uri="{FF2B5EF4-FFF2-40B4-BE49-F238E27FC236}">
                  <a16:creationId xmlns:a16="http://schemas.microsoft.com/office/drawing/2014/main" id="{32A42544-9648-4CF9-A474-ADB9BFDDB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48" name="Picture 47" descr="Schwarz-domains.png">
              <a:extLst>
                <a:ext uri="{FF2B5EF4-FFF2-40B4-BE49-F238E27FC236}">
                  <a16:creationId xmlns:a16="http://schemas.microsoft.com/office/drawing/2014/main" id="{7304B109-EC55-4AA1-84E9-D853D4E46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05AB513E-6F91-43C7-9895-C91FDF0641B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570627"/>
              <a:ext cx="2185855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1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2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B1193EA-EF52-4AF7-B5B9-DD55F8AA0430}"/>
              </a:ext>
            </a:extLst>
          </p:cNvPr>
          <p:cNvSpPr/>
          <p:nvPr/>
        </p:nvSpPr>
        <p:spPr>
          <a:xfrm>
            <a:off x="4371529" y="1341614"/>
            <a:ext cx="2439569" cy="20384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2DCA6E-A42B-41E3-AEFA-D502C9A54624}"/>
              </a:ext>
            </a:extLst>
          </p:cNvPr>
          <p:cNvSpPr/>
          <p:nvPr/>
        </p:nvSpPr>
        <p:spPr>
          <a:xfrm>
            <a:off x="368198" y="2145487"/>
            <a:ext cx="1135534" cy="1274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6FE576-10A0-4479-B4CC-A5E86B5D6365}"/>
              </a:ext>
            </a:extLst>
          </p:cNvPr>
          <p:cNvCxnSpPr>
            <a:cxnSpLocks/>
          </p:cNvCxnSpPr>
          <p:nvPr/>
        </p:nvCxnSpPr>
        <p:spPr>
          <a:xfrm>
            <a:off x="1890660" y="31332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1F5763-324B-4101-A59F-DD03A6A60989}"/>
                  </a:ext>
                </a:extLst>
              </p:cNvPr>
              <p:cNvSpPr txBox="1"/>
              <p:nvPr/>
            </p:nvSpPr>
            <p:spPr>
              <a:xfrm>
                <a:off x="2398118" y="3171487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1F5763-324B-4101-A59F-DD03A6A60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118" y="3171487"/>
                <a:ext cx="3378569" cy="307777"/>
              </a:xfrm>
              <a:prstGeom prst="rect">
                <a:avLst/>
              </a:prstGeom>
              <a:blipFill>
                <a:blip r:embed="rId6"/>
                <a:stretch>
                  <a:fillRect l="-541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88D646-94CB-4115-9F36-01013E0CE557}"/>
              </a:ext>
            </a:extLst>
          </p:cNvPr>
          <p:cNvCxnSpPr>
            <a:cxnSpLocks/>
          </p:cNvCxnSpPr>
          <p:nvPr/>
        </p:nvCxnSpPr>
        <p:spPr>
          <a:xfrm flipH="1">
            <a:off x="2797595" y="2678532"/>
            <a:ext cx="236966" cy="12717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06AE90-72FF-4FDA-9963-CC59D30B8415}"/>
              </a:ext>
            </a:extLst>
          </p:cNvPr>
          <p:cNvCxnSpPr>
            <a:cxnSpLocks/>
          </p:cNvCxnSpPr>
          <p:nvPr/>
        </p:nvCxnSpPr>
        <p:spPr>
          <a:xfrm>
            <a:off x="3241152" y="2685966"/>
            <a:ext cx="242409" cy="12717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71148-C1B0-4F6B-AD90-177E2E6CDDF6}"/>
                  </a:ext>
                </a:extLst>
              </p:cNvPr>
              <p:cNvSpPr txBox="1"/>
              <p:nvPr/>
            </p:nvSpPr>
            <p:spPr>
              <a:xfrm>
                <a:off x="3447858" y="2441215"/>
                <a:ext cx="13028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71148-C1B0-4F6B-AD90-177E2E6CD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858" y="2441215"/>
                <a:ext cx="1302838" cy="523220"/>
              </a:xfrm>
              <a:prstGeom prst="rect">
                <a:avLst/>
              </a:prstGeom>
              <a:blipFill>
                <a:blip r:embed="rId7"/>
                <a:stretch>
                  <a:fillRect l="-1408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82EE9B4-FE91-4F31-AC78-73CE7AA455DE}"/>
                  </a:ext>
                </a:extLst>
              </p:cNvPr>
              <p:cNvSpPr txBox="1"/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82EE9B4-FE91-4F31-AC78-73CE7AA45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CD4AAD1-0C84-4224-8019-C1B8D140DF21}"/>
                  </a:ext>
                </a:extLst>
              </p:cNvPr>
              <p:cNvSpPr txBox="1"/>
              <p:nvPr/>
            </p:nvSpPr>
            <p:spPr>
              <a:xfrm>
                <a:off x="143136" y="3528015"/>
                <a:ext cx="8798312" cy="340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400" b="1" i="1" u="sng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CD4AAD1-0C84-4224-8019-C1B8D140D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6" y="3528015"/>
                <a:ext cx="8798312" cy="3400931"/>
              </a:xfrm>
              <a:prstGeom prst="rect">
                <a:avLst/>
              </a:prstGeom>
              <a:blipFill>
                <a:blip r:embed="rId9"/>
                <a:stretch>
                  <a:fillRect l="-623" t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44AD34A-6A20-4696-89FD-1AE3945669C6}"/>
              </a:ext>
            </a:extLst>
          </p:cNvPr>
          <p:cNvSpPr/>
          <p:nvPr/>
        </p:nvSpPr>
        <p:spPr>
          <a:xfrm>
            <a:off x="4760055" y="785250"/>
            <a:ext cx="4079784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Controller time stepper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 convenient checkpoint to facilitate implementation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879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1844" y="19541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Schwarz Alternating Method for Dynamic Multiscale Coupling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D26BC6-F112-4EB9-A1D3-64629F95F827}"/>
              </a:ext>
            </a:extLst>
          </p:cNvPr>
          <p:cNvGrpSpPr/>
          <p:nvPr/>
        </p:nvGrpSpPr>
        <p:grpSpPr>
          <a:xfrm>
            <a:off x="353202" y="1315272"/>
            <a:ext cx="8632600" cy="2104379"/>
            <a:chOff x="538359" y="2231154"/>
            <a:chExt cx="8632600" cy="2104379"/>
          </a:xfrm>
        </p:grpSpPr>
        <p:pic>
          <p:nvPicPr>
            <p:cNvPr id="47" name="Picture 46" descr="Schwarz-time-integration.png">
              <a:extLst>
                <a:ext uri="{FF2B5EF4-FFF2-40B4-BE49-F238E27FC236}">
                  <a16:creationId xmlns:a16="http://schemas.microsoft.com/office/drawing/2014/main" id="{32A42544-9648-4CF9-A474-ADB9BFDDB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48" name="Picture 47" descr="Schwarz-domains.png">
              <a:extLst>
                <a:ext uri="{FF2B5EF4-FFF2-40B4-BE49-F238E27FC236}">
                  <a16:creationId xmlns:a16="http://schemas.microsoft.com/office/drawing/2014/main" id="{7304B109-EC55-4AA1-84E9-D853D4E46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05AB513E-6F91-43C7-9895-C91FDF0641B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570627"/>
              <a:ext cx="2185855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1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2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B1193EA-EF52-4AF7-B5B9-DD55F8AA0430}"/>
              </a:ext>
            </a:extLst>
          </p:cNvPr>
          <p:cNvSpPr/>
          <p:nvPr/>
        </p:nvSpPr>
        <p:spPr>
          <a:xfrm>
            <a:off x="4371529" y="1341614"/>
            <a:ext cx="2439569" cy="20384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848223-7F76-4D95-B30E-75D96F2EBD58}"/>
              </a:ext>
            </a:extLst>
          </p:cNvPr>
          <p:cNvSpPr/>
          <p:nvPr/>
        </p:nvSpPr>
        <p:spPr>
          <a:xfrm>
            <a:off x="4171255" y="1415921"/>
            <a:ext cx="580847" cy="20769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F5137F-2272-43BC-A94C-6B2CE6B2DFEC}"/>
                  </a:ext>
                </a:extLst>
              </p:cNvPr>
              <p:cNvSpPr txBox="1"/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F5137F-2272-43BC-A94C-6B2CE6B2D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A143CA-63FE-4D8A-9B51-4864284D9E17}"/>
                  </a:ext>
                </a:extLst>
              </p:cNvPr>
              <p:cNvSpPr txBox="1"/>
              <p:nvPr/>
            </p:nvSpPr>
            <p:spPr>
              <a:xfrm>
                <a:off x="143136" y="3528015"/>
                <a:ext cx="8798312" cy="40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400" b="1" i="1" u="sng" dirty="0">
                  <a:latin typeface="Calibri" panose="020F0502020204030204" pitchFamily="34" charset="0"/>
                </a:endParaRPr>
              </a:p>
              <a:p>
                <a:endParaRPr lang="en-US" sz="400" b="1" i="1" u="sng" dirty="0">
                  <a:latin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</a:rPr>
                  <a:t>Step 3</a:t>
                </a:r>
                <a:r>
                  <a:rPr lang="en-US" sz="1900" b="1" i="1" dirty="0">
                    <a:latin typeface="Calibri" panose="020F0502020204030204" pitchFamily="34" charset="0"/>
                  </a:rPr>
                  <a:t>: </a:t>
                </a:r>
                <a:r>
                  <a:rPr lang="en-US" sz="1900" dirty="0">
                    <a:latin typeface="Calibri" panose="020F0502020204030204" pitchFamily="34" charset="0"/>
                  </a:rPr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A143CA-63FE-4D8A-9B51-4864284D9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6" y="3528015"/>
                <a:ext cx="8798312" cy="4047262"/>
              </a:xfrm>
              <a:prstGeom prst="rect">
                <a:avLst/>
              </a:prstGeom>
              <a:blipFill>
                <a:blip r:embed="rId7"/>
                <a:stretch>
                  <a:fillRect l="-623" t="-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CDAF98F-C14D-4881-A60D-DAECAECC1F0F}"/>
              </a:ext>
            </a:extLst>
          </p:cNvPr>
          <p:cNvSpPr/>
          <p:nvPr/>
        </p:nvSpPr>
        <p:spPr>
          <a:xfrm>
            <a:off x="4760055" y="785250"/>
            <a:ext cx="4079784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Controller time stepper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 convenient checkpoint to facilitate implementation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31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1844" y="19541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Schwarz Alternating Method for Dynamic Multiscale Coupling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D26BC6-F112-4EB9-A1D3-64629F95F827}"/>
              </a:ext>
            </a:extLst>
          </p:cNvPr>
          <p:cNvGrpSpPr/>
          <p:nvPr/>
        </p:nvGrpSpPr>
        <p:grpSpPr>
          <a:xfrm>
            <a:off x="353202" y="1315272"/>
            <a:ext cx="8632600" cy="2104379"/>
            <a:chOff x="538359" y="2231154"/>
            <a:chExt cx="8632600" cy="2104379"/>
          </a:xfrm>
        </p:grpSpPr>
        <p:pic>
          <p:nvPicPr>
            <p:cNvPr id="47" name="Picture 46" descr="Schwarz-time-integration.png">
              <a:extLst>
                <a:ext uri="{FF2B5EF4-FFF2-40B4-BE49-F238E27FC236}">
                  <a16:creationId xmlns:a16="http://schemas.microsoft.com/office/drawing/2014/main" id="{32A42544-9648-4CF9-A474-ADB9BFDDB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48" name="Picture 47" descr="Schwarz-domains.png">
              <a:extLst>
                <a:ext uri="{FF2B5EF4-FFF2-40B4-BE49-F238E27FC236}">
                  <a16:creationId xmlns:a16="http://schemas.microsoft.com/office/drawing/2014/main" id="{7304B109-EC55-4AA1-84E9-D853D4E46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05AB513E-6F91-43C7-9895-C91FDF0641B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570627"/>
              <a:ext cx="2185855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1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2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B1193EA-EF52-4AF7-B5B9-DD55F8AA0430}"/>
              </a:ext>
            </a:extLst>
          </p:cNvPr>
          <p:cNvSpPr/>
          <p:nvPr/>
        </p:nvSpPr>
        <p:spPr>
          <a:xfrm>
            <a:off x="4371529" y="1341614"/>
            <a:ext cx="2439569" cy="20384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F5137F-2272-43BC-A94C-6B2CE6B2DFEC}"/>
                  </a:ext>
                </a:extLst>
              </p:cNvPr>
              <p:cNvSpPr txBox="1"/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F5137F-2272-43BC-A94C-6B2CE6B2D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81AC74-1E2F-431D-9824-D39F0D083C35}"/>
              </a:ext>
            </a:extLst>
          </p:cNvPr>
          <p:cNvCxnSpPr>
            <a:cxnSpLocks/>
          </p:cNvCxnSpPr>
          <p:nvPr/>
        </p:nvCxnSpPr>
        <p:spPr>
          <a:xfrm flipV="1">
            <a:off x="2820771" y="2635800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B75757-80E1-4E4A-B8E2-4B4C05D050F2}"/>
              </a:ext>
            </a:extLst>
          </p:cNvPr>
          <p:cNvCxnSpPr>
            <a:cxnSpLocks/>
          </p:cNvCxnSpPr>
          <p:nvPr/>
        </p:nvCxnSpPr>
        <p:spPr>
          <a:xfrm flipH="1" flipV="1">
            <a:off x="3226118" y="2635800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A9255D-9E92-417F-B65D-D66A362B6168}"/>
                  </a:ext>
                </a:extLst>
              </p:cNvPr>
              <p:cNvSpPr txBox="1"/>
              <p:nvPr/>
            </p:nvSpPr>
            <p:spPr>
              <a:xfrm>
                <a:off x="3438150" y="2398923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A9255D-9E92-417F-B65D-D66A362B6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150" y="2398923"/>
                <a:ext cx="1462058" cy="523220"/>
              </a:xfrm>
              <a:prstGeom prst="rect">
                <a:avLst/>
              </a:prstGeom>
              <a:blipFill>
                <a:blip r:embed="rId7"/>
                <a:stretch>
                  <a:fillRect l="-1250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1E9FAB-3E4D-4E96-89B8-34BA3E2E0548}"/>
              </a:ext>
            </a:extLst>
          </p:cNvPr>
          <p:cNvCxnSpPr>
            <a:cxnSpLocks/>
          </p:cNvCxnSpPr>
          <p:nvPr/>
        </p:nvCxnSpPr>
        <p:spPr>
          <a:xfrm>
            <a:off x="1901811" y="234175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05A3E63-3489-4C5F-AF25-DBA0213FEB3B}"/>
                  </a:ext>
                </a:extLst>
              </p:cNvPr>
              <p:cNvSpPr txBox="1"/>
              <p:nvPr/>
            </p:nvSpPr>
            <p:spPr>
              <a:xfrm>
                <a:off x="2481970" y="1983200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05A3E63-3489-4C5F-AF25-DBA0213FE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70" y="1983200"/>
                <a:ext cx="3378569" cy="307777"/>
              </a:xfrm>
              <a:prstGeom prst="rect">
                <a:avLst/>
              </a:prstGeom>
              <a:blipFill>
                <a:blip r:embed="rId8"/>
                <a:stretch>
                  <a:fillRect l="-542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907CCBB2-B863-4496-8ACE-21FEF34F3B07}"/>
              </a:ext>
            </a:extLst>
          </p:cNvPr>
          <p:cNvSpPr/>
          <p:nvPr/>
        </p:nvSpPr>
        <p:spPr>
          <a:xfrm>
            <a:off x="319749" y="1292970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1FBFD6-4723-40D6-AC8E-41E524835B62}"/>
                  </a:ext>
                </a:extLst>
              </p:cNvPr>
              <p:cNvSpPr txBox="1"/>
              <p:nvPr/>
            </p:nvSpPr>
            <p:spPr>
              <a:xfrm>
                <a:off x="143136" y="3528015"/>
                <a:ext cx="8798312" cy="4339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400" b="1" i="1" u="sng" dirty="0">
                  <a:latin typeface="Calibri" panose="020F0502020204030204" pitchFamily="34" charset="0"/>
                </a:endParaRPr>
              </a:p>
              <a:p>
                <a:endParaRPr lang="en-US" sz="400" b="1" i="1" u="sng" dirty="0">
                  <a:latin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</a:rPr>
                  <a:t>Step 3</a:t>
                </a:r>
                <a:r>
                  <a:rPr lang="en-US" sz="1900" b="1" i="1" dirty="0">
                    <a:latin typeface="Calibri" panose="020F0502020204030204" pitchFamily="34" charset="0"/>
                  </a:rPr>
                  <a:t>: </a:t>
                </a:r>
                <a:r>
                  <a:rPr lang="en-US" sz="1900" dirty="0">
                    <a:latin typeface="Calibri" panose="020F0502020204030204" pitchFamily="34" charset="0"/>
                  </a:rPr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return to Step 1. </a:t>
                </a: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1FBFD6-4723-40D6-AC8E-41E524835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6" y="3528015"/>
                <a:ext cx="8798312" cy="4339650"/>
              </a:xfrm>
              <a:prstGeom prst="rect">
                <a:avLst/>
              </a:prstGeom>
              <a:blipFill>
                <a:blip r:embed="rId9"/>
                <a:stretch>
                  <a:fillRect l="-623" t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D7FC05C0-C41E-4220-A05D-FB51ADA1915F}"/>
              </a:ext>
            </a:extLst>
          </p:cNvPr>
          <p:cNvSpPr/>
          <p:nvPr/>
        </p:nvSpPr>
        <p:spPr>
          <a:xfrm>
            <a:off x="4760055" y="785250"/>
            <a:ext cx="4079784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Controller time stepper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 convenient checkpoint to facilitate implementation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21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1844" y="19541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Schwarz Alternating Method for Dynamic Multiscale Coupling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143136" y="3528015"/>
                <a:ext cx="8798312" cy="4632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400" b="1" i="1" u="sng" dirty="0">
                  <a:latin typeface="Calibri" panose="020F0502020204030204" pitchFamily="34" charset="0"/>
                </a:endParaRPr>
              </a:p>
              <a:p>
                <a:endParaRPr lang="en-US" sz="400" b="1" i="1" u="sng" dirty="0">
                  <a:latin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</a:rPr>
                  <a:t>Step 3</a:t>
                </a:r>
                <a:r>
                  <a:rPr lang="en-US" sz="1900" b="1" i="1" dirty="0">
                    <a:latin typeface="Calibri" panose="020F0502020204030204" pitchFamily="34" charset="0"/>
                  </a:rPr>
                  <a:t>: </a:t>
                </a:r>
                <a:r>
                  <a:rPr lang="en-US" sz="1900" dirty="0">
                    <a:latin typeface="Calibri" panose="020F0502020204030204" pitchFamily="34" charset="0"/>
                  </a:rPr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return to Step 1.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If converged, set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return to Step 1.</a:t>
                </a: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6" y="3528015"/>
                <a:ext cx="8798312" cy="4632037"/>
              </a:xfrm>
              <a:prstGeom prst="rect">
                <a:avLst/>
              </a:prstGeom>
              <a:blipFill>
                <a:blip r:embed="rId3"/>
                <a:stretch>
                  <a:fillRect l="-623" t="-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353202" y="1315272"/>
            <a:ext cx="8632600" cy="2104379"/>
            <a:chOff x="538359" y="2231154"/>
            <a:chExt cx="8632600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ACE5ADB6-E6E6-42E9-B633-713E2D992F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570627"/>
              <a:ext cx="2185855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1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2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1891558" y="1465577"/>
            <a:ext cx="2439569" cy="20384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319749" y="1292970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73AB9A-B0C2-4FE0-AFA7-73259F30BB3E}"/>
              </a:ext>
            </a:extLst>
          </p:cNvPr>
          <p:cNvCxnSpPr>
            <a:cxnSpLocks/>
          </p:cNvCxnSpPr>
          <p:nvPr/>
        </p:nvCxnSpPr>
        <p:spPr>
          <a:xfrm>
            <a:off x="4332773" y="234175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/>
              <p:nvPr/>
            </p:nvSpPr>
            <p:spPr>
              <a:xfrm>
                <a:off x="4912932" y="1983200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932" y="1983200"/>
                <a:ext cx="3378569" cy="307777"/>
              </a:xfrm>
              <a:prstGeom prst="rect">
                <a:avLst/>
              </a:prstGeom>
              <a:blipFill>
                <a:blip r:embed="rId7"/>
                <a:stretch>
                  <a:fillRect l="-542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/>
              <p:nvPr/>
            </p:nvSpPr>
            <p:spPr>
              <a:xfrm>
                <a:off x="6588522" y="1342315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522" y="1342315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28764E-0C8F-4659-9604-E033F0F87742}"/>
              </a:ext>
            </a:extLst>
          </p:cNvPr>
          <p:cNvCxnSpPr>
            <a:cxnSpLocks/>
          </p:cNvCxnSpPr>
          <p:nvPr/>
        </p:nvCxnSpPr>
        <p:spPr>
          <a:xfrm flipV="1">
            <a:off x="5240114" y="2624032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95D79D-0E74-449E-9793-6A89D96D9341}"/>
              </a:ext>
            </a:extLst>
          </p:cNvPr>
          <p:cNvCxnSpPr>
            <a:cxnSpLocks/>
          </p:cNvCxnSpPr>
          <p:nvPr/>
        </p:nvCxnSpPr>
        <p:spPr>
          <a:xfrm flipH="1" flipV="1">
            <a:off x="5645461" y="2624032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/>
              <p:nvPr/>
            </p:nvSpPr>
            <p:spPr>
              <a:xfrm>
                <a:off x="3917622" y="2414940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622" y="2414940"/>
                <a:ext cx="1462058" cy="523220"/>
              </a:xfrm>
              <a:prstGeom prst="rect">
                <a:avLst/>
              </a:prstGeom>
              <a:blipFill>
                <a:blip r:embed="rId10"/>
                <a:stretch>
                  <a:fillRect l="-1255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E9BB5A9D-71F8-4DAF-8829-055B27301FF3}"/>
              </a:ext>
            </a:extLst>
          </p:cNvPr>
          <p:cNvSpPr/>
          <p:nvPr/>
        </p:nvSpPr>
        <p:spPr>
          <a:xfrm>
            <a:off x="4760055" y="785250"/>
            <a:ext cx="4079784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Controller time stepper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 convenient checkpoint to facilitate implementation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66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1844" y="19541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Schwarz Alternating Method for Dynamic Multiscale Coupling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143136" y="3528015"/>
                <a:ext cx="8798312" cy="4632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</a:rPr>
                  <a:t>.</a:t>
                </a:r>
              </a:p>
              <a:p>
                <a:endParaRPr lang="en-US" sz="400" b="1" i="1" u="sng" dirty="0">
                  <a:latin typeface="Calibri" panose="020F0502020204030204" pitchFamily="34" charset="0"/>
                </a:endParaRPr>
              </a:p>
              <a:p>
                <a:endParaRPr lang="en-US" sz="400" b="1" i="1" u="sng" dirty="0">
                  <a:latin typeface="Calibri" panose="020F0502020204030204" pitchFamily="34" charset="0"/>
                </a:endParaRPr>
              </a:p>
              <a:p>
                <a:r>
                  <a:rPr lang="en-US" sz="1900" b="1" i="1" u="sng" dirty="0">
                    <a:latin typeface="Calibri" panose="020F0502020204030204" pitchFamily="34" charset="0"/>
                  </a:rPr>
                  <a:t>Step 3</a:t>
                </a:r>
                <a:r>
                  <a:rPr lang="en-US" sz="1900" b="1" i="1" dirty="0">
                    <a:latin typeface="Calibri" panose="020F0502020204030204" pitchFamily="34" charset="0"/>
                  </a:rPr>
                  <a:t>: </a:t>
                </a:r>
                <a:r>
                  <a:rPr lang="en-US" sz="1900" dirty="0">
                    <a:latin typeface="Calibri" panose="020F0502020204030204" pitchFamily="34" charset="0"/>
                  </a:rPr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return to Step 1.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If converged, set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+1 </m:t>
                    </m:r>
                  </m:oMath>
                </a14:m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return to Step 1.</a:t>
                </a: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</a:endParaRPr>
              </a:p>
              <a:p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6" y="3528015"/>
                <a:ext cx="8798312" cy="4632037"/>
              </a:xfrm>
              <a:prstGeom prst="rect">
                <a:avLst/>
              </a:prstGeom>
              <a:blipFill>
                <a:blip r:embed="rId3"/>
                <a:stretch>
                  <a:fillRect l="-623" t="-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353202" y="1315272"/>
            <a:ext cx="8632600" cy="2104379"/>
            <a:chOff x="538359" y="2231154"/>
            <a:chExt cx="8632600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ACE5ADB6-E6E6-42E9-B633-713E2D992F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570627"/>
              <a:ext cx="2185855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1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2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1891558" y="1465577"/>
            <a:ext cx="2439569" cy="20384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319749" y="1292970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73AB9A-B0C2-4FE0-AFA7-73259F30BB3E}"/>
              </a:ext>
            </a:extLst>
          </p:cNvPr>
          <p:cNvCxnSpPr>
            <a:cxnSpLocks/>
          </p:cNvCxnSpPr>
          <p:nvPr/>
        </p:nvCxnSpPr>
        <p:spPr>
          <a:xfrm>
            <a:off x="4332773" y="234175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/>
              <p:nvPr/>
            </p:nvSpPr>
            <p:spPr>
              <a:xfrm>
                <a:off x="4912932" y="1983200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932" y="1983200"/>
                <a:ext cx="3378569" cy="307777"/>
              </a:xfrm>
              <a:prstGeom prst="rect">
                <a:avLst/>
              </a:prstGeom>
              <a:blipFill>
                <a:blip r:embed="rId7"/>
                <a:stretch>
                  <a:fillRect l="-542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/>
              <p:nvPr/>
            </p:nvSpPr>
            <p:spPr>
              <a:xfrm>
                <a:off x="6588522" y="1342315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522" y="1342315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130" y="1371353"/>
                <a:ext cx="8028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28764E-0C8F-4659-9604-E033F0F87742}"/>
              </a:ext>
            </a:extLst>
          </p:cNvPr>
          <p:cNvCxnSpPr>
            <a:cxnSpLocks/>
          </p:cNvCxnSpPr>
          <p:nvPr/>
        </p:nvCxnSpPr>
        <p:spPr>
          <a:xfrm flipV="1">
            <a:off x="5240114" y="2624032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95D79D-0E74-449E-9793-6A89D96D9341}"/>
              </a:ext>
            </a:extLst>
          </p:cNvPr>
          <p:cNvCxnSpPr>
            <a:cxnSpLocks/>
          </p:cNvCxnSpPr>
          <p:nvPr/>
        </p:nvCxnSpPr>
        <p:spPr>
          <a:xfrm flipH="1" flipV="1">
            <a:off x="5645461" y="2624032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/>
              <p:nvPr/>
            </p:nvSpPr>
            <p:spPr>
              <a:xfrm>
                <a:off x="3917622" y="2414940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622" y="2414940"/>
                <a:ext cx="1462058" cy="523220"/>
              </a:xfrm>
              <a:prstGeom prst="rect">
                <a:avLst/>
              </a:prstGeom>
              <a:blipFill>
                <a:blip r:embed="rId10"/>
                <a:stretch>
                  <a:fillRect l="-1255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E9BB5A9D-71F8-4DAF-8829-055B27301FF3}"/>
              </a:ext>
            </a:extLst>
          </p:cNvPr>
          <p:cNvSpPr/>
          <p:nvPr/>
        </p:nvSpPr>
        <p:spPr>
          <a:xfrm>
            <a:off x="4760055" y="785250"/>
            <a:ext cx="4079784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Controller time stepper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 convenient checkpoint to facilitate implementation  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B9B23A-8DCA-4A9A-BF68-7804AE2FE826}"/>
              </a:ext>
            </a:extLst>
          </p:cNvPr>
          <p:cNvSpPr/>
          <p:nvPr/>
        </p:nvSpPr>
        <p:spPr>
          <a:xfrm>
            <a:off x="5731726" y="5395984"/>
            <a:ext cx="3254075" cy="1015663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Can use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different integrators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with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different time steps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within each domain!</a:t>
            </a:r>
          </a:p>
        </p:txBody>
      </p:sp>
    </p:spTree>
    <p:extLst>
      <p:ext uri="{BB962C8B-B14F-4D97-AF65-F5344CB8AC3E}">
        <p14:creationId xmlns:p14="http://schemas.microsoft.com/office/powerpoint/2010/main" val="2443400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1844" y="61596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Schwarz Alternating Method for Dynamic Multiscale Coupling: Theory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7F67B-8843-4454-8FA4-CB7385981CCF}"/>
              </a:ext>
            </a:extLst>
          </p:cNvPr>
          <p:cNvSpPr txBox="1"/>
          <p:nvPr/>
        </p:nvSpPr>
        <p:spPr>
          <a:xfrm>
            <a:off x="0" y="1283158"/>
            <a:ext cx="8632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For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quasistatics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we derived a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proof of convergence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of the alternating Schwarz method for the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finite deformation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problem, and determined a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geometric convergence rate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[(Mota, Tezaur, Alleman,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CMAME,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2017) and previous talk].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10D67-C711-4309-9D88-E04AF67FE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44" y="2372048"/>
            <a:ext cx="8623578" cy="1637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6BD515-2284-429A-AEE5-6DB7F7A3A3A4}"/>
              </a:ext>
            </a:extLst>
          </p:cNvPr>
          <p:cNvSpPr/>
          <p:nvPr/>
        </p:nvSpPr>
        <p:spPr>
          <a:xfrm>
            <a:off x="-397562" y="4677831"/>
            <a:ext cx="94450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Quasistatic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proof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extends naturally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assuming conformal meshes and the same time step is used in each Schwarz subdomain.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Some analysis of Schwarz for evolution problems was performed in (Lions, 1988) and may be possible to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leverage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Our numerical results suggest theoretical analysis is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possible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 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448BE2-2CD4-45B7-8CE4-5C4F4A22F457}"/>
              </a:ext>
            </a:extLst>
          </p:cNvPr>
          <p:cNvSpPr/>
          <p:nvPr/>
        </p:nvSpPr>
        <p:spPr>
          <a:xfrm>
            <a:off x="1873404" y="4152306"/>
            <a:ext cx="5629155" cy="429883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Extending these results to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dynamics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is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work in progress</a:t>
            </a:r>
            <a:r>
              <a:rPr lang="en-US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3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12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94526" y="3036849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 and Background*.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Schwarz for Dynamic Multiscale Coupling.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</a:rPr>
              <a:t>Numerical Examples.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Summary and Future Work.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References.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Appendix.</a:t>
            </a:r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889531" y="3187717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92" y="878332"/>
            <a:ext cx="1452190" cy="2606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E2919-DDF5-4DB8-8A62-D818C203ABC3}"/>
              </a:ext>
            </a:extLst>
          </p:cNvPr>
          <p:cNvSpPr txBox="1"/>
          <p:nvPr/>
        </p:nvSpPr>
        <p:spPr>
          <a:xfrm>
            <a:off x="415073" y="1046519"/>
            <a:ext cx="6553879" cy="156966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 goes hand-in-hand with the </a:t>
            </a:r>
            <a:r>
              <a:rPr lang="en-US" sz="24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talk 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MS:  #2018677 - </a:t>
            </a:r>
            <a:r>
              <a:rPr lang="en-US" sz="2400" u="sng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Mota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 Tezaur,                C. Alleman, “The Schwarz Alternating Method for </a:t>
            </a:r>
            <a:r>
              <a:rPr lang="en-US" sz="24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Quasistatic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Multiscale Coupling in Solid Mechanics”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FC88F-5BB0-4333-AFFA-2286B3345680}"/>
              </a:ext>
            </a:extLst>
          </p:cNvPr>
          <p:cNvSpPr txBox="1"/>
          <p:nvPr/>
        </p:nvSpPr>
        <p:spPr>
          <a:xfrm>
            <a:off x="55758" y="6512311"/>
            <a:ext cx="6601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Review from previous talk #2018677 by A. Mota.</a:t>
            </a:r>
          </a:p>
        </p:txBody>
      </p:sp>
    </p:spTree>
    <p:extLst>
      <p:ext uri="{BB962C8B-B14F-4D97-AF65-F5344CB8AC3E}">
        <p14:creationId xmlns:p14="http://schemas.microsoft.com/office/powerpoint/2010/main" val="42347564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94526" y="3036849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 and Background*.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Schwarz for Dynamic Multiscale Coupling.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Numerical Examples.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Summary and Future Work.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References.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Appendix.</a:t>
            </a:r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889531" y="3187717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92" y="878332"/>
            <a:ext cx="1452190" cy="2606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E2919-DDF5-4DB8-8A62-D818C203ABC3}"/>
              </a:ext>
            </a:extLst>
          </p:cNvPr>
          <p:cNvSpPr txBox="1"/>
          <p:nvPr/>
        </p:nvSpPr>
        <p:spPr>
          <a:xfrm>
            <a:off x="415073" y="1046519"/>
            <a:ext cx="6553879" cy="156966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 goes hand-in-hand with the </a:t>
            </a:r>
            <a:r>
              <a:rPr lang="en-US" sz="24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talk 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MS:  #2018677 - </a:t>
            </a:r>
            <a:r>
              <a:rPr lang="en-US" sz="2400" u="sng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Mota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 Tezaur,                C. Alleman, “The Schwarz Alternating Method for </a:t>
            </a:r>
            <a:r>
              <a:rPr lang="en-US" sz="24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Quasistatic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Multiscale Coupling in Solid Mechanics”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FC88F-5BB0-4333-AFFA-2286B3345680}"/>
              </a:ext>
            </a:extLst>
          </p:cNvPr>
          <p:cNvSpPr txBox="1"/>
          <p:nvPr/>
        </p:nvSpPr>
        <p:spPr>
          <a:xfrm>
            <a:off x="55758" y="6512311"/>
            <a:ext cx="6601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Review from previous talk #2018677 by A. Mota.</a:t>
            </a:r>
          </a:p>
        </p:txBody>
      </p:sp>
    </p:spTree>
    <p:extLst>
      <p:ext uri="{BB962C8B-B14F-4D97-AF65-F5344CB8AC3E}">
        <p14:creationId xmlns:p14="http://schemas.microsoft.com/office/powerpoint/2010/main" val="3999457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0116" y="181833"/>
            <a:ext cx="8725284" cy="43358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Implementation within </a:t>
            </a:r>
            <a:r>
              <a:rPr lang="en-US" sz="3600" i="1" dirty="0">
                <a:solidFill>
                  <a:schemeClr val="tx1"/>
                </a:solidFill>
              </a:rPr>
              <a:t>Albany</a:t>
            </a:r>
            <a:r>
              <a:rPr lang="en-US" sz="3600" dirty="0">
                <a:solidFill>
                  <a:schemeClr val="tx1"/>
                </a:solidFill>
              </a:rPr>
              <a:t> Code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90116" y="1902452"/>
            <a:ext cx="5857024" cy="537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b="1" i="1" dirty="0">
                <a:latin typeface="Calibri" pitchFamily="34" charset="0"/>
                <a:cs typeface="Calibri" pitchFamily="34" charset="0"/>
              </a:rPr>
              <a:t>Component-based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design for rapid development of capabilities.</a:t>
            </a:r>
          </a:p>
          <a:p>
            <a:pPr marL="0" indent="0">
              <a:buNone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Contains a wide variety of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constitutive models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Extensive use of libraries from the open-source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Trilinos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project.</a:t>
            </a:r>
          </a:p>
          <a:p>
            <a:pPr lvl="1"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Use of the </a:t>
            </a:r>
            <a:r>
              <a:rPr lang="en-US" sz="1700" b="1" i="1" dirty="0">
                <a:latin typeface="Calibri" pitchFamily="34" charset="0"/>
                <a:cs typeface="Calibri" pitchFamily="34" charset="0"/>
              </a:rPr>
              <a:t>Phalanx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 package to decompose complex problem into simpler problems with managed dependencies.</a:t>
            </a:r>
          </a:p>
          <a:p>
            <a:pPr lvl="1"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Use of the </a:t>
            </a:r>
            <a:r>
              <a:rPr lang="en-US" sz="1700" b="1" i="1" dirty="0" err="1">
                <a:latin typeface="Calibri" pitchFamily="34" charset="0"/>
                <a:cs typeface="Calibri" pitchFamily="34" charset="0"/>
              </a:rPr>
              <a:t>Sacado</a:t>
            </a:r>
            <a:r>
              <a:rPr lang="en-US" sz="17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package for </a:t>
            </a:r>
            <a:r>
              <a:rPr lang="en-US" sz="1700" b="1" i="1" dirty="0">
                <a:latin typeface="Calibri" pitchFamily="34" charset="0"/>
                <a:cs typeface="Calibri" pitchFamily="34" charset="0"/>
              </a:rPr>
              <a:t>automatic differentiation.</a:t>
            </a:r>
          </a:p>
          <a:p>
            <a:pPr lvl="1"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Use of </a:t>
            </a:r>
            <a:r>
              <a:rPr lang="en-US" sz="1700" b="1" i="1" dirty="0">
                <a:latin typeface="Calibri" pitchFamily="34" charset="0"/>
                <a:cs typeface="Calibri" pitchFamily="34" charset="0"/>
              </a:rPr>
              <a:t>Tempus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package for </a:t>
            </a:r>
            <a:r>
              <a:rPr lang="en-US" sz="1700" b="1" i="1" dirty="0">
                <a:latin typeface="Calibri" pitchFamily="34" charset="0"/>
                <a:cs typeface="Calibri" pitchFamily="34" charset="0"/>
              </a:rPr>
              <a:t>time-integration*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457200" lvl="1" indent="0">
              <a:buNone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b="1" i="1" dirty="0">
                <a:latin typeface="Calibri" pitchFamily="34" charset="0"/>
                <a:cs typeface="Calibri" pitchFamily="34" charset="0"/>
              </a:rPr>
              <a:t>Parallel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implementation of Schwarz alternating method uses the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Data Transfer Kit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DTK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).</a:t>
            </a:r>
          </a:p>
          <a:p>
            <a:pPr marL="0" indent="0">
              <a:buNone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All software available on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GitHub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 descr="cropped-cropped-logo_trilinos_moon-e14310395222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98" y="2709509"/>
            <a:ext cx="2188072" cy="912472"/>
          </a:xfrm>
          <a:prstGeom prst="rect">
            <a:avLst/>
          </a:prstGeom>
        </p:spPr>
      </p:pic>
      <p:pic>
        <p:nvPicPr>
          <p:cNvPr id="3" name="Picture 2" descr="albany_9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42" y="817425"/>
            <a:ext cx="2197100" cy="11430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5862438" y="3790424"/>
            <a:ext cx="3126748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trilinos</a:t>
            </a:r>
            <a:endParaRPr lang="en-US" sz="1400" dirty="0">
              <a:latin typeface="Calibri" panose="020F0502020204030204" pitchFamily="34" charset="0"/>
              <a:ea typeface="Andale Mono" charset="0"/>
              <a:cs typeface="Andale Mono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859586" y="1956747"/>
            <a:ext cx="3126748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gahansen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/Albany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40" y="4385066"/>
            <a:ext cx="2329247" cy="125197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5430416" y="5715048"/>
            <a:ext cx="3564294" cy="3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https://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github.com</a:t>
            </a:r>
            <a:r>
              <a:rPr lang="en-US" sz="1400" dirty="0">
                <a:latin typeface="Calibri" panose="020F0502020204030204" pitchFamily="34" charset="0"/>
                <a:ea typeface="Andale Mono" charset="0"/>
                <a:cs typeface="Andale Mono" charset="0"/>
              </a:rPr>
              <a:t>/ORNL-CEES/</a:t>
            </a:r>
            <a:r>
              <a:rPr lang="en-US" sz="1400" dirty="0" err="1">
                <a:latin typeface="Calibri" panose="020F0502020204030204" pitchFamily="34" charset="0"/>
                <a:ea typeface="Andale Mono" charset="0"/>
                <a:cs typeface="Andale Mono" charset="0"/>
              </a:rPr>
              <a:t>DataTransferKit</a:t>
            </a:r>
            <a:endParaRPr lang="en-US" sz="1400" dirty="0">
              <a:latin typeface="Calibri" panose="020F0502020204030204" pitchFamily="34" charset="0"/>
              <a:ea typeface="Andale Mono" charset="0"/>
              <a:cs typeface="Andale Mon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82" y="867529"/>
            <a:ext cx="6014125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The proposed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dynamic alternating Schwarz method</a:t>
            </a:r>
            <a:r>
              <a:rPr lang="en-US" dirty="0">
                <a:latin typeface="Calibri" pitchFamily="34" charset="0"/>
                <a:cs typeface="Calibri" pitchFamily="34" charset="0"/>
              </a:rPr>
              <a:t> has been implemented within the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LCM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project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in Sandia’s open-source parallel, C++, multi-physics, finite element code,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Albany</a:t>
            </a:r>
            <a:r>
              <a:rPr lang="en-US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D32F83-54BD-439F-A710-3C7C56587302}"/>
                  </a:ext>
                </a:extLst>
              </p:cNvPr>
              <p:cNvSpPr txBox="1"/>
              <p:nvPr/>
            </p:nvSpPr>
            <p:spPr>
              <a:xfrm>
                <a:off x="77381" y="6523463"/>
                <a:ext cx="94234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* Current dynamic Schwarz implementation in Albany requires same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 different subdomains.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D32F83-54BD-439F-A710-3C7C56587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81" y="6523463"/>
                <a:ext cx="9423457" cy="338554"/>
              </a:xfrm>
              <a:prstGeom prst="rect">
                <a:avLst/>
              </a:prstGeom>
              <a:blipFill>
                <a:blip r:embed="rId6"/>
                <a:stretch>
                  <a:fillRect l="-388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8036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Example #1: Elastic Wave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87D449-5266-4C34-8910-5A468DFA57C2}"/>
                  </a:ext>
                </a:extLst>
              </p:cNvPr>
              <p:cNvSpPr txBox="1"/>
              <p:nvPr/>
            </p:nvSpPr>
            <p:spPr>
              <a:xfrm>
                <a:off x="126650" y="994241"/>
                <a:ext cx="7595467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Linear elastic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clamped beam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 Gaussian initial condition for the 𝑧-displacement (see figures to the right and below).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Simple problem with analytical exact solution but very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stringent test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discretization methods.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Test Schwarz with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 subdomains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0,0.001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0.001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0,0.75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0,0.001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0.001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0.25,1</m:t>
                        </m:r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. 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87D449-5266-4C34-8910-5A468DFA5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50" y="994241"/>
                <a:ext cx="7595467" cy="2185214"/>
              </a:xfrm>
              <a:prstGeom prst="rect">
                <a:avLst/>
              </a:prstGeom>
              <a:blipFill>
                <a:blip r:embed="rId3"/>
                <a:stretch>
                  <a:fillRect l="-722" t="-1393" r="-482" b="-3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E4E1367-CBFC-48B4-82CA-CC3E58E3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5882" y="3134083"/>
            <a:ext cx="4576199" cy="8449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FA8F32-AEFB-405E-9A18-57FF999C8C46}"/>
              </a:ext>
            </a:extLst>
          </p:cNvPr>
          <p:cNvSpPr/>
          <p:nvPr/>
        </p:nvSpPr>
        <p:spPr>
          <a:xfrm rot="5400000">
            <a:off x="5994387" y="3257230"/>
            <a:ext cx="4754879" cy="74185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944306-D4EA-427A-A56B-943FE1202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0" y="3179455"/>
            <a:ext cx="4427920" cy="3445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081C7-B9E1-4AA4-B355-7521D02DDEC4}"/>
              </a:ext>
            </a:extLst>
          </p:cNvPr>
          <p:cNvSpPr txBox="1"/>
          <p:nvPr/>
        </p:nvSpPr>
        <p:spPr>
          <a:xfrm>
            <a:off x="4899742" y="3382868"/>
            <a:ext cx="249787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Left: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Initial condition (blue) and final solution (red).  Wave profile is negative of initial profile at time  T = 1.0e-3.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78C493-7D6D-4C01-95B6-7790DC6A5ECF}"/>
                  </a:ext>
                </a:extLst>
              </p:cNvPr>
              <p:cNvSpPr txBox="1"/>
              <p:nvPr/>
            </p:nvSpPr>
            <p:spPr>
              <a:xfrm>
                <a:off x="4833351" y="5075716"/>
                <a:ext cx="2603237" cy="135421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Time-</a:t>
                </a:r>
                <a:r>
                  <a:rPr lang="en-US" b="1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discretizations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Newmark-Beta (implicit, explicit) with same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endParaRPr lang="en-US" sz="1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Meshes: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hexes,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tets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78C493-7D6D-4C01-95B6-7790DC6A5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351" y="5075716"/>
                <a:ext cx="2603237" cy="1354217"/>
              </a:xfrm>
              <a:prstGeom prst="rect">
                <a:avLst/>
              </a:prstGeom>
              <a:blipFill>
                <a:blip r:embed="rId6"/>
                <a:stretch>
                  <a:fillRect t="-2232" b="-580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1906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Example #1: Elastic Wave Propagation</a:t>
            </a:r>
          </a:p>
        </p:txBody>
      </p:sp>
      <p:pic>
        <p:nvPicPr>
          <p:cNvPr id="11" name="clamped_zdisp_tet_hex_explCM_impl_E1e9_zpts">
            <a:hlinkClick r:id="" action="ppaction://media"/>
            <a:extLst>
              <a:ext uri="{FF2B5EF4-FFF2-40B4-BE49-F238E27FC236}">
                <a16:creationId xmlns:a16="http://schemas.microsoft.com/office/drawing/2014/main" id="{871BB787-E337-4E8B-BA92-9189BBD43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182" y="854010"/>
            <a:ext cx="4257040" cy="30797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38DBE3-B307-4119-83C1-E12E4D771038}"/>
              </a:ext>
            </a:extLst>
          </p:cNvPr>
          <p:cNvSpPr txBox="1"/>
          <p:nvPr/>
        </p:nvSpPr>
        <p:spPr>
          <a:xfrm>
            <a:off x="1225613" y="2712411"/>
            <a:ext cx="2156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z-displacement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E577E9-D868-429E-A352-E5599F125415}"/>
              </a:ext>
            </a:extLst>
          </p:cNvPr>
          <p:cNvSpPr/>
          <p:nvPr/>
        </p:nvSpPr>
        <p:spPr>
          <a:xfrm>
            <a:off x="259731" y="4143295"/>
            <a:ext cx="8488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>
                <a:latin typeface="NimbusRomNo9L-Regu"/>
              </a:rPr>
              <a:t>Table 1:</a:t>
            </a:r>
            <a:r>
              <a:rPr lang="en-US" b="1" i="1" dirty="0">
                <a:latin typeface="NimbusRomNo9L-Regu"/>
              </a:rPr>
              <a:t> </a:t>
            </a:r>
            <a:r>
              <a:rPr lang="en-US" dirty="0">
                <a:latin typeface="NimbusRomNo9L-Regu"/>
              </a:rPr>
              <a:t>Averaged (over times + domains) relative errors in </a:t>
            </a:r>
            <a:r>
              <a:rPr lang="en-US" b="1" dirty="0">
                <a:solidFill>
                  <a:srgbClr val="002060"/>
                </a:solidFill>
                <a:latin typeface="CMMI8"/>
              </a:rPr>
              <a:t>z</a:t>
            </a:r>
            <a:r>
              <a:rPr lang="en-US" b="1" dirty="0">
                <a:solidFill>
                  <a:srgbClr val="002060"/>
                </a:solidFill>
                <a:latin typeface="NimbusRomNo9L-Regu"/>
              </a:rPr>
              <a:t>–displacement </a:t>
            </a:r>
            <a:r>
              <a:rPr lang="en-US" dirty="0">
                <a:solidFill>
                  <a:srgbClr val="002060"/>
                </a:solidFill>
                <a:latin typeface="NimbusRomNo9L-Regu"/>
              </a:rPr>
              <a:t>(blue) </a:t>
            </a:r>
            <a:r>
              <a:rPr lang="en-US" dirty="0">
                <a:latin typeface="NimbusRomNo9L-Regu"/>
              </a:rPr>
              <a:t>and </a:t>
            </a:r>
            <a:r>
              <a:rPr lang="en-US" b="1" dirty="0">
                <a:solidFill>
                  <a:srgbClr val="006600"/>
                </a:solidFill>
                <a:latin typeface="NimbusRomNo9L-Regu"/>
              </a:rPr>
              <a:t>z-velocity </a:t>
            </a:r>
            <a:r>
              <a:rPr lang="en-US" dirty="0">
                <a:solidFill>
                  <a:srgbClr val="006600"/>
                </a:solidFill>
                <a:latin typeface="NimbusRomNo9L-Regu"/>
              </a:rPr>
              <a:t>(green) </a:t>
            </a:r>
            <a:r>
              <a:rPr lang="en-US" dirty="0">
                <a:latin typeface="NimbusRomNo9L-Regu"/>
              </a:rPr>
              <a:t>for</a:t>
            </a:r>
            <a:r>
              <a:rPr lang="en-US" b="1" dirty="0">
                <a:latin typeface="NimbusRomNo9L-Regu"/>
              </a:rPr>
              <a:t> </a:t>
            </a:r>
            <a:r>
              <a:rPr lang="en-US" dirty="0">
                <a:latin typeface="NimbusRomNo9L-Regu"/>
              </a:rPr>
              <a:t>several different Schwarz couplings, 50% overlap volume fraction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11933-FD45-4C1D-BFD3-C1326E948688}"/>
              </a:ext>
            </a:extLst>
          </p:cNvPr>
          <p:cNvSpPr txBox="1"/>
          <p:nvPr/>
        </p:nvSpPr>
        <p:spPr>
          <a:xfrm>
            <a:off x="0" y="6545766"/>
            <a:ext cx="5890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LM = Lumped Mass, CM = Consistent Mass</a:t>
            </a:r>
          </a:p>
        </p:txBody>
      </p:sp>
      <p:pic>
        <p:nvPicPr>
          <p:cNvPr id="13" name="clamped_zvel_tet_hex_explCM_impl_E1e9_zpts">
            <a:hlinkClick r:id="" action="ppaction://media"/>
            <a:extLst>
              <a:ext uri="{FF2B5EF4-FFF2-40B4-BE49-F238E27FC236}">
                <a16:creationId xmlns:a16="http://schemas.microsoft.com/office/drawing/2014/main" id="{B60B8B61-1470-47C2-87AA-6F5FB84AF56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1650" y="861727"/>
            <a:ext cx="4257041" cy="3079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ADB5C6-5A77-4597-A652-14797A65B33C}"/>
              </a:ext>
            </a:extLst>
          </p:cNvPr>
          <p:cNvSpPr txBox="1"/>
          <p:nvPr/>
        </p:nvSpPr>
        <p:spPr>
          <a:xfrm>
            <a:off x="5658998" y="2521484"/>
            <a:ext cx="2156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z-velocity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F8A722A-A0C6-42D6-A8E2-CB62C20294C8}"/>
              </a:ext>
            </a:extLst>
          </p:cNvPr>
          <p:cNvGraphicFramePr>
            <a:graphicFrameLocks noGrp="1"/>
          </p:cNvGraphicFramePr>
          <p:nvPr/>
        </p:nvGraphicFramePr>
        <p:xfrm>
          <a:off x="338823" y="4864277"/>
          <a:ext cx="8330228" cy="141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826">
                  <a:extLst>
                    <a:ext uri="{9D8B030D-6E8A-4147-A177-3AD203B41FA5}">
                      <a16:colId xmlns:a16="http://schemas.microsoft.com/office/drawing/2014/main" val="3522214855"/>
                    </a:ext>
                  </a:extLst>
                </a:gridCol>
                <a:gridCol w="833799">
                  <a:extLst>
                    <a:ext uri="{9D8B030D-6E8A-4147-A177-3AD203B41FA5}">
                      <a16:colId xmlns:a16="http://schemas.microsoft.com/office/drawing/2014/main" val="2195667130"/>
                    </a:ext>
                  </a:extLst>
                </a:gridCol>
                <a:gridCol w="833799">
                  <a:extLst>
                    <a:ext uri="{9D8B030D-6E8A-4147-A177-3AD203B41FA5}">
                      <a16:colId xmlns:a16="http://schemas.microsoft.com/office/drawing/2014/main" val="2187848425"/>
                    </a:ext>
                  </a:extLst>
                </a:gridCol>
                <a:gridCol w="1182838">
                  <a:extLst>
                    <a:ext uri="{9D8B030D-6E8A-4147-A177-3AD203B41FA5}">
                      <a16:colId xmlns:a16="http://schemas.microsoft.com/office/drawing/2014/main" val="3094321198"/>
                    </a:ext>
                  </a:extLst>
                </a:gridCol>
                <a:gridCol w="966487">
                  <a:extLst>
                    <a:ext uri="{9D8B030D-6E8A-4147-A177-3AD203B41FA5}">
                      <a16:colId xmlns:a16="http://schemas.microsoft.com/office/drawing/2014/main" val="630697049"/>
                    </a:ext>
                  </a:extLst>
                </a:gridCol>
                <a:gridCol w="1249470">
                  <a:extLst>
                    <a:ext uri="{9D8B030D-6E8A-4147-A177-3AD203B41FA5}">
                      <a16:colId xmlns:a16="http://schemas.microsoft.com/office/drawing/2014/main" val="820559228"/>
                    </a:ext>
                  </a:extLst>
                </a:gridCol>
                <a:gridCol w="959009">
                  <a:extLst>
                    <a:ext uri="{9D8B030D-6E8A-4147-A177-3AD203B41FA5}">
                      <a16:colId xmlns:a16="http://schemas.microsoft.com/office/drawing/2014/main" val="17936219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Implicit-Implicit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Explicit(CM)-Implicit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Explicit(LM)-Implicit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11064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Conformal hex-hex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2.79e-3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7.32e-3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3.53e-3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8.70e-3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4.72e-3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1.19e-2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73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Nonconformal hex-hex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2.90e-3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7.10e-3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2.82e-3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7.29e-3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2.84e-3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7.33e-3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373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Tet-hex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2.79e-3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7.58e-3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3.52e-3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8.92e-3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4.72e-3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1.19e-2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6565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23E6030-F24E-4A71-BA7B-089A04BA8E69}"/>
              </a:ext>
            </a:extLst>
          </p:cNvPr>
          <p:cNvSpPr/>
          <p:nvPr/>
        </p:nvSpPr>
        <p:spPr>
          <a:xfrm>
            <a:off x="2960015" y="1141869"/>
            <a:ext cx="4133653" cy="92333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Dynamic Schwarz coupling introduces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</a:rPr>
              <a:t>no dynamic artifacts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that are pervasive in other coupling methods!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9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Example #1: Elastic Wave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6D736A-C179-4066-9F11-6194726F599C}"/>
                  </a:ext>
                </a:extLst>
              </p:cNvPr>
              <p:cNvSpPr txBox="1"/>
              <p:nvPr/>
            </p:nvSpPr>
            <p:spPr>
              <a:xfrm>
                <a:off x="0" y="5462546"/>
                <a:ext cx="896309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clamped beam problem, total energy (TE 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0.5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𝑲𝒙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+0.5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𝑴</m:t>
                    </m:r>
                    <m:acc>
                      <m:accPr>
                        <m:chr m:val="̇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should be conserved.</a:t>
                </a: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Total energy is calculated in 2 ways: with most of contribution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</m:oMath>
                </a14:m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6D736A-C179-4066-9F11-6194726F5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62546"/>
                <a:ext cx="8963094" cy="1169551"/>
              </a:xfrm>
              <a:prstGeom prst="rect">
                <a:avLst/>
              </a:prstGeom>
              <a:blipFill>
                <a:blip r:embed="rId3"/>
                <a:stretch>
                  <a:fillRect l="-408" t="-2604" r="-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ED1FA5F-EB99-4582-A5BB-D2BC448EC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189" y="1561189"/>
            <a:ext cx="5078482" cy="367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DF22E3-DACD-44EE-A216-498048384EEC}"/>
              </a:ext>
            </a:extLst>
          </p:cNvPr>
          <p:cNvSpPr txBox="1"/>
          <p:nvPr/>
        </p:nvSpPr>
        <p:spPr>
          <a:xfrm>
            <a:off x="265295" y="872146"/>
            <a:ext cx="595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Energy Conservation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04A082-44E3-46F9-A556-3A7D24BFB9FD}"/>
              </a:ext>
            </a:extLst>
          </p:cNvPr>
          <p:cNvSpPr/>
          <p:nvPr/>
        </p:nvSpPr>
        <p:spPr>
          <a:xfrm>
            <a:off x="5577637" y="2946112"/>
            <a:ext cx="2873929" cy="92333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Total energy is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conserved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matches single-domain total energy.</a:t>
            </a:r>
          </a:p>
        </p:txBody>
      </p:sp>
    </p:spTree>
    <p:extLst>
      <p:ext uri="{BB962C8B-B14F-4D97-AF65-F5344CB8AC3E}">
        <p14:creationId xmlns:p14="http://schemas.microsoft.com/office/powerpoint/2010/main" val="201099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Example #2: Torsion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0B569A-DF3D-43D4-8185-FFA9F1E1B346}"/>
                  </a:ext>
                </a:extLst>
              </p:cNvPr>
              <p:cNvSpPr txBox="1"/>
              <p:nvPr/>
            </p:nvSpPr>
            <p:spPr>
              <a:xfrm>
                <a:off x="131480" y="1388532"/>
                <a:ext cx="5912481" cy="5139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Nonlinear elastic bar (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Neohookean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material model) subjected to a high degree of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torsion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i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 </a:t>
                </a:r>
                <a:r>
                  <a:rPr lang="en-US" sz="2000" b="1" i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domain</a:t>
                </a:r>
                <a:r>
                  <a:rPr lang="en-US" sz="20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Ω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=(−0.025,0.025)×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(−0.025,0.025)×(−0.5,0.5)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evaluate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dynamic Schwarz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 2 subdomains: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=(−0.025,0.025)×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−0.025,0.025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−0.5,0.25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=(−0.025,0.025)×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−0.025,0.025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−0.25,0.5</m:t>
                        </m:r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Time-</a:t>
                </a:r>
                <a:r>
                  <a:rPr lang="en-US" sz="2000" b="1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discretizations</a:t>
                </a:r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Newmark-Beta (implicit, explicit) with same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Meshes: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hexes, composite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tet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10s.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0B569A-DF3D-43D4-8185-FFA9F1E1B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0" y="1388532"/>
                <a:ext cx="5912481" cy="5139869"/>
              </a:xfrm>
              <a:prstGeom prst="rect">
                <a:avLst/>
              </a:prstGeom>
              <a:blipFill>
                <a:blip r:embed="rId3"/>
                <a:stretch>
                  <a:fillRect l="-929" t="-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51CAC8-90C6-4697-81C8-C1C0E2FBBAD1}"/>
                  </a:ext>
                </a:extLst>
              </p:cNvPr>
              <p:cNvSpPr txBox="1"/>
              <p:nvPr/>
            </p:nvSpPr>
            <p:spPr>
              <a:xfrm>
                <a:off x="6497328" y="893862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51CAC8-90C6-4697-81C8-C1C0E2FBB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328" y="893862"/>
                <a:ext cx="756356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5410DA-5B18-435D-9E59-EB4CADA4D9C3}"/>
                  </a:ext>
                </a:extLst>
              </p:cNvPr>
              <p:cNvSpPr txBox="1"/>
              <p:nvPr/>
            </p:nvSpPr>
            <p:spPr>
              <a:xfrm>
                <a:off x="7250995" y="880316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5410DA-5B18-435D-9E59-EB4CADA4D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95" y="880316"/>
                <a:ext cx="756356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BB29832-5B01-40E2-A8E5-EB2F01704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77" y="1246409"/>
            <a:ext cx="446392" cy="4821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95C124-EA97-4021-A35A-DD776C3E3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644" y="1252736"/>
            <a:ext cx="445807" cy="4814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8DCB51-D015-4F37-9D32-04983592EA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806" y="1252736"/>
            <a:ext cx="399179" cy="4814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F51942-DC3C-487B-B1EE-C09F22B31F08}"/>
                  </a:ext>
                </a:extLst>
              </p:cNvPr>
              <p:cNvSpPr txBox="1"/>
              <p:nvPr/>
            </p:nvSpPr>
            <p:spPr>
              <a:xfrm>
                <a:off x="8231129" y="929868"/>
                <a:ext cx="41248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ref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F51942-DC3C-487B-B1EE-C09F22B31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129" y="929868"/>
                <a:ext cx="412485" cy="246221"/>
              </a:xfrm>
              <a:prstGeom prst="rect">
                <a:avLst/>
              </a:prstGeom>
              <a:blipFill>
                <a:blip r:embed="rId9"/>
                <a:stretch>
                  <a:fillRect l="-8824" r="-147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108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Example #2: Torsion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E921F-58B2-49AB-A1CA-987DFDA4AACE}"/>
              </a:ext>
            </a:extLst>
          </p:cNvPr>
          <p:cNvSpPr txBox="1"/>
          <p:nvPr/>
        </p:nvSpPr>
        <p:spPr>
          <a:xfrm>
            <a:off x="4452866" y="295759"/>
            <a:ext cx="3939245" cy="64633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Schwarz and single-domain results agree to almost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machine-precision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! 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A09656-B946-4F12-A4C5-DD1B482B8944}"/>
              </a:ext>
            </a:extLst>
          </p:cNvPr>
          <p:cNvSpPr txBox="1"/>
          <p:nvPr/>
        </p:nvSpPr>
        <p:spPr>
          <a:xfrm>
            <a:off x="265295" y="872146"/>
            <a:ext cx="595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Conformal Hex + Hex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3F37B2-5E28-4BB8-A00D-72BF12846558}"/>
                  </a:ext>
                </a:extLst>
              </p:cNvPr>
              <p:cNvSpPr txBox="1"/>
              <p:nvPr/>
            </p:nvSpPr>
            <p:spPr>
              <a:xfrm>
                <a:off x="7367113" y="1049977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3F37B2-5E28-4BB8-A00D-72BF12846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113" y="1049977"/>
                <a:ext cx="756356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447C9C-B949-4922-A130-FF3A600C9DCA}"/>
                  </a:ext>
                </a:extLst>
              </p:cNvPr>
              <p:cNvSpPr txBox="1"/>
              <p:nvPr/>
            </p:nvSpPr>
            <p:spPr>
              <a:xfrm>
                <a:off x="7864306" y="1047582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447C9C-B949-4922-A130-FF3A600C9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306" y="1047582"/>
                <a:ext cx="756356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F452AAC-1AFF-46C8-A481-3AD28D9D6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40" y="1402524"/>
            <a:ext cx="446392" cy="4821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A6835A-6163-4FA0-BDBC-A37F950AD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79" y="1408851"/>
            <a:ext cx="445807" cy="48147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326C47-2480-4C94-BB77-2DCD32742D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87" y="1408851"/>
            <a:ext cx="399179" cy="4814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B87BA4F-AB3E-4A02-A20F-46A2660D897A}"/>
                  </a:ext>
                </a:extLst>
              </p:cNvPr>
              <p:cNvSpPr txBox="1"/>
              <p:nvPr/>
            </p:nvSpPr>
            <p:spPr>
              <a:xfrm>
                <a:off x="8532210" y="1085983"/>
                <a:ext cx="41248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ref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B87BA4F-AB3E-4A02-A20F-46A2660D8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210" y="1085983"/>
                <a:ext cx="412485" cy="246221"/>
              </a:xfrm>
              <a:prstGeom prst="rect">
                <a:avLst/>
              </a:prstGeom>
              <a:blipFill>
                <a:blip r:embed="rId8"/>
                <a:stretch>
                  <a:fillRect l="-10448" r="-2985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3D9494-BFD5-411E-AEAB-9F84C39CBC6E}"/>
                  </a:ext>
                </a:extLst>
              </p:cNvPr>
              <p:cNvSpPr txBox="1"/>
              <p:nvPr/>
            </p:nvSpPr>
            <p:spPr>
              <a:xfrm>
                <a:off x="265295" y="1436432"/>
                <a:ext cx="6959299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Each subdomain discretized using 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uniform hex mesh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and advanced in time using implicit Newmark-Beta scheme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1e-6.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Results compared to single-domain solution on mesh 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conformal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Schwarz domain meshes.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3D9494-BFD5-411E-AEAB-9F84C39CB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95" y="1436432"/>
                <a:ext cx="6959299" cy="1600438"/>
              </a:xfrm>
              <a:prstGeom prst="rect">
                <a:avLst/>
              </a:prstGeom>
              <a:blipFill>
                <a:blip r:embed="rId9"/>
                <a:stretch>
                  <a:fillRect l="-613" t="-2290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7827181-B255-4588-BF1C-53C2469C54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3184495" y="886238"/>
            <a:ext cx="395712" cy="5466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13DCC8-48A8-48C4-8634-60DDCB8E46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3191655" y="1518942"/>
            <a:ext cx="394746" cy="5452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2F5045-B30C-464F-AA77-5CF2C970C5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9220" y="3190758"/>
            <a:ext cx="736955" cy="1450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DD5C13-AB31-448B-993F-020B75C26B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260205" y="2557748"/>
            <a:ext cx="284157" cy="54264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A97564-33A8-489E-8B73-665B0B55FB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 flipH="1">
            <a:off x="3246257" y="3171698"/>
            <a:ext cx="285545" cy="54529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EA152F-D78F-40D9-8A1A-C1D6EC5B09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9856" y="4945084"/>
            <a:ext cx="573165" cy="13681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4871D7-DAD9-4273-9CB2-9D2A9117E78F}"/>
                  </a:ext>
                </a:extLst>
              </p:cNvPr>
              <p:cNvSpPr txBox="1"/>
              <p:nvPr/>
            </p:nvSpPr>
            <p:spPr>
              <a:xfrm>
                <a:off x="90658" y="3450136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4871D7-DAD9-4273-9CB2-9D2A9117E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58" y="3450136"/>
                <a:ext cx="756356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17C5EDD-4849-4F60-A015-D2B1B144A338}"/>
                  </a:ext>
                </a:extLst>
              </p:cNvPr>
              <p:cNvSpPr txBox="1"/>
              <p:nvPr/>
            </p:nvSpPr>
            <p:spPr>
              <a:xfrm>
                <a:off x="90658" y="4057593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17C5EDD-4849-4F60-A015-D2B1B144A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58" y="4057593"/>
                <a:ext cx="756356" cy="3385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3E1F76-6076-4377-8BCB-387DD325A59B}"/>
                  </a:ext>
                </a:extLst>
              </p:cNvPr>
              <p:cNvSpPr txBox="1"/>
              <p:nvPr/>
            </p:nvSpPr>
            <p:spPr>
              <a:xfrm>
                <a:off x="86943" y="5141404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3E1F76-6076-4377-8BCB-387DD325A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3" y="5141404"/>
                <a:ext cx="756356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9B40BE2-1ACB-43B2-9D3A-2B96F7F4F56A}"/>
                  </a:ext>
                </a:extLst>
              </p:cNvPr>
              <p:cNvSpPr txBox="1"/>
              <p:nvPr/>
            </p:nvSpPr>
            <p:spPr>
              <a:xfrm>
                <a:off x="86943" y="5748861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9B40BE2-1ACB-43B2-9D3A-2B96F7F4F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3" y="5748861"/>
                <a:ext cx="756356" cy="3385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EA150E8B-6499-45E8-AE0F-BCEA3DAC6333}"/>
              </a:ext>
            </a:extLst>
          </p:cNvPr>
          <p:cNvSpPr txBox="1"/>
          <p:nvPr/>
        </p:nvSpPr>
        <p:spPr>
          <a:xfrm>
            <a:off x="1656337" y="3058796"/>
            <a:ext cx="4034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Displacement relative errors at final time (T=0.002)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ECE0DB-636D-4E23-B19C-FFD3D3194A85}"/>
              </a:ext>
            </a:extLst>
          </p:cNvPr>
          <p:cNvSpPr txBox="1"/>
          <p:nvPr/>
        </p:nvSpPr>
        <p:spPr>
          <a:xfrm>
            <a:off x="1727777" y="4683403"/>
            <a:ext cx="4034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Velocity relative errors at final time (T=0.002)</a:t>
            </a:r>
          </a:p>
        </p:txBody>
      </p:sp>
    </p:spTree>
    <p:extLst>
      <p:ext uri="{BB962C8B-B14F-4D97-AF65-F5344CB8AC3E}">
        <p14:creationId xmlns:p14="http://schemas.microsoft.com/office/powerpoint/2010/main" val="2695054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Example #2: Torsion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A09656-B946-4F12-A4C5-DD1B482B8944}"/>
              </a:ext>
            </a:extLst>
          </p:cNvPr>
          <p:cNvSpPr txBox="1"/>
          <p:nvPr/>
        </p:nvSpPr>
        <p:spPr>
          <a:xfrm>
            <a:off x="265295" y="765034"/>
            <a:ext cx="595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Hex + Composite Tet 10 Coupling</a:t>
            </a:r>
          </a:p>
        </p:txBody>
      </p:sp>
      <p:pic>
        <p:nvPicPr>
          <p:cNvPr id="9" name="dispMag_cthex">
            <a:hlinkClick r:id="" action="ppaction://media"/>
            <a:extLst>
              <a:ext uri="{FF2B5EF4-FFF2-40B4-BE49-F238E27FC236}">
                <a16:creationId xmlns:a16="http://schemas.microsoft.com/office/drawing/2014/main" id="{46E27437-789F-4666-A865-E5B56380CA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252" y="2950482"/>
            <a:ext cx="6894453" cy="3382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5CA8C0-F604-4A51-BFD8-96EED5DEFF98}"/>
                  </a:ext>
                </a:extLst>
              </p:cNvPr>
              <p:cNvSpPr txBox="1"/>
              <p:nvPr/>
            </p:nvSpPr>
            <p:spPr>
              <a:xfrm>
                <a:off x="202871" y="1243263"/>
                <a:ext cx="6894453" cy="13234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Coupling of composite 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tet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10s + explicit Newmark with consistent mass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hexes + implicit Newmark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Reference solution is computed on fine hex mesh + implicit Newmark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ref</m:t>
                        </m:r>
                      </m:sub>
                    </m:sSub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5CA8C0-F604-4A51-BFD8-96EED5DEF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71" y="1243263"/>
                <a:ext cx="6894453" cy="1323439"/>
              </a:xfrm>
              <a:prstGeom prst="rect">
                <a:avLst/>
              </a:prstGeom>
              <a:blipFill>
                <a:blip r:embed="rId6"/>
                <a:stretch>
                  <a:fillRect l="-531" t="-2765" b="-1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ECEBA0-6C16-498B-A80B-5307A88BB7C4}"/>
                  </a:ext>
                </a:extLst>
              </p:cNvPr>
              <p:cNvSpPr txBox="1"/>
              <p:nvPr/>
            </p:nvSpPr>
            <p:spPr>
              <a:xfrm>
                <a:off x="7192127" y="728904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ECEBA0-6C16-498B-A80B-5307A88BB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127" y="728904"/>
                <a:ext cx="756356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635005-259D-4CD2-A12E-2E9CB36ED933}"/>
                  </a:ext>
                </a:extLst>
              </p:cNvPr>
              <p:cNvSpPr txBox="1"/>
              <p:nvPr/>
            </p:nvSpPr>
            <p:spPr>
              <a:xfrm>
                <a:off x="7800197" y="728904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635005-259D-4CD2-A12E-2E9CB36ED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197" y="728904"/>
                <a:ext cx="756356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D124ED-21A1-46B2-B03C-73228D1B4FF0}"/>
                  </a:ext>
                </a:extLst>
              </p:cNvPr>
              <p:cNvSpPr txBox="1"/>
              <p:nvPr/>
            </p:nvSpPr>
            <p:spPr>
              <a:xfrm>
                <a:off x="8639029" y="768770"/>
                <a:ext cx="41248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ref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D124ED-21A1-46B2-B03C-73228D1B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029" y="768770"/>
                <a:ext cx="412485" cy="246221"/>
              </a:xfrm>
              <a:prstGeom prst="rect">
                <a:avLst/>
              </a:prstGeom>
              <a:blipFill>
                <a:blip r:embed="rId9"/>
                <a:stretch>
                  <a:fillRect l="-8824" r="-1471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0CAF05B3-2C5C-4D74-8B38-0B533D97B2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5670" y="1035250"/>
            <a:ext cx="458695" cy="49539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33BD20-207F-4A1F-BA25-4F2FD815C9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5507" y="1035250"/>
            <a:ext cx="458695" cy="49539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95081B-9D86-4B16-84BB-08ABE2F4D0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02548" y="1014991"/>
            <a:ext cx="458695" cy="49539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A14CCB-4190-4B7E-BDEA-2586AC06D3F0}"/>
              </a:ext>
            </a:extLst>
          </p:cNvPr>
          <p:cNvSpPr txBox="1"/>
          <p:nvPr/>
        </p:nvSpPr>
        <p:spPr>
          <a:xfrm>
            <a:off x="2382690" y="5352198"/>
            <a:ext cx="24197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Movie of |displacement|</a:t>
            </a: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Left: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Single-domain,  </a:t>
            </a: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Right: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Schwarz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555A31-B269-45B4-81F9-A4D74587E1DA}"/>
              </a:ext>
            </a:extLst>
          </p:cNvPr>
          <p:cNvSpPr txBox="1"/>
          <p:nvPr/>
        </p:nvSpPr>
        <p:spPr>
          <a:xfrm>
            <a:off x="415085" y="3118214"/>
            <a:ext cx="1349298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dynamic artifacts!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F9EC77-DFA1-4D5D-A256-FA412EB09A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24681" y="3299875"/>
            <a:ext cx="2837593" cy="19811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D3DE06-4E01-4A3A-A0D4-ED1EC7BDB6D7}"/>
              </a:ext>
            </a:extLst>
          </p:cNvPr>
          <p:cNvSpPr txBox="1"/>
          <p:nvPr/>
        </p:nvSpPr>
        <p:spPr>
          <a:xfrm>
            <a:off x="2499969" y="2471883"/>
            <a:ext cx="2590273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Relative error &lt;1% and does not grow in time!</a:t>
            </a:r>
          </a:p>
        </p:txBody>
      </p:sp>
    </p:spTree>
    <p:extLst>
      <p:ext uri="{BB962C8B-B14F-4D97-AF65-F5344CB8AC3E}">
        <p14:creationId xmlns:p14="http://schemas.microsoft.com/office/powerpoint/2010/main" val="368334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Example #3: Tension Specimen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5F6DED-F58D-4E06-9854-781648404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60" r="39735"/>
          <a:stretch/>
        </p:blipFill>
        <p:spPr>
          <a:xfrm>
            <a:off x="6292928" y="1187245"/>
            <a:ext cx="1618138" cy="50860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BA4EC4-775A-4392-8F1E-0BE8A5628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14" t="10587" r="34736" b="12469"/>
          <a:stretch/>
        </p:blipFill>
        <p:spPr>
          <a:xfrm>
            <a:off x="7911066" y="2688770"/>
            <a:ext cx="1124543" cy="19564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5F4E8F-3532-4B49-A4EF-53B4608A86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238" r="38990"/>
          <a:stretch/>
        </p:blipFill>
        <p:spPr>
          <a:xfrm>
            <a:off x="4920343" y="1133100"/>
            <a:ext cx="1567095" cy="5194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62B70-39BD-46C2-9CDB-2CF1C4D48CEA}"/>
                  </a:ext>
                </a:extLst>
              </p:cNvPr>
              <p:cNvSpPr txBox="1"/>
              <p:nvPr/>
            </p:nvSpPr>
            <p:spPr>
              <a:xfrm>
                <a:off x="8095159" y="2350216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62B70-39BD-46C2-9CDB-2CF1C4D4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159" y="2350216"/>
                <a:ext cx="756356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9EF28B-9E40-4B8D-885F-AC187E339CF5}"/>
                  </a:ext>
                </a:extLst>
              </p:cNvPr>
              <p:cNvSpPr txBox="1"/>
              <p:nvPr/>
            </p:nvSpPr>
            <p:spPr>
              <a:xfrm>
                <a:off x="6820483" y="737060"/>
                <a:ext cx="756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9EF28B-9E40-4B8D-885F-AC187E339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483" y="737060"/>
                <a:ext cx="756356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row: Right 25">
            <a:extLst>
              <a:ext uri="{FF2B5EF4-FFF2-40B4-BE49-F238E27FC236}">
                <a16:creationId xmlns:a16="http://schemas.microsoft.com/office/drawing/2014/main" id="{B3DDB5CB-4B15-48A5-9286-4B47D6DDB449}"/>
              </a:ext>
            </a:extLst>
          </p:cNvPr>
          <p:cNvSpPr/>
          <p:nvPr/>
        </p:nvSpPr>
        <p:spPr>
          <a:xfrm>
            <a:off x="6145041" y="3391317"/>
            <a:ext cx="434443" cy="25539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F54935-C80C-4C7F-980A-42E361A6572A}"/>
              </a:ext>
            </a:extLst>
          </p:cNvPr>
          <p:cNvSpPr txBox="1"/>
          <p:nvPr/>
        </p:nvSpPr>
        <p:spPr>
          <a:xfrm>
            <a:off x="7576839" y="3238915"/>
            <a:ext cx="518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E14664-A4DF-4BEC-8792-2D4FC733C1F4}"/>
                  </a:ext>
                </a:extLst>
              </p:cNvPr>
              <p:cNvSpPr txBox="1"/>
              <p:nvPr/>
            </p:nvSpPr>
            <p:spPr>
              <a:xfrm>
                <a:off x="265295" y="825965"/>
                <a:ext cx="4655048" cy="5663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Uniaxial aluminum cylindrical tensile specimen with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inelastic J</a:t>
                </a:r>
                <a:r>
                  <a:rPr lang="en-US" sz="2200" b="1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material model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Domain decomposition into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two subdomains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(right):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ends,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gauge.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Nonconformal hex + composite </a:t>
                </a:r>
                <a:r>
                  <a:rPr lang="en-US" sz="2200" b="1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tet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10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coupling via Schwarz.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Implicit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Newmark time-integration with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adaptive time-stepping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algorithm employed in both subdomains.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Slight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imperfection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introduced at center of gauge to force </a:t>
                </a: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necking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upon pulling in vertical direction.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E14664-A4DF-4BEC-8792-2D4FC733C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95" y="825965"/>
                <a:ext cx="4655048" cy="5663089"/>
              </a:xfrm>
              <a:prstGeom prst="rect">
                <a:avLst/>
              </a:prstGeom>
              <a:blipFill>
                <a:blip r:embed="rId8"/>
                <a:stretch>
                  <a:fillRect l="-1573" t="-646" r="-1835" b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111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Example #3: Tension Specimen</a:t>
            </a:r>
          </a:p>
        </p:txBody>
      </p:sp>
      <p:pic>
        <p:nvPicPr>
          <p:cNvPr id="2" name="dynamic_tension">
            <a:hlinkClick r:id="" action="ppaction://media"/>
            <a:extLst>
              <a:ext uri="{FF2B5EF4-FFF2-40B4-BE49-F238E27FC236}">
                <a16:creationId xmlns:a16="http://schemas.microsoft.com/office/drawing/2014/main" id="{C74E37AF-D585-45F8-BE94-9B4B52929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230" y="872492"/>
            <a:ext cx="7909877" cy="5445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51F41-9F4A-4EA9-BFB6-9FAF96431F01}"/>
              </a:ext>
            </a:extLst>
          </p:cNvPr>
          <p:cNvSpPr txBox="1"/>
          <p:nvPr/>
        </p:nvSpPr>
        <p:spPr>
          <a:xfrm>
            <a:off x="2950855" y="4931228"/>
            <a:ext cx="306977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Average of ~7 Schwarz iterations/time step required for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convergence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Schwarz tolerance of 1e-6.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0D145-FF3E-4090-8270-6CABADEEC5E2}"/>
              </a:ext>
            </a:extLst>
          </p:cNvPr>
          <p:cNvSpPr txBox="1"/>
          <p:nvPr/>
        </p:nvSpPr>
        <p:spPr>
          <a:xfrm>
            <a:off x="2918197" y="2212110"/>
            <a:ext cx="20791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y-displacement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DEC9E-8C6C-4F16-8DDE-F561F1B5180D}"/>
              </a:ext>
            </a:extLst>
          </p:cNvPr>
          <p:cNvSpPr txBox="1"/>
          <p:nvPr/>
        </p:nvSpPr>
        <p:spPr>
          <a:xfrm>
            <a:off x="7118664" y="2281711"/>
            <a:ext cx="13329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Nodal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eqps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8011C-48B8-409F-875E-0E70DD9E5E76}"/>
              </a:ext>
            </a:extLst>
          </p:cNvPr>
          <p:cNvSpPr txBox="1"/>
          <p:nvPr/>
        </p:nvSpPr>
        <p:spPr>
          <a:xfrm>
            <a:off x="141513" y="6509655"/>
            <a:ext cx="921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*Nodal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eqps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equivalent plastic strain computed via weighted volume average.</a:t>
            </a:r>
          </a:p>
        </p:txBody>
      </p:sp>
    </p:spTree>
    <p:extLst>
      <p:ext uri="{BB962C8B-B14F-4D97-AF65-F5344CB8AC3E}">
        <p14:creationId xmlns:p14="http://schemas.microsoft.com/office/powerpoint/2010/main" val="168539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AAED2D5-3056-43DA-A143-008D15169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00" y="2162906"/>
            <a:ext cx="2913477" cy="25147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B4F77C-6C14-426A-A565-0A3AC5F79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227" y="4694885"/>
            <a:ext cx="1885320" cy="16467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E7E571-3D77-4C6B-8D75-75EDA9E67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589" y="900055"/>
            <a:ext cx="2004750" cy="180321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5296" y="184963"/>
            <a:ext cx="7072206" cy="60023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Example #4: Bolted Joint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9A657-F624-469D-8FDB-4437E22DE7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28" y="2299855"/>
            <a:ext cx="2826138" cy="2395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E21C76-1FAF-49F4-82BB-173161FBC286}"/>
                  </a:ext>
                </a:extLst>
              </p:cNvPr>
              <p:cNvSpPr txBox="1"/>
              <p:nvPr/>
            </p:nvSpPr>
            <p:spPr>
              <a:xfrm>
                <a:off x="7618258" y="992475"/>
                <a:ext cx="11285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E21C76-1FAF-49F4-82BB-173161FBC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258" y="992475"/>
                <a:ext cx="1128584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5FCAFC-50B1-4185-9A81-1BFB2F0344EA}"/>
                  </a:ext>
                </a:extLst>
              </p:cNvPr>
              <p:cNvSpPr txBox="1"/>
              <p:nvPr/>
            </p:nvSpPr>
            <p:spPr>
              <a:xfrm>
                <a:off x="7673755" y="6031761"/>
                <a:ext cx="11285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5FCAFC-50B1-4185-9A81-1BFB2F034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755" y="6031761"/>
                <a:ext cx="1128584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3B31A2-D0DC-490F-92FA-1F7FB2490372}"/>
              </a:ext>
            </a:extLst>
          </p:cNvPr>
          <p:cNvCxnSpPr>
            <a:cxnSpLocks/>
          </p:cNvCxnSpPr>
          <p:nvPr/>
        </p:nvCxnSpPr>
        <p:spPr>
          <a:xfrm>
            <a:off x="5428145" y="4386502"/>
            <a:ext cx="383243" cy="226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80D9B2-BB32-485F-87F1-DC33BE23CBC4}"/>
              </a:ext>
            </a:extLst>
          </p:cNvPr>
          <p:cNvCxnSpPr>
            <a:cxnSpLocks/>
          </p:cNvCxnSpPr>
          <p:nvPr/>
        </p:nvCxnSpPr>
        <p:spPr>
          <a:xfrm flipV="1">
            <a:off x="5472472" y="2392467"/>
            <a:ext cx="386274" cy="143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56459-05FC-4EA8-AB6A-3DD197A42E93}"/>
              </a:ext>
            </a:extLst>
          </p:cNvPr>
          <p:cNvSpPr/>
          <p:nvPr/>
        </p:nvSpPr>
        <p:spPr>
          <a:xfrm>
            <a:off x="6158839" y="967557"/>
            <a:ext cx="2512251" cy="1757419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1C3960-534D-49AD-A6F7-C9398809CDD6}"/>
              </a:ext>
            </a:extLst>
          </p:cNvPr>
          <p:cNvSpPr/>
          <p:nvPr/>
        </p:nvSpPr>
        <p:spPr>
          <a:xfrm>
            <a:off x="6286380" y="4621118"/>
            <a:ext cx="2512251" cy="1757419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81C29A-15C9-4F8E-8C58-48961B5EFFE3}"/>
                  </a:ext>
                </a:extLst>
              </p:cNvPr>
              <p:cNvSpPr txBox="1"/>
              <p:nvPr/>
            </p:nvSpPr>
            <p:spPr>
              <a:xfrm>
                <a:off x="93970" y="4855658"/>
                <a:ext cx="6137956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bolts (composite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tet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10),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parts (hex).</a:t>
                </a: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Inelastic J</a:t>
                </a:r>
                <a:r>
                  <a:rPr lang="en-US" sz="2000" b="1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material model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both subdomains.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steel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steel component, aluminum (bottom) plate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81C29A-15C9-4F8E-8C58-48961B5EF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70" y="4855658"/>
                <a:ext cx="6137956" cy="1723549"/>
              </a:xfrm>
              <a:prstGeom prst="rect">
                <a:avLst/>
              </a:prstGeom>
              <a:blipFill>
                <a:blip r:embed="rId9"/>
                <a:stretch>
                  <a:fillRect l="-894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C3BD7F3-3A10-4025-87BA-56705E77525B}"/>
              </a:ext>
            </a:extLst>
          </p:cNvPr>
          <p:cNvSpPr txBox="1"/>
          <p:nvPr/>
        </p:nvSpPr>
        <p:spPr>
          <a:xfrm>
            <a:off x="119449" y="1438437"/>
            <a:ext cx="5963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Schwarz solution compared to single-domain solution on composite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10 mesh.</a:t>
            </a:r>
          </a:p>
          <a:p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8D52AF-418D-4DED-ABB4-7972CC61F676}"/>
              </a:ext>
            </a:extLst>
          </p:cNvPr>
          <p:cNvSpPr txBox="1"/>
          <p:nvPr/>
        </p:nvSpPr>
        <p:spPr>
          <a:xfrm>
            <a:off x="6111481" y="2824333"/>
            <a:ext cx="30135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BC: x-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disp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0.02 at T = 1.0e-3 on top of parts.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Run until T = 5.0e-4 w/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1e-5 + implicit Newmark with analytic mass matrix for composite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10s.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858113-51EC-4003-BFB7-C88CD3F34723}"/>
              </a:ext>
            </a:extLst>
          </p:cNvPr>
          <p:cNvSpPr txBox="1"/>
          <p:nvPr/>
        </p:nvSpPr>
        <p:spPr>
          <a:xfrm>
            <a:off x="1226634" y="920170"/>
            <a:ext cx="3412273" cy="40011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Problem of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practical scale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4052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94526" y="3036849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</a:rPr>
              <a:t>Motivation and Background</a:t>
            </a:r>
            <a:r>
              <a:rPr lang="en-US" sz="2400" dirty="0">
                <a:latin typeface="Calibri" panose="020F0502020204030204" pitchFamily="34" charset="0"/>
              </a:rPr>
              <a:t>*.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Schwarz for Dynamic Multiscale Coupling.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Numerical Examples.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Summary and Future Work.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References.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Appendix.</a:t>
            </a:r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889531" y="3187717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92" y="878332"/>
            <a:ext cx="1452190" cy="2606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E2919-DDF5-4DB8-8A62-D818C203ABC3}"/>
              </a:ext>
            </a:extLst>
          </p:cNvPr>
          <p:cNvSpPr txBox="1"/>
          <p:nvPr/>
        </p:nvSpPr>
        <p:spPr>
          <a:xfrm>
            <a:off x="415073" y="1046519"/>
            <a:ext cx="6553879" cy="156966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 goes hand-in-hand with the </a:t>
            </a:r>
            <a:r>
              <a:rPr lang="en-US" sz="24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talk 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MS:  #2018677 - </a:t>
            </a:r>
            <a:r>
              <a:rPr lang="en-US" sz="2400" u="sng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Mota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 Tezaur,                C. Alleman, “The Schwarz Alternating Method for </a:t>
            </a:r>
            <a:r>
              <a:rPr lang="en-US" sz="24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Quasistatic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Multiscale Coupling in Solid Mechanics”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FC88F-5BB0-4333-AFFA-2286B3345680}"/>
              </a:ext>
            </a:extLst>
          </p:cNvPr>
          <p:cNvSpPr txBox="1"/>
          <p:nvPr/>
        </p:nvSpPr>
        <p:spPr>
          <a:xfrm>
            <a:off x="55758" y="6512311"/>
            <a:ext cx="6601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Review from previous talk #2018677 by A. Mota.</a:t>
            </a:r>
          </a:p>
        </p:txBody>
      </p:sp>
    </p:spTree>
    <p:extLst>
      <p:ext uri="{BB962C8B-B14F-4D97-AF65-F5344CB8AC3E}">
        <p14:creationId xmlns:p14="http://schemas.microsoft.com/office/powerpoint/2010/main" val="4238041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_disp_bolted_joint_mesh">
            <a:hlinkClick r:id="" action="ppaction://media"/>
            <a:extLst>
              <a:ext uri="{FF2B5EF4-FFF2-40B4-BE49-F238E27FC236}">
                <a16:creationId xmlns:a16="http://schemas.microsoft.com/office/drawing/2014/main" id="{3BA61F32-98EF-4CEA-9AF1-4B942CCF9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093" y="1054692"/>
            <a:ext cx="7961745" cy="519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B7B081-7173-42C7-9A13-8F23A06E3761}"/>
                  </a:ext>
                </a:extLst>
              </p:cNvPr>
              <p:cNvSpPr txBox="1"/>
              <p:nvPr/>
            </p:nvSpPr>
            <p:spPr>
              <a:xfrm>
                <a:off x="1837996" y="5693419"/>
                <a:ext cx="25349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B7B081-7173-42C7-9A13-8F23A06E3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996" y="5693419"/>
                <a:ext cx="2534970" cy="369332"/>
              </a:xfrm>
              <a:prstGeom prst="rect">
                <a:avLst/>
              </a:prstGeom>
              <a:blipFill>
                <a:blip r:embed="rId5"/>
                <a:stretch>
                  <a:fillRect l="-2169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999CC7F-F75D-4BCF-A456-132FC7C21A45}"/>
              </a:ext>
            </a:extLst>
          </p:cNvPr>
          <p:cNvSpPr txBox="1"/>
          <p:nvPr/>
        </p:nvSpPr>
        <p:spPr>
          <a:xfrm>
            <a:off x="5818868" y="5620991"/>
            <a:ext cx="253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Schwarz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D48845-1866-4EA5-A37B-B1E75DE131C8}"/>
              </a:ext>
            </a:extLst>
          </p:cNvPr>
          <p:cNvSpPr txBox="1">
            <a:spLocks/>
          </p:cNvSpPr>
          <p:nvPr/>
        </p:nvSpPr>
        <p:spPr>
          <a:xfrm>
            <a:off x="265296" y="184963"/>
            <a:ext cx="7072206" cy="60023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Example #4: Bolted Joint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69A0CD-5F0B-4548-8582-BEA941672C43}"/>
              </a:ext>
            </a:extLst>
          </p:cNvPr>
          <p:cNvSpPr txBox="1"/>
          <p:nvPr/>
        </p:nvSpPr>
        <p:spPr>
          <a:xfrm>
            <a:off x="1514231" y="1682776"/>
            <a:ext cx="595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x-displacement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DAEE9-D36E-4534-B1AE-43BE1CB86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738" y="922297"/>
            <a:ext cx="2169764" cy="152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886295-7D1A-42C7-9BCC-C5CBE6C91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982" y="131096"/>
            <a:ext cx="1517864" cy="283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2DA6BB-7720-4CD8-9F98-460C5E8EA860}"/>
              </a:ext>
            </a:extLst>
          </p:cNvPr>
          <p:cNvSpPr/>
          <p:nvPr/>
        </p:nvSpPr>
        <p:spPr>
          <a:xfrm>
            <a:off x="7765961" y="2395470"/>
            <a:ext cx="933718" cy="5215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A81F7D6-D015-4430-A605-E9488E61FD27}"/>
              </a:ext>
            </a:extLst>
          </p:cNvPr>
          <p:cNvCxnSpPr>
            <a:cxnSpLocks/>
          </p:cNvCxnSpPr>
          <p:nvPr/>
        </p:nvCxnSpPr>
        <p:spPr>
          <a:xfrm flipH="1" flipV="1">
            <a:off x="7036420" y="2252546"/>
            <a:ext cx="729542" cy="39029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884691-00CE-4875-BBD9-1157CD31B909}"/>
              </a:ext>
            </a:extLst>
          </p:cNvPr>
          <p:cNvCxnSpPr>
            <a:cxnSpLocks/>
          </p:cNvCxnSpPr>
          <p:nvPr/>
        </p:nvCxnSpPr>
        <p:spPr>
          <a:xfrm flipV="1">
            <a:off x="7593980" y="2968581"/>
            <a:ext cx="490654" cy="9343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2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lts_eqps">
            <a:hlinkClick r:id="" action="ppaction://media"/>
            <a:extLst>
              <a:ext uri="{FF2B5EF4-FFF2-40B4-BE49-F238E27FC236}">
                <a16:creationId xmlns:a16="http://schemas.microsoft.com/office/drawing/2014/main" id="{60180E1A-7769-4896-BACA-FE6E7567E9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233" y="898846"/>
            <a:ext cx="6785224" cy="5140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F897E-A318-4CCF-B2D8-B32B10CBF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115" y="4430681"/>
            <a:ext cx="2626870" cy="2237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16CD83-EAF9-41AF-8B02-AF0DF465BD59}"/>
              </a:ext>
            </a:extLst>
          </p:cNvPr>
          <p:cNvSpPr txBox="1"/>
          <p:nvPr/>
        </p:nvSpPr>
        <p:spPr>
          <a:xfrm>
            <a:off x="1382681" y="4713874"/>
            <a:ext cx="4873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Cross-section of bolts obtained via clip (right) </a:t>
            </a:r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0775B9BF-91B9-4C5C-BA89-14C086CC8195}"/>
              </a:ext>
            </a:extLst>
          </p:cNvPr>
          <p:cNvSpPr/>
          <p:nvPr/>
        </p:nvSpPr>
        <p:spPr>
          <a:xfrm rot="16200000">
            <a:off x="6693040" y="2908229"/>
            <a:ext cx="1008021" cy="1703873"/>
          </a:xfrm>
          <a:prstGeom prst="bent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CA38A9-F181-4B1A-B537-76FB58E0BD90}"/>
              </a:ext>
            </a:extLst>
          </p:cNvPr>
          <p:cNvSpPr txBox="1">
            <a:spLocks/>
          </p:cNvSpPr>
          <p:nvPr/>
        </p:nvSpPr>
        <p:spPr>
          <a:xfrm>
            <a:off x="265296" y="184963"/>
            <a:ext cx="7072206" cy="60023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Example #4: Bolted Joint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D1A4DC-9B83-43D4-B624-D945A98F058F}"/>
              </a:ext>
            </a:extLst>
          </p:cNvPr>
          <p:cNvSpPr txBox="1"/>
          <p:nvPr/>
        </p:nvSpPr>
        <p:spPr>
          <a:xfrm>
            <a:off x="1551565" y="1486465"/>
            <a:ext cx="47042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Nodal Equivalent Plastic Strain (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eqps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341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B4AC2F-B341-4B3E-AF90-76B09729C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256" y="1249001"/>
            <a:ext cx="4878729" cy="3659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65876-5E36-4585-8713-FBB4D48D7A77}"/>
              </a:ext>
            </a:extLst>
          </p:cNvPr>
          <p:cNvSpPr txBox="1"/>
          <p:nvPr/>
        </p:nvSpPr>
        <p:spPr>
          <a:xfrm>
            <a:off x="208230" y="1647363"/>
            <a:ext cx="373108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Schwarz / solver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Relatively loose Schwarz tolerances were used: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Relative Tolerance: 1.0e-3.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Absolute Tolerance: 1.0e-4.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Newton tolerance on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NormF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1e-8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Linear solver tolerance: 1e-5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MueLu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preconditioner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41690-1143-4874-AAA0-D83027848A6B}"/>
              </a:ext>
            </a:extLst>
          </p:cNvPr>
          <p:cNvSpPr txBox="1"/>
          <p:nvPr/>
        </p:nvSpPr>
        <p:spPr>
          <a:xfrm>
            <a:off x="346019" y="5093104"/>
            <a:ext cx="81300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Top right plot: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# Schwarz iterations for each time step.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After start-up, # Schwarz iterations / time step is ~9-10.  This is not bad given how small is the size of the overlap region for this problem.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066E32-98E8-47ED-9B4D-41E057700802}"/>
              </a:ext>
            </a:extLst>
          </p:cNvPr>
          <p:cNvSpPr txBox="1">
            <a:spLocks/>
          </p:cNvSpPr>
          <p:nvPr/>
        </p:nvSpPr>
        <p:spPr>
          <a:xfrm>
            <a:off x="265296" y="184963"/>
            <a:ext cx="7072206" cy="60023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Example #4: Bolted Joint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0BB9E-E7DD-466A-A8F2-919022BB599C}"/>
              </a:ext>
            </a:extLst>
          </p:cNvPr>
          <p:cNvSpPr txBox="1"/>
          <p:nvPr/>
        </p:nvSpPr>
        <p:spPr>
          <a:xfrm>
            <a:off x="265295" y="787336"/>
            <a:ext cx="595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Some Performance Results</a:t>
            </a:r>
          </a:p>
        </p:txBody>
      </p:sp>
    </p:spTree>
    <p:extLst>
      <p:ext uri="{BB962C8B-B14F-4D97-AF65-F5344CB8AC3E}">
        <p14:creationId xmlns:p14="http://schemas.microsoft.com/office/powerpoint/2010/main" val="1335274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94526" y="3036849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 and Background*.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Schwarz for Dynamic Multiscale Coupling.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Numerical Examples.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</a:rPr>
              <a:t>Summary and Future Work.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References.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Appendix.</a:t>
            </a:r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889531" y="3187717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92" y="878332"/>
            <a:ext cx="1452190" cy="2606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E2919-DDF5-4DB8-8A62-D818C203ABC3}"/>
              </a:ext>
            </a:extLst>
          </p:cNvPr>
          <p:cNvSpPr txBox="1"/>
          <p:nvPr/>
        </p:nvSpPr>
        <p:spPr>
          <a:xfrm>
            <a:off x="415073" y="1046519"/>
            <a:ext cx="6553879" cy="156966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 goes hand-in-hand with the </a:t>
            </a:r>
            <a:r>
              <a:rPr lang="en-US" sz="24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talk 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MS:  #2018677 - </a:t>
            </a:r>
            <a:r>
              <a:rPr lang="en-US" sz="2400" u="sng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Mota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 Tezaur,                C. Alleman, “The Schwarz Alternating Method for </a:t>
            </a:r>
            <a:r>
              <a:rPr lang="en-US" sz="24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Quasistatic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Multiscale Coupling in Solid Mechanics”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FC88F-5BB0-4333-AFFA-2286B3345680}"/>
              </a:ext>
            </a:extLst>
          </p:cNvPr>
          <p:cNvSpPr txBox="1"/>
          <p:nvPr/>
        </p:nvSpPr>
        <p:spPr>
          <a:xfrm>
            <a:off x="55758" y="6512311"/>
            <a:ext cx="6601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Review from previous talk #2018677 by A. Mota.</a:t>
            </a:r>
          </a:p>
        </p:txBody>
      </p:sp>
    </p:spTree>
    <p:extLst>
      <p:ext uri="{BB962C8B-B14F-4D97-AF65-F5344CB8AC3E}">
        <p14:creationId xmlns:p14="http://schemas.microsoft.com/office/powerpoint/2010/main" val="11424120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877" y="141419"/>
            <a:ext cx="6161524" cy="41609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Summary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7D2A43-52EF-482A-A6B5-C7E5492AE8BF}"/>
              </a:ext>
            </a:extLst>
          </p:cNvPr>
          <p:cNvGrpSpPr/>
          <p:nvPr/>
        </p:nvGrpSpPr>
        <p:grpSpPr>
          <a:xfrm>
            <a:off x="137178" y="1768233"/>
            <a:ext cx="8783797" cy="4598267"/>
            <a:chOff x="137178" y="1556361"/>
            <a:chExt cx="8783797" cy="4598267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176084" y="1556361"/>
              <a:ext cx="8744891" cy="4598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>
                <a:buFont typeface="Courier New" panose="02070309020205020404" pitchFamily="49" charset="0"/>
                <a:buChar char="o"/>
                <a:defRPr/>
              </a:pPr>
              <a:r>
                <a:rPr lang="en-US" sz="2000" dirty="0">
                  <a:solidFill>
                    <a:srgbClr val="006600"/>
                  </a:solidFill>
                  <a:latin typeface="Calibri" pitchFamily="34" charset="0"/>
                </a:rPr>
                <a:t>Coupling is </a:t>
              </a:r>
              <a:r>
                <a:rPr lang="en-US" sz="2000" b="1" i="1" dirty="0">
                  <a:solidFill>
                    <a:srgbClr val="006600"/>
                  </a:solidFill>
                  <a:latin typeface="Calibri" pitchFamily="34" charset="0"/>
                </a:rPr>
                <a:t>concurrent</a:t>
              </a:r>
              <a:r>
                <a:rPr lang="en-US" sz="2000" dirty="0">
                  <a:solidFill>
                    <a:srgbClr val="006600"/>
                  </a:solidFill>
                  <a:latin typeface="Calibri" pitchFamily="34" charset="0"/>
                </a:rPr>
                <a:t> (two-way).</a:t>
              </a:r>
            </a:p>
            <a:p>
              <a:pPr marL="0" indent="0">
                <a:buNone/>
                <a:defRPr/>
              </a:pPr>
              <a:endParaRPr lang="en-US" sz="800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>
                <a:buFont typeface="Courier New" panose="02070309020205020404" pitchFamily="49" charset="0"/>
                <a:buChar char="o"/>
                <a:defRPr/>
              </a:pPr>
              <a:r>
                <a:rPr lang="en-US" sz="2000" b="1" i="1" dirty="0">
                  <a:solidFill>
                    <a:srgbClr val="006600"/>
                  </a:solidFill>
                  <a:latin typeface="Calibri" pitchFamily="34" charset="0"/>
                </a:rPr>
                <a:t>Ease of implementation </a:t>
              </a:r>
              <a:r>
                <a:rPr lang="en-US" sz="2000" dirty="0">
                  <a:solidFill>
                    <a:srgbClr val="006600"/>
                  </a:solidFill>
                  <a:latin typeface="Calibri" pitchFamily="34" charset="0"/>
                </a:rPr>
                <a:t>into existing massively-parallel HPC codes.</a:t>
              </a:r>
              <a:endParaRPr lang="en-US" sz="2000" b="1" i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>
                <a:buFont typeface="Courier New" panose="02070309020205020404" pitchFamily="49" charset="0"/>
                <a:buChar char="o"/>
                <a:defRPr/>
              </a:pPr>
              <a:endParaRPr lang="en-US" sz="800" b="1" i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>
                <a:buFont typeface="Courier New" panose="02070309020205020404" pitchFamily="49" charset="0"/>
                <a:buChar char="o"/>
                <a:defRPr/>
              </a:pPr>
              <a:r>
                <a:rPr lang="en-US" sz="2000" b="1" i="1" dirty="0">
                  <a:solidFill>
                    <a:srgbClr val="006600"/>
                  </a:solidFill>
                  <a:latin typeface="Calibri" pitchFamily="34" charset="0"/>
                </a:rPr>
                <a:t>Scalable, fast, robust </a:t>
              </a:r>
              <a:r>
                <a:rPr lang="en-US" sz="2000" dirty="0">
                  <a:solidFill>
                    <a:srgbClr val="006600"/>
                  </a:solidFill>
                  <a:latin typeface="Calibri" pitchFamily="34" charset="0"/>
                </a:rPr>
                <a:t>(we target </a:t>
              </a:r>
              <a:r>
                <a:rPr lang="en-US" sz="2000" b="1" i="1" dirty="0">
                  <a:solidFill>
                    <a:srgbClr val="006600"/>
                  </a:solidFill>
                  <a:latin typeface="Calibri" pitchFamily="34" charset="0"/>
                </a:rPr>
                <a:t>real</a:t>
              </a:r>
              <a:r>
                <a:rPr lang="en-US" sz="2000" dirty="0">
                  <a:solidFill>
                    <a:srgbClr val="006600"/>
                  </a:solidFill>
                  <a:latin typeface="Calibri" pitchFamily="34" charset="0"/>
                </a:rPr>
                <a:t> engineering problems, e.g., analyses involving failure of bolted components!).</a:t>
              </a:r>
            </a:p>
            <a:p>
              <a:pPr>
                <a:buFont typeface="Courier New" panose="02070309020205020404" pitchFamily="49" charset="0"/>
                <a:buChar char="o"/>
                <a:defRPr/>
              </a:pPr>
              <a:endParaRPr lang="en-US" sz="800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>
                <a:buFont typeface="Courier New" panose="02070309020205020404" pitchFamily="49" charset="0"/>
                <a:buChar char="o"/>
                <a:defRPr/>
              </a:pPr>
              <a:r>
                <a:rPr lang="en-US" sz="2000" b="1" i="1" dirty="0">
                  <a:solidFill>
                    <a:srgbClr val="006600"/>
                  </a:solidFill>
                  <a:latin typeface="Calibri" pitchFamily="34" charset="0"/>
                </a:rPr>
                <a:t>“Plug-and-play” framework</a:t>
              </a:r>
              <a:r>
                <a:rPr lang="en-US" sz="2000" dirty="0">
                  <a:solidFill>
                    <a:srgbClr val="006600"/>
                  </a:solidFill>
                  <a:latin typeface="Calibri" pitchFamily="34" charset="0"/>
                </a:rPr>
                <a:t>: simplifies task of meshing complex geometries! </a:t>
              </a:r>
            </a:p>
            <a:p>
              <a:pPr>
                <a:buFont typeface="Courier New" panose="02070309020205020404" pitchFamily="49" charset="0"/>
                <a:buChar char="o"/>
                <a:defRPr/>
              </a:pPr>
              <a:endParaRPr lang="en-US" sz="400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r>
                <a:rPr lang="en-US" dirty="0">
                  <a:solidFill>
                    <a:srgbClr val="006600"/>
                  </a:solidFill>
                  <a:latin typeface="Calibri" pitchFamily="34" charset="0"/>
                </a:rPr>
                <a:t>Ability to couple regions with </a:t>
              </a:r>
              <a:r>
                <a:rPr lang="en-US" b="1" i="1" dirty="0">
                  <a:solidFill>
                    <a:srgbClr val="006600"/>
                  </a:solidFill>
                  <a:latin typeface="Calibri" pitchFamily="34" charset="0"/>
                </a:rPr>
                <a:t>different non-conformal meshes</a:t>
              </a:r>
              <a:r>
                <a:rPr lang="en-US" dirty="0">
                  <a:solidFill>
                    <a:srgbClr val="006600"/>
                  </a:solidFill>
                  <a:latin typeface="Calibri" pitchFamily="34" charset="0"/>
                </a:rPr>
                <a:t>, </a:t>
              </a:r>
              <a:r>
                <a:rPr lang="en-US" b="1" i="1" dirty="0">
                  <a:solidFill>
                    <a:srgbClr val="006600"/>
                  </a:solidFill>
                  <a:latin typeface="Calibri" pitchFamily="34" charset="0"/>
                </a:rPr>
                <a:t>different element types</a:t>
              </a:r>
              <a:r>
                <a:rPr lang="en-US" i="1" dirty="0">
                  <a:solidFill>
                    <a:srgbClr val="006600"/>
                  </a:solidFill>
                  <a:latin typeface="Calibri" pitchFamily="34" charset="0"/>
                </a:rPr>
                <a:t> </a:t>
              </a:r>
              <a:r>
                <a:rPr lang="en-US" dirty="0">
                  <a:solidFill>
                    <a:srgbClr val="006600"/>
                  </a:solidFill>
                  <a:latin typeface="Calibri" pitchFamily="34" charset="0"/>
                </a:rPr>
                <a:t>and </a:t>
              </a:r>
              <a:r>
                <a:rPr lang="en-US" b="1" i="1" dirty="0">
                  <a:solidFill>
                    <a:srgbClr val="006600"/>
                  </a:solidFill>
                  <a:latin typeface="Calibri" pitchFamily="34" charset="0"/>
                </a:rPr>
                <a:t>different levels of refinement.</a:t>
              </a: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endParaRPr lang="en-US" sz="400" b="1" i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r>
                <a:rPr lang="en-US" dirty="0">
                  <a:solidFill>
                    <a:srgbClr val="006600"/>
                  </a:solidFill>
                  <a:latin typeface="Calibri" pitchFamily="34" charset="0"/>
                </a:rPr>
                <a:t>Ability to use </a:t>
              </a:r>
              <a:r>
                <a:rPr lang="en-US" b="1" i="1" dirty="0">
                  <a:solidFill>
                    <a:srgbClr val="006600"/>
                  </a:solidFill>
                  <a:latin typeface="Calibri" pitchFamily="34" charset="0"/>
                </a:rPr>
                <a:t>different solvers/time-integrators </a:t>
              </a:r>
              <a:r>
                <a:rPr lang="en-US" dirty="0">
                  <a:solidFill>
                    <a:srgbClr val="006600"/>
                  </a:solidFill>
                  <a:latin typeface="Calibri" pitchFamily="34" charset="0"/>
                </a:rPr>
                <a:t>in different regions.               </a:t>
              </a:r>
              <a:endParaRPr lang="en-US" sz="2400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endParaRPr lang="en-US" sz="800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  <a:defRPr/>
              </a:pPr>
              <a:r>
                <a:rPr lang="en-US" sz="1900" dirty="0">
                  <a:solidFill>
                    <a:srgbClr val="006600"/>
                  </a:solidFill>
                  <a:latin typeface="Calibri" pitchFamily="34" charset="0"/>
                </a:rPr>
                <a:t>Coupling does not introduce </a:t>
              </a:r>
              <a:r>
                <a:rPr lang="en-US" sz="1900" b="1" i="1" dirty="0">
                  <a:solidFill>
                    <a:srgbClr val="006600"/>
                  </a:solidFill>
                  <a:latin typeface="Calibri" pitchFamily="34" charset="0"/>
                </a:rPr>
                <a:t>nonphysical artifacts.</a:t>
              </a:r>
            </a:p>
            <a:p>
              <a:pPr marL="285750" indent="-285750">
                <a:buFont typeface="Courier New" panose="02070309020205020404" pitchFamily="49" charset="0"/>
                <a:buChar char="o"/>
                <a:defRPr/>
              </a:pPr>
              <a:endParaRPr lang="en-US" sz="1000" b="1" i="1" dirty="0">
                <a:solidFill>
                  <a:srgbClr val="006600"/>
                </a:solidFill>
                <a:latin typeface="Calibri" pitchFamily="34" charset="0"/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  <a:defRPr/>
              </a:pPr>
              <a:r>
                <a:rPr lang="en-US" sz="1900" b="1" i="1" dirty="0">
                  <a:solidFill>
                    <a:srgbClr val="FF9966"/>
                  </a:solidFill>
                  <a:latin typeface="Calibri" pitchFamily="34" charset="0"/>
                </a:rPr>
                <a:t>Theoretical</a:t>
              </a:r>
              <a:r>
                <a:rPr lang="en-US" sz="1900" dirty="0">
                  <a:solidFill>
                    <a:srgbClr val="FF9966"/>
                  </a:solidFill>
                  <a:latin typeface="Calibri" pitchFamily="34" charset="0"/>
                </a:rPr>
                <a:t> convergence properties/guarantees.</a:t>
              </a:r>
            </a:p>
            <a:p>
              <a:pPr marL="285750" indent="-285750">
                <a:buFont typeface="Courier New" panose="02070309020205020404" pitchFamily="49" charset="0"/>
                <a:buChar char="o"/>
                <a:defRPr/>
              </a:pPr>
              <a:endParaRPr lang="en-US" sz="1900" dirty="0">
                <a:latin typeface="Calibri" pitchFamily="34" charset="0"/>
              </a:endParaRPr>
            </a:p>
            <a:p>
              <a:pPr>
                <a:buFont typeface="Courier New" panose="02070309020205020404" pitchFamily="49" charset="0"/>
                <a:buChar char="o"/>
                <a:defRPr/>
              </a:pPr>
              <a:endParaRPr lang="en-US" sz="2000" b="1" i="1" dirty="0">
                <a:latin typeface="Calibri" pitchFamily="34" charset="0"/>
              </a:endParaRPr>
            </a:p>
            <a:p>
              <a:pPr>
                <a:buFont typeface="Wingdings" panose="05000000000000000000" pitchFamily="2" charset="2"/>
                <a:buChar char="q"/>
                <a:defRPr/>
              </a:pPr>
              <a:endParaRPr lang="en-US" sz="2000" dirty="0">
                <a:latin typeface="Calibri" pitchFamily="34" charset="0"/>
              </a:endParaRPr>
            </a:p>
            <a:p>
              <a:pPr>
                <a:buFont typeface="Wingdings" panose="05000000000000000000" pitchFamily="2" charset="2"/>
                <a:buChar char="q"/>
                <a:defRPr/>
              </a:pPr>
              <a:endParaRPr lang="en-US" sz="2000" dirty="0">
                <a:latin typeface="Calibri" pitchFamily="34" charset="0"/>
              </a:endParaRPr>
            </a:p>
            <a:p>
              <a:pPr>
                <a:defRPr/>
              </a:pPr>
              <a:endParaRPr lang="en-US" sz="2000" dirty="0">
                <a:latin typeface="Calibri" pitchFamily="34" charset="0"/>
              </a:endParaRPr>
            </a:p>
            <a:p>
              <a:pPr>
                <a:defRPr/>
              </a:pP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6D2FD8-B1AA-43A6-B9D8-0564E48363F8}"/>
                </a:ext>
              </a:extLst>
            </p:cNvPr>
            <p:cNvSpPr txBox="1"/>
            <p:nvPr/>
          </p:nvSpPr>
          <p:spPr>
            <a:xfrm>
              <a:off x="152193" y="1556361"/>
              <a:ext cx="39188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3071C41-935B-4E46-B062-B9EA5DBD0A75}"/>
                </a:ext>
              </a:extLst>
            </p:cNvPr>
            <p:cNvSpPr/>
            <p:nvPr/>
          </p:nvSpPr>
          <p:spPr>
            <a:xfrm>
              <a:off x="137178" y="5612481"/>
              <a:ext cx="42191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200" dirty="0">
                  <a:solidFill>
                    <a:srgbClr val="FF9966"/>
                  </a:solidFill>
                  <a:sym typeface="Wingdings" panose="05000000000000000000" pitchFamily="2" charset="2"/>
                </a:rPr>
                <a:t></a:t>
              </a:r>
              <a:endParaRPr lang="en-US" sz="2200" dirty="0">
                <a:solidFill>
                  <a:srgbClr val="FF9966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28ECC9-AE40-41FC-86F0-15578093CBB5}"/>
                </a:ext>
              </a:extLst>
            </p:cNvPr>
            <p:cNvSpPr txBox="1"/>
            <p:nvPr/>
          </p:nvSpPr>
          <p:spPr>
            <a:xfrm>
              <a:off x="152190" y="2067990"/>
              <a:ext cx="39188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52487F-914C-4D41-89B5-975A1CBC35FA}"/>
                </a:ext>
              </a:extLst>
            </p:cNvPr>
            <p:cNvSpPr txBox="1"/>
            <p:nvPr/>
          </p:nvSpPr>
          <p:spPr>
            <a:xfrm>
              <a:off x="163079" y="2561562"/>
              <a:ext cx="39188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19369E-8E5D-4A6B-A3A5-F7D4E99C9DE2}"/>
                </a:ext>
              </a:extLst>
            </p:cNvPr>
            <p:cNvSpPr txBox="1"/>
            <p:nvPr/>
          </p:nvSpPr>
          <p:spPr>
            <a:xfrm>
              <a:off x="163078" y="3391578"/>
              <a:ext cx="39188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101475-1096-4BEF-A21C-54859C3D2D3F}"/>
                </a:ext>
              </a:extLst>
            </p:cNvPr>
            <p:cNvSpPr txBox="1"/>
            <p:nvPr/>
          </p:nvSpPr>
          <p:spPr>
            <a:xfrm>
              <a:off x="544076" y="3810233"/>
              <a:ext cx="39188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46C9CB-4A6D-4233-B152-2895B3B62D43}"/>
                </a:ext>
              </a:extLst>
            </p:cNvPr>
            <p:cNvSpPr txBox="1"/>
            <p:nvPr/>
          </p:nvSpPr>
          <p:spPr>
            <a:xfrm>
              <a:off x="152192" y="5058904"/>
              <a:ext cx="39188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737A99-896A-4922-978C-83F4C7286269}"/>
              </a:ext>
            </a:extLst>
          </p:cNvPr>
          <p:cNvSpPr txBox="1"/>
          <p:nvPr/>
        </p:nvSpPr>
        <p:spPr>
          <a:xfrm>
            <a:off x="130421" y="796391"/>
            <a:ext cx="8697893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</a:rPr>
              <a:t>alternating Schwarz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coupling method has been developed and implemented for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</a:rPr>
              <a:t>concurrent multiscale dynamic modeling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in Sandia’s Albany/LCM code.</a:t>
            </a:r>
            <a:endParaRPr lang="en-US" sz="2000" dirty="0"/>
          </a:p>
        </p:txBody>
      </p:sp>
      <p:pic>
        <p:nvPicPr>
          <p:cNvPr id="16" name="Picture 15" descr="albany_90.png">
            <a:extLst>
              <a:ext uri="{FF2B5EF4-FFF2-40B4-BE49-F238E27FC236}">
                <a16:creationId xmlns:a16="http://schemas.microsoft.com/office/drawing/2014/main" id="{587E76C7-F491-4A8F-8C10-9526E86B4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629" y="5371151"/>
            <a:ext cx="1782969" cy="9275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9636FC-2C47-4CD5-9215-2E129C3F8C10}"/>
              </a:ext>
            </a:extLst>
          </p:cNvPr>
          <p:cNvSpPr txBox="1"/>
          <p:nvPr/>
        </p:nvSpPr>
        <p:spPr>
          <a:xfrm>
            <a:off x="544076" y="4778201"/>
            <a:ext cx="39188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00"/>
                </a:solidFill>
                <a:sym typeface="Wingdings" panose="05000000000000000000" pitchFamily="2" charset="2"/>
              </a:rPr>
              <a:t></a:t>
            </a:r>
            <a:endParaRPr lang="en-US" sz="22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78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09537" y="1070519"/>
            <a:ext cx="8347322" cy="503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000" dirty="0"/>
              <a:t>Development of </a:t>
            </a:r>
            <a:r>
              <a:rPr lang="en-US" sz="2000" b="1" i="1" dirty="0"/>
              <a:t>theory</a:t>
            </a:r>
            <a:r>
              <a:rPr lang="en-US" sz="2000" dirty="0"/>
              <a:t> for dynamic alternating Schwarz formulation. </a:t>
            </a:r>
          </a:p>
          <a:p>
            <a:pPr marL="0" indent="0">
              <a:buNone/>
            </a:pPr>
            <a:endParaRPr lang="en-US" sz="1500" b="1" i="1" dirty="0"/>
          </a:p>
          <a:p>
            <a:r>
              <a:rPr lang="en-US" sz="2000" b="1" i="1" dirty="0"/>
              <a:t>Journal article </a:t>
            </a:r>
            <a:r>
              <a:rPr lang="en-US" sz="2000" dirty="0"/>
              <a:t>on the work presented in this talk is in preparation.</a:t>
            </a:r>
            <a:endParaRPr lang="en-US" sz="1500" dirty="0"/>
          </a:p>
          <a:p>
            <a:endParaRPr lang="en-US" sz="1500" dirty="0"/>
          </a:p>
          <a:p>
            <a:r>
              <a:rPr lang="en-US" sz="2000" dirty="0"/>
              <a:t>Extension of Albany/LCM implementation to allow for </a:t>
            </a:r>
            <a:r>
              <a:rPr lang="en-US" sz="2000" b="1" i="1" dirty="0"/>
              <a:t>different time steps </a:t>
            </a:r>
            <a:r>
              <a:rPr lang="en-US" sz="2000" dirty="0"/>
              <a:t>in different subdomains. </a:t>
            </a:r>
          </a:p>
          <a:p>
            <a:endParaRPr lang="en-US" sz="1500" dirty="0"/>
          </a:p>
          <a:p>
            <a:r>
              <a:rPr lang="en-US" sz="2000" dirty="0"/>
              <a:t>Application of dynamic Schwarz for problems and test cases of                         interest to </a:t>
            </a:r>
            <a:r>
              <a:rPr lang="en-US" sz="2000" b="1" i="1" dirty="0"/>
              <a:t>production</a:t>
            </a:r>
            <a:r>
              <a:rPr lang="en-US" sz="2000" dirty="0"/>
              <a:t>.</a:t>
            </a:r>
          </a:p>
          <a:p>
            <a:endParaRPr lang="en-US" sz="1500" dirty="0"/>
          </a:p>
          <a:p>
            <a:r>
              <a:rPr lang="en-US" sz="2000" dirty="0"/>
              <a:t>Implementation of alternating Schwarz method for concurrent                    multiscale coupling in Sandia </a:t>
            </a:r>
            <a:r>
              <a:rPr lang="en-US" sz="2000" b="1" i="1" dirty="0"/>
              <a:t>production codes </a:t>
            </a:r>
            <a:r>
              <a:rPr lang="en-US" sz="2000" dirty="0"/>
              <a:t>(Sierra Solid                   Mechanics), comparison to other methods (e.g., GFEM).</a:t>
            </a:r>
          </a:p>
          <a:p>
            <a:endParaRPr lang="en-US" sz="1500" dirty="0"/>
          </a:p>
          <a:p>
            <a:r>
              <a:rPr lang="en-US" sz="2000" dirty="0"/>
              <a:t>Development of a </a:t>
            </a:r>
            <a:r>
              <a:rPr lang="en-US" sz="2000" b="1" i="1" dirty="0"/>
              <a:t>multi-physics coupling framework </a:t>
            </a:r>
            <a:r>
              <a:rPr lang="en-US" sz="2000" dirty="0"/>
              <a:t>based on                    </a:t>
            </a:r>
            <a:r>
              <a:rPr lang="en-US" sz="2000" dirty="0" err="1"/>
              <a:t>variational</a:t>
            </a:r>
            <a:r>
              <a:rPr lang="en-US" sz="2000" dirty="0"/>
              <a:t> formulations and the Schwarz alternating method.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9537" y="256115"/>
            <a:ext cx="8186271" cy="43358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Ongoing/Future Work</a:t>
            </a:r>
          </a:p>
        </p:txBody>
      </p:sp>
      <p:pic>
        <p:nvPicPr>
          <p:cNvPr id="4" name="Picture 3" descr="albany_90.png">
            <a:extLst>
              <a:ext uri="{FF2B5EF4-FFF2-40B4-BE49-F238E27FC236}">
                <a16:creationId xmlns:a16="http://schemas.microsoft.com/office/drawing/2014/main" id="{B82AAA7B-7993-4BB4-945B-475C98A1D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020" y="3493970"/>
            <a:ext cx="1365526" cy="710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C0528-EA0A-485B-8C6D-03CAF4642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022" y="4947857"/>
            <a:ext cx="1370452" cy="801968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08B95FA3-E499-43C9-9303-4AD87E9058AB}"/>
              </a:ext>
            </a:extLst>
          </p:cNvPr>
          <p:cNvSpPr/>
          <p:nvPr/>
        </p:nvSpPr>
        <p:spPr>
          <a:xfrm>
            <a:off x="8015167" y="4360684"/>
            <a:ext cx="304025" cy="46916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E6034B-4201-4C99-B495-86638B0E85EC}"/>
              </a:ext>
            </a:extLst>
          </p:cNvPr>
          <p:cNvSpPr/>
          <p:nvPr/>
        </p:nvSpPr>
        <p:spPr>
          <a:xfrm>
            <a:off x="7295949" y="3330341"/>
            <a:ext cx="1742173" cy="2618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57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94526" y="3036849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 and Background*.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Schwarz for Dynamic Multiscale Coupling.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Numerical Examples.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Summary and Future Work.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</a:rPr>
              <a:t>References.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Appendix.</a:t>
            </a:r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889531" y="3187717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92" y="878332"/>
            <a:ext cx="1452190" cy="2606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E2919-DDF5-4DB8-8A62-D818C203ABC3}"/>
              </a:ext>
            </a:extLst>
          </p:cNvPr>
          <p:cNvSpPr txBox="1"/>
          <p:nvPr/>
        </p:nvSpPr>
        <p:spPr>
          <a:xfrm>
            <a:off x="415073" y="1046519"/>
            <a:ext cx="6553879" cy="156966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 goes hand-in-hand with the </a:t>
            </a:r>
            <a:r>
              <a:rPr lang="en-US" sz="24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talk 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MS:  #2018677 - </a:t>
            </a:r>
            <a:r>
              <a:rPr lang="en-US" sz="2400" u="sng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Mota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 Tezaur,                C. Alleman, “The Schwarz Alternating Method for </a:t>
            </a:r>
            <a:r>
              <a:rPr lang="en-US" sz="24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Quasistatic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Multiscale Coupling in Solid Mechanics”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FC88F-5BB0-4333-AFFA-2286B3345680}"/>
              </a:ext>
            </a:extLst>
          </p:cNvPr>
          <p:cNvSpPr txBox="1"/>
          <p:nvPr/>
        </p:nvSpPr>
        <p:spPr>
          <a:xfrm>
            <a:off x="55758" y="6512311"/>
            <a:ext cx="6601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Review from previous talk #2018677 by A. Mota.</a:t>
            </a:r>
          </a:p>
        </p:txBody>
      </p:sp>
    </p:spTree>
    <p:extLst>
      <p:ext uri="{BB962C8B-B14F-4D97-AF65-F5344CB8AC3E}">
        <p14:creationId xmlns:p14="http://schemas.microsoft.com/office/powerpoint/2010/main" val="20986164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" y="22121"/>
            <a:ext cx="8186271" cy="43358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References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635620"/>
            <a:ext cx="8757424" cy="569386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[1] M.A.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Heroux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</a:rPr>
              <a:t>et al. 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“An overview of the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Trilinos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project.” 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</a:rPr>
              <a:t>ACM Trans. Math. </a:t>
            </a:r>
            <a:r>
              <a:rPr lang="en-US" sz="1600" i="1" dirty="0" err="1">
                <a:solidFill>
                  <a:schemeClr val="tx1"/>
                </a:solidFill>
                <a:latin typeface="Calibri" panose="020F0502020204030204" pitchFamily="34" charset="0"/>
              </a:rPr>
              <a:t>Softw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31(3) (2005).</a:t>
            </a:r>
          </a:p>
          <a:p>
            <a:endParaRPr lang="en-US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[2] </a:t>
            </a:r>
            <a:r>
              <a:rPr lang="en-US" sz="1600" dirty="0">
                <a:latin typeface="Calibri" panose="020F0502020204030204" pitchFamily="34" charset="0"/>
              </a:rPr>
              <a:t>A. Salinger, </a:t>
            </a:r>
            <a:r>
              <a:rPr lang="en-US" sz="1600" i="1" dirty="0">
                <a:latin typeface="Calibri" panose="020F0502020204030204" pitchFamily="34" charset="0"/>
              </a:rPr>
              <a:t>et al.</a:t>
            </a:r>
            <a:r>
              <a:rPr lang="en-US" sz="1600" dirty="0">
                <a:latin typeface="Calibri" panose="020F0502020204030204" pitchFamily="34" charset="0"/>
              </a:rPr>
              <a:t> "Albany: Using Agile Components to Develop a Flexible, Generic Multiphysics Analysis Code", </a:t>
            </a:r>
            <a:r>
              <a:rPr lang="en-US" sz="1600" i="1" dirty="0">
                <a:latin typeface="Calibri" panose="020F0502020204030204" pitchFamily="34" charset="0"/>
              </a:rPr>
              <a:t>Int. J. Multiscale </a:t>
            </a:r>
            <a:r>
              <a:rPr lang="en-US" sz="1600" i="1" dirty="0" err="1">
                <a:latin typeface="Calibri" panose="020F0502020204030204" pitchFamily="34" charset="0"/>
              </a:rPr>
              <a:t>Comput</a:t>
            </a:r>
            <a:r>
              <a:rPr lang="en-US" sz="1600" i="1" dirty="0">
                <a:latin typeface="Calibri" panose="020F0502020204030204" pitchFamily="34" charset="0"/>
              </a:rPr>
              <a:t>. </a:t>
            </a:r>
            <a:r>
              <a:rPr lang="en-US" sz="1600" i="1" dirty="0" err="1">
                <a:latin typeface="Calibri" panose="020F0502020204030204" pitchFamily="34" charset="0"/>
              </a:rPr>
              <a:t>Engng</a:t>
            </a:r>
            <a:r>
              <a:rPr lang="en-US" sz="1600" dirty="0">
                <a:latin typeface="Calibri" panose="020F0502020204030204" pitchFamily="34" charset="0"/>
              </a:rPr>
              <a:t>. 14(4) (2016) 415-438.</a:t>
            </a:r>
          </a:p>
          <a:p>
            <a:endParaRPr lang="en-US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[3] </a:t>
            </a:r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H. Schwarz. “Über einen Grenzübergang durch alternierendes Verfahren”. In: Vierteljahrsschriftder Naturforschenden Gesellschaft in Zurich 15 (1870), pp. 272–286.</a:t>
            </a:r>
          </a:p>
          <a:p>
            <a:endParaRPr lang="de-DE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de-DE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de-DE" sz="1600" dirty="0">
                <a:solidFill>
                  <a:schemeClr val="tx1"/>
                </a:solidFill>
                <a:latin typeface="Calibri" panose="020F0502020204030204" pitchFamily="34" charset="0"/>
              </a:rPr>
              <a:t>[4] S.L. Sobolev. “Schwarz’s Algorithm in Elasticity Theory”. In: Selected Works of S.L Sobolev. Volume I: equations of mathematical physics, computational mathematics and cubature formulats. Ed. By G.V. Demidenko and V.L. Vaskevich. New York: Springer, 2006.</a:t>
            </a:r>
            <a:endParaRPr lang="de-DE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[5] S. </a:t>
            </a:r>
            <a:r>
              <a:rPr lang="en-US" sz="1600" dirty="0" err="1">
                <a:latin typeface="Calibri" panose="020F0502020204030204" pitchFamily="34" charset="0"/>
              </a:rPr>
              <a:t>Mikhlin</a:t>
            </a:r>
            <a:r>
              <a:rPr lang="en-US" sz="1600" dirty="0">
                <a:latin typeface="Calibri" panose="020F0502020204030204" pitchFamily="34" charset="0"/>
              </a:rPr>
              <a:t>. “On the Schwarz algorithm”. In: Proceedings of the USSR Academy of Sciences (in Russian) 77 (1951), pp. 569–571.</a:t>
            </a: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endParaRPr lang="en-US" sz="400" dirty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[6] P.L. Lions. “On the Schwarz alternating method I.” In: 1988, First International Symposium on Domain Decomposition methods for Partial Differential Equations, SIAM, Philadelphia.</a:t>
            </a:r>
          </a:p>
          <a:p>
            <a:endParaRPr lang="en-US" sz="1600" dirty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[7] J. </a:t>
            </a:r>
            <a:r>
              <a:rPr lang="en-US" sz="1600" dirty="0" err="1">
                <a:latin typeface="Calibri" panose="020F0502020204030204" pitchFamily="34" charset="0"/>
              </a:rPr>
              <a:t>Ostien</a:t>
            </a:r>
            <a:r>
              <a:rPr lang="en-US" sz="1600" dirty="0">
                <a:latin typeface="Calibri" panose="020F0502020204030204" pitchFamily="34" charset="0"/>
              </a:rPr>
              <a:t>, J. Foulk, A. Mota, M. </a:t>
            </a:r>
            <a:r>
              <a:rPr lang="en-US" sz="1600" dirty="0" err="1">
                <a:latin typeface="Calibri" panose="020F0502020204030204" pitchFamily="34" charset="0"/>
              </a:rPr>
              <a:t>Veilleux</a:t>
            </a:r>
            <a:r>
              <a:rPr lang="en-US" sz="1600" dirty="0">
                <a:latin typeface="Calibri" panose="020F0502020204030204" pitchFamily="34" charset="0"/>
              </a:rPr>
              <a:t>. A 10-node composite tetrahedral finite element for solid mechanics.  </a:t>
            </a:r>
            <a:r>
              <a:rPr lang="en-US" sz="1600" i="1" dirty="0">
                <a:latin typeface="Calibri" panose="020F0502020204030204" pitchFamily="34" charset="0"/>
              </a:rPr>
              <a:t>Int. J. </a:t>
            </a:r>
            <a:r>
              <a:rPr lang="en-US" sz="1600" i="1" dirty="0" err="1">
                <a:latin typeface="Calibri" panose="020F0502020204030204" pitchFamily="34" charset="0"/>
              </a:rPr>
              <a:t>Numer</a:t>
            </a:r>
            <a:r>
              <a:rPr lang="en-US" sz="1600" i="1" dirty="0">
                <a:latin typeface="Calibri" panose="020F0502020204030204" pitchFamily="34" charset="0"/>
              </a:rPr>
              <a:t>. Mod. </a:t>
            </a:r>
            <a:r>
              <a:rPr lang="en-US" sz="1600" i="1" dirty="0" err="1">
                <a:latin typeface="Calibri" panose="020F0502020204030204" pitchFamily="34" charset="0"/>
              </a:rPr>
              <a:t>Engng</a:t>
            </a:r>
            <a:r>
              <a:rPr lang="en-US" sz="1600" i="1" dirty="0">
                <a:latin typeface="Calibri" panose="020F0502020204030204" pitchFamily="34" charset="0"/>
              </a:rPr>
              <a:t>.  </a:t>
            </a:r>
            <a:r>
              <a:rPr lang="en-US" sz="1600" b="1" dirty="0">
                <a:latin typeface="Calibri" panose="020F0502020204030204" pitchFamily="34" charset="0"/>
              </a:rPr>
              <a:t>107 </a:t>
            </a:r>
            <a:r>
              <a:rPr lang="en-US" sz="1600" dirty="0">
                <a:latin typeface="Calibri" panose="020F0502020204030204" pitchFamily="34" charset="0"/>
              </a:rPr>
              <a:t>(2016) 1145-1170.</a:t>
            </a:r>
          </a:p>
          <a:p>
            <a:endParaRPr lang="en-US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[8] A. Mota,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I. Tezaur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, C. Alleman. "The Schwarz Alternating Method in Solid Mechanics", </a:t>
            </a:r>
            <a:r>
              <a:rPr lang="en-US" sz="1600" i="1" dirty="0" err="1">
                <a:solidFill>
                  <a:schemeClr val="tx1"/>
                </a:solidFill>
                <a:latin typeface="Calibri" panose="020F0502020204030204" pitchFamily="34" charset="0"/>
              </a:rPr>
              <a:t>Comput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</a:rPr>
              <a:t>. Meth. Appl. Mech. </a:t>
            </a:r>
            <a:r>
              <a:rPr lang="en-US" sz="1600" i="1" dirty="0" err="1">
                <a:solidFill>
                  <a:schemeClr val="tx1"/>
                </a:solidFill>
                <a:latin typeface="Calibri" panose="020F0502020204030204" pitchFamily="34" charset="0"/>
              </a:rPr>
              <a:t>Engng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319 (2017), 19-51.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[http://www.sandia.gov/~ikalash/journal.html].</a:t>
            </a:r>
          </a:p>
          <a:p>
            <a:endParaRPr lang="en-US" sz="4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endParaRPr lang="en-US" sz="4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[9]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Mota,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Tezaur</a:t>
            </a:r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 "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Schwarz alternating method for dynamic solid mechanics", in preparation for submission to </a:t>
            </a:r>
            <a:r>
              <a:rPr lang="en-US" sz="1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Meth. Appl. Mech. </a:t>
            </a:r>
            <a:r>
              <a:rPr lang="en-US" sz="16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Engng</a:t>
            </a:r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2400" y="5704030"/>
            <a:ext cx="8835483" cy="64816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53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94526" y="3036849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 and Background*.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Schwarz for Dynamic Multiscale Coupling.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Numerical Examples.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Summary and Future Work.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References.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</a:rPr>
              <a:t>Appendix.</a:t>
            </a:r>
            <a:endParaRPr sz="2400" b="1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889531" y="3187717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92" y="878332"/>
            <a:ext cx="1452190" cy="2606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E2919-DDF5-4DB8-8A62-D818C203ABC3}"/>
              </a:ext>
            </a:extLst>
          </p:cNvPr>
          <p:cNvSpPr txBox="1"/>
          <p:nvPr/>
        </p:nvSpPr>
        <p:spPr>
          <a:xfrm>
            <a:off x="415073" y="1046519"/>
            <a:ext cx="6553879" cy="156966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 goes hand-in-hand with the </a:t>
            </a:r>
            <a:r>
              <a:rPr lang="en-US" sz="24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talk 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MS:  #2018677 - </a:t>
            </a:r>
            <a:r>
              <a:rPr lang="en-US" sz="2400" u="sng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Mota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 Tezaur,                C. Alleman, “The Schwarz Alternating Method for </a:t>
            </a:r>
            <a:r>
              <a:rPr lang="en-US" sz="24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Quasistatic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Multiscale Coupling in Solid Mechanics”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FC88F-5BB0-4333-AFFA-2286B3345680}"/>
              </a:ext>
            </a:extLst>
          </p:cNvPr>
          <p:cNvSpPr txBox="1"/>
          <p:nvPr/>
        </p:nvSpPr>
        <p:spPr>
          <a:xfrm>
            <a:off x="55758" y="6512311"/>
            <a:ext cx="6601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Review from previous talk #2018677 by A. Mota.</a:t>
            </a:r>
          </a:p>
        </p:txBody>
      </p:sp>
    </p:spTree>
    <p:extLst>
      <p:ext uri="{BB962C8B-B14F-4D97-AF65-F5344CB8AC3E}">
        <p14:creationId xmlns:p14="http://schemas.microsoft.com/office/powerpoint/2010/main" val="33250730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1844" y="117353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Appendix.  Schwarz Alternating Method for Dynamic Multiscale Coupling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409" y="1332028"/>
            <a:ext cx="8780242" cy="56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We developed an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extension of Schwarz coupling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to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dynamics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using a governing time stepping algorithm that controls time integrators within each domain. </a:t>
            </a:r>
          </a:p>
          <a:p>
            <a:pPr marL="457200" lvl="1" indent="0">
              <a:buNone/>
              <a:defRPr/>
            </a:pP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5350AB-A4F0-49A5-AE08-F056AFC9628E}"/>
              </a:ext>
            </a:extLst>
          </p:cNvPr>
          <p:cNvSpPr/>
          <p:nvPr/>
        </p:nvSpPr>
        <p:spPr>
          <a:xfrm>
            <a:off x="1954959" y="4271898"/>
            <a:ext cx="6330398" cy="707886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Can use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different integrators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with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different time steps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within each domain (w/o space-time discretization)!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D26BC6-F112-4EB9-A1D3-64629F95F827}"/>
              </a:ext>
            </a:extLst>
          </p:cNvPr>
          <p:cNvGrpSpPr/>
          <p:nvPr/>
        </p:nvGrpSpPr>
        <p:grpSpPr>
          <a:xfrm>
            <a:off x="231844" y="2043932"/>
            <a:ext cx="8753958" cy="2262808"/>
            <a:chOff x="417001" y="2134389"/>
            <a:chExt cx="8753958" cy="2262808"/>
          </a:xfrm>
        </p:grpSpPr>
        <p:pic>
          <p:nvPicPr>
            <p:cNvPr id="47" name="Picture 46" descr="Schwarz-time-integration.png">
              <a:extLst>
                <a:ext uri="{FF2B5EF4-FFF2-40B4-BE49-F238E27FC236}">
                  <a16:creationId xmlns:a16="http://schemas.microsoft.com/office/drawing/2014/main" id="{32A42544-9648-4CF9-A474-ADB9BFDDB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316941"/>
              <a:ext cx="4898136" cy="1929384"/>
            </a:xfrm>
            <a:prstGeom prst="rect">
              <a:avLst/>
            </a:prstGeom>
          </p:spPr>
        </p:pic>
        <p:pic>
          <p:nvPicPr>
            <p:cNvPr id="48" name="Picture 47" descr="Schwarz-domains.png">
              <a:extLst>
                <a:ext uri="{FF2B5EF4-FFF2-40B4-BE49-F238E27FC236}">
                  <a16:creationId xmlns:a16="http://schemas.microsoft.com/office/drawing/2014/main" id="{7304B109-EC55-4AA1-84E9-D853D4E46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001" y="2249876"/>
              <a:ext cx="1196517" cy="2147321"/>
            </a:xfrm>
            <a:prstGeom prst="rect">
              <a:avLst/>
            </a:prstGeom>
          </p:spPr>
        </p:pic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05AB513E-6F91-43C7-9895-C91FDF0641B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492570"/>
              <a:ext cx="2185855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1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600" i="1" dirty="0">
                  <a:latin typeface="Symbol"/>
                  <a:cs typeface="Wingdings 2" charset="2"/>
                </a:rPr>
                <a:t>W</a:t>
              </a:r>
              <a:r>
                <a:rPr lang="en-US" sz="1600" baseline="-25000" dirty="0">
                  <a:latin typeface="Symbol"/>
                  <a:cs typeface="Wingdings 2" charset="2"/>
                </a:rPr>
                <a:t>2</a:t>
              </a:r>
              <a:endParaRPr lang="en-US" sz="1600" dirty="0">
                <a:latin typeface="Calibri" pitchFamily="34" charset="0"/>
                <a:cs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/>
                <p:nvPr/>
              </p:nvSpPr>
              <p:spPr>
                <a:xfrm>
                  <a:off x="1962614" y="2179439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179439"/>
                  <a:ext cx="802888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21362D2-55C3-4328-9682-BC7BB6E40CA3}"/>
                    </a:ext>
                  </a:extLst>
                </p:cNvPr>
                <p:cNvSpPr txBox="1"/>
                <p:nvPr/>
              </p:nvSpPr>
              <p:spPr>
                <a:xfrm>
                  <a:off x="4380734" y="2160262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21362D2-55C3-4328-9682-BC7BB6E40C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0734" y="2160262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6C157EA-25CE-4B3D-9868-C221858C4FE0}"/>
                    </a:ext>
                  </a:extLst>
                </p:cNvPr>
                <p:cNvSpPr txBox="1"/>
                <p:nvPr/>
              </p:nvSpPr>
              <p:spPr>
                <a:xfrm>
                  <a:off x="6819462" y="2134389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6C157EA-25CE-4B3D-9868-C221858C4F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9462" y="2134389"/>
                  <a:ext cx="8028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187490" y="4580856"/>
                <a:ext cx="8798312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Ingredients:</a:t>
                </a:r>
              </a:p>
              <a:p>
                <a:endParaRPr lang="en-US" sz="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Controller time step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</m:oMath>
                </a14:m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⇒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are times at which Schwarz is synchronized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Convenient checkpoint to facilitate implementation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Discretization + time-integrator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(divides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𝛥</m:t>
                    </m:r>
                    <m:r>
                      <a:rPr 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Discretization + time-integrator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(divides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𝛥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90" y="4580856"/>
                <a:ext cx="8798312" cy="2185214"/>
              </a:xfrm>
              <a:prstGeom prst="rect">
                <a:avLst/>
              </a:prstGeom>
              <a:blipFill>
                <a:blip r:embed="rId8"/>
                <a:stretch>
                  <a:fillRect l="-762" t="-1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5782F99-B83B-44C2-BA99-FA97FF3D81CF}"/>
                  </a:ext>
                </a:extLst>
              </p:cNvPr>
              <p:cNvSpPr/>
              <p:nvPr/>
            </p:nvSpPr>
            <p:spPr>
              <a:xfrm>
                <a:off x="2872678" y="2228598"/>
                <a:ext cx="5183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</m:oMath>
                </a14:m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5782F99-B83B-44C2-BA99-FA97FF3D8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678" y="2228598"/>
                <a:ext cx="51834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DF3787B-2985-4BC3-A33C-A6D6BED6F45A}"/>
                  </a:ext>
                </a:extLst>
              </p:cNvPr>
              <p:cNvSpPr/>
              <p:nvPr/>
            </p:nvSpPr>
            <p:spPr>
              <a:xfrm>
                <a:off x="5362727" y="2196332"/>
                <a:ext cx="5183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</m:oMath>
                </a14:m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DF3787B-2985-4BC3-A33C-A6D6BED6F4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727" y="2196332"/>
                <a:ext cx="51834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427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Motivation for Concurrent Multiscale Coupling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65295" y="1480954"/>
            <a:ext cx="4808510" cy="459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b="1" i="1" kern="1200" dirty="0">
                <a:latin typeface="Calibri" pitchFamily="34" charset="0"/>
                <a:cs typeface="Calibri" pitchFamily="34" charset="0"/>
              </a:rPr>
              <a:t>Large scale </a:t>
            </a:r>
            <a:r>
              <a:rPr lang="en-US" sz="1800" kern="1200" dirty="0">
                <a:latin typeface="Calibri" pitchFamily="34" charset="0"/>
                <a:cs typeface="Calibri" pitchFamily="34" charset="0"/>
              </a:rPr>
              <a:t>structural </a:t>
            </a:r>
            <a:r>
              <a:rPr lang="en-US" sz="1800" b="1" i="1" kern="1200" dirty="0">
                <a:latin typeface="Calibri" pitchFamily="34" charset="0"/>
                <a:cs typeface="Calibri" pitchFamily="34" charset="0"/>
              </a:rPr>
              <a:t>failure</a:t>
            </a:r>
            <a:r>
              <a:rPr lang="en-US" sz="1800" kern="1200" dirty="0">
                <a:latin typeface="Calibri" pitchFamily="34" charset="0"/>
                <a:cs typeface="Calibri" pitchFamily="34" charset="0"/>
              </a:rPr>
              <a:t> frequently originates from </a:t>
            </a:r>
            <a:r>
              <a:rPr lang="en-US" sz="1800" b="1" i="1" kern="1200" dirty="0">
                <a:latin typeface="Calibri" pitchFamily="34" charset="0"/>
                <a:cs typeface="Calibri" pitchFamily="34" charset="0"/>
              </a:rPr>
              <a:t>small scale </a:t>
            </a:r>
            <a:r>
              <a:rPr lang="en-US" sz="1800" kern="1200" dirty="0">
                <a:latin typeface="Calibri" pitchFamily="34" charset="0"/>
                <a:cs typeface="Calibri" pitchFamily="34" charset="0"/>
              </a:rPr>
              <a:t>phenomena such as defects, microcracks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, and inhomogeneities, which grow quickly in unstable manner.</a:t>
            </a:r>
            <a:endParaRPr lang="en-US" sz="1800" kern="12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000" kern="12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800" kern="1200" dirty="0">
                <a:latin typeface="Calibri" pitchFamily="34" charset="0"/>
                <a:cs typeface="Calibri" pitchFamily="34" charset="0"/>
              </a:rPr>
              <a:t>Failure occurs due to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tightly coupled interaction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between small scale (stress concentrations, material instabilities, cracks, etc.) and large scale (vibration, impact, high loads and other perturbations)</a:t>
            </a:r>
            <a:r>
              <a:rPr lang="en-US" sz="1800" kern="12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en-US" sz="1800" dirty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948" y="1203770"/>
            <a:ext cx="3328942" cy="2085856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 bwMode="auto">
          <a:xfrm>
            <a:off x="5678142" y="3387272"/>
            <a:ext cx="3126748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Roof failure of Boeing 737 aircraft due to fatigue cracks. From </a:t>
            </a:r>
            <a:r>
              <a:rPr lang="en-US" sz="1400" i="1" dirty="0" err="1"/>
              <a:t>imechanica.org</a:t>
            </a:r>
            <a:endParaRPr lang="en-US" sz="1400" i="1" dirty="0"/>
          </a:p>
        </p:txBody>
      </p:sp>
      <p:pic>
        <p:nvPicPr>
          <p:cNvPr id="9" name="Picture 8" descr="Coupling6Simplifi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40" y="3951039"/>
            <a:ext cx="2747656" cy="2435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344" y="4636481"/>
            <a:ext cx="4360126" cy="1477328"/>
          </a:xfrm>
          <a:prstGeom prst="rect">
            <a:avLst/>
          </a:prstGeom>
          <a:solidFill>
            <a:srgbClr val="66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itchFamily="34" charset="0"/>
                <a:cs typeface="Calibri" pitchFamily="34" charset="0"/>
              </a:rPr>
              <a:t>Concurrent multiscale methods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are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essential</a:t>
            </a:r>
            <a:r>
              <a:rPr lang="en-US" dirty="0">
                <a:latin typeface="Calibri" pitchFamily="34" charset="0"/>
                <a:cs typeface="Calibri" pitchFamily="34" charset="0"/>
              </a:rPr>
              <a:t> for understanding and predicting the behavior of engineering systems when a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small scale failure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determines the performance of the entire system.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4956627" y="5323877"/>
            <a:ext cx="2197790" cy="61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Surface flaw in pressure vessel: interacts with microstructure, which may or may not lead to failure.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43410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3884" y="150336"/>
            <a:ext cx="8651516" cy="44101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Appendix. Dynamic Singular Bar (MATLAB)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41878" y="814439"/>
            <a:ext cx="8673521" cy="103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600" dirty="0"/>
              <a:t>Inelasticity masks problems by introducing energy dissipation.</a:t>
            </a:r>
          </a:p>
          <a:p>
            <a:pPr>
              <a:defRPr/>
            </a:pPr>
            <a:r>
              <a:rPr lang="en-US" sz="1600" dirty="0"/>
              <a:t>Schwarz does not introduce numerical artifacts.</a:t>
            </a:r>
          </a:p>
          <a:p>
            <a:pPr>
              <a:defRPr/>
            </a:pPr>
            <a:r>
              <a:rPr lang="en-US" sz="1600" dirty="0"/>
              <a:t>Can couple domains with different time integration schemes (Explicit-Implicit below).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4" y="1847461"/>
            <a:ext cx="3035560" cy="2264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74" y="1847461"/>
            <a:ext cx="2920042" cy="22688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37" y="1847461"/>
            <a:ext cx="2888126" cy="22644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" y="4111929"/>
            <a:ext cx="3012496" cy="22453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96" y="4111929"/>
            <a:ext cx="2909720" cy="22599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37" y="4085927"/>
            <a:ext cx="2888126" cy="22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51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Appendix.  Example #1: Elastic Wave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40611-E74E-49F3-B5AF-643BE82F4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361" y="1075111"/>
            <a:ext cx="4784612" cy="3588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B3851-3FA5-4E2E-AFD1-AB5C3EA10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430" y="1075111"/>
            <a:ext cx="4849639" cy="3637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8AE7C-D507-4404-AFB9-6AFA78BDC199}"/>
              </a:ext>
            </a:extLst>
          </p:cNvPr>
          <p:cNvSpPr txBox="1"/>
          <p:nvPr/>
        </p:nvSpPr>
        <p:spPr>
          <a:xfrm>
            <a:off x="0" y="488055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Left figure shows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# of iterations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a function of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overlap region size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2 subdomains. The method does not converge for 0% overlap. If the overlap is 100% then the single-domain solution is recovered for each of the subdomains.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Right figure shows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linear convergence rate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 dynamic Schwarz implementation (for small overlap fraction of 0.2%).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EC871-089C-4987-8447-2082D468305F}"/>
              </a:ext>
            </a:extLst>
          </p:cNvPr>
          <p:cNvSpPr txBox="1"/>
          <p:nvPr/>
        </p:nvSpPr>
        <p:spPr>
          <a:xfrm>
            <a:off x="265295" y="787336"/>
            <a:ext cx="595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Some Performance Results</a:t>
            </a:r>
          </a:p>
        </p:txBody>
      </p:sp>
    </p:spTree>
    <p:extLst>
      <p:ext uri="{BB962C8B-B14F-4D97-AF65-F5344CB8AC3E}">
        <p14:creationId xmlns:p14="http://schemas.microsoft.com/office/powerpoint/2010/main" val="3153898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144BC2-67A3-464C-A79B-3F81FFAC6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61" y="1260151"/>
            <a:ext cx="5476897" cy="42039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5295" y="184963"/>
            <a:ext cx="6113203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Appendix.  Example #2: Torsion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D6E7B0-F479-405B-8F94-DA4AB3EE2A5C}"/>
              </a:ext>
            </a:extLst>
          </p:cNvPr>
          <p:cNvSpPr/>
          <p:nvPr/>
        </p:nvSpPr>
        <p:spPr>
          <a:xfrm>
            <a:off x="89210" y="5452948"/>
            <a:ext cx="9054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Convergence behavior of the dynamic Schwarz algorithm for the torsion problem for small overlap volume fraction (2%) in which each subdomain is discretized using a hexahedral mesh. The plot shows that a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linear convergence rate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achieved.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3E277C-BFFC-4641-8E2F-014E9BA5579F}"/>
              </a:ext>
            </a:extLst>
          </p:cNvPr>
          <p:cNvSpPr txBox="1"/>
          <p:nvPr/>
        </p:nvSpPr>
        <p:spPr>
          <a:xfrm>
            <a:off x="265295" y="787336"/>
            <a:ext cx="595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Some Performance Results</a:t>
            </a:r>
          </a:p>
        </p:txBody>
      </p:sp>
    </p:spTree>
    <p:extLst>
      <p:ext uri="{BB962C8B-B14F-4D97-AF65-F5344CB8AC3E}">
        <p14:creationId xmlns:p14="http://schemas.microsoft.com/office/powerpoint/2010/main" val="2078899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_disp_bolted_joint_mesh">
            <a:hlinkClick r:id="" action="ppaction://media"/>
            <a:extLst>
              <a:ext uri="{FF2B5EF4-FFF2-40B4-BE49-F238E27FC236}">
                <a16:creationId xmlns:a16="http://schemas.microsoft.com/office/drawing/2014/main" id="{0D69D2E9-8C4F-4BBC-8324-40A890B57F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870" y="917351"/>
            <a:ext cx="8474044" cy="55331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E5EF97-36F4-491F-9D96-3D18E8F2BD29}"/>
                  </a:ext>
                </a:extLst>
              </p:cNvPr>
              <p:cNvSpPr txBox="1"/>
              <p:nvPr/>
            </p:nvSpPr>
            <p:spPr>
              <a:xfrm>
                <a:off x="1759939" y="5559612"/>
                <a:ext cx="25349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E5EF97-36F4-491F-9D96-3D18E8F2B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939" y="5559612"/>
                <a:ext cx="2534970" cy="369332"/>
              </a:xfrm>
              <a:prstGeom prst="rect">
                <a:avLst/>
              </a:prstGeom>
              <a:blipFill>
                <a:blip r:embed="rId5"/>
                <a:stretch>
                  <a:fillRect l="-21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76F16A6-714C-4565-B3F2-8E913493D344}"/>
              </a:ext>
            </a:extLst>
          </p:cNvPr>
          <p:cNvSpPr txBox="1"/>
          <p:nvPr/>
        </p:nvSpPr>
        <p:spPr>
          <a:xfrm>
            <a:off x="5740811" y="5487184"/>
            <a:ext cx="253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Schwarz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5724A1-CEC6-40B8-9E69-5EE7A0157786}"/>
              </a:ext>
            </a:extLst>
          </p:cNvPr>
          <p:cNvSpPr txBox="1">
            <a:spLocks/>
          </p:cNvSpPr>
          <p:nvPr/>
        </p:nvSpPr>
        <p:spPr>
          <a:xfrm>
            <a:off x="265296" y="97971"/>
            <a:ext cx="8525618" cy="6872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Appendix. Example #4: Bolted Joint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4F371-29D0-4958-BDB6-60127B33A705}"/>
              </a:ext>
            </a:extLst>
          </p:cNvPr>
          <p:cNvSpPr txBox="1"/>
          <p:nvPr/>
        </p:nvSpPr>
        <p:spPr>
          <a:xfrm>
            <a:off x="265295" y="787336"/>
            <a:ext cx="595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y-displacement</a:t>
            </a:r>
          </a:p>
        </p:txBody>
      </p:sp>
    </p:spTree>
    <p:extLst>
      <p:ext uri="{BB962C8B-B14F-4D97-AF65-F5344CB8AC3E}">
        <p14:creationId xmlns:p14="http://schemas.microsoft.com/office/powerpoint/2010/main" val="3340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_disp_bolted_joint_mesh">
            <a:hlinkClick r:id="" action="ppaction://media"/>
            <a:extLst>
              <a:ext uri="{FF2B5EF4-FFF2-40B4-BE49-F238E27FC236}">
                <a16:creationId xmlns:a16="http://schemas.microsoft.com/office/drawing/2014/main" id="{9D97144B-5689-41C1-BE7D-1C894E5C6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394" y="964725"/>
            <a:ext cx="8455937" cy="5521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F54CFA-72A0-4588-B7C0-F20251311DEC}"/>
                  </a:ext>
                </a:extLst>
              </p:cNvPr>
              <p:cNvSpPr txBox="1"/>
              <p:nvPr/>
            </p:nvSpPr>
            <p:spPr>
              <a:xfrm>
                <a:off x="1837996" y="5604215"/>
                <a:ext cx="25349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F54CFA-72A0-4588-B7C0-F20251311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996" y="5604215"/>
                <a:ext cx="2534970" cy="369332"/>
              </a:xfrm>
              <a:prstGeom prst="rect">
                <a:avLst/>
              </a:prstGeom>
              <a:blipFill>
                <a:blip r:embed="rId5"/>
                <a:stretch>
                  <a:fillRect l="-216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A601FFD-3EFB-432D-8304-6A38B4796AB9}"/>
              </a:ext>
            </a:extLst>
          </p:cNvPr>
          <p:cNvSpPr txBox="1"/>
          <p:nvPr/>
        </p:nvSpPr>
        <p:spPr>
          <a:xfrm>
            <a:off x="5818868" y="5531787"/>
            <a:ext cx="253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Schwarz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FE8941-6224-429A-9FB1-F6809D96CF15}"/>
              </a:ext>
            </a:extLst>
          </p:cNvPr>
          <p:cNvSpPr txBox="1">
            <a:spLocks/>
          </p:cNvSpPr>
          <p:nvPr/>
        </p:nvSpPr>
        <p:spPr>
          <a:xfrm>
            <a:off x="265296" y="184963"/>
            <a:ext cx="8650104" cy="60023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Appendix. Example #4: Bolted Joint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62CEA-CA8B-4BE3-8744-C35AEC135A48}"/>
              </a:ext>
            </a:extLst>
          </p:cNvPr>
          <p:cNvSpPr txBox="1"/>
          <p:nvPr/>
        </p:nvSpPr>
        <p:spPr>
          <a:xfrm>
            <a:off x="265295" y="787336"/>
            <a:ext cx="595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z-displacement</a:t>
            </a:r>
          </a:p>
        </p:txBody>
      </p:sp>
    </p:spTree>
    <p:extLst>
      <p:ext uri="{BB962C8B-B14F-4D97-AF65-F5344CB8AC3E}">
        <p14:creationId xmlns:p14="http://schemas.microsoft.com/office/powerpoint/2010/main" val="307329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A3595-7E6E-49CF-90A8-6C72008A9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576" y="4285815"/>
            <a:ext cx="5142191" cy="23792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6876" y="184963"/>
            <a:ext cx="8923309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Requirements for Multiscale Coupling Method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6876" y="891665"/>
            <a:ext cx="8744891" cy="459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Calibri" pitchFamily="34" charset="0"/>
              </a:rPr>
              <a:t>Coupling is </a:t>
            </a:r>
            <a:r>
              <a:rPr lang="en-US" sz="2000" b="1" i="1" dirty="0">
                <a:latin typeface="Calibri" pitchFamily="34" charset="0"/>
              </a:rPr>
              <a:t>concurrent</a:t>
            </a:r>
            <a:r>
              <a:rPr lang="en-US" sz="2000" dirty="0">
                <a:latin typeface="Calibri" pitchFamily="34" charset="0"/>
              </a:rPr>
              <a:t> (two-way).</a:t>
            </a:r>
          </a:p>
          <a:p>
            <a:pPr marL="0" indent="0">
              <a:buNone/>
              <a:defRPr/>
            </a:pPr>
            <a:endParaRPr lang="en-US" sz="800" dirty="0">
              <a:latin typeface="Calibri" pitchFamily="34" charset="0"/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b="1" i="1" dirty="0">
                <a:latin typeface="Calibri" pitchFamily="34" charset="0"/>
              </a:rPr>
              <a:t>Ease of implementation </a:t>
            </a:r>
            <a:r>
              <a:rPr lang="en-US" sz="2000" dirty="0">
                <a:latin typeface="Calibri" pitchFamily="34" charset="0"/>
              </a:rPr>
              <a:t>into existing massively-parallel HPC codes.</a:t>
            </a:r>
            <a:endParaRPr lang="en-US" sz="2000" b="1" i="1" dirty="0">
              <a:latin typeface="Calibri" pitchFamily="34" charset="0"/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800" b="1" i="1" dirty="0">
              <a:latin typeface="Calibri" pitchFamily="34" charset="0"/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b="1" i="1" dirty="0">
                <a:latin typeface="Calibri" pitchFamily="34" charset="0"/>
              </a:rPr>
              <a:t>Scalable, fast, robust </a:t>
            </a:r>
            <a:r>
              <a:rPr lang="en-US" sz="2000" dirty="0">
                <a:latin typeface="Calibri" pitchFamily="34" charset="0"/>
              </a:rPr>
              <a:t>(we target </a:t>
            </a:r>
            <a:r>
              <a:rPr lang="en-US" sz="2000" b="1" i="1" dirty="0">
                <a:latin typeface="Calibri" pitchFamily="34" charset="0"/>
              </a:rPr>
              <a:t>real</a:t>
            </a:r>
            <a:r>
              <a:rPr lang="en-US" sz="2000" dirty="0">
                <a:latin typeface="Calibri" pitchFamily="34" charset="0"/>
              </a:rPr>
              <a:t> engineering problems, e.g., analyses involving failure of bolted components!).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800" dirty="0">
              <a:latin typeface="Calibri" pitchFamily="34" charset="0"/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000" b="1" i="1" dirty="0">
                <a:latin typeface="Calibri" pitchFamily="34" charset="0"/>
              </a:rPr>
              <a:t>“Plug-and-play” framework</a:t>
            </a:r>
            <a:r>
              <a:rPr lang="en-US" sz="2000" dirty="0">
                <a:latin typeface="Calibri" pitchFamily="34" charset="0"/>
              </a:rPr>
              <a:t>: simplifies task of meshing complex geometries!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400" dirty="0">
              <a:latin typeface="Calibri" pitchFamily="34" charset="0"/>
            </a:endParaRP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Calibri" pitchFamily="34" charset="0"/>
              </a:rPr>
              <a:t>Ability to couple regions with </a:t>
            </a:r>
            <a:r>
              <a:rPr lang="en-US" b="1" i="1" dirty="0">
                <a:latin typeface="Calibri" pitchFamily="34" charset="0"/>
              </a:rPr>
              <a:t>different non-conformal meshes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b="1" i="1" dirty="0">
                <a:latin typeface="Calibri" pitchFamily="34" charset="0"/>
              </a:rPr>
              <a:t>different element types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and </a:t>
            </a:r>
            <a:r>
              <a:rPr lang="en-US" b="1" i="1" dirty="0">
                <a:latin typeface="Calibri" pitchFamily="34" charset="0"/>
              </a:rPr>
              <a:t>different levels of refinement.</a:t>
            </a: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Calibri" pitchFamily="34" charset="0"/>
            </a:endParaRP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Calibri" pitchFamily="34" charset="0"/>
              </a:rPr>
              <a:t>Ability to use </a:t>
            </a:r>
            <a:r>
              <a:rPr lang="en-US" b="1" i="1" dirty="0">
                <a:latin typeface="Calibri" pitchFamily="34" charset="0"/>
              </a:rPr>
              <a:t>different solvers/time-integrators </a:t>
            </a:r>
            <a:r>
              <a:rPr lang="en-US" dirty="0">
                <a:latin typeface="Calibri" pitchFamily="34" charset="0"/>
              </a:rPr>
              <a:t>in different regions.</a:t>
            </a: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endParaRPr lang="en-US" b="1" i="1" dirty="0">
              <a:latin typeface="Calibri" pitchFamily="34" charset="0"/>
            </a:endParaRP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endParaRPr lang="en-US" sz="2000" dirty="0">
              <a:latin typeface="Calibri" pitchFamily="34" charset="0"/>
            </a:endParaRPr>
          </a:p>
          <a:p>
            <a:pPr marL="0" indent="0">
              <a:buNone/>
              <a:defRPr/>
            </a:pPr>
            <a:endParaRPr lang="en-US" sz="2000" b="1" i="1" dirty="0">
              <a:latin typeface="Calibri" pitchFamily="34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sz="2000" dirty="0">
              <a:latin typeface="Calibri" pitchFamily="34" charset="0"/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en-US" sz="2000" dirty="0">
              <a:latin typeface="Calibri" pitchFamily="34" charset="0"/>
            </a:endParaRPr>
          </a:p>
          <a:p>
            <a:pPr>
              <a:defRPr/>
            </a:pPr>
            <a:endParaRPr lang="en-US" sz="2000" dirty="0">
              <a:latin typeface="Calibri" pitchFamily="34" charset="0"/>
            </a:endParaRPr>
          </a:p>
          <a:p>
            <a:pPr>
              <a:defRPr/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6185D4-B5CF-4FF1-9368-041B6239602A}"/>
              </a:ext>
            </a:extLst>
          </p:cNvPr>
          <p:cNvSpPr txBox="1"/>
          <p:nvPr/>
        </p:nvSpPr>
        <p:spPr>
          <a:xfrm>
            <a:off x="86876" y="4522637"/>
            <a:ext cx="39944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latin typeface="Calibri" pitchFamily="34" charset="0"/>
              </a:rPr>
              <a:t>Coupling does not introduce </a:t>
            </a:r>
            <a:r>
              <a:rPr lang="en-US" sz="2000" b="1" i="1" dirty="0">
                <a:latin typeface="Calibri" pitchFamily="34" charset="0"/>
              </a:rPr>
              <a:t>nonphysical artifacts.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en-US" sz="800" b="1" i="1" dirty="0">
              <a:latin typeface="Calibri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sz="2000" b="1" i="1" dirty="0">
                <a:latin typeface="Calibri" pitchFamily="34" charset="0"/>
              </a:rPr>
              <a:t>Theoretical</a:t>
            </a:r>
            <a:r>
              <a:rPr lang="en-US" sz="2000" dirty="0">
                <a:latin typeface="Calibri" pitchFamily="34" charset="0"/>
              </a:rPr>
              <a:t> convergence properties/guarantees.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en-US" sz="800" dirty="0">
              <a:latin typeface="Calibri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3116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2434" y="51148"/>
            <a:ext cx="8186271" cy="47661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Schwarz Alternating Method for Domain Decomposition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6678" y="1282393"/>
            <a:ext cx="8811996" cy="156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1800" kern="1200" dirty="0">
                <a:latin typeface="Calibri" pitchFamily="34" charset="0"/>
                <a:cs typeface="Calibri" pitchFamily="34" charset="0"/>
              </a:rPr>
              <a:t>Proposed in 1870 by H. Schwarz for solving Laplace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PDE</a:t>
            </a:r>
            <a:r>
              <a:rPr lang="en-US" sz="1800" kern="1200" dirty="0">
                <a:latin typeface="Calibri" pitchFamily="34" charset="0"/>
                <a:cs typeface="Calibri" pitchFamily="34" charset="0"/>
              </a:rPr>
              <a:t> on irregular domains.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6542443" y="2402952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H. Schwarz (1843 – 1921)</a:t>
            </a:r>
            <a:endParaRPr lang="en-US" sz="1400" i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37470" y="2741304"/>
            <a:ext cx="6827389" cy="23267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b="1" i="1" dirty="0">
                <a:latin typeface="Calibri" pitchFamily="34" charset="0"/>
                <a:cs typeface="Calibri" pitchFamily="34" charset="0"/>
              </a:rPr>
              <a:t>Initialize:</a:t>
            </a:r>
          </a:p>
          <a:p>
            <a:pPr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Solve PDE by any method on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 w/ initial guess for </a:t>
            </a:r>
            <a:r>
              <a:rPr lang="en-US" sz="1700" dirty="0" err="1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>
                <a:latin typeface="Symbol"/>
                <a:cs typeface="Wingdings 2" charset="2"/>
              </a:rPr>
              <a:t>G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b="1" i="1" dirty="0">
                <a:latin typeface="Calibri" pitchFamily="34" charset="0"/>
                <a:cs typeface="Calibri" pitchFamily="34" charset="0"/>
              </a:rPr>
              <a:t>Iterate until convergence:</a:t>
            </a:r>
          </a:p>
          <a:p>
            <a:pPr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) on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 w/ </a:t>
            </a:r>
            <a:r>
              <a:rPr lang="en-US" sz="1700" dirty="0" err="1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>
                <a:latin typeface="Symbol"/>
                <a:cs typeface="Wingdings 2" charset="2"/>
              </a:rPr>
              <a:t>G</a:t>
            </a:r>
            <a:r>
              <a:rPr lang="en-US" sz="1700" baseline="-25000" dirty="0">
                <a:latin typeface="Symbol"/>
                <a:cs typeface="Wingdings 2" charset="2"/>
              </a:rPr>
              <a:t>2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Solve PDE by any method (can be different than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) on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w/ </a:t>
            </a:r>
            <a:r>
              <a:rPr lang="en-US" sz="1700" dirty="0" err="1">
                <a:latin typeface="Calibri" pitchFamily="34" charset="0"/>
                <a:cs typeface="Calibri" pitchFamily="34" charset="0"/>
              </a:rPr>
              <a:t>Dirichlet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 BCs on </a:t>
            </a:r>
            <a:r>
              <a:rPr lang="en-US" sz="1700" i="1" dirty="0">
                <a:latin typeface="Symbol"/>
                <a:cs typeface="Wingdings 2" charset="2"/>
              </a:rPr>
              <a:t>G</a:t>
            </a:r>
            <a:r>
              <a:rPr lang="en-US" sz="1700" baseline="-25000" dirty="0">
                <a:latin typeface="Symbol"/>
                <a:cs typeface="Wingdings 2" charset="2"/>
              </a:rPr>
              <a:t>1 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that are the values just obtained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r>
              <a:rPr lang="en-US" sz="17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3" name="Picture 2" descr="schwar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96" y="866140"/>
            <a:ext cx="1082378" cy="1488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050" y="1759672"/>
            <a:ext cx="740441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Crux of Method: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if the solution is known in regularly shaped domains, use those as pieces to iteratively build a solution for the more complex domain.</a:t>
            </a:r>
          </a:p>
        </p:txBody>
      </p:sp>
      <p:pic>
        <p:nvPicPr>
          <p:cNvPr id="10" name="Picture 9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0" y="2618340"/>
            <a:ext cx="1262588" cy="2265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434" y="5217141"/>
            <a:ext cx="8608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</a:rPr>
              <a:t>Schwarz alternating method most commonly used as a </a:t>
            </a:r>
            <a:r>
              <a:rPr lang="en-US" b="1" i="1" dirty="0">
                <a:latin typeface="Calibri" panose="020F0502020204030204" pitchFamily="34" charset="0"/>
              </a:rPr>
              <a:t>preconditioner</a:t>
            </a:r>
            <a:r>
              <a:rPr lang="en-US" dirty="0">
                <a:latin typeface="Calibri" panose="020F0502020204030204" pitchFamily="34" charset="0"/>
              </a:rPr>
              <a:t> for </a:t>
            </a:r>
            <a:r>
              <a:rPr lang="en-US" dirty="0" err="1">
                <a:latin typeface="Calibri" panose="020F0502020204030204" pitchFamily="34" charset="0"/>
              </a:rPr>
              <a:t>Krylov</a:t>
            </a:r>
            <a:r>
              <a:rPr lang="en-US" dirty="0">
                <a:latin typeface="Calibri" panose="020F0502020204030204" pitchFamily="34" charset="0"/>
              </a:rPr>
              <a:t> iterative methods to solve linear algebraic equations.</a:t>
            </a:r>
          </a:p>
          <a:p>
            <a:endParaRPr lang="en-US" sz="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756040" y="3444330"/>
                <a:ext cx="4354507" cy="369332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u="sng" dirty="0">
                    <a:latin typeface="Calibri" panose="020F0502020204030204" pitchFamily="34" charset="0"/>
                  </a:rPr>
                  <a:t>Requirement for convergence</a:t>
                </a:r>
                <a:r>
                  <a:rPr lang="en-US" dirty="0">
                    <a:latin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⋂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040" y="3444330"/>
                <a:ext cx="4354507" cy="369332"/>
              </a:xfrm>
              <a:prstGeom prst="rect">
                <a:avLst/>
              </a:prstGeom>
              <a:blipFill>
                <a:blip r:embed="rId5"/>
                <a:stretch>
                  <a:fillRect l="-139" t="-6349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D130FA5-F171-4AD0-9A22-055D86F58FC3}"/>
              </a:ext>
            </a:extLst>
          </p:cNvPr>
          <p:cNvSpPr txBox="1"/>
          <p:nvPr/>
        </p:nvSpPr>
        <p:spPr>
          <a:xfrm>
            <a:off x="959682" y="5943982"/>
            <a:ext cx="719186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Novel idea: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using the Schwarz alternating as a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discretization method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solving multiscale partial differential equations (PDEs).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6C8875-205D-4FE5-9ABA-56FBDBE3CF9A}"/>
              </a:ext>
            </a:extLst>
          </p:cNvPr>
          <p:cNvSpPr txBox="1"/>
          <p:nvPr/>
        </p:nvSpPr>
        <p:spPr>
          <a:xfrm>
            <a:off x="3546089" y="2573324"/>
            <a:ext cx="3096715" cy="369332"/>
          </a:xfrm>
          <a:prstGeom prst="rect">
            <a:avLst/>
          </a:prstGeom>
          <a:solidFill>
            <a:schemeClr val="bg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Schwarz Algorithm</a:t>
            </a:r>
          </a:p>
        </p:txBody>
      </p:sp>
    </p:spTree>
    <p:extLst>
      <p:ext uri="{BB962C8B-B14F-4D97-AF65-F5344CB8AC3E}">
        <p14:creationId xmlns:p14="http://schemas.microsoft.com/office/powerpoint/2010/main" val="66969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04800" y="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</a:rPr>
              <a:t>Outline</a:t>
            </a:r>
            <a:endParaRPr sz="3600" dirty="0">
              <a:latin typeface="Calibri" panose="020F0502020204030204" pitchFamily="34" charset="0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94526" y="3036849"/>
            <a:ext cx="6774426" cy="549383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Motivation and Background*.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</a:rPr>
              <a:t>Schwarz for Dynamic Multiscale Coupling.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b="1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Numerical Examples.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Summary and Future Work.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References.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10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Appendix.</a:t>
            </a:r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r="33534"/>
          <a:stretch/>
        </p:blipFill>
        <p:spPr>
          <a:xfrm rot="5400000">
            <a:off x="5889531" y="3187717"/>
            <a:ext cx="1472052" cy="4755247"/>
          </a:xfrm>
          <a:prstGeom prst="rect">
            <a:avLst/>
          </a:prstGeom>
        </p:spPr>
      </p:pic>
      <p:pic>
        <p:nvPicPr>
          <p:cNvPr id="5" name="Picture 4" descr="Schwarz-do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92" y="878332"/>
            <a:ext cx="1452190" cy="2606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E2919-DDF5-4DB8-8A62-D818C203ABC3}"/>
              </a:ext>
            </a:extLst>
          </p:cNvPr>
          <p:cNvSpPr txBox="1"/>
          <p:nvPr/>
        </p:nvSpPr>
        <p:spPr>
          <a:xfrm>
            <a:off x="415073" y="1046519"/>
            <a:ext cx="6553879" cy="156966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talk goes hand-in-hand with the </a:t>
            </a:r>
            <a:r>
              <a:rPr lang="en-US" sz="24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talk 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MS:  #2018677 - </a:t>
            </a:r>
            <a:r>
              <a:rPr lang="en-US" sz="2400" u="sng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Mota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 Tezaur,                C. Alleman, “The Schwarz Alternating Method for </a:t>
            </a:r>
            <a:r>
              <a:rPr lang="en-US" sz="2400" dirty="0" err="1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Quasistatic</a:t>
            </a:r>
            <a:r>
              <a:rPr lang="en-US" sz="24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Multiscale Coupling in Solid Mechanics”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FC88F-5BB0-4333-AFFA-2286B3345680}"/>
              </a:ext>
            </a:extLst>
          </p:cNvPr>
          <p:cNvSpPr txBox="1"/>
          <p:nvPr/>
        </p:nvSpPr>
        <p:spPr>
          <a:xfrm>
            <a:off x="55758" y="6512311"/>
            <a:ext cx="6601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Review from previous talk #2018677 by A. Mota.</a:t>
            </a:r>
          </a:p>
        </p:txBody>
      </p:sp>
    </p:spTree>
    <p:extLst>
      <p:ext uri="{BB962C8B-B14F-4D97-AF65-F5344CB8AC3E}">
        <p14:creationId xmlns:p14="http://schemas.microsoft.com/office/powerpoint/2010/main" val="14362882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1477" y="16994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Schwarz Alternating Method for Dynamic Multiscale Coupling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31477" y="1301980"/>
            <a:ext cx="4853118" cy="241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In the literature the Schwarz method is applied to dynamics by using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space-time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discretizations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10" name="Picture 9" descr="SpaceTime-Nonmatch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44" y="1427115"/>
            <a:ext cx="3509893" cy="39776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6032" y="5622084"/>
            <a:ext cx="314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</a:rPr>
              <a:t>Overlapping non-matching meshes and time steps in dynamics.</a:t>
            </a:r>
          </a:p>
        </p:txBody>
      </p:sp>
    </p:spTree>
    <p:extLst>
      <p:ext uri="{BB962C8B-B14F-4D97-AF65-F5344CB8AC3E}">
        <p14:creationId xmlns:p14="http://schemas.microsoft.com/office/powerpoint/2010/main" val="45069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1477" y="16994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Schwarz Alternating Method for Dynamic Multiscale Coupling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31477" y="1301980"/>
            <a:ext cx="4853118" cy="241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In the literature the Schwarz method is applied to dynamics by using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space-time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discretizations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10" name="Picture 9" descr="SpaceTime-Nonmatch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44" y="1427115"/>
            <a:ext cx="3509893" cy="39776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6032" y="5622084"/>
            <a:ext cx="314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</a:rPr>
              <a:t>Overlapping non-matching meshes and time steps in dynamics.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AF726-1682-4B9C-8414-DCFE0FAE39E8}"/>
              </a:ext>
            </a:extLst>
          </p:cNvPr>
          <p:cNvSpPr txBox="1"/>
          <p:nvPr/>
        </p:nvSpPr>
        <p:spPr>
          <a:xfrm>
            <a:off x="434898" y="2683189"/>
            <a:ext cx="454969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0" b="1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</a:t>
            </a:r>
            <a:r>
              <a:rPr lang="en-US" sz="20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Can use </a:t>
            </a:r>
            <a:r>
              <a:rPr lang="en-US" sz="2000" b="1" i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non-matching</a:t>
            </a:r>
            <a:r>
              <a:rPr lang="en-US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meshes and time-steps (see right figure).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  <a:t>Unfeasible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  <a:t> given the design of our current codes and size of simulations.</a:t>
            </a:r>
          </a:p>
          <a:p>
            <a:endParaRPr lang="en-US" sz="1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46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9565</TotalTime>
  <Words>4188</Words>
  <Application>Microsoft Office PowerPoint</Application>
  <PresentationFormat>On-screen Show (4:3)</PresentationFormat>
  <Paragraphs>725</Paragraphs>
  <Slides>44</Slides>
  <Notes>39</Notes>
  <HiddenSlides>0</HiddenSlides>
  <MMClips>8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ＭＳ Ｐゴシック</vt:lpstr>
      <vt:lpstr>Andale Mono</vt:lpstr>
      <vt:lpstr>Arial</vt:lpstr>
      <vt:lpstr>Calibri</vt:lpstr>
      <vt:lpstr>Cambria Math</vt:lpstr>
      <vt:lpstr>CMMI8</vt:lpstr>
      <vt:lpstr>Courier New</vt:lpstr>
      <vt:lpstr>NimbusRomNo9L-Regu</vt:lpstr>
      <vt:lpstr>Symbol</vt:lpstr>
      <vt:lpstr>Wingdings</vt:lpstr>
      <vt:lpstr>Wingdings 2</vt:lpstr>
      <vt:lpstr>Sandia_CorpPresentation_Template1</vt:lpstr>
      <vt:lpstr>The Schwarz Alternating Method for Dynamic Multiscale Coupling in Solid Mechanics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Tezaur, Irina</cp:lastModifiedBy>
  <cp:revision>601</cp:revision>
  <cp:lastPrinted>2015-07-21T17:54:29Z</cp:lastPrinted>
  <dcterms:created xsi:type="dcterms:W3CDTF">2011-10-03T16:15:05Z</dcterms:created>
  <dcterms:modified xsi:type="dcterms:W3CDTF">2018-10-11T03:49:08Z</dcterms:modified>
</cp:coreProperties>
</file>