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73"/>
  </p:notesMasterIdLst>
  <p:sldIdLst>
    <p:sldId id="256" r:id="rId3"/>
    <p:sldId id="298" r:id="rId4"/>
    <p:sldId id="299" r:id="rId5"/>
    <p:sldId id="407" r:id="rId6"/>
    <p:sldId id="401" r:id="rId7"/>
    <p:sldId id="408" r:id="rId8"/>
    <p:sldId id="409" r:id="rId9"/>
    <p:sldId id="284" r:id="rId10"/>
    <p:sldId id="410" r:id="rId11"/>
    <p:sldId id="411" r:id="rId12"/>
    <p:sldId id="400" r:id="rId13"/>
    <p:sldId id="389" r:id="rId14"/>
    <p:sldId id="386" r:id="rId15"/>
    <p:sldId id="390" r:id="rId16"/>
    <p:sldId id="399" r:id="rId17"/>
    <p:sldId id="417" r:id="rId18"/>
    <p:sldId id="418" r:id="rId19"/>
    <p:sldId id="419" r:id="rId20"/>
    <p:sldId id="428" r:id="rId21"/>
    <p:sldId id="362" r:id="rId22"/>
    <p:sldId id="361" r:id="rId23"/>
    <p:sldId id="404" r:id="rId24"/>
    <p:sldId id="405" r:id="rId25"/>
    <p:sldId id="425" r:id="rId26"/>
    <p:sldId id="426" r:id="rId27"/>
    <p:sldId id="427" r:id="rId28"/>
    <p:sldId id="412" r:id="rId29"/>
    <p:sldId id="368" r:id="rId30"/>
    <p:sldId id="292" r:id="rId31"/>
    <p:sldId id="370" r:id="rId32"/>
    <p:sldId id="369" r:id="rId33"/>
    <p:sldId id="300" r:id="rId34"/>
    <p:sldId id="306" r:id="rId35"/>
    <p:sldId id="307" r:id="rId36"/>
    <p:sldId id="304" r:id="rId37"/>
    <p:sldId id="305" r:id="rId38"/>
    <p:sldId id="371" r:id="rId39"/>
    <p:sldId id="413" r:id="rId40"/>
    <p:sldId id="402" r:id="rId41"/>
    <p:sldId id="430" r:id="rId42"/>
    <p:sldId id="383" r:id="rId43"/>
    <p:sldId id="378" r:id="rId44"/>
    <p:sldId id="381" r:id="rId45"/>
    <p:sldId id="311" r:id="rId46"/>
    <p:sldId id="322" r:id="rId47"/>
    <p:sldId id="313" r:id="rId48"/>
    <p:sldId id="416" r:id="rId49"/>
    <p:sldId id="377" r:id="rId50"/>
    <p:sldId id="349" r:id="rId51"/>
    <p:sldId id="375" r:id="rId52"/>
    <p:sldId id="376" r:id="rId53"/>
    <p:sldId id="350" r:id="rId54"/>
    <p:sldId id="351" r:id="rId55"/>
    <p:sldId id="352" r:id="rId56"/>
    <p:sldId id="353" r:id="rId57"/>
    <p:sldId id="354" r:id="rId58"/>
    <p:sldId id="356" r:id="rId59"/>
    <p:sldId id="373" r:id="rId60"/>
    <p:sldId id="374" r:id="rId61"/>
    <p:sldId id="357" r:id="rId62"/>
    <p:sldId id="415" r:id="rId63"/>
    <p:sldId id="295" r:id="rId64"/>
    <p:sldId id="429" r:id="rId65"/>
    <p:sldId id="326" r:id="rId66"/>
    <p:sldId id="327" r:id="rId67"/>
    <p:sldId id="328" r:id="rId68"/>
    <p:sldId id="364" r:id="rId69"/>
    <p:sldId id="384" r:id="rId70"/>
    <p:sldId id="329" r:id="rId71"/>
    <p:sldId id="355"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F7BA"/>
    <a:srgbClr val="FFFF99"/>
    <a:srgbClr val="CCFF99"/>
    <a:srgbClr val="FFCCCC"/>
    <a:srgbClr val="99FF99"/>
    <a:srgbClr val="FF99CC"/>
    <a:srgbClr val="F5D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5.wmf"/><Relationship Id="rId1" Type="http://schemas.openxmlformats.org/officeDocument/2006/relationships/image" Target="../media/image30.wmf"/><Relationship Id="rId4" Type="http://schemas.openxmlformats.org/officeDocument/2006/relationships/image" Target="../media/image3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p:cNvSpPr>
          <p:nvPr>
            <p:ph type="body"/>
          </p:nvPr>
        </p:nvSpPr>
        <p:spPr>
          <a:xfrm>
            <a:off x="777240" y="4777560"/>
            <a:ext cx="6217560" cy="4525920"/>
          </a:xfrm>
          <a:prstGeom prst="rect">
            <a:avLst/>
          </a:prstGeom>
        </p:spPr>
        <p:txBody>
          <a:bodyPr lIns="0" tIns="0" rIns="0" bIns="0"/>
          <a:lstStyle/>
          <a:p>
            <a:r>
              <a:rPr lang="en-US" sz="2000">
                <a:latin typeface="Arial"/>
              </a:rPr>
              <a:t>Click to edit the notes format</a:t>
            </a:r>
            <a:endParaRPr/>
          </a:p>
        </p:txBody>
      </p:sp>
      <p:sp>
        <p:nvSpPr>
          <p:cNvPr id="95" name="PlaceHolder 2"/>
          <p:cNvSpPr>
            <a:spLocks noGrp="1"/>
          </p:cNvSpPr>
          <p:nvPr>
            <p:ph type="hdr"/>
          </p:nvPr>
        </p:nvSpPr>
        <p:spPr>
          <a:xfrm>
            <a:off x="0" y="0"/>
            <a:ext cx="3372840" cy="502560"/>
          </a:xfrm>
          <a:prstGeom prst="rect">
            <a:avLst/>
          </a:prstGeom>
        </p:spPr>
        <p:txBody>
          <a:bodyPr lIns="0" tIns="0" rIns="0" bIns="0"/>
          <a:lstStyle/>
          <a:p>
            <a:r>
              <a:rPr lang="en-US" sz="1400">
                <a:latin typeface="Times New Roman"/>
              </a:rPr>
              <a:t>&lt;header&gt;</a:t>
            </a:r>
            <a:endParaRPr/>
          </a:p>
        </p:txBody>
      </p:sp>
      <p:sp>
        <p:nvSpPr>
          <p:cNvPr id="96" name="PlaceHolder 3"/>
          <p:cNvSpPr>
            <a:spLocks noGrp="1"/>
          </p:cNvSpPr>
          <p:nvPr>
            <p:ph type="dt"/>
          </p:nvPr>
        </p:nvSpPr>
        <p:spPr>
          <a:xfrm>
            <a:off x="4399200" y="0"/>
            <a:ext cx="3372840" cy="502560"/>
          </a:xfrm>
          <a:prstGeom prst="rect">
            <a:avLst/>
          </a:prstGeom>
        </p:spPr>
        <p:txBody>
          <a:bodyPr lIns="0" tIns="0" rIns="0" bIns="0"/>
          <a:lstStyle/>
          <a:p>
            <a:pPr algn="r"/>
            <a:r>
              <a:rPr lang="en-US" sz="1400">
                <a:latin typeface="Times New Roman"/>
              </a:rPr>
              <a:t>&lt;date/time&gt;</a:t>
            </a:r>
            <a:endParaRPr/>
          </a:p>
        </p:txBody>
      </p:sp>
      <p:sp>
        <p:nvSpPr>
          <p:cNvPr id="97" name="PlaceHolder 4"/>
          <p:cNvSpPr>
            <a:spLocks noGrp="1"/>
          </p:cNvSpPr>
          <p:nvPr>
            <p:ph type="ftr"/>
          </p:nvPr>
        </p:nvSpPr>
        <p:spPr>
          <a:xfrm>
            <a:off x="0" y="9555480"/>
            <a:ext cx="3372840" cy="502560"/>
          </a:xfrm>
          <a:prstGeom prst="rect">
            <a:avLst/>
          </a:prstGeom>
        </p:spPr>
        <p:txBody>
          <a:bodyPr lIns="0" tIns="0" rIns="0" bIns="0" anchor="b"/>
          <a:lstStyle/>
          <a:p>
            <a:r>
              <a:rPr lang="en-US" sz="1400">
                <a:latin typeface="Times New Roman"/>
              </a:rPr>
              <a:t>&lt;footer&gt;</a:t>
            </a:r>
            <a:endParaRPr/>
          </a:p>
        </p:txBody>
      </p:sp>
      <p:sp>
        <p:nvSpPr>
          <p:cNvPr id="98" name="PlaceHolder 5"/>
          <p:cNvSpPr>
            <a:spLocks noGrp="1"/>
          </p:cNvSpPr>
          <p:nvPr>
            <p:ph type="sldNum"/>
          </p:nvPr>
        </p:nvSpPr>
        <p:spPr>
          <a:xfrm>
            <a:off x="4399200" y="9555480"/>
            <a:ext cx="3372840" cy="502560"/>
          </a:xfrm>
          <a:prstGeom prst="rect">
            <a:avLst/>
          </a:prstGeom>
        </p:spPr>
        <p:txBody>
          <a:bodyPr lIns="0" tIns="0" rIns="0" bIns="0" anchor="b"/>
          <a:lstStyle/>
          <a:p>
            <a:pPr algn="r"/>
            <a:fld id="{F120E57E-9835-49EF-AFBF-C392330F5E4E}" type="slidenum">
              <a:rPr lang="en-US" sz="1400">
                <a:latin typeface="Times New Roman"/>
              </a:rPr>
              <a:t>‹#›</a:t>
            </a:fld>
            <a:endParaRPr/>
          </a:p>
        </p:txBody>
      </p:sp>
    </p:spTree>
    <p:extLst>
      <p:ext uri="{BB962C8B-B14F-4D97-AF65-F5344CB8AC3E}">
        <p14:creationId xmlns:p14="http://schemas.microsoft.com/office/powerpoint/2010/main" val="21950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Header Placeholder 5"/>
          <p:cNvSpPr>
            <a:spLocks noGrp="1"/>
          </p:cNvSpPr>
          <p:nvPr>
            <p:ph type="hdr" sz="quarter" idx="10"/>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93837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14</a:t>
            </a:fld>
            <a:endParaRPr lang="en-US"/>
          </a:p>
        </p:txBody>
      </p:sp>
    </p:spTree>
    <p:extLst>
      <p:ext uri="{BB962C8B-B14F-4D97-AF65-F5344CB8AC3E}">
        <p14:creationId xmlns:p14="http://schemas.microsoft.com/office/powerpoint/2010/main" val="248420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15</a:t>
            </a:fld>
            <a:endParaRPr lang="en-US"/>
          </a:p>
        </p:txBody>
      </p:sp>
    </p:spTree>
    <p:extLst>
      <p:ext uri="{BB962C8B-B14F-4D97-AF65-F5344CB8AC3E}">
        <p14:creationId xmlns:p14="http://schemas.microsoft.com/office/powerpoint/2010/main" val="114914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16</a:t>
            </a:fld>
            <a:endParaRPr lang="en-US"/>
          </a:p>
        </p:txBody>
      </p:sp>
    </p:spTree>
    <p:extLst>
      <p:ext uri="{BB962C8B-B14F-4D97-AF65-F5344CB8AC3E}">
        <p14:creationId xmlns:p14="http://schemas.microsoft.com/office/powerpoint/2010/main" val="241257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17</a:t>
            </a:fld>
            <a:endParaRPr lang="en-US"/>
          </a:p>
        </p:txBody>
      </p:sp>
    </p:spTree>
    <p:extLst>
      <p:ext uri="{BB962C8B-B14F-4D97-AF65-F5344CB8AC3E}">
        <p14:creationId xmlns:p14="http://schemas.microsoft.com/office/powerpoint/2010/main" val="19842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18</a:t>
            </a:fld>
            <a:endParaRPr lang="en-US"/>
          </a:p>
        </p:txBody>
      </p:sp>
    </p:spTree>
    <p:extLst>
      <p:ext uri="{BB962C8B-B14F-4D97-AF65-F5344CB8AC3E}">
        <p14:creationId xmlns:p14="http://schemas.microsoft.com/office/powerpoint/2010/main" val="22974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19</a:t>
            </a:fld>
            <a:endParaRPr lang="en-US"/>
          </a:p>
        </p:txBody>
      </p:sp>
    </p:spTree>
    <p:extLst>
      <p:ext uri="{BB962C8B-B14F-4D97-AF65-F5344CB8AC3E}">
        <p14:creationId xmlns:p14="http://schemas.microsoft.com/office/powerpoint/2010/main" val="289060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ask: how to decompose input file for different #s of procs? </a:t>
            </a:r>
          </a:p>
          <a:p>
            <a:r>
              <a:rPr lang="en-US" baseline="0" smtClean="0"/>
              <a:t>Delaunay meshes? </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20</a:t>
            </a:fld>
            <a:endParaRPr lang="en-US"/>
          </a:p>
        </p:txBody>
      </p:sp>
    </p:spTree>
    <p:extLst>
      <p:ext uri="{BB962C8B-B14F-4D97-AF65-F5344CB8AC3E}">
        <p14:creationId xmlns:p14="http://schemas.microsoft.com/office/powerpoint/2010/main" val="307266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a:t>
            </a:r>
            <a:r>
              <a:rPr lang="en-US" baseline="0" dirty="0" smtClean="0"/>
              <a:t> what is difference in partition?  What does </a:t>
            </a:r>
            <a:r>
              <a:rPr lang="en-US" baseline="0" dirty="0" err="1" smtClean="0"/>
              <a:t>ParMA</a:t>
            </a:r>
            <a:r>
              <a:rPr lang="en-US" baseline="0" dirty="0" smtClean="0"/>
              <a:t> do with initial mesh partition? </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21</a:t>
            </a:fld>
            <a:endParaRPr lang="en-US"/>
          </a:p>
        </p:txBody>
      </p:sp>
    </p:spTree>
    <p:extLst>
      <p:ext uri="{BB962C8B-B14F-4D97-AF65-F5344CB8AC3E}">
        <p14:creationId xmlns:p14="http://schemas.microsoft.com/office/powerpoint/2010/main" val="2467038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22</a:t>
            </a:fld>
            <a:endParaRPr lang="en-US"/>
          </a:p>
        </p:txBody>
      </p:sp>
    </p:spTree>
    <p:extLst>
      <p:ext uri="{BB962C8B-B14F-4D97-AF65-F5344CB8AC3E}">
        <p14:creationId xmlns:p14="http://schemas.microsoft.com/office/powerpoint/2010/main" val="352820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23</a:t>
            </a:fld>
            <a:endParaRPr lang="en-US"/>
          </a:p>
        </p:txBody>
      </p:sp>
    </p:spTree>
    <p:extLst>
      <p:ext uri="{BB962C8B-B14F-4D97-AF65-F5344CB8AC3E}">
        <p14:creationId xmlns:p14="http://schemas.microsoft.com/office/powerpoint/2010/main" val="254802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Header Placeholder 5"/>
          <p:cNvSpPr>
            <a:spLocks noGrp="1"/>
          </p:cNvSpPr>
          <p:nvPr>
            <p:ph type="hdr" sz="quarter" idx="10"/>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360682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24</a:t>
            </a:fld>
            <a:endParaRPr lang="en-US"/>
          </a:p>
        </p:txBody>
      </p:sp>
    </p:spTree>
    <p:extLst>
      <p:ext uri="{BB962C8B-B14F-4D97-AF65-F5344CB8AC3E}">
        <p14:creationId xmlns:p14="http://schemas.microsoft.com/office/powerpoint/2010/main" val="2785015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25</a:t>
            </a:fld>
            <a:endParaRPr lang="en-US"/>
          </a:p>
        </p:txBody>
      </p:sp>
    </p:spTree>
    <p:extLst>
      <p:ext uri="{BB962C8B-B14F-4D97-AF65-F5344CB8AC3E}">
        <p14:creationId xmlns:p14="http://schemas.microsoft.com/office/powerpoint/2010/main" val="4134706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26</a:t>
            </a:fld>
            <a:endParaRPr lang="en-US"/>
          </a:p>
        </p:txBody>
      </p:sp>
    </p:spTree>
    <p:extLst>
      <p:ext uri="{BB962C8B-B14F-4D97-AF65-F5344CB8AC3E}">
        <p14:creationId xmlns:p14="http://schemas.microsoft.com/office/powerpoint/2010/main" val="1483185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41798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28</a:t>
            </a:fld>
            <a:endParaRPr lang="en-US"/>
          </a:p>
        </p:txBody>
      </p:sp>
    </p:spTree>
    <p:extLst>
      <p:ext uri="{BB962C8B-B14F-4D97-AF65-F5344CB8AC3E}">
        <p14:creationId xmlns:p14="http://schemas.microsoft.com/office/powerpoint/2010/main" val="3714754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29</a:t>
            </a:fld>
            <a:endParaRPr lang="en-US"/>
          </a:p>
        </p:txBody>
      </p:sp>
    </p:spTree>
    <p:extLst>
      <p:ext uri="{BB962C8B-B14F-4D97-AF65-F5344CB8AC3E}">
        <p14:creationId xmlns:p14="http://schemas.microsoft.com/office/powerpoint/2010/main" val="360763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30</a:t>
            </a:fld>
            <a:endParaRPr lang="en-US"/>
          </a:p>
        </p:txBody>
      </p:sp>
    </p:spTree>
    <p:extLst>
      <p:ext uri="{BB962C8B-B14F-4D97-AF65-F5344CB8AC3E}">
        <p14:creationId xmlns:p14="http://schemas.microsoft.com/office/powerpoint/2010/main" val="3909063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31</a:t>
            </a:fld>
            <a:endParaRPr lang="en-US"/>
          </a:p>
        </p:txBody>
      </p:sp>
    </p:spTree>
    <p:extLst>
      <p:ext uri="{BB962C8B-B14F-4D97-AF65-F5344CB8AC3E}">
        <p14:creationId xmlns:p14="http://schemas.microsoft.com/office/powerpoint/2010/main" val="267164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AMG: Gauss-Seidel</a:t>
            </a:r>
            <a:r>
              <a:rPr lang="en-US" baseline="0" dirty="0" smtClean="0"/>
              <a:t> smoothing on finest level (where lines are defined in mesh extruded direction), </a:t>
            </a:r>
            <a:r>
              <a:rPr lang="en-US" baseline="0" dirty="0" err="1" smtClean="0"/>
              <a:t>Chebyshev</a:t>
            </a:r>
            <a:r>
              <a:rPr lang="en-US" baseline="0" dirty="0" smtClean="0"/>
              <a:t> smoothing on coarser levels.</a:t>
            </a:r>
          </a:p>
          <a:p>
            <a:r>
              <a:rPr lang="en-US" baseline="0" dirty="0" smtClean="0"/>
              <a:t>- ILU: ordering is important to maintain acceptable convergence rates (need row-wise ordering)!</a:t>
            </a:r>
          </a:p>
          <a:p>
            <a:r>
              <a:rPr lang="en-US" baseline="0" dirty="0" smtClean="0"/>
              <a:t>- GMRES less sensitive than CG to rounding errors associated w/ severe ill-conditioning introduced by presence of ice shelves.</a:t>
            </a:r>
          </a:p>
          <a:p>
            <a:r>
              <a:rPr lang="en-US" baseline="0" dirty="0" smtClean="0"/>
              <a:t>- CG and GMRES minimize different norms.</a:t>
            </a:r>
          </a:p>
          <a:p>
            <a:r>
              <a:rPr lang="en-US" baseline="0" dirty="0" smtClean="0"/>
              <a:t>- Floating ice shelves: matrix entries corresponding to vertical coupling are much stronger than entries corresponding to horizontal coupling.  Vertical grid lines lie within ice shelves, top/bottom BCs resemble Neumann conditions and so the submatrix associated with the vertical lines is nearly singular.  Ill-conditioning creates challenges for solver.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35</a:t>
            </a:fld>
            <a:endParaRPr lang="en-US"/>
          </a:p>
        </p:txBody>
      </p:sp>
    </p:spTree>
    <p:extLst>
      <p:ext uri="{BB962C8B-B14F-4D97-AF65-F5344CB8AC3E}">
        <p14:creationId xmlns:p14="http://schemas.microsoft.com/office/powerpoint/2010/main" val="287704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AMG: Gauss-Seidel</a:t>
            </a:r>
            <a:r>
              <a:rPr lang="en-US" baseline="0" dirty="0" smtClean="0"/>
              <a:t> smoothing on finest level (where lines are defined in mesh extruded direction), </a:t>
            </a:r>
            <a:r>
              <a:rPr lang="en-US" baseline="0" dirty="0" err="1" smtClean="0"/>
              <a:t>Chebyshev</a:t>
            </a:r>
            <a:r>
              <a:rPr lang="en-US" baseline="0" dirty="0" smtClean="0"/>
              <a:t> smoothing on coarser levels.</a:t>
            </a:r>
          </a:p>
          <a:p>
            <a:r>
              <a:rPr lang="en-US" baseline="0" dirty="0" smtClean="0"/>
              <a:t>- ILU: ordering is important to maintain acceptable convergence rates (need row-wise ordering)!</a:t>
            </a:r>
          </a:p>
          <a:p>
            <a:r>
              <a:rPr lang="en-US" baseline="0" dirty="0" smtClean="0"/>
              <a:t>- GMRES less sensitive than CG to rounding errors associated w/ severe ill-conditioning introduced by presence of ice shelves.</a:t>
            </a:r>
          </a:p>
          <a:p>
            <a:r>
              <a:rPr lang="en-US" baseline="0" dirty="0" smtClean="0"/>
              <a:t>- CG and GMRES minimize different norms.</a:t>
            </a:r>
          </a:p>
          <a:p>
            <a:r>
              <a:rPr lang="en-US" baseline="0" dirty="0" smtClean="0"/>
              <a:t>- Floating ice shelves: matrix entries corresponding to vertical coupling are much stronger than entries corresponding to horizontal coupling.  Vertical grid lines lie within ice shelves, top/bottom BCs resemble Neumann conditions and so the submatrix associated with the vertical lines is nearly singular.  Ill-conditioning creates challenges for solver.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36</a:t>
            </a:fld>
            <a:endParaRPr lang="en-US"/>
          </a:p>
        </p:txBody>
      </p:sp>
    </p:spTree>
    <p:extLst>
      <p:ext uri="{BB962C8B-B14F-4D97-AF65-F5344CB8AC3E}">
        <p14:creationId xmlns:p14="http://schemas.microsoft.com/office/powerpoint/2010/main" val="350826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309569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37</a:t>
            </a:fld>
            <a:endParaRPr lang="en-US"/>
          </a:p>
        </p:txBody>
      </p:sp>
    </p:spTree>
    <p:extLst>
      <p:ext uri="{BB962C8B-B14F-4D97-AF65-F5344CB8AC3E}">
        <p14:creationId xmlns:p14="http://schemas.microsoft.com/office/powerpoint/2010/main" val="2262100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322175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92700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312193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48</a:t>
            </a:fld>
            <a:endParaRPr lang="en-US"/>
          </a:p>
        </p:txBody>
      </p:sp>
    </p:spTree>
    <p:extLst>
      <p:ext uri="{BB962C8B-B14F-4D97-AF65-F5344CB8AC3E}">
        <p14:creationId xmlns:p14="http://schemas.microsoft.com/office/powerpoint/2010/main" val="128505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49</a:t>
            </a:fld>
            <a:endParaRPr lang="en-US"/>
          </a:p>
        </p:txBody>
      </p:sp>
    </p:spTree>
    <p:extLst>
      <p:ext uri="{BB962C8B-B14F-4D97-AF65-F5344CB8AC3E}">
        <p14:creationId xmlns:p14="http://schemas.microsoft.com/office/powerpoint/2010/main" val="783275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50</a:t>
            </a:fld>
            <a:endParaRPr lang="en-US"/>
          </a:p>
        </p:txBody>
      </p:sp>
    </p:spTree>
    <p:extLst>
      <p:ext uri="{BB962C8B-B14F-4D97-AF65-F5344CB8AC3E}">
        <p14:creationId xmlns:p14="http://schemas.microsoft.com/office/powerpoint/2010/main" val="641568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51</a:t>
            </a:fld>
            <a:endParaRPr lang="en-US"/>
          </a:p>
        </p:txBody>
      </p:sp>
    </p:spTree>
    <p:extLst>
      <p:ext uri="{BB962C8B-B14F-4D97-AF65-F5344CB8AC3E}">
        <p14:creationId xmlns:p14="http://schemas.microsoft.com/office/powerpoint/2010/main" val="963138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52</a:t>
            </a:fld>
            <a:endParaRPr lang="en-US"/>
          </a:p>
        </p:txBody>
      </p:sp>
    </p:spTree>
    <p:extLst>
      <p:ext uri="{BB962C8B-B14F-4D97-AF65-F5344CB8AC3E}">
        <p14:creationId xmlns:p14="http://schemas.microsoft.com/office/powerpoint/2010/main" val="633850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53</a:t>
            </a:fld>
            <a:endParaRPr lang="en-US"/>
          </a:p>
        </p:txBody>
      </p:sp>
    </p:spTree>
    <p:extLst>
      <p:ext uri="{BB962C8B-B14F-4D97-AF65-F5344CB8AC3E}">
        <p14:creationId xmlns:p14="http://schemas.microsoft.com/office/powerpoint/2010/main" val="368610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821285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54</a:t>
            </a:fld>
            <a:endParaRPr lang="en-US"/>
          </a:p>
        </p:txBody>
      </p:sp>
    </p:spTree>
    <p:extLst>
      <p:ext uri="{BB962C8B-B14F-4D97-AF65-F5344CB8AC3E}">
        <p14:creationId xmlns:p14="http://schemas.microsoft.com/office/powerpoint/2010/main" val="372954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55</a:t>
            </a:fld>
            <a:endParaRPr lang="en-US"/>
          </a:p>
        </p:txBody>
      </p:sp>
    </p:spTree>
    <p:extLst>
      <p:ext uri="{BB962C8B-B14F-4D97-AF65-F5344CB8AC3E}">
        <p14:creationId xmlns:p14="http://schemas.microsoft.com/office/powerpoint/2010/main" val="1096873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56</a:t>
            </a:fld>
            <a:endParaRPr lang="en-US"/>
          </a:p>
        </p:txBody>
      </p:sp>
    </p:spTree>
    <p:extLst>
      <p:ext uri="{BB962C8B-B14F-4D97-AF65-F5344CB8AC3E}">
        <p14:creationId xmlns:p14="http://schemas.microsoft.com/office/powerpoint/2010/main" val="1714050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57</a:t>
            </a:fld>
            <a:endParaRPr lang="en-US"/>
          </a:p>
        </p:txBody>
      </p:sp>
    </p:spTree>
    <p:extLst>
      <p:ext uri="{BB962C8B-B14F-4D97-AF65-F5344CB8AC3E}">
        <p14:creationId xmlns:p14="http://schemas.microsoft.com/office/powerpoint/2010/main" val="3682186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58</a:t>
            </a:fld>
            <a:endParaRPr lang="en-US"/>
          </a:p>
        </p:txBody>
      </p:sp>
    </p:spTree>
    <p:extLst>
      <p:ext uri="{BB962C8B-B14F-4D97-AF65-F5344CB8AC3E}">
        <p14:creationId xmlns:p14="http://schemas.microsoft.com/office/powerpoint/2010/main" val="1022236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59</a:t>
            </a:fld>
            <a:endParaRPr lang="en-US"/>
          </a:p>
        </p:txBody>
      </p:sp>
    </p:spTree>
    <p:extLst>
      <p:ext uri="{BB962C8B-B14F-4D97-AF65-F5344CB8AC3E}">
        <p14:creationId xmlns:p14="http://schemas.microsoft.com/office/powerpoint/2010/main" val="2625980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60</a:t>
            </a:fld>
            <a:endParaRPr lang="en-US"/>
          </a:p>
        </p:txBody>
      </p:sp>
    </p:spTree>
    <p:extLst>
      <p:ext uri="{BB962C8B-B14F-4D97-AF65-F5344CB8AC3E}">
        <p14:creationId xmlns:p14="http://schemas.microsoft.com/office/powerpoint/2010/main" val="67700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923654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62</a:t>
            </a:fld>
            <a:endParaRPr lang="en-US"/>
          </a:p>
        </p:txBody>
      </p:sp>
    </p:spTree>
    <p:extLst>
      <p:ext uri="{BB962C8B-B14F-4D97-AF65-F5344CB8AC3E}">
        <p14:creationId xmlns:p14="http://schemas.microsoft.com/office/powerpoint/2010/main" val="1618982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63</a:t>
            </a:fld>
            <a:endParaRPr lang="en-US"/>
          </a:p>
        </p:txBody>
      </p:sp>
    </p:spTree>
    <p:extLst>
      <p:ext uri="{BB962C8B-B14F-4D97-AF65-F5344CB8AC3E}">
        <p14:creationId xmlns:p14="http://schemas.microsoft.com/office/powerpoint/2010/main" val="287142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846336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64</a:t>
            </a:fld>
            <a:endParaRPr lang="en-US"/>
          </a:p>
        </p:txBody>
      </p:sp>
    </p:spTree>
    <p:extLst>
      <p:ext uri="{BB962C8B-B14F-4D97-AF65-F5344CB8AC3E}">
        <p14:creationId xmlns:p14="http://schemas.microsoft.com/office/powerpoint/2010/main" val="1376784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65</a:t>
            </a:fld>
            <a:endParaRPr lang="en-US"/>
          </a:p>
        </p:txBody>
      </p:sp>
    </p:spTree>
    <p:extLst>
      <p:ext uri="{BB962C8B-B14F-4D97-AF65-F5344CB8AC3E}">
        <p14:creationId xmlns:p14="http://schemas.microsoft.com/office/powerpoint/2010/main" val="3509058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66</a:t>
            </a:fld>
            <a:endParaRPr lang="en-US"/>
          </a:p>
        </p:txBody>
      </p:sp>
    </p:spTree>
    <p:extLst>
      <p:ext uri="{BB962C8B-B14F-4D97-AF65-F5344CB8AC3E}">
        <p14:creationId xmlns:p14="http://schemas.microsoft.com/office/powerpoint/2010/main" val="3530555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68</a:t>
            </a:fld>
            <a:endParaRPr lang="en-US"/>
          </a:p>
        </p:txBody>
      </p:sp>
    </p:spTree>
    <p:extLst>
      <p:ext uri="{BB962C8B-B14F-4D97-AF65-F5344CB8AC3E}">
        <p14:creationId xmlns:p14="http://schemas.microsoft.com/office/powerpoint/2010/main" val="3579435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70</a:t>
            </a:fld>
            <a:endParaRPr lang="en-US"/>
          </a:p>
        </p:txBody>
      </p:sp>
    </p:spTree>
    <p:extLst>
      <p:ext uri="{BB962C8B-B14F-4D97-AF65-F5344CB8AC3E}">
        <p14:creationId xmlns:p14="http://schemas.microsoft.com/office/powerpoint/2010/main" val="117067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602510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11</a:t>
            </a:fld>
            <a:endParaRPr lang="en-US"/>
          </a:p>
        </p:txBody>
      </p:sp>
    </p:spTree>
    <p:extLst>
      <p:ext uri="{BB962C8B-B14F-4D97-AF65-F5344CB8AC3E}">
        <p14:creationId xmlns:p14="http://schemas.microsoft.com/office/powerpoint/2010/main" val="52533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12</a:t>
            </a:fld>
            <a:endParaRPr lang="en-US"/>
          </a:p>
        </p:txBody>
      </p:sp>
    </p:spTree>
    <p:extLst>
      <p:ext uri="{BB962C8B-B14F-4D97-AF65-F5344CB8AC3E}">
        <p14:creationId xmlns:p14="http://schemas.microsoft.com/office/powerpoint/2010/main" val="245426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ask: is my workflow description</a:t>
            </a:r>
            <a:r>
              <a:rPr lang="en-US" baseline="0" dirty="0" smtClean="0"/>
              <a:t> correct?</a:t>
            </a:r>
          </a:p>
          <a:p>
            <a:r>
              <a:rPr lang="en-US" baseline="0" dirty="0" smtClean="0"/>
              <a:t>What is SPR-based error estimator? </a:t>
            </a:r>
          </a:p>
          <a:p>
            <a:r>
              <a:rPr lang="en-US" baseline="0" dirty="0" smtClean="0"/>
              <a:t>Why prism elements and not </a:t>
            </a:r>
            <a:r>
              <a:rPr lang="en-US" baseline="0" dirty="0" err="1" smtClean="0"/>
              <a:t>tets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C9CB7F0-2855-402D-B1BE-EE1D4ECA2818}" type="slidenum">
              <a:rPr lang="en-US" smtClean="0"/>
              <a:pPr>
                <a:defRPr/>
              </a:pPr>
              <a:t>13</a:t>
            </a:fld>
            <a:endParaRPr lang="en-US"/>
          </a:p>
        </p:txBody>
      </p:sp>
    </p:spTree>
    <p:extLst>
      <p:ext uri="{BB962C8B-B14F-4D97-AF65-F5344CB8AC3E}">
        <p14:creationId xmlns:p14="http://schemas.microsoft.com/office/powerpoint/2010/main" val="293628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40" name="PlaceHolder 2"/>
          <p:cNvSpPr>
            <a:spLocks noGrp="1"/>
          </p:cNvSpPr>
          <p:nvPr>
            <p:ph type="body"/>
          </p:nvPr>
        </p:nvSpPr>
        <p:spPr>
          <a:xfrm>
            <a:off x="457200" y="1278720"/>
            <a:ext cx="8229240" cy="2311920"/>
          </a:xfrm>
          <a:prstGeom prst="rect">
            <a:avLst/>
          </a:prstGeom>
        </p:spPr>
        <p:txBody>
          <a:bodyPr lIns="0" tIns="0" rIns="0" bIns="0"/>
          <a:lstStyle/>
          <a:p>
            <a:endParaRPr/>
          </a:p>
        </p:txBody>
      </p:sp>
      <p:sp>
        <p:nvSpPr>
          <p:cNvPr id="41" name="PlaceHolder 3"/>
          <p:cNvSpPr>
            <a:spLocks noGrp="1"/>
          </p:cNvSpPr>
          <p:nvPr>
            <p:ph type="body"/>
          </p:nvPr>
        </p:nvSpPr>
        <p:spPr>
          <a:xfrm>
            <a:off x="457200" y="3810600"/>
            <a:ext cx="8229240" cy="23119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43"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44"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45" name="PlaceHolder 4"/>
          <p:cNvSpPr>
            <a:spLocks noGrp="1"/>
          </p:cNvSpPr>
          <p:nvPr>
            <p:ph type="body"/>
          </p:nvPr>
        </p:nvSpPr>
        <p:spPr>
          <a:xfrm>
            <a:off x="4674240" y="3810600"/>
            <a:ext cx="4015800" cy="2311920"/>
          </a:xfrm>
          <a:prstGeom prst="rect">
            <a:avLst/>
          </a:prstGeom>
        </p:spPr>
        <p:txBody>
          <a:bodyPr lIns="0" tIns="0" rIns="0" bIns="0"/>
          <a:lstStyle/>
          <a:p>
            <a:endParaRPr/>
          </a:p>
        </p:txBody>
      </p:sp>
      <p:sp>
        <p:nvSpPr>
          <p:cNvPr id="46" name="PlaceHolder 5"/>
          <p:cNvSpPr>
            <a:spLocks noGrp="1"/>
          </p:cNvSpPr>
          <p:nvPr>
            <p:ph type="body"/>
          </p:nvPr>
        </p:nvSpPr>
        <p:spPr>
          <a:xfrm>
            <a:off x="457200" y="3810600"/>
            <a:ext cx="4015800" cy="23119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48" name="PlaceHolder 2"/>
          <p:cNvSpPr>
            <a:spLocks noGrp="1"/>
          </p:cNvSpPr>
          <p:nvPr>
            <p:ph type="body"/>
          </p:nvPr>
        </p:nvSpPr>
        <p:spPr>
          <a:xfrm>
            <a:off x="457200" y="1278720"/>
            <a:ext cx="8229240" cy="4847040"/>
          </a:xfrm>
          <a:prstGeom prst="rect">
            <a:avLst/>
          </a:prstGeom>
        </p:spPr>
        <p:txBody>
          <a:bodyPr lIns="0" tIns="0" rIns="0" bIns="0"/>
          <a:lstStyle/>
          <a:p>
            <a:endParaRPr/>
          </a:p>
        </p:txBody>
      </p:sp>
      <p:sp>
        <p:nvSpPr>
          <p:cNvPr id="49" name="PlaceHolder 3"/>
          <p:cNvSpPr>
            <a:spLocks noGrp="1"/>
          </p:cNvSpPr>
          <p:nvPr>
            <p:ph type="body"/>
          </p:nvPr>
        </p:nvSpPr>
        <p:spPr>
          <a:xfrm>
            <a:off x="457200" y="1278720"/>
            <a:ext cx="8229240" cy="4847040"/>
          </a:xfrm>
          <a:prstGeom prst="rect">
            <a:avLst/>
          </a:prstGeom>
        </p:spPr>
        <p:txBody>
          <a:bodyPr lIns="0" tIns="0" rIns="0" bIns="0"/>
          <a:lstStyle/>
          <a:p>
            <a:endParaRPr/>
          </a:p>
        </p:txBody>
      </p:sp>
      <p:pic>
        <p:nvPicPr>
          <p:cNvPr id="50" name="Picture 49"/>
          <p:cNvPicPr/>
          <p:nvPr/>
        </p:nvPicPr>
        <p:blipFill>
          <a:blip r:embed="rId2"/>
          <a:stretch/>
        </p:blipFill>
        <p:spPr>
          <a:xfrm>
            <a:off x="1532520" y="1278720"/>
            <a:ext cx="6078240" cy="4847040"/>
          </a:xfrm>
          <a:prstGeom prst="rect">
            <a:avLst/>
          </a:prstGeom>
          <a:ln>
            <a:noFill/>
          </a:ln>
        </p:spPr>
      </p:pic>
      <p:pic>
        <p:nvPicPr>
          <p:cNvPr id="51" name="Picture 50"/>
          <p:cNvPicPr/>
          <p:nvPr/>
        </p:nvPicPr>
        <p:blipFill>
          <a:blip r:embed="rId2"/>
          <a:stretch/>
        </p:blipFill>
        <p:spPr>
          <a:xfrm>
            <a:off x="1532520" y="1278720"/>
            <a:ext cx="6078240" cy="484704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61" name="PlaceHolder 2"/>
          <p:cNvSpPr>
            <a:spLocks noGrp="1"/>
          </p:cNvSpPr>
          <p:nvPr>
            <p:ph type="subTitle"/>
          </p:nvPr>
        </p:nvSpPr>
        <p:spPr>
          <a:xfrm>
            <a:off x="457200" y="1278720"/>
            <a:ext cx="8229240" cy="484704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63" name="PlaceHolder 2"/>
          <p:cNvSpPr>
            <a:spLocks noGrp="1"/>
          </p:cNvSpPr>
          <p:nvPr>
            <p:ph type="body"/>
          </p:nvPr>
        </p:nvSpPr>
        <p:spPr>
          <a:xfrm>
            <a:off x="457200" y="1278720"/>
            <a:ext cx="8229240" cy="484704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65" name="PlaceHolder 2"/>
          <p:cNvSpPr>
            <a:spLocks noGrp="1"/>
          </p:cNvSpPr>
          <p:nvPr>
            <p:ph type="body"/>
          </p:nvPr>
        </p:nvSpPr>
        <p:spPr>
          <a:xfrm>
            <a:off x="457200" y="1278720"/>
            <a:ext cx="4015800" cy="4847040"/>
          </a:xfrm>
          <a:prstGeom prst="rect">
            <a:avLst/>
          </a:prstGeom>
        </p:spPr>
        <p:txBody>
          <a:bodyPr lIns="0" tIns="0" rIns="0" bIns="0"/>
          <a:lstStyle/>
          <a:p>
            <a:endParaRPr/>
          </a:p>
        </p:txBody>
      </p:sp>
      <p:sp>
        <p:nvSpPr>
          <p:cNvPr id="66" name="PlaceHolder 3"/>
          <p:cNvSpPr>
            <a:spLocks noGrp="1"/>
          </p:cNvSpPr>
          <p:nvPr>
            <p:ph type="body"/>
          </p:nvPr>
        </p:nvSpPr>
        <p:spPr>
          <a:xfrm>
            <a:off x="4674240" y="1278720"/>
            <a:ext cx="4015800" cy="484704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457200" y="0"/>
            <a:ext cx="8229240" cy="459720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70"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71" name="PlaceHolder 3"/>
          <p:cNvSpPr>
            <a:spLocks noGrp="1"/>
          </p:cNvSpPr>
          <p:nvPr>
            <p:ph type="body"/>
          </p:nvPr>
        </p:nvSpPr>
        <p:spPr>
          <a:xfrm>
            <a:off x="457200" y="3810600"/>
            <a:ext cx="4015800" cy="2311920"/>
          </a:xfrm>
          <a:prstGeom prst="rect">
            <a:avLst/>
          </a:prstGeom>
        </p:spPr>
        <p:txBody>
          <a:bodyPr lIns="0" tIns="0" rIns="0" bIns="0"/>
          <a:lstStyle/>
          <a:p>
            <a:endParaRPr/>
          </a:p>
        </p:txBody>
      </p:sp>
      <p:sp>
        <p:nvSpPr>
          <p:cNvPr id="72" name="PlaceHolder 4"/>
          <p:cNvSpPr>
            <a:spLocks noGrp="1"/>
          </p:cNvSpPr>
          <p:nvPr>
            <p:ph type="body"/>
          </p:nvPr>
        </p:nvSpPr>
        <p:spPr>
          <a:xfrm>
            <a:off x="4674240" y="1278720"/>
            <a:ext cx="4015800" cy="484704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19" name="PlaceHolder 2"/>
          <p:cNvSpPr>
            <a:spLocks noGrp="1"/>
          </p:cNvSpPr>
          <p:nvPr>
            <p:ph type="subTitle"/>
          </p:nvPr>
        </p:nvSpPr>
        <p:spPr>
          <a:xfrm>
            <a:off x="457200" y="1278720"/>
            <a:ext cx="8229240" cy="48470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74" name="PlaceHolder 2"/>
          <p:cNvSpPr>
            <a:spLocks noGrp="1"/>
          </p:cNvSpPr>
          <p:nvPr>
            <p:ph type="body"/>
          </p:nvPr>
        </p:nvSpPr>
        <p:spPr>
          <a:xfrm>
            <a:off x="457200" y="1278720"/>
            <a:ext cx="4015800" cy="4847040"/>
          </a:xfrm>
          <a:prstGeom prst="rect">
            <a:avLst/>
          </a:prstGeom>
        </p:spPr>
        <p:txBody>
          <a:bodyPr lIns="0" tIns="0" rIns="0" bIns="0"/>
          <a:lstStyle/>
          <a:p>
            <a:endParaRPr/>
          </a:p>
        </p:txBody>
      </p:sp>
      <p:sp>
        <p:nvSpPr>
          <p:cNvPr id="75"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76" name="PlaceHolder 4"/>
          <p:cNvSpPr>
            <a:spLocks noGrp="1"/>
          </p:cNvSpPr>
          <p:nvPr>
            <p:ph type="body"/>
          </p:nvPr>
        </p:nvSpPr>
        <p:spPr>
          <a:xfrm>
            <a:off x="4674240" y="3810600"/>
            <a:ext cx="4015800" cy="231192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78"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79"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80" name="PlaceHolder 4"/>
          <p:cNvSpPr>
            <a:spLocks noGrp="1"/>
          </p:cNvSpPr>
          <p:nvPr>
            <p:ph type="body"/>
          </p:nvPr>
        </p:nvSpPr>
        <p:spPr>
          <a:xfrm>
            <a:off x="457200" y="3810600"/>
            <a:ext cx="8229240" cy="231192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82" name="PlaceHolder 2"/>
          <p:cNvSpPr>
            <a:spLocks noGrp="1"/>
          </p:cNvSpPr>
          <p:nvPr>
            <p:ph type="body"/>
          </p:nvPr>
        </p:nvSpPr>
        <p:spPr>
          <a:xfrm>
            <a:off x="457200" y="1278720"/>
            <a:ext cx="8229240" cy="2311920"/>
          </a:xfrm>
          <a:prstGeom prst="rect">
            <a:avLst/>
          </a:prstGeom>
        </p:spPr>
        <p:txBody>
          <a:bodyPr lIns="0" tIns="0" rIns="0" bIns="0"/>
          <a:lstStyle/>
          <a:p>
            <a:endParaRPr/>
          </a:p>
        </p:txBody>
      </p:sp>
      <p:sp>
        <p:nvSpPr>
          <p:cNvPr id="83" name="PlaceHolder 3"/>
          <p:cNvSpPr>
            <a:spLocks noGrp="1"/>
          </p:cNvSpPr>
          <p:nvPr>
            <p:ph type="body"/>
          </p:nvPr>
        </p:nvSpPr>
        <p:spPr>
          <a:xfrm>
            <a:off x="457200" y="3810600"/>
            <a:ext cx="8229240" cy="231192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85"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86"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87" name="PlaceHolder 4"/>
          <p:cNvSpPr>
            <a:spLocks noGrp="1"/>
          </p:cNvSpPr>
          <p:nvPr>
            <p:ph type="body"/>
          </p:nvPr>
        </p:nvSpPr>
        <p:spPr>
          <a:xfrm>
            <a:off x="4674240" y="3810600"/>
            <a:ext cx="4015800" cy="2311920"/>
          </a:xfrm>
          <a:prstGeom prst="rect">
            <a:avLst/>
          </a:prstGeom>
        </p:spPr>
        <p:txBody>
          <a:bodyPr lIns="0" tIns="0" rIns="0" bIns="0"/>
          <a:lstStyle/>
          <a:p>
            <a:endParaRPr/>
          </a:p>
        </p:txBody>
      </p:sp>
      <p:sp>
        <p:nvSpPr>
          <p:cNvPr id="88" name="PlaceHolder 5"/>
          <p:cNvSpPr>
            <a:spLocks noGrp="1"/>
          </p:cNvSpPr>
          <p:nvPr>
            <p:ph type="body"/>
          </p:nvPr>
        </p:nvSpPr>
        <p:spPr>
          <a:xfrm>
            <a:off x="457200" y="3810600"/>
            <a:ext cx="4015800" cy="231192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90" name="PlaceHolder 2"/>
          <p:cNvSpPr>
            <a:spLocks noGrp="1"/>
          </p:cNvSpPr>
          <p:nvPr>
            <p:ph type="body"/>
          </p:nvPr>
        </p:nvSpPr>
        <p:spPr>
          <a:xfrm>
            <a:off x="457200" y="1278720"/>
            <a:ext cx="8229240" cy="4847040"/>
          </a:xfrm>
          <a:prstGeom prst="rect">
            <a:avLst/>
          </a:prstGeom>
        </p:spPr>
        <p:txBody>
          <a:bodyPr lIns="0" tIns="0" rIns="0" bIns="0"/>
          <a:lstStyle/>
          <a:p>
            <a:endParaRPr/>
          </a:p>
        </p:txBody>
      </p:sp>
      <p:sp>
        <p:nvSpPr>
          <p:cNvPr id="91" name="PlaceHolder 3"/>
          <p:cNvSpPr>
            <a:spLocks noGrp="1"/>
          </p:cNvSpPr>
          <p:nvPr>
            <p:ph type="body"/>
          </p:nvPr>
        </p:nvSpPr>
        <p:spPr>
          <a:xfrm>
            <a:off x="457200" y="1278720"/>
            <a:ext cx="8229240" cy="4847040"/>
          </a:xfrm>
          <a:prstGeom prst="rect">
            <a:avLst/>
          </a:prstGeom>
        </p:spPr>
        <p:txBody>
          <a:bodyPr lIns="0" tIns="0" rIns="0" bIns="0"/>
          <a:lstStyle/>
          <a:p>
            <a:endParaRPr/>
          </a:p>
        </p:txBody>
      </p:sp>
      <p:pic>
        <p:nvPicPr>
          <p:cNvPr id="92" name="Picture 91"/>
          <p:cNvPicPr/>
          <p:nvPr/>
        </p:nvPicPr>
        <p:blipFill>
          <a:blip r:embed="rId2"/>
          <a:stretch/>
        </p:blipFill>
        <p:spPr>
          <a:xfrm>
            <a:off x="1532520" y="1278720"/>
            <a:ext cx="6078240" cy="4847040"/>
          </a:xfrm>
          <a:prstGeom prst="rect">
            <a:avLst/>
          </a:prstGeom>
          <a:ln>
            <a:noFill/>
          </a:ln>
        </p:spPr>
      </p:pic>
      <p:pic>
        <p:nvPicPr>
          <p:cNvPr id="93" name="Picture 92"/>
          <p:cNvPicPr/>
          <p:nvPr/>
        </p:nvPicPr>
        <p:blipFill>
          <a:blip r:embed="rId2"/>
          <a:stretch/>
        </p:blipFill>
        <p:spPr>
          <a:xfrm>
            <a:off x="1532520" y="1278720"/>
            <a:ext cx="6078240" cy="484704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21" name="PlaceHolder 2"/>
          <p:cNvSpPr>
            <a:spLocks noGrp="1"/>
          </p:cNvSpPr>
          <p:nvPr>
            <p:ph type="body"/>
          </p:nvPr>
        </p:nvSpPr>
        <p:spPr>
          <a:xfrm>
            <a:off x="457200" y="1278720"/>
            <a:ext cx="8229240" cy="484704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23" name="PlaceHolder 2"/>
          <p:cNvSpPr>
            <a:spLocks noGrp="1"/>
          </p:cNvSpPr>
          <p:nvPr>
            <p:ph type="body"/>
          </p:nvPr>
        </p:nvSpPr>
        <p:spPr>
          <a:xfrm>
            <a:off x="457200" y="1278720"/>
            <a:ext cx="4015800" cy="4847040"/>
          </a:xfrm>
          <a:prstGeom prst="rect">
            <a:avLst/>
          </a:prstGeom>
        </p:spPr>
        <p:txBody>
          <a:bodyPr lIns="0" tIns="0" rIns="0" bIns="0"/>
          <a:lstStyle/>
          <a:p>
            <a:endParaRPr/>
          </a:p>
        </p:txBody>
      </p:sp>
      <p:sp>
        <p:nvSpPr>
          <p:cNvPr id="24" name="PlaceHolder 3"/>
          <p:cNvSpPr>
            <a:spLocks noGrp="1"/>
          </p:cNvSpPr>
          <p:nvPr>
            <p:ph type="body"/>
          </p:nvPr>
        </p:nvSpPr>
        <p:spPr>
          <a:xfrm>
            <a:off x="4674240" y="1278720"/>
            <a:ext cx="4015800" cy="484704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 name="PlaceHolder 1"/>
          <p:cNvSpPr>
            <a:spLocks noGrp="1"/>
          </p:cNvSpPr>
          <p:nvPr>
            <p:ph type="subTitle"/>
          </p:nvPr>
        </p:nvSpPr>
        <p:spPr>
          <a:xfrm>
            <a:off x="457200" y="0"/>
            <a:ext cx="8229240" cy="4597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28"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29" name="PlaceHolder 3"/>
          <p:cNvSpPr>
            <a:spLocks noGrp="1"/>
          </p:cNvSpPr>
          <p:nvPr>
            <p:ph type="body"/>
          </p:nvPr>
        </p:nvSpPr>
        <p:spPr>
          <a:xfrm>
            <a:off x="457200" y="3810600"/>
            <a:ext cx="4015800" cy="2311920"/>
          </a:xfrm>
          <a:prstGeom prst="rect">
            <a:avLst/>
          </a:prstGeom>
        </p:spPr>
        <p:txBody>
          <a:bodyPr lIns="0" tIns="0" rIns="0" bIns="0"/>
          <a:lstStyle/>
          <a:p>
            <a:endParaRPr/>
          </a:p>
        </p:txBody>
      </p:sp>
      <p:sp>
        <p:nvSpPr>
          <p:cNvPr id="30" name="PlaceHolder 4"/>
          <p:cNvSpPr>
            <a:spLocks noGrp="1"/>
          </p:cNvSpPr>
          <p:nvPr>
            <p:ph type="body"/>
          </p:nvPr>
        </p:nvSpPr>
        <p:spPr>
          <a:xfrm>
            <a:off x="4674240" y="1278720"/>
            <a:ext cx="4015800" cy="484704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32" name="PlaceHolder 2"/>
          <p:cNvSpPr>
            <a:spLocks noGrp="1"/>
          </p:cNvSpPr>
          <p:nvPr>
            <p:ph type="body"/>
          </p:nvPr>
        </p:nvSpPr>
        <p:spPr>
          <a:xfrm>
            <a:off x="457200" y="1278720"/>
            <a:ext cx="4015800" cy="4847040"/>
          </a:xfrm>
          <a:prstGeom prst="rect">
            <a:avLst/>
          </a:prstGeom>
        </p:spPr>
        <p:txBody>
          <a:bodyPr lIns="0" tIns="0" rIns="0" bIns="0"/>
          <a:lstStyle/>
          <a:p>
            <a:endParaRPr/>
          </a:p>
        </p:txBody>
      </p:sp>
      <p:sp>
        <p:nvSpPr>
          <p:cNvPr id="33"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34" name="PlaceHolder 4"/>
          <p:cNvSpPr>
            <a:spLocks noGrp="1"/>
          </p:cNvSpPr>
          <p:nvPr>
            <p:ph type="body"/>
          </p:nvPr>
        </p:nvSpPr>
        <p:spPr>
          <a:xfrm>
            <a:off x="4674240" y="3810600"/>
            <a:ext cx="4015800" cy="231192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0"/>
            <a:ext cx="8229240" cy="991440"/>
          </a:xfrm>
          <a:prstGeom prst="rect">
            <a:avLst/>
          </a:prstGeom>
        </p:spPr>
        <p:txBody>
          <a:bodyPr lIns="0" tIns="0" rIns="0" bIns="0" anchor="ctr"/>
          <a:lstStyle/>
          <a:p>
            <a:endParaRPr/>
          </a:p>
        </p:txBody>
      </p:sp>
      <p:sp>
        <p:nvSpPr>
          <p:cNvPr id="36" name="PlaceHolder 2"/>
          <p:cNvSpPr>
            <a:spLocks noGrp="1"/>
          </p:cNvSpPr>
          <p:nvPr>
            <p:ph type="body"/>
          </p:nvPr>
        </p:nvSpPr>
        <p:spPr>
          <a:xfrm>
            <a:off x="457200" y="1278720"/>
            <a:ext cx="4015800" cy="2311920"/>
          </a:xfrm>
          <a:prstGeom prst="rect">
            <a:avLst/>
          </a:prstGeom>
        </p:spPr>
        <p:txBody>
          <a:bodyPr lIns="0" tIns="0" rIns="0" bIns="0"/>
          <a:lstStyle/>
          <a:p>
            <a:endParaRPr/>
          </a:p>
        </p:txBody>
      </p:sp>
      <p:sp>
        <p:nvSpPr>
          <p:cNvPr id="37" name="PlaceHolder 3"/>
          <p:cNvSpPr>
            <a:spLocks noGrp="1"/>
          </p:cNvSpPr>
          <p:nvPr>
            <p:ph type="body"/>
          </p:nvPr>
        </p:nvSpPr>
        <p:spPr>
          <a:xfrm>
            <a:off x="4674240" y="1278720"/>
            <a:ext cx="4015800" cy="2311920"/>
          </a:xfrm>
          <a:prstGeom prst="rect">
            <a:avLst/>
          </a:prstGeom>
        </p:spPr>
        <p:txBody>
          <a:bodyPr lIns="0" tIns="0" rIns="0" bIns="0"/>
          <a:lstStyle/>
          <a:p>
            <a:endParaRPr/>
          </a:p>
        </p:txBody>
      </p:sp>
      <p:sp>
        <p:nvSpPr>
          <p:cNvPr id="38" name="PlaceHolder 4"/>
          <p:cNvSpPr>
            <a:spLocks noGrp="1"/>
          </p:cNvSpPr>
          <p:nvPr>
            <p:ph type="body"/>
          </p:nvPr>
        </p:nvSpPr>
        <p:spPr>
          <a:xfrm>
            <a:off x="457200" y="3810600"/>
            <a:ext cx="8229240" cy="231192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CustomShape 1"/>
          <p:cNvSpPr/>
          <p:nvPr/>
        </p:nvSpPr>
        <p:spPr>
          <a:xfrm>
            <a:off x="0" y="6553080"/>
            <a:ext cx="9143640" cy="304560"/>
          </a:xfrm>
          <a:prstGeom prst="rect">
            <a:avLst/>
          </a:prstGeom>
          <a:solidFill>
            <a:srgbClr val="9E8C78"/>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9" name="CustomShape 2"/>
          <p:cNvSpPr/>
          <p:nvPr/>
        </p:nvSpPr>
        <p:spPr>
          <a:xfrm>
            <a:off x="0" y="6451560"/>
            <a:ext cx="9143640" cy="75960"/>
          </a:xfrm>
          <a:prstGeom prst="rect">
            <a:avLst/>
          </a:prstGeom>
          <a:solidFill>
            <a:srgbClr val="800000"/>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2" name="Picture 8"/>
          <p:cNvPicPr/>
          <p:nvPr/>
        </p:nvPicPr>
        <p:blipFill>
          <a:blip r:embed="rId14"/>
          <a:stretch/>
        </p:blipFill>
        <p:spPr>
          <a:xfrm>
            <a:off x="8001000" y="228600"/>
            <a:ext cx="936360" cy="410760"/>
          </a:xfrm>
          <a:prstGeom prst="rect">
            <a:avLst/>
          </a:prstGeom>
          <a:ln w="9360">
            <a:noFill/>
          </a:ln>
        </p:spPr>
      </p:pic>
      <p:sp>
        <p:nvSpPr>
          <p:cNvPr id="3" name="CustomShape 3"/>
          <p:cNvSpPr/>
          <p:nvPr/>
        </p:nvSpPr>
        <p:spPr>
          <a:xfrm>
            <a:off x="0" y="0"/>
            <a:ext cx="9143640" cy="2514240"/>
          </a:xfrm>
          <a:prstGeom prst="rect">
            <a:avLst/>
          </a:prstGeom>
          <a:solidFill>
            <a:srgbClr val="102E54"/>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4" name="Picture 6"/>
          <p:cNvPicPr/>
          <p:nvPr/>
        </p:nvPicPr>
        <p:blipFill>
          <a:blip r:embed="rId15"/>
          <a:stretch/>
        </p:blipFill>
        <p:spPr>
          <a:xfrm>
            <a:off x="6934320" y="1008000"/>
            <a:ext cx="1523520" cy="585360"/>
          </a:xfrm>
          <a:prstGeom prst="rect">
            <a:avLst/>
          </a:prstGeom>
          <a:ln w="9360">
            <a:noFill/>
          </a:ln>
        </p:spPr>
      </p:pic>
      <p:pic>
        <p:nvPicPr>
          <p:cNvPr id="5" name="Picture 7"/>
          <p:cNvPicPr/>
          <p:nvPr/>
        </p:nvPicPr>
        <p:blipFill>
          <a:blip r:embed="rId16"/>
          <a:stretch/>
        </p:blipFill>
        <p:spPr>
          <a:xfrm>
            <a:off x="1227240" y="1185840"/>
            <a:ext cx="5393880" cy="304560"/>
          </a:xfrm>
          <a:prstGeom prst="rect">
            <a:avLst/>
          </a:prstGeom>
          <a:ln w="9360">
            <a:noFill/>
          </a:ln>
        </p:spPr>
      </p:pic>
      <p:sp>
        <p:nvSpPr>
          <p:cNvPr id="6" name="CustomShape 4"/>
          <p:cNvSpPr/>
          <p:nvPr/>
        </p:nvSpPr>
        <p:spPr>
          <a:xfrm>
            <a:off x="0" y="6553080"/>
            <a:ext cx="9143640" cy="304560"/>
          </a:xfrm>
          <a:prstGeom prst="rect">
            <a:avLst/>
          </a:prstGeom>
          <a:solidFill>
            <a:srgbClr val="9E8C78"/>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5"/>
          <p:cNvSpPr/>
          <p:nvPr/>
        </p:nvSpPr>
        <p:spPr>
          <a:xfrm>
            <a:off x="0" y="6451560"/>
            <a:ext cx="9143640" cy="75960"/>
          </a:xfrm>
          <a:prstGeom prst="rect">
            <a:avLst/>
          </a:prstGeom>
          <a:solidFill>
            <a:srgbClr val="800000"/>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 name="Picture 13"/>
          <p:cNvPicPr/>
          <p:nvPr/>
        </p:nvPicPr>
        <p:blipFill>
          <a:blip r:embed="rId17"/>
          <a:stretch/>
        </p:blipFill>
        <p:spPr>
          <a:xfrm>
            <a:off x="212760" y="6119640"/>
            <a:ext cx="1023480" cy="247320"/>
          </a:xfrm>
          <a:prstGeom prst="rect">
            <a:avLst/>
          </a:prstGeom>
          <a:ln w="9360">
            <a:noFill/>
          </a:ln>
        </p:spPr>
      </p:pic>
      <p:sp>
        <p:nvSpPr>
          <p:cNvPr id="9" name="CustomShape 6"/>
          <p:cNvSpPr/>
          <p:nvPr/>
        </p:nvSpPr>
        <p:spPr>
          <a:xfrm>
            <a:off x="0" y="2590920"/>
            <a:ext cx="3768480" cy="1614960"/>
          </a:xfrm>
          <a:prstGeom prst="rect">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en-US" sz="1400" strike="noStrike">
                <a:solidFill>
                  <a:srgbClr val="A6A6A6"/>
                </a:solidFill>
                <a:latin typeface="Arial"/>
              </a:rPr>
              <a:t>Photos placed in horizontal position 
with even amount of white space
 between photos and header</a:t>
            </a:r>
            <a:endParaRPr/>
          </a:p>
        </p:txBody>
      </p:sp>
      <p:sp>
        <p:nvSpPr>
          <p:cNvPr id="10" name="CustomShape 7"/>
          <p:cNvSpPr/>
          <p:nvPr/>
        </p:nvSpPr>
        <p:spPr>
          <a:xfrm>
            <a:off x="3852000" y="2590920"/>
            <a:ext cx="2285640" cy="1614960"/>
          </a:xfrm>
          <a:prstGeom prst="rect">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 name="CustomShape 8"/>
          <p:cNvSpPr/>
          <p:nvPr/>
        </p:nvSpPr>
        <p:spPr>
          <a:xfrm>
            <a:off x="6226920" y="2590920"/>
            <a:ext cx="2916720" cy="1614960"/>
          </a:xfrm>
          <a:prstGeom prst="rect">
            <a:avLst/>
          </a:prstGeom>
          <a:solidFill>
            <a:schemeClr val="bg1">
              <a:lumMod val="75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 name="PlaceHolder 9"/>
          <p:cNvSpPr>
            <a:spLocks noGrp="1"/>
          </p:cNvSpPr>
          <p:nvPr>
            <p:ph type="title"/>
          </p:nvPr>
        </p:nvSpPr>
        <p:spPr>
          <a:xfrm>
            <a:off x="920520" y="4260240"/>
            <a:ext cx="7772040" cy="897840"/>
          </a:xfrm>
          <a:prstGeom prst="rect">
            <a:avLst/>
          </a:prstGeom>
        </p:spPr>
        <p:txBody>
          <a:bodyPr anchor="ctr"/>
          <a:lstStyle/>
          <a:p>
            <a:pPr algn="r">
              <a:lnSpc>
                <a:spcPct val="100000"/>
              </a:lnSpc>
            </a:pPr>
            <a:r>
              <a:rPr lang="en-US" sz="4000" strike="noStrike">
                <a:solidFill>
                  <a:srgbClr val="9D8C78"/>
                </a:solidFill>
                <a:latin typeface="Calibri"/>
                <a:ea typeface="ＭＳ Ｐゴシック"/>
              </a:rPr>
              <a:t>Click to edit the title text formatClick to edit Master title style</a:t>
            </a:r>
            <a:endParaRPr/>
          </a:p>
        </p:txBody>
      </p:sp>
      <p:sp>
        <p:nvSpPr>
          <p:cNvPr id="13" name="PlaceHolder 10"/>
          <p:cNvSpPr>
            <a:spLocks noGrp="1"/>
          </p:cNvSpPr>
          <p:nvPr>
            <p:ph type="dt"/>
          </p:nvPr>
        </p:nvSpPr>
        <p:spPr>
          <a:xfrm>
            <a:off x="109440" y="4197600"/>
            <a:ext cx="931680" cy="280800"/>
          </a:xfrm>
          <a:prstGeom prst="rect">
            <a:avLst/>
          </a:prstGeom>
        </p:spPr>
        <p:txBody>
          <a:bodyPr/>
          <a:lstStyle/>
          <a:p>
            <a:pPr>
              <a:lnSpc>
                <a:spcPct val="100000"/>
              </a:lnSpc>
            </a:pPr>
            <a:endParaRPr/>
          </a:p>
        </p:txBody>
      </p:sp>
      <p:pic>
        <p:nvPicPr>
          <p:cNvPr id="14" name="Picture 12"/>
          <p:cNvPicPr/>
          <p:nvPr/>
        </p:nvPicPr>
        <p:blipFill>
          <a:blip r:embed="rId18"/>
          <a:stretch/>
        </p:blipFill>
        <p:spPr>
          <a:xfrm>
            <a:off x="1380240" y="6115680"/>
            <a:ext cx="850320" cy="275760"/>
          </a:xfrm>
          <a:prstGeom prst="rect">
            <a:avLst/>
          </a:prstGeom>
          <a:ln w="9360">
            <a:noFill/>
          </a:ln>
        </p:spPr>
      </p:pic>
      <p:sp>
        <p:nvSpPr>
          <p:cNvPr id="15" name="PlaceHolder 11"/>
          <p:cNvSpPr>
            <a:spLocks noGrp="1"/>
          </p:cNvSpPr>
          <p:nvPr>
            <p:ph type="ftr"/>
          </p:nvPr>
        </p:nvSpPr>
        <p:spPr>
          <a:xfrm>
            <a:off x="3123360" y="6519240"/>
            <a:ext cx="2895120" cy="284400"/>
          </a:xfrm>
          <a:prstGeom prst="rect">
            <a:avLst/>
          </a:prstGeom>
        </p:spPr>
        <p:txBody>
          <a:bodyPr/>
          <a:lstStyle/>
          <a:p>
            <a:r>
              <a:rPr lang="en-US" dirty="0" smtClean="0"/>
              <a:t>TEST</a:t>
            </a:r>
            <a:endParaRPr lang="en-US" dirty="0"/>
          </a:p>
        </p:txBody>
      </p:sp>
      <p:sp>
        <p:nvSpPr>
          <p:cNvPr id="16" name="CustomShape 12"/>
          <p:cNvSpPr/>
          <p:nvPr/>
        </p:nvSpPr>
        <p:spPr>
          <a:xfrm>
            <a:off x="3124080" y="6172200"/>
            <a:ext cx="5562360" cy="27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 strike="noStrike">
                <a:solidFill>
                  <a:srgbClr val="000000"/>
                </a:solidFill>
                <a:latin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a:p>
        </p:txBody>
      </p:sp>
      <p:sp>
        <p:nvSpPr>
          <p:cNvPr id="17" name="PlaceHolder 13"/>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2400">
                <a:latin typeface="Calibri"/>
              </a:rPr>
              <a:t>Click to edit the outline text format</a:t>
            </a:r>
            <a:endParaRPr/>
          </a:p>
          <a:p>
            <a:pPr lvl="1">
              <a:buSzPct val="75000"/>
              <a:buFont typeface="StarSymbol"/>
              <a:buChar char=""/>
            </a:pPr>
            <a:r>
              <a:rPr lang="en-US">
                <a:latin typeface="Calibri"/>
              </a:rPr>
              <a:t>Second Outline Level</a:t>
            </a:r>
            <a:endParaRPr/>
          </a:p>
          <a:p>
            <a:pPr lvl="2">
              <a:buSzPct val="45000"/>
              <a:buFont typeface="StarSymbol"/>
              <a:buChar char=""/>
            </a:pPr>
            <a:r>
              <a:rPr lang="en-US" sz="1600">
                <a:latin typeface="Calibri"/>
              </a:rPr>
              <a:t>Third Outline Level</a:t>
            </a:r>
            <a:endParaRPr/>
          </a:p>
          <a:p>
            <a:pPr lvl="3">
              <a:buSzPct val="75000"/>
              <a:buFont typeface="StarSymbol"/>
              <a:buChar char=""/>
            </a:pPr>
            <a:r>
              <a:rPr lang="en-US" sz="16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 name="CustomShape 1"/>
          <p:cNvSpPr/>
          <p:nvPr/>
        </p:nvSpPr>
        <p:spPr>
          <a:xfrm>
            <a:off x="0" y="6553080"/>
            <a:ext cx="9143640" cy="304560"/>
          </a:xfrm>
          <a:prstGeom prst="rect">
            <a:avLst/>
          </a:prstGeom>
          <a:solidFill>
            <a:srgbClr val="9E8C78"/>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3" name="CustomShape 2"/>
          <p:cNvSpPr/>
          <p:nvPr/>
        </p:nvSpPr>
        <p:spPr>
          <a:xfrm>
            <a:off x="0" y="6451560"/>
            <a:ext cx="9143640" cy="75960"/>
          </a:xfrm>
          <a:prstGeom prst="rect">
            <a:avLst/>
          </a:prstGeom>
          <a:solidFill>
            <a:srgbClr val="800000"/>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54" name="Picture 8"/>
          <p:cNvPicPr/>
          <p:nvPr/>
        </p:nvPicPr>
        <p:blipFill>
          <a:blip r:embed="rId14"/>
          <a:stretch/>
        </p:blipFill>
        <p:spPr>
          <a:xfrm>
            <a:off x="8001000" y="228600"/>
            <a:ext cx="936360" cy="410760"/>
          </a:xfrm>
          <a:prstGeom prst="rect">
            <a:avLst/>
          </a:prstGeom>
          <a:ln w="9360">
            <a:noFill/>
          </a:ln>
        </p:spPr>
      </p:pic>
      <p:sp>
        <p:nvSpPr>
          <p:cNvPr id="55" name="PlaceHolder 3"/>
          <p:cNvSpPr>
            <a:spLocks noGrp="1"/>
          </p:cNvSpPr>
          <p:nvPr>
            <p:ph type="title"/>
          </p:nvPr>
        </p:nvSpPr>
        <p:spPr>
          <a:xfrm>
            <a:off x="457200" y="0"/>
            <a:ext cx="8229240" cy="991440"/>
          </a:xfrm>
          <a:prstGeom prst="rect">
            <a:avLst/>
          </a:prstGeom>
        </p:spPr>
        <p:txBody>
          <a:bodyPr anchor="ctr"/>
          <a:lstStyle/>
          <a:p>
            <a:pPr>
              <a:lnSpc>
                <a:spcPct val="100000"/>
              </a:lnSpc>
            </a:pPr>
            <a:r>
              <a:rPr lang="en-US" sz="4000" strike="noStrike">
                <a:solidFill>
                  <a:srgbClr val="102E54"/>
                </a:solidFill>
                <a:latin typeface="Calibri"/>
                <a:ea typeface="ＭＳ Ｐゴシック"/>
              </a:rPr>
              <a:t>Click to edit the title text formatClick to edit Master title style</a:t>
            </a:r>
            <a:endParaRPr/>
          </a:p>
        </p:txBody>
      </p:sp>
      <p:sp>
        <p:nvSpPr>
          <p:cNvPr id="56" name="PlaceHolder 4"/>
          <p:cNvSpPr>
            <a:spLocks noGrp="1"/>
          </p:cNvSpPr>
          <p:nvPr>
            <p:ph type="body"/>
          </p:nvPr>
        </p:nvSpPr>
        <p:spPr>
          <a:xfrm>
            <a:off x="457200" y="1278720"/>
            <a:ext cx="8229240" cy="4847040"/>
          </a:xfrm>
          <a:prstGeom prst="rect">
            <a:avLst/>
          </a:prstGeom>
        </p:spPr>
        <p:txBody>
          <a:bodyPr/>
          <a:lstStyle/>
          <a:p>
            <a:pPr>
              <a:buSzPct val="45000"/>
              <a:buFont typeface="StarSymbol"/>
              <a:buChar char=""/>
            </a:pPr>
            <a:r>
              <a:rPr lang="en-US" sz="2400" strike="noStrike">
                <a:solidFill>
                  <a:srgbClr val="000000"/>
                </a:solidFill>
                <a:latin typeface="Calibri"/>
                <a:ea typeface="ＭＳ Ｐゴシック"/>
              </a:rPr>
              <a:t>Click to edit the outline text format</a:t>
            </a:r>
            <a:endParaRPr/>
          </a:p>
          <a:p>
            <a:pPr lvl="1">
              <a:buSzPct val="75000"/>
              <a:buFont typeface="StarSymbol"/>
              <a:buChar char=""/>
            </a:pPr>
            <a:r>
              <a:rPr lang="en-US" sz="2400" strike="noStrike">
                <a:solidFill>
                  <a:srgbClr val="000000"/>
                </a:solidFill>
                <a:latin typeface="Calibri"/>
                <a:ea typeface="ＭＳ Ｐゴシック"/>
              </a:rPr>
              <a:t>Second Outline Level</a:t>
            </a:r>
            <a:endParaRPr/>
          </a:p>
          <a:p>
            <a:pPr lvl="2">
              <a:buSzPct val="45000"/>
              <a:buFont typeface="StarSymbol"/>
              <a:buChar char=""/>
            </a:pPr>
            <a:r>
              <a:rPr lang="en-US" sz="2400" strike="noStrike">
                <a:solidFill>
                  <a:srgbClr val="000000"/>
                </a:solidFill>
                <a:latin typeface="Calibri"/>
                <a:ea typeface="ＭＳ Ｐゴシック"/>
              </a:rPr>
              <a:t>Third Outline Level</a:t>
            </a:r>
            <a:endParaRPr/>
          </a:p>
          <a:p>
            <a:pPr lvl="3">
              <a:buSzPct val="75000"/>
              <a:buFont typeface="StarSymbol"/>
              <a:buChar char=""/>
            </a:pPr>
            <a:r>
              <a:rPr lang="en-US" sz="2400" strike="noStrike">
                <a:solidFill>
                  <a:srgbClr val="000000"/>
                </a:solidFill>
                <a:latin typeface="Calibri"/>
                <a:ea typeface="ＭＳ Ｐゴシック"/>
              </a:rPr>
              <a:t>Fourth Outline Level</a:t>
            </a:r>
            <a:endParaRPr/>
          </a:p>
          <a:p>
            <a:pPr lvl="4">
              <a:buSzPct val="45000"/>
              <a:buFont typeface="StarSymbol"/>
              <a:buChar char=""/>
            </a:pPr>
            <a:r>
              <a:rPr lang="en-US" sz="2400" strike="noStrike">
                <a:solidFill>
                  <a:srgbClr val="000000"/>
                </a:solidFill>
                <a:latin typeface="Calibri"/>
                <a:ea typeface="ＭＳ Ｐゴシック"/>
              </a:rPr>
              <a:t>Fifth Outline Level</a:t>
            </a:r>
            <a:endParaRPr/>
          </a:p>
          <a:p>
            <a:pPr lvl="5">
              <a:buSzPct val="45000"/>
              <a:buFont typeface="StarSymbol"/>
              <a:buChar char=""/>
            </a:pPr>
            <a:r>
              <a:rPr lang="en-US" sz="2400" strike="noStrike">
                <a:solidFill>
                  <a:srgbClr val="000000"/>
                </a:solidFill>
                <a:latin typeface="Calibri"/>
                <a:ea typeface="ＭＳ Ｐゴシック"/>
              </a:rPr>
              <a:t>Sixth Outline Level</a:t>
            </a:r>
            <a:endParaRPr/>
          </a:p>
          <a:p>
            <a:pPr>
              <a:lnSpc>
                <a:spcPct val="100000"/>
              </a:lnSpc>
              <a:buFont typeface="Wingdings" charset="2"/>
              <a:buChar char=""/>
            </a:pPr>
            <a:r>
              <a:rPr lang="en-US" sz="2400" strike="noStrike">
                <a:solidFill>
                  <a:srgbClr val="000000"/>
                </a:solidFill>
                <a:latin typeface="Calibri"/>
                <a:ea typeface="ＭＳ Ｐゴシック"/>
              </a:rPr>
              <a:t>Seventh Outline LevelClick to edit Master text styles</a:t>
            </a:r>
            <a:endParaRPr/>
          </a:p>
          <a:p>
            <a:pPr lvl="1">
              <a:lnSpc>
                <a:spcPct val="100000"/>
              </a:lnSpc>
              <a:buFont typeface="Wingdings" charset="2"/>
              <a:buChar char=""/>
            </a:pPr>
            <a:r>
              <a:rPr lang="en-US" sz="2000" strike="noStrike">
                <a:solidFill>
                  <a:srgbClr val="000000"/>
                </a:solidFill>
                <a:latin typeface="Calibri"/>
                <a:ea typeface="ＭＳ Ｐゴシック"/>
              </a:rPr>
              <a:t>Second level</a:t>
            </a:r>
            <a:endParaRPr/>
          </a:p>
          <a:p>
            <a:pPr lvl="2">
              <a:lnSpc>
                <a:spcPct val="100000"/>
              </a:lnSpc>
              <a:buFont typeface="Wingdings" charset="2"/>
              <a:buChar char=""/>
            </a:pPr>
            <a:r>
              <a:rPr lang="en-US" strike="noStrike">
                <a:solidFill>
                  <a:srgbClr val="000000"/>
                </a:solidFill>
                <a:latin typeface="Calibri"/>
                <a:ea typeface="ＭＳ Ｐゴシック"/>
              </a:rPr>
              <a:t>Third level</a:t>
            </a:r>
            <a:endParaRPr/>
          </a:p>
          <a:p>
            <a:pPr lvl="3">
              <a:lnSpc>
                <a:spcPct val="100000"/>
              </a:lnSpc>
              <a:buFont typeface="StarSymbol"/>
              <a:buChar char=""/>
            </a:pPr>
            <a:r>
              <a:rPr lang="en-US" sz="1600" strike="noStrike">
                <a:solidFill>
                  <a:srgbClr val="000000"/>
                </a:solidFill>
                <a:latin typeface="Calibri"/>
                <a:ea typeface="ＭＳ Ｐゴシック"/>
              </a:rPr>
              <a:t>Fourth level</a:t>
            </a:r>
            <a:endParaRPr/>
          </a:p>
          <a:p>
            <a:pPr lvl="4">
              <a:lnSpc>
                <a:spcPct val="100000"/>
              </a:lnSpc>
              <a:buFont typeface="StarSymbol"/>
              <a:buChar char="»"/>
            </a:pPr>
            <a:r>
              <a:rPr lang="en-US" sz="1600" strike="noStrike">
                <a:solidFill>
                  <a:srgbClr val="000000"/>
                </a:solidFill>
                <a:latin typeface="Calibri"/>
                <a:ea typeface="ＭＳ Ｐゴシック"/>
              </a:rPr>
              <a:t>Fifth level</a:t>
            </a:r>
            <a:endParaRPr/>
          </a:p>
        </p:txBody>
      </p:sp>
      <p:sp>
        <p:nvSpPr>
          <p:cNvPr id="57" name="PlaceHolder 5"/>
          <p:cNvSpPr>
            <a:spLocks noGrp="1"/>
          </p:cNvSpPr>
          <p:nvPr>
            <p:ph type="dt"/>
          </p:nvPr>
        </p:nvSpPr>
        <p:spPr>
          <a:xfrm>
            <a:off x="22320" y="6166800"/>
            <a:ext cx="2133360" cy="475920"/>
          </a:xfrm>
          <a:prstGeom prst="rect">
            <a:avLst/>
          </a:prstGeom>
        </p:spPr>
        <p:txBody>
          <a:bodyPr/>
          <a:lstStyle/>
          <a:p>
            <a:pPr>
              <a:lnSpc>
                <a:spcPct val="100000"/>
              </a:lnSpc>
            </a:pPr>
            <a:endParaRPr/>
          </a:p>
        </p:txBody>
      </p:sp>
      <p:sp>
        <p:nvSpPr>
          <p:cNvPr id="58" name="PlaceHolder 6"/>
          <p:cNvSpPr>
            <a:spLocks noGrp="1"/>
          </p:cNvSpPr>
          <p:nvPr>
            <p:ph type="sldNum"/>
          </p:nvPr>
        </p:nvSpPr>
        <p:spPr>
          <a:xfrm>
            <a:off x="8305920" y="6153120"/>
            <a:ext cx="609120" cy="374400"/>
          </a:xfrm>
          <a:prstGeom prst="rect">
            <a:avLst/>
          </a:prstGeom>
        </p:spPr>
        <p:txBody>
          <a:bodyPr/>
          <a:lstStyle/>
          <a:p>
            <a:pPr algn="r">
              <a:lnSpc>
                <a:spcPct val="100000"/>
              </a:lnSpc>
            </a:pPr>
            <a:fld id="{C5401BE9-B2E9-43D1-B495-9931CA1401D9}" type="slidenum">
              <a:rPr lang="en-US" sz="1400" strike="noStrike">
                <a:solidFill>
                  <a:srgbClr val="000000"/>
                </a:solidFill>
                <a:latin typeface="Calibri"/>
              </a:rPr>
              <a:t>‹#›</a:t>
            </a:fld>
            <a:endParaRPr/>
          </a:p>
        </p:txBody>
      </p:sp>
      <p:sp>
        <p:nvSpPr>
          <p:cNvPr id="59" name="PlaceHolder 7"/>
          <p:cNvSpPr>
            <a:spLocks noGrp="1"/>
          </p:cNvSpPr>
          <p:nvPr>
            <p:ph type="ftr"/>
          </p:nvPr>
        </p:nvSpPr>
        <p:spPr>
          <a:xfrm>
            <a:off x="3123360" y="6519240"/>
            <a:ext cx="2895120" cy="284400"/>
          </a:xfrm>
          <a:prstGeom prst="rect">
            <a:avLst/>
          </a:prstGeom>
        </p:spPr>
        <p:txBody>
          <a:bodyPr/>
          <a:lstStyle/>
          <a:p>
            <a:r>
              <a:rPr lang="en-US" smtClean="0"/>
              <a:t>Minimal Subspace </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5.w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4.w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3.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10.bin"/><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4.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10.bin"/><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5.xml"/><Relationship Id="rId7" Type="http://schemas.openxmlformats.org/officeDocument/2006/relationships/image" Target="../media/image27.w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image" Target="../media/image26.wmf"/><Relationship Id="rId10" Type="http://schemas.openxmlformats.org/officeDocument/2006/relationships/image" Target="../media/image28.png"/><Relationship Id="rId4" Type="http://schemas.openxmlformats.org/officeDocument/2006/relationships/oleObject" Target="../embeddings/oleObject10.bin"/><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6.xml"/><Relationship Id="rId7" Type="http://schemas.openxmlformats.org/officeDocument/2006/relationships/image" Target="../media/image25.wmf"/><Relationship Id="rId12"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oleObject" Target="../embeddings/oleObject6.bin"/><Relationship Id="rId11" Type="http://schemas.openxmlformats.org/officeDocument/2006/relationships/image" Target="../media/image32.wmf"/><Relationship Id="rId5" Type="http://schemas.openxmlformats.org/officeDocument/2006/relationships/image" Target="../media/image30.wmf"/><Relationship Id="rId10" Type="http://schemas.openxmlformats.org/officeDocument/2006/relationships/oleObject" Target="../embeddings/oleObject13.bin"/><Relationship Id="rId4" Type="http://schemas.openxmlformats.org/officeDocument/2006/relationships/oleObject" Target="../embeddings/oleObject11.bin"/><Relationship Id="rId9" Type="http://schemas.openxmlformats.org/officeDocument/2006/relationships/image" Target="../media/image31.wmf"/></Relationships>
</file>

<file path=ppt/slides/_rels/slide21.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7.xml"/><Relationship Id="rId7" Type="http://schemas.openxmlformats.org/officeDocument/2006/relationships/oleObject" Target="../embeddings/oleObject15.bin"/><Relationship Id="rId12" Type="http://schemas.openxmlformats.org/officeDocument/2006/relationships/image" Target="../media/image36.wmf"/><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33.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35.wmf"/><Relationship Id="rId4" Type="http://schemas.openxmlformats.org/officeDocument/2006/relationships/image" Target="../media/image43.png"/><Relationship Id="rId9"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8.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9.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4.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0.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1.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6.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2.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7.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00.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10.png"/><Relationship Id="rId5" Type="http://schemas.openxmlformats.org/officeDocument/2006/relationships/image" Target="../media/image470.png"/><Relationship Id="rId10" Type="http://schemas.openxmlformats.org/officeDocument/2006/relationships/image" Target="../media/image54.png"/><Relationship Id="rId4" Type="http://schemas.openxmlformats.org/officeDocument/2006/relationships/image" Target="../media/image460.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8.vml"/><Relationship Id="rId6" Type="http://schemas.openxmlformats.org/officeDocument/2006/relationships/image" Target="../media/image65.png"/><Relationship Id="rId5" Type="http://schemas.openxmlformats.org/officeDocument/2006/relationships/image" Target="../media/image63.jpeg"/><Relationship Id="rId4" Type="http://schemas.openxmlformats.org/officeDocument/2006/relationships/image" Target="../media/image62.wmf"/></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7.png"/><Relationship Id="rId4"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tiff"/><Relationship Id="rId3" Type="http://schemas.openxmlformats.org/officeDocument/2006/relationships/image" Target="../media/image78.tiff"/><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image" Target="../media/image91.png"/><Relationship Id="rId9" Type="http://schemas.openxmlformats.org/officeDocument/2006/relationships/image" Target="../media/image83.png"/><Relationship Id="rId14" Type="http://schemas.openxmlformats.org/officeDocument/2006/relationships/image" Target="../media/image3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78.tiff"/><Relationship Id="rId7" Type="http://schemas.openxmlformats.org/officeDocument/2006/relationships/image" Target="../media/image81.jpeg"/><Relationship Id="rId12" Type="http://schemas.openxmlformats.org/officeDocument/2006/relationships/image" Target="../media/image88.png"/><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37.png"/><Relationship Id="rId10" Type="http://schemas.openxmlformats.org/officeDocument/2006/relationships/image" Target="../media/image84.png"/><Relationship Id="rId4" Type="http://schemas.openxmlformats.org/officeDocument/2006/relationships/image" Target="../media/image87.tiff"/><Relationship Id="rId9" Type="http://schemas.openxmlformats.org/officeDocument/2006/relationships/image" Target="../media/image83.png"/></Relationships>
</file>

<file path=ppt/slides/_rels/slide6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3.xml"/><Relationship Id="rId7"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vmlDrawing" Target="../drawings/vmlDrawing19.vml"/><Relationship Id="rId6" Type="http://schemas.openxmlformats.org/officeDocument/2006/relationships/image" Target="../media/image29.jpeg"/><Relationship Id="rId5" Type="http://schemas.openxmlformats.org/officeDocument/2006/relationships/image" Target="../media/image25.wmf"/><Relationship Id="rId4" Type="http://schemas.openxmlformats.org/officeDocument/2006/relationships/oleObject" Target="../embeddings/oleObject18.bin"/><Relationship Id="rId9"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480.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wmf"/><Relationship Id="rId3" Type="http://schemas.openxmlformats.org/officeDocument/2006/relationships/oleObject" Target="../embeddings/oleObject3.bin"/><Relationship Id="rId7" Type="http://schemas.openxmlformats.org/officeDocument/2006/relationships/image" Target="../media/image19.png"/><Relationship Id="rId12"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22.wmf"/><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Shape 1"/>
          <p:cNvSpPr txBox="1"/>
          <p:nvPr/>
        </p:nvSpPr>
        <p:spPr>
          <a:xfrm>
            <a:off x="152400" y="4191000"/>
            <a:ext cx="9144000" cy="1029385"/>
          </a:xfrm>
          <a:prstGeom prst="rect">
            <a:avLst/>
          </a:prstGeom>
          <a:noFill/>
          <a:ln>
            <a:noFill/>
          </a:ln>
        </p:spPr>
        <p:txBody>
          <a:bodyPr anchor="ctr"/>
          <a:lstStyle/>
          <a:p>
            <a:r>
              <a:rPr lang="en-US" b="1" dirty="0">
                <a:latin typeface="Calibri" panose="020F0502020204030204" pitchFamily="34" charset="0"/>
              </a:rPr>
              <a:t>The </a:t>
            </a:r>
            <a:r>
              <a:rPr lang="en-US" b="1" i="1" dirty="0">
                <a:latin typeface="Calibri" panose="020F0502020204030204" pitchFamily="34" charset="0"/>
              </a:rPr>
              <a:t>Albany/FELIX</a:t>
            </a:r>
            <a:r>
              <a:rPr lang="en-US" b="1" dirty="0">
                <a:latin typeface="Calibri" panose="020F0502020204030204" pitchFamily="34" charset="0"/>
              </a:rPr>
              <a:t> </a:t>
            </a:r>
            <a:r>
              <a:rPr lang="en-US" b="1" dirty="0" smtClean="0">
                <a:latin typeface="Calibri" panose="020F0502020204030204" pitchFamily="34" charset="0"/>
              </a:rPr>
              <a:t>First-Order </a:t>
            </a:r>
            <a:r>
              <a:rPr lang="en-US" b="1" dirty="0">
                <a:latin typeface="Calibri" panose="020F0502020204030204" pitchFamily="34" charset="0"/>
              </a:rPr>
              <a:t>Stokes Finite Element Ice Sheet Dynamical Core Built Using Trilinos Software Components: Performance, Next-Generation Capabilities and </a:t>
            </a:r>
            <a:r>
              <a:rPr lang="en-US" b="1" dirty="0" smtClean="0">
                <a:latin typeface="Calibri" panose="020F0502020204030204" pitchFamily="34" charset="0"/>
              </a:rPr>
              <a:t>Validation</a:t>
            </a:r>
            <a:endParaRPr lang="en-US" dirty="0">
              <a:latin typeface="Calibri" panose="020F0502020204030204" pitchFamily="34" charset="0"/>
            </a:endParaRPr>
          </a:p>
        </p:txBody>
      </p:sp>
      <p:sp>
        <p:nvSpPr>
          <p:cNvPr id="100" name="TextShape 2"/>
          <p:cNvSpPr txBox="1"/>
          <p:nvPr/>
        </p:nvSpPr>
        <p:spPr>
          <a:xfrm>
            <a:off x="152400" y="5029200"/>
            <a:ext cx="8839200" cy="1371600"/>
          </a:xfrm>
          <a:prstGeom prst="rect">
            <a:avLst/>
          </a:prstGeom>
          <a:noFill/>
          <a:ln>
            <a:noFill/>
          </a:ln>
        </p:spPr>
        <p:txBody>
          <a:bodyPr/>
          <a:lstStyle/>
          <a:p>
            <a:pPr algn="ctr"/>
            <a:r>
              <a:rPr lang="en-US" u="sng" dirty="0" smtClean="0">
                <a:latin typeface="Calibri" panose="020F0502020204030204" pitchFamily="34" charset="0"/>
              </a:rPr>
              <a:t>I. Tezaur</a:t>
            </a:r>
            <a:r>
              <a:rPr lang="en-US" baseline="30000" dirty="0" smtClean="0">
                <a:latin typeface="Calibri" panose="020F0502020204030204" pitchFamily="34" charset="0"/>
              </a:rPr>
              <a:t>1</a:t>
            </a:r>
            <a:r>
              <a:rPr lang="en-US" dirty="0" smtClean="0">
                <a:latin typeface="Calibri" panose="020F0502020204030204" pitchFamily="34" charset="0"/>
              </a:rPr>
              <a:t>,  A. Salinger</a:t>
            </a:r>
            <a:r>
              <a:rPr lang="en-US" baseline="30000" dirty="0">
                <a:latin typeface="Calibri" panose="020F0502020204030204" pitchFamily="34" charset="0"/>
              </a:rPr>
              <a:t>1</a:t>
            </a:r>
            <a:r>
              <a:rPr lang="en-US" dirty="0" smtClean="0">
                <a:latin typeface="Calibri" panose="020F0502020204030204" pitchFamily="34" charset="0"/>
              </a:rPr>
              <a:t>, M. Perego</a:t>
            </a:r>
            <a:r>
              <a:rPr lang="en-US" baseline="30000" dirty="0">
                <a:latin typeface="Calibri" panose="020F0502020204030204" pitchFamily="34" charset="0"/>
              </a:rPr>
              <a:t>1</a:t>
            </a:r>
            <a:r>
              <a:rPr lang="en-US" dirty="0" smtClean="0">
                <a:latin typeface="Calibri" panose="020F0502020204030204" pitchFamily="34" charset="0"/>
              </a:rPr>
              <a:t>, R. Tuminaro</a:t>
            </a:r>
            <a:r>
              <a:rPr lang="en-US" baseline="30000" dirty="0">
                <a:latin typeface="Calibri" panose="020F0502020204030204" pitchFamily="34" charset="0"/>
              </a:rPr>
              <a:t>1</a:t>
            </a:r>
            <a:r>
              <a:rPr lang="en-US" dirty="0" smtClean="0">
                <a:latin typeface="Calibri" panose="020F0502020204030204" pitchFamily="34" charset="0"/>
              </a:rPr>
              <a:t>, S. Price</a:t>
            </a:r>
            <a:r>
              <a:rPr lang="en-US" baseline="30000" dirty="0" smtClean="0">
                <a:latin typeface="Calibri" panose="020F0502020204030204" pitchFamily="34" charset="0"/>
              </a:rPr>
              <a:t>2</a:t>
            </a:r>
            <a:r>
              <a:rPr lang="en-US" dirty="0" smtClean="0">
                <a:latin typeface="Calibri" panose="020F0502020204030204" pitchFamily="34" charset="0"/>
              </a:rPr>
              <a:t>, J. Watkins</a:t>
            </a:r>
            <a:r>
              <a:rPr lang="en-US" baseline="30000" dirty="0">
                <a:latin typeface="Calibri" panose="020F0502020204030204" pitchFamily="34" charset="0"/>
              </a:rPr>
              <a:t>1</a:t>
            </a:r>
            <a:r>
              <a:rPr lang="en-US" dirty="0" smtClean="0">
                <a:latin typeface="Calibri" panose="020F0502020204030204" pitchFamily="34" charset="0"/>
              </a:rPr>
              <a:t>, G. Hansen</a:t>
            </a:r>
            <a:r>
              <a:rPr lang="en-US" baseline="30000" dirty="0">
                <a:latin typeface="Calibri" panose="020F0502020204030204" pitchFamily="34" charset="0"/>
              </a:rPr>
              <a:t>1</a:t>
            </a:r>
            <a:endParaRPr lang="en-US" baseline="30000" dirty="0" smtClean="0">
              <a:latin typeface="Calibri" panose="020F0502020204030204" pitchFamily="34" charset="0"/>
            </a:endParaRPr>
          </a:p>
          <a:p>
            <a:pPr algn="ctr"/>
            <a:endParaRPr lang="en-US" sz="400" dirty="0" smtClean="0">
              <a:latin typeface="Calibri" panose="020F0502020204030204" pitchFamily="34" charset="0"/>
            </a:endParaRPr>
          </a:p>
          <a:p>
            <a:pPr algn="ctr"/>
            <a:r>
              <a:rPr lang="en-US" sz="1400" baseline="30000" dirty="0" smtClean="0">
                <a:latin typeface="Calibri" panose="020F0502020204030204" pitchFamily="34" charset="0"/>
              </a:rPr>
              <a:t>1</a:t>
            </a:r>
            <a:r>
              <a:rPr lang="en-US" sz="1400" dirty="0" smtClean="0">
                <a:latin typeface="Calibri" panose="020F0502020204030204" pitchFamily="34" charset="0"/>
              </a:rPr>
              <a:t> Sandia National Laboratories, Albuquerque, NM and Livermore, CA, USA.</a:t>
            </a:r>
          </a:p>
          <a:p>
            <a:pPr algn="ctr"/>
            <a:r>
              <a:rPr lang="en-US" sz="1400" baseline="30000" dirty="0" smtClean="0">
                <a:latin typeface="Calibri" panose="020F0502020204030204" pitchFamily="34" charset="0"/>
              </a:rPr>
              <a:t>2</a:t>
            </a:r>
            <a:r>
              <a:rPr lang="en-US" sz="1400" dirty="0" smtClean="0">
                <a:latin typeface="Calibri" panose="020F0502020204030204" pitchFamily="34" charset="0"/>
              </a:rPr>
              <a:t> Los Alamos National Laboratory, Los Alamos, NM, USA.</a:t>
            </a:r>
          </a:p>
          <a:p>
            <a:pPr algn="ctr"/>
            <a:endParaRPr lang="en-US" sz="400" dirty="0">
              <a:latin typeface="Calibri" panose="020F0502020204030204" pitchFamily="34" charset="0"/>
            </a:endParaRPr>
          </a:p>
          <a:p>
            <a:pPr algn="ctr"/>
            <a:r>
              <a:rPr lang="en-US" dirty="0" smtClean="0">
                <a:latin typeface="Calibri" panose="020F0502020204030204" pitchFamily="34" charset="0"/>
              </a:rPr>
              <a:t>SIAM MPE 2016    Philadelphia, PA    Sept. 30 – Oct. </a:t>
            </a:r>
            <a:r>
              <a:rPr lang="en-US" smtClean="0">
                <a:latin typeface="Calibri" panose="020F0502020204030204" pitchFamily="34" charset="0"/>
              </a:rPr>
              <a:t>2, </a:t>
            </a:r>
            <a:r>
              <a:rPr lang="en-US" dirty="0" smtClean="0">
                <a:latin typeface="Calibri" panose="020F0502020204030204" pitchFamily="34" charset="0"/>
              </a:rPr>
              <a:t>2016</a:t>
            </a:r>
            <a:endParaRPr dirty="0">
              <a:latin typeface="Calibri" panose="020F0502020204030204" pitchFamily="34" charset="0"/>
            </a:endParaRPr>
          </a:p>
        </p:txBody>
      </p:sp>
      <p:sp>
        <p:nvSpPr>
          <p:cNvPr id="2" name="TextBox 1"/>
          <p:cNvSpPr txBox="1"/>
          <p:nvPr/>
        </p:nvSpPr>
        <p:spPr>
          <a:xfrm>
            <a:off x="2590800" y="6488668"/>
            <a:ext cx="4076700"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rPr>
              <a:t>SAND2016-8943 C</a:t>
            </a:r>
          </a:p>
        </p:txBody>
      </p:sp>
      <p:graphicFrame>
        <p:nvGraphicFramePr>
          <p:cNvPr id="4" name="Object 3"/>
          <p:cNvGraphicFramePr>
            <a:graphicFrameLocks noChangeAspect="1"/>
          </p:cNvGraphicFramePr>
          <p:nvPr>
            <p:extLst>
              <p:ext uri="{D42A27DB-BD31-4B8C-83A1-F6EECF244321}">
                <p14:modId xmlns:p14="http://schemas.microsoft.com/office/powerpoint/2010/main" val="1545561438"/>
              </p:ext>
            </p:extLst>
          </p:nvPr>
        </p:nvGraphicFramePr>
        <p:xfrm>
          <a:off x="2133600" y="2514600"/>
          <a:ext cx="2362200" cy="1771650"/>
        </p:xfrm>
        <a:graphic>
          <a:graphicData uri="http://schemas.openxmlformats.org/presentationml/2006/ole">
            <mc:AlternateContent xmlns:mc="http://schemas.openxmlformats.org/markup-compatibility/2006">
              <mc:Choice xmlns:v="urn:schemas-microsoft-com:vml" Requires="v">
                <p:oleObj spid="_x0000_s1485" r:id="rId3" imgW="9144000" imgH="6858000" progId="">
                  <p:embed/>
                </p:oleObj>
              </mc:Choice>
              <mc:Fallback>
                <p:oleObj r:id="rId3" imgW="9144000" imgH="6858000" progId="">
                  <p:embed/>
                  <p:pic>
                    <p:nvPicPr>
                      <p:cNvPr id="0" name=""/>
                      <p:cNvPicPr/>
                      <p:nvPr/>
                    </p:nvPicPr>
                    <p:blipFill>
                      <a:blip r:embed="rId4"/>
                      <a:stretch>
                        <a:fillRect/>
                      </a:stretch>
                    </p:blipFill>
                    <p:spPr>
                      <a:xfrm>
                        <a:off x="2133600" y="2514600"/>
                        <a:ext cx="2362200" cy="1771650"/>
                      </a:xfrm>
                      <a:prstGeom prst="rect">
                        <a:avLst/>
                      </a:prstGeom>
                    </p:spPr>
                  </p:pic>
                </p:oleObj>
              </mc:Fallback>
            </mc:AlternateContent>
          </a:graphicData>
        </a:graphic>
      </p:graphicFrame>
      <p:pic>
        <p:nvPicPr>
          <p:cNvPr id="7" name="Picture 6" descr="Lion:private:var:folders:h0:q6x8sxtn3zz1mzzdgjjy2khc000n18:T:TemporaryItems:tobi1.png"/>
          <p:cNvPicPr/>
          <p:nvPr/>
        </p:nvPicPr>
        <p:blipFill rotWithShape="1">
          <a:blip r:embed="rId5" cstate="print">
            <a:extLst>
              <a:ext uri="{28A0092B-C50C-407E-A947-70E740481C1C}">
                <a14:useLocalDpi xmlns:a14="http://schemas.microsoft.com/office/drawing/2010/main" val="0"/>
              </a:ext>
            </a:extLst>
          </a:blip>
          <a:srcRect l="5168" t="4985" r="10447" b="5272"/>
          <a:stretch/>
        </p:blipFill>
        <p:spPr bwMode="auto">
          <a:xfrm>
            <a:off x="4495800" y="2551768"/>
            <a:ext cx="2684089" cy="1697314"/>
          </a:xfrm>
          <a:prstGeom prst="rect">
            <a:avLst/>
          </a:prstGeom>
          <a:noFill/>
          <a:ln>
            <a:solidFill>
              <a:srgbClr val="618FFD"/>
            </a:solidFill>
          </a:ln>
        </p:spPr>
      </p:pic>
      <p:graphicFrame>
        <p:nvGraphicFramePr>
          <p:cNvPr id="6" name="Object 5"/>
          <p:cNvGraphicFramePr>
            <a:graphicFrameLocks noChangeAspect="1"/>
          </p:cNvGraphicFramePr>
          <p:nvPr>
            <p:extLst>
              <p:ext uri="{D42A27DB-BD31-4B8C-83A1-F6EECF244321}">
                <p14:modId xmlns:p14="http://schemas.microsoft.com/office/powerpoint/2010/main" val="3238717428"/>
              </p:ext>
            </p:extLst>
          </p:nvPr>
        </p:nvGraphicFramePr>
        <p:xfrm>
          <a:off x="-17836" y="2496014"/>
          <a:ext cx="2151436" cy="1722863"/>
        </p:xfrm>
        <a:graphic>
          <a:graphicData uri="http://schemas.openxmlformats.org/presentationml/2006/ole">
            <mc:AlternateContent xmlns:mc="http://schemas.openxmlformats.org/markup-compatibility/2006">
              <mc:Choice xmlns:v="urn:schemas-microsoft-com:vml" Requires="v">
                <p:oleObj spid="_x0000_s1486" r:id="rId6" imgW="3187080" imgH="2552040" progId="">
                  <p:embed/>
                </p:oleObj>
              </mc:Choice>
              <mc:Fallback>
                <p:oleObj r:id="rId6" imgW="3187080" imgH="2552040" progId="">
                  <p:embed/>
                  <p:pic>
                    <p:nvPicPr>
                      <p:cNvPr id="0" name=""/>
                      <p:cNvPicPr/>
                      <p:nvPr/>
                    </p:nvPicPr>
                    <p:blipFill>
                      <a:blip r:embed="rId7"/>
                      <a:stretch>
                        <a:fillRect/>
                      </a:stretch>
                    </p:blipFill>
                    <p:spPr>
                      <a:xfrm>
                        <a:off x="-17836" y="2496014"/>
                        <a:ext cx="2151436" cy="1722863"/>
                      </a:xfrm>
                      <a:prstGeom prst="rect">
                        <a:avLst/>
                      </a:prstGeom>
                    </p:spPr>
                  </p:pic>
                </p:oleObj>
              </mc:Fallback>
            </mc:AlternateContent>
          </a:graphicData>
        </a:graphic>
      </p:graphicFrame>
      <p:pic>
        <p:nvPicPr>
          <p:cNvPr id="11" name="Picture 10"/>
          <p:cNvPicPr>
            <a:picLocks noChangeAspect="1"/>
          </p:cNvPicPr>
          <p:nvPr/>
        </p:nvPicPr>
        <p:blipFill>
          <a:blip r:embed="rId8"/>
          <a:stretch>
            <a:fillRect/>
          </a:stretch>
        </p:blipFill>
        <p:spPr>
          <a:xfrm>
            <a:off x="7179888" y="2551768"/>
            <a:ext cx="1925751" cy="1667109"/>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b="1" dirty="0" smtClean="0">
                <a:latin typeface="Calibri" panose="020F0502020204030204" pitchFamily="34" charset="0"/>
              </a:rPr>
              <a:t>2. Mesh </a:t>
            </a:r>
            <a:r>
              <a:rPr lang="en-US" sz="2400" b="1" dirty="0" err="1" smtClean="0">
                <a:latin typeface="Calibri" panose="020F0502020204030204" pitchFamily="34" charset="0"/>
              </a:rPr>
              <a:t>Adaptivity</a:t>
            </a:r>
            <a:r>
              <a:rPr lang="en-US" sz="2400" b="1"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4739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Why?</a:t>
            </a:r>
            <a:endParaRPr lang="en-US" b="1" dirty="0">
              <a:solidFill>
                <a:schemeClr val="accent1"/>
              </a:solidFill>
              <a:latin typeface="Calibri" panose="020F0502020204030204" pitchFamily="34" charset="0"/>
            </a:endParaRPr>
          </a:p>
        </p:txBody>
      </p:sp>
      <p:sp>
        <p:nvSpPr>
          <p:cNvPr id="4" name="TextBox 3"/>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1174735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sp>
        <p:nvSpPr>
          <p:cNvPr id="12" name="Rectangle 11"/>
          <p:cNvSpPr/>
          <p:nvPr/>
        </p:nvSpPr>
        <p:spPr>
          <a:xfrm>
            <a:off x="1374659" y="881897"/>
            <a:ext cx="5940541" cy="369332"/>
          </a:xfrm>
          <a:prstGeom prst="rect">
            <a:avLst/>
          </a:prstGeom>
          <a:solidFill>
            <a:schemeClr val="accent1">
              <a:lumMod val="20000"/>
              <a:lumOff val="80000"/>
            </a:schemeClr>
          </a:solidFill>
        </p:spPr>
        <p:txBody>
          <a:bodyPr wrap="square">
            <a:spAutoFit/>
          </a:bodyPr>
          <a:lstStyle/>
          <a:p>
            <a:pPr algn="ctr"/>
            <a:r>
              <a:rPr lang="en-US" dirty="0">
                <a:latin typeface="Calibri" panose="020F0502020204030204" pitchFamily="34" charset="0"/>
              </a:rPr>
              <a:t>To </a:t>
            </a:r>
            <a:r>
              <a:rPr lang="en-US" b="1" i="1" dirty="0">
                <a:latin typeface="Calibri" panose="020F0502020204030204" pitchFamily="34" charset="0"/>
              </a:rPr>
              <a:t>concentrate</a:t>
            </a:r>
            <a:r>
              <a:rPr lang="en-US" dirty="0">
                <a:latin typeface="Calibri" panose="020F0502020204030204" pitchFamily="34" charset="0"/>
              </a:rPr>
              <a:t> computational power where it is needed.</a:t>
            </a: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Why?</a:t>
            </a:r>
            <a:endParaRPr lang="en-US" b="1" dirty="0">
              <a:solidFill>
                <a:schemeClr val="accent1"/>
              </a:solidFill>
              <a:latin typeface="Calibri" panose="020F0502020204030204" pitchFamily="34" charset="0"/>
            </a:endParaRPr>
          </a:p>
        </p:txBody>
      </p:sp>
      <p:graphicFrame>
        <p:nvGraphicFramePr>
          <p:cNvPr id="6" name="Object 5"/>
          <p:cNvGraphicFramePr>
            <a:graphicFrameLocks noChangeAspect="1"/>
          </p:cNvGraphicFramePr>
          <p:nvPr/>
        </p:nvGraphicFramePr>
        <p:xfrm>
          <a:off x="533400" y="1600200"/>
          <a:ext cx="4832349" cy="4618385"/>
        </p:xfrm>
        <a:graphic>
          <a:graphicData uri="http://schemas.openxmlformats.org/presentationml/2006/ole">
            <mc:AlternateContent xmlns:mc="http://schemas.openxmlformats.org/markup-compatibility/2006">
              <mc:Choice xmlns:v="urn:schemas-microsoft-com:vml" Requires="v">
                <p:oleObj spid="_x0000_s11388" r:id="rId4" imgW="5701320" imgH="5447520" progId="">
                  <p:embed/>
                </p:oleObj>
              </mc:Choice>
              <mc:Fallback>
                <p:oleObj r:id="rId4" imgW="5701320" imgH="5447520" progId="">
                  <p:embed/>
                  <p:pic>
                    <p:nvPicPr>
                      <p:cNvPr id="6" name="Object 5"/>
                      <p:cNvPicPr/>
                      <p:nvPr/>
                    </p:nvPicPr>
                    <p:blipFill>
                      <a:blip r:embed="rId5"/>
                      <a:stretch>
                        <a:fillRect/>
                      </a:stretch>
                    </p:blipFill>
                    <p:spPr>
                      <a:xfrm>
                        <a:off x="533400" y="1600200"/>
                        <a:ext cx="4832349" cy="4618385"/>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791200" y="1668395"/>
          <a:ext cx="2667000" cy="4612980"/>
        </p:xfrm>
        <a:graphic>
          <a:graphicData uri="http://schemas.openxmlformats.org/presentationml/2006/ole">
            <mc:AlternateContent xmlns:mc="http://schemas.openxmlformats.org/markup-compatibility/2006">
              <mc:Choice xmlns:v="urn:schemas-microsoft-com:vml" Requires="v">
                <p:oleObj spid="_x0000_s11389" r:id="rId6" imgW="4368240" imgH="7567920" progId="">
                  <p:embed/>
                </p:oleObj>
              </mc:Choice>
              <mc:Fallback>
                <p:oleObj r:id="rId6" imgW="4368240" imgH="7567920" progId="">
                  <p:embed/>
                  <p:pic>
                    <p:nvPicPr>
                      <p:cNvPr id="14" name="Object 13"/>
                      <p:cNvPicPr/>
                      <p:nvPr/>
                    </p:nvPicPr>
                    <p:blipFill>
                      <a:blip r:embed="rId7"/>
                      <a:stretch>
                        <a:fillRect/>
                      </a:stretch>
                    </p:blipFill>
                    <p:spPr>
                      <a:xfrm>
                        <a:off x="5791200" y="1668395"/>
                        <a:ext cx="2667000" cy="4612980"/>
                      </a:xfrm>
                      <a:prstGeom prst="rect">
                        <a:avLst/>
                      </a:prstGeom>
                    </p:spPr>
                  </p:pic>
                </p:oleObj>
              </mc:Fallback>
            </mc:AlternateContent>
          </a:graphicData>
        </a:graphic>
      </p:graphicFrame>
      <p:sp>
        <p:nvSpPr>
          <p:cNvPr id="7" name="TextBox 6"/>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967632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75341885"/>
              </p:ext>
            </p:extLst>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13434" r:id="rId4" imgW="25104600" imgH="17485560" progId="">
                  <p:embed/>
                </p:oleObj>
              </mc:Choice>
              <mc:Fallback>
                <p:oleObj r:id="rId4" imgW="25104600" imgH="17485560" progId="">
                  <p:embed/>
                  <p:pic>
                    <p:nvPicPr>
                      <p:cNvPr id="15" name="Object 14"/>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995137428"/>
              </p:ext>
            </p:extLst>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13435" r:id="rId6" imgW="24977520" imgH="17676000" progId="">
                  <p:embed/>
                </p:oleObj>
              </mc:Choice>
              <mc:Fallback>
                <p:oleObj r:id="rId6" imgW="24977520" imgH="17676000" progId="">
                  <p:embed/>
                  <p:pic>
                    <p:nvPicPr>
                      <p:cNvPr id="16" name="Object 15"/>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6" name="TextBox 5"/>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2694035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r>
              <a:rPr lang="en-US" dirty="0" smtClean="0">
                <a:solidFill>
                  <a:schemeClr val="accent1">
                    <a:lumMod val="20000"/>
                    <a:lumOff val="80000"/>
                  </a:schemeClr>
                </a:solidFill>
                <a:latin typeface="Calibri" panose="020F0502020204030204" pitchFamily="34" charset="0"/>
              </a:rPr>
              <a:t>*</a:t>
            </a:r>
            <a:endParaRPr lang="en-US" dirty="0">
              <a:solidFill>
                <a:schemeClr val="accent1">
                  <a:lumMod val="20000"/>
                  <a:lumOff val="80000"/>
                </a:schemeClr>
              </a:solidFill>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75341885"/>
              </p:ext>
            </p:extLst>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14458" r:id="rId4" imgW="25104600" imgH="17485560" progId="">
                  <p:embed/>
                </p:oleObj>
              </mc:Choice>
              <mc:Fallback>
                <p:oleObj r:id="rId4" imgW="25104600" imgH="17485560" progId="">
                  <p:embed/>
                  <p:pic>
                    <p:nvPicPr>
                      <p:cNvPr id="15" name="Object 14"/>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995137428"/>
              </p:ext>
            </p:extLst>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14459" r:id="rId6" imgW="24977520" imgH="17676000" progId="">
                  <p:embed/>
                </p:oleObj>
              </mc:Choice>
              <mc:Fallback>
                <p:oleObj r:id="rId6" imgW="24977520" imgH="17676000" progId="">
                  <p:embed/>
                  <p:pic>
                    <p:nvPicPr>
                      <p:cNvPr id="16" name="Object 15"/>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7" name="TextBox 6"/>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2995518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graphicFrame>
        <p:nvGraphicFramePr>
          <p:cNvPr id="3" name="Object 2"/>
          <p:cNvGraphicFramePr>
            <a:graphicFrameLocks noChangeAspect="1"/>
          </p:cNvGraphicFramePr>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19578" r:id="rId4" imgW="25104600" imgH="17485560" progId="">
                  <p:embed/>
                </p:oleObj>
              </mc:Choice>
              <mc:Fallback>
                <p:oleObj r:id="rId4" imgW="25104600" imgH="17485560" progId="">
                  <p:embed/>
                  <p:pic>
                    <p:nvPicPr>
                      <p:cNvPr id="3" name="Object 2"/>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19579" r:id="rId6" imgW="24977520" imgH="17676000" progId="">
                  <p:embed/>
                </p:oleObj>
              </mc:Choice>
              <mc:Fallback>
                <p:oleObj r:id="rId6" imgW="24977520" imgH="17676000" progId="">
                  <p:embed/>
                  <p:pic>
                    <p:nvPicPr>
                      <p:cNvPr id="4" name="Object 3"/>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2" name="TextBox 1"/>
          <p:cNvSpPr txBox="1"/>
          <p:nvPr/>
        </p:nvSpPr>
        <p:spPr>
          <a:xfrm>
            <a:off x="11150" y="1272395"/>
            <a:ext cx="9132849" cy="1169551"/>
          </a:xfrm>
          <a:prstGeom prst="rect">
            <a:avLst/>
          </a:prstGeom>
          <a:noFill/>
        </p:spPr>
        <p:txBody>
          <a:bodyPr wrap="square" rtlCol="0">
            <a:spAutoFit/>
          </a:bodyPr>
          <a:lstStyle/>
          <a:p>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In collaboration with </a:t>
            </a:r>
            <a:r>
              <a:rPr lang="en-US" b="1" i="1" dirty="0" smtClean="0">
                <a:latin typeface="Calibri" panose="020F0502020204030204" pitchFamily="34" charset="0"/>
              </a:rPr>
              <a:t>Rensselaer </a:t>
            </a:r>
            <a:r>
              <a:rPr lang="en-US" b="1" i="1" dirty="0" err="1" smtClean="0">
                <a:latin typeface="Calibri" panose="020F0502020204030204" pitchFamily="34" charset="0"/>
              </a:rPr>
              <a:t>Polytechnical</a:t>
            </a:r>
            <a:r>
              <a:rPr lang="en-US" b="1" i="1" dirty="0" smtClean="0">
                <a:latin typeface="Calibri" panose="020F0502020204030204" pitchFamily="34" charset="0"/>
              </a:rPr>
              <a:t> Institute</a:t>
            </a:r>
            <a:r>
              <a:rPr lang="en-US" dirty="0" smtClean="0">
                <a:latin typeface="Calibri" panose="020F0502020204030204" pitchFamily="34" charset="0"/>
              </a:rPr>
              <a:t> (M. Shephard, C. Smith, D. Ibanez): added mesh adaptation capabilities (PAALS) to </a:t>
            </a:r>
            <a:r>
              <a:rPr lang="en-US" i="1" dirty="0" smtClean="0">
                <a:latin typeface="Calibri" panose="020F0502020204030204" pitchFamily="34" charset="0"/>
              </a:rPr>
              <a:t>Albany.</a:t>
            </a:r>
          </a:p>
          <a:p>
            <a:pPr marL="0" lvl="2"/>
            <a:endParaRPr lang="en-US" sz="400" i="1" dirty="0" smtClean="0">
              <a:solidFill>
                <a:schemeClr val="accent1"/>
              </a:solidFill>
              <a:latin typeface="Calibri" panose="020F0502020204030204" pitchFamily="34" charset="0"/>
            </a:endParaRPr>
          </a:p>
          <a:p>
            <a:endParaRPr lang="en-US" sz="400" b="1" i="1" dirty="0" smtClean="0">
              <a:latin typeface="Calibri" panose="020F0502020204030204" pitchFamily="34" charset="0"/>
            </a:endParaRPr>
          </a:p>
          <a:p>
            <a:pPr marL="285750" indent="-285750">
              <a:buFont typeface="Arial" panose="020B0604020202020204" pitchFamily="34" charset="0"/>
              <a:buChar char="•"/>
            </a:pPr>
            <a:endParaRPr lang="en-US" sz="400"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125113"/>
            <a:ext cx="2401467" cy="456092"/>
          </a:xfrm>
          <a:prstGeom prst="rect">
            <a:avLst/>
          </a:prstGeom>
        </p:spPr>
      </p:pic>
      <p:sp>
        <p:nvSpPr>
          <p:cNvPr id="11" name="TextBox 10"/>
          <p:cNvSpPr txBox="1"/>
          <p:nvPr/>
        </p:nvSpPr>
        <p:spPr>
          <a:xfrm>
            <a:off x="5682621" y="1745842"/>
            <a:ext cx="3385179" cy="523220"/>
          </a:xfrm>
          <a:prstGeom prst="rect">
            <a:avLst/>
          </a:prstGeom>
          <a:noFill/>
          <a:ln>
            <a:solidFill>
              <a:schemeClr val="tx1"/>
            </a:solidFill>
          </a:ln>
        </p:spPr>
        <p:txBody>
          <a:bodyPr wrap="square" rtlCol="0">
            <a:spAutoFit/>
          </a:bodyPr>
          <a:lstStyle/>
          <a:p>
            <a:r>
              <a:rPr lang="en-US" sz="1400" dirty="0" smtClean="0">
                <a:latin typeface="Calibri" panose="020F0502020204030204" pitchFamily="34" charset="0"/>
              </a:rPr>
              <a:t>*</a:t>
            </a:r>
            <a:r>
              <a:rPr lang="en-US" sz="1400" b="1" i="1" dirty="0" smtClean="0">
                <a:latin typeface="Calibri" panose="020F0502020204030204" pitchFamily="34" charset="0"/>
              </a:rPr>
              <a:t>SCOREC</a:t>
            </a:r>
            <a:r>
              <a:rPr lang="en-US" sz="1400" dirty="0" smtClean="0">
                <a:latin typeface="Calibri" panose="020F0502020204030204" pitchFamily="34" charset="0"/>
              </a:rPr>
              <a:t> = Scientific </a:t>
            </a:r>
            <a:r>
              <a:rPr lang="en-US" sz="1400" dirty="0">
                <a:latin typeface="Calibri" panose="020F0502020204030204" pitchFamily="34" charset="0"/>
              </a:rPr>
              <a:t>Computation Research Center </a:t>
            </a:r>
            <a:r>
              <a:rPr lang="en-US" sz="1400" dirty="0" smtClean="0">
                <a:latin typeface="Calibri" panose="020F0502020204030204" pitchFamily="34" charset="0"/>
              </a:rPr>
              <a:t>at RPI: https</a:t>
            </a:r>
            <a:r>
              <a:rPr lang="en-US" sz="1400" dirty="0">
                <a:latin typeface="Calibri" panose="020F0502020204030204" pitchFamily="34" charset="0"/>
              </a:rPr>
              <a:t>://github.com/SCOREC</a:t>
            </a: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sp>
        <p:nvSpPr>
          <p:cNvPr id="18" name="TextBox 17"/>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1915360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graphicFrame>
        <p:nvGraphicFramePr>
          <p:cNvPr id="3" name="Object 2"/>
          <p:cNvGraphicFramePr>
            <a:graphicFrameLocks noChangeAspect="1"/>
          </p:cNvGraphicFramePr>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27734" r:id="rId4" imgW="25104600" imgH="17485560" progId="">
                  <p:embed/>
                </p:oleObj>
              </mc:Choice>
              <mc:Fallback>
                <p:oleObj r:id="rId4" imgW="25104600" imgH="17485560" progId="">
                  <p:embed/>
                  <p:pic>
                    <p:nvPicPr>
                      <p:cNvPr id="3" name="Object 2"/>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27735" r:id="rId6" imgW="24977520" imgH="17676000" progId="">
                  <p:embed/>
                </p:oleObj>
              </mc:Choice>
              <mc:Fallback>
                <p:oleObj r:id="rId6" imgW="24977520" imgH="17676000" progId="">
                  <p:embed/>
                  <p:pic>
                    <p:nvPicPr>
                      <p:cNvPr id="4" name="Object 3"/>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2" name="TextBox 1"/>
          <p:cNvSpPr txBox="1"/>
          <p:nvPr/>
        </p:nvSpPr>
        <p:spPr>
          <a:xfrm>
            <a:off x="11150" y="1272395"/>
            <a:ext cx="9132849" cy="1846659"/>
          </a:xfrm>
          <a:prstGeom prst="rect">
            <a:avLst/>
          </a:prstGeom>
          <a:noFill/>
        </p:spPr>
        <p:txBody>
          <a:bodyPr wrap="square" rtlCol="0">
            <a:spAutoFit/>
          </a:bodyPr>
          <a:lstStyle/>
          <a:p>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In collaboration with </a:t>
            </a:r>
            <a:r>
              <a:rPr lang="en-US" b="1" i="1" dirty="0" smtClean="0">
                <a:latin typeface="Calibri" panose="020F0502020204030204" pitchFamily="34" charset="0"/>
              </a:rPr>
              <a:t>Rensselaer </a:t>
            </a:r>
            <a:r>
              <a:rPr lang="en-US" b="1" i="1" dirty="0" err="1" smtClean="0">
                <a:latin typeface="Calibri" panose="020F0502020204030204" pitchFamily="34" charset="0"/>
              </a:rPr>
              <a:t>Polytechnical</a:t>
            </a:r>
            <a:r>
              <a:rPr lang="en-US" b="1" i="1" dirty="0" smtClean="0">
                <a:latin typeface="Calibri" panose="020F0502020204030204" pitchFamily="34" charset="0"/>
              </a:rPr>
              <a:t> Institute</a:t>
            </a:r>
            <a:r>
              <a:rPr lang="en-US" dirty="0" smtClean="0">
                <a:latin typeface="Calibri" panose="020F0502020204030204" pitchFamily="34" charset="0"/>
              </a:rPr>
              <a:t> (M. Shephard, C. Smith, D. Ibanez): added mesh adaptation capabilities (PAALS) to </a:t>
            </a:r>
            <a:r>
              <a:rPr lang="en-US" i="1" dirty="0" smtClean="0">
                <a:latin typeface="Calibri" panose="020F0502020204030204" pitchFamily="34" charset="0"/>
              </a:rPr>
              <a:t>Albany.</a:t>
            </a:r>
          </a:p>
          <a:p>
            <a:pPr marL="0" lvl="2"/>
            <a:endParaRPr lang="en-US" sz="400" i="1" dirty="0" smtClean="0">
              <a:solidFill>
                <a:schemeClr val="accent1"/>
              </a:solidFill>
              <a:latin typeface="Calibri" panose="020F0502020204030204" pitchFamily="34" charset="0"/>
            </a:endParaRPr>
          </a:p>
          <a:p>
            <a:pPr marL="0" lvl="2"/>
            <a:r>
              <a:rPr lang="en-US" b="1" dirty="0" smtClean="0">
                <a:solidFill>
                  <a:schemeClr val="accent1"/>
                </a:solidFill>
                <a:latin typeface="Calibri" panose="020F0502020204030204" pitchFamily="34" charset="0"/>
              </a:rPr>
              <a:t>PAALS provides: </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Fully-coupled</a:t>
            </a:r>
            <a:r>
              <a:rPr lang="en-US" dirty="0">
                <a:latin typeface="Calibri" panose="020F0502020204030204" pitchFamily="34" charset="0"/>
              </a:rPr>
              <a:t>, </a:t>
            </a:r>
            <a:r>
              <a:rPr lang="en-US" b="1" i="1" dirty="0">
                <a:latin typeface="Calibri" panose="020F0502020204030204" pitchFamily="34" charset="0"/>
              </a:rPr>
              <a:t>in-memory adaptation </a:t>
            </a:r>
            <a:r>
              <a:rPr lang="en-US" dirty="0">
                <a:latin typeface="Calibri" panose="020F0502020204030204" pitchFamily="34" charset="0"/>
              </a:rPr>
              <a:t>and solution </a:t>
            </a:r>
            <a:r>
              <a:rPr lang="en-US" dirty="0" smtClean="0">
                <a:latin typeface="Calibri" panose="020F0502020204030204" pitchFamily="34" charset="0"/>
              </a:rPr>
              <a:t>transfer services.</a:t>
            </a:r>
          </a:p>
          <a:p>
            <a:pPr marL="0" lvl="2"/>
            <a:endParaRPr lang="en-US" sz="400" dirty="0" smtClean="0">
              <a:latin typeface="Calibri" panose="020F0502020204030204" pitchFamily="34" charset="0"/>
            </a:endParaRPr>
          </a:p>
          <a:p>
            <a:endParaRPr lang="en-US" sz="400" b="1" i="1" dirty="0" smtClean="0">
              <a:latin typeface="Calibri" panose="020F0502020204030204" pitchFamily="34" charset="0"/>
            </a:endParaRPr>
          </a:p>
          <a:p>
            <a:pPr marL="285750" indent="-285750">
              <a:buFont typeface="Arial" panose="020B0604020202020204" pitchFamily="34" charset="0"/>
              <a:buChar char="•"/>
            </a:pPr>
            <a:endParaRPr lang="en-US" sz="400"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125113"/>
            <a:ext cx="2401467" cy="456092"/>
          </a:xfrm>
          <a:prstGeom prst="rect">
            <a:avLst/>
          </a:prstGeom>
        </p:spPr>
      </p:pic>
      <p:sp>
        <p:nvSpPr>
          <p:cNvPr id="11" name="TextBox 10"/>
          <p:cNvSpPr txBox="1"/>
          <p:nvPr/>
        </p:nvSpPr>
        <p:spPr>
          <a:xfrm>
            <a:off x="5682621" y="1745842"/>
            <a:ext cx="3385179" cy="523220"/>
          </a:xfrm>
          <a:prstGeom prst="rect">
            <a:avLst/>
          </a:prstGeom>
          <a:noFill/>
          <a:ln>
            <a:solidFill>
              <a:schemeClr val="tx1"/>
            </a:solidFill>
          </a:ln>
        </p:spPr>
        <p:txBody>
          <a:bodyPr wrap="square" rtlCol="0">
            <a:spAutoFit/>
          </a:bodyPr>
          <a:lstStyle/>
          <a:p>
            <a:r>
              <a:rPr lang="en-US" sz="1400" dirty="0" smtClean="0">
                <a:latin typeface="Calibri" panose="020F0502020204030204" pitchFamily="34" charset="0"/>
              </a:rPr>
              <a:t>*</a:t>
            </a:r>
            <a:r>
              <a:rPr lang="en-US" sz="1400" b="1" i="1" dirty="0" smtClean="0">
                <a:latin typeface="Calibri" panose="020F0502020204030204" pitchFamily="34" charset="0"/>
              </a:rPr>
              <a:t>SCOREC</a:t>
            </a:r>
            <a:r>
              <a:rPr lang="en-US" sz="1400" dirty="0" smtClean="0">
                <a:latin typeface="Calibri" panose="020F0502020204030204" pitchFamily="34" charset="0"/>
              </a:rPr>
              <a:t> = Scientific </a:t>
            </a:r>
            <a:r>
              <a:rPr lang="en-US" sz="1400" dirty="0">
                <a:latin typeface="Calibri" panose="020F0502020204030204" pitchFamily="34" charset="0"/>
              </a:rPr>
              <a:t>Computation Research Center </a:t>
            </a:r>
            <a:r>
              <a:rPr lang="en-US" sz="1400" dirty="0" smtClean="0">
                <a:latin typeface="Calibri" panose="020F0502020204030204" pitchFamily="34" charset="0"/>
              </a:rPr>
              <a:t>at RPI: https</a:t>
            </a:r>
            <a:r>
              <a:rPr lang="en-US" sz="1400" dirty="0">
                <a:latin typeface="Calibri" panose="020F0502020204030204" pitchFamily="34" charset="0"/>
              </a:rPr>
              <a:t>://github.com/SCOREC</a:t>
            </a: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sp>
        <p:nvSpPr>
          <p:cNvPr id="17" name="TextBox 16"/>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1572736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graphicFrame>
        <p:nvGraphicFramePr>
          <p:cNvPr id="3" name="Object 2"/>
          <p:cNvGraphicFramePr>
            <a:graphicFrameLocks noChangeAspect="1"/>
          </p:cNvGraphicFramePr>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28758" r:id="rId4" imgW="25104600" imgH="17485560" progId="">
                  <p:embed/>
                </p:oleObj>
              </mc:Choice>
              <mc:Fallback>
                <p:oleObj r:id="rId4" imgW="25104600" imgH="17485560" progId="">
                  <p:embed/>
                  <p:pic>
                    <p:nvPicPr>
                      <p:cNvPr id="3" name="Object 2"/>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28759" r:id="rId6" imgW="24977520" imgH="17676000" progId="">
                  <p:embed/>
                </p:oleObj>
              </mc:Choice>
              <mc:Fallback>
                <p:oleObj r:id="rId6" imgW="24977520" imgH="17676000" progId="">
                  <p:embed/>
                  <p:pic>
                    <p:nvPicPr>
                      <p:cNvPr id="4" name="Object 3"/>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2" name="TextBox 1"/>
          <p:cNvSpPr txBox="1"/>
          <p:nvPr/>
        </p:nvSpPr>
        <p:spPr>
          <a:xfrm>
            <a:off x="11150" y="1272395"/>
            <a:ext cx="9132849" cy="2462213"/>
          </a:xfrm>
          <a:prstGeom prst="rect">
            <a:avLst/>
          </a:prstGeom>
          <a:noFill/>
        </p:spPr>
        <p:txBody>
          <a:bodyPr wrap="square" rtlCol="0">
            <a:spAutoFit/>
          </a:bodyPr>
          <a:lstStyle/>
          <a:p>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In collaboration with </a:t>
            </a:r>
            <a:r>
              <a:rPr lang="en-US" b="1" i="1" dirty="0" smtClean="0">
                <a:latin typeface="Calibri" panose="020F0502020204030204" pitchFamily="34" charset="0"/>
              </a:rPr>
              <a:t>Rensselaer </a:t>
            </a:r>
            <a:r>
              <a:rPr lang="en-US" b="1" i="1" dirty="0" err="1" smtClean="0">
                <a:latin typeface="Calibri" panose="020F0502020204030204" pitchFamily="34" charset="0"/>
              </a:rPr>
              <a:t>Polytechnical</a:t>
            </a:r>
            <a:r>
              <a:rPr lang="en-US" b="1" i="1" dirty="0" smtClean="0">
                <a:latin typeface="Calibri" panose="020F0502020204030204" pitchFamily="34" charset="0"/>
              </a:rPr>
              <a:t> Institute</a:t>
            </a:r>
            <a:r>
              <a:rPr lang="en-US" dirty="0" smtClean="0">
                <a:latin typeface="Calibri" panose="020F0502020204030204" pitchFamily="34" charset="0"/>
              </a:rPr>
              <a:t> (M. Shephard, C. Smith, D. Ibanez): added mesh adaptation capabilities (PAALS) to </a:t>
            </a:r>
            <a:r>
              <a:rPr lang="en-US" i="1" dirty="0" smtClean="0">
                <a:latin typeface="Calibri" panose="020F0502020204030204" pitchFamily="34" charset="0"/>
              </a:rPr>
              <a:t>Albany.</a:t>
            </a:r>
          </a:p>
          <a:p>
            <a:pPr marL="0" lvl="2"/>
            <a:endParaRPr lang="en-US" sz="400" i="1" dirty="0" smtClean="0">
              <a:solidFill>
                <a:schemeClr val="accent1"/>
              </a:solidFill>
              <a:latin typeface="Calibri" panose="020F0502020204030204" pitchFamily="34" charset="0"/>
            </a:endParaRPr>
          </a:p>
          <a:p>
            <a:pPr marL="0" lvl="2"/>
            <a:r>
              <a:rPr lang="en-US" b="1" dirty="0" smtClean="0">
                <a:solidFill>
                  <a:schemeClr val="accent1"/>
                </a:solidFill>
                <a:latin typeface="Calibri" panose="020F0502020204030204" pitchFamily="34" charset="0"/>
              </a:rPr>
              <a:t>PAALS provides: </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Fully-coupled</a:t>
            </a:r>
            <a:r>
              <a:rPr lang="en-US" dirty="0">
                <a:latin typeface="Calibri" panose="020F0502020204030204" pitchFamily="34" charset="0"/>
              </a:rPr>
              <a:t>, </a:t>
            </a:r>
            <a:r>
              <a:rPr lang="en-US" b="1" i="1" dirty="0">
                <a:latin typeface="Calibri" panose="020F0502020204030204" pitchFamily="34" charset="0"/>
              </a:rPr>
              <a:t>in-memory adaptation </a:t>
            </a:r>
            <a:r>
              <a:rPr lang="en-US" dirty="0">
                <a:latin typeface="Calibri" panose="020F0502020204030204" pitchFamily="34" charset="0"/>
              </a:rPr>
              <a:t>and solution </a:t>
            </a:r>
            <a:r>
              <a:rPr lang="en-US" dirty="0" smtClean="0">
                <a:latin typeface="Calibri" panose="020F0502020204030204" pitchFamily="34" charset="0"/>
              </a:rPr>
              <a:t>transfer services.</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b="1" i="1" dirty="0">
                <a:latin typeface="Calibri" panose="020F0502020204030204" pitchFamily="34" charset="0"/>
              </a:rPr>
              <a:t>Parallel mesh infrastructure </a:t>
            </a:r>
            <a:r>
              <a:rPr lang="en-US" dirty="0" smtClean="0">
                <a:latin typeface="Calibri" panose="020F0502020204030204" pitchFamily="34" charset="0"/>
              </a:rPr>
              <a:t>and services via </a:t>
            </a:r>
            <a:r>
              <a:rPr lang="en-US" b="1" i="1" dirty="0">
                <a:latin typeface="Calibri" panose="020F0502020204030204" pitchFamily="34" charset="0"/>
              </a:rPr>
              <a:t>PUMI</a:t>
            </a:r>
            <a:r>
              <a:rPr lang="en-US" dirty="0">
                <a:latin typeface="Calibri" panose="020F0502020204030204" pitchFamily="34" charset="0"/>
              </a:rPr>
              <a:t> (Parallel Unstructured Mesh Infrastructure</a:t>
            </a:r>
            <a:r>
              <a:rPr lang="en-US" dirty="0" smtClean="0">
                <a:latin typeface="Calibri" panose="020F0502020204030204" pitchFamily="34" charset="0"/>
              </a:rPr>
              <a:t>): an efficient, distributed mesh data structure that supports </a:t>
            </a:r>
            <a:r>
              <a:rPr lang="en-US" dirty="0" err="1" smtClean="0">
                <a:latin typeface="Calibri" panose="020F0502020204030204" pitchFamily="34" charset="0"/>
              </a:rPr>
              <a:t>adaptivity</a:t>
            </a:r>
            <a:r>
              <a:rPr lang="en-US" dirty="0" smtClean="0">
                <a:latin typeface="Calibri" panose="020F0502020204030204" pitchFamily="34" charset="0"/>
              </a:rPr>
              <a:t>.</a:t>
            </a:r>
          </a:p>
          <a:p>
            <a:pPr marL="0" lvl="2"/>
            <a:endParaRPr lang="en-US" sz="400" dirty="0" smtClean="0">
              <a:latin typeface="Calibri" panose="020F0502020204030204" pitchFamily="34" charset="0"/>
            </a:endParaRPr>
          </a:p>
          <a:p>
            <a:endParaRPr lang="en-US" sz="400" b="1" i="1" dirty="0" smtClean="0">
              <a:latin typeface="Calibri" panose="020F0502020204030204" pitchFamily="34" charset="0"/>
            </a:endParaRPr>
          </a:p>
          <a:p>
            <a:pPr marL="285750" indent="-285750">
              <a:buFont typeface="Arial" panose="020B0604020202020204" pitchFamily="34" charset="0"/>
              <a:buChar char="•"/>
            </a:pPr>
            <a:endParaRPr lang="en-US" sz="400"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459" y="4199095"/>
            <a:ext cx="1676400" cy="56558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200" y="125113"/>
            <a:ext cx="2401467" cy="456092"/>
          </a:xfrm>
          <a:prstGeom prst="rect">
            <a:avLst/>
          </a:prstGeom>
        </p:spPr>
      </p:pic>
      <p:sp>
        <p:nvSpPr>
          <p:cNvPr id="11" name="TextBox 10"/>
          <p:cNvSpPr txBox="1"/>
          <p:nvPr/>
        </p:nvSpPr>
        <p:spPr>
          <a:xfrm>
            <a:off x="5682621" y="1745842"/>
            <a:ext cx="3385179" cy="523220"/>
          </a:xfrm>
          <a:prstGeom prst="rect">
            <a:avLst/>
          </a:prstGeom>
          <a:noFill/>
          <a:ln>
            <a:solidFill>
              <a:schemeClr val="tx1"/>
            </a:solidFill>
          </a:ln>
        </p:spPr>
        <p:txBody>
          <a:bodyPr wrap="square" rtlCol="0">
            <a:spAutoFit/>
          </a:bodyPr>
          <a:lstStyle/>
          <a:p>
            <a:r>
              <a:rPr lang="en-US" sz="1400" dirty="0" smtClean="0">
                <a:latin typeface="Calibri" panose="020F0502020204030204" pitchFamily="34" charset="0"/>
              </a:rPr>
              <a:t>*</a:t>
            </a:r>
            <a:r>
              <a:rPr lang="en-US" sz="1400" b="1" i="1" dirty="0" smtClean="0">
                <a:latin typeface="Calibri" panose="020F0502020204030204" pitchFamily="34" charset="0"/>
              </a:rPr>
              <a:t>SCOREC</a:t>
            </a:r>
            <a:r>
              <a:rPr lang="en-US" sz="1400" dirty="0" smtClean="0">
                <a:latin typeface="Calibri" panose="020F0502020204030204" pitchFamily="34" charset="0"/>
              </a:rPr>
              <a:t> = Scientific </a:t>
            </a:r>
            <a:r>
              <a:rPr lang="en-US" sz="1400" dirty="0">
                <a:latin typeface="Calibri" panose="020F0502020204030204" pitchFamily="34" charset="0"/>
              </a:rPr>
              <a:t>Computation Research Center </a:t>
            </a:r>
            <a:r>
              <a:rPr lang="en-US" sz="1400" dirty="0" smtClean="0">
                <a:latin typeface="Calibri" panose="020F0502020204030204" pitchFamily="34" charset="0"/>
              </a:rPr>
              <a:t>at RPI: https</a:t>
            </a:r>
            <a:r>
              <a:rPr lang="en-US" sz="1400" dirty="0">
                <a:latin typeface="Calibri" panose="020F0502020204030204" pitchFamily="34" charset="0"/>
              </a:rPr>
              <a:t>://github.com/SCOREC</a:t>
            </a: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sp>
        <p:nvSpPr>
          <p:cNvPr id="17" name="TextBox 16"/>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2426275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graphicFrame>
        <p:nvGraphicFramePr>
          <p:cNvPr id="3" name="Object 2"/>
          <p:cNvGraphicFramePr>
            <a:graphicFrameLocks noChangeAspect="1"/>
          </p:cNvGraphicFramePr>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29782" r:id="rId4" imgW="25104600" imgH="17485560" progId="">
                  <p:embed/>
                </p:oleObj>
              </mc:Choice>
              <mc:Fallback>
                <p:oleObj r:id="rId4" imgW="25104600" imgH="17485560" progId="">
                  <p:embed/>
                  <p:pic>
                    <p:nvPicPr>
                      <p:cNvPr id="3" name="Object 2"/>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29783" r:id="rId6" imgW="24977520" imgH="17676000" progId="">
                  <p:embed/>
                </p:oleObj>
              </mc:Choice>
              <mc:Fallback>
                <p:oleObj r:id="rId6" imgW="24977520" imgH="17676000" progId="">
                  <p:embed/>
                  <p:pic>
                    <p:nvPicPr>
                      <p:cNvPr id="4" name="Object 3"/>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2" name="TextBox 1"/>
          <p:cNvSpPr txBox="1"/>
          <p:nvPr/>
        </p:nvSpPr>
        <p:spPr>
          <a:xfrm>
            <a:off x="11150" y="1272395"/>
            <a:ext cx="9132849" cy="3139321"/>
          </a:xfrm>
          <a:prstGeom prst="rect">
            <a:avLst/>
          </a:prstGeom>
          <a:noFill/>
        </p:spPr>
        <p:txBody>
          <a:bodyPr wrap="square" rtlCol="0">
            <a:spAutoFit/>
          </a:bodyPr>
          <a:lstStyle/>
          <a:p>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In collaboration with </a:t>
            </a:r>
            <a:r>
              <a:rPr lang="en-US" b="1" i="1" dirty="0" smtClean="0">
                <a:latin typeface="Calibri" panose="020F0502020204030204" pitchFamily="34" charset="0"/>
              </a:rPr>
              <a:t>Rensselaer </a:t>
            </a:r>
            <a:r>
              <a:rPr lang="en-US" b="1" i="1" dirty="0" err="1" smtClean="0">
                <a:latin typeface="Calibri" panose="020F0502020204030204" pitchFamily="34" charset="0"/>
              </a:rPr>
              <a:t>Polytechnical</a:t>
            </a:r>
            <a:r>
              <a:rPr lang="en-US" b="1" i="1" dirty="0" smtClean="0">
                <a:latin typeface="Calibri" panose="020F0502020204030204" pitchFamily="34" charset="0"/>
              </a:rPr>
              <a:t> Institute</a:t>
            </a:r>
            <a:r>
              <a:rPr lang="en-US" dirty="0" smtClean="0">
                <a:latin typeface="Calibri" panose="020F0502020204030204" pitchFamily="34" charset="0"/>
              </a:rPr>
              <a:t> (M. Shephard, C. Smith, D. Ibanez): added mesh adaptation capabilities (PAALS) to </a:t>
            </a:r>
            <a:r>
              <a:rPr lang="en-US" i="1" dirty="0" smtClean="0">
                <a:latin typeface="Calibri" panose="020F0502020204030204" pitchFamily="34" charset="0"/>
              </a:rPr>
              <a:t>Albany.</a:t>
            </a:r>
          </a:p>
          <a:p>
            <a:pPr marL="0" lvl="2"/>
            <a:endParaRPr lang="en-US" sz="400" i="1" dirty="0" smtClean="0">
              <a:solidFill>
                <a:schemeClr val="accent1"/>
              </a:solidFill>
              <a:latin typeface="Calibri" panose="020F0502020204030204" pitchFamily="34" charset="0"/>
            </a:endParaRPr>
          </a:p>
          <a:p>
            <a:pPr marL="0" lvl="2"/>
            <a:r>
              <a:rPr lang="en-US" b="1" dirty="0" smtClean="0">
                <a:solidFill>
                  <a:schemeClr val="accent1"/>
                </a:solidFill>
                <a:latin typeface="Calibri" panose="020F0502020204030204" pitchFamily="34" charset="0"/>
              </a:rPr>
              <a:t>PAALS provides: </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Fully-coupled</a:t>
            </a:r>
            <a:r>
              <a:rPr lang="en-US" dirty="0">
                <a:latin typeface="Calibri" panose="020F0502020204030204" pitchFamily="34" charset="0"/>
              </a:rPr>
              <a:t>, </a:t>
            </a:r>
            <a:r>
              <a:rPr lang="en-US" b="1" i="1" dirty="0">
                <a:latin typeface="Calibri" panose="020F0502020204030204" pitchFamily="34" charset="0"/>
              </a:rPr>
              <a:t>in-memory adaptation </a:t>
            </a:r>
            <a:r>
              <a:rPr lang="en-US" dirty="0">
                <a:latin typeface="Calibri" panose="020F0502020204030204" pitchFamily="34" charset="0"/>
              </a:rPr>
              <a:t>and solution </a:t>
            </a:r>
            <a:r>
              <a:rPr lang="en-US" dirty="0" smtClean="0">
                <a:latin typeface="Calibri" panose="020F0502020204030204" pitchFamily="34" charset="0"/>
              </a:rPr>
              <a:t>transfer services.</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b="1" i="1" dirty="0">
                <a:latin typeface="Calibri" panose="020F0502020204030204" pitchFamily="34" charset="0"/>
              </a:rPr>
              <a:t>Parallel mesh infrastructure </a:t>
            </a:r>
            <a:r>
              <a:rPr lang="en-US" dirty="0" smtClean="0">
                <a:latin typeface="Calibri" panose="020F0502020204030204" pitchFamily="34" charset="0"/>
              </a:rPr>
              <a:t>and services via </a:t>
            </a:r>
            <a:r>
              <a:rPr lang="en-US" b="1" i="1" dirty="0">
                <a:latin typeface="Calibri" panose="020F0502020204030204" pitchFamily="34" charset="0"/>
              </a:rPr>
              <a:t>PUMI</a:t>
            </a:r>
            <a:r>
              <a:rPr lang="en-US" dirty="0">
                <a:latin typeface="Calibri" panose="020F0502020204030204" pitchFamily="34" charset="0"/>
              </a:rPr>
              <a:t> (Parallel Unstructured Mesh Infrastructure</a:t>
            </a:r>
            <a:r>
              <a:rPr lang="en-US" dirty="0" smtClean="0">
                <a:latin typeface="Calibri" panose="020F0502020204030204" pitchFamily="34" charset="0"/>
              </a:rPr>
              <a:t>): an efficient, distributed mesh data structure that supports </a:t>
            </a:r>
            <a:r>
              <a:rPr lang="en-US" dirty="0" err="1" smtClean="0">
                <a:latin typeface="Calibri" panose="020F0502020204030204" pitchFamily="34" charset="0"/>
              </a:rPr>
              <a:t>adaptivity</a:t>
            </a:r>
            <a:r>
              <a:rPr lang="en-US" dirty="0" smtClean="0">
                <a:latin typeface="Calibri" panose="020F0502020204030204" pitchFamily="34" charset="0"/>
              </a:rPr>
              <a:t>.</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a:latin typeface="Calibri" panose="020F0502020204030204" pitchFamily="34" charset="0"/>
              </a:rPr>
              <a:t>Predictive </a:t>
            </a:r>
            <a:r>
              <a:rPr lang="en-US" b="1" i="1" dirty="0">
                <a:latin typeface="Calibri" panose="020F0502020204030204" pitchFamily="34" charset="0"/>
              </a:rPr>
              <a:t>dynamic load balancing </a:t>
            </a:r>
            <a:r>
              <a:rPr lang="en-US" dirty="0">
                <a:latin typeface="Calibri" panose="020F0502020204030204" pitchFamily="34" charset="0"/>
              </a:rPr>
              <a:t>via </a:t>
            </a:r>
            <a:r>
              <a:rPr lang="en-US" b="1" i="1" dirty="0" err="1">
                <a:latin typeface="Calibri" panose="020F0502020204030204" pitchFamily="34" charset="0"/>
              </a:rPr>
              <a:t>ParMetis</a:t>
            </a:r>
            <a:r>
              <a:rPr lang="en-US" b="1" i="1" dirty="0">
                <a:latin typeface="Calibri" panose="020F0502020204030204" pitchFamily="34" charset="0"/>
              </a:rPr>
              <a:t>/Zoltan</a:t>
            </a:r>
            <a:r>
              <a:rPr lang="en-US" dirty="0">
                <a:latin typeface="Calibri" panose="020F0502020204030204" pitchFamily="34" charset="0"/>
              </a:rPr>
              <a:t> + </a:t>
            </a:r>
            <a:r>
              <a:rPr lang="en-US" b="1" i="1" dirty="0" err="1">
                <a:latin typeface="Calibri" panose="020F0502020204030204" pitchFamily="34" charset="0"/>
              </a:rPr>
              <a:t>ParMA</a:t>
            </a:r>
            <a:r>
              <a:rPr lang="en-US" b="1" i="1" dirty="0" smtClean="0">
                <a:latin typeface="Calibri" panose="020F0502020204030204" pitchFamily="34" charset="0"/>
              </a:rPr>
              <a:t>.</a:t>
            </a:r>
            <a:endParaRPr lang="en-US" dirty="0" smtClean="0">
              <a:latin typeface="Calibri" panose="020F0502020204030204" pitchFamily="34" charset="0"/>
            </a:endParaRPr>
          </a:p>
          <a:p>
            <a:endParaRPr lang="en-US" sz="400" dirty="0" smtClean="0">
              <a:latin typeface="Calibri" panose="020F0502020204030204" pitchFamily="34" charset="0"/>
            </a:endParaRPr>
          </a:p>
          <a:p>
            <a:endParaRPr lang="en-US" sz="400" b="1" i="1" dirty="0" smtClean="0">
              <a:latin typeface="Calibri" panose="020F0502020204030204" pitchFamily="34" charset="0"/>
            </a:endParaRPr>
          </a:p>
          <a:p>
            <a:endParaRPr lang="en-US" b="1" i="1" dirty="0" smtClean="0">
              <a:latin typeface="Calibri" panose="020F0502020204030204" pitchFamily="34" charset="0"/>
            </a:endParaRPr>
          </a:p>
          <a:p>
            <a:endParaRPr lang="en-US" sz="400" b="1" i="1" dirty="0" smtClean="0">
              <a:latin typeface="Calibri" panose="020F0502020204030204" pitchFamily="34" charset="0"/>
            </a:endParaRPr>
          </a:p>
          <a:p>
            <a:pPr marL="285750" indent="-285750">
              <a:buFont typeface="Arial" panose="020B0604020202020204" pitchFamily="34" charset="0"/>
              <a:buChar char="•"/>
            </a:pPr>
            <a:endParaRPr lang="en-US" sz="400"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459" y="4199095"/>
            <a:ext cx="1676400" cy="56558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200" y="125113"/>
            <a:ext cx="2401467" cy="456092"/>
          </a:xfrm>
          <a:prstGeom prst="rect">
            <a:avLst/>
          </a:prstGeom>
        </p:spPr>
      </p:pic>
      <p:sp>
        <p:nvSpPr>
          <p:cNvPr id="11" name="TextBox 10"/>
          <p:cNvSpPr txBox="1"/>
          <p:nvPr/>
        </p:nvSpPr>
        <p:spPr>
          <a:xfrm>
            <a:off x="5682621" y="1745842"/>
            <a:ext cx="3385179" cy="523220"/>
          </a:xfrm>
          <a:prstGeom prst="rect">
            <a:avLst/>
          </a:prstGeom>
          <a:noFill/>
          <a:ln>
            <a:solidFill>
              <a:schemeClr val="tx1"/>
            </a:solidFill>
          </a:ln>
        </p:spPr>
        <p:txBody>
          <a:bodyPr wrap="square" rtlCol="0">
            <a:spAutoFit/>
          </a:bodyPr>
          <a:lstStyle/>
          <a:p>
            <a:r>
              <a:rPr lang="en-US" sz="1400" dirty="0" smtClean="0">
                <a:latin typeface="Calibri" panose="020F0502020204030204" pitchFamily="34" charset="0"/>
              </a:rPr>
              <a:t>*</a:t>
            </a:r>
            <a:r>
              <a:rPr lang="en-US" sz="1400" b="1" i="1" dirty="0" smtClean="0">
                <a:latin typeface="Calibri" panose="020F0502020204030204" pitchFamily="34" charset="0"/>
              </a:rPr>
              <a:t>SCOREC</a:t>
            </a:r>
            <a:r>
              <a:rPr lang="en-US" sz="1400" dirty="0" smtClean="0">
                <a:latin typeface="Calibri" panose="020F0502020204030204" pitchFamily="34" charset="0"/>
              </a:rPr>
              <a:t> = Scientific </a:t>
            </a:r>
            <a:r>
              <a:rPr lang="en-US" sz="1400" dirty="0">
                <a:latin typeface="Calibri" panose="020F0502020204030204" pitchFamily="34" charset="0"/>
              </a:rPr>
              <a:t>Computation Research Center </a:t>
            </a:r>
            <a:r>
              <a:rPr lang="en-US" sz="1400" dirty="0" smtClean="0">
                <a:latin typeface="Calibri" panose="020F0502020204030204" pitchFamily="34" charset="0"/>
              </a:rPr>
              <a:t>at RPI: https</a:t>
            </a:r>
            <a:r>
              <a:rPr lang="en-US" sz="1400" dirty="0">
                <a:latin typeface="Calibri" panose="020F0502020204030204" pitchFamily="34" charset="0"/>
              </a:rPr>
              <a:t>://github.com/SCOREC</a:t>
            </a: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sp>
        <p:nvSpPr>
          <p:cNvPr id="16" name="TextBox 15"/>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2145759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graphicFrame>
        <p:nvGraphicFramePr>
          <p:cNvPr id="3" name="Object 2"/>
          <p:cNvGraphicFramePr>
            <a:graphicFrameLocks noChangeAspect="1"/>
          </p:cNvGraphicFramePr>
          <p:nvPr/>
        </p:nvGraphicFramePr>
        <p:xfrm>
          <a:off x="18585" y="3265729"/>
          <a:ext cx="4622473" cy="3211271"/>
        </p:xfrm>
        <a:graphic>
          <a:graphicData uri="http://schemas.openxmlformats.org/presentationml/2006/ole">
            <mc:AlternateContent xmlns:mc="http://schemas.openxmlformats.org/markup-compatibility/2006">
              <mc:Choice xmlns:v="urn:schemas-microsoft-com:vml" Requires="v">
                <p:oleObj spid="_x0000_s34898" r:id="rId4" imgW="25104600" imgH="17485560" progId="">
                  <p:embed/>
                </p:oleObj>
              </mc:Choice>
              <mc:Fallback>
                <p:oleObj r:id="rId4" imgW="25104600" imgH="17485560" progId="">
                  <p:embed/>
                  <p:pic>
                    <p:nvPicPr>
                      <p:cNvPr id="3" name="Object 2"/>
                      <p:cNvPicPr/>
                      <p:nvPr/>
                    </p:nvPicPr>
                    <p:blipFill>
                      <a:blip r:embed="rId5"/>
                      <a:stretch>
                        <a:fillRect/>
                      </a:stretch>
                    </p:blipFill>
                    <p:spPr>
                      <a:xfrm>
                        <a:off x="18585" y="3265729"/>
                        <a:ext cx="4622473" cy="3211271"/>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641058" y="3275238"/>
          <a:ext cx="4521527" cy="3192252"/>
        </p:xfrm>
        <a:graphic>
          <a:graphicData uri="http://schemas.openxmlformats.org/presentationml/2006/ole">
            <mc:AlternateContent xmlns:mc="http://schemas.openxmlformats.org/markup-compatibility/2006">
              <mc:Choice xmlns:v="urn:schemas-microsoft-com:vml" Requires="v">
                <p:oleObj spid="_x0000_s34899" r:id="rId6" imgW="24977520" imgH="17676000" progId="">
                  <p:embed/>
                </p:oleObj>
              </mc:Choice>
              <mc:Fallback>
                <p:oleObj r:id="rId6" imgW="24977520" imgH="17676000" progId="">
                  <p:embed/>
                  <p:pic>
                    <p:nvPicPr>
                      <p:cNvPr id="4" name="Object 3"/>
                      <p:cNvPicPr/>
                      <p:nvPr/>
                    </p:nvPicPr>
                    <p:blipFill>
                      <a:blip r:embed="rId7"/>
                      <a:stretch>
                        <a:fillRect/>
                      </a:stretch>
                    </p:blipFill>
                    <p:spPr>
                      <a:xfrm>
                        <a:off x="4641058" y="3275238"/>
                        <a:ext cx="4521527" cy="3192252"/>
                      </a:xfrm>
                      <a:prstGeom prst="rect">
                        <a:avLst/>
                      </a:prstGeom>
                    </p:spPr>
                  </p:pic>
                </p:oleObj>
              </mc:Fallback>
            </mc:AlternateContent>
          </a:graphicData>
        </a:graphic>
      </p:graphicFrame>
      <p:sp>
        <p:nvSpPr>
          <p:cNvPr id="2" name="TextBox 1"/>
          <p:cNvSpPr txBox="1"/>
          <p:nvPr/>
        </p:nvSpPr>
        <p:spPr>
          <a:xfrm>
            <a:off x="11150" y="1272395"/>
            <a:ext cx="9132849" cy="3416320"/>
          </a:xfrm>
          <a:prstGeom prst="rect">
            <a:avLst/>
          </a:prstGeom>
          <a:noFill/>
        </p:spPr>
        <p:txBody>
          <a:bodyPr wrap="square" rtlCol="0">
            <a:spAutoFit/>
          </a:bodyPr>
          <a:lstStyle/>
          <a:p>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In collaboration with </a:t>
            </a:r>
            <a:r>
              <a:rPr lang="en-US" b="1" i="1" dirty="0" smtClean="0">
                <a:latin typeface="Calibri" panose="020F0502020204030204" pitchFamily="34" charset="0"/>
              </a:rPr>
              <a:t>Rensselaer </a:t>
            </a:r>
            <a:r>
              <a:rPr lang="en-US" b="1" i="1" dirty="0" err="1" smtClean="0">
                <a:latin typeface="Calibri" panose="020F0502020204030204" pitchFamily="34" charset="0"/>
              </a:rPr>
              <a:t>Polytechnical</a:t>
            </a:r>
            <a:r>
              <a:rPr lang="en-US" b="1" i="1" dirty="0" smtClean="0">
                <a:latin typeface="Calibri" panose="020F0502020204030204" pitchFamily="34" charset="0"/>
              </a:rPr>
              <a:t> Institute</a:t>
            </a:r>
            <a:r>
              <a:rPr lang="en-US" dirty="0" smtClean="0">
                <a:latin typeface="Calibri" panose="020F0502020204030204" pitchFamily="34" charset="0"/>
              </a:rPr>
              <a:t> (M. Shephard, C. Smith, D. Ibanez): added mesh adaptation capabilities (PAALS) to </a:t>
            </a:r>
            <a:r>
              <a:rPr lang="en-US" i="1" dirty="0" smtClean="0">
                <a:latin typeface="Calibri" panose="020F0502020204030204" pitchFamily="34" charset="0"/>
              </a:rPr>
              <a:t>Albany.</a:t>
            </a:r>
          </a:p>
          <a:p>
            <a:pPr marL="0" lvl="2"/>
            <a:endParaRPr lang="en-US" sz="400" i="1" dirty="0" smtClean="0">
              <a:solidFill>
                <a:schemeClr val="accent1"/>
              </a:solidFill>
              <a:latin typeface="Calibri" panose="020F0502020204030204" pitchFamily="34" charset="0"/>
            </a:endParaRPr>
          </a:p>
          <a:p>
            <a:pPr marL="0" lvl="2"/>
            <a:r>
              <a:rPr lang="en-US" b="1" dirty="0" smtClean="0">
                <a:solidFill>
                  <a:schemeClr val="accent1"/>
                </a:solidFill>
                <a:latin typeface="Calibri" panose="020F0502020204030204" pitchFamily="34" charset="0"/>
              </a:rPr>
              <a:t>PAALS provides: </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smtClean="0">
                <a:latin typeface="Calibri" panose="020F0502020204030204" pitchFamily="34" charset="0"/>
              </a:rPr>
              <a:t>Fully-coupled</a:t>
            </a:r>
            <a:r>
              <a:rPr lang="en-US" dirty="0">
                <a:latin typeface="Calibri" panose="020F0502020204030204" pitchFamily="34" charset="0"/>
              </a:rPr>
              <a:t>, </a:t>
            </a:r>
            <a:r>
              <a:rPr lang="en-US" b="1" i="1" dirty="0">
                <a:latin typeface="Calibri" panose="020F0502020204030204" pitchFamily="34" charset="0"/>
              </a:rPr>
              <a:t>in-memory adaptation </a:t>
            </a:r>
            <a:r>
              <a:rPr lang="en-US" dirty="0">
                <a:latin typeface="Calibri" panose="020F0502020204030204" pitchFamily="34" charset="0"/>
              </a:rPr>
              <a:t>and solution </a:t>
            </a:r>
            <a:r>
              <a:rPr lang="en-US" dirty="0" smtClean="0">
                <a:latin typeface="Calibri" panose="020F0502020204030204" pitchFamily="34" charset="0"/>
              </a:rPr>
              <a:t>transfer services.</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b="1" i="1" dirty="0">
                <a:latin typeface="Calibri" panose="020F0502020204030204" pitchFamily="34" charset="0"/>
              </a:rPr>
              <a:t>Parallel mesh infrastructure </a:t>
            </a:r>
            <a:r>
              <a:rPr lang="en-US" dirty="0" smtClean="0">
                <a:latin typeface="Calibri" panose="020F0502020204030204" pitchFamily="34" charset="0"/>
              </a:rPr>
              <a:t>and services via </a:t>
            </a:r>
            <a:r>
              <a:rPr lang="en-US" b="1" i="1" dirty="0">
                <a:latin typeface="Calibri" panose="020F0502020204030204" pitchFamily="34" charset="0"/>
              </a:rPr>
              <a:t>PUMI</a:t>
            </a:r>
            <a:r>
              <a:rPr lang="en-US" dirty="0">
                <a:latin typeface="Calibri" panose="020F0502020204030204" pitchFamily="34" charset="0"/>
              </a:rPr>
              <a:t> (Parallel Unstructured Mesh Infrastructure</a:t>
            </a:r>
            <a:r>
              <a:rPr lang="en-US" dirty="0" smtClean="0">
                <a:latin typeface="Calibri" panose="020F0502020204030204" pitchFamily="34" charset="0"/>
              </a:rPr>
              <a:t>): an efficient, distributed mesh data structure that supports </a:t>
            </a:r>
            <a:r>
              <a:rPr lang="en-US" dirty="0" err="1" smtClean="0">
                <a:latin typeface="Calibri" panose="020F0502020204030204" pitchFamily="34" charset="0"/>
              </a:rPr>
              <a:t>adaptivity</a:t>
            </a:r>
            <a:r>
              <a:rPr lang="en-US" dirty="0" smtClean="0">
                <a:latin typeface="Calibri" panose="020F0502020204030204" pitchFamily="34" charset="0"/>
              </a:rPr>
              <a:t>.</a:t>
            </a:r>
          </a:p>
          <a:p>
            <a:pPr marL="0" lvl="2"/>
            <a:endParaRPr lang="en-US" sz="400" dirty="0" smtClean="0">
              <a:latin typeface="Calibri" panose="020F0502020204030204" pitchFamily="34" charset="0"/>
            </a:endParaRPr>
          </a:p>
          <a:p>
            <a:pPr marL="285750" lvl="2" indent="-285750">
              <a:buFont typeface="Arial" panose="020B0604020202020204" pitchFamily="34" charset="0"/>
              <a:buChar char="•"/>
            </a:pPr>
            <a:r>
              <a:rPr lang="en-US" dirty="0">
                <a:latin typeface="Calibri" panose="020F0502020204030204" pitchFamily="34" charset="0"/>
              </a:rPr>
              <a:t>Predictive </a:t>
            </a:r>
            <a:r>
              <a:rPr lang="en-US" b="1" i="1" dirty="0">
                <a:latin typeface="Calibri" panose="020F0502020204030204" pitchFamily="34" charset="0"/>
              </a:rPr>
              <a:t>dynamic load balancing </a:t>
            </a:r>
            <a:r>
              <a:rPr lang="en-US" dirty="0">
                <a:latin typeface="Calibri" panose="020F0502020204030204" pitchFamily="34" charset="0"/>
              </a:rPr>
              <a:t>via </a:t>
            </a:r>
            <a:r>
              <a:rPr lang="en-US" b="1" i="1" dirty="0" err="1">
                <a:latin typeface="Calibri" panose="020F0502020204030204" pitchFamily="34" charset="0"/>
              </a:rPr>
              <a:t>ParMetis</a:t>
            </a:r>
            <a:r>
              <a:rPr lang="en-US" b="1" i="1" dirty="0">
                <a:latin typeface="Calibri" panose="020F0502020204030204" pitchFamily="34" charset="0"/>
              </a:rPr>
              <a:t>/Zoltan</a:t>
            </a:r>
            <a:r>
              <a:rPr lang="en-US" dirty="0">
                <a:latin typeface="Calibri" panose="020F0502020204030204" pitchFamily="34" charset="0"/>
              </a:rPr>
              <a:t> + </a:t>
            </a:r>
            <a:r>
              <a:rPr lang="en-US" b="1" i="1" dirty="0" err="1">
                <a:latin typeface="Calibri" panose="020F0502020204030204" pitchFamily="34" charset="0"/>
              </a:rPr>
              <a:t>ParMA</a:t>
            </a:r>
            <a:r>
              <a:rPr lang="en-US" b="1" i="1" dirty="0" smtClean="0">
                <a:latin typeface="Calibri" panose="020F0502020204030204" pitchFamily="34" charset="0"/>
              </a:rPr>
              <a:t>.</a:t>
            </a:r>
            <a:endParaRPr lang="en-US" dirty="0" smtClean="0">
              <a:latin typeface="Calibri" panose="020F0502020204030204" pitchFamily="34" charset="0"/>
            </a:endParaRP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SPR**-based generalized </a:t>
            </a:r>
            <a:r>
              <a:rPr lang="en-US" b="1" i="1" dirty="0" smtClean="0">
                <a:latin typeface="Calibri" panose="020F0502020204030204" pitchFamily="34" charset="0"/>
              </a:rPr>
              <a:t>error estimation </a:t>
            </a:r>
            <a:r>
              <a:rPr lang="en-US" dirty="0" smtClean="0">
                <a:latin typeface="Calibri" panose="020F0502020204030204" pitchFamily="34" charset="0"/>
              </a:rPr>
              <a:t>of </a:t>
            </a:r>
            <a:r>
              <a:rPr lang="en-US" b="1" i="1" dirty="0" smtClean="0">
                <a:latin typeface="Calibri" panose="020F0502020204030204" pitchFamily="34" charset="0"/>
              </a:rPr>
              <a:t>velocity gradient </a:t>
            </a:r>
            <a:r>
              <a:rPr lang="en-US" dirty="0" smtClean="0">
                <a:latin typeface="Calibri" panose="020F0502020204030204" pitchFamily="34" charset="0"/>
              </a:rPr>
              <a:t>drives adaptation.</a:t>
            </a:r>
            <a:r>
              <a:rPr lang="en-US" b="1" i="1" dirty="0" smtClean="0">
                <a:latin typeface="Calibri" panose="020F0502020204030204" pitchFamily="34" charset="0"/>
              </a:rPr>
              <a:t> </a:t>
            </a:r>
          </a:p>
          <a:p>
            <a:endParaRPr lang="en-US" sz="400" b="1" i="1" dirty="0" smtClean="0">
              <a:latin typeface="Calibri" panose="020F0502020204030204" pitchFamily="34" charset="0"/>
            </a:endParaRPr>
          </a:p>
          <a:p>
            <a:endParaRPr lang="en-US" b="1" i="1" dirty="0" smtClean="0">
              <a:latin typeface="Calibri" panose="020F0502020204030204" pitchFamily="34" charset="0"/>
            </a:endParaRPr>
          </a:p>
          <a:p>
            <a:endParaRPr lang="en-US" sz="400" b="1" i="1" dirty="0" smtClean="0">
              <a:latin typeface="Calibri" panose="020F0502020204030204" pitchFamily="34" charset="0"/>
            </a:endParaRPr>
          </a:p>
          <a:p>
            <a:pPr marL="285750" indent="-285750">
              <a:buFont typeface="Arial" panose="020B0604020202020204" pitchFamily="34" charset="0"/>
              <a:buChar char="•"/>
            </a:pPr>
            <a:endParaRPr lang="en-US" sz="400" dirty="0" smtClean="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p:txBody>
      </p:sp>
      <p:sp>
        <p:nvSpPr>
          <p:cNvPr id="7" name="TextBox 6"/>
          <p:cNvSpPr txBox="1"/>
          <p:nvPr/>
        </p:nvSpPr>
        <p:spPr>
          <a:xfrm>
            <a:off x="1507809" y="5866202"/>
            <a:ext cx="5715001" cy="615553"/>
          </a:xfrm>
          <a:prstGeom prst="rect">
            <a:avLst/>
          </a:prstGeom>
          <a:noFill/>
          <a:ln>
            <a:solidFill>
              <a:schemeClr val="tx1"/>
            </a:solidFill>
          </a:ln>
        </p:spPr>
        <p:txBody>
          <a:bodyPr wrap="square" rtlCol="0">
            <a:spAutoFit/>
          </a:bodyPr>
          <a:lstStyle/>
          <a:p>
            <a:pPr algn="ctr"/>
            <a:r>
              <a:rPr lang="en-US" sz="1700" b="1" i="1" u="sng" dirty="0">
                <a:latin typeface="Calibri" panose="020F0502020204030204" pitchFamily="34" charset="0"/>
              </a:rPr>
              <a:t>Ryder glacier </a:t>
            </a:r>
            <a:r>
              <a:rPr lang="en-US" sz="1700" b="1" i="1" u="sng" dirty="0" smtClean="0">
                <a:latin typeface="Calibri" panose="020F0502020204030204" pitchFamily="34" charset="0"/>
              </a:rPr>
              <a:t>(north coast)</a:t>
            </a:r>
          </a:p>
          <a:p>
            <a:pPr algn="ctr"/>
            <a:r>
              <a:rPr lang="en-US" sz="1700" i="1" dirty="0" smtClean="0">
                <a:latin typeface="Calibri" panose="020F0502020204030204" pitchFamily="34" charset="0"/>
              </a:rPr>
              <a:t>Left</a:t>
            </a:r>
            <a:r>
              <a:rPr lang="en-US" sz="1700" dirty="0">
                <a:latin typeface="Calibri" panose="020F0502020204030204" pitchFamily="34" charset="0"/>
              </a:rPr>
              <a:t>: before mesh </a:t>
            </a:r>
            <a:r>
              <a:rPr lang="en-US" sz="1700" dirty="0" smtClean="0">
                <a:latin typeface="Calibri" panose="020F0502020204030204" pitchFamily="34" charset="0"/>
              </a:rPr>
              <a:t>adaptation; </a:t>
            </a:r>
            <a:r>
              <a:rPr lang="en-US" sz="1700" i="1" dirty="0" smtClean="0">
                <a:latin typeface="Calibri" panose="020F0502020204030204" pitchFamily="34" charset="0"/>
              </a:rPr>
              <a:t>Right</a:t>
            </a:r>
            <a:r>
              <a:rPr lang="en-US" sz="1700" dirty="0">
                <a:latin typeface="Calibri" panose="020F0502020204030204" pitchFamily="34" charset="0"/>
              </a:rPr>
              <a:t>: after mesh adaptation</a:t>
            </a:r>
          </a:p>
        </p:txBody>
      </p:sp>
      <mc:AlternateContent xmlns:mc="http://schemas.openxmlformats.org/markup-compatibility/2006" xmlns:a14="http://schemas.microsoft.com/office/drawing/2010/main">
        <mc:Choice Requires="a14">
          <p:sp>
            <p:nvSpPr>
              <p:cNvPr id="9" name="TextBox 8"/>
              <p:cNvSpPr txBox="1"/>
              <p:nvPr/>
            </p:nvSpPr>
            <p:spPr>
              <a:xfrm>
                <a:off x="0" y="6553200"/>
                <a:ext cx="9220201" cy="307777"/>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**Super-convergent Patch Recovery: </a:t>
                </a:r>
                <a:r>
                  <a:rPr lang="en-US" sz="1400" dirty="0">
                    <a:solidFill>
                      <a:schemeClr val="bg1"/>
                    </a:solidFill>
                    <a:latin typeface="Calibri" panose="020F0502020204030204" pitchFamily="34" charset="0"/>
                  </a:rPr>
                  <a:t>technique for estimating </a:t>
                </a:r>
                <a14:m>
                  <m:oMath xmlns:m="http://schemas.openxmlformats.org/officeDocument/2006/math">
                    <m:r>
                      <a:rPr lang="en-US" sz="1400" i="1">
                        <a:solidFill>
                          <a:schemeClr val="bg1"/>
                        </a:solidFill>
                        <a:latin typeface="Cambria Math" panose="02040503050406030204" pitchFamily="18" charset="0"/>
                        <a:ea typeface="Cambria Math" panose="02040503050406030204" pitchFamily="18" charset="0"/>
                      </a:rPr>
                      <m:t>𝛻</m:t>
                    </m:r>
                    <m:r>
                      <a:rPr lang="en-US" sz="1400" b="1" i="1">
                        <a:solidFill>
                          <a:schemeClr val="bg1"/>
                        </a:solidFill>
                        <a:latin typeface="Cambria Math" panose="02040503050406030204" pitchFamily="18" charset="0"/>
                        <a:ea typeface="Cambria Math" panose="02040503050406030204" pitchFamily="18" charset="0"/>
                      </a:rPr>
                      <m:t>𝒖</m:t>
                    </m:r>
                  </m:oMath>
                </a14:m>
                <a:r>
                  <a:rPr lang="en-US" sz="1400" dirty="0">
                    <a:solidFill>
                      <a:schemeClr val="bg1"/>
                    </a:solidFill>
                    <a:latin typeface="Calibri" panose="020F0502020204030204" pitchFamily="34" charset="0"/>
                  </a:rPr>
                  <a:t> using quadratic approximation within a patch of </a:t>
                </a:r>
                <a:r>
                  <a:rPr lang="en-US" sz="1400" dirty="0" smtClean="0">
                    <a:solidFill>
                      <a:schemeClr val="bg1"/>
                    </a:solidFill>
                    <a:latin typeface="Calibri" panose="020F0502020204030204" pitchFamily="34" charset="0"/>
                  </a:rPr>
                  <a:t>elements.</a:t>
                </a:r>
                <a:endParaRPr lang="en-US" sz="1400" dirty="0">
                  <a:solidFill>
                    <a:schemeClr val="bg1"/>
                  </a:solidFill>
                  <a:latin typeface="Calibri" panose="020F050202020403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0" y="6553200"/>
                <a:ext cx="9220201" cy="307777"/>
              </a:xfrm>
              <a:prstGeom prst="rect">
                <a:avLst/>
              </a:prstGeom>
              <a:blipFill>
                <a:blip r:embed="rId8"/>
                <a:stretch>
                  <a:fillRect l="-198" t="-4000" b="-20000"/>
                </a:stretch>
              </a:blipFill>
            </p:spPr>
            <p:txBody>
              <a:bodyPr/>
              <a:lstStyle/>
              <a:p>
                <a:r>
                  <a:rPr lang="en-US">
                    <a:noFill/>
                  </a:rPr>
                  <a:t> </a:t>
                </a:r>
              </a:p>
            </p:txBody>
          </p:sp>
        </mc:Fallback>
      </mc:AlternateContent>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59" y="4199095"/>
            <a:ext cx="1676400" cy="56558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6200" y="125113"/>
            <a:ext cx="2401467" cy="456092"/>
          </a:xfrm>
          <a:prstGeom prst="rect">
            <a:avLst/>
          </a:prstGeom>
        </p:spPr>
      </p:pic>
      <p:sp>
        <p:nvSpPr>
          <p:cNvPr id="11" name="TextBox 10"/>
          <p:cNvSpPr txBox="1"/>
          <p:nvPr/>
        </p:nvSpPr>
        <p:spPr>
          <a:xfrm>
            <a:off x="5682621" y="1745842"/>
            <a:ext cx="3385179" cy="523220"/>
          </a:xfrm>
          <a:prstGeom prst="rect">
            <a:avLst/>
          </a:prstGeom>
          <a:noFill/>
          <a:ln>
            <a:solidFill>
              <a:schemeClr val="tx1"/>
            </a:solidFill>
          </a:ln>
        </p:spPr>
        <p:txBody>
          <a:bodyPr wrap="square" rtlCol="0">
            <a:spAutoFit/>
          </a:bodyPr>
          <a:lstStyle/>
          <a:p>
            <a:r>
              <a:rPr lang="en-US" sz="1400" dirty="0" smtClean="0">
                <a:latin typeface="Calibri" panose="020F0502020204030204" pitchFamily="34" charset="0"/>
              </a:rPr>
              <a:t>*</a:t>
            </a:r>
            <a:r>
              <a:rPr lang="en-US" sz="1400" b="1" i="1" dirty="0" smtClean="0">
                <a:latin typeface="Calibri" panose="020F0502020204030204" pitchFamily="34" charset="0"/>
              </a:rPr>
              <a:t>SCOREC</a:t>
            </a:r>
            <a:r>
              <a:rPr lang="en-US" sz="1400" dirty="0" smtClean="0">
                <a:latin typeface="Calibri" panose="020F0502020204030204" pitchFamily="34" charset="0"/>
              </a:rPr>
              <a:t> = Scientific </a:t>
            </a:r>
            <a:r>
              <a:rPr lang="en-US" sz="1400" dirty="0">
                <a:latin typeface="Calibri" panose="020F0502020204030204" pitchFamily="34" charset="0"/>
              </a:rPr>
              <a:t>Computation Research Center </a:t>
            </a:r>
            <a:r>
              <a:rPr lang="en-US" sz="1400" dirty="0" smtClean="0">
                <a:latin typeface="Calibri" panose="020F0502020204030204" pitchFamily="34" charset="0"/>
              </a:rPr>
              <a:t>at RPI: https</a:t>
            </a:r>
            <a:r>
              <a:rPr lang="en-US" sz="1400" dirty="0">
                <a:latin typeface="Calibri" panose="020F0502020204030204" pitchFamily="34" charset="0"/>
              </a:rPr>
              <a:t>://github.com/SCOREC</a:t>
            </a:r>
          </a:p>
        </p:txBody>
      </p:sp>
      <p:sp>
        <p:nvSpPr>
          <p:cNvPr id="12" name="Rectangle 11"/>
          <p:cNvSpPr/>
          <p:nvPr/>
        </p:nvSpPr>
        <p:spPr>
          <a:xfrm>
            <a:off x="1831859" y="903063"/>
            <a:ext cx="5390951" cy="369332"/>
          </a:xfrm>
          <a:prstGeom prst="rect">
            <a:avLst/>
          </a:prstGeom>
          <a:solidFill>
            <a:schemeClr val="accent1">
              <a:lumMod val="20000"/>
              <a:lumOff val="80000"/>
            </a:schemeClr>
          </a:solidFill>
        </p:spPr>
        <p:txBody>
          <a:bodyPr wrap="square">
            <a:spAutoFit/>
          </a:bodyPr>
          <a:lstStyle/>
          <a:p>
            <a:pPr algn="ctr"/>
            <a:r>
              <a:rPr lang="en-US" b="1" i="1" dirty="0" smtClean="0">
                <a:latin typeface="Calibri" panose="020F0502020204030204" pitchFamily="34" charset="0"/>
              </a:rPr>
              <a:t>PAALS</a:t>
            </a:r>
            <a:r>
              <a:rPr lang="en-US" i="1" dirty="0" smtClean="0">
                <a:latin typeface="Calibri" panose="020F0502020204030204" pitchFamily="34" charset="0"/>
              </a:rPr>
              <a:t> </a:t>
            </a:r>
            <a:r>
              <a:rPr lang="en-US" dirty="0" smtClean="0">
                <a:latin typeface="Calibri" panose="020F0502020204030204" pitchFamily="34" charset="0"/>
              </a:rPr>
              <a:t>=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sp>
        <p:nvSpPr>
          <p:cNvPr id="13" name="TextBox 12"/>
          <p:cNvSpPr txBox="1"/>
          <p:nvPr/>
        </p:nvSpPr>
        <p:spPr>
          <a:xfrm>
            <a:off x="501805" y="881897"/>
            <a:ext cx="4038600" cy="369332"/>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How?</a:t>
            </a:r>
            <a:endParaRPr lang="en-US" b="1" dirty="0">
              <a:solidFill>
                <a:schemeClr val="accent1"/>
              </a:solidFill>
              <a:latin typeface="Calibri" panose="020F0502020204030204" pitchFamily="34" charset="0"/>
            </a:endParaRPr>
          </a:p>
        </p:txBody>
      </p:sp>
      <p:sp>
        <p:nvSpPr>
          <p:cNvPr id="16" name="TextBox 15"/>
          <p:cNvSpPr txBox="1"/>
          <p:nvPr/>
        </p:nvSpPr>
        <p:spPr>
          <a:xfrm>
            <a:off x="7375210" y="685800"/>
            <a:ext cx="1692590" cy="584775"/>
          </a:xfrm>
          <a:prstGeom prst="rect">
            <a:avLst/>
          </a:prstGeom>
          <a:solidFill>
            <a:srgbClr val="A5F7BA"/>
          </a:solidFill>
        </p:spPr>
        <p:txBody>
          <a:bodyPr wrap="square" rtlCol="0">
            <a:spAutoFit/>
          </a:bodyPr>
          <a:lstStyle/>
          <a:p>
            <a:pPr algn="ctr"/>
            <a:r>
              <a:rPr lang="en-US" sz="1600" dirty="0" smtClean="0">
                <a:latin typeface="Calibri" panose="020F0502020204030204" pitchFamily="34" charset="0"/>
              </a:rPr>
              <a:t>New capability for land-ice solver!</a:t>
            </a:r>
            <a:endParaRPr lang="en-US" sz="1600" dirty="0">
              <a:latin typeface="Calibri" panose="020F0502020204030204" pitchFamily="34" charset="0"/>
            </a:endParaRPr>
          </a:p>
        </p:txBody>
      </p:sp>
    </p:spTree>
    <p:extLst>
      <p:ext uri="{BB962C8B-B14F-4D97-AF65-F5344CB8AC3E}">
        <p14:creationId xmlns:p14="http://schemas.microsoft.com/office/powerpoint/2010/main" val="1941701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229600" cy="952458"/>
          </a:xfrm>
        </p:spPr>
        <p:txBody>
          <a:bodyPr/>
          <a:lstStyle/>
          <a:p>
            <a:r>
              <a:rPr lang="en-US" sz="3400" dirty="0" smtClean="0">
                <a:latin typeface="Calibri" panose="020F0502020204030204" pitchFamily="34" charset="0"/>
              </a:rPr>
              <a:t>PISCEES* Project for Land-Ice Modeling</a:t>
            </a:r>
            <a:endParaRPr lang="en-US" sz="3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457199" y="885784"/>
                <a:ext cx="8354291" cy="646331"/>
              </a:xfrm>
              <a:prstGeom prst="rect">
                <a:avLst/>
              </a:prstGeom>
              <a:solidFill>
                <a:srgbClr val="FFCC99"/>
              </a:solidFill>
              <a:ln>
                <a:noFill/>
              </a:ln>
            </p:spPr>
            <p:txBody>
              <a:bodyPr wrap="square" rtlCol="0">
                <a:spAutoFit/>
              </a:bodyPr>
              <a:lstStyle/>
              <a:p>
                <a:pPr marL="0" lvl="1" algn="ctr" eaLnBrk="1" hangingPunct="1"/>
                <a:r>
                  <a:rPr lang="en-US" b="1" u="sng" dirty="0" smtClean="0">
                    <a:latin typeface="Calibri" panose="020F0502020204030204" pitchFamily="34" charset="0"/>
                  </a:rPr>
                  <a:t>Sandia’s Role in the PISCEES Project</a:t>
                </a:r>
                <a:r>
                  <a:rPr lang="en-US" b="1" dirty="0" smtClean="0">
                    <a:latin typeface="Calibri" panose="020F0502020204030204" pitchFamily="34" charset="0"/>
                  </a:rPr>
                  <a:t>: </a:t>
                </a:r>
                <a:r>
                  <a:rPr lang="en-US" dirty="0" smtClean="0">
                    <a:latin typeface="Calibri" panose="020F0502020204030204" pitchFamily="34" charset="0"/>
                  </a:rPr>
                  <a:t>to </a:t>
                </a:r>
                <a:r>
                  <a:rPr lang="en-US" b="1" dirty="0" smtClean="0">
                    <a:latin typeface="Calibri" panose="020F0502020204030204" pitchFamily="34" charset="0"/>
                  </a:rPr>
                  <a:t>develop</a:t>
                </a:r>
                <a:r>
                  <a:rPr lang="en-US" dirty="0" smtClean="0">
                    <a:latin typeface="Calibri" panose="020F0502020204030204" pitchFamily="34" charset="0"/>
                  </a:rPr>
                  <a:t> </a:t>
                </a:r>
                <a:r>
                  <a:rPr lang="en-US" dirty="0">
                    <a:latin typeface="Calibri" panose="020F0502020204030204" pitchFamily="34" charset="0"/>
                  </a:rPr>
                  <a:t>and </a:t>
                </a:r>
                <a:r>
                  <a:rPr lang="en-US" b="1" dirty="0">
                    <a:latin typeface="Calibri" panose="020F0502020204030204" pitchFamily="34" charset="0"/>
                  </a:rPr>
                  <a:t>support</a:t>
                </a:r>
                <a:r>
                  <a:rPr lang="en-US" dirty="0">
                    <a:latin typeface="Calibri" panose="020F0502020204030204" pitchFamily="34" charset="0"/>
                  </a:rPr>
                  <a:t> </a:t>
                </a:r>
                <a:r>
                  <a:rPr lang="en-US" dirty="0" smtClean="0">
                    <a:latin typeface="Calibri" panose="020F0502020204030204" pitchFamily="34" charset="0"/>
                  </a:rPr>
                  <a:t>a robust and scalable land ice solver based on the “First-Order” (FO) Stokes equations </a:t>
                </a:r>
                <a14:m>
                  <m:oMath xmlns:m="http://schemas.openxmlformats.org/officeDocument/2006/math">
                    <m:r>
                      <a:rPr lang="en-US" i="1" smtClean="0">
                        <a:latin typeface="Cambria Math"/>
                        <a:ea typeface="Cambria Math"/>
                      </a:rPr>
                      <m:t>→</m:t>
                    </m:r>
                    <m:r>
                      <a:rPr lang="en-US" b="0" i="1" smtClean="0">
                        <a:latin typeface="Cambria Math"/>
                        <a:ea typeface="Cambria Math"/>
                      </a:rPr>
                      <m:t> </m:t>
                    </m:r>
                  </m:oMath>
                </a14:m>
                <a:r>
                  <a:rPr lang="en-US" i="1" dirty="0" smtClean="0">
                    <a:latin typeface="Calibri" panose="020F0502020204030204" pitchFamily="34" charset="0"/>
                  </a:rPr>
                  <a:t>Albany/FELIX**</a:t>
                </a:r>
                <a:endParaRPr lang="en-US" b="1" i="1" dirty="0" smtClean="0">
                  <a:latin typeface="Calibri" panose="020F050202020403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7199" y="885784"/>
                <a:ext cx="8354291" cy="646331"/>
              </a:xfrm>
              <a:prstGeom prst="rect">
                <a:avLst/>
              </a:prstGeom>
              <a:blipFill>
                <a:blip r:embed="rId3"/>
                <a:stretch>
                  <a:fillRect l="-438" t="-4717" r="-1022" b="-14151"/>
                </a:stretch>
              </a:blipFill>
              <a:ln>
                <a:noFill/>
              </a:ln>
            </p:spPr>
            <p:txBody>
              <a:bodyPr/>
              <a:lstStyle/>
              <a:p>
                <a:r>
                  <a:rPr lang="en-US">
                    <a:noFill/>
                  </a:rPr>
                  <a:t> </a:t>
                </a:r>
              </a:p>
            </p:txBody>
          </p:sp>
        </mc:Fallback>
      </mc:AlternateContent>
      <p:sp>
        <p:nvSpPr>
          <p:cNvPr id="13" name="TextBox 12"/>
          <p:cNvSpPr txBox="1"/>
          <p:nvPr/>
        </p:nvSpPr>
        <p:spPr>
          <a:xfrm>
            <a:off x="0" y="1693444"/>
            <a:ext cx="3988096" cy="3016210"/>
          </a:xfrm>
          <a:prstGeom prst="rect">
            <a:avLst/>
          </a:prstGeom>
          <a:noFill/>
        </p:spPr>
        <p:txBody>
          <a:bodyPr wrap="square" rtlCol="0">
            <a:spAutoFit/>
          </a:bodyPr>
          <a:lstStyle/>
          <a:p>
            <a:r>
              <a:rPr lang="en-US" i="1" dirty="0" smtClean="0">
                <a:latin typeface="Calibri" panose="020F0502020204030204" pitchFamily="34" charset="0"/>
              </a:rPr>
              <a:t> </a:t>
            </a:r>
            <a:r>
              <a:rPr lang="en-US" b="1" u="sng" dirty="0" smtClean="0">
                <a:latin typeface="Calibri" panose="020F0502020204030204" pitchFamily="34" charset="0"/>
              </a:rPr>
              <a:t>Requirements for </a:t>
            </a:r>
            <a:r>
              <a:rPr lang="en-US" b="1" i="1" u="sng" dirty="0" smtClean="0">
                <a:latin typeface="Calibri" panose="020F0502020204030204" pitchFamily="34" charset="0"/>
              </a:rPr>
              <a:t>Albany/FELIX</a:t>
            </a:r>
            <a:r>
              <a:rPr lang="en-US" b="1" u="sng" dirty="0" smtClean="0">
                <a:latin typeface="Calibri" panose="020F0502020204030204" pitchFamily="34" charset="0"/>
              </a:rPr>
              <a:t>: </a:t>
            </a:r>
          </a:p>
          <a:p>
            <a:endParaRPr lang="en-US" sz="1000" dirty="0" smtClean="0">
              <a:latin typeface="Calibri" panose="020F0502020204030204" pitchFamily="34" charset="0"/>
            </a:endParaRPr>
          </a:p>
          <a:p>
            <a:pPr marL="452438" lvl="1" indent="-220663">
              <a:buFont typeface="Arial"/>
              <a:buChar char="•"/>
            </a:pPr>
            <a:r>
              <a:rPr lang="en-US" b="1" i="1" dirty="0" smtClean="0">
                <a:latin typeface="Calibri" panose="020F0502020204030204" pitchFamily="34" charset="0"/>
              </a:rPr>
              <a:t>Unstructured grid </a:t>
            </a:r>
            <a:r>
              <a:rPr lang="en-US" dirty="0" smtClean="0">
                <a:latin typeface="Calibri" panose="020F0502020204030204" pitchFamily="34" charset="0"/>
              </a:rPr>
              <a:t>finite elements.</a:t>
            </a:r>
          </a:p>
          <a:p>
            <a:pPr marL="452438" lvl="1" indent="-220663">
              <a:buFont typeface="Arial"/>
              <a:buChar char="•"/>
            </a:pPr>
            <a:r>
              <a:rPr lang="en-US" b="1" i="1" dirty="0" smtClean="0">
                <a:latin typeface="Calibri" panose="020F0502020204030204" pitchFamily="34" charset="0"/>
              </a:rPr>
              <a:t>Scalable, fast </a:t>
            </a:r>
            <a:r>
              <a:rPr lang="en-US" dirty="0" smtClean="0">
                <a:latin typeface="Calibri" panose="020F0502020204030204" pitchFamily="34" charset="0"/>
              </a:rPr>
              <a:t>and</a:t>
            </a:r>
            <a:r>
              <a:rPr lang="en-US" b="1" i="1" dirty="0" smtClean="0">
                <a:latin typeface="Calibri" panose="020F0502020204030204" pitchFamily="34" charset="0"/>
              </a:rPr>
              <a:t> robust</a:t>
            </a:r>
            <a:endParaRPr lang="en-US" sz="500" b="1" i="1" dirty="0" smtClean="0">
              <a:latin typeface="Calibri" panose="020F0502020204030204" pitchFamily="34" charset="0"/>
            </a:endParaRPr>
          </a:p>
          <a:p>
            <a:pPr marL="452438" lvl="1" indent="-220663">
              <a:buFont typeface="Arial"/>
              <a:buChar char="•"/>
            </a:pPr>
            <a:r>
              <a:rPr lang="en-US" b="1" i="1" dirty="0" smtClean="0">
                <a:latin typeface="Calibri" panose="020F0502020204030204" pitchFamily="34" charset="0"/>
              </a:rPr>
              <a:t>Verified </a:t>
            </a:r>
            <a:r>
              <a:rPr lang="en-US" dirty="0" smtClean="0">
                <a:latin typeface="Calibri" panose="020F0502020204030204" pitchFamily="34" charset="0"/>
              </a:rPr>
              <a:t>and</a:t>
            </a:r>
            <a:r>
              <a:rPr lang="en-US" i="1" dirty="0" smtClean="0">
                <a:latin typeface="Calibri" panose="020F0502020204030204" pitchFamily="34" charset="0"/>
              </a:rPr>
              <a:t> </a:t>
            </a:r>
            <a:r>
              <a:rPr lang="en-US" b="1" i="1" dirty="0" smtClean="0">
                <a:latin typeface="Calibri" panose="020F0502020204030204" pitchFamily="34" charset="0"/>
              </a:rPr>
              <a:t>validated.</a:t>
            </a:r>
          </a:p>
          <a:p>
            <a:pPr marL="452438" lvl="1" indent="-220663">
              <a:buFont typeface="Arial"/>
              <a:buChar char="•"/>
            </a:pPr>
            <a:r>
              <a:rPr lang="en-US" b="1" i="1" dirty="0" smtClean="0">
                <a:latin typeface="Calibri" panose="020F0502020204030204" pitchFamily="34" charset="0"/>
              </a:rPr>
              <a:t>Portable </a:t>
            </a:r>
            <a:r>
              <a:rPr lang="en-US" dirty="0" smtClean="0">
                <a:latin typeface="Calibri" panose="020F0502020204030204" pitchFamily="34" charset="0"/>
              </a:rPr>
              <a:t>to new/emerging architecture machines (multi-core, many-core, GPU)</a:t>
            </a:r>
          </a:p>
          <a:p>
            <a:pPr marL="452438" lvl="1" indent="-220663">
              <a:buFont typeface="Arial"/>
              <a:buChar char="•"/>
            </a:pPr>
            <a:r>
              <a:rPr lang="en-US" b="1" i="1" dirty="0">
                <a:latin typeface="Calibri" panose="020F0502020204030204" pitchFamily="34" charset="0"/>
              </a:rPr>
              <a:t>Advanced analysis </a:t>
            </a:r>
            <a:r>
              <a:rPr lang="en-US" dirty="0">
                <a:latin typeface="Calibri" panose="020F0502020204030204" pitchFamily="34" charset="0"/>
              </a:rPr>
              <a:t>capabilities</a:t>
            </a:r>
            <a:r>
              <a:rPr lang="en-US" dirty="0" smtClean="0">
                <a:latin typeface="Calibri" panose="020F0502020204030204" pitchFamily="34" charset="0"/>
              </a:rPr>
              <a:t>: deterministic inversion, calibration, uncertainty quantification.</a:t>
            </a:r>
            <a:endParaRPr lang="en-US" sz="500" dirty="0">
              <a:latin typeface="Calibri" panose="020F0502020204030204" pitchFamily="34" charset="0"/>
            </a:endParaRPr>
          </a:p>
        </p:txBody>
      </p:sp>
      <p:pic>
        <p:nvPicPr>
          <p:cNvPr id="14" name="Picture 13" descr="FelixFO-GIS&amp;A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156" y="1659872"/>
            <a:ext cx="5296894" cy="4087412"/>
          </a:xfrm>
          <a:prstGeom prst="rect">
            <a:avLst/>
          </a:prstGeom>
        </p:spPr>
      </p:pic>
      <p:sp>
        <p:nvSpPr>
          <p:cNvPr id="3" name="TextBox 2"/>
          <p:cNvSpPr txBox="1"/>
          <p:nvPr/>
        </p:nvSpPr>
        <p:spPr>
          <a:xfrm>
            <a:off x="270746" y="6023588"/>
            <a:ext cx="5510927" cy="307777"/>
          </a:xfrm>
          <a:prstGeom prst="rect">
            <a:avLst/>
          </a:prstGeom>
          <a:noFill/>
          <a:ln>
            <a:noFill/>
          </a:ln>
        </p:spPr>
        <p:txBody>
          <a:bodyPr wrap="square" rtlCol="0">
            <a:spAutoFit/>
          </a:bodyPr>
          <a:lstStyle/>
          <a:p>
            <a:r>
              <a:rPr lang="en-US" sz="1400" dirty="0" smtClean="0">
                <a:latin typeface="Calibri" panose="020F0502020204030204" pitchFamily="34" charset="0"/>
              </a:rPr>
              <a:t>**Finite Elements for Land Ice </a:t>
            </a:r>
            <a:r>
              <a:rPr lang="en-US" sz="1400" dirty="0" err="1" smtClean="0">
                <a:latin typeface="Calibri" panose="020F0502020204030204" pitchFamily="34" charset="0"/>
              </a:rPr>
              <a:t>eXperiments</a:t>
            </a:r>
            <a:endParaRPr lang="en-US" sz="1400" dirty="0">
              <a:latin typeface="Calibri" panose="020F0502020204030204" pitchFamily="34" charset="0"/>
            </a:endParaRPr>
          </a:p>
        </p:txBody>
      </p:sp>
      <p:sp>
        <p:nvSpPr>
          <p:cNvPr id="8" name="TextBox 7"/>
          <p:cNvSpPr txBox="1"/>
          <p:nvPr/>
        </p:nvSpPr>
        <p:spPr>
          <a:xfrm>
            <a:off x="221446" y="4789805"/>
            <a:ext cx="3762376" cy="1200329"/>
          </a:xfrm>
          <a:prstGeom prst="rect">
            <a:avLst/>
          </a:prstGeom>
          <a:solidFill>
            <a:srgbClr val="FFCCFF"/>
          </a:solidFill>
        </p:spPr>
        <p:txBody>
          <a:bodyPr wrap="square" rtlCol="0">
            <a:spAutoFit/>
          </a:bodyPr>
          <a:lstStyle/>
          <a:p>
            <a:pPr algn="ctr"/>
            <a:r>
              <a:rPr lang="en-US" dirty="0" smtClean="0">
                <a:latin typeface="Calibri" panose="020F0502020204030204" pitchFamily="34" charset="0"/>
              </a:rPr>
              <a:t>As part of </a:t>
            </a:r>
            <a:r>
              <a:rPr lang="en-US" b="1" dirty="0" smtClean="0">
                <a:latin typeface="Calibri" panose="020F0502020204030204" pitchFamily="34" charset="0"/>
              </a:rPr>
              <a:t>ACME </a:t>
            </a:r>
            <a:r>
              <a:rPr lang="en-US" b="1" i="1" dirty="0" smtClean="0">
                <a:latin typeface="Calibri" panose="020F0502020204030204" pitchFamily="34" charset="0"/>
              </a:rPr>
              <a:t>DOE earth system model</a:t>
            </a:r>
            <a:r>
              <a:rPr lang="en-US" dirty="0" smtClean="0">
                <a:latin typeface="Calibri" panose="020F0502020204030204" pitchFamily="34" charset="0"/>
              </a:rPr>
              <a:t>, solver will provide actionable predictions of 21</a:t>
            </a:r>
            <a:r>
              <a:rPr lang="en-US" baseline="30000" dirty="0" smtClean="0">
                <a:latin typeface="Calibri" panose="020F0502020204030204" pitchFamily="34" charset="0"/>
              </a:rPr>
              <a:t>st</a:t>
            </a:r>
            <a:r>
              <a:rPr lang="en-US" dirty="0" smtClean="0">
                <a:latin typeface="Calibri" panose="020F0502020204030204" pitchFamily="34" charset="0"/>
              </a:rPr>
              <a:t> century sea-level rise (including uncertainty).</a:t>
            </a:r>
            <a:endParaRPr lang="en-US" dirty="0">
              <a:latin typeface="Calibri" panose="020F0502020204030204" pitchFamily="34" charset="0"/>
            </a:endParaRPr>
          </a:p>
        </p:txBody>
      </p:sp>
      <p:pic>
        <p:nvPicPr>
          <p:cNvPr id="10" name="Picture 1"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847" y="5787682"/>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406" y="5695243"/>
            <a:ext cx="1413619" cy="6588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519446"/>
            <a:ext cx="7017554" cy="338554"/>
          </a:xfrm>
          <a:prstGeom prst="rect">
            <a:avLst/>
          </a:prstGeom>
          <a:noFill/>
        </p:spPr>
        <p:txBody>
          <a:bodyPr wrap="square" rtlCol="0">
            <a:spAutoFit/>
          </a:bodyPr>
          <a:lstStyle/>
          <a:p>
            <a:r>
              <a:rPr lang="en-US" sz="1600" dirty="0" smtClean="0">
                <a:solidFill>
                  <a:schemeClr val="bg1"/>
                </a:solidFill>
                <a:latin typeface="Calibri" panose="020F0502020204030204" pitchFamily="34" charset="0"/>
              </a:rPr>
              <a:t>*PISCEES = Predicting Ice Sheet Climate Evolution at Extreme Scales.</a:t>
            </a:r>
            <a:endParaRPr 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2624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Parallel Adaptive Loop with SCOREC (PAALS) </a:t>
            </a:r>
            <a:endParaRPr lang="en-US" sz="3600" dirty="0">
              <a:solidFill>
                <a:schemeClr val="tx1"/>
              </a:solidFill>
              <a:latin typeface="Calibri" panose="020F050202020403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158657407"/>
              </p:ext>
            </p:extLst>
          </p:nvPr>
        </p:nvGraphicFramePr>
        <p:xfrm>
          <a:off x="-215044" y="1298772"/>
          <a:ext cx="3321574" cy="5034533"/>
        </p:xfrm>
        <a:graphic>
          <a:graphicData uri="http://schemas.openxmlformats.org/presentationml/2006/ole">
            <mc:AlternateContent xmlns:mc="http://schemas.openxmlformats.org/markup-compatibility/2006">
              <mc:Choice xmlns:v="urn:schemas-microsoft-com:vml" Requires="v">
                <p:oleObj spid="_x0000_s3560" r:id="rId4" imgW="4850640" imgH="7364880" progId="">
                  <p:embed/>
                </p:oleObj>
              </mc:Choice>
              <mc:Fallback>
                <p:oleObj r:id="rId4" imgW="4850640" imgH="7364880" progId="">
                  <p:embed/>
                  <p:pic>
                    <p:nvPicPr>
                      <p:cNvPr id="0" name=""/>
                      <p:cNvPicPr/>
                      <p:nvPr/>
                    </p:nvPicPr>
                    <p:blipFill>
                      <a:blip r:embed="rId5"/>
                      <a:stretch>
                        <a:fillRect/>
                      </a:stretch>
                    </p:blipFill>
                    <p:spPr>
                      <a:xfrm>
                        <a:off x="-215044" y="1298772"/>
                        <a:ext cx="3321574" cy="503453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77022445"/>
              </p:ext>
            </p:extLst>
          </p:nvPr>
        </p:nvGraphicFramePr>
        <p:xfrm>
          <a:off x="2667000" y="1317664"/>
          <a:ext cx="2894766" cy="5006936"/>
        </p:xfrm>
        <a:graphic>
          <a:graphicData uri="http://schemas.openxmlformats.org/presentationml/2006/ole">
            <mc:AlternateContent xmlns:mc="http://schemas.openxmlformats.org/markup-compatibility/2006">
              <mc:Choice xmlns:v="urn:schemas-microsoft-com:vml" Requires="v">
                <p:oleObj spid="_x0000_s3561" r:id="rId6" imgW="4368240" imgH="7567920" progId="">
                  <p:embed/>
                </p:oleObj>
              </mc:Choice>
              <mc:Fallback>
                <p:oleObj r:id="rId6" imgW="4368240" imgH="7567920" progId="">
                  <p:embed/>
                  <p:pic>
                    <p:nvPicPr>
                      <p:cNvPr id="0" name=""/>
                      <p:cNvPicPr/>
                      <p:nvPr/>
                    </p:nvPicPr>
                    <p:blipFill>
                      <a:blip r:embed="rId7"/>
                      <a:stretch>
                        <a:fillRect/>
                      </a:stretch>
                    </p:blipFill>
                    <p:spPr>
                      <a:xfrm>
                        <a:off x="2667000" y="1317664"/>
                        <a:ext cx="2894766" cy="500693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17702666"/>
              </p:ext>
            </p:extLst>
          </p:nvPr>
        </p:nvGraphicFramePr>
        <p:xfrm>
          <a:off x="5423146" y="1298771"/>
          <a:ext cx="2806454" cy="5092563"/>
        </p:xfrm>
        <a:graphic>
          <a:graphicData uri="http://schemas.openxmlformats.org/presentationml/2006/ole">
            <mc:AlternateContent xmlns:mc="http://schemas.openxmlformats.org/markup-compatibility/2006">
              <mc:Choice xmlns:v="urn:schemas-microsoft-com:vml" Requires="v">
                <p:oleObj spid="_x0000_s3562" r:id="rId8" imgW="4177440" imgH="7593480" progId="">
                  <p:embed/>
                </p:oleObj>
              </mc:Choice>
              <mc:Fallback>
                <p:oleObj r:id="rId8" imgW="4177440" imgH="7593480" progId="">
                  <p:embed/>
                  <p:pic>
                    <p:nvPicPr>
                      <p:cNvPr id="0" name=""/>
                      <p:cNvPicPr/>
                      <p:nvPr/>
                    </p:nvPicPr>
                    <p:blipFill>
                      <a:blip r:embed="rId9"/>
                      <a:stretch>
                        <a:fillRect/>
                      </a:stretch>
                    </p:blipFill>
                    <p:spPr>
                      <a:xfrm>
                        <a:off x="5423146" y="1298771"/>
                        <a:ext cx="2806454" cy="509256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582991681"/>
              </p:ext>
            </p:extLst>
          </p:nvPr>
        </p:nvGraphicFramePr>
        <p:xfrm>
          <a:off x="7988935" y="3737294"/>
          <a:ext cx="1270802" cy="2560430"/>
        </p:xfrm>
        <a:graphic>
          <a:graphicData uri="http://schemas.openxmlformats.org/presentationml/2006/ole">
            <mc:AlternateContent xmlns:mc="http://schemas.openxmlformats.org/markup-compatibility/2006">
              <mc:Choice xmlns:v="urn:schemas-microsoft-com:vml" Requires="v">
                <p:oleObj spid="_x0000_s3563" r:id="rId10" imgW="1713960" imgH="3453840" progId="">
                  <p:embed/>
                </p:oleObj>
              </mc:Choice>
              <mc:Fallback>
                <p:oleObj r:id="rId10" imgW="1713960" imgH="3453840" progId="">
                  <p:embed/>
                  <p:pic>
                    <p:nvPicPr>
                      <p:cNvPr id="0" name=""/>
                      <p:cNvPicPr/>
                      <p:nvPr/>
                    </p:nvPicPr>
                    <p:blipFill>
                      <a:blip r:embed="rId11"/>
                      <a:stretch>
                        <a:fillRect/>
                      </a:stretch>
                    </p:blipFill>
                    <p:spPr>
                      <a:xfrm>
                        <a:off x="7988935" y="3737294"/>
                        <a:ext cx="1270802" cy="256043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8229600" y="3429000"/>
                <a:ext cx="685800" cy="33855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m:t>
                      </m:r>
                      <m:r>
                        <a:rPr lang="en-US" sz="1600" b="1" i="1" dirty="0" smtClean="0">
                          <a:latin typeface="Cambria Math" panose="02040503050406030204" pitchFamily="18" charset="0"/>
                        </a:rPr>
                        <m:t>𝒖</m:t>
                      </m:r>
                      <m:r>
                        <a:rPr lang="en-US" sz="1600" i="1" dirty="0" smtClean="0">
                          <a:latin typeface="Cambria Math" panose="02040503050406030204" pitchFamily="18" charset="0"/>
                        </a:rPr>
                        <m:t>|</m:t>
                      </m:r>
                    </m:oMath>
                  </m:oMathPara>
                </a14:m>
                <a:endParaRPr lang="en-US"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8229600" y="3429000"/>
                <a:ext cx="685800" cy="338554"/>
              </a:xfrm>
              <a:prstGeom prst="rect">
                <a:avLst/>
              </a:prstGeom>
              <a:blipFill>
                <a:blip r:embed="rId12"/>
                <a:stretch>
                  <a:fillRect b="-10909"/>
                </a:stretch>
              </a:blipFill>
            </p:spPr>
            <p:txBody>
              <a:bodyPr/>
              <a:lstStyle/>
              <a:p>
                <a:r>
                  <a:rPr lang="en-US">
                    <a:noFill/>
                  </a:rPr>
                  <a:t> </a:t>
                </a:r>
              </a:p>
            </p:txBody>
          </p:sp>
        </mc:Fallback>
      </mc:AlternateContent>
      <p:sp>
        <p:nvSpPr>
          <p:cNvPr id="24" name="TextBox 23"/>
          <p:cNvSpPr txBox="1"/>
          <p:nvPr/>
        </p:nvSpPr>
        <p:spPr>
          <a:xfrm>
            <a:off x="381000" y="1066800"/>
            <a:ext cx="1905000" cy="353943"/>
          </a:xfrm>
          <a:prstGeom prst="rect">
            <a:avLst/>
          </a:prstGeom>
          <a:noFill/>
        </p:spPr>
        <p:txBody>
          <a:bodyPr wrap="square" rtlCol="0">
            <a:spAutoFit/>
          </a:bodyPr>
          <a:lstStyle/>
          <a:p>
            <a:r>
              <a:rPr lang="en-US" sz="1700" dirty="0" smtClean="0">
                <a:latin typeface="Calibri" panose="020F0502020204030204" pitchFamily="34" charset="0"/>
              </a:rPr>
              <a:t>Error bound = 0.5</a:t>
            </a:r>
            <a:endParaRPr lang="en-US" sz="1700" dirty="0">
              <a:latin typeface="Calibri" panose="020F0502020204030204" pitchFamily="34" charset="0"/>
            </a:endParaRPr>
          </a:p>
        </p:txBody>
      </p:sp>
      <p:sp>
        <p:nvSpPr>
          <p:cNvPr id="25" name="TextBox 24"/>
          <p:cNvSpPr txBox="1"/>
          <p:nvPr/>
        </p:nvSpPr>
        <p:spPr>
          <a:xfrm>
            <a:off x="3200400" y="1066800"/>
            <a:ext cx="1905000" cy="353943"/>
          </a:xfrm>
          <a:prstGeom prst="rect">
            <a:avLst/>
          </a:prstGeom>
          <a:noFill/>
        </p:spPr>
        <p:txBody>
          <a:bodyPr wrap="square" rtlCol="0">
            <a:spAutoFit/>
          </a:bodyPr>
          <a:lstStyle/>
          <a:p>
            <a:r>
              <a:rPr lang="en-US" sz="1700" dirty="0" smtClean="0">
                <a:latin typeface="Calibri" panose="020F0502020204030204" pitchFamily="34" charset="0"/>
              </a:rPr>
              <a:t>Error bound = 0.1</a:t>
            </a:r>
            <a:endParaRPr lang="en-US" sz="1700" dirty="0">
              <a:latin typeface="Calibri" panose="020F0502020204030204" pitchFamily="34" charset="0"/>
            </a:endParaRPr>
          </a:p>
        </p:txBody>
      </p:sp>
      <p:sp>
        <p:nvSpPr>
          <p:cNvPr id="26" name="TextBox 25"/>
          <p:cNvSpPr txBox="1"/>
          <p:nvPr/>
        </p:nvSpPr>
        <p:spPr>
          <a:xfrm>
            <a:off x="6019800" y="1066800"/>
            <a:ext cx="1905000" cy="353943"/>
          </a:xfrm>
          <a:prstGeom prst="rect">
            <a:avLst/>
          </a:prstGeom>
          <a:noFill/>
        </p:spPr>
        <p:txBody>
          <a:bodyPr wrap="square" rtlCol="0">
            <a:spAutoFit/>
          </a:bodyPr>
          <a:lstStyle/>
          <a:p>
            <a:r>
              <a:rPr lang="en-US" sz="1700" dirty="0" smtClean="0">
                <a:latin typeface="Calibri" panose="020F0502020204030204" pitchFamily="34" charset="0"/>
              </a:rPr>
              <a:t>Error bound = 0.01</a:t>
            </a:r>
            <a:endParaRPr lang="en-US" sz="1700" dirty="0">
              <a:latin typeface="Calibri" panose="020F0502020204030204" pitchFamily="34" charset="0"/>
            </a:endParaRPr>
          </a:p>
        </p:txBody>
      </p:sp>
    </p:spTree>
    <p:extLst>
      <p:ext uri="{BB962C8B-B14F-4D97-AF65-F5344CB8AC3E}">
        <p14:creationId xmlns:p14="http://schemas.microsoft.com/office/powerpoint/2010/main" val="3157341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Dynamic Load Balancing</a:t>
            </a:r>
            <a:endParaRPr lang="en-US" sz="3600" dirty="0">
              <a:solidFill>
                <a:schemeClr val="tx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0" y="685800"/>
                <a:ext cx="9296400" cy="1815882"/>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Partition via </a:t>
                </a:r>
                <a:r>
                  <a:rPr lang="en-US" b="1" i="1" dirty="0" smtClean="0">
                    <a:latin typeface="Calibri" panose="020F0502020204030204" pitchFamily="34" charset="0"/>
                  </a:rPr>
                  <a:t>Zoltan</a:t>
                </a:r>
                <a:r>
                  <a:rPr lang="en-US" dirty="0" smtClean="0">
                    <a:latin typeface="Calibri" panose="020F0502020204030204" pitchFamily="34" charset="0"/>
                  </a:rPr>
                  <a:t> or </a:t>
                </a:r>
                <a:r>
                  <a:rPr lang="en-US" b="1" i="1" dirty="0" err="1" smtClean="0">
                    <a:latin typeface="Calibri" panose="020F0502020204030204" pitchFamily="34" charset="0"/>
                  </a:rPr>
                  <a:t>ParMetis</a:t>
                </a:r>
                <a:r>
                  <a:rPr lang="en-US" dirty="0" smtClean="0">
                    <a:latin typeface="Calibri" panose="020F0502020204030204" pitchFamily="34" charset="0"/>
                  </a:rPr>
                  <a:t> + </a:t>
                </a:r>
                <a:r>
                  <a:rPr lang="en-US" b="1" i="1" dirty="0" err="1" smtClean="0">
                    <a:latin typeface="Calibri" panose="020F0502020204030204" pitchFamily="34" charset="0"/>
                  </a:rPr>
                  <a:t>ParMA</a:t>
                </a:r>
                <a:r>
                  <a:rPr lang="en-US" dirty="0" smtClean="0">
                    <a:latin typeface="Calibri" panose="020F0502020204030204" pitchFamily="34" charset="0"/>
                  </a:rPr>
                  <a:t>.</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u="sng" dirty="0" smtClean="0">
                    <a:latin typeface="Calibri" panose="020F0502020204030204" pitchFamily="34" charset="0"/>
                  </a:rPr>
                  <a:t>Libraries/Algorithms:</a:t>
                </a:r>
              </a:p>
              <a:p>
                <a:pPr marL="742950" lvl="1" indent="-285750">
                  <a:buFont typeface="Arial" panose="020B0604020202020204" pitchFamily="34" charset="0"/>
                  <a:buChar char="•"/>
                </a:pPr>
                <a:r>
                  <a:rPr lang="en-US" b="1" i="1" dirty="0" err="1" smtClean="0">
                    <a:latin typeface="Calibri" panose="020F0502020204030204" pitchFamily="34" charset="0"/>
                  </a:rPr>
                  <a:t>ParMetis</a:t>
                </a:r>
                <a:r>
                  <a:rPr lang="en-US" dirty="0" smtClean="0">
                    <a:latin typeface="Calibri" panose="020F0502020204030204" pitchFamily="34" charset="0"/>
                  </a:rPr>
                  <a:t>: multi-level </a:t>
                </a:r>
                <a:r>
                  <a:rPr lang="en-US" dirty="0">
                    <a:latin typeface="Calibri" panose="020F0502020204030204" pitchFamily="34" charset="0"/>
                  </a:rPr>
                  <a:t>graph </a:t>
                </a:r>
                <a:r>
                  <a:rPr lang="en-US" dirty="0" smtClean="0">
                    <a:latin typeface="Calibri" panose="020F0502020204030204" pitchFamily="34" charset="0"/>
                  </a:rPr>
                  <a:t>partitioning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smtClean="0">
                    <a:latin typeface="Calibri" panose="020F0502020204030204" pitchFamily="34" charset="0"/>
                  </a:rPr>
                  <a:t> minimizes communication</a:t>
                </a:r>
              </a:p>
              <a:p>
                <a:pPr marL="742950" lvl="1" indent="-285750">
                  <a:buFont typeface="Arial" panose="020B0604020202020204" pitchFamily="34" charset="0"/>
                  <a:buChar char="•"/>
                </a:pPr>
                <a:r>
                  <a:rPr lang="en-US" b="1" i="1" dirty="0" smtClean="0">
                    <a:latin typeface="Calibri" panose="020F0502020204030204" pitchFamily="34" charset="0"/>
                  </a:rPr>
                  <a:t>Zoltan</a:t>
                </a:r>
                <a:r>
                  <a:rPr lang="en-US" dirty="0" smtClean="0">
                    <a:latin typeface="Calibri" panose="020F0502020204030204" pitchFamily="34" charset="0"/>
                  </a:rPr>
                  <a:t>: Recursive </a:t>
                </a:r>
                <a:r>
                  <a:rPr lang="en-US" dirty="0">
                    <a:latin typeface="Calibri" panose="020F0502020204030204" pitchFamily="34" charset="0"/>
                  </a:rPr>
                  <a:t>Inertial Bisection (</a:t>
                </a:r>
                <a:r>
                  <a:rPr lang="en-US" dirty="0" smtClean="0">
                    <a:latin typeface="Calibri" panose="020F0502020204030204" pitchFamily="34" charset="0"/>
                  </a:rPr>
                  <a:t>RIB)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smtClean="0">
                    <a:latin typeface="Calibri" panose="020F0502020204030204" pitchFamily="34" charset="0"/>
                  </a:rPr>
                  <a:t> faster than graph partitioning</a:t>
                </a:r>
              </a:p>
              <a:p>
                <a:pPr marL="742950" lvl="1" indent="-285750">
                  <a:buFont typeface="Arial" panose="020B0604020202020204" pitchFamily="34" charset="0"/>
                  <a:buChar char="•"/>
                </a:pPr>
                <a:r>
                  <a:rPr lang="en-US" b="1" i="1" dirty="0" err="1" smtClean="0">
                    <a:latin typeface="Calibri" panose="020F0502020204030204" pitchFamily="34" charset="0"/>
                  </a:rPr>
                  <a:t>ParMA</a:t>
                </a:r>
                <a:r>
                  <a:rPr lang="en-US" dirty="0" smtClean="0">
                    <a:latin typeface="Calibri" panose="020F0502020204030204" pitchFamily="34" charset="0"/>
                  </a:rPr>
                  <a:t>: Unstructured mesh-based </a:t>
                </a:r>
                <a:r>
                  <a:rPr lang="en-US" dirty="0">
                    <a:latin typeface="Calibri" panose="020F0502020204030204" pitchFamily="34" charset="0"/>
                  </a:rPr>
                  <a:t>diffusive </a:t>
                </a:r>
                <a:r>
                  <a:rPr lang="en-US" dirty="0" smtClean="0">
                    <a:latin typeface="Calibri" panose="020F0502020204030204" pitchFamily="34" charset="0"/>
                  </a:rPr>
                  <a:t>improvement </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smtClean="0">
                    <a:latin typeface="Calibri" panose="020F0502020204030204" pitchFamily="34" charset="0"/>
                  </a:rPr>
                  <a:t> rebalances refined mesh</a:t>
                </a:r>
                <a:endParaRPr lang="en-US" dirty="0">
                  <a:latin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0" y="685800"/>
                <a:ext cx="9296400" cy="1815882"/>
              </a:xfrm>
              <a:prstGeom prst="rect">
                <a:avLst/>
              </a:prstGeom>
              <a:blipFill>
                <a:blip r:embed="rId4"/>
                <a:stretch>
                  <a:fillRect l="-393" t="-2020"/>
                </a:stretch>
              </a:blipFill>
            </p:spPr>
            <p:txBody>
              <a:bodyPr/>
              <a:lstStyle/>
              <a:p>
                <a:r>
                  <a:rPr lang="en-US">
                    <a:noFill/>
                  </a:rPr>
                  <a:t> </a:t>
                </a:r>
              </a:p>
            </p:txBody>
          </p:sp>
        </mc:Fallback>
      </mc:AlternateContent>
      <p:graphicFrame>
        <p:nvGraphicFramePr>
          <p:cNvPr id="12" name="Object 11"/>
          <p:cNvGraphicFramePr>
            <a:graphicFrameLocks noChangeAspect="1"/>
          </p:cNvGraphicFramePr>
          <p:nvPr>
            <p:extLst>
              <p:ext uri="{D42A27DB-BD31-4B8C-83A1-F6EECF244321}">
                <p14:modId xmlns:p14="http://schemas.microsoft.com/office/powerpoint/2010/main" val="661391826"/>
              </p:ext>
            </p:extLst>
          </p:nvPr>
        </p:nvGraphicFramePr>
        <p:xfrm>
          <a:off x="103942" y="2362200"/>
          <a:ext cx="2363787" cy="4064000"/>
        </p:xfrm>
        <a:graphic>
          <a:graphicData uri="http://schemas.openxmlformats.org/presentationml/2006/ole">
            <mc:AlternateContent xmlns:mc="http://schemas.openxmlformats.org/markup-compatibility/2006">
              <mc:Choice xmlns:v="urn:schemas-microsoft-com:vml" Requires="v">
                <p:oleObj spid="_x0000_s2598" r:id="rId5" imgW="23885640" imgH="41142600" progId="">
                  <p:embed/>
                </p:oleObj>
              </mc:Choice>
              <mc:Fallback>
                <p:oleObj r:id="rId5" imgW="23885640" imgH="41142600" progId="">
                  <p:embed/>
                  <p:pic>
                    <p:nvPicPr>
                      <p:cNvPr id="0" name=""/>
                      <p:cNvPicPr/>
                      <p:nvPr/>
                    </p:nvPicPr>
                    <p:blipFill>
                      <a:blip r:embed="rId6"/>
                      <a:stretch>
                        <a:fillRect/>
                      </a:stretch>
                    </p:blipFill>
                    <p:spPr>
                      <a:xfrm>
                        <a:off x="103942" y="2362200"/>
                        <a:ext cx="2363787" cy="4064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08770323"/>
              </p:ext>
            </p:extLst>
          </p:nvPr>
        </p:nvGraphicFramePr>
        <p:xfrm>
          <a:off x="2308525" y="2339898"/>
          <a:ext cx="2270125" cy="4064000"/>
        </p:xfrm>
        <a:graphic>
          <a:graphicData uri="http://schemas.openxmlformats.org/presentationml/2006/ole">
            <mc:AlternateContent xmlns:mc="http://schemas.openxmlformats.org/markup-compatibility/2006">
              <mc:Choice xmlns:v="urn:schemas-microsoft-com:vml" Requires="v">
                <p:oleObj spid="_x0000_s2599" r:id="rId7" imgW="22894920" imgH="41066640" progId="">
                  <p:embed/>
                </p:oleObj>
              </mc:Choice>
              <mc:Fallback>
                <p:oleObj r:id="rId7" imgW="22894920" imgH="41066640" progId="">
                  <p:embed/>
                  <p:pic>
                    <p:nvPicPr>
                      <p:cNvPr id="0" name=""/>
                      <p:cNvPicPr/>
                      <p:nvPr/>
                    </p:nvPicPr>
                    <p:blipFill>
                      <a:blip r:embed="rId8"/>
                      <a:stretch>
                        <a:fillRect/>
                      </a:stretch>
                    </p:blipFill>
                    <p:spPr>
                      <a:xfrm>
                        <a:off x="2308525" y="2339898"/>
                        <a:ext cx="2270125" cy="4064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957375124"/>
              </p:ext>
            </p:extLst>
          </p:nvPr>
        </p:nvGraphicFramePr>
        <p:xfrm>
          <a:off x="4728117" y="2339898"/>
          <a:ext cx="2160587" cy="4064000"/>
        </p:xfrm>
        <a:graphic>
          <a:graphicData uri="http://schemas.openxmlformats.org/presentationml/2006/ole">
            <mc:AlternateContent xmlns:mc="http://schemas.openxmlformats.org/markup-compatibility/2006">
              <mc:Choice xmlns:v="urn:schemas-microsoft-com:vml" Requires="v">
                <p:oleObj spid="_x0000_s2600" r:id="rId9" imgW="21828240" imgH="41142600" progId="">
                  <p:embed/>
                </p:oleObj>
              </mc:Choice>
              <mc:Fallback>
                <p:oleObj r:id="rId9" imgW="21828240" imgH="41142600" progId="">
                  <p:embed/>
                  <p:pic>
                    <p:nvPicPr>
                      <p:cNvPr id="0" name=""/>
                      <p:cNvPicPr/>
                      <p:nvPr/>
                    </p:nvPicPr>
                    <p:blipFill>
                      <a:blip r:embed="rId10"/>
                      <a:stretch>
                        <a:fillRect/>
                      </a:stretch>
                    </p:blipFill>
                    <p:spPr>
                      <a:xfrm>
                        <a:off x="4728117" y="2339898"/>
                        <a:ext cx="2160587" cy="40640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05081627"/>
              </p:ext>
            </p:extLst>
          </p:nvPr>
        </p:nvGraphicFramePr>
        <p:xfrm>
          <a:off x="6730826" y="2339898"/>
          <a:ext cx="2400300" cy="4064000"/>
        </p:xfrm>
        <a:graphic>
          <a:graphicData uri="http://schemas.openxmlformats.org/presentationml/2006/ole">
            <mc:AlternateContent xmlns:mc="http://schemas.openxmlformats.org/markup-compatibility/2006">
              <mc:Choice xmlns:v="urn:schemas-microsoft-com:vml" Requires="v">
                <p:oleObj spid="_x0000_s2601" r:id="rId11" imgW="24190200" imgH="41066640" progId="">
                  <p:embed/>
                </p:oleObj>
              </mc:Choice>
              <mc:Fallback>
                <p:oleObj r:id="rId11" imgW="24190200" imgH="41066640" progId="">
                  <p:embed/>
                  <p:pic>
                    <p:nvPicPr>
                      <p:cNvPr id="0" name=""/>
                      <p:cNvPicPr/>
                      <p:nvPr/>
                    </p:nvPicPr>
                    <p:blipFill>
                      <a:blip r:embed="rId12"/>
                      <a:stretch>
                        <a:fillRect/>
                      </a:stretch>
                    </p:blipFill>
                    <p:spPr>
                      <a:xfrm>
                        <a:off x="6730826" y="2339898"/>
                        <a:ext cx="2400300" cy="4064000"/>
                      </a:xfrm>
                      <a:prstGeom prst="rect">
                        <a:avLst/>
                      </a:prstGeom>
                    </p:spPr>
                  </p:pic>
                </p:oleObj>
              </mc:Fallback>
            </mc:AlternateContent>
          </a:graphicData>
        </a:graphic>
      </p:graphicFrame>
      <p:sp>
        <p:nvSpPr>
          <p:cNvPr id="16" name="TextBox 15"/>
          <p:cNvSpPr txBox="1"/>
          <p:nvPr/>
        </p:nvSpPr>
        <p:spPr>
          <a:xfrm>
            <a:off x="1295400" y="5725180"/>
            <a:ext cx="1319546" cy="523220"/>
          </a:xfrm>
          <a:prstGeom prst="rect">
            <a:avLst/>
          </a:prstGeom>
          <a:noFill/>
        </p:spPr>
        <p:txBody>
          <a:bodyPr wrap="square" rtlCol="0">
            <a:spAutoFit/>
          </a:bodyPr>
          <a:lstStyle/>
          <a:p>
            <a:pPr algn="ctr"/>
            <a:r>
              <a:rPr lang="en-US" sz="1400" dirty="0" err="1" smtClean="0">
                <a:latin typeface="Calibri" panose="020F0502020204030204" pitchFamily="34" charset="0"/>
              </a:rPr>
              <a:t>ParMetis</a:t>
            </a:r>
            <a:r>
              <a:rPr lang="en-US" sz="1400" dirty="0" smtClean="0">
                <a:latin typeface="Calibri" panose="020F0502020204030204" pitchFamily="34" charset="0"/>
              </a:rPr>
              <a:t> (left) + </a:t>
            </a:r>
            <a:r>
              <a:rPr lang="en-US" sz="1400" dirty="0" err="1" smtClean="0">
                <a:latin typeface="Calibri" panose="020F0502020204030204" pitchFamily="34" charset="0"/>
              </a:rPr>
              <a:t>ParMA</a:t>
            </a:r>
            <a:r>
              <a:rPr lang="en-US" sz="1400" dirty="0" smtClean="0">
                <a:latin typeface="Calibri" panose="020F0502020204030204" pitchFamily="34" charset="0"/>
              </a:rPr>
              <a:t> (right)</a:t>
            </a:r>
            <a:endParaRPr lang="en-US" sz="1400" dirty="0">
              <a:latin typeface="Calibri" panose="020F0502020204030204" pitchFamily="34" charset="0"/>
            </a:endParaRPr>
          </a:p>
        </p:txBody>
      </p:sp>
      <p:sp>
        <p:nvSpPr>
          <p:cNvPr id="17" name="TextBox 16"/>
          <p:cNvSpPr txBox="1"/>
          <p:nvPr/>
        </p:nvSpPr>
        <p:spPr>
          <a:xfrm>
            <a:off x="5943600" y="5638800"/>
            <a:ext cx="1172329" cy="523220"/>
          </a:xfrm>
          <a:prstGeom prst="rect">
            <a:avLst/>
          </a:prstGeom>
          <a:noFill/>
        </p:spPr>
        <p:txBody>
          <a:bodyPr wrap="square" rtlCol="0">
            <a:spAutoFit/>
          </a:bodyPr>
          <a:lstStyle/>
          <a:p>
            <a:pPr algn="ctr"/>
            <a:r>
              <a:rPr lang="en-US" sz="1400" dirty="0" smtClean="0">
                <a:latin typeface="Calibri" panose="020F0502020204030204" pitchFamily="34" charset="0"/>
              </a:rPr>
              <a:t>Zoltan (left) + </a:t>
            </a:r>
            <a:r>
              <a:rPr lang="en-US" sz="1400" dirty="0" err="1" smtClean="0">
                <a:latin typeface="Calibri" panose="020F0502020204030204" pitchFamily="34" charset="0"/>
              </a:rPr>
              <a:t>ParMA</a:t>
            </a:r>
            <a:r>
              <a:rPr lang="en-US" sz="1400" dirty="0" smtClean="0">
                <a:latin typeface="Calibri" panose="020F0502020204030204" pitchFamily="34" charset="0"/>
              </a:rPr>
              <a:t> (right)</a:t>
            </a:r>
            <a:endParaRPr lang="en-US" sz="1400" dirty="0">
              <a:latin typeface="Calibri" panose="020F0502020204030204" pitchFamily="34" charset="0"/>
            </a:endParaRPr>
          </a:p>
        </p:txBody>
      </p:sp>
      <p:sp>
        <p:nvSpPr>
          <p:cNvPr id="18" name="Rectangle 17"/>
          <p:cNvSpPr/>
          <p:nvPr/>
        </p:nvSpPr>
        <p:spPr>
          <a:xfrm>
            <a:off x="152400" y="2339898"/>
            <a:ext cx="4426250" cy="40863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8650" y="2339898"/>
            <a:ext cx="4426250" cy="40863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20479" y="314969"/>
            <a:ext cx="3390900" cy="877163"/>
          </a:xfrm>
          <a:prstGeom prst="rect">
            <a:avLst/>
          </a:prstGeom>
          <a:noFill/>
          <a:ln>
            <a:solidFill>
              <a:schemeClr val="tx1"/>
            </a:solidFill>
          </a:ln>
        </p:spPr>
        <p:txBody>
          <a:bodyPr wrap="square" rtlCol="0">
            <a:spAutoFit/>
          </a:bodyPr>
          <a:lstStyle/>
          <a:p>
            <a:pPr algn="ctr"/>
            <a:r>
              <a:rPr lang="en-US" sz="1700" b="1" i="1" u="sng" dirty="0" smtClean="0">
                <a:latin typeface="Calibri" panose="020F0502020204030204" pitchFamily="34" charset="0"/>
              </a:rPr>
              <a:t>In each box below</a:t>
            </a:r>
          </a:p>
          <a:p>
            <a:pPr algn="ctr"/>
            <a:r>
              <a:rPr lang="en-US" sz="1700" i="1" dirty="0" smtClean="0">
                <a:latin typeface="Calibri" panose="020F0502020204030204" pitchFamily="34" charset="0"/>
              </a:rPr>
              <a:t>Left</a:t>
            </a:r>
            <a:r>
              <a:rPr lang="en-US" sz="1700" dirty="0" smtClean="0">
                <a:latin typeface="Calibri" panose="020F0502020204030204" pitchFamily="34" charset="0"/>
              </a:rPr>
              <a:t>: Initial </a:t>
            </a:r>
            <a:r>
              <a:rPr lang="en-US" sz="1700" dirty="0" err="1" smtClean="0">
                <a:latin typeface="Calibri" panose="020F0502020204030204" pitchFamily="34" charset="0"/>
              </a:rPr>
              <a:t>ParMetis</a:t>
            </a:r>
            <a:r>
              <a:rPr lang="en-US" sz="1700" dirty="0" smtClean="0">
                <a:latin typeface="Calibri" panose="020F0502020204030204" pitchFamily="34" charset="0"/>
              </a:rPr>
              <a:t>/Zoltan partition</a:t>
            </a:r>
          </a:p>
          <a:p>
            <a:pPr algn="ctr"/>
            <a:r>
              <a:rPr lang="en-US" sz="1700" i="1" dirty="0" smtClean="0">
                <a:latin typeface="Calibri" panose="020F0502020204030204" pitchFamily="34" charset="0"/>
              </a:rPr>
              <a:t>Right</a:t>
            </a:r>
            <a:r>
              <a:rPr lang="en-US" sz="1700" dirty="0" smtClean="0">
                <a:latin typeface="Calibri" panose="020F0502020204030204" pitchFamily="34" charset="0"/>
              </a:rPr>
              <a:t>: </a:t>
            </a:r>
            <a:r>
              <a:rPr lang="en-US" sz="1700" dirty="0" err="1" smtClean="0">
                <a:latin typeface="Calibri" panose="020F0502020204030204" pitchFamily="34" charset="0"/>
              </a:rPr>
              <a:t>ParMA</a:t>
            </a:r>
            <a:r>
              <a:rPr lang="en-US" sz="1700" dirty="0" smtClean="0">
                <a:latin typeface="Calibri" panose="020F0502020204030204" pitchFamily="34" charset="0"/>
              </a:rPr>
              <a:t> partition</a:t>
            </a:r>
            <a:endParaRPr lang="en-US" sz="1700" dirty="0">
              <a:latin typeface="Calibri" panose="020F0502020204030204" pitchFamily="34" charset="0"/>
            </a:endParaRPr>
          </a:p>
        </p:txBody>
      </p:sp>
    </p:spTree>
    <p:extLst>
      <p:ext uri="{BB962C8B-B14F-4D97-AF65-F5344CB8AC3E}">
        <p14:creationId xmlns:p14="http://schemas.microsoft.com/office/powerpoint/2010/main" val="3410112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21562"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Generation/Adaptation Algorithm</a:t>
            </a:r>
            <a:endParaRPr lang="en-US" sz="3600" dirty="0">
              <a:solidFill>
                <a:schemeClr val="tx1"/>
              </a:solidFill>
              <a:latin typeface="Calibri" panose="020F0502020204030204" pitchFamily="34" charset="0"/>
            </a:endParaRPr>
          </a:p>
        </p:txBody>
      </p:sp>
      <p:sp>
        <p:nvSpPr>
          <p:cNvPr id="2" name="TextBox 1"/>
          <p:cNvSpPr txBox="1"/>
          <p:nvPr/>
        </p:nvSpPr>
        <p:spPr>
          <a:xfrm>
            <a:off x="152400" y="1114485"/>
            <a:ext cx="7467600" cy="2769989"/>
          </a:xfrm>
          <a:prstGeom prst="rect">
            <a:avLst/>
          </a:prstGeom>
          <a:noFill/>
        </p:spPr>
        <p:txBody>
          <a:bodyPr wrap="square" rtlCol="0">
            <a:spAutoFit/>
          </a:bodyPr>
          <a:lstStyle/>
          <a:p>
            <a:endParaRPr lang="en-US" sz="1000" dirty="0" smtClean="0">
              <a:latin typeface="Calibri" panose="020F0502020204030204" pitchFamily="34" charset="0"/>
            </a:endParaRPr>
          </a:p>
          <a:p>
            <a:endParaRPr lang="en-US" sz="1000" dirty="0">
              <a:latin typeface="Calibri" panose="020F0502020204030204" pitchFamily="34" charset="0"/>
            </a:endParaRP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a:t>
            </a:r>
            <a:r>
              <a:rPr lang="en-US" dirty="0" smtClean="0">
                <a:latin typeface="Calibri" panose="020F0502020204030204" pitchFamily="34" charset="0"/>
              </a:rPr>
              <a:t>determine geometry and generate initial tetrahedral mesh  (e.g.,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2D slice of initial mesh </a:t>
            </a:r>
            <a:r>
              <a:rPr lang="en-US" b="1" i="1" dirty="0" smtClean="0">
                <a:latin typeface="Calibri" panose="020F0502020204030204" pitchFamily="34" charset="0"/>
              </a:rPr>
              <a:t>adaptively refined in-memory </a:t>
            </a:r>
            <a:r>
              <a:rPr lang="en-US" dirty="0" smtClean="0">
                <a:latin typeface="Calibri" panose="020F0502020204030204" pitchFamily="34" charset="0"/>
              </a:rPr>
              <a:t>via </a:t>
            </a:r>
            <a:r>
              <a:rPr lang="en-US" b="1" i="1" dirty="0" smtClean="0">
                <a:latin typeface="Calibri" panose="020F0502020204030204" pitchFamily="34" charset="0"/>
              </a:rPr>
              <a:t>PAALS</a:t>
            </a:r>
            <a:r>
              <a:rPr lang="en-US" dirty="0" smtClean="0">
                <a:latin typeface="Calibri" panose="020F0502020204030204" pitchFamily="34" charset="0"/>
              </a:rPr>
              <a:t> based on gradient of velocity in </a:t>
            </a:r>
            <a:r>
              <a:rPr lang="en-US" b="1" i="1" dirty="0" smtClean="0">
                <a:latin typeface="Calibri" panose="020F0502020204030204" pitchFamily="34" charset="0"/>
              </a:rPr>
              <a:t>Albany.</a:t>
            </a:r>
            <a:endParaRPr lang="en-US" b="1" dirty="0">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or </a:t>
            </a:r>
            <a:r>
              <a:rPr lang="en-US" b="1" i="1" dirty="0" err="1" smtClean="0">
                <a:latin typeface="Calibri" panose="020F0502020204030204" pitchFamily="34" charset="0"/>
              </a:rPr>
              <a:t>tetrahedra</a:t>
            </a:r>
            <a:r>
              <a:rPr lang="en-US" dirty="0" smtClean="0">
                <a:latin typeface="Calibri" panose="020F0502020204030204" pitchFamily="34" charset="0"/>
              </a:rPr>
              <a:t> in </a:t>
            </a:r>
            <a:r>
              <a:rPr lang="en-US" b="1" i="1" dirty="0" smtClean="0">
                <a:latin typeface="Calibri" panose="020F0502020204030204" pitchFamily="34" charset="0"/>
              </a:rPr>
              <a:t>Albany.</a:t>
            </a:r>
          </a:p>
          <a:p>
            <a:endParaRPr lang="en-US" sz="1000" b="1" dirty="0" smtClean="0">
              <a:latin typeface="Calibri" panose="020F0502020204030204" pitchFamily="34" charset="0"/>
            </a:endParaRPr>
          </a:p>
          <a:p>
            <a:pPr lvl="1"/>
            <a:endParaRPr lang="en-US" b="1" i="1" dirty="0">
              <a:latin typeface="Calibri" panose="020F0502020204030204" pitchFamily="34" charset="0"/>
            </a:endParaRPr>
          </a:p>
        </p:txBody>
      </p:sp>
      <p:sp>
        <p:nvSpPr>
          <p:cNvPr id="3" name="Rectangle 2"/>
          <p:cNvSpPr/>
          <p:nvPr/>
        </p:nvSpPr>
        <p:spPr>
          <a:xfrm>
            <a:off x="1848050" y="108258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PAALS =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1" name="Left Brace 10"/>
          <p:cNvSpPr/>
          <p:nvPr/>
        </p:nvSpPr>
        <p:spPr>
          <a:xfrm>
            <a:off x="512890" y="1610741"/>
            <a:ext cx="152400" cy="4455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a:off x="515868" y="2240577"/>
            <a:ext cx="149422" cy="11122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rot="16200000">
            <a:off x="-1203901" y="143250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
        <p:nvSpPr>
          <p:cNvPr id="14" name="TextBox 13"/>
          <p:cNvSpPr txBox="1"/>
          <p:nvPr/>
        </p:nvSpPr>
        <p:spPr>
          <a:xfrm rot="16200000">
            <a:off x="-1203901" y="441903"/>
            <a:ext cx="3020383" cy="307779"/>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Tree>
    <p:extLst>
      <p:ext uri="{BB962C8B-B14F-4D97-AF65-F5344CB8AC3E}">
        <p14:creationId xmlns:p14="http://schemas.microsoft.com/office/powerpoint/2010/main" val="312220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22586"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Generation/Adaptation Algorithm</a:t>
            </a:r>
            <a:endParaRPr lang="en-US" sz="3600" dirty="0">
              <a:solidFill>
                <a:schemeClr val="tx1"/>
              </a:solidFill>
              <a:latin typeface="Calibri" panose="020F0502020204030204" pitchFamily="34" charset="0"/>
            </a:endParaRPr>
          </a:p>
        </p:txBody>
      </p:sp>
      <p:sp>
        <p:nvSpPr>
          <p:cNvPr id="2" name="TextBox 1"/>
          <p:cNvSpPr txBox="1"/>
          <p:nvPr/>
        </p:nvSpPr>
        <p:spPr>
          <a:xfrm>
            <a:off x="152400" y="1114485"/>
            <a:ext cx="7467600" cy="4001095"/>
          </a:xfrm>
          <a:prstGeom prst="rect">
            <a:avLst/>
          </a:prstGeom>
          <a:noFill/>
        </p:spPr>
        <p:txBody>
          <a:bodyPr wrap="square" rtlCol="0">
            <a:spAutoFit/>
          </a:bodyPr>
          <a:lstStyle/>
          <a:p>
            <a:endParaRPr lang="en-US" sz="1000" dirty="0" smtClean="0">
              <a:latin typeface="Calibri" panose="020F0502020204030204" pitchFamily="34" charset="0"/>
            </a:endParaRPr>
          </a:p>
          <a:p>
            <a:endParaRPr lang="en-US" sz="1000" dirty="0">
              <a:latin typeface="Calibri" panose="020F0502020204030204" pitchFamily="34" charset="0"/>
            </a:endParaRP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a:t>
            </a:r>
            <a:r>
              <a:rPr lang="en-US" dirty="0" smtClean="0">
                <a:latin typeface="Calibri" panose="020F0502020204030204" pitchFamily="34" charset="0"/>
              </a:rPr>
              <a:t>determine geometry and generate initial tetrahedral mesh  (e.g.,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2D slice of initial mesh </a:t>
            </a:r>
            <a:r>
              <a:rPr lang="en-US" b="1" i="1" dirty="0" smtClean="0">
                <a:latin typeface="Calibri" panose="020F0502020204030204" pitchFamily="34" charset="0"/>
              </a:rPr>
              <a:t>adaptively refined in-memory </a:t>
            </a:r>
            <a:r>
              <a:rPr lang="en-US" dirty="0" smtClean="0">
                <a:latin typeface="Calibri" panose="020F0502020204030204" pitchFamily="34" charset="0"/>
              </a:rPr>
              <a:t>via </a:t>
            </a:r>
            <a:r>
              <a:rPr lang="en-US" b="1" i="1" dirty="0" smtClean="0">
                <a:latin typeface="Calibri" panose="020F0502020204030204" pitchFamily="34" charset="0"/>
              </a:rPr>
              <a:t>PAALS</a:t>
            </a:r>
            <a:r>
              <a:rPr lang="en-US" dirty="0" smtClean="0">
                <a:latin typeface="Calibri" panose="020F0502020204030204" pitchFamily="34" charset="0"/>
              </a:rPr>
              <a:t> based on gradient of velocity </a:t>
            </a:r>
            <a:r>
              <a:rPr lang="en-US" dirty="0">
                <a:latin typeface="Calibri" panose="020F0502020204030204" pitchFamily="34" charset="0"/>
              </a:rPr>
              <a:t>in </a:t>
            </a:r>
            <a:r>
              <a:rPr lang="en-US" b="1" i="1" dirty="0">
                <a:latin typeface="Calibri" panose="020F0502020204030204" pitchFamily="34" charset="0"/>
              </a:rPr>
              <a:t>Albany.</a:t>
            </a:r>
            <a:endParaRPr lang="en-US" b="1" dirty="0">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a:t>
            </a:r>
            <a:r>
              <a:rPr lang="en-US" dirty="0">
                <a:latin typeface="Calibri" panose="020F0502020204030204" pitchFamily="34" charset="0"/>
              </a:rPr>
              <a:t>or </a:t>
            </a:r>
            <a:r>
              <a:rPr lang="en-US" b="1" i="1" dirty="0" err="1">
                <a:latin typeface="Calibri" panose="020F0502020204030204" pitchFamily="34" charset="0"/>
              </a:rPr>
              <a:t>tetrahedra</a:t>
            </a:r>
            <a:r>
              <a:rPr lang="en-US" dirty="0">
                <a:latin typeface="Calibri" panose="020F0502020204030204" pitchFamily="34" charset="0"/>
              </a:rPr>
              <a:t> in </a:t>
            </a:r>
            <a:r>
              <a:rPr lang="en-US" b="1" i="1" dirty="0" smtClean="0">
                <a:latin typeface="Calibri" panose="020F0502020204030204" pitchFamily="34" charset="0"/>
              </a:rPr>
              <a:t>Albany.</a:t>
            </a:r>
          </a:p>
          <a:p>
            <a:pPr marL="742950" lvl="1" indent="-285750">
              <a:buFont typeface="Arial" panose="020B0604020202020204" pitchFamily="34" charset="0"/>
              <a:buChar char="•"/>
            </a:pPr>
            <a:endParaRPr lang="en-US" b="1" i="1" dirty="0">
              <a:latin typeface="Calibri" panose="020F0502020204030204" pitchFamily="34" charset="0"/>
            </a:endParaRPr>
          </a:p>
          <a:p>
            <a:r>
              <a:rPr lang="en-US" b="1" dirty="0" smtClean="0">
                <a:solidFill>
                  <a:schemeClr val="accent1"/>
                </a:solidFill>
                <a:latin typeface="Calibri" panose="020F0502020204030204" pitchFamily="34" charset="0"/>
              </a:rPr>
              <a:t>Discussion:</a:t>
            </a:r>
          </a:p>
          <a:p>
            <a:endParaRPr lang="en-US" sz="1000" b="1" dirty="0" smtClean="0">
              <a:latin typeface="Calibri" panose="020F0502020204030204" pitchFamily="34" charset="0"/>
            </a:endParaRPr>
          </a:p>
          <a:p>
            <a:pPr lvl="1"/>
            <a:endParaRPr lang="en-US" dirty="0" smtClean="0">
              <a:latin typeface="Calibri" panose="020F0502020204030204" pitchFamily="34" charset="0"/>
            </a:endParaRPr>
          </a:p>
          <a:p>
            <a:pPr lvl="1"/>
            <a:endParaRPr lang="en-US" sz="400" dirty="0" smtClean="0">
              <a:latin typeface="Calibri" panose="020F0502020204030204" pitchFamily="34" charset="0"/>
            </a:endParaRPr>
          </a:p>
          <a:p>
            <a:pPr lvl="1"/>
            <a:endParaRPr lang="en-US" dirty="0" smtClean="0">
              <a:latin typeface="Calibri" panose="020F0502020204030204" pitchFamily="34" charset="0"/>
            </a:endParaRPr>
          </a:p>
          <a:p>
            <a:pPr lvl="1"/>
            <a:endParaRPr lang="en-US" sz="400" dirty="0" smtClean="0">
              <a:latin typeface="Calibri" panose="020F0502020204030204" pitchFamily="34" charset="0"/>
            </a:endParaRPr>
          </a:p>
          <a:p>
            <a:pPr lvl="1"/>
            <a:endParaRPr lang="en-US" b="1" i="1" dirty="0">
              <a:latin typeface="Calibri" panose="020F0502020204030204" pitchFamily="34" charset="0"/>
            </a:endParaRPr>
          </a:p>
        </p:txBody>
      </p:sp>
      <p:sp>
        <p:nvSpPr>
          <p:cNvPr id="3" name="Rectangle 2"/>
          <p:cNvSpPr/>
          <p:nvPr/>
        </p:nvSpPr>
        <p:spPr>
          <a:xfrm>
            <a:off x="1848050" y="108258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PAALS =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1" name="Left Brace 10"/>
          <p:cNvSpPr/>
          <p:nvPr/>
        </p:nvSpPr>
        <p:spPr>
          <a:xfrm>
            <a:off x="512890" y="1610741"/>
            <a:ext cx="152400" cy="4455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1203901" y="441903"/>
            <a:ext cx="3020383" cy="307779"/>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16" name="Left Brace 15"/>
          <p:cNvSpPr/>
          <p:nvPr/>
        </p:nvSpPr>
        <p:spPr>
          <a:xfrm>
            <a:off x="515868" y="2240577"/>
            <a:ext cx="149422" cy="11122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1203901" y="143250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Tree>
    <p:extLst>
      <p:ext uri="{BB962C8B-B14F-4D97-AF65-F5344CB8AC3E}">
        <p14:creationId xmlns:p14="http://schemas.microsoft.com/office/powerpoint/2010/main" val="2730975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31788"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Generation/Adaptation Algorithm</a:t>
            </a:r>
            <a:endParaRPr lang="en-US" sz="3600" dirty="0">
              <a:solidFill>
                <a:schemeClr val="tx1"/>
              </a:solidFill>
              <a:latin typeface="Calibri" panose="020F0502020204030204" pitchFamily="34" charset="0"/>
            </a:endParaRPr>
          </a:p>
        </p:txBody>
      </p:sp>
      <p:sp>
        <p:nvSpPr>
          <p:cNvPr id="2" name="TextBox 1"/>
          <p:cNvSpPr txBox="1"/>
          <p:nvPr/>
        </p:nvSpPr>
        <p:spPr>
          <a:xfrm>
            <a:off x="152400" y="1114485"/>
            <a:ext cx="7467600" cy="4278094"/>
          </a:xfrm>
          <a:prstGeom prst="rect">
            <a:avLst/>
          </a:prstGeom>
          <a:noFill/>
        </p:spPr>
        <p:txBody>
          <a:bodyPr wrap="square" rtlCol="0">
            <a:spAutoFit/>
          </a:bodyPr>
          <a:lstStyle/>
          <a:p>
            <a:endParaRPr lang="en-US" sz="1000" dirty="0" smtClean="0">
              <a:latin typeface="Calibri" panose="020F0502020204030204" pitchFamily="34" charset="0"/>
            </a:endParaRPr>
          </a:p>
          <a:p>
            <a:endParaRPr lang="en-US" sz="1000" dirty="0">
              <a:latin typeface="Calibri" panose="020F0502020204030204" pitchFamily="34" charset="0"/>
            </a:endParaRP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a:t>
            </a:r>
            <a:r>
              <a:rPr lang="en-US" dirty="0" smtClean="0">
                <a:latin typeface="Calibri" panose="020F0502020204030204" pitchFamily="34" charset="0"/>
              </a:rPr>
              <a:t>determine geometry and generate initial tetrahedral mesh  (e.g.,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2D slice of initial mesh </a:t>
            </a:r>
            <a:r>
              <a:rPr lang="en-US" b="1" i="1" dirty="0" smtClean="0">
                <a:latin typeface="Calibri" panose="020F0502020204030204" pitchFamily="34" charset="0"/>
              </a:rPr>
              <a:t>adaptively refined in-memory </a:t>
            </a:r>
            <a:r>
              <a:rPr lang="en-US" dirty="0" smtClean="0">
                <a:latin typeface="Calibri" panose="020F0502020204030204" pitchFamily="34" charset="0"/>
              </a:rPr>
              <a:t>via </a:t>
            </a:r>
            <a:r>
              <a:rPr lang="en-US" b="1" i="1" dirty="0" smtClean="0">
                <a:latin typeface="Calibri" panose="020F0502020204030204" pitchFamily="34" charset="0"/>
              </a:rPr>
              <a:t>PAALS</a:t>
            </a:r>
            <a:r>
              <a:rPr lang="en-US" dirty="0" smtClean="0">
                <a:latin typeface="Calibri" panose="020F0502020204030204" pitchFamily="34" charset="0"/>
              </a:rPr>
              <a:t> based on gradient of velocity </a:t>
            </a:r>
            <a:r>
              <a:rPr lang="en-US" dirty="0">
                <a:latin typeface="Calibri" panose="020F0502020204030204" pitchFamily="34" charset="0"/>
              </a:rPr>
              <a:t>in </a:t>
            </a:r>
            <a:r>
              <a:rPr lang="en-US" b="1" i="1" dirty="0">
                <a:latin typeface="Calibri" panose="020F0502020204030204" pitchFamily="34" charset="0"/>
              </a:rPr>
              <a:t>Albany.</a:t>
            </a:r>
            <a:endParaRPr lang="en-US" b="1" dirty="0">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a:t>
            </a:r>
            <a:r>
              <a:rPr lang="en-US" dirty="0">
                <a:latin typeface="Calibri" panose="020F0502020204030204" pitchFamily="34" charset="0"/>
              </a:rPr>
              <a:t>or </a:t>
            </a:r>
            <a:r>
              <a:rPr lang="en-US" b="1" i="1" dirty="0" err="1">
                <a:latin typeface="Calibri" panose="020F0502020204030204" pitchFamily="34" charset="0"/>
              </a:rPr>
              <a:t>tetrahedra</a:t>
            </a:r>
            <a:r>
              <a:rPr lang="en-US" dirty="0">
                <a:latin typeface="Calibri" panose="020F0502020204030204" pitchFamily="34" charset="0"/>
              </a:rPr>
              <a:t> in </a:t>
            </a:r>
            <a:r>
              <a:rPr lang="en-US" b="1" i="1" dirty="0" smtClean="0">
                <a:latin typeface="Calibri" panose="020F0502020204030204" pitchFamily="34" charset="0"/>
              </a:rPr>
              <a:t>Albany.</a:t>
            </a:r>
          </a:p>
          <a:p>
            <a:pPr marL="742950" lvl="1" indent="-285750">
              <a:buFont typeface="Arial" panose="020B0604020202020204" pitchFamily="34" charset="0"/>
              <a:buChar char="•"/>
            </a:pPr>
            <a:endParaRPr lang="en-US" b="1" i="1" dirty="0">
              <a:latin typeface="Calibri" panose="020F0502020204030204" pitchFamily="34" charset="0"/>
            </a:endParaRPr>
          </a:p>
          <a:p>
            <a:r>
              <a:rPr lang="en-US" b="1" dirty="0" smtClean="0">
                <a:solidFill>
                  <a:schemeClr val="accent1"/>
                </a:solidFill>
                <a:latin typeface="Calibri" panose="020F0502020204030204" pitchFamily="34" charset="0"/>
              </a:rPr>
              <a:t>Discussion:</a:t>
            </a:r>
          </a:p>
          <a:p>
            <a:endParaRPr lang="en-US" sz="1000" b="1" dirty="0" smtClean="0">
              <a:latin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rPr>
              <a:t>PAALS adaptive loop driven by </a:t>
            </a:r>
            <a:r>
              <a:rPr lang="en-US" b="1" i="1" dirty="0">
                <a:latin typeface="Calibri" panose="020F0502020204030204" pitchFamily="34" charset="0"/>
              </a:rPr>
              <a:t>homotopy continuation </a:t>
            </a:r>
            <a:r>
              <a:rPr lang="en-US" dirty="0">
                <a:latin typeface="Calibri" panose="020F0502020204030204" pitchFamily="34" charset="0"/>
              </a:rPr>
              <a:t>using </a:t>
            </a:r>
            <a:r>
              <a:rPr lang="en-US" b="1" i="1" dirty="0">
                <a:latin typeface="Calibri" panose="020F0502020204030204" pitchFamily="34" charset="0"/>
              </a:rPr>
              <a:t>LOCA</a:t>
            </a:r>
            <a:r>
              <a:rPr lang="en-US" dirty="0">
                <a:latin typeface="Calibri" panose="020F0502020204030204" pitchFamily="34" charset="0"/>
              </a:rPr>
              <a:t> package in </a:t>
            </a:r>
            <a:r>
              <a:rPr lang="en-US" b="1" i="1" dirty="0">
                <a:latin typeface="Calibri" panose="020F0502020204030204" pitchFamily="34" charset="0"/>
              </a:rPr>
              <a:t>Trilinos</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lvl="1"/>
            <a:endParaRPr lang="en-US" dirty="0" smtClean="0">
              <a:latin typeface="Calibri" panose="020F0502020204030204" pitchFamily="34" charset="0"/>
            </a:endParaRPr>
          </a:p>
          <a:p>
            <a:pPr lvl="1"/>
            <a:endParaRPr lang="en-US" sz="400" dirty="0" smtClean="0">
              <a:latin typeface="Calibri" panose="020F0502020204030204" pitchFamily="34" charset="0"/>
            </a:endParaRPr>
          </a:p>
          <a:p>
            <a:pPr lvl="1"/>
            <a:endParaRPr lang="en-US" b="1" i="1" dirty="0">
              <a:latin typeface="Calibri" panose="020F0502020204030204" pitchFamily="34" charset="0"/>
            </a:endParaRPr>
          </a:p>
        </p:txBody>
      </p:sp>
      <p:sp>
        <p:nvSpPr>
          <p:cNvPr id="3" name="Rectangle 2"/>
          <p:cNvSpPr/>
          <p:nvPr/>
        </p:nvSpPr>
        <p:spPr>
          <a:xfrm>
            <a:off x="1848050" y="108258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PAALS =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1" name="Left Brace 10"/>
          <p:cNvSpPr/>
          <p:nvPr/>
        </p:nvSpPr>
        <p:spPr>
          <a:xfrm>
            <a:off x="512890" y="1610741"/>
            <a:ext cx="152400" cy="4455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1203901" y="441903"/>
            <a:ext cx="3020383" cy="307779"/>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16" name="Left Brace 15"/>
          <p:cNvSpPr/>
          <p:nvPr/>
        </p:nvSpPr>
        <p:spPr>
          <a:xfrm>
            <a:off x="515868" y="2240577"/>
            <a:ext cx="149422" cy="11122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1203901" y="143250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Tree>
    <p:extLst>
      <p:ext uri="{BB962C8B-B14F-4D97-AF65-F5344CB8AC3E}">
        <p14:creationId xmlns:p14="http://schemas.microsoft.com/office/powerpoint/2010/main" val="2390380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32812"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Generation/Adaptation Algorithm</a:t>
            </a:r>
            <a:endParaRPr lang="en-US" sz="3600" dirty="0">
              <a:solidFill>
                <a:schemeClr val="tx1"/>
              </a:solidFill>
              <a:latin typeface="Calibri" panose="020F0502020204030204" pitchFamily="34" charset="0"/>
            </a:endParaRPr>
          </a:p>
        </p:txBody>
      </p:sp>
      <p:sp>
        <p:nvSpPr>
          <p:cNvPr id="2" name="TextBox 1"/>
          <p:cNvSpPr txBox="1"/>
          <p:nvPr/>
        </p:nvSpPr>
        <p:spPr>
          <a:xfrm>
            <a:off x="152400" y="1114485"/>
            <a:ext cx="7467600" cy="4616648"/>
          </a:xfrm>
          <a:prstGeom prst="rect">
            <a:avLst/>
          </a:prstGeom>
          <a:noFill/>
        </p:spPr>
        <p:txBody>
          <a:bodyPr wrap="square" rtlCol="0">
            <a:spAutoFit/>
          </a:bodyPr>
          <a:lstStyle/>
          <a:p>
            <a:endParaRPr lang="en-US" sz="1000" dirty="0" smtClean="0">
              <a:latin typeface="Calibri" panose="020F0502020204030204" pitchFamily="34" charset="0"/>
            </a:endParaRPr>
          </a:p>
          <a:p>
            <a:endParaRPr lang="en-US" sz="1000" dirty="0">
              <a:latin typeface="Calibri" panose="020F0502020204030204" pitchFamily="34" charset="0"/>
            </a:endParaRP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a:t>
            </a:r>
            <a:r>
              <a:rPr lang="en-US" dirty="0" smtClean="0">
                <a:latin typeface="Calibri" panose="020F0502020204030204" pitchFamily="34" charset="0"/>
              </a:rPr>
              <a:t>determine geometry and generate initial tetrahedral mesh  (e.g.,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2D slice of initial mesh </a:t>
            </a:r>
            <a:r>
              <a:rPr lang="en-US" b="1" i="1" dirty="0" smtClean="0">
                <a:latin typeface="Calibri" panose="020F0502020204030204" pitchFamily="34" charset="0"/>
              </a:rPr>
              <a:t>adaptively refined in-memory </a:t>
            </a:r>
            <a:r>
              <a:rPr lang="en-US" dirty="0" smtClean="0">
                <a:latin typeface="Calibri" panose="020F0502020204030204" pitchFamily="34" charset="0"/>
              </a:rPr>
              <a:t>via </a:t>
            </a:r>
            <a:r>
              <a:rPr lang="en-US" b="1" i="1" dirty="0" smtClean="0">
                <a:latin typeface="Calibri" panose="020F0502020204030204" pitchFamily="34" charset="0"/>
              </a:rPr>
              <a:t>PAALS</a:t>
            </a:r>
            <a:r>
              <a:rPr lang="en-US" dirty="0" smtClean="0">
                <a:latin typeface="Calibri" panose="020F0502020204030204" pitchFamily="34" charset="0"/>
              </a:rPr>
              <a:t> based on gradient of velocity </a:t>
            </a:r>
            <a:r>
              <a:rPr lang="en-US" dirty="0">
                <a:latin typeface="Calibri" panose="020F0502020204030204" pitchFamily="34" charset="0"/>
              </a:rPr>
              <a:t>in </a:t>
            </a:r>
            <a:r>
              <a:rPr lang="en-US" b="1" i="1" dirty="0">
                <a:latin typeface="Calibri" panose="020F0502020204030204" pitchFamily="34" charset="0"/>
              </a:rPr>
              <a:t>Albany.</a:t>
            </a:r>
            <a:endParaRPr lang="en-US" b="1" dirty="0">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a:t>
            </a:r>
            <a:r>
              <a:rPr lang="en-US" dirty="0">
                <a:latin typeface="Calibri" panose="020F0502020204030204" pitchFamily="34" charset="0"/>
              </a:rPr>
              <a:t>or </a:t>
            </a:r>
            <a:r>
              <a:rPr lang="en-US" b="1" i="1" dirty="0" err="1">
                <a:latin typeface="Calibri" panose="020F0502020204030204" pitchFamily="34" charset="0"/>
              </a:rPr>
              <a:t>tetrahedra</a:t>
            </a:r>
            <a:r>
              <a:rPr lang="en-US" dirty="0">
                <a:latin typeface="Calibri" panose="020F0502020204030204" pitchFamily="34" charset="0"/>
              </a:rPr>
              <a:t> in </a:t>
            </a:r>
            <a:r>
              <a:rPr lang="en-US" b="1" i="1" dirty="0" smtClean="0">
                <a:latin typeface="Calibri" panose="020F0502020204030204" pitchFamily="34" charset="0"/>
              </a:rPr>
              <a:t>Albany.</a:t>
            </a:r>
          </a:p>
          <a:p>
            <a:pPr marL="742950" lvl="1" indent="-285750">
              <a:buFont typeface="Arial" panose="020B0604020202020204" pitchFamily="34" charset="0"/>
              <a:buChar char="•"/>
            </a:pPr>
            <a:endParaRPr lang="en-US" b="1" i="1" dirty="0">
              <a:latin typeface="Calibri" panose="020F0502020204030204" pitchFamily="34" charset="0"/>
            </a:endParaRPr>
          </a:p>
          <a:p>
            <a:r>
              <a:rPr lang="en-US" b="1" dirty="0" smtClean="0">
                <a:solidFill>
                  <a:schemeClr val="accent1"/>
                </a:solidFill>
                <a:latin typeface="Calibri" panose="020F0502020204030204" pitchFamily="34" charset="0"/>
              </a:rPr>
              <a:t>Discussion:</a:t>
            </a:r>
          </a:p>
          <a:p>
            <a:endParaRPr lang="en-US" sz="1000" b="1" dirty="0" smtClean="0">
              <a:latin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rPr>
              <a:t>PAALS adaptive loop driven by </a:t>
            </a:r>
            <a:r>
              <a:rPr lang="en-US" b="1" i="1" dirty="0">
                <a:latin typeface="Calibri" panose="020F0502020204030204" pitchFamily="34" charset="0"/>
              </a:rPr>
              <a:t>homotopy continuation </a:t>
            </a:r>
            <a:r>
              <a:rPr lang="en-US" dirty="0">
                <a:latin typeface="Calibri" panose="020F0502020204030204" pitchFamily="34" charset="0"/>
              </a:rPr>
              <a:t>using </a:t>
            </a:r>
            <a:r>
              <a:rPr lang="en-US" b="1" i="1" dirty="0">
                <a:latin typeface="Calibri" panose="020F0502020204030204" pitchFamily="34" charset="0"/>
              </a:rPr>
              <a:t>LOCA</a:t>
            </a:r>
            <a:r>
              <a:rPr lang="en-US" dirty="0">
                <a:latin typeface="Calibri" panose="020F0502020204030204" pitchFamily="34" charset="0"/>
              </a:rPr>
              <a:t> package in </a:t>
            </a:r>
            <a:r>
              <a:rPr lang="en-US" b="1" i="1" dirty="0">
                <a:latin typeface="Calibri" panose="020F0502020204030204" pitchFamily="34" charset="0"/>
              </a:rPr>
              <a:t>Trilinos</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rPr>
              <a:t>Currently adaptation is done in </a:t>
            </a:r>
            <a:r>
              <a:rPr lang="en-US" b="1" i="1" dirty="0" smtClean="0">
                <a:latin typeface="Calibri" panose="020F0502020204030204" pitchFamily="34" charset="0"/>
              </a:rPr>
              <a:t>stand-alone</a:t>
            </a:r>
            <a:r>
              <a:rPr lang="en-US" dirty="0" smtClean="0">
                <a:latin typeface="Calibri" panose="020F0502020204030204" pitchFamily="34" charset="0"/>
              </a:rPr>
              <a:t> </a:t>
            </a:r>
            <a:r>
              <a:rPr lang="en-US" i="1" dirty="0" smtClean="0">
                <a:latin typeface="Calibri" panose="020F0502020204030204" pitchFamily="34" charset="0"/>
              </a:rPr>
              <a:t>Albany</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lvl="1"/>
            <a:endParaRPr lang="en-US" dirty="0" smtClean="0">
              <a:latin typeface="Calibri" panose="020F0502020204030204" pitchFamily="34" charset="0"/>
            </a:endParaRPr>
          </a:p>
          <a:p>
            <a:pPr lvl="1"/>
            <a:endParaRPr lang="en-US" sz="400" dirty="0" smtClean="0">
              <a:latin typeface="Calibri" panose="020F0502020204030204" pitchFamily="34" charset="0"/>
            </a:endParaRPr>
          </a:p>
          <a:p>
            <a:pPr lvl="1"/>
            <a:endParaRPr lang="en-US" b="1" i="1" dirty="0">
              <a:latin typeface="Calibri" panose="020F0502020204030204" pitchFamily="34" charset="0"/>
            </a:endParaRPr>
          </a:p>
        </p:txBody>
      </p:sp>
      <p:sp>
        <p:nvSpPr>
          <p:cNvPr id="3" name="Rectangle 2"/>
          <p:cNvSpPr/>
          <p:nvPr/>
        </p:nvSpPr>
        <p:spPr>
          <a:xfrm>
            <a:off x="1848050" y="108258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PAALS =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1" name="Left Brace 10"/>
          <p:cNvSpPr/>
          <p:nvPr/>
        </p:nvSpPr>
        <p:spPr>
          <a:xfrm>
            <a:off x="512890" y="1610741"/>
            <a:ext cx="152400" cy="4455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1203901" y="441903"/>
            <a:ext cx="3020383" cy="307779"/>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16" name="Left Brace 15"/>
          <p:cNvSpPr/>
          <p:nvPr/>
        </p:nvSpPr>
        <p:spPr>
          <a:xfrm>
            <a:off x="515868" y="2240577"/>
            <a:ext cx="149422" cy="11122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1203901" y="143250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Tree>
    <p:extLst>
      <p:ext uri="{BB962C8B-B14F-4D97-AF65-F5344CB8AC3E}">
        <p14:creationId xmlns:p14="http://schemas.microsoft.com/office/powerpoint/2010/main" val="4075077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33836"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Mesh Generation/Adaptation Algorithm</a:t>
            </a:r>
            <a:endParaRPr lang="en-US" sz="3600" dirty="0">
              <a:solidFill>
                <a:schemeClr val="tx1"/>
              </a:solidFill>
              <a:latin typeface="Calibri" panose="020F0502020204030204" pitchFamily="34" charset="0"/>
            </a:endParaRPr>
          </a:p>
        </p:txBody>
      </p:sp>
      <p:sp>
        <p:nvSpPr>
          <p:cNvPr id="2" name="TextBox 1"/>
          <p:cNvSpPr txBox="1"/>
          <p:nvPr/>
        </p:nvSpPr>
        <p:spPr>
          <a:xfrm>
            <a:off x="152400" y="1114485"/>
            <a:ext cx="7467600" cy="5170646"/>
          </a:xfrm>
          <a:prstGeom prst="rect">
            <a:avLst/>
          </a:prstGeom>
          <a:noFill/>
        </p:spPr>
        <p:txBody>
          <a:bodyPr wrap="square" rtlCol="0">
            <a:spAutoFit/>
          </a:bodyPr>
          <a:lstStyle/>
          <a:p>
            <a:endParaRPr lang="en-US" sz="1000" dirty="0" smtClean="0">
              <a:latin typeface="Calibri" panose="020F0502020204030204" pitchFamily="34" charset="0"/>
            </a:endParaRPr>
          </a:p>
          <a:p>
            <a:endParaRPr lang="en-US" sz="1000" dirty="0">
              <a:latin typeface="Calibri" panose="020F0502020204030204" pitchFamily="34" charset="0"/>
            </a:endParaRP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a:t>
            </a:r>
            <a:r>
              <a:rPr lang="en-US" dirty="0" smtClean="0">
                <a:latin typeface="Calibri" panose="020F0502020204030204" pitchFamily="34" charset="0"/>
              </a:rPr>
              <a:t>determine geometry and generate initial tetrahedral mesh  (e.g.,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2D slice of initial mesh </a:t>
            </a:r>
            <a:r>
              <a:rPr lang="en-US" b="1" i="1" dirty="0" smtClean="0">
                <a:latin typeface="Calibri" panose="020F0502020204030204" pitchFamily="34" charset="0"/>
              </a:rPr>
              <a:t>adaptively refined in-memory </a:t>
            </a:r>
            <a:r>
              <a:rPr lang="en-US" dirty="0" smtClean="0">
                <a:latin typeface="Calibri" panose="020F0502020204030204" pitchFamily="34" charset="0"/>
              </a:rPr>
              <a:t>via </a:t>
            </a:r>
            <a:r>
              <a:rPr lang="en-US" b="1" i="1" dirty="0" smtClean="0">
                <a:latin typeface="Calibri" panose="020F0502020204030204" pitchFamily="34" charset="0"/>
              </a:rPr>
              <a:t>PAALS</a:t>
            </a:r>
            <a:r>
              <a:rPr lang="en-US" dirty="0" smtClean="0">
                <a:latin typeface="Calibri" panose="020F0502020204030204" pitchFamily="34" charset="0"/>
              </a:rPr>
              <a:t> based on gradient of velocity </a:t>
            </a:r>
            <a:r>
              <a:rPr lang="en-US" dirty="0">
                <a:latin typeface="Calibri" panose="020F0502020204030204" pitchFamily="34" charset="0"/>
              </a:rPr>
              <a:t>in </a:t>
            </a:r>
            <a:r>
              <a:rPr lang="en-US" b="1" i="1" dirty="0">
                <a:latin typeface="Calibri" panose="020F0502020204030204" pitchFamily="34" charset="0"/>
              </a:rPr>
              <a:t>Albany.</a:t>
            </a:r>
            <a:endParaRPr lang="en-US" b="1" dirty="0">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a:t>
            </a:r>
            <a:r>
              <a:rPr lang="en-US" dirty="0">
                <a:latin typeface="Calibri" panose="020F0502020204030204" pitchFamily="34" charset="0"/>
              </a:rPr>
              <a:t>or </a:t>
            </a:r>
            <a:r>
              <a:rPr lang="en-US" b="1" i="1" dirty="0" err="1">
                <a:latin typeface="Calibri" panose="020F0502020204030204" pitchFamily="34" charset="0"/>
              </a:rPr>
              <a:t>tetrahedra</a:t>
            </a:r>
            <a:r>
              <a:rPr lang="en-US" dirty="0">
                <a:latin typeface="Calibri" panose="020F0502020204030204" pitchFamily="34" charset="0"/>
              </a:rPr>
              <a:t> in </a:t>
            </a:r>
            <a:r>
              <a:rPr lang="en-US" b="1" i="1" dirty="0" smtClean="0">
                <a:latin typeface="Calibri" panose="020F0502020204030204" pitchFamily="34" charset="0"/>
              </a:rPr>
              <a:t>Albany.</a:t>
            </a:r>
          </a:p>
          <a:p>
            <a:pPr marL="742950" lvl="1" indent="-285750">
              <a:buFont typeface="Arial" panose="020B0604020202020204" pitchFamily="34" charset="0"/>
              <a:buChar char="•"/>
            </a:pPr>
            <a:endParaRPr lang="en-US" b="1" i="1" dirty="0">
              <a:latin typeface="Calibri" panose="020F0502020204030204" pitchFamily="34" charset="0"/>
            </a:endParaRPr>
          </a:p>
          <a:p>
            <a:r>
              <a:rPr lang="en-US" b="1" dirty="0" smtClean="0">
                <a:solidFill>
                  <a:schemeClr val="accent1"/>
                </a:solidFill>
                <a:latin typeface="Calibri" panose="020F0502020204030204" pitchFamily="34" charset="0"/>
              </a:rPr>
              <a:t>Discussion:</a:t>
            </a:r>
          </a:p>
          <a:p>
            <a:endParaRPr lang="en-US" sz="1000" b="1" dirty="0" smtClean="0">
              <a:latin typeface="Calibri" panose="020F0502020204030204" pitchFamily="34" charset="0"/>
            </a:endParaRPr>
          </a:p>
          <a:p>
            <a:pPr marL="742950" lvl="1" indent="-285750">
              <a:buFont typeface="Arial" panose="020B0604020202020204" pitchFamily="34" charset="0"/>
              <a:buChar char="•"/>
            </a:pPr>
            <a:r>
              <a:rPr lang="en-US" dirty="0">
                <a:latin typeface="Calibri" panose="020F0502020204030204" pitchFamily="34" charset="0"/>
              </a:rPr>
              <a:t>PAALS adaptive loop driven by </a:t>
            </a:r>
            <a:r>
              <a:rPr lang="en-US" b="1" i="1" dirty="0">
                <a:latin typeface="Calibri" panose="020F0502020204030204" pitchFamily="34" charset="0"/>
              </a:rPr>
              <a:t>homotopy continuation </a:t>
            </a:r>
            <a:r>
              <a:rPr lang="en-US" dirty="0">
                <a:latin typeface="Calibri" panose="020F0502020204030204" pitchFamily="34" charset="0"/>
              </a:rPr>
              <a:t>using </a:t>
            </a:r>
            <a:r>
              <a:rPr lang="en-US" b="1" i="1" dirty="0">
                <a:latin typeface="Calibri" panose="020F0502020204030204" pitchFamily="34" charset="0"/>
              </a:rPr>
              <a:t>LOCA</a:t>
            </a:r>
            <a:r>
              <a:rPr lang="en-US" dirty="0">
                <a:latin typeface="Calibri" panose="020F0502020204030204" pitchFamily="34" charset="0"/>
              </a:rPr>
              <a:t> package in </a:t>
            </a:r>
            <a:r>
              <a:rPr lang="en-US" b="1" i="1" dirty="0">
                <a:latin typeface="Calibri" panose="020F0502020204030204" pitchFamily="34" charset="0"/>
              </a:rPr>
              <a:t>Trilinos</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rPr>
              <a:t>Currently adaptation is done in </a:t>
            </a:r>
            <a:r>
              <a:rPr lang="en-US" b="1" i="1" dirty="0" smtClean="0">
                <a:latin typeface="Calibri" panose="020F0502020204030204" pitchFamily="34" charset="0"/>
              </a:rPr>
              <a:t>stand-alone</a:t>
            </a:r>
            <a:r>
              <a:rPr lang="en-US" dirty="0" smtClean="0">
                <a:latin typeface="Calibri" panose="020F0502020204030204" pitchFamily="34" charset="0"/>
              </a:rPr>
              <a:t> </a:t>
            </a:r>
            <a:r>
              <a:rPr lang="en-US" i="1" dirty="0" smtClean="0">
                <a:latin typeface="Calibri" panose="020F0502020204030204" pitchFamily="34" charset="0"/>
              </a:rPr>
              <a:t>Albany</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Future work</a:t>
            </a:r>
            <a:r>
              <a:rPr lang="en-US" dirty="0">
                <a:latin typeface="Calibri" panose="020F0502020204030204" pitchFamily="34" charset="0"/>
              </a:rPr>
              <a:t>: integrating adaptation into </a:t>
            </a:r>
            <a:r>
              <a:rPr lang="en-US" b="1" i="1" dirty="0">
                <a:latin typeface="Calibri" panose="020F0502020204030204" pitchFamily="34" charset="0"/>
              </a:rPr>
              <a:t>dynamical cores</a:t>
            </a:r>
            <a:r>
              <a:rPr lang="en-US" dirty="0">
                <a:latin typeface="Calibri" panose="020F0502020204030204" pitchFamily="34" charset="0"/>
              </a:rPr>
              <a:t> (</a:t>
            </a:r>
            <a:r>
              <a:rPr lang="en-US" i="1" dirty="0">
                <a:latin typeface="Calibri" panose="020F0502020204030204" pitchFamily="34" charset="0"/>
              </a:rPr>
              <a:t>MPAS-Albany</a:t>
            </a:r>
            <a:r>
              <a:rPr lang="en-US" dirty="0">
                <a:latin typeface="Calibri" panose="020F0502020204030204" pitchFamily="34" charset="0"/>
              </a:rPr>
              <a:t>).</a:t>
            </a:r>
          </a:p>
          <a:p>
            <a:pPr lvl="1"/>
            <a:endParaRPr lang="en-US" dirty="0" smtClean="0">
              <a:latin typeface="Calibri" panose="020F0502020204030204" pitchFamily="34" charset="0"/>
            </a:endParaRPr>
          </a:p>
          <a:p>
            <a:pPr lvl="1"/>
            <a:endParaRPr lang="en-US" sz="400" dirty="0" smtClean="0">
              <a:latin typeface="Calibri" panose="020F0502020204030204" pitchFamily="34" charset="0"/>
            </a:endParaRPr>
          </a:p>
          <a:p>
            <a:pPr lvl="1"/>
            <a:endParaRPr lang="en-US" b="1" i="1" dirty="0">
              <a:latin typeface="Calibri" panose="020F0502020204030204" pitchFamily="34" charset="0"/>
            </a:endParaRPr>
          </a:p>
        </p:txBody>
      </p:sp>
      <p:sp>
        <p:nvSpPr>
          <p:cNvPr id="3" name="Rectangle 2"/>
          <p:cNvSpPr/>
          <p:nvPr/>
        </p:nvSpPr>
        <p:spPr>
          <a:xfrm>
            <a:off x="1848050" y="108258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PAALS = Parallel </a:t>
            </a:r>
            <a:r>
              <a:rPr lang="en-US" dirty="0">
                <a:latin typeface="Calibri" panose="020F0502020204030204" pitchFamily="34" charset="0"/>
              </a:rPr>
              <a:t>Albany Adaptive Loop with </a:t>
            </a:r>
            <a:r>
              <a:rPr lang="en-US" dirty="0" smtClean="0">
                <a:latin typeface="Calibri" panose="020F0502020204030204" pitchFamily="34" charset="0"/>
              </a:rPr>
              <a:t>SCOREC</a:t>
            </a:r>
            <a:endParaRPr lang="en-US" dirty="0">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1" name="Left Brace 10"/>
          <p:cNvSpPr/>
          <p:nvPr/>
        </p:nvSpPr>
        <p:spPr>
          <a:xfrm>
            <a:off x="512890" y="1610741"/>
            <a:ext cx="152400" cy="4455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16200000">
            <a:off x="-1203901" y="441903"/>
            <a:ext cx="3020383" cy="307779"/>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16" name="Left Brace 15"/>
          <p:cNvSpPr/>
          <p:nvPr/>
        </p:nvSpPr>
        <p:spPr>
          <a:xfrm>
            <a:off x="515868" y="2240577"/>
            <a:ext cx="149422" cy="11122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1203901" y="143250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Tree>
    <p:extLst>
      <p:ext uri="{BB962C8B-B14F-4D97-AF65-F5344CB8AC3E}">
        <p14:creationId xmlns:p14="http://schemas.microsoft.com/office/powerpoint/2010/main" val="3901609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b="1"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6167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991600" cy="1261646"/>
          </a:xfrm>
        </p:spPr>
        <p:txBody>
          <a:bodyPr/>
          <a:lstStyle/>
          <a:p>
            <a:pPr algn="l"/>
            <a:r>
              <a:rPr lang="en-US" sz="3600" dirty="0" smtClean="0">
                <a:solidFill>
                  <a:schemeClr val="tx1"/>
                </a:solidFill>
                <a:latin typeface="Calibri" panose="020F0502020204030204" pitchFamily="34" charset="0"/>
              </a:rPr>
              <a:t>Initial Weak Scalability Study Using ILU </a:t>
            </a:r>
            <a:endParaRPr lang="en-US" sz="360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4343400" cy="3257550"/>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522" y="990600"/>
            <a:ext cx="4191000" cy="33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906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Greenland Ice Sheet</a:t>
            </a:r>
            <a:endParaRPr lang="en-US" dirty="0">
              <a:latin typeface="Calibri" panose="020F0502020204030204" pitchFamily="34" charset="0"/>
            </a:endParaRPr>
          </a:p>
        </p:txBody>
      </p:sp>
      <p:sp>
        <p:nvSpPr>
          <p:cNvPr id="10" name="TextBox 9"/>
          <p:cNvSpPr txBox="1"/>
          <p:nvPr/>
        </p:nvSpPr>
        <p:spPr>
          <a:xfrm>
            <a:off x="54102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Antarctic Ice Sheet</a:t>
            </a:r>
            <a:endParaRPr lang="en-US" dirty="0">
              <a:latin typeface="Calibri" panose="020F0502020204030204" pitchFamily="34" charset="0"/>
            </a:endParaRPr>
          </a:p>
        </p:txBody>
      </p:sp>
    </p:spTree>
    <p:extLst>
      <p:ext uri="{BB962C8B-B14F-4D97-AF65-F5344CB8AC3E}">
        <p14:creationId xmlns:p14="http://schemas.microsoft.com/office/powerpoint/2010/main" val="4185670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991600" cy="1261646"/>
          </a:xfrm>
        </p:spPr>
        <p:txBody>
          <a:bodyPr/>
          <a:lstStyle/>
          <a:p>
            <a:pPr algn="l"/>
            <a:r>
              <a:rPr lang="en-US" sz="3600" dirty="0" smtClean="0">
                <a:solidFill>
                  <a:schemeClr val="tx1"/>
                </a:solidFill>
                <a:latin typeface="Calibri" panose="020F0502020204030204" pitchFamily="34" charset="0"/>
              </a:rPr>
              <a:t>Initial Weak Scalability Study Using ILU </a:t>
            </a:r>
            <a:endParaRPr lang="en-US" sz="360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4343400" cy="3257550"/>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522" y="990600"/>
            <a:ext cx="4191000" cy="33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460876"/>
            <a:ext cx="4419600" cy="369332"/>
          </a:xfrm>
          <a:prstGeom prst="rect">
            <a:avLst/>
          </a:prstGeom>
          <a:solidFill>
            <a:srgbClr val="FFCCCC"/>
          </a:solidFill>
        </p:spPr>
        <p:txBody>
          <a:bodyPr wrap="square" rtlCol="0">
            <a:spAutoFit/>
          </a:bodyPr>
          <a:lstStyle/>
          <a:p>
            <a:pPr algn="ctr"/>
            <a:r>
              <a:rPr lang="en-US" dirty="0" smtClean="0">
                <a:latin typeface="Calibri" panose="020F0502020204030204" pitchFamily="34" charset="0"/>
              </a:rPr>
              <a:t>Scalability results are </a:t>
            </a:r>
            <a:r>
              <a:rPr lang="en-US" b="1" i="1" u="sng" dirty="0" smtClean="0">
                <a:latin typeface="Calibri" panose="020F0502020204030204" pitchFamily="34" charset="0"/>
              </a:rPr>
              <a:t>not</a:t>
            </a:r>
            <a:r>
              <a:rPr lang="en-US" dirty="0" smtClean="0">
                <a:latin typeface="Calibri" panose="020F0502020204030204" pitchFamily="34" charset="0"/>
              </a:rPr>
              <a:t> acceptable!</a:t>
            </a:r>
            <a:endParaRPr lang="en-US" dirty="0">
              <a:latin typeface="Calibri" panose="020F0502020204030204" pitchFamily="34" charset="0"/>
            </a:endParaRPr>
          </a:p>
        </p:txBody>
      </p:sp>
      <p:sp>
        <p:nvSpPr>
          <p:cNvPr id="9" name="TextBox 8"/>
          <p:cNvSpPr txBox="1"/>
          <p:nvPr/>
        </p:nvSpPr>
        <p:spPr>
          <a:xfrm>
            <a:off x="9906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Greenland Ice Sheet</a:t>
            </a:r>
            <a:endParaRPr lang="en-US" dirty="0">
              <a:latin typeface="Calibri" panose="020F0502020204030204" pitchFamily="34" charset="0"/>
            </a:endParaRPr>
          </a:p>
        </p:txBody>
      </p:sp>
      <p:sp>
        <p:nvSpPr>
          <p:cNvPr id="10" name="TextBox 9"/>
          <p:cNvSpPr txBox="1"/>
          <p:nvPr/>
        </p:nvSpPr>
        <p:spPr>
          <a:xfrm>
            <a:off x="54102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Antarctic Ice Sheet</a:t>
            </a:r>
            <a:endParaRPr lang="en-US" dirty="0">
              <a:latin typeface="Calibri" panose="020F0502020204030204" pitchFamily="34" charset="0"/>
            </a:endParaRPr>
          </a:p>
        </p:txBody>
      </p:sp>
    </p:spTree>
    <p:extLst>
      <p:ext uri="{BB962C8B-B14F-4D97-AF65-F5344CB8AC3E}">
        <p14:creationId xmlns:p14="http://schemas.microsoft.com/office/powerpoint/2010/main" val="1396728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229600" cy="952458"/>
          </a:xfrm>
        </p:spPr>
        <p:txBody>
          <a:bodyPr/>
          <a:lstStyle/>
          <a:p>
            <a:r>
              <a:rPr lang="en-US" sz="3400" dirty="0" smtClean="0">
                <a:latin typeface="Calibri" panose="020F0502020204030204" pitchFamily="34" charset="0"/>
              </a:rPr>
              <a:t>PISCEES* Project for Land-Ice Modeling</a:t>
            </a:r>
            <a:endParaRPr lang="en-US" sz="3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457199" y="885784"/>
                <a:ext cx="8354291" cy="646331"/>
              </a:xfrm>
              <a:prstGeom prst="rect">
                <a:avLst/>
              </a:prstGeom>
              <a:solidFill>
                <a:srgbClr val="FFCC99"/>
              </a:solidFill>
              <a:ln>
                <a:noFill/>
              </a:ln>
            </p:spPr>
            <p:txBody>
              <a:bodyPr wrap="square" rtlCol="0">
                <a:spAutoFit/>
              </a:bodyPr>
              <a:lstStyle/>
              <a:p>
                <a:pPr marL="0" lvl="1" algn="ctr" eaLnBrk="1" hangingPunct="1"/>
                <a:r>
                  <a:rPr lang="en-US" b="1" u="sng" dirty="0" smtClean="0">
                    <a:latin typeface="Calibri" panose="020F0502020204030204" pitchFamily="34" charset="0"/>
                  </a:rPr>
                  <a:t>Sandia’s Role in the PISCEES Project</a:t>
                </a:r>
                <a:r>
                  <a:rPr lang="en-US" b="1" dirty="0" smtClean="0">
                    <a:latin typeface="Calibri" panose="020F0502020204030204" pitchFamily="34" charset="0"/>
                  </a:rPr>
                  <a:t>: </a:t>
                </a:r>
                <a:r>
                  <a:rPr lang="en-US" dirty="0" smtClean="0">
                    <a:latin typeface="Calibri" panose="020F0502020204030204" pitchFamily="34" charset="0"/>
                  </a:rPr>
                  <a:t>to </a:t>
                </a:r>
                <a:r>
                  <a:rPr lang="en-US" b="1" dirty="0" smtClean="0">
                    <a:latin typeface="Calibri" panose="020F0502020204030204" pitchFamily="34" charset="0"/>
                  </a:rPr>
                  <a:t>develop</a:t>
                </a:r>
                <a:r>
                  <a:rPr lang="en-US" dirty="0" smtClean="0">
                    <a:latin typeface="Calibri" panose="020F0502020204030204" pitchFamily="34" charset="0"/>
                  </a:rPr>
                  <a:t> </a:t>
                </a:r>
                <a:r>
                  <a:rPr lang="en-US" dirty="0">
                    <a:latin typeface="Calibri" panose="020F0502020204030204" pitchFamily="34" charset="0"/>
                  </a:rPr>
                  <a:t>and </a:t>
                </a:r>
                <a:r>
                  <a:rPr lang="en-US" b="1" dirty="0">
                    <a:latin typeface="Calibri" panose="020F0502020204030204" pitchFamily="34" charset="0"/>
                  </a:rPr>
                  <a:t>support</a:t>
                </a:r>
                <a:r>
                  <a:rPr lang="en-US" dirty="0">
                    <a:latin typeface="Calibri" panose="020F0502020204030204" pitchFamily="34" charset="0"/>
                  </a:rPr>
                  <a:t> </a:t>
                </a:r>
                <a:r>
                  <a:rPr lang="en-US" dirty="0" smtClean="0">
                    <a:latin typeface="Calibri" panose="020F0502020204030204" pitchFamily="34" charset="0"/>
                  </a:rPr>
                  <a:t>a robust and scalable land ice solver based on the “First-Order” (FO) Stokes equations </a:t>
                </a:r>
                <a14:m>
                  <m:oMath xmlns:m="http://schemas.openxmlformats.org/officeDocument/2006/math">
                    <m:r>
                      <a:rPr lang="en-US" i="1" smtClean="0">
                        <a:latin typeface="Cambria Math"/>
                        <a:ea typeface="Cambria Math"/>
                      </a:rPr>
                      <m:t>→</m:t>
                    </m:r>
                    <m:r>
                      <a:rPr lang="en-US" b="0" i="1" smtClean="0">
                        <a:latin typeface="Cambria Math"/>
                        <a:ea typeface="Cambria Math"/>
                      </a:rPr>
                      <m:t> </m:t>
                    </m:r>
                  </m:oMath>
                </a14:m>
                <a:r>
                  <a:rPr lang="en-US" i="1" dirty="0" smtClean="0">
                    <a:latin typeface="Calibri" panose="020F0502020204030204" pitchFamily="34" charset="0"/>
                  </a:rPr>
                  <a:t>Albany/FELIX**</a:t>
                </a:r>
                <a:endParaRPr lang="en-US" b="1" i="1" dirty="0" smtClean="0">
                  <a:latin typeface="Calibri" panose="020F050202020403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7199" y="885784"/>
                <a:ext cx="8354291" cy="646331"/>
              </a:xfrm>
              <a:prstGeom prst="rect">
                <a:avLst/>
              </a:prstGeom>
              <a:blipFill>
                <a:blip r:embed="rId3"/>
                <a:stretch>
                  <a:fillRect l="-438" t="-4717" r="-1022" b="-14151"/>
                </a:stretch>
              </a:blipFill>
              <a:ln>
                <a:noFill/>
              </a:ln>
            </p:spPr>
            <p:txBody>
              <a:bodyPr/>
              <a:lstStyle/>
              <a:p>
                <a:r>
                  <a:rPr lang="en-US">
                    <a:noFill/>
                  </a:rPr>
                  <a:t> </a:t>
                </a:r>
              </a:p>
            </p:txBody>
          </p:sp>
        </mc:Fallback>
      </mc:AlternateContent>
      <p:sp>
        <p:nvSpPr>
          <p:cNvPr id="13" name="TextBox 12"/>
          <p:cNvSpPr txBox="1"/>
          <p:nvPr/>
        </p:nvSpPr>
        <p:spPr>
          <a:xfrm>
            <a:off x="0" y="1693444"/>
            <a:ext cx="3988096" cy="3016210"/>
          </a:xfrm>
          <a:prstGeom prst="rect">
            <a:avLst/>
          </a:prstGeom>
          <a:noFill/>
        </p:spPr>
        <p:txBody>
          <a:bodyPr wrap="square" rtlCol="0">
            <a:spAutoFit/>
          </a:bodyPr>
          <a:lstStyle/>
          <a:p>
            <a:r>
              <a:rPr lang="en-US" i="1" dirty="0" smtClean="0">
                <a:latin typeface="Calibri" panose="020F0502020204030204" pitchFamily="34" charset="0"/>
              </a:rPr>
              <a:t> </a:t>
            </a:r>
            <a:r>
              <a:rPr lang="en-US" b="1" u="sng" dirty="0" smtClean="0">
                <a:latin typeface="Calibri" panose="020F0502020204030204" pitchFamily="34" charset="0"/>
              </a:rPr>
              <a:t>Requirements for </a:t>
            </a:r>
            <a:r>
              <a:rPr lang="en-US" b="1" i="1" u="sng" dirty="0" smtClean="0">
                <a:latin typeface="Calibri" panose="020F0502020204030204" pitchFamily="34" charset="0"/>
              </a:rPr>
              <a:t>Albany/FELIX</a:t>
            </a:r>
            <a:r>
              <a:rPr lang="en-US" b="1" u="sng" dirty="0" smtClean="0">
                <a:latin typeface="Calibri" panose="020F0502020204030204" pitchFamily="34" charset="0"/>
              </a:rPr>
              <a:t>: </a:t>
            </a:r>
          </a:p>
          <a:p>
            <a:endParaRPr lang="en-US" sz="1000" dirty="0" smtClean="0">
              <a:latin typeface="Calibri" panose="020F0502020204030204" pitchFamily="34" charset="0"/>
            </a:endParaRPr>
          </a:p>
          <a:p>
            <a:pPr marL="452438" lvl="1" indent="-220663">
              <a:buFont typeface="Arial"/>
              <a:buChar char="•"/>
            </a:pPr>
            <a:r>
              <a:rPr lang="en-US" b="1" i="1" u="sng" dirty="0" smtClean="0">
                <a:solidFill>
                  <a:srgbClr val="FF0000"/>
                </a:solidFill>
                <a:latin typeface="Calibri" panose="020F0502020204030204" pitchFamily="34" charset="0"/>
              </a:rPr>
              <a:t>Unstructured</a:t>
            </a:r>
            <a:r>
              <a:rPr lang="en-US" b="1" i="1" u="sng" dirty="0">
                <a:solidFill>
                  <a:srgbClr val="FF0000"/>
                </a:solidFill>
                <a:latin typeface="Calibri" panose="020F0502020204030204" pitchFamily="34" charset="0"/>
              </a:rPr>
              <a:t> </a:t>
            </a:r>
            <a:r>
              <a:rPr lang="en-US" b="1" i="1" u="sng" dirty="0" smtClean="0">
                <a:solidFill>
                  <a:srgbClr val="FF0000"/>
                </a:solidFill>
                <a:latin typeface="Calibri" panose="020F0502020204030204" pitchFamily="34" charset="0"/>
              </a:rPr>
              <a:t>grid</a:t>
            </a:r>
            <a:r>
              <a:rPr lang="en-US" dirty="0" smtClean="0">
                <a:latin typeface="Calibri" panose="020F0502020204030204" pitchFamily="34" charset="0"/>
              </a:rPr>
              <a:t> finite elements.</a:t>
            </a:r>
          </a:p>
          <a:p>
            <a:pPr marL="452438" lvl="1" indent="-220663">
              <a:buFont typeface="Arial"/>
              <a:buChar char="•"/>
            </a:pPr>
            <a:r>
              <a:rPr lang="en-US" b="1" i="1" u="sng" dirty="0" smtClean="0">
                <a:solidFill>
                  <a:srgbClr val="FF0000"/>
                </a:solidFill>
                <a:latin typeface="Calibri" panose="020F0502020204030204" pitchFamily="34" charset="0"/>
              </a:rPr>
              <a:t>Scalable</a:t>
            </a:r>
            <a:r>
              <a:rPr lang="en-US" b="1" i="1" dirty="0" smtClean="0">
                <a:latin typeface="Calibri" panose="020F0502020204030204" pitchFamily="34" charset="0"/>
              </a:rPr>
              <a:t>, fast </a:t>
            </a:r>
            <a:r>
              <a:rPr lang="en-US" dirty="0" smtClean="0">
                <a:latin typeface="Calibri" panose="020F0502020204030204" pitchFamily="34" charset="0"/>
              </a:rPr>
              <a:t>and</a:t>
            </a:r>
            <a:r>
              <a:rPr lang="en-US" b="1" i="1" dirty="0" smtClean="0">
                <a:latin typeface="Calibri" panose="020F0502020204030204" pitchFamily="34" charset="0"/>
              </a:rPr>
              <a:t> robust</a:t>
            </a:r>
            <a:endParaRPr lang="en-US" sz="500" b="1" i="1" dirty="0" smtClean="0">
              <a:latin typeface="Calibri" panose="020F0502020204030204" pitchFamily="34" charset="0"/>
            </a:endParaRPr>
          </a:p>
          <a:p>
            <a:pPr marL="452438" lvl="1" indent="-220663">
              <a:buFont typeface="Arial"/>
              <a:buChar char="•"/>
            </a:pPr>
            <a:r>
              <a:rPr lang="en-US" b="1" i="1" dirty="0" smtClean="0">
                <a:latin typeface="Calibri" panose="020F0502020204030204" pitchFamily="34" charset="0"/>
              </a:rPr>
              <a:t>Verified </a:t>
            </a:r>
            <a:r>
              <a:rPr lang="en-US" dirty="0" smtClean="0">
                <a:latin typeface="Calibri" panose="020F0502020204030204" pitchFamily="34" charset="0"/>
              </a:rPr>
              <a:t>and</a:t>
            </a:r>
            <a:r>
              <a:rPr lang="en-US" i="1" dirty="0" smtClean="0">
                <a:latin typeface="Calibri" panose="020F0502020204030204" pitchFamily="34" charset="0"/>
              </a:rPr>
              <a:t> </a:t>
            </a:r>
            <a:r>
              <a:rPr lang="en-US" b="1" i="1" u="sng" dirty="0" smtClean="0">
                <a:solidFill>
                  <a:srgbClr val="FF0000"/>
                </a:solidFill>
                <a:latin typeface="Calibri" panose="020F0502020204030204" pitchFamily="34" charset="0"/>
              </a:rPr>
              <a:t>validated</a:t>
            </a:r>
            <a:r>
              <a:rPr lang="en-US" b="1" i="1" dirty="0" smtClean="0">
                <a:latin typeface="Calibri" panose="020F0502020204030204" pitchFamily="34" charset="0"/>
              </a:rPr>
              <a:t>.</a:t>
            </a:r>
          </a:p>
          <a:p>
            <a:pPr marL="452438" lvl="1" indent="-220663">
              <a:buFont typeface="Arial"/>
              <a:buChar char="•"/>
            </a:pPr>
            <a:r>
              <a:rPr lang="en-US" b="1" i="1" u="sng" dirty="0" smtClean="0">
                <a:solidFill>
                  <a:srgbClr val="FF0000"/>
                </a:solidFill>
                <a:latin typeface="Calibri" panose="020F0502020204030204" pitchFamily="34" charset="0"/>
              </a:rPr>
              <a:t>Portable</a:t>
            </a:r>
            <a:r>
              <a:rPr lang="en-US" dirty="0" smtClean="0">
                <a:latin typeface="Calibri" panose="020F0502020204030204" pitchFamily="34" charset="0"/>
              </a:rPr>
              <a:t> to new/emerging architecture machines (multi-core, many-core, GPU)</a:t>
            </a:r>
          </a:p>
          <a:p>
            <a:pPr marL="452438" lvl="1" indent="-220663">
              <a:buFont typeface="Arial"/>
              <a:buChar char="•"/>
            </a:pPr>
            <a:r>
              <a:rPr lang="en-US" b="1" i="1" dirty="0">
                <a:latin typeface="Calibri" panose="020F0502020204030204" pitchFamily="34" charset="0"/>
              </a:rPr>
              <a:t>Advanced analysis </a:t>
            </a:r>
            <a:r>
              <a:rPr lang="en-US" dirty="0">
                <a:latin typeface="Calibri" panose="020F0502020204030204" pitchFamily="34" charset="0"/>
              </a:rPr>
              <a:t>capabilities</a:t>
            </a:r>
            <a:r>
              <a:rPr lang="en-US" dirty="0" smtClean="0">
                <a:latin typeface="Calibri" panose="020F0502020204030204" pitchFamily="34" charset="0"/>
              </a:rPr>
              <a:t>: deterministic inversion, calibration, uncertainty quantification.</a:t>
            </a:r>
            <a:endParaRPr lang="en-US" sz="500" dirty="0">
              <a:latin typeface="Calibri" panose="020F0502020204030204" pitchFamily="34" charset="0"/>
            </a:endParaRPr>
          </a:p>
        </p:txBody>
      </p:sp>
      <p:pic>
        <p:nvPicPr>
          <p:cNvPr id="14" name="Picture 13" descr="FelixFO-GIS&amp;AI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156" y="1659872"/>
            <a:ext cx="5296894" cy="4087412"/>
          </a:xfrm>
          <a:prstGeom prst="rect">
            <a:avLst/>
          </a:prstGeom>
        </p:spPr>
      </p:pic>
      <p:sp>
        <p:nvSpPr>
          <p:cNvPr id="3" name="TextBox 2"/>
          <p:cNvSpPr txBox="1"/>
          <p:nvPr/>
        </p:nvSpPr>
        <p:spPr>
          <a:xfrm>
            <a:off x="270746" y="6023588"/>
            <a:ext cx="5510927" cy="307777"/>
          </a:xfrm>
          <a:prstGeom prst="rect">
            <a:avLst/>
          </a:prstGeom>
          <a:noFill/>
          <a:ln>
            <a:noFill/>
          </a:ln>
        </p:spPr>
        <p:txBody>
          <a:bodyPr wrap="square" rtlCol="0">
            <a:spAutoFit/>
          </a:bodyPr>
          <a:lstStyle/>
          <a:p>
            <a:r>
              <a:rPr lang="en-US" sz="1400" dirty="0" smtClean="0">
                <a:latin typeface="Calibri" panose="020F0502020204030204" pitchFamily="34" charset="0"/>
              </a:rPr>
              <a:t>**Finite Elements for Land Ice </a:t>
            </a:r>
            <a:r>
              <a:rPr lang="en-US" sz="1400" dirty="0" err="1" smtClean="0">
                <a:latin typeface="Calibri" panose="020F0502020204030204" pitchFamily="34" charset="0"/>
              </a:rPr>
              <a:t>eXperiments</a:t>
            </a:r>
            <a:endParaRPr lang="en-US" sz="1400" dirty="0">
              <a:latin typeface="Calibri" panose="020F0502020204030204" pitchFamily="34" charset="0"/>
            </a:endParaRPr>
          </a:p>
        </p:txBody>
      </p:sp>
      <p:sp>
        <p:nvSpPr>
          <p:cNvPr id="8" name="TextBox 7"/>
          <p:cNvSpPr txBox="1"/>
          <p:nvPr/>
        </p:nvSpPr>
        <p:spPr>
          <a:xfrm>
            <a:off x="221446" y="4789805"/>
            <a:ext cx="3762376" cy="1200329"/>
          </a:xfrm>
          <a:prstGeom prst="rect">
            <a:avLst/>
          </a:prstGeom>
          <a:solidFill>
            <a:srgbClr val="FFCCFF"/>
          </a:solidFill>
        </p:spPr>
        <p:txBody>
          <a:bodyPr wrap="square" rtlCol="0">
            <a:spAutoFit/>
          </a:bodyPr>
          <a:lstStyle/>
          <a:p>
            <a:pPr algn="ctr"/>
            <a:r>
              <a:rPr lang="en-US" dirty="0" smtClean="0">
                <a:latin typeface="Calibri" panose="020F0502020204030204" pitchFamily="34" charset="0"/>
              </a:rPr>
              <a:t>As part of </a:t>
            </a:r>
            <a:r>
              <a:rPr lang="en-US" b="1" dirty="0" smtClean="0">
                <a:latin typeface="Calibri" panose="020F0502020204030204" pitchFamily="34" charset="0"/>
              </a:rPr>
              <a:t>ACME </a:t>
            </a:r>
            <a:r>
              <a:rPr lang="en-US" b="1" i="1" dirty="0" smtClean="0">
                <a:latin typeface="Calibri" panose="020F0502020204030204" pitchFamily="34" charset="0"/>
              </a:rPr>
              <a:t>DOE earth system model</a:t>
            </a:r>
            <a:r>
              <a:rPr lang="en-US" dirty="0" smtClean="0">
                <a:latin typeface="Calibri" panose="020F0502020204030204" pitchFamily="34" charset="0"/>
              </a:rPr>
              <a:t>, solver will provide actionable predictions of 21</a:t>
            </a:r>
            <a:r>
              <a:rPr lang="en-US" baseline="30000" dirty="0" smtClean="0">
                <a:latin typeface="Calibri" panose="020F0502020204030204" pitchFamily="34" charset="0"/>
              </a:rPr>
              <a:t>st</a:t>
            </a:r>
            <a:r>
              <a:rPr lang="en-US" dirty="0" smtClean="0">
                <a:latin typeface="Calibri" panose="020F0502020204030204" pitchFamily="34" charset="0"/>
              </a:rPr>
              <a:t> century sea-level rise (including uncertainty).</a:t>
            </a:r>
            <a:endParaRPr lang="en-US" dirty="0">
              <a:latin typeface="Calibri" panose="020F0502020204030204" pitchFamily="34" charset="0"/>
            </a:endParaRPr>
          </a:p>
        </p:txBody>
      </p:sp>
      <p:pic>
        <p:nvPicPr>
          <p:cNvPr id="10" name="Picture 1"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847" y="5787682"/>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406" y="5695243"/>
            <a:ext cx="1413619" cy="6588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200" y="6519446"/>
            <a:ext cx="7017554" cy="338554"/>
          </a:xfrm>
          <a:prstGeom prst="rect">
            <a:avLst/>
          </a:prstGeom>
          <a:noFill/>
        </p:spPr>
        <p:txBody>
          <a:bodyPr wrap="square" rtlCol="0">
            <a:spAutoFit/>
          </a:bodyPr>
          <a:lstStyle/>
          <a:p>
            <a:r>
              <a:rPr lang="en-US" sz="1600" dirty="0" smtClean="0">
                <a:solidFill>
                  <a:schemeClr val="bg1"/>
                </a:solidFill>
                <a:latin typeface="Calibri" panose="020F0502020204030204" pitchFamily="34" charset="0"/>
              </a:rPr>
              <a:t>*PISCEES = Predicting Ice Sheet Climate Evolution at Extreme Scales.</a:t>
            </a:r>
            <a:endParaRPr 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56095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991600" cy="1261646"/>
          </a:xfrm>
        </p:spPr>
        <p:txBody>
          <a:bodyPr/>
          <a:lstStyle/>
          <a:p>
            <a:pPr algn="l"/>
            <a:r>
              <a:rPr lang="en-US" sz="3600" dirty="0" smtClean="0">
                <a:solidFill>
                  <a:schemeClr val="tx1"/>
                </a:solidFill>
                <a:latin typeface="Calibri" panose="020F0502020204030204" pitchFamily="34" charset="0"/>
              </a:rPr>
              <a:t>Initial Weak Scalability Study Using ILU </a:t>
            </a:r>
            <a:endParaRPr lang="en-US" sz="360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4343400" cy="3257550"/>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522" y="990600"/>
            <a:ext cx="4191000" cy="33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460876"/>
            <a:ext cx="4419600" cy="369332"/>
          </a:xfrm>
          <a:prstGeom prst="rect">
            <a:avLst/>
          </a:prstGeom>
          <a:solidFill>
            <a:srgbClr val="FFCCCC"/>
          </a:solidFill>
        </p:spPr>
        <p:txBody>
          <a:bodyPr wrap="square" rtlCol="0">
            <a:spAutoFit/>
          </a:bodyPr>
          <a:lstStyle/>
          <a:p>
            <a:pPr algn="ctr"/>
            <a:r>
              <a:rPr lang="en-US" dirty="0" smtClean="0">
                <a:latin typeface="Calibri" panose="020F0502020204030204" pitchFamily="34" charset="0"/>
              </a:rPr>
              <a:t>Scalability results are </a:t>
            </a:r>
            <a:r>
              <a:rPr lang="en-US" b="1" i="1" u="sng" dirty="0" smtClean="0">
                <a:latin typeface="Calibri" panose="020F0502020204030204" pitchFamily="34" charset="0"/>
              </a:rPr>
              <a:t>not</a:t>
            </a:r>
            <a:r>
              <a:rPr lang="en-US" b="1" dirty="0" smtClean="0">
                <a:latin typeface="Calibri" panose="020F0502020204030204" pitchFamily="34" charset="0"/>
              </a:rPr>
              <a:t> </a:t>
            </a:r>
            <a:r>
              <a:rPr lang="en-US" dirty="0" smtClean="0">
                <a:latin typeface="Calibri" panose="020F0502020204030204" pitchFamily="34" charset="0"/>
              </a:rPr>
              <a:t>acceptable!</a:t>
            </a:r>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152400" y="4923472"/>
                <a:ext cx="8382000" cy="1384995"/>
              </a:xfrm>
              <a:prstGeom prst="rect">
                <a:avLst/>
              </a:prstGeom>
              <a:noFill/>
            </p:spPr>
            <p:txBody>
              <a:bodyPr wrap="square" rtlCol="0">
                <a:spAutoFit/>
              </a:bodyPr>
              <a:lstStyle/>
              <a:p>
                <a:r>
                  <a:rPr lang="en-US" i="1" u="sng" dirty="0" smtClean="0">
                    <a:latin typeface="Calibri" panose="020F0502020204030204" pitchFamily="34" charset="0"/>
                  </a:rPr>
                  <a:t>Why is scalability so </a:t>
                </a:r>
                <a:r>
                  <a:rPr lang="en-US" b="1" i="1" u="sng" dirty="0" smtClean="0">
                    <a:latin typeface="Calibri" panose="020F0502020204030204" pitchFamily="34" charset="0"/>
                  </a:rPr>
                  <a:t>bad</a:t>
                </a:r>
                <a:r>
                  <a:rPr lang="en-US" i="1" u="sng" dirty="0" smtClean="0">
                    <a:latin typeface="Calibri" panose="020F0502020204030204" pitchFamily="34" charset="0"/>
                  </a:rPr>
                  <a:t> for out-of-the-box preconditioners?</a:t>
                </a:r>
              </a:p>
              <a:p>
                <a:endParaRPr lang="en-US" sz="400" dirty="0" smtClean="0">
                  <a:latin typeface="Calibri" panose="020F0502020204030204" pitchFamily="34" charset="0"/>
                </a:endParaRPr>
              </a:p>
              <a:p>
                <a:r>
                  <a:rPr lang="en-US" dirty="0" smtClean="0">
                    <a:latin typeface="Calibri" panose="020F0502020204030204" pitchFamily="34" charset="0"/>
                    <a:sym typeface="Symbol"/>
                  </a:rPr>
                  <a:t>1. Ice sheet geometries have </a:t>
                </a:r>
                <a:r>
                  <a:rPr lang="en-US" b="1" i="1" dirty="0" smtClean="0">
                    <a:latin typeface="Calibri" panose="020F0502020204030204" pitchFamily="34" charset="0"/>
                    <a:sym typeface="Symbol"/>
                  </a:rPr>
                  <a:t>bad </a:t>
                </a:r>
                <a:r>
                  <a:rPr lang="en-US" b="1" i="1" dirty="0">
                    <a:latin typeface="Calibri" panose="020F0502020204030204" pitchFamily="34" charset="0"/>
                    <a:sym typeface="Symbol"/>
                  </a:rPr>
                  <a:t>aspect ratios </a:t>
                </a:r>
                <a14:m>
                  <m:oMath xmlns:m="http://schemas.openxmlformats.org/officeDocument/2006/math">
                    <m:d>
                      <m:dPr>
                        <m:ctrlPr>
                          <a:rPr lang="en-US" i="1" dirty="0">
                            <a:latin typeface="Cambria Math" panose="02040503050406030204" pitchFamily="18" charset="0"/>
                            <a:sym typeface="Symbol"/>
                          </a:rPr>
                        </m:ctrlPr>
                      </m:dPr>
                      <m:e>
                        <m:r>
                          <a:rPr lang="en-US" i="1" dirty="0">
                            <a:latin typeface="Cambria Math"/>
                            <a:sym typeface="Symbol"/>
                          </a:rPr>
                          <m:t>𝑑</m:t>
                        </m:r>
                        <m:r>
                          <a:rPr lang="en-US" b="1" i="1" dirty="0">
                            <a:latin typeface="Cambria Math"/>
                            <a:sym typeface="Symbol"/>
                          </a:rPr>
                          <m:t>𝒙</m:t>
                        </m:r>
                        <m:r>
                          <a:rPr lang="en-US" i="1" dirty="0">
                            <a:latin typeface="Cambria Math"/>
                            <a:ea typeface="Cambria Math"/>
                            <a:sym typeface="Symbol"/>
                          </a:rPr>
                          <m:t>≫</m:t>
                        </m:r>
                        <m:r>
                          <a:rPr lang="en-US" i="1" dirty="0" err="1">
                            <a:latin typeface="Cambria Math"/>
                            <a:sym typeface="Symbol"/>
                          </a:rPr>
                          <m:t>𝑑</m:t>
                        </m:r>
                        <m:r>
                          <a:rPr lang="en-US" i="1" dirty="0">
                            <a:latin typeface="Cambria Math"/>
                            <a:sym typeface="Symbol"/>
                          </a:rPr>
                          <m:t>𝑧</m:t>
                        </m:r>
                      </m:e>
                    </m:d>
                    <m:r>
                      <a:rPr lang="en-US" b="0" i="1" dirty="0" smtClean="0">
                        <a:latin typeface="Cambria Math" panose="02040503050406030204" pitchFamily="18" charset="0"/>
                        <a:sym typeface="Symbol"/>
                      </a:rPr>
                      <m:t>.</m:t>
                    </m:r>
                  </m:oMath>
                </a14:m>
                <a:endParaRPr lang="en-US" b="0" dirty="0" smtClean="0">
                  <a:latin typeface="Calibri" panose="020F0502020204030204" pitchFamily="34" charset="0"/>
                  <a:sym typeface="Symbol"/>
                </a:endParaRPr>
              </a:p>
              <a:p>
                <a:endParaRPr lang="en-US" sz="400" b="0" dirty="0" smtClean="0">
                  <a:latin typeface="Calibri" panose="020F0502020204030204" pitchFamily="34" charset="0"/>
                  <a:sym typeface="Symbol"/>
                </a:endParaRPr>
              </a:p>
              <a:p>
                <a:r>
                  <a:rPr lang="en-US" dirty="0" smtClean="0">
                    <a:latin typeface="Calibri" panose="020F0502020204030204" pitchFamily="34" charset="0"/>
                    <a:sym typeface="Symbol"/>
                  </a:rPr>
                  <a:t>2. </a:t>
                </a:r>
                <a:r>
                  <a:rPr lang="en-US" b="1" i="1" dirty="0" smtClean="0">
                    <a:latin typeface="Calibri" panose="020F0502020204030204" pitchFamily="34" charset="0"/>
                    <a:sym typeface="Symbol"/>
                  </a:rPr>
                  <a:t>Ice shelves </a:t>
                </a:r>
                <a:r>
                  <a:rPr lang="en-US" dirty="0" smtClean="0">
                    <a:latin typeface="Calibri" panose="020F0502020204030204" pitchFamily="34" charset="0"/>
                    <a:sym typeface="Symbol"/>
                  </a:rPr>
                  <a:t>give rise to </a:t>
                </a:r>
                <a:r>
                  <a:rPr lang="en-US" b="1" i="1" dirty="0" smtClean="0">
                    <a:latin typeface="Calibri" panose="020F0502020204030204" pitchFamily="34" charset="0"/>
                    <a:sym typeface="Symbol"/>
                  </a:rPr>
                  <a:t>severely ill-conditioned </a:t>
                </a:r>
                <a:r>
                  <a:rPr lang="en-US" dirty="0" smtClean="0">
                    <a:latin typeface="Calibri" panose="020F0502020204030204" pitchFamily="34" charset="0"/>
                    <a:sym typeface="Symbol"/>
                  </a:rPr>
                  <a:t>matrices.</a:t>
                </a:r>
              </a:p>
              <a:p>
                <a:endParaRPr lang="en-US" sz="400" dirty="0" smtClean="0">
                  <a:latin typeface="Calibri" panose="020F0502020204030204" pitchFamily="34" charset="0"/>
                  <a:sym typeface="Symbol"/>
                </a:endParaRPr>
              </a:p>
              <a:p>
                <a:r>
                  <a:rPr lang="en-US" dirty="0" smtClean="0">
                    <a:latin typeface="Calibri" panose="020F0502020204030204" pitchFamily="34" charset="0"/>
                    <a:sym typeface="Symbol"/>
                  </a:rPr>
                  <a:t>3. </a:t>
                </a:r>
                <a:r>
                  <a:rPr lang="en-US" b="1" i="1" dirty="0" smtClean="0">
                    <a:latin typeface="Calibri" panose="020F0502020204030204" pitchFamily="34" charset="0"/>
                    <a:sym typeface="Symbol"/>
                  </a:rPr>
                  <a:t>Islands</a:t>
                </a:r>
                <a:r>
                  <a:rPr lang="en-US" dirty="0" smtClean="0">
                    <a:latin typeface="Calibri" panose="020F0502020204030204" pitchFamily="34" charset="0"/>
                    <a:sym typeface="Symbol"/>
                  </a:rPr>
                  <a:t> and </a:t>
                </a:r>
                <a:r>
                  <a:rPr lang="en-US" b="1" i="1" dirty="0" smtClean="0">
                    <a:latin typeface="Calibri" panose="020F0502020204030204" pitchFamily="34" charset="0"/>
                    <a:sym typeface="Symbol"/>
                  </a:rPr>
                  <a:t>hinged peninsulas </a:t>
                </a:r>
                <a:r>
                  <a:rPr lang="en-US" dirty="0" smtClean="0">
                    <a:latin typeface="Calibri" panose="020F0502020204030204" pitchFamily="34" charset="0"/>
                    <a:sym typeface="Symbol"/>
                  </a:rPr>
                  <a:t>lead to </a:t>
                </a:r>
                <a:r>
                  <a:rPr lang="en-US" b="1" i="1" dirty="0" smtClean="0">
                    <a:latin typeface="Calibri" panose="020F0502020204030204" pitchFamily="34" charset="0"/>
                    <a:sym typeface="Symbol"/>
                  </a:rPr>
                  <a:t>solver failures</a:t>
                </a:r>
                <a:r>
                  <a:rPr lang="en-US" dirty="0" smtClean="0">
                    <a:latin typeface="Calibri" panose="020F0502020204030204" pitchFamily="34" charset="0"/>
                    <a:sym typeface="Symbol"/>
                  </a:rPr>
                  <a:t>.  </a:t>
                </a:r>
                <a:endParaRPr lang="en-US" dirty="0">
                  <a:latin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400" y="4923472"/>
                <a:ext cx="8382000" cy="1384995"/>
              </a:xfrm>
              <a:prstGeom prst="rect">
                <a:avLst/>
              </a:prstGeom>
              <a:blipFill>
                <a:blip r:embed="rId5"/>
                <a:stretch>
                  <a:fillRect l="-582" t="-2643" b="-6167"/>
                </a:stretch>
              </a:blipFill>
            </p:spPr>
            <p:txBody>
              <a:bodyPr/>
              <a:lstStyle/>
              <a:p>
                <a:r>
                  <a:rPr lang="en-US">
                    <a:noFill/>
                  </a:rPr>
                  <a:t> </a:t>
                </a:r>
              </a:p>
            </p:txBody>
          </p:sp>
        </mc:Fallback>
      </mc:AlternateContent>
      <p:sp>
        <p:nvSpPr>
          <p:cNvPr id="9" name="TextBox 8"/>
          <p:cNvSpPr txBox="1"/>
          <p:nvPr/>
        </p:nvSpPr>
        <p:spPr>
          <a:xfrm>
            <a:off x="9906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Greenland Ice Sheet</a:t>
            </a:r>
            <a:endParaRPr lang="en-US" dirty="0">
              <a:latin typeface="Calibri" panose="020F0502020204030204" pitchFamily="34" charset="0"/>
            </a:endParaRPr>
          </a:p>
        </p:txBody>
      </p:sp>
      <p:sp>
        <p:nvSpPr>
          <p:cNvPr id="10" name="TextBox 9"/>
          <p:cNvSpPr txBox="1"/>
          <p:nvPr/>
        </p:nvSpPr>
        <p:spPr>
          <a:xfrm>
            <a:off x="54102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Antarctic Ice Sheet</a:t>
            </a:r>
            <a:endParaRPr lang="en-US" dirty="0">
              <a:latin typeface="Calibri" panose="020F0502020204030204" pitchFamily="34" charset="0"/>
            </a:endParaRPr>
          </a:p>
        </p:txBody>
      </p:sp>
    </p:spTree>
    <p:extLst>
      <p:ext uri="{BB962C8B-B14F-4D97-AF65-F5344CB8AC3E}">
        <p14:creationId xmlns:p14="http://schemas.microsoft.com/office/powerpoint/2010/main" val="3341101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76200"/>
            <a:ext cx="8991600" cy="1261646"/>
          </a:xfrm>
        </p:spPr>
        <p:txBody>
          <a:bodyPr/>
          <a:lstStyle/>
          <a:p>
            <a:pPr algn="l"/>
            <a:r>
              <a:rPr lang="en-US" sz="3600" dirty="0" smtClean="0">
                <a:solidFill>
                  <a:schemeClr val="tx1"/>
                </a:solidFill>
                <a:latin typeface="Calibri" panose="020F0502020204030204" pitchFamily="34" charset="0"/>
              </a:rPr>
              <a:t>Initial Weak Scalability Study Using ILU </a:t>
            </a:r>
            <a:endParaRPr lang="en-US" sz="360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4343400" cy="3257550"/>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522" y="990600"/>
            <a:ext cx="4191000" cy="33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460876"/>
            <a:ext cx="4419600" cy="369332"/>
          </a:xfrm>
          <a:prstGeom prst="rect">
            <a:avLst/>
          </a:prstGeom>
          <a:solidFill>
            <a:srgbClr val="FFCCCC"/>
          </a:solidFill>
        </p:spPr>
        <p:txBody>
          <a:bodyPr wrap="square" rtlCol="0">
            <a:spAutoFit/>
          </a:bodyPr>
          <a:lstStyle/>
          <a:p>
            <a:pPr algn="ctr"/>
            <a:r>
              <a:rPr lang="en-US" dirty="0" smtClean="0">
                <a:latin typeface="Calibri" panose="020F0502020204030204" pitchFamily="34" charset="0"/>
              </a:rPr>
              <a:t>Scalability results are </a:t>
            </a:r>
            <a:r>
              <a:rPr lang="en-US" b="1" i="1" u="sng" dirty="0" smtClean="0">
                <a:latin typeface="Calibri" panose="020F0502020204030204" pitchFamily="34" charset="0"/>
              </a:rPr>
              <a:t>not</a:t>
            </a:r>
            <a:r>
              <a:rPr lang="en-US" dirty="0" smtClean="0">
                <a:latin typeface="Calibri" panose="020F0502020204030204" pitchFamily="34" charset="0"/>
              </a:rPr>
              <a:t> acceptable!</a:t>
            </a:r>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152400" y="4923472"/>
                <a:ext cx="8382000" cy="1384995"/>
              </a:xfrm>
              <a:prstGeom prst="rect">
                <a:avLst/>
              </a:prstGeom>
              <a:noFill/>
            </p:spPr>
            <p:txBody>
              <a:bodyPr wrap="square" rtlCol="0">
                <a:spAutoFit/>
              </a:bodyPr>
              <a:lstStyle/>
              <a:p>
                <a:r>
                  <a:rPr lang="en-US" i="1" u="sng" dirty="0" smtClean="0">
                    <a:latin typeface="Calibri" panose="020F0502020204030204" pitchFamily="34" charset="0"/>
                  </a:rPr>
                  <a:t>Why is scalability so </a:t>
                </a:r>
                <a:r>
                  <a:rPr lang="en-US" b="1" i="1" u="sng" dirty="0" smtClean="0">
                    <a:latin typeface="Calibri" panose="020F0502020204030204" pitchFamily="34" charset="0"/>
                  </a:rPr>
                  <a:t>bad </a:t>
                </a:r>
                <a:r>
                  <a:rPr lang="en-US" i="1" u="sng" dirty="0" smtClean="0">
                    <a:latin typeface="Calibri" panose="020F0502020204030204" pitchFamily="34" charset="0"/>
                  </a:rPr>
                  <a:t>for out-of-the-box preconditioners?</a:t>
                </a:r>
              </a:p>
              <a:p>
                <a:endParaRPr lang="en-US" sz="400" dirty="0" smtClean="0">
                  <a:latin typeface="Calibri" panose="020F0502020204030204" pitchFamily="34" charset="0"/>
                </a:endParaRPr>
              </a:p>
              <a:p>
                <a:r>
                  <a:rPr lang="en-US" dirty="0" smtClean="0">
                    <a:latin typeface="Calibri" panose="020F0502020204030204" pitchFamily="34" charset="0"/>
                    <a:sym typeface="Symbol"/>
                  </a:rPr>
                  <a:t>1. Ice sheet geometries have </a:t>
                </a:r>
                <a:r>
                  <a:rPr lang="en-US" b="1" i="1" dirty="0" smtClean="0">
                    <a:latin typeface="Calibri" panose="020F0502020204030204" pitchFamily="34" charset="0"/>
                    <a:sym typeface="Symbol"/>
                  </a:rPr>
                  <a:t>bad </a:t>
                </a:r>
                <a:r>
                  <a:rPr lang="en-US" b="1" i="1" dirty="0">
                    <a:latin typeface="Calibri" panose="020F0502020204030204" pitchFamily="34" charset="0"/>
                    <a:sym typeface="Symbol"/>
                  </a:rPr>
                  <a:t>aspect ratios </a:t>
                </a:r>
                <a14:m>
                  <m:oMath xmlns:m="http://schemas.openxmlformats.org/officeDocument/2006/math">
                    <m:d>
                      <m:dPr>
                        <m:ctrlPr>
                          <a:rPr lang="en-US" i="1" dirty="0">
                            <a:latin typeface="Cambria Math" panose="02040503050406030204" pitchFamily="18" charset="0"/>
                            <a:sym typeface="Symbol"/>
                          </a:rPr>
                        </m:ctrlPr>
                      </m:dPr>
                      <m:e>
                        <m:r>
                          <a:rPr lang="en-US" i="1" dirty="0">
                            <a:latin typeface="Cambria Math"/>
                            <a:sym typeface="Symbol"/>
                          </a:rPr>
                          <m:t>𝑑</m:t>
                        </m:r>
                        <m:r>
                          <a:rPr lang="en-US" b="1" i="1" dirty="0">
                            <a:latin typeface="Cambria Math"/>
                            <a:sym typeface="Symbol"/>
                          </a:rPr>
                          <m:t>𝒙</m:t>
                        </m:r>
                        <m:r>
                          <a:rPr lang="en-US" i="1" dirty="0">
                            <a:latin typeface="Cambria Math"/>
                            <a:ea typeface="Cambria Math"/>
                            <a:sym typeface="Symbol"/>
                          </a:rPr>
                          <m:t>≫</m:t>
                        </m:r>
                        <m:r>
                          <a:rPr lang="en-US" i="1" dirty="0" err="1">
                            <a:latin typeface="Cambria Math"/>
                            <a:sym typeface="Symbol"/>
                          </a:rPr>
                          <m:t>𝑑</m:t>
                        </m:r>
                        <m:r>
                          <a:rPr lang="en-US" i="1" dirty="0">
                            <a:latin typeface="Cambria Math"/>
                            <a:sym typeface="Symbol"/>
                          </a:rPr>
                          <m:t>𝑧</m:t>
                        </m:r>
                      </m:e>
                    </m:d>
                    <m:r>
                      <a:rPr lang="en-US" b="0" i="1" dirty="0" smtClean="0">
                        <a:latin typeface="Cambria Math" panose="02040503050406030204" pitchFamily="18" charset="0"/>
                        <a:sym typeface="Symbol"/>
                      </a:rPr>
                      <m:t>.</m:t>
                    </m:r>
                  </m:oMath>
                </a14:m>
                <a:endParaRPr lang="en-US" b="0" dirty="0" smtClean="0">
                  <a:latin typeface="Calibri" panose="020F0502020204030204" pitchFamily="34" charset="0"/>
                  <a:sym typeface="Symbol"/>
                </a:endParaRPr>
              </a:p>
              <a:p>
                <a:endParaRPr lang="en-US" sz="400" b="0" dirty="0" smtClean="0">
                  <a:latin typeface="Calibri" panose="020F0502020204030204" pitchFamily="34" charset="0"/>
                  <a:sym typeface="Symbol"/>
                </a:endParaRPr>
              </a:p>
              <a:p>
                <a:r>
                  <a:rPr lang="en-US" dirty="0" smtClean="0">
                    <a:latin typeface="Calibri" panose="020F0502020204030204" pitchFamily="34" charset="0"/>
                    <a:sym typeface="Symbol"/>
                  </a:rPr>
                  <a:t>2.</a:t>
                </a:r>
                <a:r>
                  <a:rPr lang="en-US" b="1" i="1" dirty="0" smtClean="0">
                    <a:latin typeface="Calibri" panose="020F0502020204030204" pitchFamily="34" charset="0"/>
                    <a:sym typeface="Symbol"/>
                  </a:rPr>
                  <a:t> Ice shelves </a:t>
                </a:r>
                <a:r>
                  <a:rPr lang="en-US" dirty="0" smtClean="0">
                    <a:latin typeface="Calibri" panose="020F0502020204030204" pitchFamily="34" charset="0"/>
                    <a:sym typeface="Symbol"/>
                  </a:rPr>
                  <a:t>give rise to </a:t>
                </a:r>
                <a:r>
                  <a:rPr lang="en-US" b="1" i="1" dirty="0" smtClean="0">
                    <a:latin typeface="Calibri" panose="020F0502020204030204" pitchFamily="34" charset="0"/>
                    <a:sym typeface="Symbol"/>
                  </a:rPr>
                  <a:t>severely ill-conditioned </a:t>
                </a:r>
                <a:r>
                  <a:rPr lang="en-US" dirty="0" smtClean="0">
                    <a:latin typeface="Calibri" panose="020F0502020204030204" pitchFamily="34" charset="0"/>
                    <a:sym typeface="Symbol"/>
                  </a:rPr>
                  <a:t>matrices.</a:t>
                </a:r>
              </a:p>
              <a:p>
                <a:endParaRPr lang="en-US" sz="400" dirty="0" smtClean="0">
                  <a:latin typeface="Calibri" panose="020F0502020204030204" pitchFamily="34" charset="0"/>
                  <a:sym typeface="Symbol"/>
                </a:endParaRPr>
              </a:p>
              <a:p>
                <a:r>
                  <a:rPr lang="en-US" dirty="0" smtClean="0">
                    <a:latin typeface="Calibri" panose="020F0502020204030204" pitchFamily="34" charset="0"/>
                    <a:sym typeface="Symbol"/>
                  </a:rPr>
                  <a:t>3. </a:t>
                </a:r>
                <a:r>
                  <a:rPr lang="en-US" b="1" i="1" dirty="0" smtClean="0">
                    <a:latin typeface="Calibri" panose="020F0502020204030204" pitchFamily="34" charset="0"/>
                    <a:sym typeface="Symbol"/>
                  </a:rPr>
                  <a:t>Islands</a:t>
                </a:r>
                <a:r>
                  <a:rPr lang="en-US" dirty="0" smtClean="0">
                    <a:latin typeface="Calibri" panose="020F0502020204030204" pitchFamily="34" charset="0"/>
                    <a:sym typeface="Symbol"/>
                  </a:rPr>
                  <a:t> and </a:t>
                </a:r>
                <a:r>
                  <a:rPr lang="en-US" b="1" i="1" dirty="0" smtClean="0">
                    <a:latin typeface="Calibri" panose="020F0502020204030204" pitchFamily="34" charset="0"/>
                    <a:sym typeface="Symbol"/>
                  </a:rPr>
                  <a:t>hinged peninsulas </a:t>
                </a:r>
                <a:r>
                  <a:rPr lang="en-US" dirty="0" smtClean="0">
                    <a:latin typeface="Calibri" panose="020F0502020204030204" pitchFamily="34" charset="0"/>
                    <a:sym typeface="Symbol"/>
                  </a:rPr>
                  <a:t>lead to </a:t>
                </a:r>
                <a:r>
                  <a:rPr lang="en-US" b="1" i="1" dirty="0" smtClean="0">
                    <a:latin typeface="Calibri" panose="020F0502020204030204" pitchFamily="34" charset="0"/>
                    <a:sym typeface="Symbol"/>
                  </a:rPr>
                  <a:t>solver failures</a:t>
                </a:r>
                <a:r>
                  <a:rPr lang="en-US" dirty="0" smtClean="0">
                    <a:latin typeface="Calibri" panose="020F0502020204030204" pitchFamily="34" charset="0"/>
                    <a:sym typeface="Symbol"/>
                  </a:rPr>
                  <a:t>.  </a:t>
                </a:r>
                <a:endParaRPr lang="en-US" dirty="0">
                  <a:latin typeface="Calibri" panose="020F050202020403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400" y="4923472"/>
                <a:ext cx="8382000" cy="1384995"/>
              </a:xfrm>
              <a:prstGeom prst="rect">
                <a:avLst/>
              </a:prstGeom>
              <a:blipFill>
                <a:blip r:embed="rId5"/>
                <a:stretch>
                  <a:fillRect l="-582" t="-2643" b="-6167"/>
                </a:stretch>
              </a:blipFill>
            </p:spPr>
            <p:txBody>
              <a:bodyPr/>
              <a:lstStyle/>
              <a:p>
                <a:r>
                  <a:rPr lang="en-US">
                    <a:noFill/>
                  </a:rPr>
                  <a:t> </a:t>
                </a:r>
              </a:p>
            </p:txBody>
          </p:sp>
        </mc:Fallback>
      </mc:AlternateContent>
      <p:sp>
        <p:nvSpPr>
          <p:cNvPr id="8" name="TextBox 7"/>
          <p:cNvSpPr txBox="1"/>
          <p:nvPr/>
        </p:nvSpPr>
        <p:spPr>
          <a:xfrm>
            <a:off x="5943600" y="4419600"/>
            <a:ext cx="3048000" cy="1938992"/>
          </a:xfrm>
          <a:prstGeom prst="rect">
            <a:avLst/>
          </a:prstGeom>
          <a:solidFill>
            <a:srgbClr val="CCFF99"/>
          </a:solidFill>
        </p:spPr>
        <p:txBody>
          <a:bodyPr wrap="square" rtlCol="0">
            <a:spAutoFit/>
          </a:bodyPr>
          <a:lstStyle/>
          <a:p>
            <a:pPr algn="ctr"/>
            <a:r>
              <a:rPr lang="en-US" dirty="0" smtClean="0">
                <a:latin typeface="Calibri" panose="020F0502020204030204" pitchFamily="34" charset="0"/>
              </a:rPr>
              <a:t>We </a:t>
            </a:r>
            <a:r>
              <a:rPr lang="en-US" b="1" u="sng" dirty="0" smtClean="0">
                <a:latin typeface="Calibri" panose="020F0502020204030204" pitchFamily="34" charset="0"/>
              </a:rPr>
              <a:t>mitigate</a:t>
            </a:r>
            <a:r>
              <a:rPr lang="en-US" dirty="0" smtClean="0">
                <a:latin typeface="Calibri" panose="020F0502020204030204" pitchFamily="34" charset="0"/>
              </a:rPr>
              <a:t> these difficulties through the development of: </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New </a:t>
            </a:r>
            <a:r>
              <a:rPr lang="en-US" b="1" i="1" dirty="0" smtClean="0">
                <a:latin typeface="Calibri" panose="020F0502020204030204" pitchFamily="34" charset="0"/>
              </a:rPr>
              <a:t>AMG preconditioner  </a:t>
            </a:r>
            <a:r>
              <a:rPr lang="en-US" dirty="0" smtClean="0">
                <a:latin typeface="Calibri" panose="020F0502020204030204" pitchFamily="34" charset="0"/>
              </a:rPr>
              <a:t>based on </a:t>
            </a:r>
            <a:r>
              <a:rPr lang="en-US" b="1" i="1" dirty="0" smtClean="0">
                <a:latin typeface="Calibri" panose="020F0502020204030204" pitchFamily="34" charset="0"/>
              </a:rPr>
              <a:t>semi-coarsening</a:t>
            </a:r>
            <a:r>
              <a:rPr lang="en-US" dirty="0" smtClean="0">
                <a:latin typeface="Calibri" panose="020F0502020204030204" pitchFamily="34" charset="0"/>
              </a:rPr>
              <a:t>.</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Island/hinge removal algorithm</a:t>
            </a:r>
            <a:r>
              <a:rPr lang="en-US" dirty="0" smtClean="0">
                <a:latin typeface="Calibri" panose="020F0502020204030204" pitchFamily="34" charset="0"/>
              </a:rPr>
              <a:t>.</a:t>
            </a:r>
            <a:endParaRPr lang="en-US" dirty="0">
              <a:latin typeface="Calibri" panose="020F0502020204030204" pitchFamily="34" charset="0"/>
            </a:endParaRPr>
          </a:p>
        </p:txBody>
      </p:sp>
      <p:sp>
        <p:nvSpPr>
          <p:cNvPr id="9" name="TextBox 8"/>
          <p:cNvSpPr txBox="1"/>
          <p:nvPr/>
        </p:nvSpPr>
        <p:spPr>
          <a:xfrm>
            <a:off x="9906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Greenland Ice Sheet</a:t>
            </a:r>
            <a:endParaRPr lang="en-US" dirty="0">
              <a:latin typeface="Calibri" panose="020F0502020204030204" pitchFamily="34" charset="0"/>
            </a:endParaRPr>
          </a:p>
        </p:txBody>
      </p:sp>
      <p:sp>
        <p:nvSpPr>
          <p:cNvPr id="10" name="TextBox 9"/>
          <p:cNvSpPr txBox="1"/>
          <p:nvPr/>
        </p:nvSpPr>
        <p:spPr>
          <a:xfrm>
            <a:off x="5410200" y="914400"/>
            <a:ext cx="2895600" cy="381000"/>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Antarctic Ice Sheet</a:t>
            </a:r>
            <a:endParaRPr lang="en-US" dirty="0">
              <a:latin typeface="Calibri" panose="020F0502020204030204" pitchFamily="34" charset="0"/>
            </a:endParaRPr>
          </a:p>
        </p:txBody>
      </p:sp>
    </p:spTree>
    <p:extLst>
      <p:ext uri="{BB962C8B-B14F-4D97-AF65-F5344CB8AC3E}">
        <p14:creationId xmlns:p14="http://schemas.microsoft.com/office/powerpoint/2010/main" val="4151703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228600"/>
            <a:ext cx="81534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Scalability via Algebraic Multi-Grid </a:t>
            </a:r>
          </a:p>
          <a:p>
            <a:pPr algn="l"/>
            <a:r>
              <a:rPr lang="en-US" sz="3600" kern="0" dirty="0" smtClean="0">
                <a:solidFill>
                  <a:srgbClr val="002060"/>
                </a:solidFill>
                <a:latin typeface="Calibri" panose="020F0502020204030204" pitchFamily="34" charset="0"/>
              </a:rPr>
              <a:t>Preconditioning with Semi-Coarsening</a:t>
            </a:r>
            <a:endParaRPr lang="en-US" sz="3600" kern="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160867" y="1752600"/>
                <a:ext cx="3344333" cy="2031325"/>
              </a:xfrm>
              <a:prstGeom prst="rect">
                <a:avLst/>
              </a:prstGeom>
              <a:noFill/>
              <a:ln>
                <a:solidFill>
                  <a:schemeClr val="tx1"/>
                </a:solidFill>
              </a:ln>
            </p:spPr>
            <p:txBody>
              <a:bodyPr wrap="square" rtlCol="0">
                <a:spAutoFit/>
              </a:bodyPr>
              <a:lstStyle/>
              <a:p>
                <a:r>
                  <a:rPr lang="en-US" dirty="0" smtClean="0">
                    <a:latin typeface="Calibri" panose="020F0502020204030204" pitchFamily="34" charset="0"/>
                    <a:sym typeface="Symbol"/>
                  </a:rPr>
                  <a:t>Bad aspect ratios </a:t>
                </a:r>
                <a14:m>
                  <m:oMath xmlns:m="http://schemas.openxmlformats.org/officeDocument/2006/math">
                    <m:r>
                      <a:rPr lang="en-US" dirty="0">
                        <a:latin typeface="Cambria Math"/>
                        <a:sym typeface="Symbol"/>
                      </a:rPr>
                      <m:t>(</m:t>
                    </m:r>
                    <m:r>
                      <a:rPr lang="en-US" i="1" dirty="0">
                        <a:latin typeface="Cambria Math"/>
                        <a:sym typeface="Symbol"/>
                      </a:rPr>
                      <m:t>𝑑</m:t>
                    </m:r>
                    <m:r>
                      <a:rPr lang="en-US" b="1" i="1" dirty="0">
                        <a:latin typeface="Cambria Math"/>
                        <a:sym typeface="Symbol"/>
                      </a:rPr>
                      <m:t>𝒙</m:t>
                    </m:r>
                    <m:r>
                      <a:rPr lang="en-US" i="1" dirty="0">
                        <a:latin typeface="Cambria Math"/>
                        <a:ea typeface="Cambria Math"/>
                        <a:sym typeface="Symbol"/>
                      </a:rPr>
                      <m:t>≫</m:t>
                    </m:r>
                    <m:r>
                      <a:rPr lang="en-US" i="1" dirty="0" err="1">
                        <a:latin typeface="Cambria Math"/>
                        <a:sym typeface="Symbol"/>
                      </a:rPr>
                      <m:t>𝑑</m:t>
                    </m:r>
                    <m:r>
                      <a:rPr lang="en-US" b="0" i="1" dirty="0" smtClean="0">
                        <a:latin typeface="Cambria Math"/>
                        <a:sym typeface="Symbol"/>
                      </a:rPr>
                      <m:t>𝑧</m:t>
                    </m:r>
                    <m:r>
                      <a:rPr lang="en-US" i="1" dirty="0" smtClean="0">
                        <a:latin typeface="Cambria Math"/>
                        <a:sym typeface="Symbol"/>
                      </a:rPr>
                      <m:t>)</m:t>
                    </m:r>
                  </m:oMath>
                </a14:m>
                <a:r>
                  <a:rPr lang="en-US" dirty="0">
                    <a:latin typeface="Calibri" panose="020F0502020204030204" pitchFamily="34" charset="0"/>
                    <a:sym typeface="Symbol"/>
                  </a:rPr>
                  <a:t> </a:t>
                </a:r>
                <a:r>
                  <a:rPr lang="en-US" dirty="0" smtClean="0">
                    <a:latin typeface="Calibri" panose="020F0502020204030204" pitchFamily="34" charset="0"/>
                    <a:sym typeface="Symbol"/>
                  </a:rPr>
                  <a:t>ruin classical AMG convergence rates!</a:t>
                </a:r>
              </a:p>
              <a:p>
                <a:pPr marL="285750" indent="-285750">
                  <a:buFont typeface="Arial" panose="020B0604020202020204" pitchFamily="34" charset="0"/>
                  <a:buChar char="•"/>
                </a:pPr>
                <a:r>
                  <a:rPr lang="en-US" dirty="0" smtClean="0">
                    <a:latin typeface="Calibri" panose="020F0502020204030204" pitchFamily="34" charset="0"/>
                    <a:sym typeface="Symbol"/>
                  </a:rPr>
                  <a:t>relatively small horizontal coupling terms, hard to smooth horizontal errors</a:t>
                </a:r>
              </a:p>
              <a:p>
                <a:r>
                  <a:rPr lang="en-US" dirty="0" smtClean="0">
                    <a:latin typeface="Calibri" panose="020F0502020204030204" pitchFamily="34" charset="0"/>
                    <a:sym typeface="Symbol"/>
                  </a:rPr>
                  <a:t>  Solvers (AMG and ILU) must take aspect ratios into account</a:t>
                </a:r>
              </a:p>
            </p:txBody>
          </p:sp>
        </mc:Choice>
        <mc:Fallback xmlns="">
          <p:sp>
            <p:nvSpPr>
              <p:cNvPr id="2" name="TextBox 1"/>
              <p:cNvSpPr txBox="1">
                <a:spLocks noRot="1" noChangeAspect="1" noMove="1" noResize="1" noEditPoints="1" noAdjustHandles="1" noChangeArrowheads="1" noChangeShapeType="1" noTextEdit="1"/>
              </p:cNvSpPr>
              <p:nvPr/>
            </p:nvSpPr>
            <p:spPr>
              <a:xfrm>
                <a:off x="160867" y="1752600"/>
                <a:ext cx="3344333" cy="2031325"/>
              </a:xfrm>
              <a:prstGeom prst="rect">
                <a:avLst/>
              </a:prstGeom>
              <a:blipFill>
                <a:blip r:embed="rId2"/>
                <a:stretch>
                  <a:fillRect l="-1270" t="-1493" r="-907" b="-3284"/>
                </a:stretch>
              </a:blipFill>
              <a:ln>
                <a:solidFill>
                  <a:schemeClr val="tx1"/>
                </a:solidFill>
              </a:ln>
            </p:spPr>
            <p:txBody>
              <a:bodyPr/>
              <a:lstStyle/>
              <a:p>
                <a:r>
                  <a:rPr lang="en-US">
                    <a:noFill/>
                  </a:rPr>
                  <a:t> </a:t>
                </a:r>
              </a:p>
            </p:txBody>
          </p:sp>
        </mc:Fallback>
      </mc:AlternateContent>
      <p:pic>
        <p:nvPicPr>
          <p:cNvPr id="19" name="Picture 2" descr="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2" y="5488039"/>
            <a:ext cx="679685" cy="8738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trilinos_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63900"/>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4" descr="Lion:private:var:folders:h0:q6x8sxtn3zz1mzzdgjjy2khc000n18:T:TemporaryItems:tobi1.png"/>
          <p:cNvPicPr/>
          <p:nvPr/>
        </p:nvPicPr>
        <p:blipFill rotWithShape="1">
          <a:blip r:embed="rId5">
            <a:extLst>
              <a:ext uri="{28A0092B-C50C-407E-A947-70E740481C1C}">
                <a14:useLocalDpi xmlns:a14="http://schemas.microsoft.com/office/drawing/2010/main" val="0"/>
              </a:ext>
            </a:extLst>
          </a:blip>
          <a:srcRect l="5168" t="4985" r="10447" b="5272"/>
          <a:stretch/>
        </p:blipFill>
        <p:spPr bwMode="auto">
          <a:xfrm>
            <a:off x="3861134" y="1643447"/>
            <a:ext cx="4220562" cy="3844592"/>
          </a:xfrm>
          <a:prstGeom prst="rect">
            <a:avLst/>
          </a:prstGeom>
          <a:noFill/>
          <a:ln>
            <a:solidFill>
              <a:srgbClr val="618FFD"/>
            </a:solidFill>
          </a:ln>
        </p:spPr>
      </p:pic>
      <p:sp>
        <p:nvSpPr>
          <p:cNvPr id="5" name="TextBox 4"/>
          <p:cNvSpPr txBox="1"/>
          <p:nvPr/>
        </p:nvSpPr>
        <p:spPr>
          <a:xfrm>
            <a:off x="396852" y="4114800"/>
            <a:ext cx="3184548" cy="1200329"/>
          </a:xfrm>
          <a:prstGeom prst="rect">
            <a:avLst/>
          </a:prstGeom>
          <a:solidFill>
            <a:schemeClr val="tx2">
              <a:lumMod val="20000"/>
              <a:lumOff val="80000"/>
            </a:schemeClr>
          </a:solidFill>
        </p:spPr>
        <p:txBody>
          <a:bodyPr wrap="square" rtlCol="0">
            <a:spAutoFit/>
          </a:bodyPr>
          <a:lstStyle/>
          <a:p>
            <a:pPr lvl="0" algn="ctr"/>
            <a:r>
              <a:rPr lang="en-US" dirty="0">
                <a:solidFill>
                  <a:srgbClr val="000000"/>
                </a:solidFill>
                <a:latin typeface="Calibri"/>
              </a:rPr>
              <a:t>We developed a </a:t>
            </a:r>
            <a:r>
              <a:rPr lang="en-US" b="1" dirty="0">
                <a:solidFill>
                  <a:srgbClr val="000000"/>
                </a:solidFill>
                <a:latin typeface="Calibri"/>
              </a:rPr>
              <a:t>new AMG solver </a:t>
            </a:r>
            <a:r>
              <a:rPr lang="en-US" dirty="0">
                <a:solidFill>
                  <a:srgbClr val="000000"/>
                </a:solidFill>
                <a:latin typeface="Calibri"/>
              </a:rPr>
              <a:t>based on aggressive </a:t>
            </a:r>
            <a:r>
              <a:rPr lang="en-US" b="1" dirty="0">
                <a:solidFill>
                  <a:srgbClr val="000000"/>
                </a:solidFill>
                <a:latin typeface="Calibri"/>
              </a:rPr>
              <a:t>semi-coarsening </a:t>
            </a:r>
            <a:r>
              <a:rPr lang="en-US" dirty="0" smtClean="0">
                <a:solidFill>
                  <a:srgbClr val="000000"/>
                </a:solidFill>
                <a:latin typeface="Calibri"/>
              </a:rPr>
              <a:t>(available in </a:t>
            </a:r>
            <a:r>
              <a:rPr lang="en-US" i="1" dirty="0" smtClean="0">
                <a:solidFill>
                  <a:srgbClr val="000000"/>
                </a:solidFill>
                <a:latin typeface="Calibri"/>
              </a:rPr>
              <a:t>ML/</a:t>
            </a:r>
            <a:r>
              <a:rPr lang="en-US" i="1" dirty="0" err="1" smtClean="0">
                <a:solidFill>
                  <a:srgbClr val="000000"/>
                </a:solidFill>
                <a:latin typeface="Calibri"/>
              </a:rPr>
              <a:t>MueLu</a:t>
            </a:r>
            <a:r>
              <a:rPr lang="en-US" dirty="0" smtClean="0">
                <a:solidFill>
                  <a:srgbClr val="000000"/>
                </a:solidFill>
                <a:latin typeface="Calibri"/>
              </a:rPr>
              <a:t> packages of </a:t>
            </a:r>
            <a:r>
              <a:rPr lang="en-US" i="1" dirty="0" err="1" smtClean="0">
                <a:solidFill>
                  <a:srgbClr val="000000"/>
                </a:solidFill>
                <a:latin typeface="Calibri"/>
              </a:rPr>
              <a:t>Trilinos</a:t>
            </a:r>
            <a:r>
              <a:rPr lang="en-US" dirty="0" smtClean="0">
                <a:solidFill>
                  <a:srgbClr val="000000"/>
                </a:solidFill>
                <a:latin typeface="Calibri"/>
              </a:rPr>
              <a:t>)</a:t>
            </a:r>
            <a:endParaRPr lang="en-US" dirty="0"/>
          </a:p>
        </p:txBody>
      </p:sp>
      <p:sp>
        <p:nvSpPr>
          <p:cNvPr id="11" name="TextBox 10"/>
          <p:cNvSpPr txBox="1"/>
          <p:nvPr/>
        </p:nvSpPr>
        <p:spPr>
          <a:xfrm>
            <a:off x="8053414" y="2286000"/>
            <a:ext cx="1166786" cy="461665"/>
          </a:xfrm>
          <a:prstGeom prst="rect">
            <a:avLst/>
          </a:prstGeom>
          <a:noFill/>
        </p:spPr>
        <p:txBody>
          <a:bodyPr wrap="square" rtlCol="0">
            <a:spAutoFit/>
          </a:bodyPr>
          <a:lstStyle/>
          <a:p>
            <a:pPr algn="ctr"/>
            <a:r>
              <a:rPr lang="en-US" sz="1200" dirty="0" smtClean="0">
                <a:latin typeface="Calibri" panose="020F0502020204030204" pitchFamily="34" charset="0"/>
              </a:rPr>
              <a:t>Algebraic Structured MG</a:t>
            </a:r>
            <a:endParaRPr lang="en-US" sz="1200" dirty="0">
              <a:latin typeface="Calibri" panose="020F0502020204030204" pitchFamily="34" charset="0"/>
            </a:endParaRPr>
          </a:p>
        </p:txBody>
      </p:sp>
      <p:sp>
        <p:nvSpPr>
          <p:cNvPr id="12" name="TextBox 11"/>
          <p:cNvSpPr txBox="1"/>
          <p:nvPr/>
        </p:nvSpPr>
        <p:spPr>
          <a:xfrm>
            <a:off x="8077200" y="4141113"/>
            <a:ext cx="1006540" cy="461665"/>
          </a:xfrm>
          <a:prstGeom prst="rect">
            <a:avLst/>
          </a:prstGeom>
          <a:noFill/>
        </p:spPr>
        <p:txBody>
          <a:bodyPr wrap="square" rtlCol="0">
            <a:spAutoFit/>
          </a:bodyPr>
          <a:lstStyle/>
          <a:p>
            <a:pPr algn="ctr"/>
            <a:r>
              <a:rPr lang="en-US" sz="1200" dirty="0" smtClean="0">
                <a:latin typeface="Calibri" panose="020F0502020204030204" pitchFamily="34" charset="0"/>
              </a:rPr>
              <a:t>Unstructured AMG </a:t>
            </a:r>
            <a:endParaRPr lang="en-US" sz="1200" dirty="0">
              <a:latin typeface="Calibri" panose="020F0502020204030204" pitchFamily="34" charset="0"/>
            </a:endParaRPr>
          </a:p>
        </p:txBody>
      </p:sp>
      <p:sp>
        <p:nvSpPr>
          <p:cNvPr id="13" name="Curved Left Arrow 12"/>
          <p:cNvSpPr/>
          <p:nvPr/>
        </p:nvSpPr>
        <p:spPr>
          <a:xfrm>
            <a:off x="7848600" y="228600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Left Arrow 13"/>
          <p:cNvSpPr/>
          <p:nvPr/>
        </p:nvSpPr>
        <p:spPr>
          <a:xfrm>
            <a:off x="7848600" y="314331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p:cNvSpPr/>
          <p:nvPr/>
        </p:nvSpPr>
        <p:spPr>
          <a:xfrm>
            <a:off x="7795021" y="4114800"/>
            <a:ext cx="205979" cy="4089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8053414" y="3143310"/>
            <a:ext cx="1166786" cy="461665"/>
          </a:xfrm>
          <a:prstGeom prst="rect">
            <a:avLst/>
          </a:prstGeom>
          <a:noFill/>
        </p:spPr>
        <p:txBody>
          <a:bodyPr wrap="square" rtlCol="0">
            <a:spAutoFit/>
          </a:bodyPr>
          <a:lstStyle/>
          <a:p>
            <a:pPr algn="ctr"/>
            <a:r>
              <a:rPr lang="en-US" sz="1200" dirty="0" smtClean="0">
                <a:latin typeface="Calibri" panose="020F0502020204030204" pitchFamily="34" charset="0"/>
              </a:rPr>
              <a:t>Algebraic Structured MG</a:t>
            </a:r>
            <a:endParaRPr lang="en-US" sz="1200" dirty="0">
              <a:latin typeface="Calibri" panose="020F0502020204030204" pitchFamily="34" charset="0"/>
            </a:endParaRPr>
          </a:p>
        </p:txBody>
      </p:sp>
      <p:sp>
        <p:nvSpPr>
          <p:cNvPr id="17" name="TextBox 16"/>
          <p:cNvSpPr txBox="1"/>
          <p:nvPr/>
        </p:nvSpPr>
        <p:spPr>
          <a:xfrm>
            <a:off x="5029200" y="5615226"/>
            <a:ext cx="3384903" cy="615553"/>
          </a:xfrm>
          <a:prstGeom prst="rect">
            <a:avLst/>
          </a:prstGeom>
          <a:solidFill>
            <a:srgbClr val="FFE69F"/>
          </a:solidFill>
        </p:spPr>
        <p:txBody>
          <a:bodyPr wrap="square" rtlCol="0">
            <a:spAutoFit/>
          </a:bodyPr>
          <a:lstStyle/>
          <a:p>
            <a:pPr algn="ctr"/>
            <a:r>
              <a:rPr lang="en-US" sz="1700" b="1" i="1" u="sng" dirty="0" smtClean="0">
                <a:latin typeface="Calibri" panose="020F0502020204030204" pitchFamily="34" charset="0"/>
              </a:rPr>
              <a:t>Scaling studies (next slides): </a:t>
            </a:r>
          </a:p>
          <a:p>
            <a:pPr algn="ctr"/>
            <a:r>
              <a:rPr lang="en-US" sz="1700" dirty="0" smtClean="0">
                <a:latin typeface="Calibri" panose="020F0502020204030204" pitchFamily="34" charset="0"/>
              </a:rPr>
              <a:t>New AMG preconditioner vs. ILU</a:t>
            </a:r>
          </a:p>
        </p:txBody>
      </p:sp>
      <p:sp>
        <p:nvSpPr>
          <p:cNvPr id="18" name="TextBox 17"/>
          <p:cNvSpPr txBox="1"/>
          <p:nvPr/>
        </p:nvSpPr>
        <p:spPr>
          <a:xfrm>
            <a:off x="1143000" y="5646004"/>
            <a:ext cx="3263724" cy="584775"/>
          </a:xfrm>
          <a:prstGeom prst="rect">
            <a:avLst/>
          </a:prstGeom>
          <a:noFill/>
          <a:ln>
            <a:solidFill>
              <a:schemeClr val="tx1"/>
            </a:solidFill>
          </a:ln>
        </p:spPr>
        <p:txBody>
          <a:bodyPr wrap="square" rtlCol="0">
            <a:spAutoFit/>
          </a:bodyPr>
          <a:lstStyle/>
          <a:p>
            <a:pPr algn="ctr"/>
            <a:r>
              <a:rPr lang="en-US" sz="1600" dirty="0" smtClean="0">
                <a:latin typeface="Calibri" panose="020F0502020204030204" pitchFamily="34" charset="0"/>
              </a:rPr>
              <a:t>See (Tezaur </a:t>
            </a:r>
            <a:r>
              <a:rPr lang="en-US" sz="1600" i="1" dirty="0" smtClean="0">
                <a:latin typeface="Calibri" panose="020F0502020204030204" pitchFamily="34" charset="0"/>
              </a:rPr>
              <a:t>et al.,</a:t>
            </a:r>
            <a:r>
              <a:rPr lang="en-US" sz="1600" dirty="0" smtClean="0">
                <a:latin typeface="Calibri" panose="020F0502020204030204" pitchFamily="34" charset="0"/>
              </a:rPr>
              <a:t> 2015),</a:t>
            </a:r>
          </a:p>
          <a:p>
            <a:pPr algn="ctr"/>
            <a:r>
              <a:rPr lang="en-US" sz="1600" dirty="0" smtClean="0">
                <a:latin typeface="Calibri" panose="020F0502020204030204" pitchFamily="34" charset="0"/>
              </a:rPr>
              <a:t> (</a:t>
            </a:r>
            <a:r>
              <a:rPr lang="en-US" sz="1600" dirty="0" err="1" smtClean="0">
                <a:latin typeface="Calibri" panose="020F0502020204030204" pitchFamily="34" charset="0"/>
              </a:rPr>
              <a:t>Tuminaro</a:t>
            </a:r>
            <a:r>
              <a:rPr lang="en-US" sz="1600" dirty="0" smtClean="0">
                <a:latin typeface="Calibri" panose="020F0502020204030204" pitchFamily="34" charset="0"/>
              </a:rPr>
              <a:t> </a:t>
            </a:r>
            <a:r>
              <a:rPr lang="en-US" sz="1600" i="1" dirty="0" smtClean="0">
                <a:latin typeface="Calibri" panose="020F0502020204030204" pitchFamily="34" charset="0"/>
              </a:rPr>
              <a:t>et al., </a:t>
            </a:r>
            <a:r>
              <a:rPr lang="en-US" sz="1600" dirty="0" smtClean="0">
                <a:latin typeface="Calibri" panose="020F0502020204030204" pitchFamily="34" charset="0"/>
              </a:rPr>
              <a:t>2016).</a:t>
            </a:r>
            <a:endParaRPr lang="en-US" sz="1600" dirty="0">
              <a:latin typeface="Calibri" panose="020F0502020204030204" pitchFamily="34" charset="0"/>
            </a:endParaRPr>
          </a:p>
        </p:txBody>
      </p:sp>
    </p:spTree>
    <p:extLst>
      <p:ext uri="{BB962C8B-B14F-4D97-AF65-F5344CB8AC3E}">
        <p14:creationId xmlns:p14="http://schemas.microsoft.com/office/powerpoint/2010/main" val="1871739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52400"/>
            <a:ext cx="8991600" cy="101805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Greenland Controlled Weak Scalability Study</a:t>
            </a:r>
            <a:endParaRPr lang="en-US" sz="3600" kern="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334000" y="1447800"/>
                <a:ext cx="3581400" cy="449353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Weak scaling study with fixed dataset, 4 mesh bisections.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~70-80K </a:t>
                </a:r>
                <a:r>
                  <a:rPr lang="en-US" dirty="0" err="1">
                    <a:latin typeface="Calibri" panose="020F0502020204030204" pitchFamily="34" charset="0"/>
                  </a:rPr>
                  <a:t>d</a:t>
                </a:r>
                <a:r>
                  <a:rPr lang="en-US" dirty="0" err="1" smtClean="0">
                    <a:latin typeface="Calibri" panose="020F0502020204030204" pitchFamily="34" charset="0"/>
                  </a:rPr>
                  <a:t>ofs</a:t>
                </a:r>
                <a:r>
                  <a:rPr lang="en-US" dirty="0" smtClean="0">
                    <a:latin typeface="Calibri" panose="020F0502020204030204" pitchFamily="34" charset="0"/>
                  </a:rPr>
                  <a:t>/core.</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Conjugate Gradient (CG)</a:t>
                </a:r>
                <a:r>
                  <a:rPr lang="en-US" dirty="0" smtClean="0">
                    <a:latin typeface="Calibri" panose="020F0502020204030204" pitchFamily="34" charset="0"/>
                  </a:rPr>
                  <a:t> </a:t>
                </a:r>
                <a:r>
                  <a:rPr lang="en-US" b="1" i="1" dirty="0" smtClean="0">
                    <a:latin typeface="Calibri" panose="020F0502020204030204" pitchFamily="34" charset="0"/>
                  </a:rPr>
                  <a:t>iterative method </a:t>
                </a:r>
                <a:r>
                  <a:rPr lang="en-US" dirty="0" smtClean="0">
                    <a:latin typeface="Calibri" panose="020F0502020204030204" pitchFamily="34" charset="0"/>
                  </a:rPr>
                  <a:t>for linear solves (faster convergence than GMRES).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New AMG preconditioner </a:t>
                </a:r>
                <a:r>
                  <a:rPr lang="en-US" dirty="0" smtClean="0">
                    <a:latin typeface="Calibri" panose="020F0502020204030204" pitchFamily="34" charset="0"/>
                  </a:rPr>
                  <a:t>developed by R. </a:t>
                </a:r>
                <a:r>
                  <a:rPr lang="en-US" dirty="0" err="1" smtClean="0">
                    <a:latin typeface="Calibri" panose="020F0502020204030204" pitchFamily="34" charset="0"/>
                  </a:rPr>
                  <a:t>Tuminaro</a:t>
                </a:r>
                <a:r>
                  <a:rPr lang="en-US" dirty="0" smtClean="0">
                    <a:latin typeface="Calibri" panose="020F0502020204030204" pitchFamily="34" charset="0"/>
                  </a:rPr>
                  <a:t> based on </a:t>
                </a:r>
                <a:r>
                  <a:rPr lang="en-US" b="1" i="1" dirty="0" smtClean="0">
                    <a:latin typeface="Calibri" panose="020F0502020204030204" pitchFamily="34" charset="0"/>
                  </a:rPr>
                  <a:t>semi-coarsening</a:t>
                </a:r>
                <a:r>
                  <a:rPr lang="en-US" dirty="0" smtClean="0">
                    <a:latin typeface="Calibri" panose="020F0502020204030204" pitchFamily="34" charset="0"/>
                  </a:rPr>
                  <a:t> (coarsening in </a:t>
                </a:r>
                <a14:m>
                  <m:oMath xmlns:m="http://schemas.openxmlformats.org/officeDocument/2006/math">
                    <m:r>
                      <a:rPr lang="en-US" i="1" dirty="0" smtClean="0">
                        <a:latin typeface="Cambria Math"/>
                      </a:rPr>
                      <m:t>𝑧</m:t>
                    </m:r>
                  </m:oMath>
                </a14:m>
                <a:r>
                  <a:rPr lang="en-US" dirty="0" smtClean="0">
                    <a:latin typeface="Calibri" panose="020F0502020204030204" pitchFamily="34" charset="0"/>
                  </a:rPr>
                  <a:t>-direction only).</a:t>
                </a:r>
                <a:r>
                  <a:rPr lang="en-US" b="1" i="1" dirty="0" smtClean="0">
                    <a:latin typeface="Calibri" panose="020F0502020204030204" pitchFamily="34" charset="0"/>
                  </a:rPr>
                  <a:t>  </a:t>
                </a:r>
                <a:endParaRPr lang="en-US" dirty="0" smtClean="0">
                  <a:latin typeface="Calibri" panose="020F0502020204030204" pitchFamily="34" charset="0"/>
                </a:endParaRP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Significant improvement </a:t>
                </a:r>
                <a:r>
                  <a:rPr lang="en-US" dirty="0" smtClean="0">
                    <a:latin typeface="Calibri" panose="020F0502020204030204" pitchFamily="34" charset="0"/>
                  </a:rPr>
                  <a:t>in scalability with new AMG preconditioner over ILU preconditioner</a:t>
                </a:r>
                <a:r>
                  <a:rPr lang="en-US" dirty="0">
                    <a:latin typeface="Calibri" panose="020F0502020204030204" pitchFamily="34" charset="0"/>
                  </a:rPr>
                  <a:t>!</a:t>
                </a:r>
                <a:r>
                  <a:rPr lang="en-US" dirty="0" smtClean="0">
                    <a:latin typeface="Calibri" panose="020F0502020204030204" pitchFamily="34" charset="0"/>
                  </a:rPr>
                  <a:t> </a:t>
                </a:r>
                <a:endParaRPr lang="en-US" dirty="0">
                  <a:latin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34000" y="1447800"/>
                <a:ext cx="3581400" cy="4493538"/>
              </a:xfrm>
              <a:prstGeom prst="rect">
                <a:avLst/>
              </a:prstGeom>
              <a:blipFill>
                <a:blip r:embed="rId2"/>
                <a:stretch>
                  <a:fillRect l="-1020" t="-814" r="-2381" b="-1085"/>
                </a:stretch>
              </a:blipFill>
            </p:spPr>
            <p:txBody>
              <a:bodyPr/>
              <a:lstStyle/>
              <a:p>
                <a:r>
                  <a:rPr lang="en-US">
                    <a:noFill/>
                  </a:rPr>
                  <a:t> </a:t>
                </a:r>
              </a:p>
            </p:txBody>
          </p:sp>
        </mc:Fallback>
      </mc:AlternateContent>
      <p:sp>
        <p:nvSpPr>
          <p:cNvPr id="9" name="TextBox 8"/>
          <p:cNvSpPr txBox="1"/>
          <p:nvPr/>
        </p:nvSpPr>
        <p:spPr>
          <a:xfrm>
            <a:off x="202543" y="5037118"/>
            <a:ext cx="1576113" cy="1077218"/>
          </a:xfrm>
          <a:prstGeom prst="rect">
            <a:avLst/>
          </a:prstGeom>
          <a:solidFill>
            <a:schemeClr val="bg1">
              <a:lumMod val="95000"/>
            </a:schemeClr>
          </a:solidFill>
        </p:spPr>
        <p:txBody>
          <a:bodyPr wrap="square" rtlCol="0">
            <a:spAutoFit/>
          </a:bodyPr>
          <a:lstStyle/>
          <a:p>
            <a:pPr algn="ctr"/>
            <a:r>
              <a:rPr lang="en-US" sz="1600" dirty="0" smtClean="0">
                <a:latin typeface="Calibri" panose="020F0502020204030204" pitchFamily="34" charset="0"/>
              </a:rPr>
              <a:t>4 cores</a:t>
            </a:r>
          </a:p>
          <a:p>
            <a:pPr algn="ctr"/>
            <a:r>
              <a:rPr lang="en-US" sz="1600" dirty="0" smtClean="0">
                <a:latin typeface="Calibri" panose="020F0502020204030204" pitchFamily="34" charset="0"/>
              </a:rPr>
              <a:t>334K </a:t>
            </a:r>
            <a:r>
              <a:rPr lang="en-US" sz="1600" dirty="0" err="1" smtClean="0">
                <a:latin typeface="Calibri" panose="020F0502020204030204" pitchFamily="34" charset="0"/>
              </a:rPr>
              <a:t>dofs</a:t>
            </a:r>
            <a:endParaRPr lang="en-US" sz="1600" dirty="0" smtClean="0">
              <a:latin typeface="Calibri" panose="020F0502020204030204" pitchFamily="34" charset="0"/>
            </a:endParaRPr>
          </a:p>
          <a:p>
            <a:pPr algn="ctr"/>
            <a:r>
              <a:rPr lang="en-US" sz="1600" dirty="0" smtClean="0">
                <a:latin typeface="Calibri" panose="020F0502020204030204" pitchFamily="34" charset="0"/>
              </a:rPr>
              <a:t>8 km Greenland, </a:t>
            </a:r>
          </a:p>
          <a:p>
            <a:pPr algn="ctr"/>
            <a:r>
              <a:rPr lang="en-US" sz="1600" dirty="0" smtClean="0">
                <a:latin typeface="Calibri" panose="020F0502020204030204" pitchFamily="34" charset="0"/>
              </a:rPr>
              <a:t>5 vertical layers</a:t>
            </a:r>
            <a:endParaRPr lang="en-US" sz="1600" dirty="0">
              <a:latin typeface="Calibri" panose="020F0502020204030204" pitchFamily="34" charset="0"/>
            </a:endParaRPr>
          </a:p>
        </p:txBody>
      </p:sp>
      <p:cxnSp>
        <p:nvCxnSpPr>
          <p:cNvPr id="11" name="Straight Arrow Connector 10"/>
          <p:cNvCxnSpPr>
            <a:stCxn id="9" idx="3"/>
            <a:endCxn id="10" idx="1"/>
          </p:cNvCxnSpPr>
          <p:nvPr/>
        </p:nvCxnSpPr>
        <p:spPr>
          <a:xfrm>
            <a:off x="1778656" y="5575727"/>
            <a:ext cx="187894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1981200" y="5605761"/>
                <a:ext cx="1066800" cy="523220"/>
              </a:xfrm>
              <a:prstGeom prst="rect">
                <a:avLst/>
              </a:prstGeom>
              <a:noFill/>
            </p:spPr>
            <p:txBody>
              <a:bodyPr wrap="square" rtlCol="0">
                <a:spAutoFit/>
              </a:bodyPr>
              <a:lstStyle/>
              <a:p>
                <a:pPr algn="ctr"/>
                <a14:m>
                  <m:oMath xmlns:m="http://schemas.openxmlformats.org/officeDocument/2006/math">
                    <m:r>
                      <a:rPr lang="en-US" sz="1400" i="1" smtClean="0">
                        <a:latin typeface="Cambria Math"/>
                        <a:ea typeface="Cambria Math"/>
                      </a:rPr>
                      <m:t>×</m:t>
                    </m:r>
                    <m:r>
                      <a:rPr lang="en-US" sz="1400" b="0" i="1" smtClean="0">
                        <a:latin typeface="Cambria Math"/>
                        <a:ea typeface="Cambria Math"/>
                      </a:rPr>
                      <m:t>8</m:t>
                    </m:r>
                    <m:r>
                      <a:rPr lang="en-US" sz="1400" b="0" i="1" baseline="30000" smtClean="0">
                        <a:latin typeface="Cambria Math"/>
                        <a:ea typeface="Cambria Math"/>
                      </a:rPr>
                      <m:t>4</m:t>
                    </m:r>
                  </m:oMath>
                </a14:m>
                <a:r>
                  <a:rPr lang="en-US" sz="1400" dirty="0" smtClean="0">
                    <a:latin typeface="Calibri" panose="020F0502020204030204" pitchFamily="34" charset="0"/>
                  </a:rPr>
                  <a:t> </a:t>
                </a:r>
              </a:p>
              <a:p>
                <a:pPr algn="ctr"/>
                <a:r>
                  <a:rPr lang="en-US" sz="1400" dirty="0" smtClean="0">
                    <a:latin typeface="Calibri" panose="020F0502020204030204" pitchFamily="34" charset="0"/>
                  </a:rPr>
                  <a:t>scale up</a:t>
                </a:r>
                <a:endParaRPr lang="en-US" sz="1400" dirty="0">
                  <a:latin typeface="Calibri" panose="020F050202020403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981200" y="5605761"/>
                <a:ext cx="1066800" cy="523220"/>
              </a:xfrm>
              <a:prstGeom prst="rect">
                <a:avLst/>
              </a:prstGeom>
              <a:blipFill>
                <a:blip r:embed="rId3"/>
                <a:stretch>
                  <a:fillRect b="-11765"/>
                </a:stretch>
              </a:blipFill>
            </p:spPr>
            <p:txBody>
              <a:bodyPr/>
              <a:lstStyle/>
              <a:p>
                <a:r>
                  <a:rPr lang="en-US">
                    <a:noFill/>
                  </a:rPr>
                  <a:t> </a:t>
                </a:r>
              </a:p>
            </p:txBody>
          </p:sp>
        </mc:Fallback>
      </mc:AlternateContent>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43" y="1219200"/>
            <a:ext cx="4558109" cy="3418582"/>
          </a:xfrm>
          <a:prstGeom prst="rect">
            <a:avLst/>
          </a:prstGeom>
        </p:spPr>
      </p:pic>
      <p:sp>
        <p:nvSpPr>
          <p:cNvPr id="10" name="TextBox 9"/>
          <p:cNvSpPr txBox="1"/>
          <p:nvPr/>
        </p:nvSpPr>
        <p:spPr>
          <a:xfrm>
            <a:off x="3657600" y="5037118"/>
            <a:ext cx="1721506" cy="1077218"/>
          </a:xfrm>
          <a:prstGeom prst="rect">
            <a:avLst/>
          </a:prstGeom>
          <a:solidFill>
            <a:schemeClr val="accent2">
              <a:lumMod val="20000"/>
              <a:lumOff val="80000"/>
            </a:schemeClr>
          </a:solidFill>
        </p:spPr>
        <p:txBody>
          <a:bodyPr wrap="square" rtlCol="0">
            <a:spAutoFit/>
          </a:bodyPr>
          <a:lstStyle/>
          <a:p>
            <a:pPr algn="ctr"/>
            <a:r>
              <a:rPr lang="en-US" sz="1600" dirty="0" smtClean="0">
                <a:latin typeface="Calibri" panose="020F0502020204030204" pitchFamily="34" charset="0"/>
              </a:rPr>
              <a:t>16,384 cores</a:t>
            </a:r>
          </a:p>
          <a:p>
            <a:pPr algn="ctr"/>
            <a:r>
              <a:rPr lang="en-US" sz="1600" b="1" dirty="0" smtClean="0">
                <a:latin typeface="Calibri" panose="020F0502020204030204" pitchFamily="34" charset="0"/>
              </a:rPr>
              <a:t>1.12B </a:t>
            </a:r>
            <a:r>
              <a:rPr lang="en-US" sz="1600" b="1" dirty="0" err="1" smtClean="0">
                <a:latin typeface="Calibri" panose="020F0502020204030204" pitchFamily="34" charset="0"/>
              </a:rPr>
              <a:t>dofs</a:t>
            </a:r>
            <a:r>
              <a:rPr lang="en-US" sz="1600" b="1" dirty="0" smtClean="0">
                <a:latin typeface="Calibri" panose="020F0502020204030204" pitchFamily="34" charset="0"/>
              </a:rPr>
              <a:t>(!)</a:t>
            </a:r>
          </a:p>
          <a:p>
            <a:pPr algn="ctr"/>
            <a:r>
              <a:rPr lang="en-US" sz="1600" dirty="0" smtClean="0">
                <a:latin typeface="Calibri" panose="020F0502020204030204" pitchFamily="34" charset="0"/>
              </a:rPr>
              <a:t>0.5 km Greenland, </a:t>
            </a:r>
          </a:p>
          <a:p>
            <a:pPr algn="ctr"/>
            <a:r>
              <a:rPr lang="en-US" sz="1600" dirty="0" smtClean="0">
                <a:latin typeface="Calibri" panose="020F0502020204030204" pitchFamily="34" charset="0"/>
              </a:rPr>
              <a:t>80 vertical layers</a:t>
            </a:r>
            <a:endParaRPr lang="en-US" sz="1600" dirty="0">
              <a:latin typeface="Calibri" panose="020F0502020204030204" pitchFamily="34" charset="0"/>
            </a:endParaRPr>
          </a:p>
        </p:txBody>
      </p:sp>
    </p:spTree>
    <p:extLst>
      <p:ext uri="{BB962C8B-B14F-4D97-AF65-F5344CB8AC3E}">
        <p14:creationId xmlns:p14="http://schemas.microsoft.com/office/powerpoint/2010/main" val="1061822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52400"/>
            <a:ext cx="8991600" cy="101805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Greenland Controlled Weak Scalability Study</a:t>
            </a:r>
            <a:endParaRPr lang="en-US" sz="3600" kern="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334000" y="1447800"/>
                <a:ext cx="3581400" cy="449353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Weak scaling study with fixed dataset, 4 mesh bisections.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~70-80K </a:t>
                </a:r>
                <a:r>
                  <a:rPr lang="en-US" dirty="0" err="1">
                    <a:latin typeface="Calibri" panose="020F0502020204030204" pitchFamily="34" charset="0"/>
                  </a:rPr>
                  <a:t>d</a:t>
                </a:r>
                <a:r>
                  <a:rPr lang="en-US" dirty="0" err="1" smtClean="0">
                    <a:latin typeface="Calibri" panose="020F0502020204030204" pitchFamily="34" charset="0"/>
                  </a:rPr>
                  <a:t>ofs</a:t>
                </a:r>
                <a:r>
                  <a:rPr lang="en-US" dirty="0" smtClean="0">
                    <a:latin typeface="Calibri" panose="020F0502020204030204" pitchFamily="34" charset="0"/>
                  </a:rPr>
                  <a:t>/core.</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Conjugate Gradient (CG)</a:t>
                </a:r>
                <a:r>
                  <a:rPr lang="en-US" dirty="0" smtClean="0">
                    <a:latin typeface="Calibri" panose="020F0502020204030204" pitchFamily="34" charset="0"/>
                  </a:rPr>
                  <a:t> </a:t>
                </a:r>
                <a:r>
                  <a:rPr lang="en-US" b="1" i="1" dirty="0" smtClean="0">
                    <a:latin typeface="Calibri" panose="020F0502020204030204" pitchFamily="34" charset="0"/>
                  </a:rPr>
                  <a:t>iterative method </a:t>
                </a:r>
                <a:r>
                  <a:rPr lang="en-US" dirty="0" smtClean="0">
                    <a:latin typeface="Calibri" panose="020F0502020204030204" pitchFamily="34" charset="0"/>
                  </a:rPr>
                  <a:t>for linear solves (faster convergence than GMRES).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New AMG preconditioner </a:t>
                </a:r>
                <a:r>
                  <a:rPr lang="en-US" dirty="0" smtClean="0">
                    <a:latin typeface="Calibri" panose="020F0502020204030204" pitchFamily="34" charset="0"/>
                  </a:rPr>
                  <a:t>developed by R. </a:t>
                </a:r>
                <a:r>
                  <a:rPr lang="en-US" dirty="0" err="1" smtClean="0">
                    <a:latin typeface="Calibri" panose="020F0502020204030204" pitchFamily="34" charset="0"/>
                  </a:rPr>
                  <a:t>Tuminaro</a:t>
                </a:r>
                <a:r>
                  <a:rPr lang="en-US" dirty="0" smtClean="0">
                    <a:latin typeface="Calibri" panose="020F0502020204030204" pitchFamily="34" charset="0"/>
                  </a:rPr>
                  <a:t> based on </a:t>
                </a:r>
                <a:r>
                  <a:rPr lang="en-US" b="1" i="1" dirty="0" smtClean="0">
                    <a:latin typeface="Calibri" panose="020F0502020204030204" pitchFamily="34" charset="0"/>
                  </a:rPr>
                  <a:t>semi-coarsening</a:t>
                </a:r>
                <a:r>
                  <a:rPr lang="en-US" dirty="0" smtClean="0">
                    <a:latin typeface="Calibri" panose="020F0502020204030204" pitchFamily="34" charset="0"/>
                  </a:rPr>
                  <a:t> (coarsening in </a:t>
                </a:r>
                <a14:m>
                  <m:oMath xmlns:m="http://schemas.openxmlformats.org/officeDocument/2006/math">
                    <m:r>
                      <a:rPr lang="en-US" i="1" dirty="0" smtClean="0">
                        <a:latin typeface="Cambria Math"/>
                      </a:rPr>
                      <m:t>𝑧</m:t>
                    </m:r>
                  </m:oMath>
                </a14:m>
                <a:r>
                  <a:rPr lang="en-US" dirty="0" smtClean="0">
                    <a:latin typeface="Calibri" panose="020F0502020204030204" pitchFamily="34" charset="0"/>
                  </a:rPr>
                  <a:t>-direction only).</a:t>
                </a:r>
                <a:r>
                  <a:rPr lang="en-US" b="1" i="1" dirty="0" smtClean="0">
                    <a:latin typeface="Calibri" panose="020F0502020204030204" pitchFamily="34" charset="0"/>
                  </a:rPr>
                  <a:t>  </a:t>
                </a:r>
                <a:endParaRPr lang="en-US" dirty="0" smtClean="0">
                  <a:latin typeface="Calibri" panose="020F0502020204030204" pitchFamily="34" charset="0"/>
                </a:endParaRP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Significant improvement </a:t>
                </a:r>
                <a:r>
                  <a:rPr lang="en-US" dirty="0" smtClean="0">
                    <a:latin typeface="Calibri" panose="020F0502020204030204" pitchFamily="34" charset="0"/>
                  </a:rPr>
                  <a:t>in scalability with new AMG preconditioner over ILU preconditioner</a:t>
                </a:r>
                <a:r>
                  <a:rPr lang="en-US" dirty="0">
                    <a:latin typeface="Calibri" panose="020F0502020204030204" pitchFamily="34" charset="0"/>
                  </a:rPr>
                  <a:t>!</a:t>
                </a:r>
                <a:r>
                  <a:rPr lang="en-US" dirty="0" smtClean="0">
                    <a:latin typeface="Calibri" panose="020F0502020204030204" pitchFamily="34" charset="0"/>
                  </a:rPr>
                  <a:t> </a:t>
                </a:r>
                <a:endParaRPr lang="en-US" dirty="0">
                  <a:latin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34000" y="1447800"/>
                <a:ext cx="3581400" cy="4493538"/>
              </a:xfrm>
              <a:prstGeom prst="rect">
                <a:avLst/>
              </a:prstGeom>
              <a:blipFill>
                <a:blip r:embed="rId2"/>
                <a:stretch>
                  <a:fillRect l="-1020" t="-814" r="-2381" b="-1085"/>
                </a:stretch>
              </a:blipFill>
            </p:spPr>
            <p:txBody>
              <a:bodyPr/>
              <a:lstStyle/>
              <a:p>
                <a:r>
                  <a:rPr lang="en-US">
                    <a:noFill/>
                  </a:rPr>
                  <a:t> </a:t>
                </a:r>
              </a:p>
            </p:txBody>
          </p:sp>
        </mc:Fallback>
      </mc:AlternateContent>
      <p:sp>
        <p:nvSpPr>
          <p:cNvPr id="9" name="TextBox 8"/>
          <p:cNvSpPr txBox="1"/>
          <p:nvPr/>
        </p:nvSpPr>
        <p:spPr>
          <a:xfrm>
            <a:off x="202543" y="5037118"/>
            <a:ext cx="1576113" cy="1077218"/>
          </a:xfrm>
          <a:prstGeom prst="rect">
            <a:avLst/>
          </a:prstGeom>
          <a:solidFill>
            <a:schemeClr val="bg1">
              <a:lumMod val="95000"/>
            </a:schemeClr>
          </a:solidFill>
        </p:spPr>
        <p:txBody>
          <a:bodyPr wrap="square" rtlCol="0">
            <a:spAutoFit/>
          </a:bodyPr>
          <a:lstStyle/>
          <a:p>
            <a:pPr algn="ctr"/>
            <a:r>
              <a:rPr lang="en-US" sz="1600" dirty="0" smtClean="0">
                <a:latin typeface="Calibri" panose="020F0502020204030204" pitchFamily="34" charset="0"/>
              </a:rPr>
              <a:t>4 cores</a:t>
            </a:r>
          </a:p>
          <a:p>
            <a:pPr algn="ctr"/>
            <a:r>
              <a:rPr lang="en-US" sz="1600" dirty="0" smtClean="0">
                <a:latin typeface="Calibri" panose="020F0502020204030204" pitchFamily="34" charset="0"/>
              </a:rPr>
              <a:t>334K </a:t>
            </a:r>
            <a:r>
              <a:rPr lang="en-US" sz="1600" dirty="0" err="1" smtClean="0">
                <a:latin typeface="Calibri" panose="020F0502020204030204" pitchFamily="34" charset="0"/>
              </a:rPr>
              <a:t>dofs</a:t>
            </a:r>
            <a:endParaRPr lang="en-US" sz="1600" dirty="0" smtClean="0">
              <a:latin typeface="Calibri" panose="020F0502020204030204" pitchFamily="34" charset="0"/>
            </a:endParaRPr>
          </a:p>
          <a:p>
            <a:pPr algn="ctr"/>
            <a:r>
              <a:rPr lang="en-US" sz="1600" dirty="0" smtClean="0">
                <a:latin typeface="Calibri" panose="020F0502020204030204" pitchFamily="34" charset="0"/>
              </a:rPr>
              <a:t>8 km Greenland, </a:t>
            </a:r>
          </a:p>
          <a:p>
            <a:pPr algn="ctr"/>
            <a:r>
              <a:rPr lang="en-US" sz="1600" dirty="0" smtClean="0">
                <a:latin typeface="Calibri" panose="020F0502020204030204" pitchFamily="34" charset="0"/>
              </a:rPr>
              <a:t>5 vertical layers</a:t>
            </a:r>
            <a:endParaRPr lang="en-US" sz="1600" dirty="0">
              <a:latin typeface="Calibri" panose="020F0502020204030204" pitchFamily="34" charset="0"/>
            </a:endParaRPr>
          </a:p>
        </p:txBody>
      </p:sp>
      <p:cxnSp>
        <p:nvCxnSpPr>
          <p:cNvPr id="11" name="Straight Arrow Connector 10"/>
          <p:cNvCxnSpPr>
            <a:stCxn id="9" idx="3"/>
            <a:endCxn id="10" idx="1"/>
          </p:cNvCxnSpPr>
          <p:nvPr/>
        </p:nvCxnSpPr>
        <p:spPr>
          <a:xfrm>
            <a:off x="1778656" y="5575727"/>
            <a:ext cx="187894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1981200" y="5605761"/>
                <a:ext cx="1066800" cy="523220"/>
              </a:xfrm>
              <a:prstGeom prst="rect">
                <a:avLst/>
              </a:prstGeom>
              <a:noFill/>
            </p:spPr>
            <p:txBody>
              <a:bodyPr wrap="square" rtlCol="0">
                <a:spAutoFit/>
              </a:bodyPr>
              <a:lstStyle/>
              <a:p>
                <a:pPr algn="ctr"/>
                <a14:m>
                  <m:oMath xmlns:m="http://schemas.openxmlformats.org/officeDocument/2006/math">
                    <m:r>
                      <a:rPr lang="en-US" sz="1400" i="1" smtClean="0">
                        <a:latin typeface="Cambria Math"/>
                        <a:ea typeface="Cambria Math"/>
                      </a:rPr>
                      <m:t>×</m:t>
                    </m:r>
                    <m:r>
                      <a:rPr lang="en-US" sz="1400" b="0" i="1" smtClean="0">
                        <a:latin typeface="Cambria Math"/>
                        <a:ea typeface="Cambria Math"/>
                      </a:rPr>
                      <m:t>8</m:t>
                    </m:r>
                    <m:r>
                      <a:rPr lang="en-US" sz="1400" b="0" i="1" baseline="30000" smtClean="0">
                        <a:latin typeface="Cambria Math"/>
                        <a:ea typeface="Cambria Math"/>
                      </a:rPr>
                      <m:t>4</m:t>
                    </m:r>
                  </m:oMath>
                </a14:m>
                <a:r>
                  <a:rPr lang="en-US" sz="1400" dirty="0" smtClean="0">
                    <a:latin typeface="Calibri" panose="020F0502020204030204" pitchFamily="34" charset="0"/>
                  </a:rPr>
                  <a:t> </a:t>
                </a:r>
              </a:p>
              <a:p>
                <a:pPr algn="ctr"/>
                <a:r>
                  <a:rPr lang="en-US" sz="1400" dirty="0" smtClean="0">
                    <a:latin typeface="Calibri" panose="020F0502020204030204" pitchFamily="34" charset="0"/>
                  </a:rPr>
                  <a:t>scale up</a:t>
                </a:r>
                <a:endParaRPr lang="en-US" sz="1400" dirty="0">
                  <a:latin typeface="Calibri" panose="020F050202020403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981200" y="5605761"/>
                <a:ext cx="1066800" cy="523220"/>
              </a:xfrm>
              <a:prstGeom prst="rect">
                <a:avLst/>
              </a:prstGeom>
              <a:blipFill>
                <a:blip r:embed="rId3"/>
                <a:stretch>
                  <a:fillRect b="-11765"/>
                </a:stretch>
              </a:blipFill>
            </p:spPr>
            <p:txBody>
              <a:bodyPr/>
              <a:lstStyle/>
              <a:p>
                <a:r>
                  <a:rPr lang="en-US">
                    <a:noFill/>
                  </a:rPr>
                  <a:t> </a:t>
                </a:r>
              </a:p>
            </p:txBody>
          </p:sp>
        </mc:Fallback>
      </mc:AlternateContent>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43" y="1219200"/>
            <a:ext cx="4558109" cy="341858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656" y="1283732"/>
            <a:ext cx="4537250" cy="3402938"/>
          </a:xfrm>
          <a:prstGeom prst="rect">
            <a:avLst/>
          </a:prstGeom>
        </p:spPr>
      </p:pic>
      <p:sp>
        <p:nvSpPr>
          <p:cNvPr id="10" name="TextBox 9"/>
          <p:cNvSpPr txBox="1"/>
          <p:nvPr/>
        </p:nvSpPr>
        <p:spPr>
          <a:xfrm>
            <a:off x="3657600" y="5037118"/>
            <a:ext cx="1721506" cy="1077218"/>
          </a:xfrm>
          <a:prstGeom prst="rect">
            <a:avLst/>
          </a:prstGeom>
          <a:solidFill>
            <a:schemeClr val="accent2">
              <a:lumMod val="20000"/>
              <a:lumOff val="80000"/>
            </a:schemeClr>
          </a:solidFill>
        </p:spPr>
        <p:txBody>
          <a:bodyPr wrap="square" rtlCol="0">
            <a:spAutoFit/>
          </a:bodyPr>
          <a:lstStyle/>
          <a:p>
            <a:pPr algn="ctr"/>
            <a:r>
              <a:rPr lang="en-US" sz="1600" dirty="0" smtClean="0">
                <a:latin typeface="Calibri" panose="020F0502020204030204" pitchFamily="34" charset="0"/>
              </a:rPr>
              <a:t>16,384 cores</a:t>
            </a:r>
          </a:p>
          <a:p>
            <a:pPr algn="ctr"/>
            <a:r>
              <a:rPr lang="en-US" sz="1600" b="1" dirty="0" smtClean="0">
                <a:latin typeface="Calibri" panose="020F0502020204030204" pitchFamily="34" charset="0"/>
              </a:rPr>
              <a:t>1.12B </a:t>
            </a:r>
            <a:r>
              <a:rPr lang="en-US" sz="1600" b="1" dirty="0" err="1" smtClean="0">
                <a:latin typeface="Calibri" panose="020F0502020204030204" pitchFamily="34" charset="0"/>
              </a:rPr>
              <a:t>dofs</a:t>
            </a:r>
            <a:r>
              <a:rPr lang="en-US" sz="1600" b="1" dirty="0" smtClean="0">
                <a:latin typeface="Calibri" panose="020F0502020204030204" pitchFamily="34" charset="0"/>
              </a:rPr>
              <a:t>(!)</a:t>
            </a:r>
          </a:p>
          <a:p>
            <a:pPr algn="ctr"/>
            <a:r>
              <a:rPr lang="en-US" sz="1600" dirty="0" smtClean="0">
                <a:latin typeface="Calibri" panose="020F0502020204030204" pitchFamily="34" charset="0"/>
              </a:rPr>
              <a:t>0.5 km Greenland, </a:t>
            </a:r>
          </a:p>
          <a:p>
            <a:pPr algn="ctr"/>
            <a:r>
              <a:rPr lang="en-US" sz="1600" dirty="0" smtClean="0">
                <a:latin typeface="Calibri" panose="020F0502020204030204" pitchFamily="34" charset="0"/>
              </a:rPr>
              <a:t>80 vertical layers</a:t>
            </a:r>
            <a:endParaRPr lang="en-US" sz="1600" dirty="0">
              <a:latin typeface="Calibri" panose="020F0502020204030204" pitchFamily="34" charset="0"/>
            </a:endParaRPr>
          </a:p>
        </p:txBody>
      </p:sp>
      <p:sp>
        <p:nvSpPr>
          <p:cNvPr id="15" name="TextBox 14"/>
          <p:cNvSpPr txBox="1"/>
          <p:nvPr/>
        </p:nvSpPr>
        <p:spPr>
          <a:xfrm>
            <a:off x="990600" y="838200"/>
            <a:ext cx="3074056" cy="646331"/>
          </a:xfrm>
          <a:prstGeom prst="rect">
            <a:avLst/>
          </a:prstGeom>
          <a:solidFill>
            <a:schemeClr val="bg1"/>
          </a:solidFill>
        </p:spPr>
        <p:txBody>
          <a:bodyPr wrap="square" rtlCol="0">
            <a:spAutoFit/>
          </a:bodyPr>
          <a:lstStyle/>
          <a:p>
            <a:pPr algn="ctr"/>
            <a:r>
              <a:rPr lang="en-US" b="1" dirty="0" smtClean="0">
                <a:latin typeface="Calibri" panose="020F0502020204030204" pitchFamily="34" charset="0"/>
              </a:rPr>
              <a:t>New AMG preconditioner preconditioner</a:t>
            </a:r>
            <a:endParaRPr lang="en-US" b="1" dirty="0">
              <a:latin typeface="Calibri" panose="020F0502020204030204" pitchFamily="34" charset="0"/>
            </a:endParaRPr>
          </a:p>
        </p:txBody>
      </p:sp>
      <p:sp>
        <p:nvSpPr>
          <p:cNvPr id="16" name="TextBox 15"/>
          <p:cNvSpPr txBox="1"/>
          <p:nvPr/>
        </p:nvSpPr>
        <p:spPr>
          <a:xfrm>
            <a:off x="5116252" y="1078468"/>
            <a:ext cx="3570548" cy="430887"/>
          </a:xfrm>
          <a:prstGeom prst="rect">
            <a:avLst/>
          </a:prstGeom>
          <a:solidFill>
            <a:schemeClr val="bg1"/>
          </a:solidFill>
        </p:spPr>
        <p:txBody>
          <a:bodyPr wrap="square" rtlCol="0">
            <a:spAutoFit/>
          </a:bodyPr>
          <a:lstStyle/>
          <a:p>
            <a:pPr algn="ctr"/>
            <a:r>
              <a:rPr lang="en-US" b="1" dirty="0" smtClean="0">
                <a:latin typeface="Calibri" panose="020F0502020204030204" pitchFamily="34" charset="0"/>
              </a:rPr>
              <a:t>ILU preconditioner</a:t>
            </a:r>
          </a:p>
          <a:p>
            <a:pPr algn="ctr"/>
            <a:endParaRPr lang="en-US" sz="400" b="1" dirty="0">
              <a:latin typeface="Calibri" panose="020F0502020204030204" pitchFamily="34" charset="0"/>
            </a:endParaRPr>
          </a:p>
        </p:txBody>
      </p:sp>
    </p:spTree>
    <p:extLst>
      <p:ext uri="{BB962C8B-B14F-4D97-AF65-F5344CB8AC3E}">
        <p14:creationId xmlns:p14="http://schemas.microsoft.com/office/powerpoint/2010/main" val="1825321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985841" y="2922736"/>
            <a:ext cx="3095076" cy="2451635"/>
            <a:chOff x="5896523" y="1838699"/>
            <a:chExt cx="3628477" cy="2594136"/>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523" y="1838699"/>
              <a:ext cx="3247477" cy="2362200"/>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6477000" y="3929940"/>
                  <a:ext cx="2209800" cy="502895"/>
                </a:xfrm>
                <a:prstGeom prst="rect">
                  <a:avLst/>
                </a:prstGeom>
                <a:noFill/>
              </p:spPr>
              <p:txBody>
                <a:bodyPr wrap="square" rtlCol="0">
                  <a:spAutoFit/>
                </a:bodyPr>
                <a:lstStyle/>
                <a:p>
                  <a:pPr marL="0" lvl="1"/>
                  <a:r>
                    <a:rPr lang="en-US" sz="1300" dirty="0" smtClean="0">
                      <a:solidFill>
                        <a:schemeClr val="bg1"/>
                      </a:solidFill>
                      <a:latin typeface="+mn-lt"/>
                    </a:rPr>
                    <a:t>Basal boundary  </a:t>
                  </a:r>
                  <a14:m>
                    <m:oMath xmlns:m="http://schemas.openxmlformats.org/officeDocument/2006/math">
                      <m:r>
                        <m:rPr>
                          <m:sty m:val="p"/>
                        </m:rPr>
                        <a:rPr lang="el-GR" sz="1400" i="1">
                          <a:solidFill>
                            <a:schemeClr val="bg1"/>
                          </a:solidFill>
                          <a:latin typeface="Cambria Math"/>
                          <a:ea typeface="Cambria Math"/>
                        </a:rPr>
                        <m:t>Γ</m:t>
                      </m:r>
                      <m:r>
                        <a:rPr lang="el-GR" i="1" baseline="-25000" smtClean="0">
                          <a:solidFill>
                            <a:schemeClr val="bg1"/>
                          </a:solidFill>
                          <a:latin typeface="Cambria Math"/>
                          <a:ea typeface="Cambria Math"/>
                        </a:rPr>
                        <m:t>𝛽</m:t>
                      </m:r>
                    </m:oMath>
                  </a14:m>
                  <a:endParaRPr lang="en-US" i="1" baseline="-25000" dirty="0"/>
                </a:p>
                <a:p>
                  <a:r>
                    <a:rPr lang="en-US" sz="1300" dirty="0" smtClean="0">
                      <a:solidFill>
                        <a:schemeClr val="bg1"/>
                      </a:solidFill>
                      <a:latin typeface="+mn-lt"/>
                    </a:rPr>
                    <a:t>)</a:t>
                  </a:r>
                  <a:endParaRPr lang="en-US" sz="1300" dirty="0">
                    <a:solidFill>
                      <a:schemeClr val="bg1"/>
                    </a:solidFill>
                    <a:latin typeface="+mn-lt"/>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477000" y="3929940"/>
                  <a:ext cx="2209800" cy="502895"/>
                </a:xfrm>
                <a:prstGeom prst="rect">
                  <a:avLst/>
                </a:prstGeom>
                <a:blipFill rotWithShape="1">
                  <a:blip r:embed="rId4"/>
                  <a:stretch>
                    <a:fillRect l="-323"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344324" y="3362699"/>
                  <a:ext cx="1799676" cy="307777"/>
                </a:xfrm>
                <a:prstGeom prst="rect">
                  <a:avLst/>
                </a:prstGeom>
                <a:noFill/>
              </p:spPr>
              <p:txBody>
                <a:bodyPr wrap="square" rtlCol="0">
                  <a:spAutoFit/>
                </a:bodyPr>
                <a:lstStyle/>
                <a:p>
                  <a:r>
                    <a:rPr lang="en-US" sz="1400" dirty="0" smtClean="0">
                      <a:solidFill>
                        <a:schemeClr val="bg1"/>
                      </a:solidFill>
                      <a:latin typeface="+mn-lt"/>
                    </a:rPr>
                    <a:t>Lateral boundary </a:t>
                  </a:r>
                  <a14:m>
                    <m:oMath xmlns:m="http://schemas.openxmlformats.org/officeDocument/2006/math">
                      <m:r>
                        <m:rPr>
                          <m:sty m:val="p"/>
                        </m:rPr>
                        <a:rPr lang="el-GR" sz="1400" i="1" smtClean="0">
                          <a:solidFill>
                            <a:schemeClr val="bg1"/>
                          </a:solidFill>
                          <a:latin typeface="Cambria Math"/>
                          <a:ea typeface="Cambria Math"/>
                        </a:rPr>
                        <m:t>Γ</m:t>
                      </m:r>
                      <m:r>
                        <a:rPr lang="en-US" sz="1400" b="0" i="1" baseline="-25000" smtClean="0">
                          <a:solidFill>
                            <a:schemeClr val="bg1"/>
                          </a:solidFill>
                          <a:latin typeface="Cambria Math"/>
                          <a:ea typeface="Cambria Math"/>
                        </a:rPr>
                        <m:t>𝑙</m:t>
                      </m:r>
                    </m:oMath>
                  </a14:m>
                  <a:endParaRPr lang="en-US" sz="1400" dirty="0">
                    <a:solidFill>
                      <a:schemeClr val="bg1"/>
                    </a:solidFill>
                    <a:latin typeface="+mn-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344324" y="3362699"/>
                  <a:ext cx="1799676" cy="307777"/>
                </a:xfrm>
                <a:prstGeom prst="rect">
                  <a:avLst/>
                </a:prstGeom>
                <a:blipFill rotWithShape="1">
                  <a:blip r:embed="rId5"/>
                  <a:stretch>
                    <a:fillRect l="-1190" t="-2128" b="-74468"/>
                  </a:stretch>
                </a:blipFill>
              </p:spPr>
              <p:txBody>
                <a:bodyPr/>
                <a:lstStyle/>
                <a:p>
                  <a:r>
                    <a:rPr lang="en-US">
                      <a:noFill/>
                    </a:rPr>
                    <a:t> </a:t>
                  </a:r>
                </a:p>
              </p:txBody>
            </p:sp>
          </mc:Fallback>
        </mc:AlternateContent>
        <p:sp>
          <p:nvSpPr>
            <p:cNvPr id="29" name="TextBox 28"/>
            <p:cNvSpPr txBox="1"/>
            <p:nvPr/>
          </p:nvSpPr>
          <p:spPr>
            <a:xfrm>
              <a:off x="6277524" y="2753099"/>
              <a:ext cx="1371600" cy="307777"/>
            </a:xfrm>
            <a:prstGeom prst="rect">
              <a:avLst/>
            </a:prstGeom>
            <a:noFill/>
          </p:spPr>
          <p:txBody>
            <a:bodyPr wrap="square" rtlCol="0">
              <a:spAutoFit/>
            </a:bodyPr>
            <a:lstStyle/>
            <a:p>
              <a:r>
                <a:rPr lang="en-US" sz="1400" dirty="0" smtClean="0">
                  <a:latin typeface="+mn-lt"/>
                </a:rPr>
                <a:t>Ice sheet</a:t>
              </a:r>
              <a:endParaRPr lang="en-US" sz="1400" dirty="0">
                <a:latin typeface="+mn-lt"/>
              </a:endParaRPr>
            </a:p>
          </p:txBody>
        </p:sp>
        <p:cxnSp>
          <p:nvCxnSpPr>
            <p:cNvPr id="30" name="Straight Arrow Connector 29"/>
            <p:cNvCxnSpPr/>
            <p:nvPr/>
          </p:nvCxnSpPr>
          <p:spPr>
            <a:xfrm flipH="1" flipV="1">
              <a:off x="6172200" y="4023113"/>
              <a:ext cx="304800" cy="891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1"/>
            </p:cNvCxnSpPr>
            <p:nvPr/>
          </p:nvCxnSpPr>
          <p:spPr>
            <a:xfrm flipH="1">
              <a:off x="7115724" y="3516588"/>
              <a:ext cx="2286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6858000" y="2166330"/>
                  <a:ext cx="2667000" cy="338554"/>
                </a:xfrm>
                <a:prstGeom prst="rect">
                  <a:avLst/>
                </a:prstGeom>
                <a:noFill/>
              </p:spPr>
              <p:txBody>
                <a:bodyPr wrap="square" rtlCol="0">
                  <a:spAutoFit/>
                </a:bodyPr>
                <a:lstStyle/>
                <a:p>
                  <a:pPr marL="0" lvl="1"/>
                  <a:r>
                    <a:rPr lang="en-US" sz="1400" dirty="0" smtClean="0">
                      <a:latin typeface="+mn-lt"/>
                    </a:rPr>
                    <a:t>Surface boundary </a:t>
                  </a:r>
                  <a14:m>
                    <m:oMath xmlns:m="http://schemas.openxmlformats.org/officeDocument/2006/math">
                      <m:r>
                        <m:rPr>
                          <m:sty m:val="p"/>
                        </m:rPr>
                        <a:rPr lang="el-GR" sz="1600" i="1">
                          <a:latin typeface="Cambria Math"/>
                          <a:ea typeface="Cambria Math"/>
                        </a:rPr>
                        <m:t>Γ</m:t>
                      </m:r>
                      <m:r>
                        <a:rPr lang="en-US" sz="1600" i="1" baseline="-25000">
                          <a:latin typeface="Cambria Math"/>
                          <a:ea typeface="Cambria Math"/>
                        </a:rPr>
                        <m:t>𝑠</m:t>
                      </m:r>
                    </m:oMath>
                  </a14:m>
                  <a:endParaRPr lang="en-US" sz="1400" dirty="0">
                    <a:latin typeface="+mn-lt"/>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858000" y="2166330"/>
                  <a:ext cx="2667000" cy="338554"/>
                </a:xfrm>
                <a:prstGeom prst="rect">
                  <a:avLst/>
                </a:prstGeom>
                <a:blipFill>
                  <a:blip r:embed="rId6"/>
                  <a:stretch>
                    <a:fillRect l="-804" b="-22642"/>
                  </a:stretch>
                </a:blipFill>
              </p:spPr>
              <p:txBody>
                <a:bodyPr/>
                <a:lstStyle/>
                <a:p>
                  <a:r>
                    <a:rPr lang="en-US">
                      <a:noFill/>
                    </a:rPr>
                    <a:t> </a:t>
                  </a:r>
                </a:p>
              </p:txBody>
            </p:sp>
          </mc:Fallback>
        </mc:AlternateContent>
        <p:cxnSp>
          <p:nvCxnSpPr>
            <p:cNvPr id="33" name="Straight Arrow Connector 32"/>
            <p:cNvCxnSpPr/>
            <p:nvPr/>
          </p:nvCxnSpPr>
          <p:spPr>
            <a:xfrm>
              <a:off x="7483991" y="2552419"/>
              <a:ext cx="0" cy="1882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152" y="808471"/>
            <a:ext cx="2606430" cy="187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4148554"/>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p:sp>
        <p:nvSpPr>
          <p:cNvPr id="12" name="TextBox 11"/>
          <p:cNvSpPr txBox="1"/>
          <p:nvPr/>
        </p:nvSpPr>
        <p:spPr>
          <a:xfrm>
            <a:off x="2895600" y="4148554"/>
            <a:ext cx="1524000" cy="338554"/>
          </a:xfrm>
          <a:prstGeom prst="rect">
            <a:avLst/>
          </a:prstGeom>
          <a:noFill/>
        </p:spPr>
        <p:txBody>
          <a:bodyPr wrap="square" rtlCol="0">
            <a:spAutoFit/>
          </a:bodyPr>
          <a:lstStyle/>
          <a:p>
            <a:r>
              <a:rPr lang="en-US" sz="1600" dirty="0" smtClean="0">
                <a:solidFill>
                  <a:schemeClr val="bg1"/>
                </a:solidFill>
                <a:latin typeface="Calibri" pitchFamily="34" charset="0"/>
              </a:rPr>
              <a:t>Glimmer/CISM</a:t>
            </a:r>
            <a:endParaRPr lang="en-US" sz="1600" dirty="0">
              <a:solidFill>
                <a:schemeClr val="bg1"/>
              </a:solidFill>
              <a:latin typeface="Calibri" pitchFamily="34" charset="0"/>
            </a:endParaRPr>
          </a:p>
        </p:txBody>
      </p:sp>
      <p:sp>
        <p:nvSpPr>
          <p:cNvPr id="15" name="Rectangle 2"/>
          <p:cNvSpPr txBox="1">
            <a:spLocks noChangeArrowheads="1"/>
          </p:cNvSpPr>
          <p:nvPr/>
        </p:nvSpPr>
        <p:spPr>
          <a:xfrm>
            <a:off x="289932" y="177118"/>
            <a:ext cx="81534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Moderate Resolution Antarctica Weak Scaling Study</a:t>
            </a:r>
            <a:endParaRPr lang="en-US" sz="3600" kern="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522738" y="3972959"/>
                <a:ext cx="4834467" cy="1323439"/>
              </a:xfrm>
              <a:prstGeom prst="rect">
                <a:avLst/>
              </a:prstGeom>
              <a:solidFill>
                <a:schemeClr val="bg1"/>
              </a:solidFill>
              <a:ln>
                <a:solidFill>
                  <a:schemeClr val="tx1"/>
                </a:solidFill>
              </a:ln>
            </p:spPr>
            <p:txBody>
              <a:bodyPr wrap="square" rtlCol="0">
                <a:spAutoFit/>
              </a:bodyPr>
              <a:lstStyle/>
              <a:p>
                <a:pPr algn="ctr"/>
                <a:r>
                  <a:rPr lang="en-US" sz="1600" dirty="0" smtClean="0">
                    <a:latin typeface="Calibri" panose="020F0502020204030204" pitchFamily="34" charset="0"/>
                  </a:rPr>
                  <a:t>(vertical &gt; horizontal coupling) </a:t>
                </a:r>
              </a:p>
              <a:p>
                <a:pPr algn="ctr"/>
                <a:r>
                  <a:rPr lang="en-US" sz="1600" dirty="0" smtClean="0">
                    <a:latin typeface="Calibri" panose="020F0502020204030204" pitchFamily="34" charset="0"/>
                  </a:rPr>
                  <a:t>+ </a:t>
                </a:r>
              </a:p>
              <a:p>
                <a:pPr algn="ctr"/>
                <a:r>
                  <a:rPr lang="en-US" sz="1600" dirty="0" smtClean="0">
                    <a:latin typeface="Calibri" panose="020F0502020204030204" pitchFamily="34" charset="0"/>
                  </a:rPr>
                  <a:t>Neumann BCs </a:t>
                </a:r>
                <a:endParaRPr lang="en-US" sz="1600" i="1" dirty="0" smtClean="0">
                  <a:latin typeface="Calibri" panose="020F0502020204030204" pitchFamily="34" charset="0"/>
                  <a:ea typeface="Cambria Math"/>
                </a:endParaRPr>
              </a:p>
              <a:p>
                <a:pPr algn="ctr"/>
                <a14:m>
                  <m:oMath xmlns:m="http://schemas.openxmlformats.org/officeDocument/2006/math">
                    <m:r>
                      <a:rPr lang="en-US" sz="1600" b="0" i="1" smtClean="0">
                        <a:latin typeface="Cambria Math"/>
                      </a:rPr>
                      <m:t>=</m:t>
                    </m:r>
                  </m:oMath>
                </a14:m>
                <a:r>
                  <a:rPr lang="en-US" sz="1600" dirty="0" smtClean="0">
                    <a:latin typeface="Calibri" panose="020F0502020204030204" pitchFamily="34" charset="0"/>
                  </a:rPr>
                  <a:t> </a:t>
                </a:r>
              </a:p>
              <a:p>
                <a:pPr algn="ctr"/>
                <a:r>
                  <a:rPr lang="en-US" sz="1600" dirty="0" smtClean="0">
                    <a:latin typeface="Calibri" panose="020F0502020204030204" pitchFamily="34" charset="0"/>
                  </a:rPr>
                  <a:t>nearly singular submatrix associated with vertical lines</a:t>
                </a:r>
                <a:endParaRPr lang="en-US" sz="1600" dirty="0">
                  <a:latin typeface="Calibri" panose="020F050202020403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22738" y="3972959"/>
                <a:ext cx="4834467" cy="1323439"/>
              </a:xfrm>
              <a:prstGeom prst="rect">
                <a:avLst/>
              </a:prstGeom>
              <a:blipFill>
                <a:blip r:embed="rId8"/>
                <a:stretch>
                  <a:fillRect t="-913" b="-4566"/>
                </a:stretch>
              </a:blipFill>
              <a:ln>
                <a:solidFill>
                  <a:schemeClr val="tx1"/>
                </a:solidFill>
              </a:ln>
            </p:spPr>
            <p:txBody>
              <a:bodyPr/>
              <a:lstStyle/>
              <a:p>
                <a:r>
                  <a:rPr lang="en-US">
                    <a:noFill/>
                  </a:rPr>
                  <a:t> </a:t>
                </a:r>
              </a:p>
            </p:txBody>
          </p:sp>
        </mc:Fallback>
      </mc:AlternateContent>
      <p:sp>
        <p:nvSpPr>
          <p:cNvPr id="2" name="TextBox 1"/>
          <p:cNvSpPr txBox="1"/>
          <p:nvPr/>
        </p:nvSpPr>
        <p:spPr>
          <a:xfrm>
            <a:off x="137532" y="1452598"/>
            <a:ext cx="5943600" cy="646331"/>
          </a:xfrm>
          <a:prstGeom prst="rect">
            <a:avLst/>
          </a:prstGeom>
          <a:solidFill>
            <a:srgbClr val="CCECFF"/>
          </a:solidFill>
        </p:spPr>
        <p:txBody>
          <a:bodyPr wrap="square" rtlCol="0">
            <a:spAutoFit/>
          </a:bodyPr>
          <a:lstStyle/>
          <a:p>
            <a:pPr algn="ctr"/>
            <a:r>
              <a:rPr lang="en-US" b="1" dirty="0" smtClean="0">
                <a:latin typeface="Calibri" panose="020F0502020204030204" pitchFamily="34" charset="0"/>
              </a:rPr>
              <a:t>Antarctica is fundamentally different than Greenland</a:t>
            </a:r>
            <a:r>
              <a:rPr lang="en-US" dirty="0" smtClean="0">
                <a:latin typeface="Calibri" panose="020F0502020204030204" pitchFamily="34" charset="0"/>
              </a:rPr>
              <a:t>: </a:t>
            </a:r>
          </a:p>
          <a:p>
            <a:pPr algn="ctr"/>
            <a:r>
              <a:rPr lang="en-US" dirty="0" smtClean="0">
                <a:latin typeface="Calibri" panose="020F0502020204030204" pitchFamily="34" charset="0"/>
              </a:rPr>
              <a:t>AIS contains large ice shelves (floating extensions of land ice). </a:t>
            </a:r>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65265" y="2201399"/>
                <a:ext cx="5715000" cy="1723549"/>
              </a:xfrm>
              <a:prstGeom prst="rect">
                <a:avLst/>
              </a:prstGeom>
              <a:noFill/>
            </p:spPr>
            <p:txBody>
              <a:bodyPr wrap="square" rtlCol="0">
                <a:spAutoFit/>
              </a:bodyPr>
              <a:lstStyle/>
              <a:p>
                <a:pPr marL="285750" indent="-285750">
                  <a:buFont typeface="Arial" panose="020B0604020202020204" pitchFamily="34" charset="0"/>
                  <a:buChar char="•"/>
                </a:pPr>
                <a:r>
                  <a:rPr lang="en-US" b="1" i="1" dirty="0" smtClean="0">
                    <a:latin typeface="Calibri" panose="020F0502020204030204" pitchFamily="34" charset="0"/>
                  </a:rPr>
                  <a:t>Along ice shelf front: </a:t>
                </a:r>
                <a:r>
                  <a:rPr lang="en-US" dirty="0" smtClean="0">
                    <a:latin typeface="Calibri" panose="020F0502020204030204" pitchFamily="34" charset="0"/>
                  </a:rPr>
                  <a:t>open-ocean BC (Neumann).</a:t>
                </a:r>
              </a:p>
              <a:p>
                <a:pPr marL="285750" indent="-285750">
                  <a:buFont typeface="Arial" panose="020B0604020202020204" pitchFamily="34" charset="0"/>
                  <a:buChar char="•"/>
                </a:pPr>
                <a:r>
                  <a:rPr lang="en-US" b="1" i="1" dirty="0" smtClean="0">
                    <a:latin typeface="Calibri" panose="020F0502020204030204" pitchFamily="34" charset="0"/>
                  </a:rPr>
                  <a:t>Along ice shelf base: </a:t>
                </a:r>
                <a:r>
                  <a:rPr lang="en-US" dirty="0" smtClean="0">
                    <a:latin typeface="Calibri" panose="020F0502020204030204" pitchFamily="34" charset="0"/>
                  </a:rPr>
                  <a:t>zero traction BC (Neumann).</a:t>
                </a:r>
              </a:p>
              <a:p>
                <a:endParaRPr lang="en-US" sz="800" dirty="0" smtClean="0">
                  <a:latin typeface="Calibri" panose="020F0502020204030204" pitchFamily="34" charset="0"/>
                </a:endParaRPr>
              </a:p>
              <a:p>
                <a:endParaRPr lang="en-US" sz="800" dirty="0" smtClean="0">
                  <a:latin typeface="Calibri" panose="020F0502020204030204" pitchFamily="34" charset="0"/>
                </a:endParaRPr>
              </a:p>
              <a:p>
                <a14:m>
                  <m:oMath xmlns:m="http://schemas.openxmlformats.org/officeDocument/2006/math">
                    <m:r>
                      <a:rPr lang="en-US" i="1" dirty="0" smtClean="0">
                        <a:latin typeface="Cambria Math"/>
                        <a:ea typeface="Cambria Math"/>
                      </a:rPr>
                      <m:t>⇒</m:t>
                    </m:r>
                  </m:oMath>
                </a14:m>
                <a:r>
                  <a:rPr lang="en-US" dirty="0" smtClean="0">
                    <a:latin typeface="Calibri" panose="020F0502020204030204" pitchFamily="34" charset="0"/>
                  </a:rPr>
                  <a:t> For vertical grid lines that lie within ice shelves, top and bottom BCs resemble Neumann BCs so sub-matrix associated with one of these lines is almost* singular. </a:t>
                </a:r>
                <a:endParaRPr lang="en-US" dirty="0">
                  <a:latin typeface="Calibri" panose="020F050202020403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5265" y="2201399"/>
                <a:ext cx="5715000" cy="1723549"/>
              </a:xfrm>
              <a:prstGeom prst="rect">
                <a:avLst/>
              </a:prstGeom>
              <a:blipFill>
                <a:blip r:embed="rId9"/>
                <a:stretch>
                  <a:fillRect l="-961" t="-1767" b="-4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938814" y="5536049"/>
                <a:ext cx="3767667" cy="646331"/>
              </a:xfrm>
              <a:prstGeom prst="rect">
                <a:avLst/>
              </a:prstGeom>
              <a:solidFill>
                <a:srgbClr val="FFE69F"/>
              </a:solidFill>
            </p:spPr>
            <p:txBody>
              <a:bodyPr wrap="square" rtlCol="0">
                <a:spAutoFit/>
              </a:bodyPr>
              <a:lstStyle/>
              <a:p>
                <a:pPr algn="ctr"/>
                <a14:m>
                  <m:oMath xmlns:m="http://schemas.openxmlformats.org/officeDocument/2006/math">
                    <m:r>
                      <a:rPr lang="en-US" i="1" dirty="0">
                        <a:latin typeface="Cambria Math"/>
                        <a:ea typeface="Cambria Math"/>
                      </a:rPr>
                      <m:t>⇒ </m:t>
                    </m:r>
                  </m:oMath>
                </a14:m>
                <a:r>
                  <a:rPr lang="en-US" dirty="0" smtClean="0">
                    <a:latin typeface="Calibri" panose="020F0502020204030204" pitchFamily="34" charset="0"/>
                  </a:rPr>
                  <a:t>Ice shelves give rise to severe ill-conditioning of linear systems!</a:t>
                </a:r>
                <a:endParaRPr lang="en-US" dirty="0">
                  <a:latin typeface="Calibri" panose="020F050202020403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38814" y="5536049"/>
                <a:ext cx="3767667" cy="646331"/>
              </a:xfrm>
              <a:prstGeom prst="rect">
                <a:avLst/>
              </a:prstGeom>
              <a:blipFill>
                <a:blip r:embed="rId10"/>
                <a:stretch>
                  <a:fillRect t="-4717" b="-14151"/>
                </a:stretch>
              </a:blipFill>
            </p:spPr>
            <p:txBody>
              <a:bodyPr/>
              <a:lstStyle/>
              <a:p>
                <a:r>
                  <a:rPr lang="en-US">
                    <a:noFill/>
                  </a:rPr>
                  <a:t> </a:t>
                </a:r>
              </a:p>
            </p:txBody>
          </p:sp>
        </mc:Fallback>
      </mc:AlternateContent>
      <p:sp>
        <p:nvSpPr>
          <p:cNvPr id="19" name="TextBox 18"/>
          <p:cNvSpPr txBox="1"/>
          <p:nvPr/>
        </p:nvSpPr>
        <p:spPr>
          <a:xfrm>
            <a:off x="5754873" y="5585855"/>
            <a:ext cx="2979295" cy="523220"/>
          </a:xfrm>
          <a:prstGeom prst="rect">
            <a:avLst/>
          </a:prstGeom>
          <a:noFill/>
          <a:ln>
            <a:noFill/>
          </a:ln>
        </p:spPr>
        <p:txBody>
          <a:bodyPr wrap="square" rtlCol="0">
            <a:spAutoFit/>
          </a:bodyPr>
          <a:lstStyle/>
          <a:p>
            <a:r>
              <a:rPr lang="en-US" sz="1400" dirty="0" smtClean="0">
                <a:latin typeface="Calibri" panose="020F0502020204030204" pitchFamily="34" charset="0"/>
              </a:rPr>
              <a:t>*Completely singular in the presence of islands and some ice tongues.</a:t>
            </a:r>
            <a:endParaRPr lang="en-US" sz="1400" dirty="0">
              <a:latin typeface="Calibri" panose="020F0502020204030204" pitchFamily="34" charset="0"/>
            </a:endParaRPr>
          </a:p>
        </p:txBody>
      </p:sp>
    </p:spTree>
    <p:extLst>
      <p:ext uri="{BB962C8B-B14F-4D97-AF65-F5344CB8AC3E}">
        <p14:creationId xmlns:p14="http://schemas.microsoft.com/office/powerpoint/2010/main" val="2680890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694082"/>
            <a:ext cx="3662976" cy="281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631" y="770491"/>
            <a:ext cx="2606430" cy="187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3420308"/>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p:sp>
        <p:nvSpPr>
          <p:cNvPr id="12" name="TextBox 11"/>
          <p:cNvSpPr txBox="1"/>
          <p:nvPr/>
        </p:nvSpPr>
        <p:spPr>
          <a:xfrm>
            <a:off x="2667000" y="3420308"/>
            <a:ext cx="1524000" cy="338554"/>
          </a:xfrm>
          <a:prstGeom prst="rect">
            <a:avLst/>
          </a:prstGeom>
          <a:noFill/>
        </p:spPr>
        <p:txBody>
          <a:bodyPr wrap="square" rtlCol="0">
            <a:spAutoFit/>
          </a:bodyPr>
          <a:lstStyle/>
          <a:p>
            <a:r>
              <a:rPr lang="en-US" sz="1600" dirty="0" smtClean="0">
                <a:solidFill>
                  <a:schemeClr val="bg1"/>
                </a:solidFill>
                <a:latin typeface="Calibri" pitchFamily="34" charset="0"/>
              </a:rPr>
              <a:t>Glimmer/CISM</a:t>
            </a:r>
            <a:endParaRPr lang="en-US" sz="1600" dirty="0">
              <a:solidFill>
                <a:schemeClr val="bg1"/>
              </a:solidFill>
              <a:latin typeface="Calibri" pitchFamily="34" charset="0"/>
            </a:endParaRPr>
          </a:p>
        </p:txBody>
      </p:sp>
      <p:sp>
        <p:nvSpPr>
          <p:cNvPr id="15" name="Rectangle 2"/>
          <p:cNvSpPr txBox="1">
            <a:spLocks noChangeArrowheads="1"/>
          </p:cNvSpPr>
          <p:nvPr/>
        </p:nvSpPr>
        <p:spPr>
          <a:xfrm>
            <a:off x="76200" y="0"/>
            <a:ext cx="81534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Moderate Resolution Antarctica Weak Scaling Study</a:t>
            </a:r>
            <a:endParaRPr lang="en-US" sz="3600" kern="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0" y="1143000"/>
                <a:ext cx="7168176" cy="150810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alibri" panose="020F0502020204030204" pitchFamily="34" charset="0"/>
                  </a:rPr>
                  <a:t>Weak </a:t>
                </a:r>
                <a:r>
                  <a:rPr lang="en-US" sz="1600" dirty="0">
                    <a:latin typeface="Calibri" panose="020F0502020204030204" pitchFamily="34" charset="0"/>
                  </a:rPr>
                  <a:t>scaling study </a:t>
                </a:r>
                <a:r>
                  <a:rPr lang="en-US" sz="1600" dirty="0" smtClean="0">
                    <a:latin typeface="Calibri" panose="020F0502020204030204" pitchFamily="34" charset="0"/>
                  </a:rPr>
                  <a:t>on Antarctic problem (8km w/ 5 layers </a:t>
                </a:r>
                <a14:m>
                  <m:oMath xmlns:m="http://schemas.openxmlformats.org/officeDocument/2006/math">
                    <m:r>
                      <a:rPr lang="en-US" sz="1600" i="1" smtClean="0">
                        <a:latin typeface="Cambria Math"/>
                        <a:ea typeface="Cambria Math"/>
                      </a:rPr>
                      <m:t>→</m:t>
                    </m:r>
                  </m:oMath>
                </a14:m>
                <a:r>
                  <a:rPr lang="en-US" sz="1600" dirty="0" smtClean="0">
                    <a:latin typeface="Calibri" panose="020F0502020204030204" pitchFamily="34" charset="0"/>
                  </a:rPr>
                  <a:t> 2km w/ 20 layers).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rPr>
                  <a:t>Initialized with realistic basal friction (from deterministic inversion) and temperature field from BEDMAP2.</a:t>
                </a:r>
              </a:p>
              <a:p>
                <a:endParaRPr lang="en-US" sz="400" dirty="0">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rPr>
                  <a:t>Iterative linear solver</a:t>
                </a:r>
                <a:r>
                  <a:rPr lang="en-US" sz="1600" dirty="0" smtClean="0">
                    <a:latin typeface="Calibri" panose="020F0502020204030204" pitchFamily="34" charset="0"/>
                  </a:rPr>
                  <a:t>: GMRES.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rPr>
                  <a:t>Preconditioner</a:t>
                </a:r>
                <a:r>
                  <a:rPr lang="en-US" sz="1600" dirty="0" smtClean="0">
                    <a:latin typeface="Calibri" panose="020F0502020204030204" pitchFamily="34" charset="0"/>
                  </a:rPr>
                  <a:t>: ILU vs. new AMG </a:t>
                </a:r>
                <a:r>
                  <a:rPr lang="en-US" sz="1600" dirty="0">
                    <a:latin typeface="Calibri" panose="020F0502020204030204" pitchFamily="34" charset="0"/>
                  </a:rPr>
                  <a:t>based on aggressive </a:t>
                </a:r>
                <a:r>
                  <a:rPr lang="en-US" sz="1600" dirty="0" smtClean="0">
                    <a:latin typeface="Calibri" panose="020F0502020204030204" pitchFamily="34" charset="0"/>
                  </a:rPr>
                  <a:t>semi-coarsening.</a:t>
                </a:r>
                <a:endParaRPr lang="en-US" sz="1600" dirty="0">
                  <a:latin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0" y="1143000"/>
                <a:ext cx="7168176" cy="1508105"/>
              </a:xfrm>
              <a:prstGeom prst="rect">
                <a:avLst/>
              </a:prstGeom>
              <a:blipFill>
                <a:blip r:embed="rId5"/>
                <a:stretch>
                  <a:fillRect l="-340" t="-1215" b="-4049"/>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736234"/>
            <a:ext cx="3471451" cy="274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4898141"/>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16 cores </a:t>
            </a:r>
            <a:endParaRPr lang="en-US" sz="1400" dirty="0">
              <a:latin typeface="+mn-lt"/>
            </a:endParaRPr>
          </a:p>
        </p:txBody>
      </p:sp>
      <p:sp>
        <p:nvSpPr>
          <p:cNvPr id="16" name="TextBox 15"/>
          <p:cNvSpPr txBox="1"/>
          <p:nvPr/>
        </p:nvSpPr>
        <p:spPr>
          <a:xfrm>
            <a:off x="2667000" y="4868108"/>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1024 cores </a:t>
            </a:r>
            <a:endParaRPr lang="en-US" sz="1400" dirty="0">
              <a:latin typeface="+mn-lt"/>
            </a:endParaRPr>
          </a:p>
        </p:txBody>
      </p:sp>
      <p:sp>
        <p:nvSpPr>
          <p:cNvPr id="17" name="TextBox 16"/>
          <p:cNvSpPr txBox="1"/>
          <p:nvPr/>
        </p:nvSpPr>
        <p:spPr>
          <a:xfrm>
            <a:off x="1295400" y="5574505"/>
            <a:ext cx="1371600" cy="369332"/>
          </a:xfrm>
          <a:prstGeom prst="rect">
            <a:avLst/>
          </a:prstGeom>
          <a:solidFill>
            <a:schemeClr val="bg1"/>
          </a:solidFill>
        </p:spPr>
        <p:txBody>
          <a:bodyPr wrap="square" rtlCol="0">
            <a:spAutoFit/>
          </a:bodyPr>
          <a:lstStyle/>
          <a:p>
            <a:pPr algn="ctr"/>
            <a:r>
              <a:rPr lang="en-US" sz="1400" dirty="0" smtClean="0">
                <a:latin typeface="+mn-lt"/>
              </a:rPr>
              <a:t># cores</a:t>
            </a:r>
          </a:p>
          <a:p>
            <a:pPr algn="ctr"/>
            <a:endParaRPr lang="en-US" sz="400" dirty="0">
              <a:latin typeface="+mn-lt"/>
            </a:endParaRPr>
          </a:p>
        </p:txBody>
      </p:sp>
      <p:sp>
        <p:nvSpPr>
          <p:cNvPr id="18" name="TextBox 17"/>
          <p:cNvSpPr txBox="1"/>
          <p:nvPr/>
        </p:nvSpPr>
        <p:spPr>
          <a:xfrm>
            <a:off x="3581400" y="4898141"/>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16 cores </a:t>
            </a:r>
            <a:endParaRPr lang="en-US" sz="1400" dirty="0">
              <a:latin typeface="+mn-lt"/>
            </a:endParaRPr>
          </a:p>
        </p:txBody>
      </p:sp>
      <p:sp>
        <p:nvSpPr>
          <p:cNvPr id="19" name="TextBox 18"/>
          <p:cNvSpPr txBox="1"/>
          <p:nvPr/>
        </p:nvSpPr>
        <p:spPr>
          <a:xfrm>
            <a:off x="6096000" y="4868108"/>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1024 cores </a:t>
            </a:r>
            <a:endParaRPr lang="en-US" sz="1400" dirty="0">
              <a:latin typeface="+mn-lt"/>
            </a:endParaRPr>
          </a:p>
        </p:txBody>
      </p:sp>
      <p:sp>
        <p:nvSpPr>
          <p:cNvPr id="20" name="TextBox 19"/>
          <p:cNvSpPr txBox="1"/>
          <p:nvPr/>
        </p:nvSpPr>
        <p:spPr>
          <a:xfrm>
            <a:off x="4724400" y="5574505"/>
            <a:ext cx="1371600" cy="369332"/>
          </a:xfrm>
          <a:prstGeom prst="rect">
            <a:avLst/>
          </a:prstGeom>
          <a:solidFill>
            <a:schemeClr val="bg1"/>
          </a:solidFill>
        </p:spPr>
        <p:txBody>
          <a:bodyPr wrap="square" rtlCol="0">
            <a:spAutoFit/>
          </a:bodyPr>
          <a:lstStyle/>
          <a:p>
            <a:pPr algn="ctr"/>
            <a:r>
              <a:rPr lang="en-US" sz="1400" dirty="0" smtClean="0">
                <a:latin typeface="+mn-lt"/>
              </a:rPr>
              <a:t># cores</a:t>
            </a:r>
          </a:p>
          <a:p>
            <a:pPr algn="ctr"/>
            <a:endParaRPr lang="en-US" sz="400" dirty="0">
              <a:latin typeface="+mn-lt"/>
            </a:endParaRPr>
          </a:p>
        </p:txBody>
      </p:sp>
      <p:sp>
        <p:nvSpPr>
          <p:cNvPr id="21" name="TextBox 20"/>
          <p:cNvSpPr txBox="1"/>
          <p:nvPr/>
        </p:nvSpPr>
        <p:spPr>
          <a:xfrm>
            <a:off x="762000" y="2667000"/>
            <a:ext cx="1981200" cy="338554"/>
          </a:xfrm>
          <a:prstGeom prst="rect">
            <a:avLst/>
          </a:prstGeom>
          <a:solidFill>
            <a:schemeClr val="bg1"/>
          </a:solidFill>
        </p:spPr>
        <p:txBody>
          <a:bodyPr wrap="square" rtlCol="0">
            <a:spAutoFit/>
          </a:bodyPr>
          <a:lstStyle/>
          <a:p>
            <a:pPr algn="ctr"/>
            <a:r>
              <a:rPr lang="en-US" sz="1600" dirty="0" smtClean="0">
                <a:latin typeface="+mn-lt"/>
              </a:rPr>
              <a:t>ILU</a:t>
            </a:r>
            <a:endParaRPr lang="en-US" sz="1600" dirty="0">
              <a:latin typeface="+mn-lt"/>
            </a:endParaRPr>
          </a:p>
        </p:txBody>
      </p:sp>
      <p:sp>
        <p:nvSpPr>
          <p:cNvPr id="22" name="TextBox 21"/>
          <p:cNvSpPr txBox="1"/>
          <p:nvPr/>
        </p:nvSpPr>
        <p:spPr>
          <a:xfrm>
            <a:off x="4267200" y="2667000"/>
            <a:ext cx="1981200" cy="338554"/>
          </a:xfrm>
          <a:prstGeom prst="rect">
            <a:avLst/>
          </a:prstGeom>
          <a:solidFill>
            <a:schemeClr val="bg1"/>
          </a:solidFill>
        </p:spPr>
        <p:txBody>
          <a:bodyPr wrap="square" rtlCol="0">
            <a:spAutoFit/>
          </a:bodyPr>
          <a:lstStyle/>
          <a:p>
            <a:pPr algn="ctr"/>
            <a:r>
              <a:rPr lang="en-US" sz="1600" dirty="0" smtClean="0">
                <a:latin typeface="+mn-lt"/>
              </a:rPr>
              <a:t>AMG</a:t>
            </a:r>
            <a:endParaRPr lang="en-US" sz="1600" dirty="0">
              <a:latin typeface="+mn-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3869" y="2608371"/>
            <a:ext cx="1872614" cy="1464340"/>
          </a:xfrm>
          <a:prstGeom prst="rect">
            <a:avLst/>
          </a:prstGeom>
        </p:spPr>
      </p:pic>
      <p:sp>
        <p:nvSpPr>
          <p:cNvPr id="3" name="TextBox 2"/>
          <p:cNvSpPr txBox="1"/>
          <p:nvPr/>
        </p:nvSpPr>
        <p:spPr>
          <a:xfrm>
            <a:off x="7849237" y="3920311"/>
            <a:ext cx="1278232" cy="461665"/>
          </a:xfrm>
          <a:prstGeom prst="rect">
            <a:avLst/>
          </a:prstGeom>
          <a:noFill/>
        </p:spPr>
        <p:txBody>
          <a:bodyPr wrap="square" rtlCol="0">
            <a:spAutoFit/>
          </a:bodyPr>
          <a:lstStyle/>
          <a:p>
            <a:pPr algn="ctr"/>
            <a:r>
              <a:rPr lang="en-US" sz="1200" dirty="0" smtClean="0">
                <a:latin typeface="Calibri" panose="020F0502020204030204" pitchFamily="34" charset="0"/>
              </a:rPr>
              <a:t>AMG preconditioner </a:t>
            </a:r>
            <a:endParaRPr lang="en-US" sz="12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474856" y="5869394"/>
                <a:ext cx="6286500" cy="584775"/>
              </a:xfrm>
              <a:prstGeom prst="rect">
                <a:avLst/>
              </a:prstGeom>
              <a:solidFill>
                <a:srgbClr val="FFCCFF"/>
              </a:solidFill>
            </p:spPr>
            <p:txBody>
              <a:bodyPr wrap="square" rtlCol="0">
                <a:spAutoFit/>
              </a:bodyPr>
              <a:lstStyle/>
              <a:p>
                <a:pPr algn="ctr"/>
                <a:r>
                  <a:rPr lang="en-US" sz="1600" dirty="0" smtClean="0">
                    <a:latin typeface="Calibri" panose="020F0502020204030204" pitchFamily="34" charset="0"/>
                  </a:rPr>
                  <a:t>AMG preconditioner less sensitive than ILU to ill-conditioning (ice shelves </a:t>
                </a:r>
                <a14:m>
                  <m:oMath xmlns:m="http://schemas.openxmlformats.org/officeDocument/2006/math">
                    <m:r>
                      <a:rPr lang="en-US" sz="1600" i="1" smtClean="0">
                        <a:latin typeface="Cambria Math"/>
                        <a:ea typeface="Cambria Math"/>
                      </a:rPr>
                      <m:t>→</m:t>
                    </m:r>
                  </m:oMath>
                </a14:m>
                <a:r>
                  <a:rPr lang="en-US" sz="1600" dirty="0" smtClean="0">
                    <a:latin typeface="Calibri" panose="020F0502020204030204" pitchFamily="34" charset="0"/>
                  </a:rPr>
                  <a:t> Green’s function with modest horizontal decay </a:t>
                </a:r>
                <a14:m>
                  <m:oMath xmlns:m="http://schemas.openxmlformats.org/officeDocument/2006/math">
                    <m:r>
                      <a:rPr lang="en-US" sz="1600" i="1">
                        <a:latin typeface="Cambria Math"/>
                        <a:ea typeface="Cambria Math"/>
                      </a:rPr>
                      <m:t>→</m:t>
                    </m:r>
                  </m:oMath>
                </a14:m>
                <a:r>
                  <a:rPr lang="en-US" sz="1600" dirty="0" smtClean="0">
                    <a:latin typeface="Calibri" panose="020F0502020204030204" pitchFamily="34" charset="0"/>
                  </a:rPr>
                  <a:t> ILU is less effective).</a:t>
                </a:r>
              </a:p>
            </p:txBody>
          </p:sp>
        </mc:Choice>
        <mc:Fallback xmlns="">
          <p:sp>
            <p:nvSpPr>
              <p:cNvPr id="11" name="TextBox 10"/>
              <p:cNvSpPr txBox="1">
                <a:spLocks noRot="1" noChangeAspect="1" noMove="1" noResize="1" noEditPoints="1" noAdjustHandles="1" noChangeArrowheads="1" noChangeShapeType="1" noTextEdit="1"/>
              </p:cNvSpPr>
              <p:nvPr/>
            </p:nvSpPr>
            <p:spPr>
              <a:xfrm>
                <a:off x="474856" y="5869394"/>
                <a:ext cx="6286500" cy="584775"/>
              </a:xfrm>
              <a:prstGeom prst="rect">
                <a:avLst/>
              </a:prstGeom>
              <a:blipFill>
                <a:blip r:embed="rId8"/>
                <a:stretch>
                  <a:fillRect t="-3125" r="-679" b="-12500"/>
                </a:stretch>
              </a:blipFill>
            </p:spPr>
            <p:txBody>
              <a:bodyPr/>
              <a:lstStyle/>
              <a:p>
                <a:r>
                  <a:rPr lang="en-US">
                    <a:noFill/>
                  </a:rPr>
                  <a:t> </a:t>
                </a:r>
              </a:p>
            </p:txBody>
          </p:sp>
        </mc:Fallback>
      </mc:AlternateContent>
      <p:sp>
        <p:nvSpPr>
          <p:cNvPr id="13" name="TextBox 12"/>
          <p:cNvSpPr txBox="1"/>
          <p:nvPr/>
        </p:nvSpPr>
        <p:spPr>
          <a:xfrm>
            <a:off x="2552700" y="2755766"/>
            <a:ext cx="2057400" cy="584775"/>
          </a:xfrm>
          <a:prstGeom prst="rect">
            <a:avLst/>
          </a:prstGeom>
          <a:solidFill>
            <a:srgbClr val="FFE69F"/>
          </a:solidFill>
        </p:spPr>
        <p:txBody>
          <a:bodyPr wrap="square" rtlCol="0">
            <a:spAutoFit/>
          </a:bodyPr>
          <a:lstStyle/>
          <a:p>
            <a:pPr algn="ctr"/>
            <a:r>
              <a:rPr lang="en-US" sz="1600" dirty="0" smtClean="0">
                <a:latin typeface="Calibri" panose="020F0502020204030204" pitchFamily="34" charset="0"/>
              </a:rPr>
              <a:t>Severe ill-conditioning caused by ice shelves!</a:t>
            </a:r>
            <a:endParaRPr lang="en-US" sz="16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7127388" y="4513420"/>
                <a:ext cx="1828800" cy="1815882"/>
              </a:xfrm>
              <a:prstGeom prst="rect">
                <a:avLst/>
              </a:prstGeom>
              <a:solidFill>
                <a:schemeClr val="bg1"/>
              </a:solidFill>
              <a:ln>
                <a:solidFill>
                  <a:schemeClr val="tx1"/>
                </a:solidFill>
              </a:ln>
            </p:spPr>
            <p:txBody>
              <a:bodyPr wrap="square" rtlCol="0">
                <a:spAutoFit/>
              </a:bodyPr>
              <a:lstStyle/>
              <a:p>
                <a:pPr algn="ctr"/>
                <a:r>
                  <a:rPr lang="en-US" sz="1400" dirty="0" smtClean="0">
                    <a:latin typeface="Calibri" panose="020F0502020204030204" pitchFamily="34" charset="0"/>
                  </a:rPr>
                  <a:t>(vertical &gt; horizontal coupling) </a:t>
                </a:r>
              </a:p>
              <a:p>
                <a:pPr algn="ctr"/>
                <a:r>
                  <a:rPr lang="en-US" sz="1400" dirty="0" smtClean="0">
                    <a:latin typeface="Calibri" panose="020F0502020204030204" pitchFamily="34" charset="0"/>
                  </a:rPr>
                  <a:t>+ </a:t>
                </a:r>
              </a:p>
              <a:p>
                <a:pPr algn="ctr"/>
                <a:r>
                  <a:rPr lang="en-US" sz="1400" dirty="0" smtClean="0">
                    <a:latin typeface="Calibri" panose="020F0502020204030204" pitchFamily="34" charset="0"/>
                  </a:rPr>
                  <a:t>Neumann BCs </a:t>
                </a:r>
                <a:endParaRPr lang="en-US" sz="1400" i="1" dirty="0" smtClean="0">
                  <a:latin typeface="Calibri" panose="020F0502020204030204" pitchFamily="34" charset="0"/>
                  <a:ea typeface="Cambria Math"/>
                </a:endParaRPr>
              </a:p>
              <a:p>
                <a:pPr algn="ctr"/>
                <a14:m>
                  <m:oMath xmlns:m="http://schemas.openxmlformats.org/officeDocument/2006/math">
                    <m:r>
                      <a:rPr lang="en-US" sz="1400" b="0" i="1" smtClean="0">
                        <a:latin typeface="Cambria Math"/>
                      </a:rPr>
                      <m:t>=</m:t>
                    </m:r>
                  </m:oMath>
                </a14:m>
                <a:r>
                  <a:rPr lang="en-US" sz="1400" dirty="0" smtClean="0">
                    <a:latin typeface="Calibri" panose="020F0502020204030204" pitchFamily="34" charset="0"/>
                  </a:rPr>
                  <a:t> </a:t>
                </a:r>
              </a:p>
              <a:p>
                <a:pPr algn="ctr"/>
                <a:r>
                  <a:rPr lang="en-US" sz="1400" dirty="0" smtClean="0">
                    <a:latin typeface="Calibri" panose="020F0502020204030204" pitchFamily="34" charset="0"/>
                  </a:rPr>
                  <a:t>nearly singular submatrix associated with vertical lines</a:t>
                </a:r>
                <a:endParaRPr lang="en-US" sz="1400" dirty="0">
                  <a:latin typeface="Calibri" panose="020F050202020403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127388" y="4513420"/>
                <a:ext cx="1828800" cy="1815882"/>
              </a:xfrm>
              <a:prstGeom prst="rect">
                <a:avLst/>
              </a:prstGeom>
              <a:blipFill>
                <a:blip r:embed="rId9"/>
                <a:stretch>
                  <a:fillRect b="-233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306156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6463" y="94775"/>
            <a:ext cx="7431664"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Improved Linear Solver Performance through Removal of </a:t>
            </a:r>
            <a:r>
              <a:rPr lang="en-US" sz="3600" kern="0" dirty="0">
                <a:solidFill>
                  <a:srgbClr val="002060"/>
                </a:solidFill>
                <a:latin typeface="Calibri" panose="020F0502020204030204" pitchFamily="34" charset="0"/>
              </a:rPr>
              <a:t>H</a:t>
            </a:r>
            <a:r>
              <a:rPr lang="en-US" sz="3600" kern="0" dirty="0" smtClean="0">
                <a:solidFill>
                  <a:srgbClr val="002060"/>
                </a:solidFill>
                <a:latin typeface="Calibri" panose="020F0502020204030204" pitchFamily="34" charset="0"/>
              </a:rPr>
              <a:t>inged Peninsulas</a:t>
            </a:r>
            <a:endParaRPr lang="en-US" sz="3600" kern="0" dirty="0">
              <a:solidFill>
                <a:srgbClr val="002060"/>
              </a:solidFill>
              <a:latin typeface="Calibri" panose="020F0502020204030204" pitchFamily="34" charset="0"/>
            </a:endParaRP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23965" t="19984" r="30235" b="1"/>
          <a:stretch/>
        </p:blipFill>
        <p:spPr>
          <a:xfrm>
            <a:off x="7389223" y="1409064"/>
            <a:ext cx="1602377" cy="1913702"/>
          </a:xfrm>
          <a:prstGeom prst="rect">
            <a:avLst/>
          </a:prstGeom>
        </p:spPr>
      </p:pic>
      <p:sp>
        <p:nvSpPr>
          <p:cNvPr id="25" name="Oval 24"/>
          <p:cNvSpPr/>
          <p:nvPr/>
        </p:nvSpPr>
        <p:spPr bwMode="auto">
          <a:xfrm>
            <a:off x="8114211" y="2602607"/>
            <a:ext cx="189412" cy="22860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Helvetica" pitchFamily="34" charset="0"/>
            </a:endParaRPr>
          </a:p>
        </p:txBody>
      </p:sp>
      <p:sp>
        <p:nvSpPr>
          <p:cNvPr id="26" name="Oval 25"/>
          <p:cNvSpPr/>
          <p:nvPr/>
        </p:nvSpPr>
        <p:spPr bwMode="auto">
          <a:xfrm>
            <a:off x="7885611" y="1886327"/>
            <a:ext cx="189412" cy="18288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Helvetica" pitchFamily="34" charset="0"/>
            </a:endParaRPr>
          </a:p>
        </p:txBody>
      </p:sp>
      <p:sp>
        <p:nvSpPr>
          <p:cNvPr id="7" name="TextBox 6"/>
          <p:cNvSpPr txBox="1"/>
          <p:nvPr/>
        </p:nvSpPr>
        <p:spPr>
          <a:xfrm>
            <a:off x="152400" y="1409064"/>
            <a:ext cx="3309261" cy="646331"/>
          </a:xfrm>
          <a:prstGeom prst="rect">
            <a:avLst/>
          </a:prstGeom>
          <a:solidFill>
            <a:schemeClr val="accent6">
              <a:lumMod val="20000"/>
              <a:lumOff val="80000"/>
            </a:schemeClr>
          </a:solidFill>
        </p:spPr>
        <p:txBody>
          <a:bodyPr wrap="square" rtlCol="0">
            <a:spAutoFit/>
          </a:bodyPr>
          <a:lstStyle/>
          <a:p>
            <a:pPr algn="ctr"/>
            <a:r>
              <a:rPr lang="en-US" dirty="0" smtClean="0">
                <a:latin typeface="Calibri" panose="020F0502020204030204" pitchFamily="34" charset="0"/>
                <a:sym typeface="Symbol"/>
              </a:rPr>
              <a:t>Islands and certain hinged </a:t>
            </a:r>
            <a:r>
              <a:rPr lang="en-US" dirty="0">
                <a:latin typeface="Calibri" panose="020F0502020204030204" pitchFamily="34" charset="0"/>
                <a:sym typeface="Symbol"/>
              </a:rPr>
              <a:t>peninsulas lead to </a:t>
            </a:r>
            <a:r>
              <a:rPr lang="en-US" b="1" dirty="0">
                <a:latin typeface="Calibri" panose="020F0502020204030204" pitchFamily="34" charset="0"/>
                <a:sym typeface="Symbol"/>
              </a:rPr>
              <a:t>solver </a:t>
            </a:r>
            <a:r>
              <a:rPr lang="en-US" b="1" dirty="0" smtClean="0">
                <a:latin typeface="Calibri" panose="020F0502020204030204" pitchFamily="34" charset="0"/>
                <a:sym typeface="Symbol"/>
              </a:rPr>
              <a:t>failures</a:t>
            </a:r>
            <a:endParaRPr lang="en-US" b="1" dirty="0">
              <a:latin typeface="Calibri" panose="020F0502020204030204" pitchFamily="34" charset="0"/>
            </a:endParaRPr>
          </a:p>
        </p:txBody>
      </p:sp>
      <p:sp>
        <p:nvSpPr>
          <p:cNvPr id="8" name="TextBox 7"/>
          <p:cNvSpPr txBox="1"/>
          <p:nvPr/>
        </p:nvSpPr>
        <p:spPr>
          <a:xfrm>
            <a:off x="76200" y="1939766"/>
            <a:ext cx="6549388" cy="2708434"/>
          </a:xfrm>
          <a:prstGeom prst="rect">
            <a:avLst/>
          </a:prstGeom>
          <a:noFill/>
          <a:ln>
            <a:noFill/>
          </a:ln>
        </p:spPr>
        <p:txBody>
          <a:bodyPr wrap="square" rtlCol="0">
            <a:spAutoFit/>
          </a:bodyPr>
          <a:lstStyle/>
          <a:p>
            <a:pPr>
              <a:buClrTx/>
            </a:pPr>
            <a:endParaRPr lang="en-US" b="1" u="sng" dirty="0" smtClean="0">
              <a:latin typeface="Calibri" panose="020F0502020204030204" pitchFamily="34" charset="0"/>
            </a:endParaRPr>
          </a:p>
          <a:p>
            <a:pPr marL="285750" indent="-285750">
              <a:buClrTx/>
              <a:buFont typeface="Arial" panose="020B0604020202020204" pitchFamily="34" charset="0"/>
              <a:buChar char="•"/>
            </a:pPr>
            <a:r>
              <a:rPr lang="en-US" dirty="0" smtClean="0">
                <a:latin typeface="Calibri" panose="020F0502020204030204" pitchFamily="34" charset="0"/>
              </a:rPr>
              <a:t>We have developed an algorithm </a:t>
            </a:r>
            <a:r>
              <a:rPr lang="en-US" dirty="0">
                <a:latin typeface="Calibri" panose="020F0502020204030204" pitchFamily="34" charset="0"/>
              </a:rPr>
              <a:t>to </a:t>
            </a:r>
            <a:r>
              <a:rPr lang="en-US" dirty="0" smtClean="0">
                <a:latin typeface="Calibri" panose="020F0502020204030204" pitchFamily="34" charset="0"/>
              </a:rPr>
              <a:t>detect/remove problematic </a:t>
            </a:r>
            <a:r>
              <a:rPr lang="en-US" b="1" i="1" dirty="0">
                <a:latin typeface="Calibri" panose="020F0502020204030204" pitchFamily="34" charset="0"/>
              </a:rPr>
              <a:t>hinged </a:t>
            </a:r>
            <a:r>
              <a:rPr lang="en-US" b="1" i="1" dirty="0" smtClean="0">
                <a:latin typeface="Calibri" panose="020F0502020204030204" pitchFamily="34" charset="0"/>
              </a:rPr>
              <a:t>peninsulas</a:t>
            </a:r>
            <a:r>
              <a:rPr lang="en-US" b="1" dirty="0" smtClean="0">
                <a:latin typeface="Calibri" panose="020F0502020204030204" pitchFamily="34" charset="0"/>
              </a:rPr>
              <a:t> </a:t>
            </a:r>
            <a:r>
              <a:rPr lang="en-US" dirty="0">
                <a:latin typeface="Calibri" panose="020F0502020204030204" pitchFamily="34" charset="0"/>
              </a:rPr>
              <a:t>&amp; </a:t>
            </a:r>
            <a:r>
              <a:rPr lang="en-US" b="1" i="1" dirty="0" smtClean="0">
                <a:latin typeface="Calibri" panose="020F0502020204030204" pitchFamily="34" charset="0"/>
              </a:rPr>
              <a:t>islands</a:t>
            </a:r>
            <a:r>
              <a:rPr lang="en-US" dirty="0" smtClean="0">
                <a:latin typeface="Calibri" panose="020F0502020204030204" pitchFamily="34" charset="0"/>
              </a:rPr>
              <a:t> based on coloring and </a:t>
            </a:r>
            <a:r>
              <a:rPr lang="en-US" dirty="0">
                <a:latin typeface="Calibri" panose="020F0502020204030204" pitchFamily="34" charset="0"/>
              </a:rPr>
              <a:t>repeated use of connected component </a:t>
            </a:r>
            <a:r>
              <a:rPr lang="en-US" dirty="0" smtClean="0">
                <a:latin typeface="Calibri" panose="020F0502020204030204" pitchFamily="34" charset="0"/>
              </a:rPr>
              <a:t>algorithms (</a:t>
            </a:r>
            <a:r>
              <a:rPr lang="en-US" dirty="0" err="1" smtClean="0">
                <a:latin typeface="Calibri" panose="020F0502020204030204" pitchFamily="34" charset="0"/>
              </a:rPr>
              <a:t>Tuminaro</a:t>
            </a:r>
            <a:r>
              <a:rPr lang="en-US" dirty="0">
                <a:latin typeface="Calibri" panose="020F0502020204030204" pitchFamily="34" charset="0"/>
              </a:rPr>
              <a:t> </a:t>
            </a:r>
            <a:r>
              <a:rPr lang="en-US" i="1" dirty="0" smtClean="0">
                <a:latin typeface="Calibri" panose="020F0502020204030204" pitchFamily="34" charset="0"/>
              </a:rPr>
              <a:t>et al.</a:t>
            </a:r>
            <a:r>
              <a:rPr lang="en-US" dirty="0" smtClean="0">
                <a:latin typeface="Calibri" panose="020F0502020204030204" pitchFamily="34" charset="0"/>
              </a:rPr>
              <a:t>, 2016).</a:t>
            </a:r>
          </a:p>
          <a:p>
            <a:pPr>
              <a:buClrTx/>
            </a:pPr>
            <a:endParaRPr lang="en-US" sz="400" dirty="0" smtClean="0">
              <a:latin typeface="Calibri" panose="020F0502020204030204" pitchFamily="34" charset="0"/>
            </a:endParaRPr>
          </a:p>
          <a:p>
            <a:pPr marL="285750" indent="-285750">
              <a:buClrTx/>
              <a:buFont typeface="Arial" panose="020B0604020202020204" pitchFamily="34" charset="0"/>
              <a:buChar char="•"/>
            </a:pPr>
            <a:r>
              <a:rPr lang="en-US" dirty="0" smtClean="0">
                <a:latin typeface="Calibri" panose="020F0502020204030204" pitchFamily="34" charset="0"/>
              </a:rPr>
              <a:t>Solves are </a:t>
            </a:r>
            <a:r>
              <a:rPr lang="en-US" b="1" i="1" dirty="0" smtClean="0">
                <a:solidFill>
                  <a:srgbClr val="FF0000"/>
                </a:solidFill>
                <a:latin typeface="Calibri" panose="020F0502020204030204" pitchFamily="34" charset="0"/>
              </a:rPr>
              <a:t>~2x faster </a:t>
            </a:r>
            <a:r>
              <a:rPr lang="en-US" dirty="0" smtClean="0">
                <a:latin typeface="Calibri" panose="020F0502020204030204" pitchFamily="34" charset="0"/>
              </a:rPr>
              <a:t>with hinges removed.</a:t>
            </a:r>
          </a:p>
          <a:p>
            <a:pPr>
              <a:buClrTx/>
            </a:pPr>
            <a:endParaRPr lang="en-US" sz="400" dirty="0" smtClean="0">
              <a:latin typeface="Calibri" panose="020F0502020204030204" pitchFamily="34" charset="0"/>
            </a:endParaRPr>
          </a:p>
          <a:p>
            <a:pPr marL="285750" indent="-285750">
              <a:buClrTx/>
              <a:buFont typeface="Arial" panose="020B0604020202020204" pitchFamily="34" charset="0"/>
              <a:buChar char="•"/>
            </a:pPr>
            <a:r>
              <a:rPr lang="en-US" dirty="0" smtClean="0">
                <a:latin typeface="Calibri" panose="020F0502020204030204" pitchFamily="34" charset="0"/>
              </a:rPr>
              <a:t>Current implementation is MATLAB, but                                           working on C++ implementation                                                               for integration into </a:t>
            </a:r>
            <a:r>
              <a:rPr lang="en-US" dirty="0" err="1" smtClean="0">
                <a:latin typeface="Calibri" panose="020F0502020204030204" pitchFamily="34" charset="0"/>
              </a:rPr>
              <a:t>dycores</a:t>
            </a:r>
            <a:r>
              <a:rPr lang="en-US" dirty="0" smtClean="0">
                <a:latin typeface="Calibri" panose="020F0502020204030204" pitchFamily="34" charset="0"/>
              </a:rPr>
              <a:t>.</a:t>
            </a:r>
          </a:p>
          <a:p>
            <a:pPr>
              <a:buClrTx/>
            </a:pPr>
            <a:endParaRPr lang="en-US" dirty="0">
              <a:latin typeface="Calibri" panose="020F0502020204030204" pitchFamily="34" charset="0"/>
            </a:endParaRPr>
          </a:p>
        </p:txBody>
      </p:sp>
      <p:graphicFrame>
        <p:nvGraphicFramePr>
          <p:cNvPr id="9" name="Table 8"/>
          <p:cNvGraphicFramePr>
            <a:graphicFrameLocks noGrp="1"/>
          </p:cNvGraphicFramePr>
          <p:nvPr>
            <p:extLst/>
          </p:nvPr>
        </p:nvGraphicFramePr>
        <p:xfrm>
          <a:off x="3810000" y="4038600"/>
          <a:ext cx="4858830" cy="2286000"/>
        </p:xfrm>
        <a:graphic>
          <a:graphicData uri="http://schemas.openxmlformats.org/drawingml/2006/table">
            <a:tbl>
              <a:tblPr firstRow="1" bandRow="1">
                <a:tableStyleId>{5C22544A-7EE6-4342-B048-85BDC9FD1C3A}</a:tableStyleId>
              </a:tblPr>
              <a:tblGrid>
                <a:gridCol w="745066">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5764">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tblGrid>
              <a:tr h="456153">
                <a:tc>
                  <a:txBody>
                    <a:bodyPr/>
                    <a:lstStyle/>
                    <a:p>
                      <a:pPr algn="ctr"/>
                      <a:r>
                        <a:rPr lang="en-US" sz="1200" dirty="0" err="1" smtClean="0">
                          <a:solidFill>
                            <a:schemeClr val="tx1"/>
                          </a:solidFill>
                          <a:latin typeface="Calibri" panose="020F0502020204030204" pitchFamily="34" charset="0"/>
                        </a:rPr>
                        <a:t>Resolu-tion</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sz="1200" dirty="0" smtClean="0">
                          <a:solidFill>
                            <a:schemeClr val="tx1"/>
                          </a:solidFill>
                          <a:latin typeface="Calibri" panose="020F0502020204030204" pitchFamily="34" charset="0"/>
                        </a:rPr>
                        <a:t>ILU –</a:t>
                      </a:r>
                    </a:p>
                    <a:p>
                      <a:pPr algn="ctr"/>
                      <a:r>
                        <a:rPr lang="en-US" sz="1200" dirty="0" smtClean="0">
                          <a:solidFill>
                            <a:schemeClr val="tx1"/>
                          </a:solidFill>
                          <a:latin typeface="Calibri" panose="020F0502020204030204" pitchFamily="34" charset="0"/>
                        </a:rPr>
                        <a:t> hinges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alibri" panose="020F0502020204030204" pitchFamily="34" charset="0"/>
                        </a:rPr>
                        <a:t>ILU</a:t>
                      </a:r>
                      <a:r>
                        <a:rPr lang="en-US" sz="1200" baseline="0" dirty="0" smtClean="0">
                          <a:solidFill>
                            <a:schemeClr val="tx1"/>
                          </a:solidFill>
                          <a:latin typeface="Calibri" panose="020F0502020204030204" pitchFamily="34" charset="0"/>
                        </a:rPr>
                        <a:t> – no hinges</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alibri" panose="020F0502020204030204" pitchFamily="34" charset="0"/>
                        </a:rPr>
                        <a:t>ML</a:t>
                      </a:r>
                      <a:r>
                        <a:rPr lang="en-US" sz="1200" baseline="0" dirty="0" smtClean="0">
                          <a:solidFill>
                            <a:schemeClr val="tx1"/>
                          </a:solidFill>
                          <a:latin typeface="Calibri" panose="020F050202020403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Calibri" panose="020F0502020204030204" pitchFamily="34" charset="0"/>
                        </a:rPr>
                        <a:t> hinges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Calibri" panose="020F0502020204030204" pitchFamily="34" charset="0"/>
                        </a:rPr>
                        <a:t>ML – no hinges</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10000"/>
                  </a:ext>
                </a:extLst>
              </a:tr>
              <a:tr h="307475">
                <a:tc>
                  <a:txBody>
                    <a:bodyPr/>
                    <a:lstStyle/>
                    <a:p>
                      <a:pPr algn="ctr"/>
                      <a:r>
                        <a:rPr lang="en-US" sz="1200" dirty="0" smtClean="0">
                          <a:solidFill>
                            <a:schemeClr val="tx1"/>
                          </a:solidFill>
                          <a:latin typeface="Calibri" panose="020F0502020204030204" pitchFamily="34" charset="0"/>
                        </a:rPr>
                        <a:t>8km/5 layers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878</a:t>
                      </a:r>
                      <a:r>
                        <a:rPr lang="en-US" sz="1200" baseline="0" dirty="0" smtClean="0">
                          <a:solidFill>
                            <a:schemeClr val="tx1"/>
                          </a:solidFill>
                          <a:latin typeface="Calibri" panose="020F0502020204030204" pitchFamily="34" charset="0"/>
                        </a:rPr>
                        <a:t> sec, </a:t>
                      </a:r>
                    </a:p>
                    <a:p>
                      <a:pPr algn="ctr"/>
                      <a:r>
                        <a:rPr lang="en-US" sz="1200" baseline="0" dirty="0" smtClean="0">
                          <a:solidFill>
                            <a:schemeClr val="tx1"/>
                          </a:solidFill>
                          <a:latin typeface="Calibri" panose="020F0502020204030204" pitchFamily="34" charset="0"/>
                        </a:rPr>
                        <a:t>84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693</a:t>
                      </a:r>
                      <a:r>
                        <a:rPr lang="en-US" sz="1200" baseline="0" dirty="0" smtClean="0">
                          <a:solidFill>
                            <a:schemeClr val="tx1"/>
                          </a:solidFill>
                          <a:latin typeface="Calibri" panose="020F0502020204030204" pitchFamily="34" charset="0"/>
                        </a:rPr>
                        <a:t> sec,</a:t>
                      </a:r>
                    </a:p>
                    <a:p>
                      <a:pPr algn="ctr"/>
                      <a:r>
                        <a:rPr lang="en-US" sz="1200" baseline="0" dirty="0" smtClean="0">
                          <a:solidFill>
                            <a:schemeClr val="tx1"/>
                          </a:solidFill>
                          <a:latin typeface="Calibri" panose="020F0502020204030204" pitchFamily="34" charset="0"/>
                        </a:rPr>
                        <a:t>71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254 sec,</a:t>
                      </a:r>
                    </a:p>
                    <a:p>
                      <a:pPr algn="ctr"/>
                      <a:r>
                        <a:rPr lang="en-US" sz="1200" dirty="0" smtClean="0">
                          <a:solidFill>
                            <a:schemeClr val="tx1"/>
                          </a:solidFill>
                          <a:latin typeface="Calibri" panose="020F0502020204030204" pitchFamily="34" charset="0"/>
                        </a:rPr>
                        <a:t>11</a:t>
                      </a:r>
                      <a:r>
                        <a:rPr lang="en-US" sz="1200" baseline="0" dirty="0" smtClean="0">
                          <a:solidFill>
                            <a:schemeClr val="tx1"/>
                          </a:solidFill>
                          <a:latin typeface="Calibri" panose="020F0502020204030204" pitchFamily="34" charset="0"/>
                        </a:rPr>
                        <a:t>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220 sec,</a:t>
                      </a:r>
                    </a:p>
                    <a:p>
                      <a:pPr algn="ctr"/>
                      <a:r>
                        <a:rPr lang="en-US" sz="1200" dirty="0" smtClean="0">
                          <a:solidFill>
                            <a:schemeClr val="tx1"/>
                          </a:solidFill>
                          <a:latin typeface="Calibri" panose="020F0502020204030204" pitchFamily="34" charset="0"/>
                        </a:rPr>
                        <a:t>9</a:t>
                      </a:r>
                      <a:r>
                        <a:rPr lang="en-US" sz="1200" baseline="0" dirty="0" smtClean="0">
                          <a:solidFill>
                            <a:schemeClr val="tx1"/>
                          </a:solidFill>
                          <a:latin typeface="Calibri" panose="020F0502020204030204" pitchFamily="34" charset="0"/>
                        </a:rPr>
                        <a:t>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07475">
                <a:tc>
                  <a:txBody>
                    <a:bodyPr/>
                    <a:lstStyle/>
                    <a:p>
                      <a:pPr algn="ctr"/>
                      <a:r>
                        <a:rPr lang="en-US" sz="1200" dirty="0" smtClean="0">
                          <a:solidFill>
                            <a:schemeClr val="tx1"/>
                          </a:solidFill>
                          <a:latin typeface="Calibri" panose="020F0502020204030204" pitchFamily="34" charset="0"/>
                        </a:rPr>
                        <a:t>4km/10 layers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195</a:t>
                      </a:r>
                      <a:r>
                        <a:rPr lang="en-US" sz="1200" baseline="0" dirty="0" smtClean="0">
                          <a:solidFill>
                            <a:schemeClr val="tx1"/>
                          </a:solidFill>
                          <a:latin typeface="Calibri" panose="020F0502020204030204" pitchFamily="34" charset="0"/>
                        </a:rPr>
                        <a:t>3 sec,</a:t>
                      </a:r>
                    </a:p>
                    <a:p>
                      <a:pPr algn="ctr"/>
                      <a:r>
                        <a:rPr lang="en-US" sz="1200" baseline="0" dirty="0" smtClean="0">
                          <a:solidFill>
                            <a:schemeClr val="tx1"/>
                          </a:solidFill>
                          <a:latin typeface="Calibri" panose="020F0502020204030204" pitchFamily="34" charset="0"/>
                        </a:rPr>
                        <a:t>160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1969 sec, </a:t>
                      </a:r>
                    </a:p>
                    <a:p>
                      <a:pPr algn="ctr"/>
                      <a:r>
                        <a:rPr lang="en-US" sz="1200" dirty="0" smtClean="0">
                          <a:solidFill>
                            <a:schemeClr val="tx1"/>
                          </a:solidFill>
                          <a:latin typeface="Calibri" panose="020F0502020204030204" pitchFamily="34" charset="0"/>
                        </a:rPr>
                        <a:t>160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285 sec, </a:t>
                      </a:r>
                    </a:p>
                    <a:p>
                      <a:pPr algn="ctr"/>
                      <a:r>
                        <a:rPr lang="en-US" sz="1200" dirty="0" smtClean="0">
                          <a:solidFill>
                            <a:schemeClr val="tx1"/>
                          </a:solidFill>
                          <a:latin typeface="Calibri" panose="020F0502020204030204" pitchFamily="34" charset="0"/>
                        </a:rPr>
                        <a:t>13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245 sec,</a:t>
                      </a:r>
                    </a:p>
                    <a:p>
                      <a:pPr algn="ctr"/>
                      <a:r>
                        <a:rPr lang="en-US" sz="1200" dirty="0" smtClean="0">
                          <a:solidFill>
                            <a:schemeClr val="tx1"/>
                          </a:solidFill>
                          <a:latin typeface="Calibri" panose="020F0502020204030204" pitchFamily="34" charset="0"/>
                        </a:rPr>
                        <a:t>12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07475">
                <a:tc>
                  <a:txBody>
                    <a:bodyPr/>
                    <a:lstStyle/>
                    <a:p>
                      <a:pPr algn="ctr"/>
                      <a:r>
                        <a:rPr lang="en-US" sz="1200" dirty="0" smtClean="0">
                          <a:solidFill>
                            <a:schemeClr val="tx1"/>
                          </a:solidFill>
                          <a:latin typeface="Calibri" panose="020F0502020204030204" pitchFamily="34" charset="0"/>
                        </a:rPr>
                        <a:t>2km/20 layers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10942</a:t>
                      </a:r>
                      <a:r>
                        <a:rPr lang="en-US" sz="1200" baseline="0" dirty="0" smtClean="0">
                          <a:solidFill>
                            <a:schemeClr val="tx1"/>
                          </a:solidFill>
                          <a:latin typeface="Calibri" panose="020F0502020204030204" pitchFamily="34" charset="0"/>
                        </a:rPr>
                        <a:t> sec,</a:t>
                      </a:r>
                    </a:p>
                    <a:p>
                      <a:pPr algn="ctr"/>
                      <a:r>
                        <a:rPr lang="en-US" sz="1200" baseline="0" dirty="0" smtClean="0">
                          <a:solidFill>
                            <a:schemeClr val="tx1"/>
                          </a:solidFill>
                          <a:latin typeface="Calibri" panose="020F0502020204030204" pitchFamily="34" charset="0"/>
                        </a:rPr>
                        <a:t>710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5576</a:t>
                      </a:r>
                      <a:r>
                        <a:rPr lang="en-US" sz="1200" baseline="0" dirty="0" smtClean="0">
                          <a:solidFill>
                            <a:schemeClr val="tx1"/>
                          </a:solidFill>
                          <a:latin typeface="Calibri" panose="020F0502020204030204" pitchFamily="34" charset="0"/>
                        </a:rPr>
                        <a:t> sec,</a:t>
                      </a:r>
                    </a:p>
                    <a:p>
                      <a:pPr algn="ctr"/>
                      <a:r>
                        <a:rPr lang="en-US" sz="1200" baseline="0" dirty="0" smtClean="0">
                          <a:solidFill>
                            <a:schemeClr val="tx1"/>
                          </a:solidFill>
                          <a:latin typeface="Calibri" panose="020F0502020204030204" pitchFamily="34" charset="0"/>
                        </a:rPr>
                        <a:t>426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482 sec,</a:t>
                      </a:r>
                    </a:p>
                    <a:p>
                      <a:pPr algn="ctr"/>
                      <a:r>
                        <a:rPr lang="en-US" sz="1200" dirty="0" smtClean="0">
                          <a:solidFill>
                            <a:schemeClr val="tx1"/>
                          </a:solidFill>
                          <a:latin typeface="Calibri" panose="020F0502020204030204" pitchFamily="34" charset="0"/>
                        </a:rPr>
                        <a:t>24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294</a:t>
                      </a:r>
                      <a:r>
                        <a:rPr lang="en-US" sz="1200" baseline="0" dirty="0" smtClean="0">
                          <a:solidFill>
                            <a:schemeClr val="tx1"/>
                          </a:solidFill>
                          <a:latin typeface="Calibri" panose="020F0502020204030204" pitchFamily="34" charset="0"/>
                        </a:rPr>
                        <a:t> sec,</a:t>
                      </a:r>
                    </a:p>
                    <a:p>
                      <a:pPr algn="ctr"/>
                      <a:r>
                        <a:rPr lang="en-US" sz="1200" baseline="0" dirty="0" smtClean="0">
                          <a:solidFill>
                            <a:schemeClr val="tx1"/>
                          </a:solidFill>
                          <a:latin typeface="Calibri" panose="020F0502020204030204" pitchFamily="34" charset="0"/>
                        </a:rPr>
                        <a:t>15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07475">
                <a:tc>
                  <a:txBody>
                    <a:bodyPr/>
                    <a:lstStyle/>
                    <a:p>
                      <a:pPr algn="ctr"/>
                      <a:r>
                        <a:rPr lang="en-US" sz="1200" dirty="0" smtClean="0">
                          <a:solidFill>
                            <a:schemeClr val="tx1"/>
                          </a:solidFill>
                          <a:latin typeface="Calibri" panose="020F0502020204030204" pitchFamily="34" charset="0"/>
                        </a:rPr>
                        <a:t>1km/40 layers</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 </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15716 sec,</a:t>
                      </a:r>
                    </a:p>
                    <a:p>
                      <a:pPr algn="ctr"/>
                      <a:r>
                        <a:rPr lang="en-US" sz="1200" dirty="0" smtClean="0">
                          <a:solidFill>
                            <a:schemeClr val="tx1"/>
                          </a:solidFill>
                          <a:latin typeface="Calibri" panose="020F0502020204030204" pitchFamily="34" charset="0"/>
                        </a:rPr>
                        <a:t>881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668 sec,</a:t>
                      </a:r>
                    </a:p>
                    <a:p>
                      <a:pPr algn="ctr"/>
                      <a:r>
                        <a:rPr lang="en-US" sz="1200" dirty="0" smtClean="0">
                          <a:solidFill>
                            <a:schemeClr val="tx1"/>
                          </a:solidFill>
                          <a:latin typeface="Calibri" panose="020F0502020204030204" pitchFamily="34" charset="0"/>
                        </a:rPr>
                        <a:t>34 </a:t>
                      </a:r>
                      <a:r>
                        <a:rPr lang="en-US" sz="1200" dirty="0" err="1" smtClean="0">
                          <a:solidFill>
                            <a:schemeClr val="tx1"/>
                          </a:solidFill>
                          <a:latin typeface="Calibri" panose="020F0502020204030204" pitchFamily="34" charset="0"/>
                        </a:rPr>
                        <a:t>iter</a:t>
                      </a:r>
                      <a:r>
                        <a:rPr lang="en-US" sz="1200" dirty="0" smtClean="0">
                          <a:solidFill>
                            <a:schemeClr val="tx1"/>
                          </a:solidFill>
                          <a:latin typeface="Calibri" panose="020F0502020204030204" pitchFamily="34" charset="0"/>
                        </a:rPr>
                        <a:t>/solve</a:t>
                      </a:r>
                      <a:endParaRPr lang="en-US" sz="120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smtClean="0">
                          <a:solidFill>
                            <a:schemeClr val="tx1"/>
                          </a:solidFill>
                          <a:latin typeface="Calibri" panose="020F0502020204030204" pitchFamily="34" charset="0"/>
                        </a:rPr>
                        <a:t>378 sec,</a:t>
                      </a:r>
                    </a:p>
                    <a:p>
                      <a:pPr algn="ctr"/>
                      <a:r>
                        <a:rPr lang="en-US" sz="1200" dirty="0" smtClean="0">
                          <a:solidFill>
                            <a:schemeClr val="tx1"/>
                          </a:solidFill>
                          <a:latin typeface="Calibri" panose="020F0502020204030204" pitchFamily="34" charset="0"/>
                        </a:rPr>
                        <a:t>20</a:t>
                      </a:r>
                      <a:r>
                        <a:rPr lang="en-US" sz="1200" baseline="0" dirty="0" smtClean="0">
                          <a:solidFill>
                            <a:schemeClr val="tx1"/>
                          </a:solidFill>
                          <a:latin typeface="Calibri" panose="020F0502020204030204" pitchFamily="34" charset="0"/>
                        </a:rPr>
                        <a:t> </a:t>
                      </a:r>
                      <a:r>
                        <a:rPr lang="en-US" sz="1200" baseline="0" dirty="0" err="1" smtClean="0">
                          <a:solidFill>
                            <a:schemeClr val="tx1"/>
                          </a:solidFill>
                          <a:latin typeface="Calibri" panose="020F0502020204030204" pitchFamily="34" charset="0"/>
                        </a:rPr>
                        <a:t>iter</a:t>
                      </a:r>
                      <a:r>
                        <a:rPr lang="en-US" sz="1200" baseline="0" dirty="0" smtClean="0">
                          <a:solidFill>
                            <a:schemeClr val="tx1"/>
                          </a:solidFill>
                          <a:latin typeface="Calibri" panose="020F0502020204030204" pitchFamily="34" charset="0"/>
                        </a:rPr>
                        <a:t>/solve</a:t>
                      </a:r>
                      <a:endParaRPr lang="en-US" sz="1200" dirty="0" smtClean="0">
                        <a:solidFill>
                          <a:schemeClr val="tx1"/>
                        </a:solidFill>
                        <a:latin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048" y="1233779"/>
            <a:ext cx="1981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flipV="1">
            <a:off x="5029201" y="1476673"/>
            <a:ext cx="2856410" cy="501094"/>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2"/>
          </p:cNvCxnSpPr>
          <p:nvPr/>
        </p:nvCxnSpPr>
        <p:spPr>
          <a:xfrm flipH="1" flipV="1">
            <a:off x="5402037" y="1977767"/>
            <a:ext cx="2712174" cy="739140"/>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25" name="Rounded Rectangle 1024"/>
          <p:cNvSpPr/>
          <p:nvPr/>
        </p:nvSpPr>
        <p:spPr>
          <a:xfrm>
            <a:off x="4572000" y="5410200"/>
            <a:ext cx="2114006"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686006" y="5867400"/>
            <a:ext cx="2000794"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76800" y="3623846"/>
            <a:ext cx="3161210" cy="338554"/>
          </a:xfrm>
          <a:prstGeom prst="rect">
            <a:avLst/>
          </a:prstGeom>
          <a:noFill/>
        </p:spPr>
        <p:txBody>
          <a:bodyPr wrap="square" rtlCol="0">
            <a:spAutoFit/>
          </a:bodyPr>
          <a:lstStyle/>
          <a:p>
            <a:pPr algn="ctr"/>
            <a:r>
              <a:rPr lang="en-US" sz="1600" b="1" dirty="0" smtClean="0">
                <a:latin typeface="Calibri" panose="020F0502020204030204" pitchFamily="34" charset="0"/>
              </a:rPr>
              <a:t>Greenland Problem</a:t>
            </a:r>
            <a:endParaRPr lang="en-US" sz="1600" b="1" dirty="0">
              <a:latin typeface="Calibri" panose="020F0502020204030204" pitchFamily="34" charset="0"/>
            </a:endParaRPr>
          </a:p>
        </p:txBody>
      </p:sp>
      <p:pic>
        <p:nvPicPr>
          <p:cNvPr id="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043" y="4528579"/>
            <a:ext cx="1070557" cy="179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329" y="4572972"/>
            <a:ext cx="994871" cy="175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207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b="1" dirty="0" smtClean="0">
              <a:latin typeface="Calibri" panose="020F0502020204030204" pitchFamily="34" charset="0"/>
            </a:endParaRPr>
          </a:p>
          <a:p>
            <a:r>
              <a:rPr lang="en-US" sz="2400" b="1" dirty="0">
                <a:latin typeface="Calibri" panose="020F0502020204030204" pitchFamily="34" charset="0"/>
              </a:rPr>
              <a:t>4</a:t>
            </a:r>
            <a:r>
              <a:rPr lang="en-US" sz="2400" b="1"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5304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52400" y="2286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Performance-Portability via </a:t>
            </a:r>
            <a:r>
              <a:rPr lang="en-US" sz="3600" i="1" kern="0" dirty="0" smtClean="0">
                <a:solidFill>
                  <a:srgbClr val="002060"/>
                </a:solidFill>
                <a:latin typeface="Calibri" panose="020F0502020204030204" pitchFamily="34" charset="0"/>
              </a:rPr>
              <a:t>Kokkos</a:t>
            </a:r>
            <a:endParaRPr lang="en-US" sz="3600" i="1" kern="0" dirty="0">
              <a:solidFill>
                <a:srgbClr val="002060"/>
              </a:solidFill>
              <a:latin typeface="Calibri" panose="020F0502020204030204" pitchFamily="34" charset="0"/>
            </a:endParaRPr>
          </a:p>
        </p:txBody>
      </p:sp>
      <p:sp>
        <p:nvSpPr>
          <p:cNvPr id="10" name="TextBox 9"/>
          <p:cNvSpPr txBox="1"/>
          <p:nvPr/>
        </p:nvSpPr>
        <p:spPr>
          <a:xfrm>
            <a:off x="425449" y="921918"/>
            <a:ext cx="7950200" cy="646331"/>
          </a:xfrm>
          <a:prstGeom prst="rect">
            <a:avLst/>
          </a:prstGeom>
          <a:solidFill>
            <a:schemeClr val="accent1">
              <a:lumMod val="20000"/>
              <a:lumOff val="80000"/>
            </a:schemeClr>
          </a:solidFill>
        </p:spPr>
        <p:txBody>
          <a:bodyPr wrap="square" rtlCol="0">
            <a:spAutoFit/>
          </a:bodyPr>
          <a:lstStyle/>
          <a:p>
            <a:pPr algn="ctr"/>
            <a:r>
              <a:rPr lang="en-US" dirty="0" smtClean="0">
                <a:latin typeface="Calibri" panose="020F0502020204030204" pitchFamily="34" charset="0"/>
              </a:rPr>
              <a:t>We need to be able to run </a:t>
            </a:r>
            <a:r>
              <a:rPr lang="en-US" i="1" dirty="0" smtClean="0">
                <a:latin typeface="Calibri" panose="020F0502020204030204" pitchFamily="34" charset="0"/>
              </a:rPr>
              <a:t>Albany/FELIX</a:t>
            </a:r>
            <a:r>
              <a:rPr lang="en-US" dirty="0" smtClean="0">
                <a:latin typeface="Calibri" panose="020F0502020204030204" pitchFamily="34" charset="0"/>
              </a:rPr>
              <a:t> on </a:t>
            </a:r>
            <a:r>
              <a:rPr lang="en-US" b="1" i="1" dirty="0" smtClean="0">
                <a:latin typeface="Calibri" panose="020F0502020204030204" pitchFamily="34" charset="0"/>
              </a:rPr>
              <a:t>new architecture machines </a:t>
            </a:r>
            <a:r>
              <a:rPr lang="en-US" dirty="0" smtClean="0">
                <a:latin typeface="Calibri" panose="020F0502020204030204" pitchFamily="34" charset="0"/>
              </a:rPr>
              <a:t>(hybrid systems) and </a:t>
            </a:r>
            <a:r>
              <a:rPr lang="en-US" b="1" i="1" dirty="0" err="1" smtClean="0">
                <a:latin typeface="Calibri" panose="020F0502020204030204" pitchFamily="34" charset="0"/>
              </a:rPr>
              <a:t>manycore</a:t>
            </a:r>
            <a:r>
              <a:rPr lang="en-US" b="1" i="1" dirty="0" smtClean="0">
                <a:latin typeface="Calibri" panose="020F0502020204030204" pitchFamily="34" charset="0"/>
              </a:rPr>
              <a:t> devices </a:t>
            </a:r>
            <a:r>
              <a:rPr lang="en-US" dirty="0" smtClean="0">
                <a:latin typeface="Calibri" panose="020F0502020204030204" pitchFamily="34" charset="0"/>
              </a:rPr>
              <a:t>(multi-core CPU, NVIDIA GPU, Intel Xeon Phi, etc.) .</a:t>
            </a:r>
            <a:endParaRPr lang="en-US" dirty="0">
              <a:latin typeface="Calibri" panose="020F0502020204030204" pitchFamily="34" charset="0"/>
            </a:endParaRPr>
          </a:p>
        </p:txBody>
      </p:sp>
      <p:sp>
        <p:nvSpPr>
          <p:cNvPr id="4" name="Rectangle 3"/>
          <p:cNvSpPr/>
          <p:nvPr/>
        </p:nvSpPr>
        <p:spPr>
          <a:xfrm>
            <a:off x="333606" y="6521410"/>
            <a:ext cx="357790" cy="369332"/>
          </a:xfrm>
          <a:prstGeom prst="rect">
            <a:avLst/>
          </a:prstGeom>
        </p:spPr>
        <p:txBody>
          <a:bodyPr wrap="none">
            <a:spAutoFit/>
          </a:bodyPr>
          <a:lstStyle/>
          <a:p>
            <a:r>
              <a:rPr lang="en-US" dirty="0" smtClean="0">
                <a:solidFill>
                  <a:schemeClr val="bg2">
                    <a:lumMod val="50000"/>
                  </a:schemeClr>
                </a:solidFill>
                <a:latin typeface="Calibri" panose="020F0502020204030204" pitchFamily="34" charset="0"/>
              </a:rPr>
              <a:t>*.</a:t>
            </a:r>
            <a:endParaRPr lang="en-US" dirty="0">
              <a:solidFill>
                <a:schemeClr val="bg2">
                  <a:lumMod val="50000"/>
                </a:schemeClr>
              </a:solidFill>
              <a:latin typeface="Calibri" panose="020F0502020204030204" pitchFamily="34" charset="0"/>
            </a:endParaRPr>
          </a:p>
        </p:txBody>
      </p:sp>
      <p:pic>
        <p:nvPicPr>
          <p:cNvPr id="8" name="Picture 7" descr="Xeon_Phi_PCIe_Card_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5509" y="2539076"/>
            <a:ext cx="1201803" cy="759540"/>
          </a:xfrm>
          <a:prstGeom prst="rect">
            <a:avLst/>
          </a:prstGeom>
        </p:spPr>
      </p:pic>
      <p:pic>
        <p:nvPicPr>
          <p:cNvPr id="9" name="Picture 8" descr="prev_NVIDIA-Tesla-GPU-Car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439" y="2714052"/>
            <a:ext cx="1231789" cy="833511"/>
          </a:xfrm>
          <a:prstGeom prst="rect">
            <a:avLst/>
          </a:prstGeom>
        </p:spPr>
      </p:pic>
    </p:spTree>
    <p:extLst>
      <p:ext uri="{BB962C8B-B14F-4D97-AF65-F5344CB8AC3E}">
        <p14:creationId xmlns:p14="http://schemas.microsoft.com/office/powerpoint/2010/main" val="3414456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Tree>
    <p:extLst>
      <p:ext uri="{BB962C8B-B14F-4D97-AF65-F5344CB8AC3E}">
        <p14:creationId xmlns:p14="http://schemas.microsoft.com/office/powerpoint/2010/main" val="2622847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52400" y="2286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Performance-Portability via </a:t>
            </a:r>
            <a:r>
              <a:rPr lang="en-US" sz="3600" i="1" kern="0" dirty="0" smtClean="0">
                <a:solidFill>
                  <a:srgbClr val="002060"/>
                </a:solidFill>
                <a:latin typeface="Calibri" panose="020F0502020204030204" pitchFamily="34" charset="0"/>
              </a:rPr>
              <a:t>Kokkos</a:t>
            </a:r>
            <a:endParaRPr lang="en-US" sz="3600" i="1" kern="0" dirty="0">
              <a:solidFill>
                <a:srgbClr val="002060"/>
              </a:solidFill>
              <a:latin typeface="Calibri" panose="020F0502020204030204" pitchFamily="34" charset="0"/>
            </a:endParaRPr>
          </a:p>
        </p:txBody>
      </p:sp>
      <p:sp>
        <p:nvSpPr>
          <p:cNvPr id="10" name="TextBox 9"/>
          <p:cNvSpPr txBox="1"/>
          <p:nvPr/>
        </p:nvSpPr>
        <p:spPr>
          <a:xfrm>
            <a:off x="425449" y="921918"/>
            <a:ext cx="7950200" cy="646331"/>
          </a:xfrm>
          <a:prstGeom prst="rect">
            <a:avLst/>
          </a:prstGeom>
          <a:solidFill>
            <a:schemeClr val="accent1">
              <a:lumMod val="20000"/>
              <a:lumOff val="80000"/>
            </a:schemeClr>
          </a:solidFill>
        </p:spPr>
        <p:txBody>
          <a:bodyPr wrap="square" rtlCol="0">
            <a:spAutoFit/>
          </a:bodyPr>
          <a:lstStyle/>
          <a:p>
            <a:pPr algn="ctr"/>
            <a:r>
              <a:rPr lang="en-US" dirty="0" smtClean="0">
                <a:latin typeface="Calibri" panose="020F0502020204030204" pitchFamily="34" charset="0"/>
              </a:rPr>
              <a:t>We need to be able to run </a:t>
            </a:r>
            <a:r>
              <a:rPr lang="en-US" i="1" dirty="0" smtClean="0">
                <a:latin typeface="Calibri" panose="020F0502020204030204" pitchFamily="34" charset="0"/>
              </a:rPr>
              <a:t>Albany/FELIX</a:t>
            </a:r>
            <a:r>
              <a:rPr lang="en-US" dirty="0" smtClean="0">
                <a:latin typeface="Calibri" panose="020F0502020204030204" pitchFamily="34" charset="0"/>
              </a:rPr>
              <a:t> on </a:t>
            </a:r>
            <a:r>
              <a:rPr lang="en-US" b="1" i="1" dirty="0" smtClean="0">
                <a:latin typeface="Calibri" panose="020F0502020204030204" pitchFamily="34" charset="0"/>
              </a:rPr>
              <a:t>new architecture machines </a:t>
            </a:r>
            <a:r>
              <a:rPr lang="en-US" dirty="0" smtClean="0">
                <a:latin typeface="Calibri" panose="020F0502020204030204" pitchFamily="34" charset="0"/>
              </a:rPr>
              <a:t>(hybrid systems) and </a:t>
            </a:r>
            <a:r>
              <a:rPr lang="en-US" b="1" i="1" dirty="0" err="1" smtClean="0">
                <a:latin typeface="Calibri" panose="020F0502020204030204" pitchFamily="34" charset="0"/>
              </a:rPr>
              <a:t>manycore</a:t>
            </a:r>
            <a:r>
              <a:rPr lang="en-US" b="1" i="1" dirty="0" smtClean="0">
                <a:latin typeface="Calibri" panose="020F0502020204030204" pitchFamily="34" charset="0"/>
              </a:rPr>
              <a:t> devices </a:t>
            </a:r>
            <a:r>
              <a:rPr lang="en-US" dirty="0" smtClean="0">
                <a:latin typeface="Calibri" panose="020F0502020204030204" pitchFamily="34" charset="0"/>
              </a:rPr>
              <a:t>(multi-core CPU, NVIDIA GPU, Intel Xeon Phi, etc.) .</a:t>
            </a:r>
            <a:endParaRPr lang="en-US" dirty="0">
              <a:latin typeface="Calibri" panose="020F0502020204030204" pitchFamily="34" charset="0"/>
            </a:endParaRPr>
          </a:p>
        </p:txBody>
      </p:sp>
      <p:sp>
        <p:nvSpPr>
          <p:cNvPr id="11" name="TextBox 10"/>
          <p:cNvSpPr txBox="1"/>
          <p:nvPr/>
        </p:nvSpPr>
        <p:spPr>
          <a:xfrm>
            <a:off x="889000" y="1732002"/>
            <a:ext cx="5969000" cy="369332"/>
          </a:xfrm>
          <a:prstGeom prst="rect">
            <a:avLst/>
          </a:prstGeom>
          <a:noFill/>
          <a:ln>
            <a:solidFill>
              <a:schemeClr val="tx1"/>
            </a:solidFill>
          </a:ln>
        </p:spPr>
        <p:txBody>
          <a:bodyPr wrap="square" rtlCol="0">
            <a:spAutoFit/>
          </a:bodyPr>
          <a:lstStyle/>
          <a:p>
            <a:pPr algn="ctr"/>
            <a:r>
              <a:rPr lang="en-US" b="1" dirty="0" smtClean="0">
                <a:latin typeface="Calibri" panose="020F0502020204030204" pitchFamily="34" charset="0"/>
              </a:rPr>
              <a:t>MPI </a:t>
            </a:r>
            <a:r>
              <a:rPr lang="en-US" dirty="0" smtClean="0">
                <a:latin typeface="Calibri" panose="020F0502020204030204" pitchFamily="34" charset="0"/>
              </a:rPr>
              <a:t>(task parallelism) </a:t>
            </a:r>
            <a:r>
              <a:rPr lang="en-US" b="1" dirty="0" smtClean="0">
                <a:latin typeface="Calibri" panose="020F0502020204030204" pitchFamily="34" charset="0"/>
              </a:rPr>
              <a:t>+</a:t>
            </a:r>
            <a:r>
              <a:rPr lang="en-US" dirty="0" smtClean="0">
                <a:latin typeface="Calibri" panose="020F0502020204030204" pitchFamily="34" charset="0"/>
              </a:rPr>
              <a:t> </a:t>
            </a:r>
            <a:r>
              <a:rPr lang="en-US" b="1" dirty="0" smtClean="0">
                <a:latin typeface="Calibri" panose="020F0502020204030204" pitchFamily="34" charset="0"/>
              </a:rPr>
              <a:t>X*</a:t>
            </a:r>
            <a:r>
              <a:rPr lang="en-US" dirty="0" smtClean="0">
                <a:latin typeface="Calibri" panose="020F0502020204030204" pitchFamily="34" charset="0"/>
              </a:rPr>
              <a:t> (thread + data-level parallelism)</a:t>
            </a:r>
            <a:endParaRPr lang="en-US" dirty="0">
              <a:latin typeface="Calibri" panose="020F0502020204030204" pitchFamily="34" charset="0"/>
            </a:endParaRPr>
          </a:p>
        </p:txBody>
      </p:sp>
      <p:sp>
        <p:nvSpPr>
          <p:cNvPr id="4" name="Rectangle 3"/>
          <p:cNvSpPr/>
          <p:nvPr/>
        </p:nvSpPr>
        <p:spPr>
          <a:xfrm>
            <a:off x="333606" y="6521410"/>
            <a:ext cx="2549993" cy="369332"/>
          </a:xfrm>
          <a:prstGeom prst="rect">
            <a:avLst/>
          </a:prstGeom>
        </p:spPr>
        <p:txBody>
          <a:bodyPr wrap="none">
            <a:spAutoFit/>
          </a:bodyPr>
          <a:lstStyle/>
          <a:p>
            <a:r>
              <a:rPr lang="en-US" dirty="0" smtClean="0">
                <a:solidFill>
                  <a:schemeClr val="bg1"/>
                </a:solidFill>
                <a:latin typeface="Calibri" panose="020F0502020204030204" pitchFamily="34" charset="0"/>
              </a:rPr>
              <a:t>*X </a:t>
            </a:r>
            <a:r>
              <a:rPr lang="en-US"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OpenMP</a:t>
            </a:r>
            <a:r>
              <a:rPr lang="en-US" dirty="0">
                <a:solidFill>
                  <a:schemeClr val="bg1"/>
                </a:solidFill>
                <a:latin typeface="Calibri" panose="020F0502020204030204" pitchFamily="34" charset="0"/>
              </a:rPr>
              <a:t>, CUDA, etc.</a:t>
            </a:r>
          </a:p>
        </p:txBody>
      </p:sp>
      <p:pic>
        <p:nvPicPr>
          <p:cNvPr id="8" name="Picture 7" descr="Xeon_Phi_PCIe_Card_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5509" y="2539076"/>
            <a:ext cx="1201803" cy="759540"/>
          </a:xfrm>
          <a:prstGeom prst="rect">
            <a:avLst/>
          </a:prstGeom>
        </p:spPr>
      </p:pic>
      <p:pic>
        <p:nvPicPr>
          <p:cNvPr id="9" name="Picture 8" descr="prev_NVIDIA-Tesla-GPU-Car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439" y="2714052"/>
            <a:ext cx="1231789" cy="833511"/>
          </a:xfrm>
          <a:prstGeom prst="rect">
            <a:avLst/>
          </a:prstGeom>
        </p:spPr>
      </p:pic>
    </p:spTree>
    <p:extLst>
      <p:ext uri="{BB962C8B-B14F-4D97-AF65-F5344CB8AC3E}">
        <p14:creationId xmlns:p14="http://schemas.microsoft.com/office/powerpoint/2010/main" val="2940006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99" y="2133600"/>
            <a:ext cx="8115301" cy="2400657"/>
          </a:xfrm>
          <a:prstGeom prst="rect">
            <a:avLst/>
          </a:prstGeom>
          <a:noFill/>
        </p:spPr>
        <p:txBody>
          <a:bodyPr wrap="square" rtlCol="0">
            <a:spAutoFit/>
          </a:bodyPr>
          <a:lstStyle/>
          <a:p>
            <a:pPr marL="285750" indent="-285750">
              <a:buFont typeface="Arial" panose="020B0604020202020204" pitchFamily="34" charset="0"/>
              <a:buChar char="•"/>
            </a:pPr>
            <a:r>
              <a:rPr lang="en-US" b="1" i="1" dirty="0" smtClean="0">
                <a:latin typeface="Calibri" panose="020F0502020204030204" pitchFamily="34" charset="0"/>
              </a:rPr>
              <a:t>Kokkos</a:t>
            </a:r>
            <a:r>
              <a:rPr lang="en-US" dirty="0" smtClean="0">
                <a:latin typeface="Calibri" panose="020F0502020204030204" pitchFamily="34" charset="0"/>
              </a:rPr>
              <a:t>: open-source library that provides performance portability across diverse devises with different memory models.</a:t>
            </a:r>
          </a:p>
          <a:p>
            <a:pPr lvl="1"/>
            <a:endParaRPr lang="en-US" sz="400" i="1" kern="0" dirty="0" smtClean="0">
              <a:latin typeface="Calibri" panose="020F0502020204030204" pitchFamily="34" charset="0"/>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A </a:t>
            </a:r>
            <a:r>
              <a:rPr lang="en-US" i="1" kern="0" dirty="0">
                <a:latin typeface="Calibri" panose="020F0502020204030204" pitchFamily="34" charset="0"/>
                <a:cs typeface="Courier"/>
              </a:rPr>
              <a:t>programming model</a:t>
            </a:r>
            <a:r>
              <a:rPr lang="en-US" kern="0" dirty="0">
                <a:latin typeface="Calibri" panose="020F0502020204030204" pitchFamily="34" charset="0"/>
                <a:cs typeface="Courier"/>
              </a:rPr>
              <a:t> as much as a software </a:t>
            </a:r>
            <a:r>
              <a:rPr lang="en-US" kern="0" dirty="0" smtClean="0">
                <a:latin typeface="Calibri" panose="020F0502020204030204" pitchFamily="34" charset="0"/>
                <a:cs typeface="Courier"/>
              </a:rPr>
              <a:t>library.</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Provides </a:t>
            </a:r>
            <a:r>
              <a:rPr lang="en-US" kern="0" dirty="0">
                <a:latin typeface="Calibri" panose="020F0502020204030204" pitchFamily="34" charset="0"/>
                <a:cs typeface="Courier"/>
              </a:rPr>
              <a:t>automatic access to </a:t>
            </a:r>
            <a:r>
              <a:rPr lang="en-US" kern="0" dirty="0" err="1" smtClean="0">
                <a:latin typeface="Calibri" panose="020F0502020204030204" pitchFamily="34" charset="0"/>
                <a:cs typeface="Courier"/>
              </a:rPr>
              <a:t>OpenMP</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CUDA</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Pthreads</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err="1" smtClean="0">
                <a:latin typeface="Calibri" panose="020F0502020204030204" pitchFamily="34" charset="0"/>
              </a:rPr>
              <a:t>Templated</a:t>
            </a:r>
            <a:r>
              <a:rPr lang="en-US" kern="0" dirty="0" smtClean="0">
                <a:latin typeface="Calibri" panose="020F0502020204030204" pitchFamily="34" charset="0"/>
              </a:rPr>
              <a:t> </a:t>
            </a:r>
            <a:r>
              <a:rPr lang="en-US" kern="0" dirty="0">
                <a:latin typeface="Calibri" panose="020F0502020204030204" pitchFamily="34" charset="0"/>
              </a:rPr>
              <a:t>meta-programming: </a:t>
            </a:r>
            <a:r>
              <a:rPr lang="en-US" kern="0" dirty="0" err="1">
                <a:latin typeface="Calibri" panose="020F0502020204030204" pitchFamily="34" charset="0"/>
                <a:cs typeface="Courier"/>
              </a:rPr>
              <a:t>parallel_for</a:t>
            </a:r>
            <a:r>
              <a:rPr lang="en-US" kern="0" dirty="0">
                <a:latin typeface="Calibri" panose="020F0502020204030204" pitchFamily="34" charset="0"/>
              </a:rPr>
              <a:t>, </a:t>
            </a:r>
            <a:r>
              <a:rPr lang="en-US" kern="0" dirty="0" err="1">
                <a:latin typeface="Calibri" panose="020F0502020204030204" pitchFamily="34" charset="0"/>
                <a:cs typeface="Courier"/>
              </a:rPr>
              <a:t>parallel_reduce</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templated</a:t>
            </a:r>
            <a:r>
              <a:rPr lang="en-US" kern="0" dirty="0" smtClean="0">
                <a:latin typeface="Calibri" panose="020F0502020204030204" pitchFamily="34" charset="0"/>
                <a:cs typeface="Courier"/>
              </a:rPr>
              <a:t> on </a:t>
            </a:r>
            <a:r>
              <a:rPr lang="en-US" kern="0" dirty="0">
                <a:latin typeface="Calibri" panose="020F0502020204030204" pitchFamily="34" charset="0"/>
                <a:cs typeface="Courier"/>
              </a:rPr>
              <a:t>an </a:t>
            </a:r>
            <a:r>
              <a:rPr lang="en-US" i="1" kern="0" dirty="0">
                <a:latin typeface="Calibri" panose="020F0502020204030204" pitchFamily="34" charset="0"/>
                <a:cs typeface="Courier"/>
              </a:rPr>
              <a:t>execution space</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rPr>
              <a:t>Memory </a:t>
            </a:r>
            <a:r>
              <a:rPr lang="en-US" kern="0" dirty="0">
                <a:latin typeface="Calibri" panose="020F0502020204030204" pitchFamily="34" charset="0"/>
              </a:rPr>
              <a:t>layout abstraction (“array of </a:t>
            </a:r>
            <a:r>
              <a:rPr lang="en-US" kern="0" dirty="0" err="1">
                <a:latin typeface="Calibri" panose="020F0502020204030204" pitchFamily="34" charset="0"/>
              </a:rPr>
              <a:t>structs</a:t>
            </a:r>
            <a:r>
              <a:rPr lang="en-US" kern="0" dirty="0">
                <a:latin typeface="Calibri" panose="020F0502020204030204" pitchFamily="34" charset="0"/>
              </a:rPr>
              <a:t>” vs. “</a:t>
            </a:r>
            <a:r>
              <a:rPr lang="en-US" kern="0" dirty="0" err="1">
                <a:latin typeface="Calibri" panose="020F0502020204030204" pitchFamily="34" charset="0"/>
              </a:rPr>
              <a:t>struct</a:t>
            </a:r>
            <a:r>
              <a:rPr lang="en-US" kern="0" dirty="0">
                <a:latin typeface="Calibri" panose="020F0502020204030204" pitchFamily="34" charset="0"/>
              </a:rPr>
              <a:t> of arrays”, locality).</a:t>
            </a:r>
          </a:p>
          <a:p>
            <a:endParaRPr lang="en-US" sz="800" dirty="0" smtClean="0">
              <a:latin typeface="Calibri" panose="020F0502020204030204" pitchFamily="34" charset="0"/>
            </a:endParaRPr>
          </a:p>
        </p:txBody>
      </p:sp>
      <p:sp>
        <p:nvSpPr>
          <p:cNvPr id="12" name="Title 1"/>
          <p:cNvSpPr txBox="1">
            <a:spLocks/>
          </p:cNvSpPr>
          <p:nvPr/>
        </p:nvSpPr>
        <p:spPr>
          <a:xfrm>
            <a:off x="152400" y="2286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Performance-Portability via </a:t>
            </a:r>
            <a:r>
              <a:rPr lang="en-US" sz="3600" i="1" kern="0" dirty="0" smtClean="0">
                <a:solidFill>
                  <a:srgbClr val="002060"/>
                </a:solidFill>
                <a:latin typeface="Calibri" panose="020F0502020204030204" pitchFamily="34" charset="0"/>
              </a:rPr>
              <a:t>Kokkos</a:t>
            </a:r>
            <a:endParaRPr lang="en-US" sz="3600" i="1" kern="0" dirty="0">
              <a:solidFill>
                <a:srgbClr val="002060"/>
              </a:solidFill>
              <a:latin typeface="Calibri" panose="020F0502020204030204" pitchFamily="34" charset="0"/>
            </a:endParaRPr>
          </a:p>
        </p:txBody>
      </p:sp>
      <p:pic>
        <p:nvPicPr>
          <p:cNvPr id="13" name="Picture 20" descr="trilinos_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633" y="214423"/>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Xeon_Phi_PCIe_Card_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09" y="2539076"/>
            <a:ext cx="1201803" cy="759540"/>
          </a:xfrm>
          <a:prstGeom prst="rect">
            <a:avLst/>
          </a:prstGeom>
        </p:spPr>
      </p:pic>
      <p:pic>
        <p:nvPicPr>
          <p:cNvPr id="16" name="Picture 15" descr="prev_NVIDIA-Tesla-GPU-Ca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439" y="2714052"/>
            <a:ext cx="1231789" cy="833511"/>
          </a:xfrm>
          <a:prstGeom prst="rect">
            <a:avLst/>
          </a:prstGeom>
        </p:spPr>
      </p:pic>
      <p:sp>
        <p:nvSpPr>
          <p:cNvPr id="2" name="TextBox 1"/>
          <p:cNvSpPr txBox="1"/>
          <p:nvPr/>
        </p:nvSpPr>
        <p:spPr>
          <a:xfrm>
            <a:off x="536573" y="4542896"/>
            <a:ext cx="7727951" cy="646331"/>
          </a:xfrm>
          <a:prstGeom prst="rect">
            <a:avLst/>
          </a:prstGeom>
          <a:solidFill>
            <a:srgbClr val="99FF66"/>
          </a:solidFill>
        </p:spPr>
        <p:txBody>
          <a:bodyPr wrap="square" rtlCol="0">
            <a:spAutoFit/>
          </a:bodyPr>
          <a:lstStyle/>
          <a:p>
            <a:pPr algn="ctr"/>
            <a:r>
              <a:rPr lang="en-US" dirty="0">
                <a:latin typeface="Calibri" panose="020F0502020204030204" pitchFamily="34" charset="0"/>
              </a:rPr>
              <a:t>With </a:t>
            </a:r>
            <a:r>
              <a:rPr lang="en-US" i="1" dirty="0">
                <a:latin typeface="Calibri" panose="020F0502020204030204" pitchFamily="34" charset="0"/>
              </a:rPr>
              <a:t>Kokkos</a:t>
            </a:r>
            <a:r>
              <a:rPr lang="en-US" dirty="0">
                <a:latin typeface="Calibri" panose="020F0502020204030204" pitchFamily="34" charset="0"/>
              </a:rPr>
              <a:t>, you write an algorithm </a:t>
            </a:r>
            <a:r>
              <a:rPr lang="en-US" b="1" dirty="0">
                <a:latin typeface="Calibri" panose="020F0502020204030204" pitchFamily="34" charset="0"/>
              </a:rPr>
              <a:t>once</a:t>
            </a:r>
            <a:r>
              <a:rPr lang="en-US" dirty="0">
                <a:latin typeface="Calibri" panose="020F0502020204030204" pitchFamily="34" charset="0"/>
              </a:rPr>
              <a:t>, and just change a template parameter to get the optimal data layout for your </a:t>
            </a:r>
            <a:r>
              <a:rPr lang="en-US" dirty="0" smtClean="0">
                <a:latin typeface="Calibri" panose="020F0502020204030204" pitchFamily="34" charset="0"/>
              </a:rPr>
              <a:t>hardware (e.g., (</a:t>
            </a:r>
            <a:r>
              <a:rPr lang="en-US" dirty="0" err="1">
                <a:latin typeface="Calibri" panose="020F0502020204030204" pitchFamily="34" charset="0"/>
              </a:rPr>
              <a:t>i</a:t>
            </a:r>
            <a:r>
              <a:rPr lang="en-US" dirty="0" err="1" smtClean="0">
                <a:latin typeface="Calibri" panose="020F0502020204030204" pitchFamily="34" charset="0"/>
              </a:rPr>
              <a:t>,j,k</a:t>
            </a:r>
            <a:r>
              <a:rPr lang="en-US" dirty="0" smtClean="0">
                <a:latin typeface="Calibri" panose="020F0502020204030204" pitchFamily="34" charset="0"/>
              </a:rPr>
              <a:t>) vs. (</a:t>
            </a:r>
            <a:r>
              <a:rPr lang="en-US" dirty="0" err="1" smtClean="0">
                <a:latin typeface="Calibri" panose="020F0502020204030204" pitchFamily="34" charset="0"/>
              </a:rPr>
              <a:t>k,i,j</a:t>
            </a:r>
            <a:r>
              <a:rPr lang="en-US" dirty="0" smtClean="0">
                <a:latin typeface="Calibri" panose="020F0502020204030204" pitchFamily="34" charset="0"/>
              </a:rPr>
              <a:t>).</a:t>
            </a:r>
            <a:endParaRPr lang="en-US" dirty="0">
              <a:latin typeface="Calibri" panose="020F0502020204030204" pitchFamily="34" charset="0"/>
            </a:endParaRPr>
          </a:p>
        </p:txBody>
      </p:sp>
      <p:sp>
        <p:nvSpPr>
          <p:cNvPr id="10" name="TextBox 9"/>
          <p:cNvSpPr txBox="1"/>
          <p:nvPr/>
        </p:nvSpPr>
        <p:spPr>
          <a:xfrm>
            <a:off x="425449" y="921918"/>
            <a:ext cx="7950200" cy="646331"/>
          </a:xfrm>
          <a:prstGeom prst="rect">
            <a:avLst/>
          </a:prstGeom>
          <a:solidFill>
            <a:schemeClr val="accent1">
              <a:lumMod val="20000"/>
              <a:lumOff val="80000"/>
            </a:schemeClr>
          </a:solidFill>
        </p:spPr>
        <p:txBody>
          <a:bodyPr wrap="square" rtlCol="0">
            <a:spAutoFit/>
          </a:bodyPr>
          <a:lstStyle/>
          <a:p>
            <a:pPr algn="ctr"/>
            <a:r>
              <a:rPr lang="en-US" dirty="0" smtClean="0">
                <a:latin typeface="Calibri" panose="020F0502020204030204" pitchFamily="34" charset="0"/>
              </a:rPr>
              <a:t>We need to be able to run </a:t>
            </a:r>
            <a:r>
              <a:rPr lang="en-US" i="1" dirty="0" smtClean="0">
                <a:latin typeface="Calibri" panose="020F0502020204030204" pitchFamily="34" charset="0"/>
              </a:rPr>
              <a:t>Albany/FELIX</a:t>
            </a:r>
            <a:r>
              <a:rPr lang="en-US" dirty="0" smtClean="0">
                <a:latin typeface="Calibri" panose="020F0502020204030204" pitchFamily="34" charset="0"/>
              </a:rPr>
              <a:t> on </a:t>
            </a:r>
            <a:r>
              <a:rPr lang="en-US" b="1" i="1" dirty="0" smtClean="0">
                <a:latin typeface="Calibri" panose="020F0502020204030204" pitchFamily="34" charset="0"/>
              </a:rPr>
              <a:t>new architecture machines </a:t>
            </a:r>
            <a:r>
              <a:rPr lang="en-US" dirty="0" smtClean="0">
                <a:latin typeface="Calibri" panose="020F0502020204030204" pitchFamily="34" charset="0"/>
              </a:rPr>
              <a:t>(hybrid systems) and </a:t>
            </a:r>
            <a:r>
              <a:rPr lang="en-US" b="1" i="1" dirty="0" err="1" smtClean="0">
                <a:latin typeface="Calibri" panose="020F0502020204030204" pitchFamily="34" charset="0"/>
              </a:rPr>
              <a:t>manycore</a:t>
            </a:r>
            <a:r>
              <a:rPr lang="en-US" b="1" i="1" dirty="0" smtClean="0">
                <a:latin typeface="Calibri" panose="020F0502020204030204" pitchFamily="34" charset="0"/>
              </a:rPr>
              <a:t> devices </a:t>
            </a:r>
            <a:r>
              <a:rPr lang="en-US" dirty="0" smtClean="0">
                <a:latin typeface="Calibri" panose="020F0502020204030204" pitchFamily="34" charset="0"/>
              </a:rPr>
              <a:t>(multi-core CPU, NVIDIA GPU, Intel Xeon Phi, etc.) .</a:t>
            </a:r>
            <a:endParaRPr lang="en-US" dirty="0">
              <a:latin typeface="Calibri" panose="020F0502020204030204" pitchFamily="34" charset="0"/>
            </a:endParaRPr>
          </a:p>
        </p:txBody>
      </p:sp>
      <p:sp>
        <p:nvSpPr>
          <p:cNvPr id="11" name="TextBox 10"/>
          <p:cNvSpPr txBox="1"/>
          <p:nvPr/>
        </p:nvSpPr>
        <p:spPr>
          <a:xfrm>
            <a:off x="889000" y="1732002"/>
            <a:ext cx="5969000" cy="369332"/>
          </a:xfrm>
          <a:prstGeom prst="rect">
            <a:avLst/>
          </a:prstGeom>
          <a:noFill/>
          <a:ln>
            <a:solidFill>
              <a:schemeClr val="tx1"/>
            </a:solidFill>
          </a:ln>
        </p:spPr>
        <p:txBody>
          <a:bodyPr wrap="square" rtlCol="0">
            <a:spAutoFit/>
          </a:bodyPr>
          <a:lstStyle/>
          <a:p>
            <a:pPr algn="ctr"/>
            <a:r>
              <a:rPr lang="en-US" b="1" dirty="0" smtClean="0">
                <a:latin typeface="Calibri" panose="020F0502020204030204" pitchFamily="34" charset="0"/>
              </a:rPr>
              <a:t>MPI </a:t>
            </a:r>
            <a:r>
              <a:rPr lang="en-US" dirty="0" smtClean="0">
                <a:latin typeface="Calibri" panose="020F0502020204030204" pitchFamily="34" charset="0"/>
              </a:rPr>
              <a:t>(task parallelism) </a:t>
            </a:r>
            <a:r>
              <a:rPr lang="en-US" b="1" dirty="0" smtClean="0">
                <a:latin typeface="Calibri" panose="020F0502020204030204" pitchFamily="34" charset="0"/>
              </a:rPr>
              <a:t>+</a:t>
            </a:r>
            <a:r>
              <a:rPr lang="en-US" dirty="0" smtClean="0">
                <a:latin typeface="Calibri" panose="020F0502020204030204" pitchFamily="34" charset="0"/>
              </a:rPr>
              <a:t> </a:t>
            </a:r>
            <a:r>
              <a:rPr lang="en-US" b="1" dirty="0" smtClean="0">
                <a:latin typeface="Calibri" panose="020F0502020204030204" pitchFamily="34" charset="0"/>
              </a:rPr>
              <a:t>X*</a:t>
            </a:r>
            <a:r>
              <a:rPr lang="en-US" dirty="0" smtClean="0">
                <a:latin typeface="Calibri" panose="020F0502020204030204" pitchFamily="34" charset="0"/>
              </a:rPr>
              <a:t> (thread + data-level parallelism)</a:t>
            </a:r>
            <a:endParaRPr lang="en-US" dirty="0">
              <a:latin typeface="Calibri" panose="020F0502020204030204" pitchFamily="34" charset="0"/>
            </a:endParaRPr>
          </a:p>
        </p:txBody>
      </p:sp>
      <p:sp>
        <p:nvSpPr>
          <p:cNvPr id="4" name="Rectangle 3"/>
          <p:cNvSpPr/>
          <p:nvPr/>
        </p:nvSpPr>
        <p:spPr>
          <a:xfrm>
            <a:off x="333606" y="6521410"/>
            <a:ext cx="2549993" cy="369332"/>
          </a:xfrm>
          <a:prstGeom prst="rect">
            <a:avLst/>
          </a:prstGeom>
        </p:spPr>
        <p:txBody>
          <a:bodyPr wrap="none">
            <a:spAutoFit/>
          </a:bodyPr>
          <a:lstStyle/>
          <a:p>
            <a:r>
              <a:rPr lang="en-US" dirty="0" smtClean="0">
                <a:solidFill>
                  <a:schemeClr val="bg1"/>
                </a:solidFill>
                <a:latin typeface="Calibri" panose="020F0502020204030204" pitchFamily="34" charset="0"/>
              </a:rPr>
              <a:t>*X </a:t>
            </a:r>
            <a:r>
              <a:rPr lang="en-US"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OpenMP</a:t>
            </a:r>
            <a:r>
              <a:rPr lang="en-US" dirty="0">
                <a:solidFill>
                  <a:schemeClr val="bg1"/>
                </a:solidFill>
                <a:latin typeface="Calibri" panose="020F0502020204030204" pitchFamily="34" charset="0"/>
              </a:rPr>
              <a:t>, CUDA, etc.</a:t>
            </a:r>
          </a:p>
        </p:txBody>
      </p:sp>
    </p:spTree>
    <p:extLst>
      <p:ext uri="{BB962C8B-B14F-4D97-AF65-F5344CB8AC3E}">
        <p14:creationId xmlns:p14="http://schemas.microsoft.com/office/powerpoint/2010/main" val="3627848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99" y="2133600"/>
            <a:ext cx="8115301" cy="2400657"/>
          </a:xfrm>
          <a:prstGeom prst="rect">
            <a:avLst/>
          </a:prstGeom>
          <a:noFill/>
        </p:spPr>
        <p:txBody>
          <a:bodyPr wrap="square" rtlCol="0">
            <a:spAutoFit/>
          </a:bodyPr>
          <a:lstStyle/>
          <a:p>
            <a:pPr marL="285750" indent="-285750">
              <a:buFont typeface="Arial" panose="020B0604020202020204" pitchFamily="34" charset="0"/>
              <a:buChar char="•"/>
            </a:pPr>
            <a:r>
              <a:rPr lang="en-US" b="1" i="1" dirty="0" smtClean="0">
                <a:latin typeface="Calibri" panose="020F0502020204030204" pitchFamily="34" charset="0"/>
              </a:rPr>
              <a:t>Kokkos</a:t>
            </a:r>
            <a:r>
              <a:rPr lang="en-US" dirty="0" smtClean="0">
                <a:latin typeface="Calibri" panose="020F0502020204030204" pitchFamily="34" charset="0"/>
              </a:rPr>
              <a:t>: open-source library that provides performance portability across diverse devises with different memory models.</a:t>
            </a:r>
          </a:p>
          <a:p>
            <a:pPr lvl="1"/>
            <a:endParaRPr lang="en-US" sz="400" i="1" kern="0" dirty="0" smtClean="0">
              <a:latin typeface="Calibri" panose="020F0502020204030204" pitchFamily="34" charset="0"/>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A </a:t>
            </a:r>
            <a:r>
              <a:rPr lang="en-US" i="1" kern="0" dirty="0">
                <a:latin typeface="Calibri" panose="020F0502020204030204" pitchFamily="34" charset="0"/>
                <a:cs typeface="Courier"/>
              </a:rPr>
              <a:t>programming model</a:t>
            </a:r>
            <a:r>
              <a:rPr lang="en-US" kern="0" dirty="0">
                <a:latin typeface="Calibri" panose="020F0502020204030204" pitchFamily="34" charset="0"/>
                <a:cs typeface="Courier"/>
              </a:rPr>
              <a:t> as much as a software </a:t>
            </a:r>
            <a:r>
              <a:rPr lang="en-US" kern="0" dirty="0" smtClean="0">
                <a:latin typeface="Calibri" panose="020F0502020204030204" pitchFamily="34" charset="0"/>
                <a:cs typeface="Courier"/>
              </a:rPr>
              <a:t>library.</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Provides </a:t>
            </a:r>
            <a:r>
              <a:rPr lang="en-US" kern="0" dirty="0">
                <a:latin typeface="Calibri" panose="020F0502020204030204" pitchFamily="34" charset="0"/>
                <a:cs typeface="Courier"/>
              </a:rPr>
              <a:t>automatic access to </a:t>
            </a:r>
            <a:r>
              <a:rPr lang="en-US" kern="0" dirty="0" err="1" smtClean="0">
                <a:latin typeface="Calibri" panose="020F0502020204030204" pitchFamily="34" charset="0"/>
                <a:cs typeface="Courier"/>
              </a:rPr>
              <a:t>OpenMP</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CUDA</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Pthreads</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err="1" smtClean="0">
                <a:latin typeface="Calibri" panose="020F0502020204030204" pitchFamily="34" charset="0"/>
              </a:rPr>
              <a:t>Templated</a:t>
            </a:r>
            <a:r>
              <a:rPr lang="en-US" kern="0" dirty="0" smtClean="0">
                <a:latin typeface="Calibri" panose="020F0502020204030204" pitchFamily="34" charset="0"/>
              </a:rPr>
              <a:t> </a:t>
            </a:r>
            <a:r>
              <a:rPr lang="en-US" kern="0" dirty="0">
                <a:latin typeface="Calibri" panose="020F0502020204030204" pitchFamily="34" charset="0"/>
              </a:rPr>
              <a:t>meta-programming: </a:t>
            </a:r>
            <a:r>
              <a:rPr lang="en-US" kern="0" dirty="0" err="1">
                <a:latin typeface="Calibri" panose="020F0502020204030204" pitchFamily="34" charset="0"/>
                <a:cs typeface="Courier"/>
              </a:rPr>
              <a:t>parallel_for</a:t>
            </a:r>
            <a:r>
              <a:rPr lang="en-US" kern="0" dirty="0">
                <a:latin typeface="Calibri" panose="020F0502020204030204" pitchFamily="34" charset="0"/>
              </a:rPr>
              <a:t>, </a:t>
            </a:r>
            <a:r>
              <a:rPr lang="en-US" kern="0" dirty="0" err="1">
                <a:latin typeface="Calibri" panose="020F0502020204030204" pitchFamily="34" charset="0"/>
                <a:cs typeface="Courier"/>
              </a:rPr>
              <a:t>parallel_reduce</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templated</a:t>
            </a:r>
            <a:r>
              <a:rPr lang="en-US" kern="0" dirty="0" smtClean="0">
                <a:latin typeface="Calibri" panose="020F0502020204030204" pitchFamily="34" charset="0"/>
                <a:cs typeface="Courier"/>
              </a:rPr>
              <a:t> on </a:t>
            </a:r>
            <a:r>
              <a:rPr lang="en-US" kern="0" dirty="0">
                <a:latin typeface="Calibri" panose="020F0502020204030204" pitchFamily="34" charset="0"/>
                <a:cs typeface="Courier"/>
              </a:rPr>
              <a:t>an </a:t>
            </a:r>
            <a:r>
              <a:rPr lang="en-US" i="1" kern="0" dirty="0">
                <a:latin typeface="Calibri" panose="020F0502020204030204" pitchFamily="34" charset="0"/>
                <a:cs typeface="Courier"/>
              </a:rPr>
              <a:t>execution space</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rPr>
              <a:t>Memory </a:t>
            </a:r>
            <a:r>
              <a:rPr lang="en-US" kern="0" dirty="0">
                <a:latin typeface="Calibri" panose="020F0502020204030204" pitchFamily="34" charset="0"/>
              </a:rPr>
              <a:t>layout abstraction (“array of </a:t>
            </a:r>
            <a:r>
              <a:rPr lang="en-US" kern="0" dirty="0" err="1">
                <a:latin typeface="Calibri" panose="020F0502020204030204" pitchFamily="34" charset="0"/>
              </a:rPr>
              <a:t>structs</a:t>
            </a:r>
            <a:r>
              <a:rPr lang="en-US" kern="0" dirty="0">
                <a:latin typeface="Calibri" panose="020F0502020204030204" pitchFamily="34" charset="0"/>
              </a:rPr>
              <a:t>” vs. “</a:t>
            </a:r>
            <a:r>
              <a:rPr lang="en-US" kern="0" dirty="0" err="1">
                <a:latin typeface="Calibri" panose="020F0502020204030204" pitchFamily="34" charset="0"/>
              </a:rPr>
              <a:t>struct</a:t>
            </a:r>
            <a:r>
              <a:rPr lang="en-US" kern="0" dirty="0">
                <a:latin typeface="Calibri" panose="020F0502020204030204" pitchFamily="34" charset="0"/>
              </a:rPr>
              <a:t> of arrays”, locality).</a:t>
            </a:r>
          </a:p>
          <a:p>
            <a:endParaRPr lang="en-US" sz="800" dirty="0" smtClean="0">
              <a:latin typeface="Calibri" panose="020F0502020204030204" pitchFamily="34" charset="0"/>
            </a:endParaRPr>
          </a:p>
        </p:txBody>
      </p:sp>
      <p:sp>
        <p:nvSpPr>
          <p:cNvPr id="12" name="Title 1"/>
          <p:cNvSpPr txBox="1">
            <a:spLocks/>
          </p:cNvSpPr>
          <p:nvPr/>
        </p:nvSpPr>
        <p:spPr>
          <a:xfrm>
            <a:off x="152400" y="2286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Performance-Portability via </a:t>
            </a:r>
            <a:r>
              <a:rPr lang="en-US" sz="3600" i="1" kern="0" dirty="0" smtClean="0">
                <a:solidFill>
                  <a:srgbClr val="002060"/>
                </a:solidFill>
                <a:latin typeface="Calibri" panose="020F0502020204030204" pitchFamily="34" charset="0"/>
              </a:rPr>
              <a:t>Kokkos</a:t>
            </a:r>
            <a:endParaRPr lang="en-US" sz="3600" i="1" kern="0" dirty="0">
              <a:solidFill>
                <a:srgbClr val="002060"/>
              </a:solidFill>
              <a:latin typeface="Calibri" panose="020F0502020204030204" pitchFamily="34" charset="0"/>
            </a:endParaRPr>
          </a:p>
        </p:txBody>
      </p:sp>
      <p:pic>
        <p:nvPicPr>
          <p:cNvPr id="13" name="Picture 20" descr="trilinos_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633" y="214423"/>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2662" y="5220057"/>
            <a:ext cx="8555774" cy="43088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Calibri" panose="020F0502020204030204" pitchFamily="34" charset="0"/>
              </a:rPr>
              <a:t>Finite element assembly </a:t>
            </a:r>
            <a:r>
              <a:rPr lang="en-US" dirty="0" smtClean="0">
                <a:latin typeface="Calibri" panose="020F0502020204030204" pitchFamily="34" charset="0"/>
              </a:rPr>
              <a:t>in </a:t>
            </a:r>
            <a:r>
              <a:rPr lang="en-US" i="1" dirty="0" smtClean="0">
                <a:latin typeface="Calibri" panose="020F0502020204030204" pitchFamily="34" charset="0"/>
              </a:rPr>
              <a:t>Albany </a:t>
            </a:r>
            <a:r>
              <a:rPr lang="en-US" dirty="0" smtClean="0">
                <a:latin typeface="Calibri" panose="020F0502020204030204" pitchFamily="34" charset="0"/>
              </a:rPr>
              <a:t>has recently been rewritten using </a:t>
            </a:r>
            <a:r>
              <a:rPr lang="en-US" i="1" dirty="0" smtClean="0">
                <a:latin typeface="Calibri" panose="020F0502020204030204" pitchFamily="34" charset="0"/>
              </a:rPr>
              <a:t>Kokkos </a:t>
            </a:r>
            <a:r>
              <a:rPr lang="en-US" dirty="0" err="1" smtClean="0">
                <a:latin typeface="Calibri" panose="020F0502020204030204" pitchFamily="34" charset="0"/>
              </a:rPr>
              <a:t>functors</a:t>
            </a:r>
            <a:r>
              <a:rPr lang="en-US" dirty="0" smtClean="0">
                <a:latin typeface="Calibri" panose="020F0502020204030204" pitchFamily="34" charset="0"/>
              </a:rPr>
              <a:t>.</a:t>
            </a:r>
          </a:p>
          <a:p>
            <a:endParaRPr lang="en-US" sz="400" dirty="0" smtClean="0">
              <a:latin typeface="Calibri" panose="020F0502020204030204" pitchFamily="34" charset="0"/>
            </a:endParaRPr>
          </a:p>
        </p:txBody>
      </p:sp>
      <p:sp>
        <p:nvSpPr>
          <p:cNvPr id="10" name="TextBox 9"/>
          <p:cNvSpPr txBox="1"/>
          <p:nvPr/>
        </p:nvSpPr>
        <p:spPr>
          <a:xfrm>
            <a:off x="425449" y="921918"/>
            <a:ext cx="7950200" cy="646331"/>
          </a:xfrm>
          <a:prstGeom prst="rect">
            <a:avLst/>
          </a:prstGeom>
          <a:solidFill>
            <a:schemeClr val="accent1">
              <a:lumMod val="20000"/>
              <a:lumOff val="80000"/>
            </a:schemeClr>
          </a:solidFill>
        </p:spPr>
        <p:txBody>
          <a:bodyPr wrap="square" rtlCol="0">
            <a:spAutoFit/>
          </a:bodyPr>
          <a:lstStyle/>
          <a:p>
            <a:pPr algn="ctr"/>
            <a:r>
              <a:rPr lang="en-US" dirty="0" smtClean="0">
                <a:latin typeface="Calibri" panose="020F0502020204030204" pitchFamily="34" charset="0"/>
              </a:rPr>
              <a:t>We need to be able to run </a:t>
            </a:r>
            <a:r>
              <a:rPr lang="en-US" i="1" dirty="0" smtClean="0">
                <a:latin typeface="Calibri" panose="020F0502020204030204" pitchFamily="34" charset="0"/>
              </a:rPr>
              <a:t>Albany/FELIX</a:t>
            </a:r>
            <a:r>
              <a:rPr lang="en-US" dirty="0" smtClean="0">
                <a:latin typeface="Calibri" panose="020F0502020204030204" pitchFamily="34" charset="0"/>
              </a:rPr>
              <a:t> on </a:t>
            </a:r>
            <a:r>
              <a:rPr lang="en-US" b="1" i="1" dirty="0" smtClean="0">
                <a:latin typeface="Calibri" panose="020F0502020204030204" pitchFamily="34" charset="0"/>
              </a:rPr>
              <a:t>new architecture machines </a:t>
            </a:r>
            <a:r>
              <a:rPr lang="en-US" dirty="0" smtClean="0">
                <a:latin typeface="Calibri" panose="020F0502020204030204" pitchFamily="34" charset="0"/>
              </a:rPr>
              <a:t>(hybrid systems) and </a:t>
            </a:r>
            <a:r>
              <a:rPr lang="en-US" b="1" i="1" dirty="0" err="1" smtClean="0">
                <a:latin typeface="Calibri" panose="020F0502020204030204" pitchFamily="34" charset="0"/>
              </a:rPr>
              <a:t>manycore</a:t>
            </a:r>
            <a:r>
              <a:rPr lang="en-US" b="1" i="1" dirty="0" smtClean="0">
                <a:latin typeface="Calibri" panose="020F0502020204030204" pitchFamily="34" charset="0"/>
              </a:rPr>
              <a:t> devices </a:t>
            </a:r>
            <a:r>
              <a:rPr lang="en-US" dirty="0" smtClean="0">
                <a:latin typeface="Calibri" panose="020F0502020204030204" pitchFamily="34" charset="0"/>
              </a:rPr>
              <a:t>(multi-core CPU, NVIDIA GPU, Intel Xeon Phi, etc.) .</a:t>
            </a:r>
            <a:endParaRPr lang="en-US" dirty="0">
              <a:latin typeface="Calibri" panose="020F0502020204030204" pitchFamily="34" charset="0"/>
            </a:endParaRPr>
          </a:p>
        </p:txBody>
      </p:sp>
      <p:sp>
        <p:nvSpPr>
          <p:cNvPr id="11" name="TextBox 10"/>
          <p:cNvSpPr txBox="1"/>
          <p:nvPr/>
        </p:nvSpPr>
        <p:spPr>
          <a:xfrm>
            <a:off x="889000" y="1732002"/>
            <a:ext cx="5969000" cy="369332"/>
          </a:xfrm>
          <a:prstGeom prst="rect">
            <a:avLst/>
          </a:prstGeom>
          <a:noFill/>
          <a:ln>
            <a:solidFill>
              <a:schemeClr val="tx1"/>
            </a:solidFill>
          </a:ln>
        </p:spPr>
        <p:txBody>
          <a:bodyPr wrap="square" rtlCol="0">
            <a:spAutoFit/>
          </a:bodyPr>
          <a:lstStyle/>
          <a:p>
            <a:pPr algn="ctr"/>
            <a:r>
              <a:rPr lang="en-US" b="1" dirty="0" smtClean="0">
                <a:latin typeface="Calibri" panose="020F0502020204030204" pitchFamily="34" charset="0"/>
              </a:rPr>
              <a:t>MPI </a:t>
            </a:r>
            <a:r>
              <a:rPr lang="en-US" dirty="0" smtClean="0">
                <a:latin typeface="Calibri" panose="020F0502020204030204" pitchFamily="34" charset="0"/>
              </a:rPr>
              <a:t>(task parallelism) </a:t>
            </a:r>
            <a:r>
              <a:rPr lang="en-US" b="1" dirty="0" smtClean="0">
                <a:latin typeface="Calibri" panose="020F0502020204030204" pitchFamily="34" charset="0"/>
              </a:rPr>
              <a:t>+</a:t>
            </a:r>
            <a:r>
              <a:rPr lang="en-US" dirty="0" smtClean="0">
                <a:latin typeface="Calibri" panose="020F0502020204030204" pitchFamily="34" charset="0"/>
              </a:rPr>
              <a:t> </a:t>
            </a:r>
            <a:r>
              <a:rPr lang="en-US" b="1" dirty="0" smtClean="0">
                <a:latin typeface="Calibri" panose="020F0502020204030204" pitchFamily="34" charset="0"/>
              </a:rPr>
              <a:t>X*</a:t>
            </a:r>
            <a:r>
              <a:rPr lang="en-US" dirty="0" smtClean="0">
                <a:latin typeface="Calibri" panose="020F0502020204030204" pitchFamily="34" charset="0"/>
              </a:rPr>
              <a:t> (thread + data-level parallelism)</a:t>
            </a:r>
            <a:endParaRPr lang="en-US" dirty="0">
              <a:latin typeface="Calibri" panose="020F0502020204030204" pitchFamily="34" charset="0"/>
            </a:endParaRPr>
          </a:p>
        </p:txBody>
      </p:sp>
      <p:sp>
        <p:nvSpPr>
          <p:cNvPr id="4" name="Rectangle 3"/>
          <p:cNvSpPr/>
          <p:nvPr/>
        </p:nvSpPr>
        <p:spPr>
          <a:xfrm>
            <a:off x="333606" y="6521410"/>
            <a:ext cx="2549993" cy="369332"/>
          </a:xfrm>
          <a:prstGeom prst="rect">
            <a:avLst/>
          </a:prstGeom>
        </p:spPr>
        <p:txBody>
          <a:bodyPr wrap="none">
            <a:spAutoFit/>
          </a:bodyPr>
          <a:lstStyle/>
          <a:p>
            <a:r>
              <a:rPr lang="en-US" dirty="0" smtClean="0">
                <a:solidFill>
                  <a:schemeClr val="bg1"/>
                </a:solidFill>
                <a:latin typeface="Calibri" panose="020F0502020204030204" pitchFamily="34" charset="0"/>
              </a:rPr>
              <a:t>*X </a:t>
            </a:r>
            <a:r>
              <a:rPr lang="en-US"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OpenMP</a:t>
            </a:r>
            <a:r>
              <a:rPr lang="en-US" dirty="0">
                <a:solidFill>
                  <a:schemeClr val="bg1"/>
                </a:solidFill>
                <a:latin typeface="Calibri" panose="020F0502020204030204" pitchFamily="34" charset="0"/>
              </a:rPr>
              <a:t>, CUDA, etc.</a:t>
            </a:r>
          </a:p>
        </p:txBody>
      </p:sp>
      <p:pic>
        <p:nvPicPr>
          <p:cNvPr id="14" name="Picture 13" descr="Xeon_Phi_PCIe_Card_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09" y="2539076"/>
            <a:ext cx="1201803" cy="759540"/>
          </a:xfrm>
          <a:prstGeom prst="rect">
            <a:avLst/>
          </a:prstGeom>
        </p:spPr>
      </p:pic>
      <p:pic>
        <p:nvPicPr>
          <p:cNvPr id="17" name="Picture 16" descr="prev_NVIDIA-Tesla-GPU-Ca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439" y="2714052"/>
            <a:ext cx="1231789" cy="833511"/>
          </a:xfrm>
          <a:prstGeom prst="rect">
            <a:avLst/>
          </a:prstGeom>
        </p:spPr>
      </p:pic>
      <p:sp>
        <p:nvSpPr>
          <p:cNvPr id="15" name="TextBox 14"/>
          <p:cNvSpPr txBox="1"/>
          <p:nvPr/>
        </p:nvSpPr>
        <p:spPr>
          <a:xfrm>
            <a:off x="536573" y="4542896"/>
            <a:ext cx="7727951" cy="646331"/>
          </a:xfrm>
          <a:prstGeom prst="rect">
            <a:avLst/>
          </a:prstGeom>
          <a:solidFill>
            <a:srgbClr val="99FF66"/>
          </a:solidFill>
        </p:spPr>
        <p:txBody>
          <a:bodyPr wrap="square" rtlCol="0">
            <a:spAutoFit/>
          </a:bodyPr>
          <a:lstStyle/>
          <a:p>
            <a:pPr algn="ctr"/>
            <a:r>
              <a:rPr lang="en-US" dirty="0">
                <a:latin typeface="Calibri" panose="020F0502020204030204" pitchFamily="34" charset="0"/>
              </a:rPr>
              <a:t>With </a:t>
            </a:r>
            <a:r>
              <a:rPr lang="en-US" i="1" dirty="0">
                <a:latin typeface="Calibri" panose="020F0502020204030204" pitchFamily="34" charset="0"/>
              </a:rPr>
              <a:t>Kokkos</a:t>
            </a:r>
            <a:r>
              <a:rPr lang="en-US" dirty="0">
                <a:latin typeface="Calibri" panose="020F0502020204030204" pitchFamily="34" charset="0"/>
              </a:rPr>
              <a:t>, you write an algorithm </a:t>
            </a:r>
            <a:r>
              <a:rPr lang="en-US" b="1" dirty="0">
                <a:latin typeface="Calibri" panose="020F0502020204030204" pitchFamily="34" charset="0"/>
              </a:rPr>
              <a:t>once</a:t>
            </a:r>
            <a:r>
              <a:rPr lang="en-US" dirty="0">
                <a:latin typeface="Calibri" panose="020F0502020204030204" pitchFamily="34" charset="0"/>
              </a:rPr>
              <a:t>, and just change a template parameter to get the optimal data layout for your </a:t>
            </a:r>
            <a:r>
              <a:rPr lang="en-US" dirty="0" smtClean="0">
                <a:latin typeface="Calibri" panose="020F0502020204030204" pitchFamily="34" charset="0"/>
              </a:rPr>
              <a:t>hardware (e.g., (</a:t>
            </a:r>
            <a:r>
              <a:rPr lang="en-US" dirty="0" err="1">
                <a:latin typeface="Calibri" panose="020F0502020204030204" pitchFamily="34" charset="0"/>
              </a:rPr>
              <a:t>i</a:t>
            </a:r>
            <a:r>
              <a:rPr lang="en-US" dirty="0" err="1" smtClean="0">
                <a:latin typeface="Calibri" panose="020F0502020204030204" pitchFamily="34" charset="0"/>
              </a:rPr>
              <a:t>,j,k</a:t>
            </a:r>
            <a:r>
              <a:rPr lang="en-US" dirty="0" smtClean="0">
                <a:latin typeface="Calibri" panose="020F0502020204030204" pitchFamily="34" charset="0"/>
              </a:rPr>
              <a:t>) vs. (</a:t>
            </a:r>
            <a:r>
              <a:rPr lang="en-US" dirty="0" err="1" smtClean="0">
                <a:latin typeface="Calibri" panose="020F0502020204030204" pitchFamily="34" charset="0"/>
              </a:rPr>
              <a:t>k,i,j</a:t>
            </a:r>
            <a:r>
              <a:rPr lang="en-US" dirty="0" smtClean="0">
                <a:latin typeface="Calibri" panose="020F0502020204030204" pitchFamily="34" charset="0"/>
              </a:rPr>
              <a:t>).</a:t>
            </a:r>
            <a:endParaRPr lang="en-US" dirty="0">
              <a:latin typeface="Calibri" panose="020F0502020204030204" pitchFamily="34" charset="0"/>
            </a:endParaRPr>
          </a:p>
        </p:txBody>
      </p:sp>
    </p:spTree>
    <p:extLst>
      <p:ext uri="{BB962C8B-B14F-4D97-AF65-F5344CB8AC3E}">
        <p14:creationId xmlns:p14="http://schemas.microsoft.com/office/powerpoint/2010/main" val="988999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99" y="2133600"/>
            <a:ext cx="8115301" cy="2400657"/>
          </a:xfrm>
          <a:prstGeom prst="rect">
            <a:avLst/>
          </a:prstGeom>
          <a:noFill/>
        </p:spPr>
        <p:txBody>
          <a:bodyPr wrap="square" rtlCol="0">
            <a:spAutoFit/>
          </a:bodyPr>
          <a:lstStyle/>
          <a:p>
            <a:pPr marL="285750" indent="-285750">
              <a:buFont typeface="Arial" panose="020B0604020202020204" pitchFamily="34" charset="0"/>
              <a:buChar char="•"/>
            </a:pPr>
            <a:r>
              <a:rPr lang="en-US" b="1" i="1" dirty="0" smtClean="0">
                <a:latin typeface="Calibri" panose="020F0502020204030204" pitchFamily="34" charset="0"/>
              </a:rPr>
              <a:t>Kokkos</a:t>
            </a:r>
            <a:r>
              <a:rPr lang="en-US" dirty="0" smtClean="0">
                <a:latin typeface="Calibri" panose="020F0502020204030204" pitchFamily="34" charset="0"/>
              </a:rPr>
              <a:t>: open-source library that provides performance portability across diverse devises with different memory models.</a:t>
            </a:r>
          </a:p>
          <a:p>
            <a:pPr lvl="1"/>
            <a:endParaRPr lang="en-US" sz="400" i="1" kern="0" dirty="0" smtClean="0">
              <a:latin typeface="Calibri" panose="020F0502020204030204" pitchFamily="34" charset="0"/>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A </a:t>
            </a:r>
            <a:r>
              <a:rPr lang="en-US" i="1" kern="0" dirty="0">
                <a:latin typeface="Calibri" panose="020F0502020204030204" pitchFamily="34" charset="0"/>
                <a:cs typeface="Courier"/>
              </a:rPr>
              <a:t>programming model</a:t>
            </a:r>
            <a:r>
              <a:rPr lang="en-US" kern="0" dirty="0">
                <a:latin typeface="Calibri" panose="020F0502020204030204" pitchFamily="34" charset="0"/>
                <a:cs typeface="Courier"/>
              </a:rPr>
              <a:t> as much as a software </a:t>
            </a:r>
            <a:r>
              <a:rPr lang="en-US" kern="0" dirty="0" smtClean="0">
                <a:latin typeface="Calibri" panose="020F0502020204030204" pitchFamily="34" charset="0"/>
                <a:cs typeface="Courier"/>
              </a:rPr>
              <a:t>library.</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cs typeface="Courier"/>
              </a:rPr>
              <a:t>Provides </a:t>
            </a:r>
            <a:r>
              <a:rPr lang="en-US" kern="0" dirty="0">
                <a:latin typeface="Calibri" panose="020F0502020204030204" pitchFamily="34" charset="0"/>
                <a:cs typeface="Courier"/>
              </a:rPr>
              <a:t>automatic access to </a:t>
            </a:r>
            <a:r>
              <a:rPr lang="en-US" kern="0" dirty="0" err="1" smtClean="0">
                <a:latin typeface="Calibri" panose="020F0502020204030204" pitchFamily="34" charset="0"/>
                <a:cs typeface="Courier"/>
              </a:rPr>
              <a:t>OpenMP</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CUDA</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Pthreads</a:t>
            </a:r>
            <a:r>
              <a:rPr lang="en-US" kern="0" dirty="0">
                <a:latin typeface="Calibri" panose="020F0502020204030204" pitchFamily="34" charset="0"/>
                <a:cs typeface="Courier"/>
              </a:rPr>
              <a:t>, </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err="1" smtClean="0">
                <a:latin typeface="Calibri" panose="020F0502020204030204" pitchFamily="34" charset="0"/>
              </a:rPr>
              <a:t>Templated</a:t>
            </a:r>
            <a:r>
              <a:rPr lang="en-US" kern="0" dirty="0" smtClean="0">
                <a:latin typeface="Calibri" panose="020F0502020204030204" pitchFamily="34" charset="0"/>
              </a:rPr>
              <a:t> </a:t>
            </a:r>
            <a:r>
              <a:rPr lang="en-US" kern="0" dirty="0">
                <a:latin typeface="Calibri" panose="020F0502020204030204" pitchFamily="34" charset="0"/>
              </a:rPr>
              <a:t>meta-programming: </a:t>
            </a:r>
            <a:r>
              <a:rPr lang="en-US" kern="0" dirty="0" err="1">
                <a:latin typeface="Calibri" panose="020F0502020204030204" pitchFamily="34" charset="0"/>
                <a:cs typeface="Courier"/>
              </a:rPr>
              <a:t>parallel_for</a:t>
            </a:r>
            <a:r>
              <a:rPr lang="en-US" kern="0" dirty="0">
                <a:latin typeface="Calibri" panose="020F0502020204030204" pitchFamily="34" charset="0"/>
              </a:rPr>
              <a:t>, </a:t>
            </a:r>
            <a:r>
              <a:rPr lang="en-US" kern="0" dirty="0" err="1">
                <a:latin typeface="Calibri" panose="020F0502020204030204" pitchFamily="34" charset="0"/>
                <a:cs typeface="Courier"/>
              </a:rPr>
              <a:t>parallel_reduce</a:t>
            </a:r>
            <a:r>
              <a:rPr lang="en-US" kern="0" dirty="0">
                <a:latin typeface="Calibri" panose="020F0502020204030204" pitchFamily="34" charset="0"/>
                <a:cs typeface="Courier"/>
              </a:rPr>
              <a:t> (</a:t>
            </a:r>
            <a:r>
              <a:rPr lang="en-US" kern="0" dirty="0" err="1" smtClean="0">
                <a:latin typeface="Calibri" panose="020F0502020204030204" pitchFamily="34" charset="0"/>
                <a:cs typeface="Courier"/>
              </a:rPr>
              <a:t>templated</a:t>
            </a:r>
            <a:r>
              <a:rPr lang="en-US" kern="0" dirty="0" smtClean="0">
                <a:latin typeface="Calibri" panose="020F0502020204030204" pitchFamily="34" charset="0"/>
                <a:cs typeface="Courier"/>
              </a:rPr>
              <a:t> on </a:t>
            </a:r>
            <a:r>
              <a:rPr lang="en-US" kern="0" dirty="0">
                <a:latin typeface="Calibri" panose="020F0502020204030204" pitchFamily="34" charset="0"/>
                <a:cs typeface="Courier"/>
              </a:rPr>
              <a:t>an </a:t>
            </a:r>
            <a:r>
              <a:rPr lang="en-US" i="1" kern="0" dirty="0">
                <a:latin typeface="Calibri" panose="020F0502020204030204" pitchFamily="34" charset="0"/>
                <a:cs typeface="Courier"/>
              </a:rPr>
              <a:t>execution space</a:t>
            </a:r>
            <a:r>
              <a:rPr lang="en-US" kern="0" dirty="0" smtClean="0">
                <a:latin typeface="Calibri" panose="020F0502020204030204" pitchFamily="34" charset="0"/>
                <a:cs typeface="Courier"/>
              </a:rPr>
              <a:t>).</a:t>
            </a:r>
          </a:p>
          <a:p>
            <a:pPr lvl="1"/>
            <a:endParaRPr lang="en-US" sz="400" kern="0" dirty="0" smtClean="0">
              <a:latin typeface="Calibri" panose="020F0502020204030204" pitchFamily="34" charset="0"/>
              <a:cs typeface="Courier"/>
            </a:endParaRPr>
          </a:p>
          <a:p>
            <a:pPr marL="742950" lvl="1" indent="-285750">
              <a:buFont typeface="Arial" panose="020B0604020202020204" pitchFamily="34" charset="0"/>
              <a:buChar char="•"/>
            </a:pPr>
            <a:r>
              <a:rPr lang="en-US" kern="0" dirty="0" smtClean="0">
                <a:latin typeface="Calibri" panose="020F0502020204030204" pitchFamily="34" charset="0"/>
              </a:rPr>
              <a:t>Memory </a:t>
            </a:r>
            <a:r>
              <a:rPr lang="en-US" kern="0" dirty="0">
                <a:latin typeface="Calibri" panose="020F0502020204030204" pitchFamily="34" charset="0"/>
              </a:rPr>
              <a:t>layout abstraction (“array of </a:t>
            </a:r>
            <a:r>
              <a:rPr lang="en-US" kern="0" dirty="0" err="1">
                <a:latin typeface="Calibri" panose="020F0502020204030204" pitchFamily="34" charset="0"/>
              </a:rPr>
              <a:t>structs</a:t>
            </a:r>
            <a:r>
              <a:rPr lang="en-US" kern="0" dirty="0">
                <a:latin typeface="Calibri" panose="020F0502020204030204" pitchFamily="34" charset="0"/>
              </a:rPr>
              <a:t>” vs. “</a:t>
            </a:r>
            <a:r>
              <a:rPr lang="en-US" kern="0" dirty="0" err="1">
                <a:latin typeface="Calibri" panose="020F0502020204030204" pitchFamily="34" charset="0"/>
              </a:rPr>
              <a:t>struct</a:t>
            </a:r>
            <a:r>
              <a:rPr lang="en-US" kern="0" dirty="0">
                <a:latin typeface="Calibri" panose="020F0502020204030204" pitchFamily="34" charset="0"/>
              </a:rPr>
              <a:t> of arrays”, locality).</a:t>
            </a:r>
          </a:p>
          <a:p>
            <a:endParaRPr lang="en-US" sz="800" dirty="0" smtClean="0">
              <a:latin typeface="Calibri" panose="020F0502020204030204" pitchFamily="34" charset="0"/>
            </a:endParaRPr>
          </a:p>
        </p:txBody>
      </p:sp>
      <p:sp>
        <p:nvSpPr>
          <p:cNvPr id="12" name="Title 1"/>
          <p:cNvSpPr txBox="1">
            <a:spLocks/>
          </p:cNvSpPr>
          <p:nvPr/>
        </p:nvSpPr>
        <p:spPr>
          <a:xfrm>
            <a:off x="152400" y="2286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Performance-Portability via </a:t>
            </a:r>
            <a:r>
              <a:rPr lang="en-US" sz="3600" i="1" kern="0" dirty="0" smtClean="0">
                <a:solidFill>
                  <a:srgbClr val="002060"/>
                </a:solidFill>
                <a:latin typeface="Calibri" panose="020F0502020204030204" pitchFamily="34" charset="0"/>
              </a:rPr>
              <a:t>Kokkos</a:t>
            </a:r>
            <a:endParaRPr lang="en-US" sz="3600" i="1" kern="0" dirty="0">
              <a:solidFill>
                <a:srgbClr val="002060"/>
              </a:solidFill>
              <a:latin typeface="Calibri" panose="020F0502020204030204" pitchFamily="34" charset="0"/>
            </a:endParaRPr>
          </a:p>
        </p:txBody>
      </p:sp>
      <p:pic>
        <p:nvPicPr>
          <p:cNvPr id="13" name="Picture 20" descr="trilinos_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633" y="214423"/>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2662" y="5220057"/>
            <a:ext cx="8555774" cy="98488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Calibri" panose="020F0502020204030204" pitchFamily="34" charset="0"/>
              </a:rPr>
              <a:t>Finite element assembly </a:t>
            </a:r>
            <a:r>
              <a:rPr lang="en-US" dirty="0" smtClean="0">
                <a:latin typeface="Calibri" panose="020F0502020204030204" pitchFamily="34" charset="0"/>
              </a:rPr>
              <a:t>in </a:t>
            </a:r>
            <a:r>
              <a:rPr lang="en-US" i="1" dirty="0" smtClean="0">
                <a:latin typeface="Calibri" panose="020F0502020204030204" pitchFamily="34" charset="0"/>
              </a:rPr>
              <a:t>Albany </a:t>
            </a:r>
            <a:r>
              <a:rPr lang="en-US" dirty="0" smtClean="0">
                <a:latin typeface="Calibri" panose="020F0502020204030204" pitchFamily="34" charset="0"/>
              </a:rPr>
              <a:t>has recently been rewritten using </a:t>
            </a:r>
            <a:r>
              <a:rPr lang="en-US" i="1" dirty="0" smtClean="0">
                <a:latin typeface="Calibri" panose="020F0502020204030204" pitchFamily="34" charset="0"/>
              </a:rPr>
              <a:t>Kokkos </a:t>
            </a:r>
            <a:r>
              <a:rPr lang="en-US" dirty="0" err="1" smtClean="0">
                <a:latin typeface="Calibri" panose="020F0502020204030204" pitchFamily="34" charset="0"/>
              </a:rPr>
              <a:t>functors</a:t>
            </a:r>
            <a:r>
              <a:rPr lang="en-US" dirty="0" smtClean="0">
                <a:latin typeface="Calibri" panose="020F0502020204030204" pitchFamily="34" charset="0"/>
              </a:rPr>
              <a:t>.</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Linear solvers in </a:t>
            </a:r>
            <a:r>
              <a:rPr lang="en-US" b="1" i="1" dirty="0" err="1" smtClean="0">
                <a:latin typeface="Calibri" panose="020F0502020204030204" pitchFamily="34" charset="0"/>
              </a:rPr>
              <a:t>Belos</a:t>
            </a:r>
            <a:r>
              <a:rPr lang="en-US" b="1" i="1" dirty="0" smtClean="0">
                <a:latin typeface="Calibri" panose="020F0502020204030204" pitchFamily="34" charset="0"/>
              </a:rPr>
              <a:t> </a:t>
            </a:r>
            <a:r>
              <a:rPr lang="en-US" dirty="0" smtClean="0">
                <a:latin typeface="Calibri" panose="020F0502020204030204" pitchFamily="34" charset="0"/>
              </a:rPr>
              <a:t>package of </a:t>
            </a:r>
            <a:r>
              <a:rPr lang="en-US" i="1" dirty="0" smtClean="0">
                <a:latin typeface="Calibri" panose="020F0502020204030204" pitchFamily="34" charset="0"/>
              </a:rPr>
              <a:t>Trilinos </a:t>
            </a:r>
            <a:r>
              <a:rPr lang="en-US" dirty="0" smtClean="0">
                <a:latin typeface="Calibri" panose="020F0502020204030204" pitchFamily="34" charset="0"/>
              </a:rPr>
              <a:t>can run on next-generation platforms with simple preconditioners (Jacobi, Gauss-Seidel, Chebyshev, ILU).</a:t>
            </a:r>
            <a:endParaRPr lang="en-US" dirty="0">
              <a:latin typeface="Calibri" panose="020F0502020204030204" pitchFamily="34" charset="0"/>
            </a:endParaRPr>
          </a:p>
        </p:txBody>
      </p:sp>
      <p:sp>
        <p:nvSpPr>
          <p:cNvPr id="10" name="TextBox 9"/>
          <p:cNvSpPr txBox="1"/>
          <p:nvPr/>
        </p:nvSpPr>
        <p:spPr>
          <a:xfrm>
            <a:off x="425449" y="921918"/>
            <a:ext cx="7950200" cy="646331"/>
          </a:xfrm>
          <a:prstGeom prst="rect">
            <a:avLst/>
          </a:prstGeom>
          <a:solidFill>
            <a:schemeClr val="accent1">
              <a:lumMod val="20000"/>
              <a:lumOff val="80000"/>
            </a:schemeClr>
          </a:solidFill>
        </p:spPr>
        <p:txBody>
          <a:bodyPr wrap="square" rtlCol="0">
            <a:spAutoFit/>
          </a:bodyPr>
          <a:lstStyle/>
          <a:p>
            <a:pPr algn="ctr"/>
            <a:r>
              <a:rPr lang="en-US" dirty="0" smtClean="0">
                <a:latin typeface="Calibri" panose="020F0502020204030204" pitchFamily="34" charset="0"/>
              </a:rPr>
              <a:t>We need to be able to run </a:t>
            </a:r>
            <a:r>
              <a:rPr lang="en-US" i="1" dirty="0" smtClean="0">
                <a:latin typeface="Calibri" panose="020F0502020204030204" pitchFamily="34" charset="0"/>
              </a:rPr>
              <a:t>Albany/FELIX</a:t>
            </a:r>
            <a:r>
              <a:rPr lang="en-US" dirty="0" smtClean="0">
                <a:latin typeface="Calibri" panose="020F0502020204030204" pitchFamily="34" charset="0"/>
              </a:rPr>
              <a:t> on </a:t>
            </a:r>
            <a:r>
              <a:rPr lang="en-US" b="1" i="1" dirty="0" smtClean="0">
                <a:latin typeface="Calibri" panose="020F0502020204030204" pitchFamily="34" charset="0"/>
              </a:rPr>
              <a:t>new architecture machines </a:t>
            </a:r>
            <a:r>
              <a:rPr lang="en-US" dirty="0" smtClean="0">
                <a:latin typeface="Calibri" panose="020F0502020204030204" pitchFamily="34" charset="0"/>
              </a:rPr>
              <a:t>(hybrid systems) and </a:t>
            </a:r>
            <a:r>
              <a:rPr lang="en-US" b="1" i="1" dirty="0" err="1" smtClean="0">
                <a:latin typeface="Calibri" panose="020F0502020204030204" pitchFamily="34" charset="0"/>
              </a:rPr>
              <a:t>manycore</a:t>
            </a:r>
            <a:r>
              <a:rPr lang="en-US" b="1" i="1" dirty="0" smtClean="0">
                <a:latin typeface="Calibri" panose="020F0502020204030204" pitchFamily="34" charset="0"/>
              </a:rPr>
              <a:t> devices </a:t>
            </a:r>
            <a:r>
              <a:rPr lang="en-US" dirty="0" smtClean="0">
                <a:latin typeface="Calibri" panose="020F0502020204030204" pitchFamily="34" charset="0"/>
              </a:rPr>
              <a:t>(multi-core CPU, NVIDIA GPU, Intel Xeon Phi, etc.) .</a:t>
            </a:r>
            <a:endParaRPr lang="en-US" dirty="0">
              <a:latin typeface="Calibri" panose="020F0502020204030204" pitchFamily="34" charset="0"/>
            </a:endParaRPr>
          </a:p>
        </p:txBody>
      </p:sp>
      <p:sp>
        <p:nvSpPr>
          <p:cNvPr id="11" name="TextBox 10"/>
          <p:cNvSpPr txBox="1"/>
          <p:nvPr/>
        </p:nvSpPr>
        <p:spPr>
          <a:xfrm>
            <a:off x="889000" y="1732002"/>
            <a:ext cx="5969000" cy="369332"/>
          </a:xfrm>
          <a:prstGeom prst="rect">
            <a:avLst/>
          </a:prstGeom>
          <a:noFill/>
          <a:ln>
            <a:solidFill>
              <a:schemeClr val="tx1"/>
            </a:solidFill>
          </a:ln>
        </p:spPr>
        <p:txBody>
          <a:bodyPr wrap="square" rtlCol="0">
            <a:spAutoFit/>
          </a:bodyPr>
          <a:lstStyle/>
          <a:p>
            <a:pPr algn="ctr"/>
            <a:r>
              <a:rPr lang="en-US" b="1" dirty="0" smtClean="0">
                <a:latin typeface="Calibri" panose="020F0502020204030204" pitchFamily="34" charset="0"/>
              </a:rPr>
              <a:t>MPI </a:t>
            </a:r>
            <a:r>
              <a:rPr lang="en-US" dirty="0" smtClean="0">
                <a:latin typeface="Calibri" panose="020F0502020204030204" pitchFamily="34" charset="0"/>
              </a:rPr>
              <a:t>(task parallelism) </a:t>
            </a:r>
            <a:r>
              <a:rPr lang="en-US" b="1" dirty="0" smtClean="0">
                <a:latin typeface="Calibri" panose="020F0502020204030204" pitchFamily="34" charset="0"/>
              </a:rPr>
              <a:t>+</a:t>
            </a:r>
            <a:r>
              <a:rPr lang="en-US" dirty="0" smtClean="0">
                <a:latin typeface="Calibri" panose="020F0502020204030204" pitchFamily="34" charset="0"/>
              </a:rPr>
              <a:t> </a:t>
            </a:r>
            <a:r>
              <a:rPr lang="en-US" b="1" dirty="0" smtClean="0">
                <a:latin typeface="Calibri" panose="020F0502020204030204" pitchFamily="34" charset="0"/>
              </a:rPr>
              <a:t>X*</a:t>
            </a:r>
            <a:r>
              <a:rPr lang="en-US" dirty="0" smtClean="0">
                <a:latin typeface="Calibri" panose="020F0502020204030204" pitchFamily="34" charset="0"/>
              </a:rPr>
              <a:t> (thread + data-level parallelism)</a:t>
            </a:r>
            <a:endParaRPr lang="en-US" dirty="0">
              <a:latin typeface="Calibri" panose="020F0502020204030204" pitchFamily="34" charset="0"/>
            </a:endParaRPr>
          </a:p>
        </p:txBody>
      </p:sp>
      <p:sp>
        <p:nvSpPr>
          <p:cNvPr id="4" name="Rectangle 3"/>
          <p:cNvSpPr/>
          <p:nvPr/>
        </p:nvSpPr>
        <p:spPr>
          <a:xfrm>
            <a:off x="333606" y="6521410"/>
            <a:ext cx="2549993" cy="369332"/>
          </a:xfrm>
          <a:prstGeom prst="rect">
            <a:avLst/>
          </a:prstGeom>
        </p:spPr>
        <p:txBody>
          <a:bodyPr wrap="none">
            <a:spAutoFit/>
          </a:bodyPr>
          <a:lstStyle/>
          <a:p>
            <a:r>
              <a:rPr lang="en-US" dirty="0" smtClean="0">
                <a:solidFill>
                  <a:schemeClr val="bg1"/>
                </a:solidFill>
                <a:latin typeface="Calibri" panose="020F0502020204030204" pitchFamily="34" charset="0"/>
              </a:rPr>
              <a:t>*X </a:t>
            </a:r>
            <a:r>
              <a:rPr lang="en-US"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OpenMP</a:t>
            </a:r>
            <a:r>
              <a:rPr lang="en-US" dirty="0">
                <a:solidFill>
                  <a:schemeClr val="bg1"/>
                </a:solidFill>
                <a:latin typeface="Calibri" panose="020F0502020204030204" pitchFamily="34" charset="0"/>
              </a:rPr>
              <a:t>, CUDA, etc.</a:t>
            </a:r>
          </a:p>
        </p:txBody>
      </p:sp>
      <p:pic>
        <p:nvPicPr>
          <p:cNvPr id="14" name="Picture 13" descr="Xeon_Phi_PCIe_Card_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509" y="2539076"/>
            <a:ext cx="1201803" cy="759540"/>
          </a:xfrm>
          <a:prstGeom prst="rect">
            <a:avLst/>
          </a:prstGeom>
        </p:spPr>
      </p:pic>
      <p:pic>
        <p:nvPicPr>
          <p:cNvPr id="17" name="Picture 16" descr="prev_NVIDIA-Tesla-GPU-Ca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439" y="2714052"/>
            <a:ext cx="1231789" cy="833511"/>
          </a:xfrm>
          <a:prstGeom prst="rect">
            <a:avLst/>
          </a:prstGeom>
        </p:spPr>
      </p:pic>
      <p:sp>
        <p:nvSpPr>
          <p:cNvPr id="15" name="TextBox 14"/>
          <p:cNvSpPr txBox="1"/>
          <p:nvPr/>
        </p:nvSpPr>
        <p:spPr>
          <a:xfrm>
            <a:off x="536573" y="4542896"/>
            <a:ext cx="7727951" cy="646331"/>
          </a:xfrm>
          <a:prstGeom prst="rect">
            <a:avLst/>
          </a:prstGeom>
          <a:solidFill>
            <a:srgbClr val="99FF66"/>
          </a:solidFill>
        </p:spPr>
        <p:txBody>
          <a:bodyPr wrap="square" rtlCol="0">
            <a:spAutoFit/>
          </a:bodyPr>
          <a:lstStyle/>
          <a:p>
            <a:pPr algn="ctr"/>
            <a:r>
              <a:rPr lang="en-US" dirty="0">
                <a:latin typeface="Calibri" panose="020F0502020204030204" pitchFamily="34" charset="0"/>
              </a:rPr>
              <a:t>With </a:t>
            </a:r>
            <a:r>
              <a:rPr lang="en-US" i="1" dirty="0">
                <a:latin typeface="Calibri" panose="020F0502020204030204" pitchFamily="34" charset="0"/>
              </a:rPr>
              <a:t>Kokkos</a:t>
            </a:r>
            <a:r>
              <a:rPr lang="en-US" dirty="0">
                <a:latin typeface="Calibri" panose="020F0502020204030204" pitchFamily="34" charset="0"/>
              </a:rPr>
              <a:t>, you write an algorithm </a:t>
            </a:r>
            <a:r>
              <a:rPr lang="en-US" b="1" dirty="0">
                <a:latin typeface="Calibri" panose="020F0502020204030204" pitchFamily="34" charset="0"/>
              </a:rPr>
              <a:t>once</a:t>
            </a:r>
            <a:r>
              <a:rPr lang="en-US" dirty="0">
                <a:latin typeface="Calibri" panose="020F0502020204030204" pitchFamily="34" charset="0"/>
              </a:rPr>
              <a:t>, and just change a template parameter to get the optimal data layout for your </a:t>
            </a:r>
            <a:r>
              <a:rPr lang="en-US" dirty="0" smtClean="0">
                <a:latin typeface="Calibri" panose="020F0502020204030204" pitchFamily="34" charset="0"/>
              </a:rPr>
              <a:t>hardware (e.g., (</a:t>
            </a:r>
            <a:r>
              <a:rPr lang="en-US" dirty="0" err="1">
                <a:latin typeface="Calibri" panose="020F0502020204030204" pitchFamily="34" charset="0"/>
              </a:rPr>
              <a:t>i</a:t>
            </a:r>
            <a:r>
              <a:rPr lang="en-US" dirty="0" err="1" smtClean="0">
                <a:latin typeface="Calibri" panose="020F0502020204030204" pitchFamily="34" charset="0"/>
              </a:rPr>
              <a:t>,j,k</a:t>
            </a:r>
            <a:r>
              <a:rPr lang="en-US" dirty="0" smtClean="0">
                <a:latin typeface="Calibri" panose="020F0502020204030204" pitchFamily="34" charset="0"/>
              </a:rPr>
              <a:t>) vs. (</a:t>
            </a:r>
            <a:r>
              <a:rPr lang="en-US" dirty="0" err="1" smtClean="0">
                <a:latin typeface="Calibri" panose="020F0502020204030204" pitchFamily="34" charset="0"/>
              </a:rPr>
              <a:t>k,i,j</a:t>
            </a:r>
            <a:r>
              <a:rPr lang="en-US" dirty="0" smtClean="0">
                <a:latin typeface="Calibri" panose="020F0502020204030204" pitchFamily="34" charset="0"/>
              </a:rPr>
              <a:t>).</a:t>
            </a:r>
            <a:endParaRPr lang="en-US" dirty="0">
              <a:latin typeface="Calibri" panose="020F0502020204030204" pitchFamily="34" charset="0"/>
            </a:endParaRPr>
          </a:p>
        </p:txBody>
      </p:sp>
    </p:spTree>
    <p:extLst>
      <p:ext uri="{BB962C8B-B14F-4D97-AF65-F5344CB8AC3E}">
        <p14:creationId xmlns:p14="http://schemas.microsoft.com/office/powerpoint/2010/main" val="2341813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04800" y="76200"/>
            <a:ext cx="8077200" cy="1219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i="1" kern="0" dirty="0" smtClean="0">
                <a:solidFill>
                  <a:srgbClr val="002060"/>
                </a:solidFill>
                <a:latin typeface="Calibri" panose="020F0502020204030204" pitchFamily="34" charset="0"/>
              </a:rPr>
              <a:t>Kokkos-</a:t>
            </a:r>
            <a:r>
              <a:rPr lang="en-US" sz="3600" kern="0" dirty="0" err="1" smtClean="0">
                <a:solidFill>
                  <a:srgbClr val="002060"/>
                </a:solidFill>
                <a:latin typeface="Calibri" panose="020F0502020204030204" pitchFamily="34" charset="0"/>
              </a:rPr>
              <a:t>ification</a:t>
            </a:r>
            <a:r>
              <a:rPr lang="en-US" sz="3600" kern="0" dirty="0" smtClean="0">
                <a:solidFill>
                  <a:srgbClr val="002060"/>
                </a:solidFill>
                <a:latin typeface="Calibri" panose="020F0502020204030204" pitchFamily="34" charset="0"/>
              </a:rPr>
              <a:t> of Finite Element Assembly</a:t>
            </a:r>
            <a:endParaRPr lang="en-US" sz="3600" i="1" kern="0" dirty="0">
              <a:solidFill>
                <a:srgbClr val="002060"/>
              </a:solidFill>
              <a:latin typeface="Calibri" panose="020F05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95" y="1295400"/>
            <a:ext cx="8305800" cy="502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24200"/>
            <a:ext cx="1762986" cy="91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7400" y="4191000"/>
            <a:ext cx="2514600" cy="830997"/>
          </a:xfrm>
          <a:prstGeom prst="rect">
            <a:avLst/>
          </a:prstGeom>
          <a:noFill/>
          <a:ln>
            <a:solidFill>
              <a:schemeClr val="tx1"/>
            </a:solidFill>
          </a:ln>
        </p:spPr>
        <p:txBody>
          <a:bodyPr wrap="square" rtlCol="0">
            <a:spAutoFit/>
          </a:bodyPr>
          <a:lstStyle/>
          <a:p>
            <a:pPr algn="ctr"/>
            <a:r>
              <a:rPr lang="en-US" sz="1600" dirty="0" err="1" smtClean="0">
                <a:latin typeface="Calibri" panose="020F0502020204030204" pitchFamily="34" charset="0"/>
              </a:rPr>
              <a:t>ExecutionSpace</a:t>
            </a:r>
            <a:r>
              <a:rPr lang="en-US" sz="1600" dirty="0" smtClean="0">
                <a:latin typeface="Calibri" panose="020F0502020204030204" pitchFamily="34" charset="0"/>
              </a:rPr>
              <a:t> parameter tailors code for device (e.g., </a:t>
            </a:r>
            <a:r>
              <a:rPr lang="en-US" sz="1600" dirty="0" err="1" smtClean="0">
                <a:latin typeface="Calibri" panose="020F0502020204030204" pitchFamily="34" charset="0"/>
              </a:rPr>
              <a:t>OpenMP</a:t>
            </a:r>
            <a:r>
              <a:rPr lang="en-US" sz="1600" dirty="0" smtClean="0">
                <a:latin typeface="Calibri" panose="020F0502020204030204" pitchFamily="34" charset="0"/>
              </a:rPr>
              <a:t>, CUDA, etc.)</a:t>
            </a:r>
            <a:endParaRPr lang="en-US" sz="1600" dirty="0">
              <a:latin typeface="Calibri" panose="020F0502020204030204" pitchFamily="34" charset="0"/>
            </a:endParaRPr>
          </a:p>
        </p:txBody>
      </p:sp>
    </p:spTree>
    <p:extLst>
      <p:ext uri="{BB962C8B-B14F-4D97-AF65-F5344CB8AC3E}">
        <p14:creationId xmlns:p14="http://schemas.microsoft.com/office/powerpoint/2010/main" val="54919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3" y="1131478"/>
            <a:ext cx="5672137" cy="528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65760"/>
            <a:ext cx="8229600" cy="991675"/>
          </a:xfrm>
        </p:spPr>
        <p:txBody>
          <a:bodyPr/>
          <a:lstStyle/>
          <a:p>
            <a:r>
              <a:rPr lang="en-US" sz="3600" dirty="0" smtClean="0">
                <a:solidFill>
                  <a:srgbClr val="002060"/>
                </a:solidFill>
                <a:latin typeface="Calibri" panose="020F0502020204030204" pitchFamily="34" charset="0"/>
              </a:rPr>
              <a:t>Results on </a:t>
            </a:r>
            <a:r>
              <a:rPr lang="en-US" sz="3600" i="1" dirty="0" smtClean="0">
                <a:solidFill>
                  <a:srgbClr val="002060"/>
                </a:solidFill>
                <a:latin typeface="Calibri" panose="020F0502020204030204" pitchFamily="34" charset="0"/>
              </a:rPr>
              <a:t>Shannon</a:t>
            </a:r>
            <a:r>
              <a:rPr lang="en-US" sz="3600" dirty="0" smtClean="0">
                <a:solidFill>
                  <a:srgbClr val="002060"/>
                </a:solidFill>
                <a:latin typeface="Calibri" panose="020F0502020204030204" pitchFamily="34" charset="0"/>
              </a:rPr>
              <a:t>: 4km Greenland </a:t>
            </a:r>
            <a:br>
              <a:rPr lang="en-US" sz="3600" dirty="0" smtClean="0">
                <a:solidFill>
                  <a:srgbClr val="002060"/>
                </a:solidFill>
                <a:latin typeface="Calibri" panose="020F0502020204030204" pitchFamily="34" charset="0"/>
              </a:rPr>
            </a:br>
            <a:r>
              <a:rPr lang="en-US" sz="3600" dirty="0" smtClean="0">
                <a:solidFill>
                  <a:srgbClr val="002060"/>
                </a:solidFill>
                <a:latin typeface="Calibri" panose="020F0502020204030204" pitchFamily="34" charset="0"/>
              </a:rPr>
              <a:t>&amp; 8km Antarctica Problems</a:t>
            </a:r>
            <a:r>
              <a:rPr lang="en-US" sz="3600" i="1" dirty="0">
                <a:solidFill>
                  <a:srgbClr val="002060"/>
                </a:solidFill>
                <a:latin typeface="Calibri" panose="020F0502020204030204" pitchFamily="34" charset="0"/>
              </a:rPr>
              <a:t/>
            </a:r>
            <a:br>
              <a:rPr lang="en-US" sz="3600" i="1" dirty="0">
                <a:solidFill>
                  <a:srgbClr val="002060"/>
                </a:solidFill>
                <a:latin typeface="Calibri" panose="020F0502020204030204" pitchFamily="34" charset="0"/>
              </a:rPr>
            </a:br>
            <a:endParaRPr lang="en-US" sz="3600" dirty="0">
              <a:latin typeface="Calibri" panose="020F0502020204030204" pitchFamily="34" charset="0"/>
            </a:endParaRPr>
          </a:p>
        </p:txBody>
      </p:sp>
      <p:sp>
        <p:nvSpPr>
          <p:cNvPr id="8" name="Slide Number Placeholder 7"/>
          <p:cNvSpPr>
            <a:spLocks noGrp="1"/>
          </p:cNvSpPr>
          <p:nvPr>
            <p:ph type="sldNum" sz="quarter" idx="4294967295"/>
          </p:nvPr>
        </p:nvSpPr>
        <p:spPr/>
        <p:txBody>
          <a:bodyPr/>
          <a:lstStyle/>
          <a:p>
            <a:r>
              <a:rPr lang="en-US" dirty="0" smtClean="0">
                <a:solidFill>
                  <a:schemeClr val="bg1"/>
                </a:solidFill>
              </a:rPr>
              <a:t>1</a:t>
            </a:r>
            <a:endParaRPr lang="en-US" dirty="0">
              <a:solidFill>
                <a:schemeClr val="bg1"/>
              </a:solidFill>
            </a:endParaRPr>
          </a:p>
        </p:txBody>
      </p:sp>
      <p:sp>
        <p:nvSpPr>
          <p:cNvPr id="7" name="TextBox 6"/>
          <p:cNvSpPr txBox="1"/>
          <p:nvPr/>
        </p:nvSpPr>
        <p:spPr>
          <a:xfrm>
            <a:off x="5665861" y="970610"/>
            <a:ext cx="2453776" cy="2123658"/>
          </a:xfrm>
          <a:prstGeom prst="rect">
            <a:avLst/>
          </a:prstGeom>
          <a:noFill/>
          <a:ln>
            <a:solidFill>
              <a:schemeClr val="tx1"/>
            </a:solidFill>
          </a:ln>
        </p:spPr>
        <p:txBody>
          <a:bodyPr wrap="square" rtlCol="0">
            <a:spAutoFit/>
          </a:bodyPr>
          <a:lstStyle/>
          <a:p>
            <a:pPr algn="ctr"/>
            <a:endParaRPr lang="en-US" sz="400" b="1" dirty="0" smtClean="0">
              <a:latin typeface="Calibri" panose="020F0502020204030204" pitchFamily="34" charset="0"/>
            </a:endParaRPr>
          </a:p>
          <a:p>
            <a:pPr marL="57150" indent="0">
              <a:buNone/>
            </a:pPr>
            <a:r>
              <a:rPr lang="en-US" sz="1600" b="1" dirty="0" smtClean="0">
                <a:solidFill>
                  <a:srgbClr val="1A4F10"/>
                </a:solidFill>
                <a:latin typeface="Calibri" panose="020F0502020204030204" pitchFamily="34" charset="0"/>
              </a:rPr>
              <a:t>Shannon: </a:t>
            </a:r>
            <a:r>
              <a:rPr lang="en-US" sz="1600" i="1" dirty="0" smtClean="0">
                <a:latin typeface="Calibri" panose="020F0502020204030204" pitchFamily="34" charset="0"/>
              </a:rPr>
              <a:t>32 nodes</a:t>
            </a:r>
            <a:endParaRPr lang="en-US" sz="1600" i="1" dirty="0">
              <a:latin typeface="Calibri" panose="020F0502020204030204" pitchFamily="34" charset="0"/>
            </a:endParaRPr>
          </a:p>
          <a:p>
            <a:pPr marL="342900" indent="-285750">
              <a:buFont typeface="Arial" panose="020B0604020202020204" pitchFamily="34" charset="0"/>
              <a:buChar char="•"/>
            </a:pPr>
            <a:r>
              <a:rPr lang="en-US" sz="1600" i="1" dirty="0">
                <a:latin typeface="Calibri" panose="020F0502020204030204" pitchFamily="34" charset="0"/>
              </a:rPr>
              <a:t>2</a:t>
            </a:r>
            <a:r>
              <a:rPr lang="en-US" sz="1600" i="1" dirty="0" smtClean="0">
                <a:latin typeface="Calibri" panose="020F0502020204030204" pitchFamily="34" charset="0"/>
              </a:rPr>
              <a:t> </a:t>
            </a:r>
            <a:r>
              <a:rPr lang="en-US" sz="1600" i="1" dirty="0">
                <a:latin typeface="Calibri" panose="020F0502020204030204" pitchFamily="34" charset="0"/>
              </a:rPr>
              <a:t>8-core Sandy Bridge Xeon E5-2670 @ 2.6GHz (HT deactivated</a:t>
            </a:r>
            <a:r>
              <a:rPr lang="en-US" sz="1600" i="1" dirty="0" smtClean="0">
                <a:latin typeface="Calibri" panose="020F0502020204030204" pitchFamily="34" charset="0"/>
              </a:rPr>
              <a:t>)/node.</a:t>
            </a:r>
          </a:p>
          <a:p>
            <a:pPr marL="342900" indent="-285750">
              <a:buFont typeface="Arial" panose="020B0604020202020204" pitchFamily="34" charset="0"/>
              <a:buChar char="•"/>
            </a:pPr>
            <a:r>
              <a:rPr lang="en-US" sz="1600" i="1" dirty="0" smtClean="0">
                <a:latin typeface="Calibri" panose="020F0502020204030204" pitchFamily="34" charset="0"/>
              </a:rPr>
              <a:t>128GB </a:t>
            </a:r>
            <a:r>
              <a:rPr lang="en-US" sz="1600" i="1" dirty="0">
                <a:latin typeface="Calibri" panose="020F0502020204030204" pitchFamily="34" charset="0"/>
              </a:rPr>
              <a:t>DDR3 </a:t>
            </a:r>
            <a:r>
              <a:rPr lang="en-US" sz="1600" i="1" dirty="0" smtClean="0">
                <a:latin typeface="Calibri" panose="020F0502020204030204" pitchFamily="34" charset="0"/>
              </a:rPr>
              <a:t>memory/node</a:t>
            </a:r>
          </a:p>
          <a:p>
            <a:pPr marL="342900" indent="-285750">
              <a:buFont typeface="Arial" panose="020B0604020202020204" pitchFamily="34" charset="0"/>
              <a:buChar char="•"/>
            </a:pPr>
            <a:r>
              <a:rPr lang="en-US" sz="1600" i="1" dirty="0" smtClean="0">
                <a:latin typeface="Calibri" panose="020F0502020204030204" pitchFamily="34" charset="0"/>
              </a:rPr>
              <a:t>2x </a:t>
            </a:r>
            <a:r>
              <a:rPr lang="en-US" sz="1600" i="1" dirty="0">
                <a:latin typeface="Calibri" panose="020F0502020204030204" pitchFamily="34" charset="0"/>
              </a:rPr>
              <a:t>NVIDIA </a:t>
            </a:r>
            <a:r>
              <a:rPr lang="en-US" sz="1600" i="1" dirty="0" smtClean="0">
                <a:latin typeface="Calibri" panose="020F0502020204030204" pitchFamily="34" charset="0"/>
              </a:rPr>
              <a:t>K20x/node.</a:t>
            </a:r>
            <a:endParaRPr lang="en-US" sz="1600" dirty="0">
              <a:latin typeface="Calibri" panose="020F0502020204030204" pitchFamily="34" charset="0"/>
            </a:endParaRPr>
          </a:p>
        </p:txBody>
      </p:sp>
      <p:sp>
        <p:nvSpPr>
          <p:cNvPr id="9" name="TextBox 8"/>
          <p:cNvSpPr txBox="1"/>
          <p:nvPr/>
        </p:nvSpPr>
        <p:spPr>
          <a:xfrm>
            <a:off x="5562600" y="6075038"/>
            <a:ext cx="3466726" cy="584775"/>
          </a:xfrm>
          <a:prstGeom prst="rect">
            <a:avLst/>
          </a:prstGeom>
          <a:solidFill>
            <a:schemeClr val="accent5">
              <a:lumMod val="20000"/>
              <a:lumOff val="80000"/>
            </a:schemeClr>
          </a:solidFill>
        </p:spPr>
        <p:txBody>
          <a:bodyPr wrap="square" rtlCol="0">
            <a:spAutoFit/>
          </a:bodyPr>
          <a:lstStyle/>
          <a:p>
            <a:pPr marL="0" lvl="1" algn="ctr"/>
            <a:r>
              <a:rPr lang="en-US" sz="1600" dirty="0">
                <a:latin typeface="Calibri" panose="020F0502020204030204" pitchFamily="34" charset="0"/>
              </a:rPr>
              <a:t>“# of </a:t>
            </a:r>
            <a:r>
              <a:rPr lang="en-US" sz="1600" dirty="0" smtClean="0">
                <a:latin typeface="Calibri" panose="020F0502020204030204" pitchFamily="34" charset="0"/>
              </a:rPr>
              <a:t>elements/</a:t>
            </a:r>
            <a:r>
              <a:rPr lang="en-US" sz="1600" dirty="0" err="1" smtClean="0">
                <a:latin typeface="Calibri" panose="020F0502020204030204" pitchFamily="34" charset="0"/>
              </a:rPr>
              <a:t>workset</a:t>
            </a:r>
            <a:r>
              <a:rPr lang="en-US" sz="1600" dirty="0" smtClean="0">
                <a:latin typeface="Calibri" panose="020F0502020204030204" pitchFamily="34" charset="0"/>
              </a:rPr>
              <a:t>” </a:t>
            </a:r>
            <a:r>
              <a:rPr lang="en-US" sz="1600" dirty="0">
                <a:latin typeface="Calibri" panose="020F0502020204030204" pitchFamily="34" charset="0"/>
              </a:rPr>
              <a:t>= threading index (allows for on-node parallelism</a:t>
            </a:r>
            <a:r>
              <a:rPr lang="en-US" sz="1600" dirty="0" smtClean="0">
                <a:latin typeface="Calibri" panose="020F0502020204030204" pitchFamily="34" charset="0"/>
              </a:rPr>
              <a:t>)</a:t>
            </a:r>
            <a:endParaRPr lang="en-US" sz="1600" dirty="0">
              <a:latin typeface="Calibri" panose="020F0502020204030204" pitchFamily="34" charset="0"/>
            </a:endParaRPr>
          </a:p>
        </p:txBody>
      </p:sp>
      <p:pic>
        <p:nvPicPr>
          <p:cNvPr id="10" name="Picture 9" descr="Screen Shot 2014-01-13 at 1.04.5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910" y="1212015"/>
            <a:ext cx="1081635" cy="1640848"/>
          </a:xfrm>
          <a:prstGeom prst="rect">
            <a:avLst/>
          </a:prstGeom>
        </p:spPr>
      </p:pic>
      <p:sp>
        <p:nvSpPr>
          <p:cNvPr id="3" name="TextBox 2"/>
          <p:cNvSpPr txBox="1"/>
          <p:nvPr/>
        </p:nvSpPr>
        <p:spPr>
          <a:xfrm>
            <a:off x="1295400" y="1131478"/>
            <a:ext cx="3124200" cy="307777"/>
          </a:xfrm>
          <a:prstGeom prst="rect">
            <a:avLst/>
          </a:prstGeom>
          <a:solidFill>
            <a:schemeClr val="bg1"/>
          </a:solidFill>
        </p:spPr>
        <p:txBody>
          <a:bodyPr wrap="square" rtlCol="0">
            <a:spAutoFit/>
          </a:bodyPr>
          <a:lstStyle/>
          <a:p>
            <a:pPr algn="ctr"/>
            <a:r>
              <a:rPr lang="en-US" sz="1400" b="1" dirty="0" smtClean="0">
                <a:latin typeface="Calibri" panose="020F0502020204030204" pitchFamily="34" charset="0"/>
              </a:rPr>
              <a:t>4km Greenland</a:t>
            </a:r>
            <a:endParaRPr lang="en-US" sz="1400" b="1" dirty="0">
              <a:latin typeface="Calibri" panose="020F0502020204030204" pitchFamily="34" charset="0"/>
            </a:endParaRPr>
          </a:p>
        </p:txBody>
      </p:sp>
      <p:sp>
        <p:nvSpPr>
          <p:cNvPr id="11" name="TextBox 10"/>
          <p:cNvSpPr txBox="1"/>
          <p:nvPr/>
        </p:nvSpPr>
        <p:spPr>
          <a:xfrm>
            <a:off x="1219200" y="3694052"/>
            <a:ext cx="3124200" cy="307777"/>
          </a:xfrm>
          <a:prstGeom prst="rect">
            <a:avLst/>
          </a:prstGeom>
          <a:solidFill>
            <a:schemeClr val="bg1"/>
          </a:solidFill>
        </p:spPr>
        <p:txBody>
          <a:bodyPr wrap="square" rtlCol="0">
            <a:spAutoFit/>
          </a:bodyPr>
          <a:lstStyle/>
          <a:p>
            <a:pPr algn="ctr"/>
            <a:r>
              <a:rPr lang="en-US" sz="1400" b="1" dirty="0">
                <a:latin typeface="Calibri" panose="020F0502020204030204" pitchFamily="34" charset="0"/>
              </a:rPr>
              <a:t>8</a:t>
            </a:r>
            <a:r>
              <a:rPr lang="en-US" sz="1400" b="1" dirty="0" smtClean="0">
                <a:latin typeface="Calibri" panose="020F0502020204030204" pitchFamily="34" charset="0"/>
              </a:rPr>
              <a:t>km Antarctica</a:t>
            </a:r>
            <a:endParaRPr lang="en-US" sz="1400" b="1" dirty="0">
              <a:latin typeface="Calibri" panose="020F0502020204030204" pitchFamily="34" charset="0"/>
            </a:endParaRPr>
          </a:p>
        </p:txBody>
      </p:sp>
      <p:sp>
        <p:nvSpPr>
          <p:cNvPr id="13" name="TextBox 12"/>
          <p:cNvSpPr txBox="1"/>
          <p:nvPr/>
        </p:nvSpPr>
        <p:spPr>
          <a:xfrm>
            <a:off x="914400" y="4001829"/>
            <a:ext cx="1236989" cy="276999"/>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Total Time</a:t>
            </a:r>
            <a:endParaRPr lang="en-US" sz="1200" dirty="0">
              <a:latin typeface="Calibri" panose="020F0502020204030204" pitchFamily="34" charset="0"/>
            </a:endParaRPr>
          </a:p>
        </p:txBody>
      </p:sp>
      <p:sp>
        <p:nvSpPr>
          <p:cNvPr id="14" name="TextBox 13"/>
          <p:cNvSpPr txBox="1"/>
          <p:nvPr/>
        </p:nvSpPr>
        <p:spPr>
          <a:xfrm>
            <a:off x="914399" y="1518303"/>
            <a:ext cx="1236989" cy="276999"/>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Total Time</a:t>
            </a:r>
            <a:endParaRPr lang="en-US" sz="1200" dirty="0">
              <a:latin typeface="Calibri" panose="020F0502020204030204" pitchFamily="34" charset="0"/>
            </a:endParaRPr>
          </a:p>
        </p:txBody>
      </p:sp>
      <p:sp>
        <p:nvSpPr>
          <p:cNvPr id="15" name="TextBox 14"/>
          <p:cNvSpPr txBox="1"/>
          <p:nvPr/>
        </p:nvSpPr>
        <p:spPr>
          <a:xfrm>
            <a:off x="3852796" y="1439255"/>
            <a:ext cx="1633604" cy="461665"/>
          </a:xfrm>
          <a:prstGeom prst="rect">
            <a:avLst/>
          </a:prstGeom>
          <a:solidFill>
            <a:schemeClr val="bg1"/>
          </a:solidFill>
        </p:spPr>
        <p:txBody>
          <a:bodyPr wrap="square" rtlCol="0">
            <a:spAutoFit/>
          </a:bodyPr>
          <a:lstStyle/>
          <a:p>
            <a:r>
              <a:rPr lang="en-US" sz="1200" dirty="0" smtClean="0">
                <a:latin typeface="Calibri" panose="020F0502020204030204" pitchFamily="34" charset="0"/>
              </a:rPr>
              <a:t>    Compute Time</a:t>
            </a:r>
          </a:p>
          <a:p>
            <a:pPr algn="ctr"/>
            <a:endParaRPr lang="en-US" sz="1200" dirty="0">
              <a:latin typeface="Calibri" panose="020F0502020204030204" pitchFamily="34" charset="0"/>
            </a:endParaRPr>
          </a:p>
        </p:txBody>
      </p:sp>
      <p:sp>
        <p:nvSpPr>
          <p:cNvPr id="16" name="TextBox 15"/>
          <p:cNvSpPr txBox="1"/>
          <p:nvPr/>
        </p:nvSpPr>
        <p:spPr>
          <a:xfrm>
            <a:off x="3707589" y="3886201"/>
            <a:ext cx="1777857" cy="461665"/>
          </a:xfrm>
          <a:prstGeom prst="rect">
            <a:avLst/>
          </a:prstGeom>
          <a:solidFill>
            <a:schemeClr val="bg1"/>
          </a:solidFill>
        </p:spPr>
        <p:txBody>
          <a:bodyPr wrap="square" rtlCol="0">
            <a:spAutoFit/>
          </a:bodyPr>
          <a:lstStyle/>
          <a:p>
            <a:pPr algn="ctr"/>
            <a:r>
              <a:rPr lang="en-US" sz="1200" dirty="0" smtClean="0">
                <a:latin typeface="Calibri" panose="020F0502020204030204" pitchFamily="34" charset="0"/>
              </a:rPr>
              <a:t>Compute Time</a:t>
            </a:r>
          </a:p>
          <a:p>
            <a:pPr algn="ctr"/>
            <a:endParaRPr lang="en-US" sz="12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5665861" y="3237041"/>
                <a:ext cx="3261326" cy="800219"/>
              </a:xfrm>
              <a:prstGeom prst="rect">
                <a:avLst/>
              </a:prstGeom>
              <a:noFill/>
              <a:ln>
                <a:solidFill>
                  <a:schemeClr val="tx1"/>
                </a:solidFill>
              </a:ln>
            </p:spPr>
            <p:txBody>
              <a:bodyPr wrap="square" rtlCol="0">
                <a:spAutoFit/>
              </a:bodyPr>
              <a:lstStyle/>
              <a:p>
                <a14:m>
                  <m:oMath xmlns:m="http://schemas.openxmlformats.org/officeDocument/2006/math">
                    <m:r>
                      <a:rPr lang="en-US" sz="1400" i="1" smtClean="0">
                        <a:solidFill>
                          <a:schemeClr val="accent1"/>
                        </a:solidFill>
                        <a:latin typeface="Cambria Math" panose="02040503050406030204" pitchFamily="18" charset="0"/>
                        <a:ea typeface="Cambria Math" panose="02040503050406030204" pitchFamily="18" charset="0"/>
                      </a:rPr>
                      <m:t>−</m:t>
                    </m:r>
                    <m:r>
                      <a:rPr lang="en-US" sz="1400" b="0" i="1" smtClean="0">
                        <a:solidFill>
                          <a:schemeClr val="accent1"/>
                        </a:solidFill>
                        <a:latin typeface="Cambria Math" panose="02040503050406030204" pitchFamily="18" charset="0"/>
                        <a:ea typeface="Cambria Math" panose="02040503050406030204" pitchFamily="18" charset="0"/>
                      </a:rPr>
                      <m:t> </m:t>
                    </m:r>
                  </m:oMath>
                </a14:m>
                <a:r>
                  <a:rPr lang="en-US" sz="1400" dirty="0" smtClean="0">
                    <a:solidFill>
                      <a:schemeClr val="accent1"/>
                    </a:solidFill>
                    <a:latin typeface="Calibri" panose="020F0502020204030204" pitchFamily="34" charset="0"/>
                  </a:rPr>
                  <a:t> Serial: 1 MPI thread/node</a:t>
                </a:r>
              </a:p>
              <a:p>
                <a14:m>
                  <m:oMath xmlns:m="http://schemas.openxmlformats.org/officeDocument/2006/math">
                    <m:r>
                      <a:rPr lang="en-US" sz="1400" i="1" smtClean="0">
                        <a:solidFill>
                          <a:srgbClr val="FF0000"/>
                        </a:solidFill>
                        <a:latin typeface="Cambria Math" panose="02040503050406030204" pitchFamily="18" charset="0"/>
                        <a:ea typeface="Cambria Math" panose="02040503050406030204" pitchFamily="18" charset="0"/>
                      </a:rPr>
                      <m:t>− </m:t>
                    </m:r>
                    <m:r>
                      <a:rPr lang="en-US" sz="1400" b="0" i="1" smtClean="0">
                        <a:solidFill>
                          <a:srgbClr val="FF0000"/>
                        </a:solidFill>
                        <a:latin typeface="Cambria Math" panose="02040503050406030204" pitchFamily="18" charset="0"/>
                        <a:ea typeface="Cambria Math" panose="02040503050406030204" pitchFamily="18" charset="0"/>
                      </a:rPr>
                      <m:t> </m:t>
                    </m:r>
                  </m:oMath>
                </a14:m>
                <a:r>
                  <a:rPr lang="en-US" sz="1400" dirty="0" err="1" smtClean="0">
                    <a:solidFill>
                      <a:srgbClr val="FF0000"/>
                    </a:solidFill>
                    <a:latin typeface="Calibri" panose="020F0502020204030204" pitchFamily="34" charset="0"/>
                  </a:rPr>
                  <a:t>OpenMP</a:t>
                </a:r>
                <a:r>
                  <a:rPr lang="en-US" sz="1400" dirty="0" smtClean="0">
                    <a:solidFill>
                      <a:srgbClr val="FF0000"/>
                    </a:solidFill>
                    <a:latin typeface="Calibri" panose="020F0502020204030204" pitchFamily="34" charset="0"/>
                  </a:rPr>
                  <a:t>: 16 </a:t>
                </a:r>
                <a:r>
                  <a:rPr lang="en-US" sz="1400" dirty="0" err="1" smtClean="0">
                    <a:solidFill>
                      <a:srgbClr val="FF0000"/>
                    </a:solidFill>
                    <a:latin typeface="Calibri" panose="020F0502020204030204" pitchFamily="34" charset="0"/>
                  </a:rPr>
                  <a:t>OpenMP</a:t>
                </a:r>
                <a:r>
                  <a:rPr lang="en-US" sz="1400" dirty="0" smtClean="0">
                    <a:solidFill>
                      <a:srgbClr val="FF0000"/>
                    </a:solidFill>
                    <a:latin typeface="Calibri" panose="020F0502020204030204" pitchFamily="34" charset="0"/>
                  </a:rPr>
                  <a:t> threads/node</a:t>
                </a:r>
              </a:p>
              <a:p>
                <a:endParaRPr lang="en-US" sz="400" dirty="0" smtClean="0">
                  <a:solidFill>
                    <a:srgbClr val="FF0000"/>
                  </a:solidFill>
                  <a:latin typeface="Calibri" panose="020F0502020204030204" pitchFamily="34" charset="0"/>
                </a:endParaRPr>
              </a:p>
              <a:p>
                <a14:m>
                  <m:oMath xmlns:m="http://schemas.openxmlformats.org/officeDocument/2006/math">
                    <m:r>
                      <a:rPr lang="en-US" sz="1400" i="1" smtClean="0">
                        <a:solidFill>
                          <a:srgbClr val="92D050"/>
                        </a:solidFill>
                        <a:latin typeface="Cambria Math" panose="02040503050406030204" pitchFamily="18" charset="0"/>
                        <a:ea typeface="Cambria Math" panose="02040503050406030204" pitchFamily="18" charset="0"/>
                      </a:rPr>
                      <m:t>− </m:t>
                    </m:r>
                    <m:r>
                      <a:rPr lang="en-US" sz="1400" b="0" i="1" smtClean="0">
                        <a:solidFill>
                          <a:srgbClr val="92D050"/>
                        </a:solidFill>
                        <a:latin typeface="Cambria Math" panose="02040503050406030204" pitchFamily="18" charset="0"/>
                        <a:ea typeface="Cambria Math" panose="02040503050406030204" pitchFamily="18" charset="0"/>
                      </a:rPr>
                      <m:t> </m:t>
                    </m:r>
                  </m:oMath>
                </a14:m>
                <a:r>
                  <a:rPr lang="en-US" sz="1400" dirty="0" smtClean="0">
                    <a:solidFill>
                      <a:srgbClr val="92D050"/>
                    </a:solidFill>
                    <a:latin typeface="Calibri" panose="020F0502020204030204" pitchFamily="34" charset="0"/>
                  </a:rPr>
                  <a:t>CUDA: 1 GPU/node</a:t>
                </a:r>
                <a:endParaRPr lang="en-US" sz="1400" dirty="0">
                  <a:solidFill>
                    <a:srgbClr val="92D050"/>
                  </a:solidFill>
                  <a:latin typeface="Calibri" panose="020F050202020403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665861" y="3237041"/>
                <a:ext cx="3261326" cy="800219"/>
              </a:xfrm>
              <a:prstGeom prst="rect">
                <a:avLst/>
              </a:prstGeom>
              <a:blipFill>
                <a:blip r:embed="rId5"/>
                <a:stretch>
                  <a:fillRect t="-752" b="-6767"/>
                </a:stretch>
              </a:blipFill>
              <a:ln>
                <a:solidFill>
                  <a:schemeClr val="tx1"/>
                </a:solidFill>
              </a:ln>
            </p:spPr>
            <p:txBody>
              <a:bodyPr/>
              <a:lstStyle/>
              <a:p>
                <a:r>
                  <a:rPr lang="en-US">
                    <a:noFill/>
                  </a:rPr>
                  <a:t> </a:t>
                </a:r>
              </a:p>
            </p:txBody>
          </p:sp>
        </mc:Fallback>
      </mc:AlternateContent>
      <p:sp>
        <p:nvSpPr>
          <p:cNvPr id="5" name="Rectangle 4"/>
          <p:cNvSpPr/>
          <p:nvPr/>
        </p:nvSpPr>
        <p:spPr>
          <a:xfrm>
            <a:off x="2438400" y="2032439"/>
            <a:ext cx="762000" cy="106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32221" y="4680133"/>
            <a:ext cx="762000" cy="106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247433624"/>
              </p:ext>
            </p:extLst>
          </p:nvPr>
        </p:nvGraphicFramePr>
        <p:xfrm>
          <a:off x="5562600" y="4267200"/>
          <a:ext cx="3504840" cy="1614010"/>
        </p:xfrm>
        <a:graphic>
          <a:graphicData uri="http://schemas.openxmlformats.org/drawingml/2006/table">
            <a:tbl>
              <a:tblPr firstRow="1" bandRow="1">
                <a:tableStyleId>{5C22544A-7EE6-4342-B048-85BDC9FD1C3A}</a:tableStyleId>
              </a:tblPr>
              <a:tblGrid>
                <a:gridCol w="1406327">
                  <a:extLst>
                    <a:ext uri="{9D8B030D-6E8A-4147-A177-3AD203B41FA5}">
                      <a16:colId xmlns:a16="http://schemas.microsoft.com/office/drawing/2014/main" val="1770477241"/>
                    </a:ext>
                  </a:extLst>
                </a:gridCol>
                <a:gridCol w="1108273">
                  <a:extLst>
                    <a:ext uri="{9D8B030D-6E8A-4147-A177-3AD203B41FA5}">
                      <a16:colId xmlns:a16="http://schemas.microsoft.com/office/drawing/2014/main" val="3003606102"/>
                    </a:ext>
                  </a:extLst>
                </a:gridCol>
                <a:gridCol w="990240">
                  <a:extLst>
                    <a:ext uri="{9D8B030D-6E8A-4147-A177-3AD203B41FA5}">
                      <a16:colId xmlns:a16="http://schemas.microsoft.com/office/drawing/2014/main" val="1045151688"/>
                    </a:ext>
                  </a:extLst>
                </a:gridCol>
              </a:tblGrid>
              <a:tr h="364330">
                <a:tc gridSpan="3">
                  <a:txBody>
                    <a:bodyPr/>
                    <a:lstStyle/>
                    <a:p>
                      <a:pPr algn="ctr"/>
                      <a:r>
                        <a:rPr lang="en-US" sz="1600" baseline="0" dirty="0" smtClean="0">
                          <a:latin typeface="Calibri" panose="020F0502020204030204" pitchFamily="34" charset="0"/>
                        </a:rPr>
                        <a:t>Max speedup </a:t>
                      </a:r>
                      <a:r>
                        <a:rPr lang="en-US" sz="1600" dirty="0" smtClean="0">
                          <a:latin typeface="Calibri" panose="020F0502020204030204" pitchFamily="34" charset="0"/>
                        </a:rPr>
                        <a:t>over Serial  for</a:t>
                      </a:r>
                    </a:p>
                    <a:p>
                      <a:pPr algn="ctr"/>
                      <a:r>
                        <a:rPr lang="en-US" sz="1600" dirty="0" smtClean="0">
                          <a:latin typeface="Calibri" panose="020F0502020204030204" pitchFamily="34" charset="0"/>
                        </a:rPr>
                        <a:t> </a:t>
                      </a:r>
                      <a:r>
                        <a:rPr lang="en-US" sz="1600" dirty="0" err="1" smtClean="0">
                          <a:latin typeface="Calibri" panose="020F0502020204030204" pitchFamily="34" charset="0"/>
                        </a:rPr>
                        <a:t>workset</a:t>
                      </a:r>
                      <a:r>
                        <a:rPr lang="en-US" sz="1600" dirty="0" smtClean="0">
                          <a:latin typeface="Calibri" panose="020F0502020204030204" pitchFamily="34" charset="0"/>
                        </a:rPr>
                        <a:t> size &gt;</a:t>
                      </a:r>
                      <a:r>
                        <a:rPr lang="en-US" sz="1600" baseline="0" dirty="0" smtClean="0">
                          <a:latin typeface="Calibri" panose="020F0502020204030204" pitchFamily="34" charset="0"/>
                        </a:rPr>
                        <a:t> 1000</a:t>
                      </a:r>
                      <a:endParaRPr lang="en-US" sz="1600" dirty="0">
                        <a:latin typeface="Calibri" panose="020F050202020403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65169009"/>
                  </a:ext>
                </a:extLst>
              </a:tr>
              <a:tr h="210928">
                <a:tc>
                  <a:txBody>
                    <a:bodyPr/>
                    <a:lstStyle/>
                    <a:p>
                      <a:pPr algn="ctr"/>
                      <a:endParaRPr lang="en-US" sz="1600" dirty="0">
                        <a:latin typeface="Calibri" panose="020F0502020204030204" pitchFamily="34" charset="0"/>
                      </a:endParaRPr>
                    </a:p>
                  </a:txBody>
                  <a:tcPr/>
                </a:tc>
                <a:tc>
                  <a:txBody>
                    <a:bodyPr/>
                    <a:lstStyle/>
                    <a:p>
                      <a:pPr algn="ctr"/>
                      <a:r>
                        <a:rPr lang="en-US" sz="1600" dirty="0" err="1" smtClean="0">
                          <a:latin typeface="Calibri" panose="020F0502020204030204" pitchFamily="34" charset="0"/>
                        </a:rPr>
                        <a:t>OpenMP</a:t>
                      </a:r>
                      <a:endParaRPr lang="en-US"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CUDA</a:t>
                      </a:r>
                      <a:endParaRPr lang="en-US" sz="1600" dirty="0">
                        <a:latin typeface="Calibri" panose="020F0502020204030204" pitchFamily="34" charset="0"/>
                      </a:endParaRPr>
                    </a:p>
                  </a:txBody>
                  <a:tcPr/>
                </a:tc>
                <a:extLst>
                  <a:ext uri="{0D108BD9-81ED-4DB2-BD59-A6C34878D82A}">
                    <a16:rowId xmlns:a16="http://schemas.microsoft.com/office/drawing/2014/main" val="1254269458"/>
                  </a:ext>
                </a:extLst>
              </a:tr>
              <a:tr h="210928">
                <a:tc>
                  <a:txBody>
                    <a:bodyPr/>
                    <a:lstStyle/>
                    <a:p>
                      <a:pPr algn="ctr"/>
                      <a:r>
                        <a:rPr lang="en-US" sz="1600" dirty="0" smtClean="0">
                          <a:latin typeface="Calibri" panose="020F0502020204030204" pitchFamily="34" charset="0"/>
                        </a:rPr>
                        <a:t>Total Time</a:t>
                      </a:r>
                      <a:endParaRPr lang="en-US"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5.6x</a:t>
                      </a:r>
                      <a:endParaRPr lang="en-US"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1.7x</a:t>
                      </a:r>
                      <a:endParaRPr lang="en-US" sz="1600" dirty="0">
                        <a:latin typeface="Calibri" panose="020F0502020204030204" pitchFamily="34" charset="0"/>
                      </a:endParaRPr>
                    </a:p>
                  </a:txBody>
                  <a:tcPr/>
                </a:tc>
                <a:extLst>
                  <a:ext uri="{0D108BD9-81ED-4DB2-BD59-A6C34878D82A}">
                    <a16:rowId xmlns:a16="http://schemas.microsoft.com/office/drawing/2014/main" val="2825835201"/>
                  </a:ext>
                </a:extLst>
              </a:tr>
              <a:tr h="364330">
                <a:tc>
                  <a:txBody>
                    <a:bodyPr/>
                    <a:lstStyle/>
                    <a:p>
                      <a:pPr algn="ctr"/>
                      <a:r>
                        <a:rPr lang="en-US" sz="1600" dirty="0" smtClean="0">
                          <a:latin typeface="Calibri" panose="020F0502020204030204" pitchFamily="34" charset="0"/>
                        </a:rPr>
                        <a:t>Compute Time</a:t>
                      </a:r>
                      <a:endParaRPr lang="en-US"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7.2x</a:t>
                      </a:r>
                      <a:endParaRPr lang="en-US"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6.7x</a:t>
                      </a:r>
                      <a:endParaRPr lang="en-US" sz="1600" dirty="0">
                        <a:latin typeface="Calibri" panose="020F0502020204030204" pitchFamily="34" charset="0"/>
                      </a:endParaRPr>
                    </a:p>
                  </a:txBody>
                  <a:tcPr/>
                </a:tc>
                <a:extLst>
                  <a:ext uri="{0D108BD9-81ED-4DB2-BD59-A6C34878D82A}">
                    <a16:rowId xmlns:a16="http://schemas.microsoft.com/office/drawing/2014/main" val="2971507512"/>
                  </a:ext>
                </a:extLst>
              </a:tr>
            </a:tbl>
          </a:graphicData>
        </a:graphic>
      </p:graphicFrame>
    </p:spTree>
    <p:extLst>
      <p:ext uri="{BB962C8B-B14F-4D97-AF65-F5344CB8AC3E}">
        <p14:creationId xmlns:p14="http://schemas.microsoft.com/office/powerpoint/2010/main" val="3524421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76200"/>
            <a:ext cx="88392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rgbClr val="002060"/>
                </a:solidFill>
                <a:latin typeface="Calibri" panose="020F0502020204030204" pitchFamily="34" charset="0"/>
              </a:rPr>
              <a:t>Results on </a:t>
            </a:r>
            <a:r>
              <a:rPr lang="en-US" sz="3600" i="1" kern="0" dirty="0" smtClean="0">
                <a:solidFill>
                  <a:srgbClr val="002060"/>
                </a:solidFill>
                <a:latin typeface="Calibri" panose="020F0502020204030204" pitchFamily="34" charset="0"/>
              </a:rPr>
              <a:t>Titan</a:t>
            </a:r>
            <a:r>
              <a:rPr lang="en-US" sz="3600" kern="0" dirty="0" smtClean="0">
                <a:solidFill>
                  <a:srgbClr val="002060"/>
                </a:solidFill>
                <a:latin typeface="Calibri" panose="020F0502020204030204" pitchFamily="34" charset="0"/>
              </a:rPr>
              <a:t>: Weak Scalability for Greenland (8km, 4km, 2km, 1km)</a:t>
            </a:r>
            <a:endParaRPr lang="en-US" sz="3600" i="1" kern="0" dirty="0">
              <a:solidFill>
                <a:srgbClr val="002060"/>
              </a:solidFill>
              <a:latin typeface="Calibri" panose="020F0502020204030204" pitchFamily="34" charset="0"/>
            </a:endParaRPr>
          </a:p>
        </p:txBody>
      </p:sp>
      <p:sp>
        <p:nvSpPr>
          <p:cNvPr id="4" name="Rectangle 3"/>
          <p:cNvSpPr/>
          <p:nvPr/>
        </p:nvSpPr>
        <p:spPr>
          <a:xfrm>
            <a:off x="152400" y="1752600"/>
            <a:ext cx="35814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26627" y="4677848"/>
            <a:ext cx="2241173" cy="1692771"/>
          </a:xfrm>
          <a:prstGeom prst="rect">
            <a:avLst/>
          </a:prstGeom>
          <a:noFill/>
          <a:ln>
            <a:solidFill>
              <a:schemeClr val="tx1"/>
            </a:solidFill>
          </a:ln>
        </p:spPr>
        <p:txBody>
          <a:bodyPr wrap="square" rtlCol="0">
            <a:spAutoFit/>
          </a:bodyPr>
          <a:lstStyle/>
          <a:p>
            <a:pPr marL="57150" indent="0">
              <a:buNone/>
            </a:pPr>
            <a:r>
              <a:rPr lang="en-US" sz="1600" b="1" dirty="0" smtClean="0">
                <a:solidFill>
                  <a:srgbClr val="800000"/>
                </a:solidFill>
                <a:latin typeface="Calibri" panose="020F0502020204030204" pitchFamily="34" charset="0"/>
              </a:rPr>
              <a:t>Titan: </a:t>
            </a:r>
            <a:r>
              <a:rPr lang="en-US" sz="1400" dirty="0" smtClean="0">
                <a:latin typeface="Calibri" panose="020F0502020204030204" pitchFamily="34" charset="0"/>
              </a:rPr>
              <a:t>18,688 </a:t>
            </a:r>
            <a:r>
              <a:rPr lang="en-US" sz="1400" dirty="0">
                <a:latin typeface="Calibri" panose="020F0502020204030204" pitchFamily="34" charset="0"/>
              </a:rPr>
              <a:t>AMD Opteron </a:t>
            </a:r>
            <a:r>
              <a:rPr lang="en-US" sz="1400" dirty="0" smtClean="0">
                <a:latin typeface="Calibri" panose="020F0502020204030204" pitchFamily="34" charset="0"/>
              </a:rPr>
              <a:t>nodes</a:t>
            </a:r>
          </a:p>
          <a:p>
            <a:pPr marL="57150" indent="0">
              <a:buNone/>
            </a:pPr>
            <a:endParaRPr lang="en-US" sz="400" dirty="0">
              <a:latin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rPr>
              <a:t>16 cores per </a:t>
            </a:r>
            <a:r>
              <a:rPr lang="en-US" sz="1400" dirty="0" smtClean="0">
                <a:latin typeface="Calibri" panose="020F0502020204030204" pitchFamily="34" charset="0"/>
              </a:rPr>
              <a:t>node</a:t>
            </a:r>
          </a:p>
          <a:p>
            <a:pPr marL="285750" indent="-285750">
              <a:buFont typeface="Arial" panose="020B0604020202020204" pitchFamily="34" charset="0"/>
              <a:buChar char="•"/>
            </a:pPr>
            <a:r>
              <a:rPr lang="en-US" sz="1400" dirty="0" smtClean="0">
                <a:latin typeface="Calibri" panose="020F0502020204030204" pitchFamily="34" charset="0"/>
              </a:rPr>
              <a:t>1 </a:t>
            </a:r>
            <a:r>
              <a:rPr lang="en-US" sz="1400" dirty="0">
                <a:latin typeface="Calibri" panose="020F0502020204030204" pitchFamily="34" charset="0"/>
              </a:rPr>
              <a:t>K20X Kepler </a:t>
            </a:r>
            <a:r>
              <a:rPr lang="en-US" sz="1400" dirty="0" smtClean="0">
                <a:latin typeface="Calibri" panose="020F0502020204030204" pitchFamily="34" charset="0"/>
              </a:rPr>
              <a:t>GPUs </a:t>
            </a:r>
            <a:r>
              <a:rPr lang="en-US" sz="1400" dirty="0">
                <a:latin typeface="Calibri" panose="020F0502020204030204" pitchFamily="34" charset="0"/>
              </a:rPr>
              <a:t>per </a:t>
            </a:r>
            <a:r>
              <a:rPr lang="en-US" sz="1400" dirty="0" smtClean="0">
                <a:latin typeface="Calibri" panose="020F0502020204030204" pitchFamily="34" charset="0"/>
              </a:rPr>
              <a:t>node</a:t>
            </a:r>
          </a:p>
          <a:p>
            <a:pPr marL="285750" indent="-285750">
              <a:buFont typeface="Arial" panose="020B0604020202020204" pitchFamily="34" charset="0"/>
              <a:buChar char="•"/>
            </a:pPr>
            <a:r>
              <a:rPr lang="en-US" sz="1400" dirty="0" smtClean="0">
                <a:latin typeface="Calibri" panose="020F0502020204030204" pitchFamily="34" charset="0"/>
              </a:rPr>
              <a:t>32GB </a:t>
            </a:r>
            <a:r>
              <a:rPr lang="en-US" sz="1400" dirty="0">
                <a:latin typeface="Calibri" panose="020F0502020204030204" pitchFamily="34" charset="0"/>
              </a:rPr>
              <a:t>+ 6GB memory per </a:t>
            </a:r>
            <a:r>
              <a:rPr lang="en-US" sz="1400" dirty="0" smtClean="0">
                <a:latin typeface="Calibri" panose="020F0502020204030204" pitchFamily="34" charset="0"/>
              </a:rPr>
              <a:t>node</a:t>
            </a:r>
            <a:endParaRPr lang="en-US" sz="1400" dirty="0">
              <a:latin typeface="Calibri" panose="020F050202020403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157367610"/>
              </p:ext>
            </p:extLst>
          </p:nvPr>
        </p:nvGraphicFramePr>
        <p:xfrm>
          <a:off x="515440" y="1219200"/>
          <a:ext cx="7808318" cy="3373438"/>
        </p:xfrm>
        <a:graphic>
          <a:graphicData uri="http://schemas.openxmlformats.org/presentationml/2006/ole">
            <mc:AlternateContent xmlns:mc="http://schemas.openxmlformats.org/markup-compatibility/2006">
              <mc:Choice xmlns:v="urn:schemas-microsoft-com:vml" Requires="v">
                <p:oleObj spid="_x0000_s24632" r:id="rId3" imgW="12241080" imgH="5307840" progId="">
                  <p:embed/>
                </p:oleObj>
              </mc:Choice>
              <mc:Fallback>
                <p:oleObj r:id="rId3" imgW="12241080" imgH="5307840" progId="">
                  <p:embed/>
                  <p:pic>
                    <p:nvPicPr>
                      <p:cNvPr id="0" name=""/>
                      <p:cNvPicPr/>
                      <p:nvPr/>
                    </p:nvPicPr>
                    <p:blipFill>
                      <a:blip r:embed="rId4"/>
                      <a:stretch>
                        <a:fillRect/>
                      </a:stretch>
                    </p:blipFill>
                    <p:spPr>
                      <a:xfrm>
                        <a:off x="515440" y="1219200"/>
                        <a:ext cx="7808318" cy="3373438"/>
                      </a:xfrm>
                      <a:prstGeom prst="rect">
                        <a:avLst/>
                      </a:prstGeom>
                    </p:spPr>
                  </p:pic>
                </p:oleObj>
              </mc:Fallback>
            </mc:AlternateContent>
          </a:graphicData>
        </a:graphic>
      </p:graphicFrame>
      <p:sp>
        <p:nvSpPr>
          <p:cNvPr id="13" name="TextBox 12"/>
          <p:cNvSpPr txBox="1"/>
          <p:nvPr/>
        </p:nvSpPr>
        <p:spPr>
          <a:xfrm>
            <a:off x="1618158" y="1227682"/>
            <a:ext cx="1752600" cy="369332"/>
          </a:xfrm>
          <a:prstGeom prst="rect">
            <a:avLst/>
          </a:prstGeom>
          <a:solidFill>
            <a:schemeClr val="bg1"/>
          </a:solidFill>
        </p:spPr>
        <p:txBody>
          <a:bodyPr wrap="square" rtlCol="0">
            <a:spAutoFit/>
          </a:bodyPr>
          <a:lstStyle/>
          <a:p>
            <a:r>
              <a:rPr lang="en-US" dirty="0" smtClean="0">
                <a:latin typeface="Calibri" panose="020F0502020204030204" pitchFamily="34" charset="0"/>
              </a:rPr>
              <a:t>Total Time</a:t>
            </a:r>
            <a:endParaRPr lang="en-US" dirty="0">
              <a:latin typeface="Calibri" panose="020F0502020204030204" pitchFamily="34" charset="0"/>
            </a:endParaRPr>
          </a:p>
        </p:txBody>
      </p:sp>
      <p:sp>
        <p:nvSpPr>
          <p:cNvPr id="14" name="TextBox 13"/>
          <p:cNvSpPr txBox="1"/>
          <p:nvPr/>
        </p:nvSpPr>
        <p:spPr>
          <a:xfrm>
            <a:off x="4343400" y="1219200"/>
            <a:ext cx="4724400" cy="369332"/>
          </a:xfrm>
          <a:prstGeom prst="rect">
            <a:avLst/>
          </a:prstGeom>
          <a:solidFill>
            <a:schemeClr val="bg1"/>
          </a:solidFill>
        </p:spPr>
        <p:txBody>
          <a:bodyPr wrap="square" rtlCol="0">
            <a:spAutoFit/>
          </a:bodyPr>
          <a:lstStyle/>
          <a:p>
            <a:r>
              <a:rPr lang="en-US" dirty="0" smtClean="0">
                <a:latin typeface="Calibri" panose="020F0502020204030204" pitchFamily="34" charset="0"/>
              </a:rPr>
              <a:t>Compute Time (Total Time – Gather/Scatter)</a:t>
            </a:r>
            <a:endParaRPr lang="en-US" dirty="0">
              <a:latin typeface="Calibri" panose="020F0502020204030204" pitchFamily="34" charset="0"/>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7073" y="1767341"/>
            <a:ext cx="1159806" cy="7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150541" y="4503813"/>
                <a:ext cx="6553200" cy="2169825"/>
              </a:xfrm>
              <a:prstGeom prst="rect">
                <a:avLst/>
              </a:prstGeom>
              <a:noFill/>
            </p:spPr>
            <p:txBody>
              <a:bodyPr wrap="square" rtlCol="0">
                <a:spAutoFit/>
              </a:bodyPr>
              <a:lstStyle/>
              <a:p>
                <a:pPr marL="285750" indent="-285750">
                  <a:buFont typeface="Arial" panose="020B0604020202020204" pitchFamily="34" charset="0"/>
                  <a:buChar char="•"/>
                </a:pPr>
                <a:r>
                  <a:rPr lang="en-US" b="1" i="1" dirty="0">
                    <a:latin typeface="Calibri" panose="020F0502020204030204" pitchFamily="34" charset="0"/>
                  </a:rPr>
                  <a:t>CUDA</a:t>
                </a:r>
                <a:r>
                  <a:rPr lang="en-US" dirty="0">
                    <a:latin typeface="Calibri" panose="020F0502020204030204" pitchFamily="34" charset="0"/>
                  </a:rPr>
                  <a:t> implementation is </a:t>
                </a:r>
                <a:r>
                  <a:rPr lang="en-US" b="1" i="1" dirty="0">
                    <a:latin typeface="Calibri" panose="020F0502020204030204" pitchFamily="34" charset="0"/>
                  </a:rPr>
                  <a:t>slower</a:t>
                </a:r>
                <a:r>
                  <a:rPr lang="en-US" dirty="0">
                    <a:latin typeface="Calibri" panose="020F0502020204030204" pitchFamily="34" charset="0"/>
                  </a:rPr>
                  <a:t> than MPI-only for </a:t>
                </a:r>
                <a:r>
                  <a:rPr lang="en-US" dirty="0" smtClean="0">
                    <a:latin typeface="Calibri" panose="020F0502020204030204" pitchFamily="34" charset="0"/>
                  </a:rPr>
                  <a:t>total time </a:t>
                </a:r>
                <a:r>
                  <a:rPr lang="en-US" dirty="0">
                    <a:latin typeface="Calibri" panose="020F0502020204030204" pitchFamily="34" charset="0"/>
                  </a:rPr>
                  <a:t>but </a:t>
                </a:r>
                <a:r>
                  <a:rPr lang="en-US" b="1" i="1" dirty="0">
                    <a:latin typeface="Calibri" panose="020F0502020204030204" pitchFamily="34" charset="0"/>
                  </a:rPr>
                  <a:t>faster </a:t>
                </a:r>
                <a:r>
                  <a:rPr lang="en-US" dirty="0">
                    <a:latin typeface="Calibri" panose="020F0502020204030204" pitchFamily="34" charset="0"/>
                  </a:rPr>
                  <a:t>for </a:t>
                </a:r>
                <a:r>
                  <a:rPr lang="en-US" dirty="0" smtClean="0">
                    <a:latin typeface="Calibri" panose="020F0502020204030204" pitchFamily="34" charset="0"/>
                  </a:rPr>
                  <a:t>compute time (due to communication costs). </a:t>
                </a:r>
                <a:endParaRPr lang="en-US" sz="500" dirty="0" smtClean="0">
                  <a:latin typeface="Calibri" panose="020F0502020204030204" pitchFamily="34" charset="0"/>
                </a:endParaRPr>
              </a:p>
              <a:p>
                <a:endParaRPr lang="en-US" sz="5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Filling the matrix requires use of </a:t>
                </a:r>
                <a:r>
                  <a:rPr lang="en-US" b="1" i="1" dirty="0" smtClean="0">
                    <a:latin typeface="Calibri" panose="020F0502020204030204" pitchFamily="34" charset="0"/>
                  </a:rPr>
                  <a:t>atomics</a:t>
                </a:r>
                <a:r>
                  <a:rPr lang="en-US" dirty="0" smtClean="0">
                    <a:latin typeface="Calibri" panose="020F0502020204030204" pitchFamily="34" charset="0"/>
                  </a:rPr>
                  <a:t>, which are difficult to optimize (work in progress by </a:t>
                </a:r>
                <a:r>
                  <a:rPr lang="en-US" i="1" dirty="0" smtClean="0">
                    <a:latin typeface="Calibri" panose="020F0502020204030204" pitchFamily="34" charset="0"/>
                  </a:rPr>
                  <a:t>Kokkos </a:t>
                </a:r>
                <a:r>
                  <a:rPr lang="en-US" dirty="0" smtClean="0">
                    <a:latin typeface="Calibri" panose="020F0502020204030204" pitchFamily="34" charset="0"/>
                  </a:rPr>
                  <a:t>team).</a:t>
                </a:r>
              </a:p>
              <a:p>
                <a:endParaRPr lang="en-US" sz="400"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Work is </a:t>
                </a:r>
                <a:r>
                  <a:rPr lang="en-US" b="1" i="1" dirty="0">
                    <a:latin typeface="Calibri" panose="020F0502020204030204" pitchFamily="34" charset="0"/>
                  </a:rPr>
                  <a:t>distributed more thinly </a:t>
                </a:r>
                <a:r>
                  <a:rPr lang="en-US" dirty="0">
                    <a:latin typeface="Calibri" panose="020F0502020204030204" pitchFamily="34" charset="0"/>
                  </a:rPr>
                  <a:t>on </a:t>
                </a:r>
                <a:r>
                  <a:rPr lang="en-US" i="1" dirty="0">
                    <a:latin typeface="Calibri" panose="020F0502020204030204" pitchFamily="34" charset="0"/>
                  </a:rPr>
                  <a:t>Titan</a:t>
                </a:r>
                <a:r>
                  <a:rPr lang="en-US" dirty="0">
                    <a:latin typeface="Calibri" panose="020F0502020204030204" pitchFamily="34" charset="0"/>
                  </a:rPr>
                  <a:t> than on </a:t>
                </a:r>
                <a:r>
                  <a:rPr lang="en-US" i="1" dirty="0">
                    <a:latin typeface="Calibri" panose="020F0502020204030204" pitchFamily="34" charset="0"/>
                  </a:rPr>
                  <a:t>Shannon</a:t>
                </a:r>
                <a:r>
                  <a:rPr lang="en-US" dirty="0">
                    <a:latin typeface="Calibri" panose="020F0502020204030204"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Calibri" panose="020F0502020204030204" pitchFamily="34" charset="0"/>
                  </a:rPr>
                  <a:t> worse for GPU (less work, more communications). </a:t>
                </a:r>
              </a:p>
              <a:p>
                <a:pPr marL="285750" indent="-285750">
                  <a:buFont typeface="Arial" panose="020B0604020202020204" pitchFamily="34" charset="0"/>
                  <a:buChar char="•"/>
                </a:pPr>
                <a:endParaRPr lang="en-US" dirty="0" smtClean="0">
                  <a:latin typeface="Calibri" panose="020F050202020403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50541" y="4503813"/>
                <a:ext cx="6553200" cy="2169825"/>
              </a:xfrm>
              <a:prstGeom prst="rect">
                <a:avLst/>
              </a:prstGeom>
              <a:blipFill>
                <a:blip r:embed="rId6"/>
                <a:stretch>
                  <a:fillRect l="-651" t="-1685"/>
                </a:stretch>
              </a:blipFill>
            </p:spPr>
            <p:txBody>
              <a:bodyPr/>
              <a:lstStyle/>
              <a:p>
                <a:r>
                  <a:rPr lang="en-US">
                    <a:noFill/>
                  </a:rPr>
                  <a:t> </a:t>
                </a:r>
              </a:p>
            </p:txBody>
          </p:sp>
        </mc:Fallback>
      </mc:AlternateContent>
    </p:spTree>
    <p:extLst>
      <p:ext uri="{BB962C8B-B14F-4D97-AF65-F5344CB8AC3E}">
        <p14:creationId xmlns:p14="http://schemas.microsoft.com/office/powerpoint/2010/main" val="34100403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b="1" dirty="0">
              <a:latin typeface="Calibri" panose="020F0502020204030204" pitchFamily="34" charset="0"/>
            </a:endParaRPr>
          </a:p>
          <a:p>
            <a:r>
              <a:rPr lang="en-US" sz="2400" b="1"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3041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304800"/>
            <a:ext cx="8991600" cy="1261646"/>
          </a:xfrm>
        </p:spPr>
        <p:txBody>
          <a:bodyPr/>
          <a:lstStyle/>
          <a:p>
            <a:pPr algn="l"/>
            <a:r>
              <a:rPr lang="en-US" sz="3600" dirty="0" smtClean="0">
                <a:solidFill>
                  <a:schemeClr val="tx1"/>
                </a:solidFill>
                <a:latin typeface="Calibri" panose="020F0502020204030204" pitchFamily="34" charset="0"/>
              </a:rPr>
              <a:t>Validation: Definition &amp; Workflow</a:t>
            </a:r>
            <a:endParaRPr lang="en-US" sz="3600" dirty="0">
              <a:solidFill>
                <a:schemeClr val="tx1"/>
              </a:solidFill>
              <a:latin typeface="Calibri" panose="020F0502020204030204" pitchFamily="34" charset="0"/>
            </a:endParaRPr>
          </a:p>
        </p:txBody>
      </p:sp>
      <p:sp>
        <p:nvSpPr>
          <p:cNvPr id="2" name="TextBox 1"/>
          <p:cNvSpPr txBox="1"/>
          <p:nvPr/>
        </p:nvSpPr>
        <p:spPr>
          <a:xfrm>
            <a:off x="735195" y="704742"/>
            <a:ext cx="7010400" cy="369332"/>
          </a:xfrm>
          <a:prstGeom prst="rect">
            <a:avLst/>
          </a:prstGeom>
          <a:solidFill>
            <a:schemeClr val="accent4">
              <a:lumMod val="20000"/>
              <a:lumOff val="80000"/>
            </a:schemeClr>
          </a:solidFill>
        </p:spPr>
        <p:txBody>
          <a:bodyPr wrap="square" rtlCol="0">
            <a:spAutoFit/>
          </a:bodyPr>
          <a:lstStyle/>
          <a:p>
            <a:pPr algn="ctr"/>
            <a:r>
              <a:rPr lang="en-US" b="1" dirty="0" smtClean="0">
                <a:latin typeface="Calibri" panose="020F0502020204030204" pitchFamily="34" charset="0"/>
              </a:rPr>
              <a:t>Validation*:</a:t>
            </a:r>
            <a:r>
              <a:rPr lang="en-US" dirty="0" smtClean="0">
                <a:latin typeface="Calibri" panose="020F0502020204030204" pitchFamily="34" charset="0"/>
              </a:rPr>
              <a:t> how well does our model represent the real ice sheet?</a:t>
            </a:r>
            <a:endParaRPr lang="en-US" dirty="0">
              <a:latin typeface="Calibri" panose="020F0502020204030204" pitchFamily="34" charset="0"/>
            </a:endParaRPr>
          </a:p>
        </p:txBody>
      </p:sp>
      <p:sp>
        <p:nvSpPr>
          <p:cNvPr id="4" name="TextBox 3"/>
          <p:cNvSpPr txBox="1"/>
          <p:nvPr/>
        </p:nvSpPr>
        <p:spPr>
          <a:xfrm>
            <a:off x="0" y="6504057"/>
            <a:ext cx="7543800" cy="353943"/>
          </a:xfrm>
          <a:prstGeom prst="rect">
            <a:avLst/>
          </a:prstGeom>
          <a:noFill/>
        </p:spPr>
        <p:txBody>
          <a:bodyPr wrap="square" rtlCol="0">
            <a:spAutoFit/>
          </a:bodyPr>
          <a:lstStyle/>
          <a:p>
            <a:r>
              <a:rPr lang="en-US" sz="1700" dirty="0" smtClean="0">
                <a:solidFill>
                  <a:schemeClr val="bg1"/>
                </a:solidFill>
                <a:latin typeface="Calibri" panose="020F0502020204030204" pitchFamily="34" charset="0"/>
              </a:rPr>
              <a:t>*vs. verification: is our code bug free? (some of my past SIAM talks on PISCEES)</a:t>
            </a:r>
            <a:endParaRPr lang="en-US" sz="17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806978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304800"/>
            <a:ext cx="8991600" cy="1261646"/>
          </a:xfrm>
        </p:spPr>
        <p:txBody>
          <a:bodyPr/>
          <a:lstStyle/>
          <a:p>
            <a:pPr algn="l"/>
            <a:r>
              <a:rPr lang="en-US" sz="3600" dirty="0" smtClean="0">
                <a:solidFill>
                  <a:schemeClr val="tx1"/>
                </a:solidFill>
                <a:latin typeface="Calibri" panose="020F0502020204030204" pitchFamily="34" charset="0"/>
              </a:rPr>
              <a:t>Validation: Definition &amp; Workflow</a:t>
            </a:r>
            <a:endParaRPr lang="en-US" sz="3600" dirty="0">
              <a:solidFill>
                <a:schemeClr val="tx1"/>
              </a:solidFill>
              <a:latin typeface="Calibri" panose="020F0502020204030204" pitchFamily="34" charset="0"/>
            </a:endParaRPr>
          </a:p>
        </p:txBody>
      </p:sp>
      <p:sp>
        <p:nvSpPr>
          <p:cNvPr id="2" name="TextBox 1"/>
          <p:cNvSpPr txBox="1"/>
          <p:nvPr/>
        </p:nvSpPr>
        <p:spPr>
          <a:xfrm>
            <a:off x="735195" y="704742"/>
            <a:ext cx="7010400" cy="369332"/>
          </a:xfrm>
          <a:prstGeom prst="rect">
            <a:avLst/>
          </a:prstGeom>
          <a:solidFill>
            <a:schemeClr val="accent4">
              <a:lumMod val="20000"/>
              <a:lumOff val="80000"/>
            </a:schemeClr>
          </a:solidFill>
        </p:spPr>
        <p:txBody>
          <a:bodyPr wrap="square" rtlCol="0">
            <a:spAutoFit/>
          </a:bodyPr>
          <a:lstStyle/>
          <a:p>
            <a:pPr algn="ctr"/>
            <a:r>
              <a:rPr lang="en-US" b="1" dirty="0" smtClean="0">
                <a:latin typeface="Calibri" panose="020F0502020204030204" pitchFamily="34" charset="0"/>
              </a:rPr>
              <a:t>Validation*:</a:t>
            </a:r>
            <a:r>
              <a:rPr lang="en-US" dirty="0" smtClean="0">
                <a:latin typeface="Calibri" panose="020F0502020204030204" pitchFamily="34" charset="0"/>
              </a:rPr>
              <a:t> how well does our model represent the real ice sheet?</a:t>
            </a:r>
            <a:endParaRPr lang="en-US" dirty="0">
              <a:latin typeface="Calibri" panose="020F0502020204030204" pitchFamily="34" charset="0"/>
            </a:endParaRPr>
          </a:p>
        </p:txBody>
      </p:sp>
      <p:sp>
        <p:nvSpPr>
          <p:cNvPr id="3" name="TextBox 2"/>
          <p:cNvSpPr txBox="1"/>
          <p:nvPr/>
        </p:nvSpPr>
        <p:spPr>
          <a:xfrm>
            <a:off x="152400" y="1160301"/>
            <a:ext cx="8458200" cy="4170372"/>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Calibri" panose="020F0502020204030204" pitchFamily="34" charset="0"/>
              </a:rPr>
              <a:t>There are currently (up to) 2 decades of large-scale </a:t>
            </a:r>
            <a:r>
              <a:rPr lang="en-US" sz="1700" b="1" i="1" dirty="0">
                <a:latin typeface="Calibri" panose="020F0502020204030204" pitchFamily="34" charset="0"/>
              </a:rPr>
              <a:t>satellite</a:t>
            </a:r>
            <a:r>
              <a:rPr lang="en-US" sz="1700" dirty="0">
                <a:latin typeface="Calibri" panose="020F0502020204030204" pitchFamily="34" charset="0"/>
              </a:rPr>
              <a:t> </a:t>
            </a:r>
            <a:r>
              <a:rPr lang="en-US" sz="1700" dirty="0" smtClean="0">
                <a:latin typeface="Calibri" panose="020F0502020204030204" pitchFamily="34" charset="0"/>
              </a:rPr>
              <a:t>                                          observations of  </a:t>
            </a:r>
            <a:r>
              <a:rPr lang="en-US" sz="1700" dirty="0">
                <a:latin typeface="Calibri" panose="020F0502020204030204" pitchFamily="34" charset="0"/>
              </a:rPr>
              <a:t>Greenland ice sheet geometry change</a:t>
            </a:r>
            <a:r>
              <a:rPr lang="en-US" sz="1700" dirty="0" smtClean="0">
                <a:latin typeface="Calibri" panose="020F0502020204030204" pitchFamily="34" charset="0"/>
              </a:rPr>
              <a:t>:</a:t>
            </a:r>
          </a:p>
          <a:p>
            <a:pPr lvl="1"/>
            <a:endParaRPr lang="en-US" sz="1700" dirty="0" smtClean="0">
              <a:latin typeface="Calibri" panose="020F0502020204030204" pitchFamily="34" charset="0"/>
            </a:endParaRPr>
          </a:p>
          <a:p>
            <a:pPr lvl="1"/>
            <a:endParaRPr lang="en-US" sz="1700" dirty="0">
              <a:latin typeface="Calibri" panose="020F0502020204030204" pitchFamily="34" charset="0"/>
            </a:endParaRPr>
          </a:p>
          <a:p>
            <a:pPr lvl="1"/>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000" dirty="0" smtClean="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b="1" dirty="0" smtClean="0">
              <a:latin typeface="Calibri" panose="020F0502020204030204" pitchFamily="34" charset="0"/>
            </a:endParaRPr>
          </a:p>
          <a:p>
            <a:pPr marL="742950" lvl="1"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r>
              <a:rPr lang="en-US" sz="1700" dirty="0" smtClean="0">
                <a:latin typeface="Calibri" panose="020F0502020204030204" pitchFamily="34" charset="0"/>
              </a:rPr>
              <a:t>  </a:t>
            </a:r>
          </a:p>
          <a:p>
            <a:pPr marL="742950" lvl="1" indent="-285750">
              <a:buFont typeface="Arial" panose="020B0604020202020204" pitchFamily="34" charset="0"/>
              <a:buChar char="•"/>
            </a:pPr>
            <a:endParaRPr lang="en-US" sz="1700" dirty="0">
              <a:latin typeface="Calibri" panose="020F0502020204030204" pitchFamily="34" charset="0"/>
            </a:endParaRPr>
          </a:p>
        </p:txBody>
      </p:sp>
      <p:sp>
        <p:nvSpPr>
          <p:cNvPr id="4" name="TextBox 3"/>
          <p:cNvSpPr txBox="1"/>
          <p:nvPr/>
        </p:nvSpPr>
        <p:spPr>
          <a:xfrm>
            <a:off x="0" y="6504057"/>
            <a:ext cx="7543800" cy="353943"/>
          </a:xfrm>
          <a:prstGeom prst="rect">
            <a:avLst/>
          </a:prstGeom>
          <a:noFill/>
        </p:spPr>
        <p:txBody>
          <a:bodyPr wrap="square" rtlCol="0">
            <a:spAutoFit/>
          </a:bodyPr>
          <a:lstStyle/>
          <a:p>
            <a:r>
              <a:rPr lang="en-US" sz="1700" dirty="0" smtClean="0">
                <a:solidFill>
                  <a:schemeClr val="bg1"/>
                </a:solidFill>
                <a:latin typeface="Calibri" panose="020F0502020204030204" pitchFamily="34" charset="0"/>
              </a:rPr>
              <a:t>*vs. verification: is our code bug free? (some of my past SIAM talks on PISCEES)</a:t>
            </a:r>
            <a:endParaRPr lang="en-US" sz="1700" dirty="0">
              <a:solidFill>
                <a:schemeClr val="bg1"/>
              </a:solidFill>
              <a:latin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15006711"/>
              </p:ext>
            </p:extLst>
          </p:nvPr>
        </p:nvGraphicFramePr>
        <p:xfrm>
          <a:off x="1295399" y="1791898"/>
          <a:ext cx="3352801" cy="727463"/>
        </p:xfrm>
        <a:graphic>
          <a:graphicData uri="http://schemas.openxmlformats.org/drawingml/2006/table">
            <a:tbl>
              <a:tblPr firstRow="1" bandRow="1">
                <a:tableStyleId>{5C22544A-7EE6-4342-B048-85BDC9FD1C3A}</a:tableStyleId>
              </a:tblPr>
              <a:tblGrid>
                <a:gridCol w="942975">
                  <a:extLst>
                    <a:ext uri="{9D8B030D-6E8A-4147-A177-3AD203B41FA5}">
                      <a16:colId xmlns:a16="http://schemas.microsoft.com/office/drawing/2014/main" val="592148849"/>
                    </a:ext>
                  </a:extLst>
                </a:gridCol>
                <a:gridCol w="2409826">
                  <a:extLst>
                    <a:ext uri="{9D8B030D-6E8A-4147-A177-3AD203B41FA5}">
                      <a16:colId xmlns:a16="http://schemas.microsoft.com/office/drawing/2014/main" val="4124554906"/>
                    </a:ext>
                  </a:extLst>
                </a:gridCol>
              </a:tblGrid>
              <a:tr h="356623">
                <a:tc>
                  <a:txBody>
                    <a:bodyPr/>
                    <a:lstStyle/>
                    <a:p>
                      <a:pPr algn="ctr"/>
                      <a:r>
                        <a:rPr lang="en-US" sz="1700" b="0" dirty="0" smtClean="0">
                          <a:latin typeface="Calibri" panose="020F0502020204030204" pitchFamily="34" charset="0"/>
                        </a:rPr>
                        <a:t>ICESat1</a:t>
                      </a:r>
                      <a:endParaRPr lang="en-US" sz="1700" b="0" dirty="0">
                        <a:latin typeface="Calibri" panose="020F0502020204030204" pitchFamily="34" charset="0"/>
                      </a:endParaRPr>
                    </a:p>
                  </a:txBody>
                  <a:tcPr/>
                </a:tc>
                <a:tc>
                  <a:txBody>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1700" b="0" dirty="0" smtClean="0">
                          <a:latin typeface="Calibri" panose="020F0502020204030204" pitchFamily="34" charset="0"/>
                        </a:rPr>
                        <a:t>2003 – 2009</a:t>
                      </a:r>
                    </a:p>
                  </a:txBody>
                  <a:tcPr/>
                </a:tc>
                <a:extLst>
                  <a:ext uri="{0D108BD9-81ED-4DB2-BD59-A6C34878D82A}">
                    <a16:rowId xmlns:a16="http://schemas.microsoft.com/office/drawing/2014/main" val="1029775647"/>
                  </a:ext>
                </a:extLst>
              </a:tr>
              <a:tr h="370840">
                <a:tc>
                  <a:txBody>
                    <a:bodyPr/>
                    <a:lstStyle/>
                    <a:p>
                      <a:pPr algn="ctr"/>
                      <a:r>
                        <a:rPr lang="en-US" sz="1700" b="0" dirty="0" smtClean="0">
                          <a:latin typeface="Calibri" panose="020F0502020204030204" pitchFamily="34" charset="0"/>
                        </a:rPr>
                        <a:t>GRACE</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2002 – 201? (ongoing)</a:t>
                      </a:r>
                      <a:endParaRPr lang="en-US" sz="1700" b="0" dirty="0">
                        <a:latin typeface="Calibri" panose="020F0502020204030204" pitchFamily="34" charset="0"/>
                      </a:endParaRPr>
                    </a:p>
                  </a:txBody>
                  <a:tcPr/>
                </a:tc>
                <a:extLst>
                  <a:ext uri="{0D108BD9-81ED-4DB2-BD59-A6C34878D82A}">
                    <a16:rowId xmlns:a16="http://schemas.microsoft.com/office/drawing/2014/main" val="913595550"/>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766" y="2934060"/>
            <a:ext cx="2392225" cy="14749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766" y="1295400"/>
            <a:ext cx="2399659" cy="1630363"/>
          </a:xfrm>
          <a:prstGeom prst="rect">
            <a:avLst/>
          </a:prstGeom>
        </p:spPr>
      </p:pic>
    </p:spTree>
    <p:extLst>
      <p:ext uri="{BB962C8B-B14F-4D97-AF65-F5344CB8AC3E}">
        <p14:creationId xmlns:p14="http://schemas.microsoft.com/office/powerpoint/2010/main" val="3995532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7132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304800"/>
            <a:ext cx="8991600" cy="1261646"/>
          </a:xfrm>
        </p:spPr>
        <p:txBody>
          <a:bodyPr/>
          <a:lstStyle/>
          <a:p>
            <a:pPr algn="l"/>
            <a:r>
              <a:rPr lang="en-US" sz="3600" dirty="0" smtClean="0">
                <a:solidFill>
                  <a:schemeClr val="tx1"/>
                </a:solidFill>
                <a:latin typeface="Calibri" panose="020F0502020204030204" pitchFamily="34" charset="0"/>
              </a:rPr>
              <a:t>Validation: Definition &amp; Workflow</a:t>
            </a:r>
            <a:endParaRPr lang="en-US" sz="3600" dirty="0">
              <a:solidFill>
                <a:schemeClr val="tx1"/>
              </a:solidFill>
              <a:latin typeface="Calibri" panose="020F0502020204030204" pitchFamily="34" charset="0"/>
            </a:endParaRPr>
          </a:p>
        </p:txBody>
      </p:sp>
      <p:sp>
        <p:nvSpPr>
          <p:cNvPr id="2" name="TextBox 1"/>
          <p:cNvSpPr txBox="1"/>
          <p:nvPr/>
        </p:nvSpPr>
        <p:spPr>
          <a:xfrm>
            <a:off x="735195" y="704742"/>
            <a:ext cx="7010400" cy="369332"/>
          </a:xfrm>
          <a:prstGeom prst="rect">
            <a:avLst/>
          </a:prstGeom>
          <a:solidFill>
            <a:schemeClr val="accent4">
              <a:lumMod val="20000"/>
              <a:lumOff val="80000"/>
            </a:schemeClr>
          </a:solidFill>
        </p:spPr>
        <p:txBody>
          <a:bodyPr wrap="square" rtlCol="0">
            <a:spAutoFit/>
          </a:bodyPr>
          <a:lstStyle/>
          <a:p>
            <a:pPr algn="ctr"/>
            <a:r>
              <a:rPr lang="en-US" b="1" dirty="0" smtClean="0">
                <a:latin typeface="Calibri" panose="020F0502020204030204" pitchFamily="34" charset="0"/>
              </a:rPr>
              <a:t>Validation*:</a:t>
            </a:r>
            <a:r>
              <a:rPr lang="en-US" dirty="0" smtClean="0">
                <a:latin typeface="Calibri" panose="020F0502020204030204" pitchFamily="34" charset="0"/>
              </a:rPr>
              <a:t> how well does our model represent the real ice sheet?</a:t>
            </a:r>
            <a:endParaRPr lang="en-US" dirty="0">
              <a:latin typeface="Calibri" panose="020F0502020204030204" pitchFamily="34" charset="0"/>
            </a:endParaRPr>
          </a:p>
        </p:txBody>
      </p:sp>
      <p:sp>
        <p:nvSpPr>
          <p:cNvPr id="3" name="TextBox 2"/>
          <p:cNvSpPr txBox="1"/>
          <p:nvPr/>
        </p:nvSpPr>
        <p:spPr>
          <a:xfrm>
            <a:off x="152400" y="1160301"/>
            <a:ext cx="8458200" cy="443198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Calibri" panose="020F0502020204030204" pitchFamily="34" charset="0"/>
              </a:rPr>
              <a:t>There are currently (up to) 2 decades of large-scale </a:t>
            </a:r>
            <a:r>
              <a:rPr lang="en-US" sz="1700" b="1" i="1" dirty="0">
                <a:latin typeface="Calibri" panose="020F0502020204030204" pitchFamily="34" charset="0"/>
              </a:rPr>
              <a:t>satellite</a:t>
            </a:r>
            <a:r>
              <a:rPr lang="en-US" sz="1700" dirty="0">
                <a:latin typeface="Calibri" panose="020F0502020204030204" pitchFamily="34" charset="0"/>
              </a:rPr>
              <a:t> </a:t>
            </a:r>
            <a:r>
              <a:rPr lang="en-US" sz="1700" dirty="0" smtClean="0">
                <a:latin typeface="Calibri" panose="020F0502020204030204" pitchFamily="34" charset="0"/>
              </a:rPr>
              <a:t>                                          observations of  </a:t>
            </a:r>
            <a:r>
              <a:rPr lang="en-US" sz="1700" dirty="0">
                <a:latin typeface="Calibri" panose="020F0502020204030204" pitchFamily="34" charset="0"/>
              </a:rPr>
              <a:t>Greenland ice sheet geometry change</a:t>
            </a:r>
            <a:r>
              <a:rPr lang="en-US" sz="1700" dirty="0" smtClean="0">
                <a:latin typeface="Calibri" panose="020F0502020204030204" pitchFamily="34" charset="0"/>
              </a:rPr>
              <a:t>:</a:t>
            </a:r>
          </a:p>
          <a:p>
            <a:pPr lvl="1"/>
            <a:endParaRPr lang="en-US" sz="1700" dirty="0" smtClean="0">
              <a:latin typeface="Calibri" panose="020F0502020204030204" pitchFamily="34" charset="0"/>
            </a:endParaRPr>
          </a:p>
          <a:p>
            <a:pPr lvl="1"/>
            <a:endParaRPr lang="en-US" sz="1700" dirty="0">
              <a:latin typeface="Calibri" panose="020F0502020204030204" pitchFamily="34" charset="0"/>
            </a:endParaRPr>
          </a:p>
          <a:p>
            <a:pPr lvl="1"/>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000" dirty="0" smtClean="0">
              <a:latin typeface="Calibri" panose="020F0502020204030204" pitchFamily="34" charset="0"/>
            </a:endParaRPr>
          </a:p>
          <a:p>
            <a:pPr marL="285750" indent="-285750">
              <a:buFont typeface="Arial" panose="020B0604020202020204" pitchFamily="34" charset="0"/>
              <a:buChar char="•"/>
            </a:pPr>
            <a:r>
              <a:rPr lang="en-US" sz="1700" dirty="0" smtClean="0">
                <a:latin typeface="Calibri" panose="020F0502020204030204" pitchFamily="34" charset="0"/>
              </a:rPr>
              <a:t>Future </a:t>
            </a:r>
            <a:r>
              <a:rPr lang="en-US" sz="1700" dirty="0">
                <a:latin typeface="Calibri" panose="020F0502020204030204" pitchFamily="34" charset="0"/>
              </a:rPr>
              <a:t>missions will </a:t>
            </a:r>
            <a:r>
              <a:rPr lang="en-US" sz="1700" b="1" i="1" dirty="0">
                <a:latin typeface="Calibri" panose="020F0502020204030204" pitchFamily="34" charset="0"/>
              </a:rPr>
              <a:t>extend</a:t>
            </a:r>
            <a:r>
              <a:rPr lang="en-US" sz="1700" dirty="0">
                <a:latin typeface="Calibri" panose="020F0502020204030204" pitchFamily="34" charset="0"/>
              </a:rPr>
              <a:t> these observational time series</a:t>
            </a:r>
            <a:r>
              <a:rPr lang="en-US" sz="1700" dirty="0" smtClean="0">
                <a:latin typeface="Calibri" panose="020F0502020204030204" pitchFamily="34" charset="0"/>
              </a:rPr>
              <a:t>:</a:t>
            </a: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b="1" dirty="0" smtClean="0">
              <a:latin typeface="Calibri" panose="020F0502020204030204" pitchFamily="34" charset="0"/>
            </a:endParaRPr>
          </a:p>
          <a:p>
            <a:pPr marL="742950" lvl="1"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r>
              <a:rPr lang="en-US" sz="1700" dirty="0" smtClean="0">
                <a:latin typeface="Calibri" panose="020F0502020204030204" pitchFamily="34" charset="0"/>
              </a:rPr>
              <a:t>  </a:t>
            </a:r>
          </a:p>
          <a:p>
            <a:pPr marL="742950" lvl="1" indent="-285750">
              <a:buFont typeface="Arial" panose="020B0604020202020204" pitchFamily="34" charset="0"/>
              <a:buChar char="•"/>
            </a:pPr>
            <a:endParaRPr lang="en-US" sz="1700" dirty="0">
              <a:latin typeface="Calibri" panose="020F0502020204030204" pitchFamily="34" charset="0"/>
            </a:endParaRPr>
          </a:p>
        </p:txBody>
      </p:sp>
      <p:sp>
        <p:nvSpPr>
          <p:cNvPr id="4" name="TextBox 3"/>
          <p:cNvSpPr txBox="1"/>
          <p:nvPr/>
        </p:nvSpPr>
        <p:spPr>
          <a:xfrm>
            <a:off x="0" y="6504057"/>
            <a:ext cx="7543800" cy="353943"/>
          </a:xfrm>
          <a:prstGeom prst="rect">
            <a:avLst/>
          </a:prstGeom>
          <a:noFill/>
        </p:spPr>
        <p:txBody>
          <a:bodyPr wrap="square" rtlCol="0">
            <a:spAutoFit/>
          </a:bodyPr>
          <a:lstStyle/>
          <a:p>
            <a:r>
              <a:rPr lang="en-US" sz="1700" dirty="0" smtClean="0">
                <a:solidFill>
                  <a:schemeClr val="bg1"/>
                </a:solidFill>
                <a:latin typeface="Calibri" panose="020F0502020204030204" pitchFamily="34" charset="0"/>
              </a:rPr>
              <a:t>*vs. verification: is our code bug free? (some of my past SIAM talks on PISCEES)</a:t>
            </a:r>
            <a:endParaRPr lang="en-US" sz="1700" dirty="0">
              <a:solidFill>
                <a:schemeClr val="bg1"/>
              </a:solidFill>
              <a:latin typeface="Calibri" panose="020F0502020204030204" pitchFamily="34" charset="0"/>
            </a:endParaRPr>
          </a:p>
        </p:txBody>
      </p:sp>
      <p:graphicFrame>
        <p:nvGraphicFramePr>
          <p:cNvPr id="6" name="Table 5"/>
          <p:cNvGraphicFramePr>
            <a:graphicFrameLocks noGrp="1"/>
          </p:cNvGraphicFramePr>
          <p:nvPr/>
        </p:nvGraphicFramePr>
        <p:xfrm>
          <a:off x="1295399" y="1791898"/>
          <a:ext cx="3352801" cy="727463"/>
        </p:xfrm>
        <a:graphic>
          <a:graphicData uri="http://schemas.openxmlformats.org/drawingml/2006/table">
            <a:tbl>
              <a:tblPr firstRow="1" bandRow="1">
                <a:tableStyleId>{5C22544A-7EE6-4342-B048-85BDC9FD1C3A}</a:tableStyleId>
              </a:tblPr>
              <a:tblGrid>
                <a:gridCol w="942975">
                  <a:extLst>
                    <a:ext uri="{9D8B030D-6E8A-4147-A177-3AD203B41FA5}">
                      <a16:colId xmlns:a16="http://schemas.microsoft.com/office/drawing/2014/main" val="592148849"/>
                    </a:ext>
                  </a:extLst>
                </a:gridCol>
                <a:gridCol w="2409826">
                  <a:extLst>
                    <a:ext uri="{9D8B030D-6E8A-4147-A177-3AD203B41FA5}">
                      <a16:colId xmlns:a16="http://schemas.microsoft.com/office/drawing/2014/main" val="4124554906"/>
                    </a:ext>
                  </a:extLst>
                </a:gridCol>
              </a:tblGrid>
              <a:tr h="356623">
                <a:tc>
                  <a:txBody>
                    <a:bodyPr/>
                    <a:lstStyle/>
                    <a:p>
                      <a:pPr algn="ctr"/>
                      <a:r>
                        <a:rPr lang="en-US" sz="1700" b="0" dirty="0" smtClean="0">
                          <a:latin typeface="Calibri" panose="020F0502020204030204" pitchFamily="34" charset="0"/>
                        </a:rPr>
                        <a:t>ICESat1</a:t>
                      </a:r>
                      <a:endParaRPr lang="en-US" sz="1700" b="0" dirty="0">
                        <a:latin typeface="Calibri" panose="020F0502020204030204" pitchFamily="34" charset="0"/>
                      </a:endParaRPr>
                    </a:p>
                  </a:txBody>
                  <a:tcPr/>
                </a:tc>
                <a:tc>
                  <a:txBody>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1700" b="0" dirty="0" smtClean="0">
                          <a:latin typeface="Calibri" panose="020F0502020204030204" pitchFamily="34" charset="0"/>
                        </a:rPr>
                        <a:t>2003 – 2009</a:t>
                      </a:r>
                    </a:p>
                  </a:txBody>
                  <a:tcPr/>
                </a:tc>
                <a:extLst>
                  <a:ext uri="{0D108BD9-81ED-4DB2-BD59-A6C34878D82A}">
                    <a16:rowId xmlns:a16="http://schemas.microsoft.com/office/drawing/2014/main" val="1029775647"/>
                  </a:ext>
                </a:extLst>
              </a:tr>
              <a:tr h="370840">
                <a:tc>
                  <a:txBody>
                    <a:bodyPr/>
                    <a:lstStyle/>
                    <a:p>
                      <a:pPr algn="ctr"/>
                      <a:r>
                        <a:rPr lang="en-US" sz="1700" b="0" dirty="0" smtClean="0">
                          <a:latin typeface="Calibri" panose="020F0502020204030204" pitchFamily="34" charset="0"/>
                        </a:rPr>
                        <a:t>GRACE</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2002 – 201? (ongoing)</a:t>
                      </a:r>
                      <a:endParaRPr lang="en-US" sz="1700" b="0" dirty="0">
                        <a:latin typeface="Calibri" panose="020F0502020204030204" pitchFamily="34" charset="0"/>
                      </a:endParaRPr>
                    </a:p>
                  </a:txBody>
                  <a:tcPr/>
                </a:tc>
                <a:extLst>
                  <a:ext uri="{0D108BD9-81ED-4DB2-BD59-A6C34878D82A}">
                    <a16:rowId xmlns:a16="http://schemas.microsoft.com/office/drawing/2014/main" val="913595550"/>
                  </a:ext>
                </a:extLst>
              </a:tr>
            </a:tbl>
          </a:graphicData>
        </a:graphic>
      </p:graphicFrame>
      <p:graphicFrame>
        <p:nvGraphicFramePr>
          <p:cNvPr id="7" name="Table 6"/>
          <p:cNvGraphicFramePr>
            <a:graphicFrameLocks noGrp="1"/>
          </p:cNvGraphicFramePr>
          <p:nvPr/>
        </p:nvGraphicFramePr>
        <p:xfrm>
          <a:off x="990600" y="2989503"/>
          <a:ext cx="4191001" cy="1098303"/>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592148849"/>
                    </a:ext>
                  </a:extLst>
                </a:gridCol>
                <a:gridCol w="1524001">
                  <a:extLst>
                    <a:ext uri="{9D8B030D-6E8A-4147-A177-3AD203B41FA5}">
                      <a16:colId xmlns:a16="http://schemas.microsoft.com/office/drawing/2014/main" val="4124554906"/>
                    </a:ext>
                  </a:extLst>
                </a:gridCol>
              </a:tblGrid>
              <a:tr h="356623">
                <a:tc>
                  <a:txBody>
                    <a:bodyPr/>
                    <a:lstStyle/>
                    <a:p>
                      <a:pPr algn="ctr"/>
                      <a:r>
                        <a:rPr lang="en-US" sz="1700" b="0" dirty="0" smtClean="0">
                          <a:latin typeface="Calibri" panose="020F0502020204030204" pitchFamily="34" charset="0"/>
                        </a:rPr>
                        <a:t>ICESat1</a:t>
                      </a:r>
                      <a:endParaRPr lang="en-US" sz="1700" b="0" dirty="0">
                        <a:latin typeface="Calibri" panose="020F0502020204030204" pitchFamily="34" charset="0"/>
                      </a:endParaRPr>
                    </a:p>
                  </a:txBody>
                  <a:tcPr/>
                </a:tc>
                <a:tc>
                  <a:txBody>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1700" b="0" dirty="0" smtClean="0">
                          <a:latin typeface="Calibri" panose="020F0502020204030204" pitchFamily="34" charset="0"/>
                        </a:rPr>
                        <a:t>2017-20??</a:t>
                      </a:r>
                    </a:p>
                  </a:txBody>
                  <a:tcPr/>
                </a:tc>
                <a:extLst>
                  <a:ext uri="{0D108BD9-81ED-4DB2-BD59-A6C34878D82A}">
                    <a16:rowId xmlns:a16="http://schemas.microsoft.com/office/drawing/2014/main" val="1029775647"/>
                  </a:ext>
                </a:extLst>
              </a:tr>
              <a:tr h="370840">
                <a:tc>
                  <a:txBody>
                    <a:bodyPr/>
                    <a:lstStyle/>
                    <a:p>
                      <a:pPr algn="ctr"/>
                      <a:r>
                        <a:rPr lang="en-US" sz="1700" b="0" dirty="0" smtClean="0">
                          <a:latin typeface="Calibri" panose="020F0502020204030204" pitchFamily="34" charset="0"/>
                        </a:rPr>
                        <a:t>GRACE “follow-on”</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2017-20??</a:t>
                      </a:r>
                      <a:endParaRPr lang="en-US" sz="1700" b="0" dirty="0">
                        <a:latin typeface="Calibri" panose="020F0502020204030204" pitchFamily="34" charset="0"/>
                      </a:endParaRPr>
                    </a:p>
                  </a:txBody>
                  <a:tcPr/>
                </a:tc>
                <a:extLst>
                  <a:ext uri="{0D108BD9-81ED-4DB2-BD59-A6C34878D82A}">
                    <a16:rowId xmlns:a16="http://schemas.microsoft.com/office/drawing/2014/main" val="913595550"/>
                  </a:ext>
                </a:extLst>
              </a:tr>
              <a:tr h="370840">
                <a:tc>
                  <a:txBody>
                    <a:bodyPr/>
                    <a:lstStyle/>
                    <a:p>
                      <a:pPr algn="ctr"/>
                      <a:r>
                        <a:rPr lang="en-US" sz="1700" b="0" dirty="0" smtClean="0">
                          <a:latin typeface="Calibri" panose="020F0502020204030204" pitchFamily="34" charset="0"/>
                        </a:rPr>
                        <a:t>GRACE2</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2020s-?</a:t>
                      </a:r>
                      <a:endParaRPr lang="en-US" sz="1700" b="0" dirty="0">
                        <a:latin typeface="Calibri" panose="020F0502020204030204" pitchFamily="34" charset="0"/>
                      </a:endParaRPr>
                    </a:p>
                  </a:txBody>
                  <a:tcPr/>
                </a:tc>
                <a:extLst>
                  <a:ext uri="{0D108BD9-81ED-4DB2-BD59-A6C34878D82A}">
                    <a16:rowId xmlns:a16="http://schemas.microsoft.com/office/drawing/2014/main" val="3677066790"/>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766" y="2934060"/>
            <a:ext cx="2392225" cy="14749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766" y="1295400"/>
            <a:ext cx="2399659" cy="1630363"/>
          </a:xfrm>
          <a:prstGeom prst="rect">
            <a:avLst/>
          </a:prstGeom>
        </p:spPr>
      </p:pic>
    </p:spTree>
    <p:extLst>
      <p:ext uri="{BB962C8B-B14F-4D97-AF65-F5344CB8AC3E}">
        <p14:creationId xmlns:p14="http://schemas.microsoft.com/office/powerpoint/2010/main" val="6490477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304800"/>
            <a:ext cx="8991600" cy="1261646"/>
          </a:xfrm>
        </p:spPr>
        <p:txBody>
          <a:bodyPr/>
          <a:lstStyle/>
          <a:p>
            <a:pPr algn="l"/>
            <a:r>
              <a:rPr lang="en-US" sz="3600" dirty="0" smtClean="0">
                <a:solidFill>
                  <a:schemeClr val="tx1"/>
                </a:solidFill>
                <a:latin typeface="Calibri" panose="020F0502020204030204" pitchFamily="34" charset="0"/>
              </a:rPr>
              <a:t>Validation: Definition &amp; Workflow</a:t>
            </a:r>
            <a:endParaRPr lang="en-US" sz="3600" dirty="0">
              <a:solidFill>
                <a:schemeClr val="tx1"/>
              </a:solidFill>
              <a:latin typeface="Calibri" panose="020F0502020204030204" pitchFamily="34" charset="0"/>
            </a:endParaRPr>
          </a:p>
        </p:txBody>
      </p:sp>
      <p:sp>
        <p:nvSpPr>
          <p:cNvPr id="2" name="TextBox 1"/>
          <p:cNvSpPr txBox="1"/>
          <p:nvPr/>
        </p:nvSpPr>
        <p:spPr>
          <a:xfrm>
            <a:off x="735195" y="704742"/>
            <a:ext cx="7010400" cy="369332"/>
          </a:xfrm>
          <a:prstGeom prst="rect">
            <a:avLst/>
          </a:prstGeom>
          <a:solidFill>
            <a:schemeClr val="accent4">
              <a:lumMod val="20000"/>
              <a:lumOff val="80000"/>
            </a:schemeClr>
          </a:solidFill>
        </p:spPr>
        <p:txBody>
          <a:bodyPr wrap="square" rtlCol="0">
            <a:spAutoFit/>
          </a:bodyPr>
          <a:lstStyle/>
          <a:p>
            <a:pPr algn="ctr"/>
            <a:r>
              <a:rPr lang="en-US" b="1" dirty="0" smtClean="0">
                <a:latin typeface="Calibri" panose="020F0502020204030204" pitchFamily="34" charset="0"/>
              </a:rPr>
              <a:t>Validation*:</a:t>
            </a:r>
            <a:r>
              <a:rPr lang="en-US" dirty="0" smtClean="0">
                <a:latin typeface="Calibri" panose="020F0502020204030204" pitchFamily="34" charset="0"/>
              </a:rPr>
              <a:t> how well does our model represent the real ice sheet?</a:t>
            </a:r>
            <a:endParaRPr lang="en-US" dirty="0">
              <a:latin typeface="Calibri" panose="020F0502020204030204" pitchFamily="34" charset="0"/>
            </a:endParaRPr>
          </a:p>
        </p:txBody>
      </p:sp>
      <p:sp>
        <p:nvSpPr>
          <p:cNvPr id="3" name="TextBox 2"/>
          <p:cNvSpPr txBox="1"/>
          <p:nvPr/>
        </p:nvSpPr>
        <p:spPr>
          <a:xfrm>
            <a:off x="152400" y="1160301"/>
            <a:ext cx="8458200" cy="443198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Calibri" panose="020F0502020204030204" pitchFamily="34" charset="0"/>
              </a:rPr>
              <a:t>There are currently (up to) 2 decades of large-scale </a:t>
            </a:r>
            <a:r>
              <a:rPr lang="en-US" sz="1700" b="1" i="1" dirty="0">
                <a:latin typeface="Calibri" panose="020F0502020204030204" pitchFamily="34" charset="0"/>
              </a:rPr>
              <a:t>satellite</a:t>
            </a:r>
            <a:r>
              <a:rPr lang="en-US" sz="1700" dirty="0">
                <a:latin typeface="Calibri" panose="020F0502020204030204" pitchFamily="34" charset="0"/>
              </a:rPr>
              <a:t> </a:t>
            </a:r>
            <a:r>
              <a:rPr lang="en-US" sz="1700" dirty="0" smtClean="0">
                <a:latin typeface="Calibri" panose="020F0502020204030204" pitchFamily="34" charset="0"/>
              </a:rPr>
              <a:t>                                          observations of  </a:t>
            </a:r>
            <a:r>
              <a:rPr lang="en-US" sz="1700" dirty="0">
                <a:latin typeface="Calibri" panose="020F0502020204030204" pitchFamily="34" charset="0"/>
              </a:rPr>
              <a:t>Greenland ice sheet geometry change</a:t>
            </a:r>
            <a:r>
              <a:rPr lang="en-US" sz="1700" dirty="0" smtClean="0">
                <a:latin typeface="Calibri" panose="020F0502020204030204" pitchFamily="34" charset="0"/>
              </a:rPr>
              <a:t>:</a:t>
            </a:r>
          </a:p>
          <a:p>
            <a:pPr lvl="1"/>
            <a:endParaRPr lang="en-US" sz="1700" dirty="0" smtClean="0">
              <a:latin typeface="Calibri" panose="020F0502020204030204" pitchFamily="34" charset="0"/>
            </a:endParaRPr>
          </a:p>
          <a:p>
            <a:pPr lvl="1"/>
            <a:endParaRPr lang="en-US" sz="1700" dirty="0">
              <a:latin typeface="Calibri" panose="020F0502020204030204" pitchFamily="34" charset="0"/>
            </a:endParaRPr>
          </a:p>
          <a:p>
            <a:pPr lvl="1"/>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000" dirty="0" smtClean="0">
              <a:latin typeface="Calibri" panose="020F0502020204030204" pitchFamily="34" charset="0"/>
            </a:endParaRPr>
          </a:p>
          <a:p>
            <a:pPr marL="285750" indent="-285750">
              <a:buFont typeface="Arial" panose="020B0604020202020204" pitchFamily="34" charset="0"/>
              <a:buChar char="•"/>
            </a:pPr>
            <a:r>
              <a:rPr lang="en-US" sz="1700" dirty="0" smtClean="0">
                <a:latin typeface="Calibri" panose="020F0502020204030204" pitchFamily="34" charset="0"/>
              </a:rPr>
              <a:t>Future </a:t>
            </a:r>
            <a:r>
              <a:rPr lang="en-US" sz="1700" dirty="0">
                <a:latin typeface="Calibri" panose="020F0502020204030204" pitchFamily="34" charset="0"/>
              </a:rPr>
              <a:t>missions will </a:t>
            </a:r>
            <a:r>
              <a:rPr lang="en-US" sz="1700" b="1" i="1" dirty="0">
                <a:latin typeface="Calibri" panose="020F0502020204030204" pitchFamily="34" charset="0"/>
              </a:rPr>
              <a:t>extend</a:t>
            </a:r>
            <a:r>
              <a:rPr lang="en-US" sz="1700" dirty="0">
                <a:latin typeface="Calibri" panose="020F0502020204030204" pitchFamily="34" charset="0"/>
              </a:rPr>
              <a:t> these observational time series</a:t>
            </a:r>
            <a:r>
              <a:rPr lang="en-US" sz="1700" dirty="0" smtClean="0">
                <a:latin typeface="Calibri" panose="020F0502020204030204" pitchFamily="34" charset="0"/>
              </a:rPr>
              <a:t>:</a:t>
            </a: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smtClean="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b="1" dirty="0" smtClean="0">
              <a:latin typeface="Calibri" panose="020F0502020204030204" pitchFamily="34" charset="0"/>
            </a:endParaRPr>
          </a:p>
          <a:p>
            <a:pPr marL="742950" lvl="1"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pPr marL="285750" indent="-285750">
              <a:buFont typeface="Arial" panose="020B0604020202020204" pitchFamily="34" charset="0"/>
              <a:buChar char="•"/>
            </a:pPr>
            <a:endParaRPr lang="en-US" sz="1700" dirty="0">
              <a:latin typeface="Calibri" panose="020F0502020204030204" pitchFamily="34" charset="0"/>
            </a:endParaRPr>
          </a:p>
          <a:p>
            <a:r>
              <a:rPr lang="en-US" sz="1700" dirty="0" smtClean="0">
                <a:latin typeface="Calibri" panose="020F0502020204030204" pitchFamily="34" charset="0"/>
              </a:rPr>
              <a:t>  </a:t>
            </a:r>
          </a:p>
          <a:p>
            <a:pPr marL="742950" lvl="1" indent="-285750">
              <a:buFont typeface="Arial" panose="020B0604020202020204" pitchFamily="34" charset="0"/>
              <a:buChar char="•"/>
            </a:pPr>
            <a:endParaRPr lang="en-US" sz="1700" dirty="0">
              <a:latin typeface="Calibri" panose="020F0502020204030204" pitchFamily="34" charset="0"/>
            </a:endParaRPr>
          </a:p>
        </p:txBody>
      </p:sp>
      <p:sp>
        <p:nvSpPr>
          <p:cNvPr id="4" name="TextBox 3"/>
          <p:cNvSpPr txBox="1"/>
          <p:nvPr/>
        </p:nvSpPr>
        <p:spPr>
          <a:xfrm>
            <a:off x="0" y="6504057"/>
            <a:ext cx="7543800" cy="353943"/>
          </a:xfrm>
          <a:prstGeom prst="rect">
            <a:avLst/>
          </a:prstGeom>
          <a:noFill/>
        </p:spPr>
        <p:txBody>
          <a:bodyPr wrap="square" rtlCol="0">
            <a:spAutoFit/>
          </a:bodyPr>
          <a:lstStyle/>
          <a:p>
            <a:r>
              <a:rPr lang="en-US" sz="1700" dirty="0" smtClean="0">
                <a:solidFill>
                  <a:schemeClr val="bg1"/>
                </a:solidFill>
                <a:latin typeface="Calibri" panose="020F0502020204030204" pitchFamily="34" charset="0"/>
              </a:rPr>
              <a:t>*vs. verification: is our code bug free? (some of my past SIAM talks on PISCEES)</a:t>
            </a:r>
            <a:endParaRPr lang="en-US" sz="1700" dirty="0">
              <a:solidFill>
                <a:schemeClr val="bg1"/>
              </a:solidFill>
              <a:latin typeface="Calibri" panose="020F0502020204030204" pitchFamily="34" charset="0"/>
            </a:endParaRPr>
          </a:p>
        </p:txBody>
      </p:sp>
      <p:graphicFrame>
        <p:nvGraphicFramePr>
          <p:cNvPr id="6" name="Table 5"/>
          <p:cNvGraphicFramePr>
            <a:graphicFrameLocks noGrp="1"/>
          </p:cNvGraphicFramePr>
          <p:nvPr/>
        </p:nvGraphicFramePr>
        <p:xfrm>
          <a:off x="1295399" y="1791898"/>
          <a:ext cx="3352801" cy="727463"/>
        </p:xfrm>
        <a:graphic>
          <a:graphicData uri="http://schemas.openxmlformats.org/drawingml/2006/table">
            <a:tbl>
              <a:tblPr firstRow="1" bandRow="1">
                <a:tableStyleId>{5C22544A-7EE6-4342-B048-85BDC9FD1C3A}</a:tableStyleId>
              </a:tblPr>
              <a:tblGrid>
                <a:gridCol w="942975">
                  <a:extLst>
                    <a:ext uri="{9D8B030D-6E8A-4147-A177-3AD203B41FA5}">
                      <a16:colId xmlns:a16="http://schemas.microsoft.com/office/drawing/2014/main" val="592148849"/>
                    </a:ext>
                  </a:extLst>
                </a:gridCol>
                <a:gridCol w="2409826">
                  <a:extLst>
                    <a:ext uri="{9D8B030D-6E8A-4147-A177-3AD203B41FA5}">
                      <a16:colId xmlns:a16="http://schemas.microsoft.com/office/drawing/2014/main" val="4124554906"/>
                    </a:ext>
                  </a:extLst>
                </a:gridCol>
              </a:tblGrid>
              <a:tr h="356623">
                <a:tc>
                  <a:txBody>
                    <a:bodyPr/>
                    <a:lstStyle/>
                    <a:p>
                      <a:pPr algn="ctr"/>
                      <a:r>
                        <a:rPr lang="en-US" sz="1700" b="0" dirty="0" smtClean="0">
                          <a:latin typeface="Calibri" panose="020F0502020204030204" pitchFamily="34" charset="0"/>
                        </a:rPr>
                        <a:t>ICESat1</a:t>
                      </a:r>
                      <a:endParaRPr lang="en-US" sz="1700" b="0" dirty="0">
                        <a:latin typeface="Calibri" panose="020F0502020204030204" pitchFamily="34" charset="0"/>
                      </a:endParaRPr>
                    </a:p>
                  </a:txBody>
                  <a:tcPr/>
                </a:tc>
                <a:tc>
                  <a:txBody>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1700" b="0" dirty="0" smtClean="0">
                          <a:latin typeface="Calibri" panose="020F0502020204030204" pitchFamily="34" charset="0"/>
                        </a:rPr>
                        <a:t>2003 – 2009</a:t>
                      </a:r>
                    </a:p>
                  </a:txBody>
                  <a:tcPr/>
                </a:tc>
                <a:extLst>
                  <a:ext uri="{0D108BD9-81ED-4DB2-BD59-A6C34878D82A}">
                    <a16:rowId xmlns:a16="http://schemas.microsoft.com/office/drawing/2014/main" val="1029775647"/>
                  </a:ext>
                </a:extLst>
              </a:tr>
              <a:tr h="370840">
                <a:tc>
                  <a:txBody>
                    <a:bodyPr/>
                    <a:lstStyle/>
                    <a:p>
                      <a:pPr algn="ctr"/>
                      <a:r>
                        <a:rPr lang="en-US" sz="1700" b="0" dirty="0" smtClean="0">
                          <a:latin typeface="Calibri" panose="020F0502020204030204" pitchFamily="34" charset="0"/>
                        </a:rPr>
                        <a:t>GRACE</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2002 – 201? (ongoing)</a:t>
                      </a:r>
                      <a:endParaRPr lang="en-US" sz="1700" b="0" dirty="0">
                        <a:latin typeface="Calibri" panose="020F0502020204030204" pitchFamily="34" charset="0"/>
                      </a:endParaRPr>
                    </a:p>
                  </a:txBody>
                  <a:tcPr/>
                </a:tc>
                <a:extLst>
                  <a:ext uri="{0D108BD9-81ED-4DB2-BD59-A6C34878D82A}">
                    <a16:rowId xmlns:a16="http://schemas.microsoft.com/office/drawing/2014/main" val="913595550"/>
                  </a:ext>
                </a:extLst>
              </a:tr>
            </a:tbl>
          </a:graphicData>
        </a:graphic>
      </p:graphicFrame>
      <p:graphicFrame>
        <p:nvGraphicFramePr>
          <p:cNvPr id="7" name="Table 6"/>
          <p:cNvGraphicFramePr>
            <a:graphicFrameLocks noGrp="1"/>
          </p:cNvGraphicFramePr>
          <p:nvPr/>
        </p:nvGraphicFramePr>
        <p:xfrm>
          <a:off x="990600" y="2989503"/>
          <a:ext cx="4191001" cy="1098303"/>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592148849"/>
                    </a:ext>
                  </a:extLst>
                </a:gridCol>
                <a:gridCol w="1524001">
                  <a:extLst>
                    <a:ext uri="{9D8B030D-6E8A-4147-A177-3AD203B41FA5}">
                      <a16:colId xmlns:a16="http://schemas.microsoft.com/office/drawing/2014/main" val="4124554906"/>
                    </a:ext>
                  </a:extLst>
                </a:gridCol>
              </a:tblGrid>
              <a:tr h="356623">
                <a:tc>
                  <a:txBody>
                    <a:bodyPr/>
                    <a:lstStyle/>
                    <a:p>
                      <a:pPr algn="ctr"/>
                      <a:r>
                        <a:rPr lang="en-US" sz="1700" b="0" dirty="0" smtClean="0">
                          <a:latin typeface="Calibri" panose="020F0502020204030204" pitchFamily="34" charset="0"/>
                        </a:rPr>
                        <a:t>ICESat1</a:t>
                      </a:r>
                      <a:endParaRPr lang="en-US" sz="1700" b="0" dirty="0">
                        <a:latin typeface="Calibri" panose="020F0502020204030204" pitchFamily="34" charset="0"/>
                      </a:endParaRPr>
                    </a:p>
                  </a:txBody>
                  <a:tcPr/>
                </a:tc>
                <a:tc>
                  <a:txBody>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sz="1700" b="0" dirty="0" smtClean="0">
                          <a:latin typeface="Calibri" panose="020F0502020204030204" pitchFamily="34" charset="0"/>
                        </a:rPr>
                        <a:t>2017-20??</a:t>
                      </a:r>
                    </a:p>
                  </a:txBody>
                  <a:tcPr/>
                </a:tc>
                <a:extLst>
                  <a:ext uri="{0D108BD9-81ED-4DB2-BD59-A6C34878D82A}">
                    <a16:rowId xmlns:a16="http://schemas.microsoft.com/office/drawing/2014/main" val="1029775647"/>
                  </a:ext>
                </a:extLst>
              </a:tr>
              <a:tr h="370840">
                <a:tc>
                  <a:txBody>
                    <a:bodyPr/>
                    <a:lstStyle/>
                    <a:p>
                      <a:pPr algn="ctr"/>
                      <a:r>
                        <a:rPr lang="en-US" sz="1700" b="0" dirty="0" smtClean="0">
                          <a:latin typeface="Calibri" panose="020F0502020204030204" pitchFamily="34" charset="0"/>
                        </a:rPr>
                        <a:t>GRACE “follow-on”</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2017-20??</a:t>
                      </a:r>
                      <a:endParaRPr lang="en-US" sz="1700" b="0" dirty="0">
                        <a:latin typeface="Calibri" panose="020F0502020204030204" pitchFamily="34" charset="0"/>
                      </a:endParaRPr>
                    </a:p>
                  </a:txBody>
                  <a:tcPr/>
                </a:tc>
                <a:extLst>
                  <a:ext uri="{0D108BD9-81ED-4DB2-BD59-A6C34878D82A}">
                    <a16:rowId xmlns:a16="http://schemas.microsoft.com/office/drawing/2014/main" val="913595550"/>
                  </a:ext>
                </a:extLst>
              </a:tr>
              <a:tr h="370840">
                <a:tc>
                  <a:txBody>
                    <a:bodyPr/>
                    <a:lstStyle/>
                    <a:p>
                      <a:pPr algn="ctr"/>
                      <a:r>
                        <a:rPr lang="en-US" sz="1700" b="0" dirty="0" smtClean="0">
                          <a:latin typeface="Calibri" panose="020F0502020204030204" pitchFamily="34" charset="0"/>
                        </a:rPr>
                        <a:t>GRACE2</a:t>
                      </a:r>
                      <a:endParaRPr lang="en-US" sz="1700" b="0" dirty="0">
                        <a:latin typeface="Calibri" panose="020F0502020204030204" pitchFamily="34" charset="0"/>
                      </a:endParaRPr>
                    </a:p>
                  </a:txBody>
                  <a:tcPr/>
                </a:tc>
                <a:tc>
                  <a:txBody>
                    <a:bodyPr/>
                    <a:lstStyle/>
                    <a:p>
                      <a:pPr algn="ctr"/>
                      <a:r>
                        <a:rPr lang="en-US" sz="1700" b="0" dirty="0" smtClean="0">
                          <a:latin typeface="Calibri" panose="020F0502020204030204" pitchFamily="34" charset="0"/>
                        </a:rPr>
                        <a:t>2020s-?</a:t>
                      </a:r>
                      <a:endParaRPr lang="en-US" sz="1700" b="0" dirty="0">
                        <a:latin typeface="Calibri" panose="020F0502020204030204" pitchFamily="34" charset="0"/>
                      </a:endParaRPr>
                    </a:p>
                  </a:txBody>
                  <a:tcPr/>
                </a:tc>
                <a:extLst>
                  <a:ext uri="{0D108BD9-81ED-4DB2-BD59-A6C34878D82A}">
                    <a16:rowId xmlns:a16="http://schemas.microsoft.com/office/drawing/2014/main" val="3677066790"/>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766" y="2934060"/>
            <a:ext cx="2392225" cy="14749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766" y="1295400"/>
            <a:ext cx="2399659" cy="1630363"/>
          </a:xfrm>
          <a:prstGeom prst="rect">
            <a:avLst/>
          </a:prstGeom>
        </p:spPr>
      </p:pic>
      <p:sp>
        <p:nvSpPr>
          <p:cNvPr id="10" name="TextBox 9"/>
          <p:cNvSpPr txBox="1"/>
          <p:nvPr/>
        </p:nvSpPr>
        <p:spPr>
          <a:xfrm>
            <a:off x="796816" y="4291261"/>
            <a:ext cx="6954355" cy="1985159"/>
          </a:xfrm>
          <a:prstGeom prst="rect">
            <a:avLst/>
          </a:prstGeom>
          <a:noFill/>
          <a:ln>
            <a:solidFill>
              <a:schemeClr val="tx1"/>
            </a:solidFill>
          </a:ln>
        </p:spPr>
        <p:txBody>
          <a:bodyPr wrap="square" rtlCol="0">
            <a:spAutoFit/>
          </a:bodyPr>
          <a:lstStyle/>
          <a:p>
            <a:pPr algn="ctr"/>
            <a:r>
              <a:rPr lang="en-US" sz="1700" b="1" dirty="0">
                <a:solidFill>
                  <a:schemeClr val="accent1"/>
                </a:solidFill>
                <a:latin typeface="Calibri" panose="020F0502020204030204" pitchFamily="34" charset="0"/>
              </a:rPr>
              <a:t>Validation </a:t>
            </a:r>
            <a:r>
              <a:rPr lang="en-US" sz="1700" b="1" dirty="0" smtClean="0">
                <a:solidFill>
                  <a:schemeClr val="accent1"/>
                </a:solidFill>
                <a:latin typeface="Calibri" panose="020F0502020204030204" pitchFamily="34" charset="0"/>
              </a:rPr>
              <a:t>Workflow:</a:t>
            </a:r>
          </a:p>
          <a:p>
            <a:pPr algn="ctr"/>
            <a:endParaRPr lang="en-US" sz="400" b="1" dirty="0">
              <a:latin typeface="Calibri" panose="020F0502020204030204" pitchFamily="34" charset="0"/>
            </a:endParaRPr>
          </a:p>
          <a:p>
            <a:pPr marL="285750" indent="-285750">
              <a:buFont typeface="Arial" panose="020B0604020202020204" pitchFamily="34" charset="0"/>
              <a:buChar char="•"/>
            </a:pPr>
            <a:r>
              <a:rPr lang="en-US" sz="1700" dirty="0">
                <a:latin typeface="Calibri" panose="020F0502020204030204" pitchFamily="34" charset="0"/>
              </a:rPr>
              <a:t>Run ice sheet model over period where </a:t>
            </a:r>
            <a:r>
              <a:rPr lang="en-US" sz="1700" dirty="0" err="1">
                <a:latin typeface="Calibri" panose="020F0502020204030204" pitchFamily="34" charset="0"/>
              </a:rPr>
              <a:t>ICESat</a:t>
            </a:r>
            <a:r>
              <a:rPr lang="en-US" sz="1700" dirty="0">
                <a:latin typeface="Calibri" panose="020F0502020204030204" pitchFamily="34" charset="0"/>
              </a:rPr>
              <a:t>/GRACE observations exist.</a:t>
            </a:r>
          </a:p>
          <a:p>
            <a:pPr marL="285750" indent="-285750">
              <a:buFont typeface="Arial" panose="020B0604020202020204" pitchFamily="34" charset="0"/>
              <a:buChar char="•"/>
            </a:pPr>
            <a:r>
              <a:rPr lang="en-US" sz="1700" dirty="0">
                <a:latin typeface="Calibri" panose="020F0502020204030204" pitchFamily="34" charset="0"/>
              </a:rPr>
              <a:t>Process model output for comparison to these </a:t>
            </a:r>
            <a:r>
              <a:rPr lang="en-US" sz="1700" dirty="0" smtClean="0">
                <a:latin typeface="Calibri" panose="020F0502020204030204" pitchFamily="34" charset="0"/>
              </a:rPr>
              <a:t>observations.</a:t>
            </a:r>
            <a:r>
              <a:rPr lang="en-US" sz="1700" dirty="0">
                <a:latin typeface="Calibri" panose="020F0502020204030204" pitchFamily="34" charset="0"/>
              </a:rPr>
              <a:t>	</a:t>
            </a:r>
          </a:p>
          <a:p>
            <a:pPr marL="285750" indent="-285750">
              <a:buFont typeface="Arial" panose="020B0604020202020204" pitchFamily="34" charset="0"/>
              <a:buChar char="•"/>
            </a:pPr>
            <a:r>
              <a:rPr lang="en-US" sz="1700" dirty="0">
                <a:latin typeface="Calibri" panose="020F0502020204030204" pitchFamily="34" charset="0"/>
              </a:rPr>
              <a:t>Process observations for comparison to model </a:t>
            </a:r>
            <a:r>
              <a:rPr lang="en-US" sz="1700" dirty="0" smtClean="0">
                <a:latin typeface="Calibri" panose="020F0502020204030204" pitchFamily="34" charset="0"/>
              </a:rPr>
              <a:t>output.</a:t>
            </a:r>
            <a:endParaRPr lang="en-US" sz="1700" dirty="0">
              <a:latin typeface="Calibri" panose="020F0502020204030204" pitchFamily="34" charset="0"/>
            </a:endParaRPr>
          </a:p>
          <a:p>
            <a:pPr marL="285750" indent="-285750">
              <a:buFont typeface="Arial" panose="020B0604020202020204" pitchFamily="34" charset="0"/>
              <a:buChar char="•"/>
            </a:pPr>
            <a:r>
              <a:rPr lang="en-US" sz="1700" dirty="0">
                <a:latin typeface="Calibri" panose="020F0502020204030204" pitchFamily="34" charset="0"/>
              </a:rPr>
              <a:t>Evaluate model performance relative to observations.</a:t>
            </a:r>
          </a:p>
          <a:p>
            <a:pPr marL="742950" lvl="1" indent="-285750">
              <a:buFont typeface="Arial" panose="020B0604020202020204" pitchFamily="34" charset="0"/>
              <a:buChar char="•"/>
            </a:pPr>
            <a:r>
              <a:rPr lang="en-US" sz="1700" b="1" i="1" dirty="0" err="1">
                <a:latin typeface="Calibri" panose="020F0502020204030204" pitchFamily="34" charset="0"/>
              </a:rPr>
              <a:t>ICESat</a:t>
            </a:r>
            <a:r>
              <a:rPr lang="en-US" sz="1700" dirty="0">
                <a:latin typeface="Calibri" panose="020F0502020204030204" pitchFamily="34" charset="0"/>
              </a:rPr>
              <a:t>:  ice sheet surface elevation [state comparison]</a:t>
            </a:r>
          </a:p>
          <a:p>
            <a:pPr marL="742950" lvl="1" indent="-285750">
              <a:buFont typeface="Arial" panose="020B0604020202020204" pitchFamily="34" charset="0"/>
              <a:buChar char="•"/>
            </a:pPr>
            <a:r>
              <a:rPr lang="en-US" sz="1700" b="1" i="1" dirty="0">
                <a:latin typeface="Calibri" panose="020F0502020204030204" pitchFamily="34" charset="0"/>
              </a:rPr>
              <a:t>GRACE</a:t>
            </a:r>
            <a:r>
              <a:rPr lang="en-US" sz="1700" dirty="0">
                <a:latin typeface="Calibri" panose="020F0502020204030204" pitchFamily="34" charset="0"/>
              </a:rPr>
              <a:t>:  rate of mass change [trend comparison</a:t>
            </a:r>
            <a:r>
              <a:rPr lang="en-US" sz="1700" dirty="0" smtClean="0">
                <a:latin typeface="Calibri" panose="020F0502020204030204" pitchFamily="34" charset="0"/>
              </a:rPr>
              <a:t>]</a:t>
            </a:r>
            <a:endParaRPr lang="en-US" dirty="0"/>
          </a:p>
        </p:txBody>
      </p:sp>
    </p:spTree>
    <p:extLst>
      <p:ext uri="{BB962C8B-B14F-4D97-AF65-F5344CB8AC3E}">
        <p14:creationId xmlns:p14="http://schemas.microsoft.com/office/powerpoint/2010/main" val="18184147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lux_time_series.png"/>
          <p:cNvPicPr>
            <a:picLocks noChangeAspect="1"/>
          </p:cNvPicPr>
          <p:nvPr/>
        </p:nvPicPr>
        <p:blipFill rotWithShape="1">
          <a:blip r:embed="rId3" cstate="print">
            <a:extLst>
              <a:ext uri="{28A0092B-C50C-407E-A947-70E740481C1C}">
                <a14:useLocalDpi xmlns:a14="http://schemas.microsoft.com/office/drawing/2010/main" val="0"/>
              </a:ext>
            </a:extLst>
          </a:blip>
          <a:srcRect l="6511"/>
          <a:stretch/>
        </p:blipFill>
        <p:spPr>
          <a:xfrm>
            <a:off x="762000" y="3200400"/>
            <a:ext cx="7315200" cy="3186419"/>
          </a:xfrm>
          <a:prstGeom prst="rect">
            <a:avLst/>
          </a:prstGeom>
        </p:spPr>
      </p:pic>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Observations &amp; Forcing</a:t>
            </a:r>
            <a:endParaRPr lang="en-US" sz="3600" dirty="0">
              <a:solidFill>
                <a:schemeClr val="tx1"/>
              </a:solidFill>
              <a:latin typeface="Calibri" panose="020F0502020204030204" pitchFamily="34" charset="0"/>
            </a:endParaRPr>
          </a:p>
        </p:txBody>
      </p:sp>
      <p:sp>
        <p:nvSpPr>
          <p:cNvPr id="11" name="TextBox 10"/>
          <p:cNvSpPr txBox="1"/>
          <p:nvPr/>
        </p:nvSpPr>
        <p:spPr>
          <a:xfrm>
            <a:off x="0" y="838200"/>
            <a:ext cx="9296400" cy="2739211"/>
          </a:xfrm>
          <a:prstGeom prst="rect">
            <a:avLst/>
          </a:prstGeom>
          <a:noFill/>
        </p:spPr>
        <p:txBody>
          <a:bodyPr wrap="square" rtlCol="0">
            <a:spAutoFit/>
          </a:bodyPr>
          <a:lstStyle/>
          <a:p>
            <a:pPr marL="285750" indent="-285750">
              <a:buFont typeface="Arial" panose="020B0604020202020204" pitchFamily="34" charset="0"/>
              <a:buChar char="•"/>
            </a:pPr>
            <a:r>
              <a:rPr lang="en-US" b="1" u="sng" dirty="0" smtClean="0">
                <a:latin typeface="Calibri" panose="020F0502020204030204" pitchFamily="34" charset="0"/>
              </a:rPr>
              <a:t>Validation time period</a:t>
            </a:r>
            <a:r>
              <a:rPr lang="en-US" dirty="0" smtClean="0">
                <a:latin typeface="Calibri" panose="020F0502020204030204" pitchFamily="34" charset="0"/>
              </a:rPr>
              <a:t>:</a:t>
            </a:r>
          </a:p>
          <a:p>
            <a:pPr marL="742950" lvl="1" indent="-285750">
              <a:buFont typeface="Arial" panose="020B0604020202020204" pitchFamily="34" charset="0"/>
              <a:buChar char="•"/>
            </a:pPr>
            <a:r>
              <a:rPr lang="en-US" dirty="0" err="1" smtClean="0">
                <a:latin typeface="Calibri" panose="020F0502020204030204" pitchFamily="34" charset="0"/>
              </a:rPr>
              <a:t>ICESat</a:t>
            </a:r>
            <a:r>
              <a:rPr lang="en-US" dirty="0" smtClean="0">
                <a:latin typeface="Calibri" panose="020F0502020204030204" pitchFamily="34" charset="0"/>
              </a:rPr>
              <a:t>: 2003-2009</a:t>
            </a:r>
          </a:p>
          <a:p>
            <a:pPr marL="742950" lvl="1" indent="-285750">
              <a:buFont typeface="Arial" panose="020B0604020202020204" pitchFamily="34" charset="0"/>
              <a:buChar char="•"/>
            </a:pPr>
            <a:r>
              <a:rPr lang="en-US" dirty="0" smtClean="0">
                <a:latin typeface="Calibri" panose="020F0502020204030204" pitchFamily="34" charset="0"/>
              </a:rPr>
              <a:t>GRACE: 2003-2011 </a:t>
            </a:r>
            <a:r>
              <a:rPr lang="en-GB" dirty="0" smtClean="0">
                <a:latin typeface="Calibri" panose="020F0502020204030204" pitchFamily="34" charset="0"/>
              </a:rPr>
              <a:t>(</a:t>
            </a:r>
            <a:r>
              <a:rPr lang="en-GB" dirty="0">
                <a:latin typeface="Calibri" panose="020F0502020204030204" pitchFamily="34" charset="0"/>
              </a:rPr>
              <a:t>CSR </a:t>
            </a:r>
            <a:r>
              <a:rPr lang="en-GB" dirty="0" smtClean="0">
                <a:latin typeface="Calibri" panose="020F0502020204030204" pitchFamily="34" charset="0"/>
              </a:rPr>
              <a:t>Release-05</a:t>
            </a:r>
            <a:r>
              <a:rPr lang="en-US" dirty="0" smtClean="0">
                <a:latin typeface="Calibri" panose="020F0502020204030204" pitchFamily="34" charset="0"/>
              </a:rPr>
              <a:t>)</a:t>
            </a:r>
          </a:p>
          <a:p>
            <a:pPr lvl="1"/>
            <a:endParaRPr lang="en-US" sz="1000" dirty="0">
              <a:latin typeface="Calibri" panose="020F0502020204030204" pitchFamily="34" charset="0"/>
            </a:endParaRPr>
          </a:p>
          <a:p>
            <a:pPr marL="285750" indent="-285750">
              <a:buFont typeface="Arial" panose="020B0604020202020204" pitchFamily="34" charset="0"/>
              <a:buChar char="•"/>
            </a:pPr>
            <a:r>
              <a:rPr lang="en-US" b="1" u="sng" dirty="0" smtClean="0">
                <a:latin typeface="Calibri" panose="020F0502020204030204" pitchFamily="34" charset="0"/>
              </a:rPr>
              <a:t>Model forcing</a:t>
            </a:r>
            <a:r>
              <a:rPr lang="en-US" dirty="0" smtClean="0">
                <a:latin typeface="Calibri" panose="020F0502020204030204" pitchFamily="34" charset="0"/>
              </a:rPr>
              <a:t>: the following datasets taken as “truth” </a:t>
            </a:r>
          </a:p>
          <a:p>
            <a:pPr marL="742950" lvl="1" indent="-285750">
              <a:buFont typeface="Arial" panose="020B0604020202020204" pitchFamily="34" charset="0"/>
              <a:buChar char="•"/>
            </a:pPr>
            <a:r>
              <a:rPr lang="en-US" dirty="0" smtClean="0">
                <a:latin typeface="Calibri" panose="020F0502020204030204" pitchFamily="34" charset="0"/>
              </a:rPr>
              <a:t>Monthly </a:t>
            </a:r>
            <a:r>
              <a:rPr lang="en-US" b="1" i="1" dirty="0" smtClean="0">
                <a:latin typeface="Calibri" panose="020F0502020204030204" pitchFamily="34" charset="0"/>
              </a:rPr>
              <a:t>surface mass balance </a:t>
            </a:r>
            <a:r>
              <a:rPr lang="en-US" dirty="0" smtClean="0">
                <a:latin typeface="Calibri" panose="020F0502020204030204" pitchFamily="34" charset="0"/>
              </a:rPr>
              <a:t>(SMB) from RACMO2</a:t>
            </a:r>
            <a:r>
              <a:rPr lang="en-US" baseline="30000" dirty="0" smtClean="0">
                <a:latin typeface="Calibri" panose="020F0502020204030204" pitchFamily="34" charset="0"/>
              </a:rPr>
              <a:t>1</a:t>
            </a:r>
            <a:r>
              <a:rPr lang="en-US" dirty="0" smtClean="0">
                <a:latin typeface="Calibri" panose="020F0502020204030204" pitchFamily="34" charset="0"/>
              </a:rPr>
              <a:t> anomalies applied (1960-present)</a:t>
            </a:r>
          </a:p>
          <a:p>
            <a:pPr marL="1200150" lvl="2" indent="-285750">
              <a:buFont typeface="Arial" panose="020B0604020202020204" pitchFamily="34" charset="0"/>
              <a:buChar char="•"/>
            </a:pPr>
            <a:r>
              <a:rPr lang="en-US" dirty="0" smtClean="0">
                <a:latin typeface="Calibri" panose="020F0502020204030204" pitchFamily="34" charset="0"/>
              </a:rPr>
              <a:t>Well-validated over Greenland </a:t>
            </a:r>
          </a:p>
          <a:p>
            <a:pPr marL="742950" lvl="1" indent="-285750">
              <a:buFont typeface="Arial" panose="020B0604020202020204" pitchFamily="34" charset="0"/>
              <a:buChar char="•"/>
            </a:pPr>
            <a:r>
              <a:rPr lang="en-US" dirty="0" smtClean="0">
                <a:latin typeface="Calibri" panose="020F0502020204030204" pitchFamily="34" charset="0"/>
              </a:rPr>
              <a:t>Mean-annual </a:t>
            </a:r>
            <a:r>
              <a:rPr lang="en-US" b="1" i="1" dirty="0" smtClean="0">
                <a:latin typeface="Calibri" panose="020F0502020204030204" pitchFamily="34" charset="0"/>
              </a:rPr>
              <a:t>outlet glacier flux</a:t>
            </a:r>
            <a:r>
              <a:rPr lang="en-US" baseline="30000" dirty="0" smtClean="0">
                <a:latin typeface="Calibri" panose="020F0502020204030204" pitchFamily="34" charset="0"/>
              </a:rPr>
              <a:t>2</a:t>
            </a:r>
            <a:r>
              <a:rPr lang="en-US" dirty="0" smtClean="0">
                <a:latin typeface="Calibri" panose="020F0502020204030204" pitchFamily="34" charset="0"/>
              </a:rPr>
              <a:t> applied at grounding line (1990-present)</a:t>
            </a:r>
          </a:p>
          <a:p>
            <a:pPr marL="1200150" lvl="2" indent="-285750">
              <a:buFont typeface="Arial" panose="020B0604020202020204" pitchFamily="34" charset="0"/>
              <a:buChar char="•"/>
            </a:pPr>
            <a:r>
              <a:rPr lang="en-US" dirty="0" smtClean="0">
                <a:latin typeface="Calibri" panose="020F0502020204030204" pitchFamily="34" charset="0"/>
              </a:rPr>
              <a:t>Figure below: outlet glacier </a:t>
            </a:r>
            <a:r>
              <a:rPr lang="en-US" b="1" i="1" dirty="0" smtClean="0">
                <a:latin typeface="Calibri" panose="020F0502020204030204" pitchFamily="34" charset="0"/>
              </a:rPr>
              <a:t>flux forcing (FF) </a:t>
            </a:r>
            <a:r>
              <a:rPr lang="en-US" dirty="0" smtClean="0">
                <a:latin typeface="Calibri" panose="020F0502020204030204" pitchFamily="34" charset="0"/>
              </a:rPr>
              <a:t>time series</a:t>
            </a:r>
          </a:p>
          <a:p>
            <a:pPr marL="285750" indent="-285750">
              <a:buFont typeface="Arial" panose="020B0604020202020204" pitchFamily="34" charset="0"/>
              <a:buChar char="•"/>
            </a:pPr>
            <a:endParaRPr lang="en-US" dirty="0">
              <a:latin typeface="Calibri" panose="020F0502020204030204" pitchFamily="34" charset="0"/>
            </a:endParaRPr>
          </a:p>
        </p:txBody>
      </p:sp>
      <p:sp>
        <p:nvSpPr>
          <p:cNvPr id="13" name="TextBox 12"/>
          <p:cNvSpPr txBox="1"/>
          <p:nvPr/>
        </p:nvSpPr>
        <p:spPr>
          <a:xfrm>
            <a:off x="5715000" y="914400"/>
            <a:ext cx="2590800" cy="646331"/>
          </a:xfrm>
          <a:prstGeom prst="rect">
            <a:avLst/>
          </a:prstGeom>
          <a:solidFill>
            <a:srgbClr val="FFFF99"/>
          </a:solidFill>
        </p:spPr>
        <p:txBody>
          <a:bodyPr wrap="square" rtlCol="0">
            <a:spAutoFit/>
          </a:bodyPr>
          <a:lstStyle/>
          <a:p>
            <a:pPr algn="ctr"/>
            <a:r>
              <a:rPr lang="en-US" b="1" u="sng" dirty="0" smtClean="0">
                <a:latin typeface="Calibri" panose="020F0502020204030204" pitchFamily="34" charset="0"/>
              </a:rPr>
              <a:t>Code</a:t>
            </a:r>
            <a:r>
              <a:rPr lang="en-US" b="1" dirty="0" smtClean="0">
                <a:latin typeface="Calibri" panose="020F0502020204030204" pitchFamily="34" charset="0"/>
              </a:rPr>
              <a:t>:</a:t>
            </a:r>
            <a:r>
              <a:rPr lang="en-US" dirty="0" smtClean="0">
                <a:latin typeface="Calibri" panose="020F0502020204030204" pitchFamily="34" charset="0"/>
              </a:rPr>
              <a:t> </a:t>
            </a:r>
            <a:r>
              <a:rPr lang="en-US" i="1" dirty="0" smtClean="0">
                <a:latin typeface="Calibri" panose="020F0502020204030204" pitchFamily="34" charset="0"/>
              </a:rPr>
              <a:t>CISM-Albany</a:t>
            </a:r>
            <a:r>
              <a:rPr lang="en-US" dirty="0" smtClean="0">
                <a:latin typeface="Calibri" panose="020F0502020204030204" pitchFamily="34" charset="0"/>
              </a:rPr>
              <a:t> (</a:t>
            </a:r>
            <a:r>
              <a:rPr lang="en-US" i="1" dirty="0" smtClean="0">
                <a:latin typeface="Calibri" panose="020F0502020204030204" pitchFamily="34" charset="0"/>
              </a:rPr>
              <a:t>CISM2.0 </a:t>
            </a:r>
            <a:r>
              <a:rPr lang="en-US" dirty="0" smtClean="0">
                <a:latin typeface="Calibri" panose="020F0502020204030204" pitchFamily="34" charset="0"/>
              </a:rPr>
              <a:t>+ </a:t>
            </a:r>
            <a:r>
              <a:rPr lang="en-US" i="1" dirty="0" smtClean="0">
                <a:latin typeface="Calibri" panose="020F0502020204030204" pitchFamily="34" charset="0"/>
              </a:rPr>
              <a:t>Albany/FELIX</a:t>
            </a:r>
            <a:r>
              <a:rPr lang="en-US" dirty="0" smtClean="0">
                <a:latin typeface="Calibri" panose="020F0502020204030204" pitchFamily="34" charset="0"/>
              </a:rPr>
              <a:t>)</a:t>
            </a:r>
            <a:endParaRPr lang="en-US" dirty="0">
              <a:latin typeface="Calibri" panose="020F0502020204030204" pitchFamily="34" charset="0"/>
            </a:endParaRPr>
          </a:p>
        </p:txBody>
      </p:sp>
      <p:sp>
        <p:nvSpPr>
          <p:cNvPr id="14" name="TextBox 13"/>
          <p:cNvSpPr txBox="1"/>
          <p:nvPr/>
        </p:nvSpPr>
        <p:spPr>
          <a:xfrm>
            <a:off x="304800" y="6563380"/>
            <a:ext cx="7086600" cy="523220"/>
          </a:xfrm>
          <a:prstGeom prst="rect">
            <a:avLst/>
          </a:prstGeom>
          <a:noFill/>
        </p:spPr>
        <p:txBody>
          <a:bodyPr wrap="square" rtlCol="0">
            <a:spAutoFit/>
          </a:bodyPr>
          <a:lstStyle/>
          <a:p>
            <a:r>
              <a:rPr lang="en-GB" sz="1400" b="1" baseline="30000" dirty="0">
                <a:solidFill>
                  <a:srgbClr val="FFFFFF"/>
                </a:solidFill>
                <a:latin typeface="Calibri" panose="020F0502020204030204" pitchFamily="34" charset="0"/>
              </a:rPr>
              <a:t>1 </a:t>
            </a:r>
            <a:r>
              <a:rPr lang="en-GB" sz="1400" dirty="0">
                <a:solidFill>
                  <a:srgbClr val="FFFFFF"/>
                </a:solidFill>
                <a:latin typeface="Calibri" panose="020F0502020204030204" pitchFamily="34" charset="0"/>
              </a:rPr>
              <a:t>van </a:t>
            </a:r>
            <a:r>
              <a:rPr lang="en-GB" sz="1400" dirty="0" err="1">
                <a:solidFill>
                  <a:srgbClr val="FFFFFF"/>
                </a:solidFill>
                <a:latin typeface="Calibri" panose="020F0502020204030204" pitchFamily="34" charset="0"/>
              </a:rPr>
              <a:t>Angelen</a:t>
            </a:r>
            <a:r>
              <a:rPr lang="en-GB" sz="1400" dirty="0">
                <a:solidFill>
                  <a:srgbClr val="FFFFFF"/>
                </a:solidFill>
                <a:latin typeface="Calibri" panose="020F0502020204030204" pitchFamily="34" charset="0"/>
              </a:rPr>
              <a:t> et al. (</a:t>
            </a:r>
            <a:r>
              <a:rPr lang="en-GB" sz="1400" i="1" dirty="0" err="1">
                <a:solidFill>
                  <a:srgbClr val="FFFFFF"/>
                </a:solidFill>
                <a:latin typeface="Calibri" panose="020F0502020204030204" pitchFamily="34" charset="0"/>
              </a:rPr>
              <a:t>Surv</a:t>
            </a:r>
            <a:r>
              <a:rPr lang="en-GB" sz="1400" i="1" dirty="0">
                <a:solidFill>
                  <a:srgbClr val="FFFFFF"/>
                </a:solidFill>
                <a:latin typeface="Calibri" panose="020F0502020204030204" pitchFamily="34" charset="0"/>
              </a:rPr>
              <a:t>. </a:t>
            </a:r>
            <a:r>
              <a:rPr lang="en-GB" sz="1400" i="1" dirty="0" err="1">
                <a:solidFill>
                  <a:srgbClr val="FFFFFF"/>
                </a:solidFill>
                <a:latin typeface="Calibri" panose="020F0502020204030204" pitchFamily="34" charset="0"/>
              </a:rPr>
              <a:t>Geophys</a:t>
            </a:r>
            <a:r>
              <a:rPr lang="en-GB" sz="1400" i="1" dirty="0">
                <a:solidFill>
                  <a:srgbClr val="FFFFFF"/>
                </a:solidFill>
                <a:latin typeface="Calibri" panose="020F0502020204030204" pitchFamily="34" charset="0"/>
              </a:rPr>
              <a:t>.</a:t>
            </a:r>
            <a:r>
              <a:rPr lang="en-GB" sz="1400" dirty="0">
                <a:solidFill>
                  <a:srgbClr val="FFFFFF"/>
                </a:solidFill>
                <a:latin typeface="Calibri" panose="020F0502020204030204" pitchFamily="34" charset="0"/>
              </a:rPr>
              <a:t>, 2013)          </a:t>
            </a:r>
            <a:r>
              <a:rPr lang="en-GB" sz="1400" b="1" baseline="30000" dirty="0">
                <a:solidFill>
                  <a:srgbClr val="FFFFFF"/>
                </a:solidFill>
                <a:latin typeface="Calibri" panose="020F0502020204030204" pitchFamily="34" charset="0"/>
              </a:rPr>
              <a:t>2 </a:t>
            </a:r>
            <a:r>
              <a:rPr lang="en-GB" sz="1400" dirty="0">
                <a:solidFill>
                  <a:srgbClr val="FFFFFF"/>
                </a:solidFill>
                <a:latin typeface="Calibri" panose="020F0502020204030204" pitchFamily="34" charset="0"/>
              </a:rPr>
              <a:t>Enderlin et al. (</a:t>
            </a:r>
            <a:r>
              <a:rPr lang="en-GB" sz="1400" i="1" dirty="0">
                <a:solidFill>
                  <a:srgbClr val="FFFFFF"/>
                </a:solidFill>
                <a:latin typeface="Calibri" panose="020F0502020204030204" pitchFamily="34" charset="0"/>
              </a:rPr>
              <a:t>GRL</a:t>
            </a:r>
            <a:r>
              <a:rPr lang="en-GB" sz="1400" dirty="0">
                <a:solidFill>
                  <a:srgbClr val="FFFFFF"/>
                </a:solidFill>
                <a:latin typeface="Calibri" panose="020F0502020204030204" pitchFamily="34" charset="0"/>
              </a:rPr>
              <a:t>, 2014)</a:t>
            </a:r>
          </a:p>
          <a:p>
            <a:endParaRPr lang="en-US" sz="1400" dirty="0">
              <a:latin typeface="Calibri" panose="020F0502020204030204" pitchFamily="34" charset="0"/>
            </a:endParaRPr>
          </a:p>
        </p:txBody>
      </p:sp>
    </p:spTree>
    <p:extLst>
      <p:ext uri="{BB962C8B-B14F-4D97-AF65-F5344CB8AC3E}">
        <p14:creationId xmlns:p14="http://schemas.microsoft.com/office/powerpoint/2010/main" val="16317022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1km GIS initial condition*</a:t>
            </a:r>
            <a:endParaRPr lang="en-US" sz="3600" dirty="0">
              <a:solidFill>
                <a:schemeClr val="tx1"/>
              </a:solidFill>
              <a:latin typeface="Calibri" panose="020F0502020204030204" pitchFamily="34" charset="0"/>
            </a:endParaRPr>
          </a:p>
        </p:txBody>
      </p:sp>
      <p:pic>
        <p:nvPicPr>
          <p:cNvPr id="10" name="Picture 9" descr="figure1-fu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137" y="1066800"/>
            <a:ext cx="8791976" cy="4903812"/>
          </a:xfrm>
          <a:prstGeom prst="rect">
            <a:avLst/>
          </a:prstGeom>
        </p:spPr>
      </p:pic>
      <p:sp>
        <p:nvSpPr>
          <p:cNvPr id="11" name="TextBox 10"/>
          <p:cNvSpPr txBox="1"/>
          <p:nvPr/>
        </p:nvSpPr>
        <p:spPr>
          <a:xfrm>
            <a:off x="457200" y="6019800"/>
            <a:ext cx="8534400" cy="369332"/>
          </a:xfrm>
          <a:prstGeom prst="rect">
            <a:avLst/>
          </a:prstGeom>
          <a:noFill/>
        </p:spPr>
        <p:txBody>
          <a:bodyPr wrap="square" rtlCol="0">
            <a:spAutoFit/>
          </a:bodyPr>
          <a:lstStyle/>
          <a:p>
            <a:r>
              <a:rPr lang="en-US" dirty="0" smtClean="0">
                <a:latin typeface="Calibri" panose="020F0502020204030204" pitchFamily="34" charset="0"/>
              </a:rPr>
              <a:t>*Initial condition obtained through </a:t>
            </a:r>
            <a:r>
              <a:rPr lang="en-US" b="1" i="1" dirty="0" smtClean="0">
                <a:latin typeface="Calibri" panose="020F0502020204030204" pitchFamily="34" charset="0"/>
              </a:rPr>
              <a:t>deterministic inversion</a:t>
            </a:r>
            <a:r>
              <a:rPr lang="en-US" dirty="0" smtClean="0">
                <a:latin typeface="Calibri" panose="020F0502020204030204" pitchFamily="34" charset="0"/>
              </a:rPr>
              <a:t>; see talk by M. Perego.</a:t>
            </a:r>
            <a:endParaRPr lang="en-US" dirty="0">
              <a:latin typeface="Calibri" panose="020F0502020204030204" pitchFamily="34" charset="0"/>
            </a:endParaRPr>
          </a:p>
        </p:txBody>
      </p:sp>
    </p:spTree>
    <p:extLst>
      <p:ext uri="{BB962C8B-B14F-4D97-AF65-F5344CB8AC3E}">
        <p14:creationId xmlns:p14="http://schemas.microsoft.com/office/powerpoint/2010/main" val="32674131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Surface Elevation Observations</a:t>
            </a:r>
            <a:endParaRPr lang="en-US" sz="3600" dirty="0">
              <a:solidFill>
                <a:schemeClr val="tx1"/>
              </a:solidFill>
              <a:latin typeface="Calibri" panose="020F0502020204030204" pitchFamily="34" charset="0"/>
            </a:endParaRPr>
          </a:p>
        </p:txBody>
      </p:sp>
      <p:pic>
        <p:nvPicPr>
          <p:cNvPr id="6" name="Picture 5" descr="icesatmap.png"/>
          <p:cNvPicPr>
            <a:picLocks noChangeAspect="1"/>
          </p:cNvPicPr>
          <p:nvPr/>
        </p:nvPicPr>
        <p:blipFill rotWithShape="1">
          <a:blip r:embed="rId3" cstate="print">
            <a:extLst>
              <a:ext uri="{28A0092B-C50C-407E-A947-70E740481C1C}">
                <a14:useLocalDpi xmlns:a14="http://schemas.microsoft.com/office/drawing/2010/main" val="0"/>
              </a:ext>
            </a:extLst>
          </a:blip>
          <a:srcRect l="13101" t="6665" r="12447" b="5433"/>
          <a:stretch/>
        </p:blipFill>
        <p:spPr>
          <a:xfrm>
            <a:off x="533400" y="990600"/>
            <a:ext cx="3512259" cy="5366371"/>
          </a:xfrm>
          <a:prstGeom prst="rect">
            <a:avLst/>
          </a:prstGeom>
        </p:spPr>
      </p:pic>
      <p:sp>
        <p:nvSpPr>
          <p:cNvPr id="2" name="TextBox 1"/>
          <p:cNvSpPr txBox="1"/>
          <p:nvPr/>
        </p:nvSpPr>
        <p:spPr>
          <a:xfrm>
            <a:off x="4191000" y="1066801"/>
            <a:ext cx="4419600" cy="1815882"/>
          </a:xfrm>
          <a:prstGeom prst="rect">
            <a:avLst/>
          </a:prstGeom>
          <a:noFill/>
        </p:spPr>
        <p:txBody>
          <a:bodyPr wrap="square" rtlCol="0">
            <a:spAutoFit/>
          </a:bodyPr>
          <a:lstStyle/>
          <a:p>
            <a:pPr marL="285750" indent="-285750">
              <a:buFont typeface="Arial" panose="020B0604020202020204" pitchFamily="34" charset="0"/>
              <a:buChar char="•"/>
            </a:pPr>
            <a:r>
              <a:rPr lang="en-US" b="1" u="sng" dirty="0" smtClean="0">
                <a:latin typeface="Calibri" panose="020F0502020204030204" pitchFamily="34" charset="0"/>
              </a:rPr>
              <a:t>Model evaluated</a:t>
            </a:r>
            <a:r>
              <a:rPr lang="en-US" b="1" dirty="0" smtClean="0">
                <a:latin typeface="Calibri" panose="020F0502020204030204" pitchFamily="34" charset="0"/>
              </a:rPr>
              <a:t>:</a:t>
            </a:r>
            <a:r>
              <a:rPr lang="en-US" dirty="0" smtClean="0">
                <a:latin typeface="Calibri" panose="020F0502020204030204" pitchFamily="34" charset="0"/>
              </a:rPr>
              <a:t> </a:t>
            </a:r>
            <a:r>
              <a:rPr lang="en-US" b="1" i="1" dirty="0" smtClean="0">
                <a:latin typeface="Calibri" panose="020F0502020204030204" pitchFamily="34" charset="0"/>
              </a:rPr>
              <a:t>CISM-Albany</a:t>
            </a:r>
            <a:r>
              <a:rPr lang="en-US" dirty="0" smtClean="0">
                <a:latin typeface="Calibri" panose="020F0502020204030204" pitchFamily="34" charset="0"/>
              </a:rPr>
              <a:t> with </a:t>
            </a:r>
            <a:r>
              <a:rPr lang="en-US" b="1" i="1" dirty="0" smtClean="0">
                <a:latin typeface="Calibri" panose="020F0502020204030204" pitchFamily="34" charset="0"/>
              </a:rPr>
              <a:t>SMB + FF</a:t>
            </a:r>
            <a:r>
              <a:rPr lang="en-US" dirty="0" smtClean="0">
                <a:latin typeface="Calibri" panose="020F0502020204030204" pitchFamily="34" charset="0"/>
              </a:rPr>
              <a:t> in October 2007.</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Surface </a:t>
            </a:r>
            <a:r>
              <a:rPr lang="en-US" dirty="0">
                <a:latin typeface="Calibri" panose="020F0502020204030204" pitchFamily="34" charset="0"/>
              </a:rPr>
              <a:t>elevation </a:t>
            </a:r>
            <a:r>
              <a:rPr lang="en-US" dirty="0" smtClean="0">
                <a:latin typeface="Calibri" panose="020F0502020204030204" pitchFamily="34" charset="0"/>
              </a:rPr>
              <a:t>predictions </a:t>
            </a:r>
            <a:r>
              <a:rPr lang="en-US" dirty="0" smtClean="0">
                <a:latin typeface="Calibri" panose="020F0502020204030204" pitchFamily="34" charset="0"/>
              </a:rPr>
              <a:t>(states) agree </a:t>
            </a:r>
            <a:r>
              <a:rPr lang="en-US" dirty="0">
                <a:latin typeface="Calibri" panose="020F0502020204030204" pitchFamily="34" charset="0"/>
              </a:rPr>
              <a:t>pretty well </a:t>
            </a:r>
            <a:r>
              <a:rPr lang="en-US" dirty="0" smtClean="0">
                <a:latin typeface="Calibri" panose="020F0502020204030204" pitchFamily="34" charset="0"/>
              </a:rPr>
              <a:t>with </a:t>
            </a:r>
            <a:r>
              <a:rPr lang="en-US" b="1" i="1" dirty="0" smtClean="0">
                <a:latin typeface="Calibri" panose="020F0502020204030204" pitchFamily="34" charset="0"/>
              </a:rPr>
              <a:t>GLAS</a:t>
            </a:r>
            <a:r>
              <a:rPr lang="en-US" dirty="0" smtClean="0">
                <a:latin typeface="Calibri" panose="020F0502020204030204" pitchFamily="34" charset="0"/>
              </a:rPr>
              <a:t> (</a:t>
            </a:r>
            <a:r>
              <a:rPr lang="da-DK" b="1" i="1" dirty="0" smtClean="0">
                <a:latin typeface="Calibri" panose="020F0502020204030204" pitchFamily="34" charset="0"/>
              </a:rPr>
              <a:t>Geoscience </a:t>
            </a:r>
            <a:r>
              <a:rPr lang="da-DK" b="1" i="1" dirty="0">
                <a:latin typeface="Calibri" panose="020F0502020204030204" pitchFamily="34" charset="0"/>
              </a:rPr>
              <a:t>Laser Altimeter </a:t>
            </a:r>
            <a:r>
              <a:rPr lang="da-DK" b="1" i="1" dirty="0" smtClean="0">
                <a:latin typeface="Calibri" panose="020F0502020204030204" pitchFamily="34" charset="0"/>
              </a:rPr>
              <a:t>System aboard ICESat</a:t>
            </a:r>
            <a:r>
              <a:rPr lang="en-US" dirty="0" smtClean="0">
                <a:latin typeface="Calibri" panose="020F0502020204030204" pitchFamily="34" charset="0"/>
              </a:rPr>
              <a:t>): </a:t>
            </a:r>
            <a:r>
              <a:rPr lang="en-US" b="1" i="1" dirty="0" smtClean="0">
                <a:latin typeface="Calibri" panose="020F0502020204030204" pitchFamily="34" charset="0"/>
              </a:rPr>
              <a:t>mean differences </a:t>
            </a:r>
            <a:r>
              <a:rPr lang="en-US" dirty="0" smtClean="0">
                <a:latin typeface="Calibri" panose="020F0502020204030204" pitchFamily="34" charset="0"/>
              </a:rPr>
              <a:t>are</a:t>
            </a:r>
            <a:r>
              <a:rPr lang="en-US" b="1" i="1" dirty="0" smtClean="0">
                <a:latin typeface="Calibri" panose="020F0502020204030204" pitchFamily="34" charset="0"/>
              </a:rPr>
              <a:t> </a:t>
            </a:r>
            <a:r>
              <a:rPr lang="en-US" b="1" i="1" dirty="0">
                <a:latin typeface="Calibri" panose="020F0502020204030204" pitchFamily="34" charset="0"/>
              </a:rPr>
              <a:t>&lt;1 </a:t>
            </a:r>
            <a:r>
              <a:rPr lang="en-US" b="1" i="1" dirty="0" smtClean="0">
                <a:latin typeface="Calibri" panose="020F0502020204030204" pitchFamily="34" charset="0"/>
              </a:rPr>
              <a:t>m</a:t>
            </a:r>
            <a:endParaRPr lang="en-US" b="1" i="1" dirty="0">
              <a:latin typeface="Calibri" panose="020F0502020204030204" pitchFamily="34" charset="0"/>
            </a:endParaRPr>
          </a:p>
        </p:txBody>
      </p:sp>
      <p:pic>
        <p:nvPicPr>
          <p:cNvPr id="7" name="Picture 6" descr="icesathis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2916488"/>
            <a:ext cx="4260141" cy="3408112"/>
          </a:xfrm>
          <a:prstGeom prst="rect">
            <a:avLst/>
          </a:prstGeom>
        </p:spPr>
      </p:pic>
    </p:spTree>
    <p:extLst>
      <p:ext uri="{BB962C8B-B14F-4D97-AF65-F5344CB8AC3E}">
        <p14:creationId xmlns:p14="http://schemas.microsoft.com/office/powerpoint/2010/main" val="33736025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Whole Ice Sheet Mass Trends</a:t>
            </a:r>
            <a:endParaRPr lang="en-US" sz="3600" dirty="0">
              <a:solidFill>
                <a:schemeClr val="tx1"/>
              </a:solidFill>
              <a:latin typeface="Calibri" panose="020F0502020204030204" pitchFamily="34" charset="0"/>
            </a:endParaRPr>
          </a:p>
        </p:txBody>
      </p:sp>
      <p:grpSp>
        <p:nvGrpSpPr>
          <p:cNvPr id="12" name="Group 11"/>
          <p:cNvGrpSpPr/>
          <p:nvPr/>
        </p:nvGrpSpPr>
        <p:grpSpPr>
          <a:xfrm>
            <a:off x="37697" y="1178735"/>
            <a:ext cx="4763429" cy="3621865"/>
            <a:chOff x="0" y="762000"/>
            <a:chExt cx="9144000" cy="6096000"/>
          </a:xfrm>
        </p:grpSpPr>
        <p:sp>
          <p:nvSpPr>
            <p:cNvPr id="13" name="Rectangle 12"/>
            <p:cNvSpPr/>
            <p:nvPr/>
          </p:nvSpPr>
          <p:spPr bwMode="auto">
            <a:xfrm>
              <a:off x="0" y="762000"/>
              <a:ext cx="9144000" cy="6096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4" name="Picture 13" descr="MassChangeAlbanyOnl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66800"/>
              <a:ext cx="8858283" cy="5450517"/>
            </a:xfrm>
            <a:prstGeom prst="rect">
              <a:avLst/>
            </a:prstGeom>
          </p:spPr>
        </p:pic>
        <p:sp>
          <p:nvSpPr>
            <p:cNvPr id="15" name="TextBox 14"/>
            <p:cNvSpPr txBox="1"/>
            <p:nvPr/>
          </p:nvSpPr>
          <p:spPr>
            <a:xfrm>
              <a:off x="1371600" y="4350169"/>
              <a:ext cx="4191000" cy="1446622"/>
            </a:xfrm>
            <a:prstGeom prst="rect">
              <a:avLst/>
            </a:prstGeom>
            <a:solidFill>
              <a:srgbClr val="FFFFFF"/>
            </a:solidFill>
          </p:spPr>
          <p:txBody>
            <a:bodyPr wrap="square" rtlCol="0">
              <a:spAutoFit/>
            </a:bodyPr>
            <a:lstStyle/>
            <a:p>
              <a:r>
                <a:rPr lang="en-US" sz="1200" dirty="0" smtClean="0">
                  <a:latin typeface="Calibri" panose="020F0502020204030204" pitchFamily="34" charset="0"/>
                </a:rPr>
                <a:t>Persistence</a:t>
              </a:r>
              <a:r>
                <a:rPr lang="en-US" sz="1200" baseline="30000" dirty="0" smtClean="0">
                  <a:latin typeface="Calibri" panose="020F0502020204030204" pitchFamily="34" charset="0"/>
                </a:rPr>
                <a:t>1</a:t>
              </a:r>
            </a:p>
            <a:p>
              <a:r>
                <a:rPr lang="en-US" sz="1200" dirty="0" smtClean="0">
                  <a:latin typeface="Calibri" panose="020F0502020204030204" pitchFamily="34" charset="0"/>
                </a:rPr>
                <a:t>RACMO2 SMB-only</a:t>
              </a:r>
              <a:r>
                <a:rPr lang="en-US" sz="1200" baseline="30000" dirty="0" smtClean="0">
                  <a:latin typeface="Calibri" panose="020F0502020204030204" pitchFamily="34" charset="0"/>
                </a:rPr>
                <a:t>2</a:t>
              </a:r>
              <a:r>
                <a:rPr lang="en-US" sz="1200" dirty="0" smtClean="0">
                  <a:latin typeface="Calibri" panose="020F0502020204030204" pitchFamily="34" charset="0"/>
                </a:rPr>
                <a:t>      </a:t>
              </a:r>
            </a:p>
            <a:p>
              <a:r>
                <a:rPr lang="en-US" sz="1200" dirty="0" smtClean="0">
                  <a:latin typeface="Calibri" panose="020F0502020204030204" pitchFamily="34" charset="0"/>
                </a:rPr>
                <a:t>SMB-only </a:t>
              </a:r>
            </a:p>
            <a:p>
              <a:r>
                <a:rPr lang="en-US" sz="1200" dirty="0" smtClean="0">
                  <a:latin typeface="Calibri" panose="020F0502020204030204" pitchFamily="34" charset="0"/>
                </a:rPr>
                <a:t>SMB + FF</a:t>
              </a:r>
              <a:endParaRPr lang="en-US" sz="1200" dirty="0">
                <a:latin typeface="Calibri" panose="020F0502020204030204" pitchFamily="34" charset="0"/>
              </a:endParaRPr>
            </a:p>
          </p:txBody>
        </p:sp>
        <p:cxnSp>
          <p:nvCxnSpPr>
            <p:cNvPr id="16" name="Straight Connector 15"/>
            <p:cNvCxnSpPr/>
            <p:nvPr/>
          </p:nvCxnSpPr>
          <p:spPr bwMode="auto">
            <a:xfrm>
              <a:off x="4233334" y="4470399"/>
              <a:ext cx="1066800" cy="0"/>
            </a:xfrm>
            <a:prstGeom prst="line">
              <a:avLst/>
            </a:prstGeom>
            <a:solidFill>
              <a:schemeClr val="accent1"/>
            </a:solidFill>
            <a:ln w="28575" cap="flat" cmpd="sng" algn="ctr">
              <a:solidFill>
                <a:srgbClr val="FF00FF"/>
              </a:solidFill>
              <a:prstDash val="dashDot"/>
              <a:round/>
              <a:headEnd type="none" w="med" len="med"/>
              <a:tailEnd type="none" w="med" len="med"/>
            </a:ln>
            <a:effectLst/>
          </p:spPr>
        </p:cxnSp>
        <p:cxnSp>
          <p:nvCxnSpPr>
            <p:cNvPr id="17" name="Straight Connector 16"/>
            <p:cNvCxnSpPr/>
            <p:nvPr/>
          </p:nvCxnSpPr>
          <p:spPr bwMode="auto">
            <a:xfrm>
              <a:off x="4267200" y="4851399"/>
              <a:ext cx="1066800" cy="0"/>
            </a:xfrm>
            <a:prstGeom prst="line">
              <a:avLst/>
            </a:prstGeom>
            <a:solidFill>
              <a:schemeClr val="accent1"/>
            </a:solidFill>
            <a:ln w="38100" cap="flat" cmpd="sng" algn="ctr">
              <a:solidFill>
                <a:schemeClr val="tx1"/>
              </a:solidFill>
              <a:prstDash val="dot"/>
              <a:round/>
              <a:headEnd type="none" w="med" len="med"/>
              <a:tailEnd type="none" w="med" len="med"/>
            </a:ln>
            <a:effectLst/>
          </p:spPr>
        </p:cxnSp>
        <p:cxnSp>
          <p:nvCxnSpPr>
            <p:cNvPr id="18" name="Straight Connector 17"/>
            <p:cNvCxnSpPr/>
            <p:nvPr/>
          </p:nvCxnSpPr>
          <p:spPr bwMode="auto">
            <a:xfrm>
              <a:off x="4267200" y="5215466"/>
              <a:ext cx="1066800" cy="0"/>
            </a:xfrm>
            <a:prstGeom prst="line">
              <a:avLst/>
            </a:prstGeom>
            <a:solidFill>
              <a:schemeClr val="accent1"/>
            </a:solidFill>
            <a:ln w="28575" cap="flat" cmpd="sng" algn="ctr">
              <a:solidFill>
                <a:srgbClr val="0000FF"/>
              </a:solidFill>
              <a:prstDash val="sysDash"/>
              <a:round/>
              <a:headEnd type="none" w="med" len="med"/>
              <a:tailEnd type="none" w="med" len="med"/>
            </a:ln>
            <a:effectLst/>
          </p:spPr>
        </p:cxnSp>
        <p:cxnSp>
          <p:nvCxnSpPr>
            <p:cNvPr id="19" name="Straight Connector 18"/>
            <p:cNvCxnSpPr/>
            <p:nvPr/>
          </p:nvCxnSpPr>
          <p:spPr bwMode="auto">
            <a:xfrm>
              <a:off x="4267200" y="5562600"/>
              <a:ext cx="106680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126" y="1363455"/>
            <a:ext cx="4314707" cy="3284745"/>
          </a:xfrm>
          <a:prstGeom prst="rect">
            <a:avLst/>
          </a:prstGeom>
        </p:spPr>
      </p:pic>
      <p:sp>
        <p:nvSpPr>
          <p:cNvPr id="3" name="TextBox 2"/>
          <p:cNvSpPr txBox="1"/>
          <p:nvPr/>
        </p:nvSpPr>
        <p:spPr>
          <a:xfrm>
            <a:off x="0" y="4691896"/>
            <a:ext cx="9220200" cy="1785104"/>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latin typeface="Calibri" panose="020F0502020204030204" pitchFamily="34" charset="0"/>
              </a:rPr>
              <a:t>Overall </a:t>
            </a:r>
            <a:r>
              <a:rPr lang="en-US" sz="1700" dirty="0">
                <a:latin typeface="Calibri" panose="020F0502020204030204" pitchFamily="34" charset="0"/>
              </a:rPr>
              <a:t>mass trends from the </a:t>
            </a:r>
            <a:r>
              <a:rPr lang="en-US" sz="1700" b="1" i="1" dirty="0" smtClean="0">
                <a:latin typeface="Calibri" panose="020F0502020204030204" pitchFamily="34" charset="0"/>
              </a:rPr>
              <a:t>CISM-Albany</a:t>
            </a:r>
            <a:r>
              <a:rPr lang="en-US" sz="1700" dirty="0" smtClean="0">
                <a:latin typeface="Calibri" panose="020F0502020204030204" pitchFamily="34" charset="0"/>
              </a:rPr>
              <a:t> simulations </a:t>
            </a:r>
            <a:r>
              <a:rPr lang="en-US" sz="1700" dirty="0">
                <a:latin typeface="Calibri" panose="020F0502020204030204" pitchFamily="34" charset="0"/>
              </a:rPr>
              <a:t>look </a:t>
            </a:r>
            <a:r>
              <a:rPr lang="en-US" sz="1700" b="1" i="1" dirty="0">
                <a:latin typeface="Calibri" panose="020F0502020204030204" pitchFamily="34" charset="0"/>
              </a:rPr>
              <a:t>fairly</a:t>
            </a:r>
            <a:r>
              <a:rPr lang="en-US" sz="1700" b="1" dirty="0">
                <a:latin typeface="Calibri" panose="020F0502020204030204" pitchFamily="34" charset="0"/>
              </a:rPr>
              <a:t> </a:t>
            </a:r>
            <a:r>
              <a:rPr lang="en-US" sz="1700" b="1" i="1" dirty="0">
                <a:latin typeface="Calibri" panose="020F0502020204030204" pitchFamily="34" charset="0"/>
              </a:rPr>
              <a:t>realistic</a:t>
            </a:r>
            <a:r>
              <a:rPr lang="en-US" sz="1700" b="1" dirty="0">
                <a:latin typeface="Calibri" panose="020F0502020204030204" pitchFamily="34" charset="0"/>
              </a:rPr>
              <a:t> </a:t>
            </a:r>
            <a:r>
              <a:rPr lang="en-US" sz="1700" dirty="0" smtClean="0">
                <a:latin typeface="Calibri" panose="020F0502020204030204" pitchFamily="34" charset="0"/>
              </a:rPr>
              <a:t>(left figure, red &amp; blue)</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700" b="1" i="1" dirty="0" smtClean="0">
                <a:latin typeface="Calibri" panose="020F0502020204030204" pitchFamily="34" charset="0"/>
              </a:rPr>
              <a:t>CISM-Albany</a:t>
            </a:r>
            <a:r>
              <a:rPr lang="en-US" sz="1700" dirty="0" smtClean="0">
                <a:latin typeface="Calibri" panose="020F0502020204030204" pitchFamily="34" charset="0"/>
              </a:rPr>
              <a:t> trends look </a:t>
            </a:r>
            <a:r>
              <a:rPr lang="en-US" sz="1700" b="1" i="1" dirty="0" smtClean="0">
                <a:latin typeface="Calibri" panose="020F0502020204030204" pitchFamily="34" charset="0"/>
              </a:rPr>
              <a:t>more realistic </a:t>
            </a:r>
            <a:r>
              <a:rPr lang="en-US" sz="1700" dirty="0">
                <a:latin typeface="Calibri" panose="020F0502020204030204" pitchFamily="34" charset="0"/>
              </a:rPr>
              <a:t>(closer to </a:t>
            </a:r>
            <a:r>
              <a:rPr lang="en-US" sz="1700" dirty="0" smtClean="0">
                <a:latin typeface="Calibri" panose="020F0502020204030204" pitchFamily="34" charset="0"/>
              </a:rPr>
              <a:t>observations; right figure) </a:t>
            </a:r>
            <a:r>
              <a:rPr lang="en-US" sz="1700" dirty="0">
                <a:latin typeface="Calibri" panose="020F0502020204030204" pitchFamily="34" charset="0"/>
              </a:rPr>
              <a:t>than the “idealized” simulations </a:t>
            </a:r>
            <a:r>
              <a:rPr lang="en-US" sz="1700" dirty="0" smtClean="0">
                <a:latin typeface="Calibri" panose="020F0502020204030204" pitchFamily="34" charset="0"/>
              </a:rPr>
              <a:t>(left figure, pink &amp; black).</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700" dirty="0" smtClean="0">
                <a:latin typeface="Calibri" panose="020F0502020204030204" pitchFamily="34" charset="0"/>
              </a:rPr>
              <a:t>There </a:t>
            </a:r>
            <a:r>
              <a:rPr lang="en-US" sz="1700" dirty="0">
                <a:latin typeface="Calibri" panose="020F0502020204030204" pitchFamily="34" charset="0"/>
              </a:rPr>
              <a:t>is </a:t>
            </a:r>
            <a:r>
              <a:rPr lang="en-US" sz="1700" b="1" i="1" dirty="0">
                <a:latin typeface="Calibri" panose="020F0502020204030204" pitchFamily="34" charset="0"/>
              </a:rPr>
              <a:t>more mass loss </a:t>
            </a:r>
            <a:r>
              <a:rPr lang="en-US" sz="1700" dirty="0">
                <a:latin typeface="Calibri" panose="020F0502020204030204" pitchFamily="34" charset="0"/>
              </a:rPr>
              <a:t>from the simulation when we account for changes in outlet glacier flux (i.e., the evolution of the ice sheet is not only forced by surface mass balance changes, but also be changes in outlet glacier dynamics). </a:t>
            </a:r>
          </a:p>
        </p:txBody>
      </p:sp>
      <p:sp>
        <p:nvSpPr>
          <p:cNvPr id="4" name="Rectangle 3"/>
          <p:cNvSpPr/>
          <p:nvPr/>
        </p:nvSpPr>
        <p:spPr>
          <a:xfrm>
            <a:off x="8458200" y="15240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0" y="6553200"/>
            <a:ext cx="9753600" cy="292388"/>
          </a:xfrm>
          <a:prstGeom prst="rect">
            <a:avLst/>
          </a:prstGeom>
          <a:noFill/>
        </p:spPr>
        <p:txBody>
          <a:bodyPr wrap="square" rtlCol="0">
            <a:spAutoFit/>
          </a:bodyPr>
          <a:lstStyle/>
          <a:p>
            <a:r>
              <a:rPr lang="en-US" sz="1300" baseline="30000" dirty="0" smtClean="0">
                <a:solidFill>
                  <a:schemeClr val="bg1"/>
                </a:solidFill>
                <a:latin typeface="Calibri" panose="020F0502020204030204" pitchFamily="34" charset="0"/>
              </a:rPr>
              <a:t>1</a:t>
            </a:r>
            <a:r>
              <a:rPr lang="en-US" sz="1300" dirty="0" smtClean="0">
                <a:solidFill>
                  <a:schemeClr val="bg1"/>
                </a:solidFill>
                <a:latin typeface="Calibri" panose="020F0502020204030204" pitchFamily="34" charset="0"/>
              </a:rPr>
              <a:t>Geometry held constant in time. </a:t>
            </a:r>
            <a:r>
              <a:rPr lang="en-US" sz="1300" baseline="30000" dirty="0" smtClean="0">
                <a:solidFill>
                  <a:schemeClr val="bg1"/>
                </a:solidFill>
                <a:latin typeface="Calibri" panose="020F0502020204030204" pitchFamily="34" charset="0"/>
              </a:rPr>
              <a:t>2</a:t>
            </a:r>
            <a:r>
              <a:rPr lang="en-US" sz="1300" dirty="0" smtClean="0">
                <a:solidFill>
                  <a:schemeClr val="bg1"/>
                </a:solidFill>
                <a:latin typeface="Calibri" panose="020F0502020204030204" pitchFamily="34" charset="0"/>
              </a:rPr>
              <a:t>RACMO2 SMB time series applied to  dh/</a:t>
            </a:r>
            <a:r>
              <a:rPr lang="en-US" sz="1300" dirty="0" err="1" smtClean="0">
                <a:solidFill>
                  <a:schemeClr val="bg1"/>
                </a:solidFill>
                <a:latin typeface="Calibri" panose="020F0502020204030204" pitchFamily="34" charset="0"/>
              </a:rPr>
              <a:t>dt</a:t>
            </a:r>
            <a:r>
              <a:rPr lang="en-US" sz="1300" dirty="0" smtClean="0">
                <a:solidFill>
                  <a:schemeClr val="bg1"/>
                </a:solidFill>
                <a:latin typeface="Calibri" panose="020F0502020204030204" pitchFamily="34" charset="0"/>
              </a:rPr>
              <a:t>; includes </a:t>
            </a:r>
            <a:r>
              <a:rPr lang="en-GB" sz="1300" dirty="0" smtClean="0">
                <a:solidFill>
                  <a:srgbClr val="FFFFFF"/>
                </a:solidFill>
                <a:latin typeface="Calibri" panose="020F0502020204030204" pitchFamily="34" charset="0"/>
              </a:rPr>
              <a:t> </a:t>
            </a:r>
            <a:r>
              <a:rPr lang="en-GB" sz="1300" dirty="0">
                <a:solidFill>
                  <a:srgbClr val="FFFFFF"/>
                </a:solidFill>
                <a:latin typeface="Calibri" panose="020F0502020204030204" pitchFamily="34" charset="0"/>
              </a:rPr>
              <a:t>SS “discharge” using 1960-1990 mean </a:t>
            </a:r>
            <a:r>
              <a:rPr lang="en-GB" sz="1300" dirty="0" smtClean="0">
                <a:solidFill>
                  <a:srgbClr val="FFFFFF"/>
                </a:solidFill>
                <a:latin typeface="Calibri" panose="020F0502020204030204" pitchFamily="34" charset="0"/>
              </a:rPr>
              <a:t>SMB.</a:t>
            </a:r>
            <a:endParaRPr lang="en-US" sz="1300" dirty="0">
              <a:solidFill>
                <a:schemeClr val="bg1"/>
              </a:solidFill>
              <a:latin typeface="Calibri" panose="020F0502020204030204" pitchFamily="34" charset="0"/>
            </a:endParaRPr>
          </a:p>
        </p:txBody>
      </p:sp>
      <p:sp>
        <p:nvSpPr>
          <p:cNvPr id="21" name="TextBox 20"/>
          <p:cNvSpPr txBox="1"/>
          <p:nvPr/>
        </p:nvSpPr>
        <p:spPr>
          <a:xfrm>
            <a:off x="1295400" y="956846"/>
            <a:ext cx="2819400" cy="338554"/>
          </a:xfrm>
          <a:prstGeom prst="rect">
            <a:avLst/>
          </a:prstGeom>
          <a:noFill/>
        </p:spPr>
        <p:txBody>
          <a:bodyPr wrap="square" rtlCol="0">
            <a:spAutoFit/>
          </a:bodyPr>
          <a:lstStyle/>
          <a:p>
            <a:r>
              <a:rPr lang="en-US" sz="1600" b="1" dirty="0" smtClean="0">
                <a:latin typeface="Calibri" panose="020F0502020204030204" pitchFamily="34" charset="0"/>
              </a:rPr>
              <a:t>Ice Sheet Model Predictions</a:t>
            </a:r>
            <a:endParaRPr lang="en-US" sz="1600" b="1" dirty="0">
              <a:latin typeface="Calibri" panose="020F0502020204030204" pitchFamily="34" charset="0"/>
            </a:endParaRPr>
          </a:p>
        </p:txBody>
      </p:sp>
      <p:sp>
        <p:nvSpPr>
          <p:cNvPr id="22" name="TextBox 21"/>
          <p:cNvSpPr txBox="1"/>
          <p:nvPr/>
        </p:nvSpPr>
        <p:spPr>
          <a:xfrm>
            <a:off x="5257801" y="956846"/>
            <a:ext cx="3810000" cy="338554"/>
          </a:xfrm>
          <a:prstGeom prst="rect">
            <a:avLst/>
          </a:prstGeom>
          <a:noFill/>
        </p:spPr>
        <p:txBody>
          <a:bodyPr wrap="square" rtlCol="0">
            <a:spAutoFit/>
          </a:bodyPr>
          <a:lstStyle/>
          <a:p>
            <a:r>
              <a:rPr lang="en-US" sz="1600" b="1" dirty="0" smtClean="0">
                <a:latin typeface="Calibri" panose="020F0502020204030204" pitchFamily="34" charset="0"/>
              </a:rPr>
              <a:t>GRACE Observations at Sub-Annual Scale</a:t>
            </a:r>
            <a:r>
              <a:rPr lang="en-US" sz="1600" baseline="30000" dirty="0" smtClean="0">
                <a:latin typeface="Calibri" panose="020F0502020204030204" pitchFamily="34" charset="0"/>
              </a:rPr>
              <a:t>3</a:t>
            </a:r>
            <a:endParaRPr lang="en-US" sz="1600" baseline="30000" dirty="0">
              <a:latin typeface="Calibri" panose="020F0502020204030204" pitchFamily="34" charset="0"/>
            </a:endParaRPr>
          </a:p>
        </p:txBody>
      </p:sp>
      <p:sp>
        <p:nvSpPr>
          <p:cNvPr id="23" name="TextBox 22"/>
          <p:cNvSpPr txBox="1"/>
          <p:nvPr/>
        </p:nvSpPr>
        <p:spPr>
          <a:xfrm>
            <a:off x="5562600" y="3733800"/>
            <a:ext cx="2438400" cy="492443"/>
          </a:xfrm>
          <a:prstGeom prst="rect">
            <a:avLst/>
          </a:prstGeom>
          <a:noFill/>
        </p:spPr>
        <p:txBody>
          <a:bodyPr wrap="square" rtlCol="0">
            <a:spAutoFit/>
          </a:bodyPr>
          <a:lstStyle/>
          <a:p>
            <a:r>
              <a:rPr lang="en-US" sz="1300" baseline="30000" dirty="0" smtClean="0">
                <a:latin typeface="Calibri" panose="020F0502020204030204" pitchFamily="34" charset="0"/>
              </a:rPr>
              <a:t>3</a:t>
            </a:r>
            <a:r>
              <a:rPr lang="en-US" sz="1300" dirty="0" smtClean="0">
                <a:latin typeface="Calibri" panose="020F0502020204030204" pitchFamily="34" charset="0"/>
              </a:rPr>
              <a:t>Velicogna </a:t>
            </a:r>
            <a:r>
              <a:rPr lang="en-US" sz="1300" dirty="0">
                <a:latin typeface="Calibri" panose="020F0502020204030204" pitchFamily="34" charset="0"/>
              </a:rPr>
              <a:t>and </a:t>
            </a:r>
            <a:r>
              <a:rPr lang="en-US" sz="1300" dirty="0" err="1">
                <a:latin typeface="Calibri" panose="020F0502020204030204" pitchFamily="34" charset="0"/>
              </a:rPr>
              <a:t>Wahr</a:t>
            </a:r>
            <a:r>
              <a:rPr lang="en-US" sz="1300" dirty="0">
                <a:latin typeface="Calibri" panose="020F0502020204030204" pitchFamily="34" charset="0"/>
              </a:rPr>
              <a:t>, </a:t>
            </a:r>
            <a:r>
              <a:rPr lang="en-US" sz="1300" dirty="0" err="1">
                <a:latin typeface="Calibri" panose="020F0502020204030204" pitchFamily="34" charset="0"/>
              </a:rPr>
              <a:t>Geophys</a:t>
            </a:r>
            <a:r>
              <a:rPr lang="en-US" sz="1300" dirty="0">
                <a:latin typeface="Calibri" panose="020F0502020204030204" pitchFamily="34" charset="0"/>
              </a:rPr>
              <a:t>. Res. Lett., 40, 2013</a:t>
            </a:r>
          </a:p>
        </p:txBody>
      </p:sp>
    </p:spTree>
    <p:extLst>
      <p:ext uri="{BB962C8B-B14F-4D97-AF65-F5344CB8AC3E}">
        <p14:creationId xmlns:p14="http://schemas.microsoft.com/office/powerpoint/2010/main" val="42312712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Whole Ice Sheet Mass Trends</a:t>
            </a:r>
            <a:endParaRPr lang="en-US" sz="3600" dirty="0">
              <a:solidFill>
                <a:schemeClr val="tx1"/>
              </a:solidFill>
              <a:latin typeface="Calibri" panose="020F0502020204030204" pitchFamily="34" charset="0"/>
            </a:endParaRPr>
          </a:p>
        </p:txBody>
      </p:sp>
      <p:pic>
        <p:nvPicPr>
          <p:cNvPr id="24" name="Picture 23" descr="bavgsGL13p4casesGTNE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85446"/>
            <a:ext cx="7318865" cy="3670466"/>
          </a:xfrm>
          <a:prstGeom prst="rect">
            <a:avLst/>
          </a:prstGeom>
        </p:spPr>
      </p:pic>
      <p:sp>
        <p:nvSpPr>
          <p:cNvPr id="6" name="TextBox 5"/>
          <p:cNvSpPr txBox="1"/>
          <p:nvPr/>
        </p:nvSpPr>
        <p:spPr>
          <a:xfrm>
            <a:off x="457200" y="5257800"/>
            <a:ext cx="8153400" cy="1200329"/>
          </a:xfrm>
          <a:prstGeom prst="rect">
            <a:avLst/>
          </a:prstGeom>
          <a:noFill/>
        </p:spPr>
        <p:txBody>
          <a:bodyPr wrap="square" rtlCol="0">
            <a:spAutoFit/>
          </a:bodyPr>
          <a:lstStyle/>
          <a:p>
            <a:pPr marL="285750" indent="-285750">
              <a:buFont typeface="Arial" panose="020B0604020202020204" pitchFamily="34" charset="0"/>
              <a:buChar char="•"/>
            </a:pPr>
            <a:r>
              <a:rPr lang="en-US" b="1" i="1" dirty="0" smtClean="0">
                <a:latin typeface="Calibri" panose="020F0502020204030204" pitchFamily="34" charset="0"/>
              </a:rPr>
              <a:t>Apples-to-apples</a:t>
            </a:r>
            <a:r>
              <a:rPr lang="en-US" dirty="0" smtClean="0">
                <a:latin typeface="Calibri" panose="020F0502020204030204" pitchFamily="34" charset="0"/>
              </a:rPr>
              <a:t> comparison between models and GRACE:</a:t>
            </a:r>
          </a:p>
          <a:p>
            <a:pPr marL="742950" lvl="1" indent="-285750">
              <a:buFont typeface="Arial" panose="020B0604020202020204" pitchFamily="34" charset="0"/>
              <a:buChar char="•"/>
            </a:pPr>
            <a:r>
              <a:rPr lang="en-US" dirty="0" smtClean="0">
                <a:latin typeface="Calibri" panose="020F0502020204030204" pitchFamily="34" charset="0"/>
              </a:rPr>
              <a:t>Information </a:t>
            </a:r>
            <a:r>
              <a:rPr lang="en-US" dirty="0">
                <a:latin typeface="Calibri" panose="020F0502020204030204" pitchFamily="34" charset="0"/>
              </a:rPr>
              <a:t>is all on the </a:t>
            </a:r>
            <a:r>
              <a:rPr lang="en-US" b="1" i="1" dirty="0">
                <a:latin typeface="Calibri" panose="020F0502020204030204" pitchFamily="34" charset="0"/>
              </a:rPr>
              <a:t>same </a:t>
            </a:r>
            <a:r>
              <a:rPr lang="en-US" b="1" i="1" dirty="0" smtClean="0">
                <a:latin typeface="Calibri" panose="020F0502020204030204" pitchFamily="34" charset="0"/>
              </a:rPr>
              <a:t>plot</a:t>
            </a:r>
            <a:r>
              <a:rPr lang="en-US" dirty="0" smtClean="0">
                <a:latin typeface="Calibri" panose="020F0502020204030204" pitchFamily="34" charset="0"/>
              </a:rPr>
              <a:t>.</a:t>
            </a:r>
          </a:p>
          <a:p>
            <a:pPr marL="742950" lvl="1" indent="-285750">
              <a:buFont typeface="Arial" panose="020B0604020202020204" pitchFamily="34" charset="0"/>
              <a:buChar char="•"/>
            </a:pPr>
            <a:r>
              <a:rPr lang="en-US" dirty="0" smtClean="0">
                <a:latin typeface="Calibri" panose="020F0502020204030204" pitchFamily="34" charset="0"/>
              </a:rPr>
              <a:t>Model </a:t>
            </a:r>
            <a:r>
              <a:rPr lang="en-US" dirty="0">
                <a:latin typeface="Calibri" panose="020F0502020204030204" pitchFamily="34" charset="0"/>
              </a:rPr>
              <a:t>output and observations were both </a:t>
            </a:r>
            <a:r>
              <a:rPr lang="en-US" b="1" i="1" dirty="0">
                <a:latin typeface="Calibri" panose="020F0502020204030204" pitchFamily="34" charset="0"/>
              </a:rPr>
              <a:t>processed in the same way.</a:t>
            </a:r>
          </a:p>
          <a:p>
            <a:endParaRPr lang="en-US" dirty="0">
              <a:latin typeface="Calibri" panose="020F0502020204030204" pitchFamily="34" charset="0"/>
            </a:endParaRPr>
          </a:p>
        </p:txBody>
      </p:sp>
    </p:spTree>
    <p:extLst>
      <p:ext uri="{BB962C8B-B14F-4D97-AF65-F5344CB8AC3E}">
        <p14:creationId xmlns:p14="http://schemas.microsoft.com/office/powerpoint/2010/main" val="34151922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991600" cy="1261646"/>
          </a:xfrm>
        </p:spPr>
        <p:txBody>
          <a:bodyPr/>
          <a:lstStyle/>
          <a:p>
            <a:pPr algn="l"/>
            <a:r>
              <a:rPr lang="en-US" sz="3600" dirty="0" smtClean="0">
                <a:solidFill>
                  <a:schemeClr val="tx1"/>
                </a:solidFill>
                <a:latin typeface="Calibri" panose="020F0502020204030204" pitchFamily="34" charset="0"/>
              </a:rPr>
              <a:t>Validation Takeaways</a:t>
            </a:r>
            <a:endParaRPr lang="en-US" sz="3600" dirty="0">
              <a:solidFill>
                <a:schemeClr val="tx1"/>
              </a:solidFill>
              <a:latin typeface="Calibri" panose="020F0502020204030204" pitchFamily="34" charset="0"/>
            </a:endParaRPr>
          </a:p>
        </p:txBody>
      </p:sp>
      <p:sp>
        <p:nvSpPr>
          <p:cNvPr id="2" name="TextBox 1"/>
          <p:cNvSpPr txBox="1"/>
          <p:nvPr/>
        </p:nvSpPr>
        <p:spPr>
          <a:xfrm>
            <a:off x="1371600" y="914400"/>
            <a:ext cx="6172200" cy="646331"/>
          </a:xfrm>
          <a:prstGeom prst="rect">
            <a:avLst/>
          </a:prstGeom>
          <a:solidFill>
            <a:srgbClr val="A5F7BA"/>
          </a:solidFill>
        </p:spPr>
        <p:txBody>
          <a:bodyPr wrap="square" rtlCol="0">
            <a:spAutoFit/>
          </a:bodyPr>
          <a:lstStyle/>
          <a:p>
            <a:pPr algn="ctr"/>
            <a:r>
              <a:rPr lang="en-US" dirty="0">
                <a:latin typeface="Calibri" panose="020F0502020204030204" pitchFamily="34" charset="0"/>
              </a:rPr>
              <a:t>Current generation ice sheet models, </a:t>
            </a:r>
            <a:r>
              <a:rPr lang="en-US" b="1" i="1" u="sng" dirty="0">
                <a:latin typeface="Calibri" panose="020F0502020204030204" pitchFamily="34" charset="0"/>
              </a:rPr>
              <a:t>when appropriately forced</a:t>
            </a:r>
            <a:r>
              <a:rPr lang="en-US" dirty="0">
                <a:latin typeface="Calibri" panose="020F0502020204030204" pitchFamily="34" charset="0"/>
              </a:rPr>
              <a:t>, show </a:t>
            </a:r>
            <a:r>
              <a:rPr lang="en-US" b="1" i="1" dirty="0">
                <a:latin typeface="Calibri" panose="020F0502020204030204" pitchFamily="34" charset="0"/>
              </a:rPr>
              <a:t>skill</a:t>
            </a:r>
            <a:r>
              <a:rPr lang="en-US" dirty="0">
                <a:latin typeface="Calibri" panose="020F0502020204030204" pitchFamily="34" charset="0"/>
              </a:rPr>
              <a:t> at mimicking ice sheet observations </a:t>
            </a:r>
          </a:p>
        </p:txBody>
      </p:sp>
    </p:spTree>
    <p:extLst>
      <p:ext uri="{BB962C8B-B14F-4D97-AF65-F5344CB8AC3E}">
        <p14:creationId xmlns:p14="http://schemas.microsoft.com/office/powerpoint/2010/main" val="36020461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991600" cy="1261646"/>
          </a:xfrm>
        </p:spPr>
        <p:txBody>
          <a:bodyPr/>
          <a:lstStyle/>
          <a:p>
            <a:pPr algn="l"/>
            <a:r>
              <a:rPr lang="en-US" sz="3600" dirty="0" smtClean="0">
                <a:solidFill>
                  <a:schemeClr val="tx1"/>
                </a:solidFill>
                <a:latin typeface="Calibri" panose="020F0502020204030204" pitchFamily="34" charset="0"/>
              </a:rPr>
              <a:t>Validation Takeaways</a:t>
            </a:r>
            <a:endParaRPr lang="en-US" sz="3600" dirty="0">
              <a:solidFill>
                <a:schemeClr val="tx1"/>
              </a:solidFill>
              <a:latin typeface="Calibri" panose="020F0502020204030204" pitchFamily="34" charset="0"/>
            </a:endParaRPr>
          </a:p>
        </p:txBody>
      </p:sp>
      <p:sp>
        <p:nvSpPr>
          <p:cNvPr id="2" name="TextBox 1"/>
          <p:cNvSpPr txBox="1"/>
          <p:nvPr/>
        </p:nvSpPr>
        <p:spPr>
          <a:xfrm>
            <a:off x="1371600" y="914400"/>
            <a:ext cx="6172200" cy="646331"/>
          </a:xfrm>
          <a:prstGeom prst="rect">
            <a:avLst/>
          </a:prstGeom>
          <a:solidFill>
            <a:srgbClr val="A5F7BA"/>
          </a:solidFill>
        </p:spPr>
        <p:txBody>
          <a:bodyPr wrap="square" rtlCol="0">
            <a:spAutoFit/>
          </a:bodyPr>
          <a:lstStyle/>
          <a:p>
            <a:pPr algn="ctr"/>
            <a:r>
              <a:rPr lang="en-US" dirty="0">
                <a:latin typeface="Calibri" panose="020F0502020204030204" pitchFamily="34" charset="0"/>
              </a:rPr>
              <a:t>Current generation ice sheet models, </a:t>
            </a:r>
            <a:r>
              <a:rPr lang="en-US" b="1" i="1" u="sng" dirty="0">
                <a:latin typeface="Calibri" panose="020F0502020204030204" pitchFamily="34" charset="0"/>
              </a:rPr>
              <a:t>when appropriately forced</a:t>
            </a:r>
            <a:r>
              <a:rPr lang="en-US" dirty="0">
                <a:latin typeface="Calibri" panose="020F0502020204030204" pitchFamily="34" charset="0"/>
              </a:rPr>
              <a:t>, show </a:t>
            </a:r>
            <a:r>
              <a:rPr lang="en-US" b="1" i="1" dirty="0">
                <a:latin typeface="Calibri" panose="020F0502020204030204" pitchFamily="34" charset="0"/>
              </a:rPr>
              <a:t>skill</a:t>
            </a:r>
            <a:r>
              <a:rPr lang="en-US" dirty="0">
                <a:latin typeface="Calibri" panose="020F0502020204030204" pitchFamily="34" charset="0"/>
              </a:rPr>
              <a:t> at mimicking ice sheet observations </a:t>
            </a:r>
          </a:p>
        </p:txBody>
      </p:sp>
      <p:sp>
        <p:nvSpPr>
          <p:cNvPr id="3" name="TextBox 2"/>
          <p:cNvSpPr txBox="1"/>
          <p:nvPr/>
        </p:nvSpPr>
        <p:spPr>
          <a:xfrm>
            <a:off x="76200" y="1600200"/>
            <a:ext cx="8915400" cy="707886"/>
          </a:xfrm>
          <a:prstGeom prst="rect">
            <a:avLst/>
          </a:prstGeom>
          <a:noFill/>
        </p:spPr>
        <p:txBody>
          <a:bodyPr wrap="square" rtlCol="0">
            <a:spAutoFit/>
          </a:bodyPr>
          <a:lstStyle/>
          <a:p>
            <a:pPr marL="285750" lvl="1" indent="-285750">
              <a:buFont typeface="Arial" panose="020B0604020202020204" pitchFamily="34" charset="0"/>
              <a:buChar char="•"/>
            </a:pPr>
            <a:r>
              <a:rPr lang="en-US" b="1" i="1" dirty="0" smtClean="0">
                <a:latin typeface="Calibri" panose="020F0502020204030204" pitchFamily="34" charset="0"/>
              </a:rPr>
              <a:t>Clear </a:t>
            </a:r>
            <a:r>
              <a:rPr lang="en-US" b="1" i="1" dirty="0">
                <a:latin typeface="Calibri" panose="020F0502020204030204" pitchFamily="34" charset="0"/>
              </a:rPr>
              <a:t>improvement over a decade </a:t>
            </a:r>
            <a:r>
              <a:rPr lang="en-US" b="1" i="1" dirty="0" smtClean="0">
                <a:latin typeface="Calibri" panose="020F0502020204030204" pitchFamily="34" charset="0"/>
              </a:rPr>
              <a:t>ago: </a:t>
            </a:r>
            <a:r>
              <a:rPr lang="en-US" dirty="0" smtClean="0">
                <a:latin typeface="Calibri" panose="020F0502020204030204" pitchFamily="34" charset="0"/>
              </a:rPr>
              <a:t>SLR </a:t>
            </a:r>
            <a:r>
              <a:rPr lang="en-US" dirty="0">
                <a:latin typeface="Calibri" panose="020F0502020204030204" pitchFamily="34" charset="0"/>
              </a:rPr>
              <a:t>projections from ice sheet models were not included in the IPCC’s </a:t>
            </a:r>
            <a:r>
              <a:rPr lang="en-US" dirty="0" smtClean="0">
                <a:latin typeface="Calibri" panose="020F0502020204030204" pitchFamily="34" charset="0"/>
              </a:rPr>
              <a:t>AR4 b/c models could not explain </a:t>
            </a:r>
            <a:r>
              <a:rPr lang="en-US" dirty="0">
                <a:latin typeface="Calibri" panose="020F0502020204030204" pitchFamily="34" charset="0"/>
              </a:rPr>
              <a:t>observed ice dynamical </a:t>
            </a:r>
            <a:r>
              <a:rPr lang="en-US" dirty="0" smtClean="0">
                <a:latin typeface="Calibri" panose="020F0502020204030204" pitchFamily="34" charset="0"/>
              </a:rPr>
              <a:t>behaviors.</a:t>
            </a:r>
          </a:p>
          <a:p>
            <a:pPr marL="0" lvl="1"/>
            <a:endParaRPr lang="en-US" sz="400" dirty="0" smtClean="0">
              <a:latin typeface="Calibri" panose="020F0502020204030204" pitchFamily="34" charset="0"/>
            </a:endParaRPr>
          </a:p>
        </p:txBody>
      </p:sp>
    </p:spTree>
    <p:extLst>
      <p:ext uri="{BB962C8B-B14F-4D97-AF65-F5344CB8AC3E}">
        <p14:creationId xmlns:p14="http://schemas.microsoft.com/office/powerpoint/2010/main" val="31512564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991600" cy="1261646"/>
          </a:xfrm>
        </p:spPr>
        <p:txBody>
          <a:bodyPr/>
          <a:lstStyle/>
          <a:p>
            <a:pPr algn="l"/>
            <a:r>
              <a:rPr lang="en-US" sz="3600" dirty="0" smtClean="0">
                <a:solidFill>
                  <a:schemeClr val="tx1"/>
                </a:solidFill>
                <a:latin typeface="Calibri" panose="020F0502020204030204" pitchFamily="34" charset="0"/>
              </a:rPr>
              <a:t>Validation Takeaways</a:t>
            </a:r>
            <a:endParaRPr lang="en-US" sz="3600" dirty="0">
              <a:solidFill>
                <a:schemeClr val="tx1"/>
              </a:solidFill>
              <a:latin typeface="Calibri" panose="020F0502020204030204" pitchFamily="34" charset="0"/>
            </a:endParaRPr>
          </a:p>
        </p:txBody>
      </p:sp>
      <p:sp>
        <p:nvSpPr>
          <p:cNvPr id="2" name="TextBox 1"/>
          <p:cNvSpPr txBox="1"/>
          <p:nvPr/>
        </p:nvSpPr>
        <p:spPr>
          <a:xfrm>
            <a:off x="1371600" y="914400"/>
            <a:ext cx="6172200" cy="646331"/>
          </a:xfrm>
          <a:prstGeom prst="rect">
            <a:avLst/>
          </a:prstGeom>
          <a:solidFill>
            <a:srgbClr val="A5F7BA"/>
          </a:solidFill>
        </p:spPr>
        <p:txBody>
          <a:bodyPr wrap="square" rtlCol="0">
            <a:spAutoFit/>
          </a:bodyPr>
          <a:lstStyle/>
          <a:p>
            <a:pPr algn="ctr"/>
            <a:r>
              <a:rPr lang="en-US" dirty="0">
                <a:latin typeface="Calibri" panose="020F0502020204030204" pitchFamily="34" charset="0"/>
              </a:rPr>
              <a:t>Current generation ice sheet models, </a:t>
            </a:r>
            <a:r>
              <a:rPr lang="en-US" b="1" i="1" u="sng" dirty="0">
                <a:latin typeface="Calibri" panose="020F0502020204030204" pitchFamily="34" charset="0"/>
              </a:rPr>
              <a:t>when appropriately forced</a:t>
            </a:r>
            <a:r>
              <a:rPr lang="en-US" dirty="0">
                <a:latin typeface="Calibri" panose="020F0502020204030204" pitchFamily="34" charset="0"/>
              </a:rPr>
              <a:t>, show </a:t>
            </a:r>
            <a:r>
              <a:rPr lang="en-US" b="1" i="1" dirty="0">
                <a:latin typeface="Calibri" panose="020F0502020204030204" pitchFamily="34" charset="0"/>
              </a:rPr>
              <a:t>skill</a:t>
            </a:r>
            <a:r>
              <a:rPr lang="en-US" dirty="0">
                <a:latin typeface="Calibri" panose="020F0502020204030204" pitchFamily="34" charset="0"/>
              </a:rPr>
              <a:t> at mimicking ice sheet observations </a:t>
            </a:r>
          </a:p>
        </p:txBody>
      </p:sp>
      <p:pic>
        <p:nvPicPr>
          <p:cNvPr id="13" name="Picture 12" descr="GMD-gra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2743200"/>
            <a:ext cx="8115300" cy="3989771"/>
          </a:xfrm>
          <a:prstGeom prst="rect">
            <a:avLst/>
          </a:prstGeom>
          <a:ln w="28575" cmpd="sng">
            <a:solidFill>
              <a:srgbClr val="000000"/>
            </a:solidFill>
          </a:ln>
        </p:spPr>
      </p:pic>
      <p:sp>
        <p:nvSpPr>
          <p:cNvPr id="3" name="TextBox 2"/>
          <p:cNvSpPr txBox="1"/>
          <p:nvPr/>
        </p:nvSpPr>
        <p:spPr>
          <a:xfrm>
            <a:off x="76200" y="1600200"/>
            <a:ext cx="8915400" cy="984885"/>
          </a:xfrm>
          <a:prstGeom prst="rect">
            <a:avLst/>
          </a:prstGeom>
          <a:noFill/>
        </p:spPr>
        <p:txBody>
          <a:bodyPr wrap="square" rtlCol="0">
            <a:spAutoFit/>
          </a:bodyPr>
          <a:lstStyle/>
          <a:p>
            <a:pPr marL="285750" lvl="1" indent="-285750">
              <a:buFont typeface="Arial" panose="020B0604020202020204" pitchFamily="34" charset="0"/>
              <a:buChar char="•"/>
            </a:pPr>
            <a:r>
              <a:rPr lang="en-US" b="1" i="1" dirty="0" smtClean="0">
                <a:latin typeface="Calibri" panose="020F0502020204030204" pitchFamily="34" charset="0"/>
              </a:rPr>
              <a:t>Clear </a:t>
            </a:r>
            <a:r>
              <a:rPr lang="en-US" b="1" i="1" dirty="0">
                <a:latin typeface="Calibri" panose="020F0502020204030204" pitchFamily="34" charset="0"/>
              </a:rPr>
              <a:t>improvement over a decade </a:t>
            </a:r>
            <a:r>
              <a:rPr lang="en-US" b="1" i="1" dirty="0" smtClean="0">
                <a:latin typeface="Calibri" panose="020F0502020204030204" pitchFamily="34" charset="0"/>
              </a:rPr>
              <a:t>ago: </a:t>
            </a:r>
            <a:r>
              <a:rPr lang="en-US" dirty="0" smtClean="0">
                <a:latin typeface="Calibri" panose="020F0502020204030204" pitchFamily="34" charset="0"/>
              </a:rPr>
              <a:t>SLR </a:t>
            </a:r>
            <a:r>
              <a:rPr lang="en-US" dirty="0">
                <a:latin typeface="Calibri" panose="020F0502020204030204" pitchFamily="34" charset="0"/>
              </a:rPr>
              <a:t>projections from ice sheet models were not included in the IPCC’s </a:t>
            </a:r>
            <a:r>
              <a:rPr lang="en-US" dirty="0" smtClean="0">
                <a:latin typeface="Calibri" panose="020F0502020204030204" pitchFamily="34" charset="0"/>
              </a:rPr>
              <a:t>AR4 b/c models could not explain </a:t>
            </a:r>
            <a:r>
              <a:rPr lang="en-US" dirty="0">
                <a:latin typeface="Calibri" panose="020F0502020204030204" pitchFamily="34" charset="0"/>
              </a:rPr>
              <a:t>observed ice dynamical </a:t>
            </a:r>
            <a:r>
              <a:rPr lang="en-US" dirty="0" smtClean="0">
                <a:latin typeface="Calibri" panose="020F0502020204030204" pitchFamily="34" charset="0"/>
              </a:rPr>
              <a:t>behaviors.</a:t>
            </a:r>
          </a:p>
          <a:p>
            <a:pPr marL="0" lvl="1"/>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For more details on validation study, see our </a:t>
            </a:r>
            <a:r>
              <a:rPr lang="en-US" b="1" i="1" dirty="0" smtClean="0">
                <a:latin typeface="Calibri" panose="020F0502020204030204" pitchFamily="34" charset="0"/>
              </a:rPr>
              <a:t>GMD</a:t>
            </a:r>
            <a:r>
              <a:rPr lang="en-US" b="1" dirty="0" smtClean="0">
                <a:latin typeface="Calibri" panose="020F0502020204030204" pitchFamily="34" charset="0"/>
              </a:rPr>
              <a:t> </a:t>
            </a:r>
            <a:r>
              <a:rPr lang="en-US" b="1" i="1" dirty="0" smtClean="0">
                <a:latin typeface="Calibri" panose="020F0502020204030204" pitchFamily="34" charset="0"/>
              </a:rPr>
              <a:t>paper</a:t>
            </a:r>
            <a:r>
              <a:rPr lang="en-US" dirty="0" smtClean="0">
                <a:latin typeface="Calibri" panose="020F0502020204030204" pitchFamily="34" charset="0"/>
              </a:rPr>
              <a:t>, currently under review.</a:t>
            </a:r>
            <a:endParaRPr lang="en-US" dirty="0">
              <a:latin typeface="Calibri" panose="020F0502020204030204" pitchFamily="34" charset="0"/>
            </a:endParaRPr>
          </a:p>
        </p:txBody>
      </p:sp>
    </p:spTree>
    <p:extLst>
      <p:ext uri="{BB962C8B-B14F-4D97-AF65-F5344CB8AC3E}">
        <p14:creationId xmlns:p14="http://schemas.microsoft.com/office/powerpoint/2010/main" val="4189464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b="1" dirty="0" smtClean="0">
                <a:latin typeface="Calibri" panose="020F0502020204030204" pitchFamily="34" charset="0"/>
              </a:rPr>
              <a:t>1. Ice Sheet Equations and Codes.</a:t>
            </a:r>
            <a:endParaRPr lang="en-US" sz="2400" b="1"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2863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err="1" smtClean="0">
                <a:solidFill>
                  <a:schemeClr val="tx1"/>
                </a:solidFill>
                <a:latin typeface="Calibri" panose="020F0502020204030204" pitchFamily="34" charset="0"/>
              </a:rPr>
              <a:t>Cryospheric</a:t>
            </a:r>
            <a:r>
              <a:rPr lang="en-US" sz="3600" dirty="0" smtClean="0">
                <a:solidFill>
                  <a:schemeClr val="tx1"/>
                </a:solidFill>
                <a:latin typeface="Calibri" panose="020F0502020204030204" pitchFamily="34" charset="0"/>
              </a:rPr>
              <a:t> Model Comparison Tool (</a:t>
            </a:r>
            <a:r>
              <a:rPr lang="en-US" sz="3600" dirty="0" err="1" smtClean="0">
                <a:solidFill>
                  <a:schemeClr val="tx1"/>
                </a:solidFill>
                <a:latin typeface="Calibri" panose="020F0502020204030204" pitchFamily="34" charset="0"/>
              </a:rPr>
              <a:t>CmCt</a:t>
            </a:r>
            <a:r>
              <a:rPr lang="en-US" sz="3600" dirty="0" smtClean="0">
                <a:solidFill>
                  <a:schemeClr val="tx1"/>
                </a:solidFill>
                <a:latin typeface="Calibri" panose="020F0502020204030204" pitchFamily="34" charset="0"/>
              </a:rPr>
              <a:t>)</a:t>
            </a:r>
            <a:endParaRPr lang="en-US" sz="3600" dirty="0">
              <a:solidFill>
                <a:schemeClr val="tx1"/>
              </a:solidFill>
              <a:latin typeface="Calibri" panose="020F0502020204030204" pitchFamily="34" charset="0"/>
            </a:endParaRPr>
          </a:p>
        </p:txBody>
      </p:sp>
      <p:sp>
        <p:nvSpPr>
          <p:cNvPr id="3" name="TextBox 2"/>
          <p:cNvSpPr txBox="1"/>
          <p:nvPr/>
        </p:nvSpPr>
        <p:spPr>
          <a:xfrm>
            <a:off x="228600" y="838200"/>
            <a:ext cx="84582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Validation work involved development of new ice sheet model validation framework – </a:t>
            </a:r>
            <a:r>
              <a:rPr lang="en-US" b="1" i="1" dirty="0" smtClean="0">
                <a:latin typeface="Calibri" panose="020F0502020204030204" pitchFamily="34" charset="0"/>
              </a:rPr>
              <a:t>the </a:t>
            </a:r>
            <a:r>
              <a:rPr lang="en-US" b="1" i="1" dirty="0" err="1" smtClean="0">
                <a:latin typeface="Calibri" panose="020F0502020204030204" pitchFamily="34" charset="0"/>
              </a:rPr>
              <a:t>Cryospheric</a:t>
            </a:r>
            <a:r>
              <a:rPr lang="en-US" b="1" i="1" dirty="0" smtClean="0">
                <a:latin typeface="Calibri" panose="020F0502020204030204" pitchFamily="34" charset="0"/>
              </a:rPr>
              <a:t> Model Comparison Tool (</a:t>
            </a:r>
            <a:r>
              <a:rPr lang="en-US" b="1" i="1" dirty="0" err="1" smtClean="0">
                <a:latin typeface="Calibri" panose="020F0502020204030204" pitchFamily="34" charset="0"/>
              </a:rPr>
              <a:t>CmCt</a:t>
            </a:r>
            <a:r>
              <a:rPr lang="en-US" b="1" i="1" dirty="0" smtClean="0">
                <a:latin typeface="Calibri" panose="020F0502020204030204" pitchFamily="34" charset="0"/>
              </a:rPr>
              <a:t>) </a:t>
            </a:r>
            <a:r>
              <a:rPr lang="en-US" dirty="0" smtClean="0">
                <a:latin typeface="Calibri" panose="020F0502020204030204" pitchFamily="34" charset="0"/>
              </a:rPr>
              <a:t>– which includes proposed qualitative and quantitative metrics for use in comparing models to observations.</a:t>
            </a:r>
            <a:endParaRPr lang="en-US" dirty="0">
              <a:latin typeface="Calibri" panose="020F0502020204030204" pitchFamily="34" charset="0"/>
            </a:endParaRPr>
          </a:p>
        </p:txBody>
      </p:sp>
      <p:sp>
        <p:nvSpPr>
          <p:cNvPr id="4" name="TextBox 3"/>
          <p:cNvSpPr txBox="1"/>
          <p:nvPr/>
        </p:nvSpPr>
        <p:spPr>
          <a:xfrm>
            <a:off x="5867400" y="2649910"/>
            <a:ext cx="2971800" cy="646331"/>
          </a:xfrm>
          <a:prstGeom prst="rect">
            <a:avLst/>
          </a:prstGeom>
          <a:solidFill>
            <a:schemeClr val="accent1">
              <a:lumMod val="20000"/>
              <a:lumOff val="80000"/>
            </a:schemeClr>
          </a:solidFill>
        </p:spPr>
        <p:txBody>
          <a:bodyPr wrap="square" rtlCol="0">
            <a:spAutoFit/>
          </a:bodyPr>
          <a:lstStyle/>
          <a:p>
            <a:pPr algn="ctr"/>
            <a:r>
              <a:rPr lang="en-US" dirty="0" err="1" smtClean="0">
                <a:latin typeface="Calibri" panose="020F0502020204030204" pitchFamily="34" charset="0"/>
              </a:rPr>
              <a:t>CmCt</a:t>
            </a:r>
            <a:r>
              <a:rPr lang="en-US" dirty="0" smtClean="0">
                <a:latin typeface="Calibri" panose="020F0502020204030204" pitchFamily="34" charset="0"/>
              </a:rPr>
              <a:t> is </a:t>
            </a:r>
            <a:r>
              <a:rPr lang="en-US" b="1" i="1" dirty="0" smtClean="0">
                <a:latin typeface="Calibri" panose="020F0502020204030204" pitchFamily="34" charset="0"/>
              </a:rPr>
              <a:t>online</a:t>
            </a:r>
            <a:r>
              <a:rPr lang="en-US" dirty="0" smtClean="0">
                <a:latin typeface="Calibri" panose="020F0502020204030204" pitchFamily="34" charset="0"/>
              </a:rPr>
              <a:t> and ready for testing by community</a:t>
            </a:r>
            <a:endParaRPr lang="en-US" dirty="0">
              <a:latin typeface="Calibri" panose="020F0502020204030204" pitchFamily="34" charset="0"/>
            </a:endParaRPr>
          </a:p>
        </p:txBody>
      </p:sp>
      <p:pic>
        <p:nvPicPr>
          <p:cNvPr id="13" name="Picture 12" descr="CMCT-gr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05000"/>
            <a:ext cx="5096374" cy="4383447"/>
          </a:xfrm>
          <a:prstGeom prst="rect">
            <a:avLst/>
          </a:prstGeom>
        </p:spPr>
      </p:pic>
      <p:sp>
        <p:nvSpPr>
          <p:cNvPr id="14" name="Text Box 2"/>
          <p:cNvSpPr txBox="1">
            <a:spLocks noChangeArrowheads="1"/>
          </p:cNvSpPr>
          <p:nvPr/>
        </p:nvSpPr>
        <p:spPr bwMode="auto">
          <a:xfrm>
            <a:off x="5867400" y="4093223"/>
            <a:ext cx="3048000" cy="646319"/>
          </a:xfrm>
          <a:prstGeom prst="rect">
            <a:avLst/>
          </a:prstGeom>
          <a:noFill/>
          <a:ln w="9525">
            <a:solidFill>
              <a:schemeClr val="tx1"/>
            </a:solidFill>
            <a:miter lim="800000"/>
            <a:headEnd/>
            <a:tailEnd/>
          </a:ln>
          <a:effectLst/>
        </p:spPr>
        <p:txBody>
          <a:bodyPr wrap="square" lIns="91429" tIns="45714" rIns="91429" bIns="45714">
            <a:prstTxWarp prst="textNoShape">
              <a:avLst/>
            </a:prstTxWarp>
            <a:spAutoFit/>
          </a:bodyPr>
          <a:lstStyle/>
          <a:p>
            <a:pPr marL="342806" indent="-342860" algn="ctr">
              <a:lnSpc>
                <a:spcPct val="90000"/>
              </a:lnSpc>
              <a:spcBef>
                <a:spcPct val="50000"/>
              </a:spcBef>
              <a:spcAft>
                <a:spcPts val="1200"/>
              </a:spcAft>
            </a:pPr>
            <a:r>
              <a:rPr lang="en-GB" sz="2000" dirty="0">
                <a:solidFill>
                  <a:schemeClr val="tx2"/>
                </a:solidFill>
                <a:latin typeface="Calibri" panose="020F0502020204030204" pitchFamily="34" charset="0"/>
              </a:rPr>
              <a:t>https://</a:t>
            </a:r>
            <a:r>
              <a:rPr lang="en-GB" sz="2000" dirty="0" err="1">
                <a:solidFill>
                  <a:schemeClr val="tx2"/>
                </a:solidFill>
                <a:latin typeface="Calibri" panose="020F0502020204030204" pitchFamily="34" charset="0"/>
              </a:rPr>
              <a:t>ggsghpcc.sgt-inc.com</a:t>
            </a:r>
            <a:r>
              <a:rPr lang="en-GB" sz="2000" dirty="0">
                <a:solidFill>
                  <a:schemeClr val="tx2"/>
                </a:solidFill>
                <a:latin typeface="Calibri" panose="020F0502020204030204" pitchFamily="34" charset="0"/>
              </a:rPr>
              <a:t>/</a:t>
            </a:r>
            <a:r>
              <a:rPr lang="en-GB" sz="2000" dirty="0" err="1">
                <a:solidFill>
                  <a:schemeClr val="tx2"/>
                </a:solidFill>
                <a:latin typeface="Calibri" panose="020F0502020204030204" pitchFamily="34" charset="0"/>
              </a:rPr>
              <a:t>cmct</a:t>
            </a:r>
            <a:r>
              <a:rPr lang="en-GB" sz="2000" dirty="0">
                <a:solidFill>
                  <a:schemeClr val="tx2"/>
                </a:solidFill>
                <a:latin typeface="Calibri" panose="020F0502020204030204" pitchFamily="34" charset="0"/>
              </a:rPr>
              <a:t>/</a:t>
            </a:r>
          </a:p>
        </p:txBody>
      </p:sp>
    </p:spTree>
    <p:extLst>
      <p:ext uri="{BB962C8B-B14F-4D97-AF65-F5344CB8AC3E}">
        <p14:creationId xmlns:p14="http://schemas.microsoft.com/office/powerpoint/2010/main" val="14378962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04800" y="0"/>
            <a:ext cx="8229240" cy="991440"/>
          </a:xfrm>
          <a:prstGeom prst="rect">
            <a:avLst/>
          </a:prstGeom>
          <a:noFill/>
          <a:ln>
            <a:noFill/>
          </a:ln>
        </p:spPr>
        <p:txBody>
          <a:bodyPr anchor="ctr"/>
          <a:lstStyle/>
          <a:p>
            <a:r>
              <a:rPr lang="en-US" sz="3600" dirty="0" smtClean="0">
                <a:latin typeface="Calibri" panose="020F0502020204030204" pitchFamily="34" charset="0"/>
              </a:rPr>
              <a:t>Outline</a:t>
            </a:r>
            <a:endParaRPr sz="3600" dirty="0">
              <a:latin typeface="Calibri" panose="020F0502020204030204" pitchFamily="34" charset="0"/>
            </a:endParaRPr>
          </a:p>
        </p:txBody>
      </p:sp>
      <p:sp>
        <p:nvSpPr>
          <p:cNvPr id="5" name="TextBox 4"/>
          <p:cNvSpPr txBox="1"/>
          <p:nvPr/>
        </p:nvSpPr>
        <p:spPr>
          <a:xfrm>
            <a:off x="152400" y="914400"/>
            <a:ext cx="4953000" cy="5001369"/>
          </a:xfrm>
          <a:prstGeom prst="rect">
            <a:avLst/>
          </a:prstGeom>
          <a:noFill/>
        </p:spPr>
        <p:txBody>
          <a:bodyPr wrap="square" rtlCol="0">
            <a:spAutoFit/>
          </a:bodyPr>
          <a:lstStyle/>
          <a:p>
            <a:r>
              <a:rPr lang="en-US" sz="2400" dirty="0" smtClean="0">
                <a:latin typeface="Calibri" panose="020F0502020204030204" pitchFamily="34" charset="0"/>
              </a:rPr>
              <a:t>1. Ice Sheet Equations and Codes.</a:t>
            </a:r>
            <a:endParaRPr lang="en-US" sz="2400" dirty="0">
              <a:latin typeface="Calibri" panose="020F0502020204030204" pitchFamily="34" charset="0"/>
            </a:endParaRPr>
          </a:p>
          <a:p>
            <a:endParaRPr lang="en-US" sz="3500" dirty="0" smtClean="0">
              <a:latin typeface="Calibri" panose="020F0502020204030204" pitchFamily="34" charset="0"/>
            </a:endParaRPr>
          </a:p>
          <a:p>
            <a:r>
              <a:rPr lang="en-US" sz="2400" dirty="0" smtClean="0">
                <a:latin typeface="Calibri" panose="020F0502020204030204" pitchFamily="34" charset="0"/>
              </a:rPr>
              <a:t>2. Mesh </a:t>
            </a:r>
            <a:r>
              <a:rPr lang="en-US" sz="2400" dirty="0" err="1" smtClean="0">
                <a:latin typeface="Calibri" panose="020F0502020204030204" pitchFamily="34" charset="0"/>
              </a:rPr>
              <a:t>Adaptivity</a:t>
            </a:r>
            <a:r>
              <a:rPr lang="en-US" sz="2400" dirty="0" smtClean="0">
                <a:latin typeface="Calibri" panose="020F0502020204030204" pitchFamily="34" charset="0"/>
              </a:rPr>
              <a:t>. </a:t>
            </a:r>
          </a:p>
          <a:p>
            <a:endParaRPr lang="en-US" sz="3500" dirty="0">
              <a:latin typeface="Calibri" panose="020F0502020204030204" pitchFamily="34" charset="0"/>
            </a:endParaRPr>
          </a:p>
          <a:p>
            <a:r>
              <a:rPr lang="en-US" sz="2400" dirty="0" smtClean="0">
                <a:latin typeface="Calibri" panose="020F0502020204030204" pitchFamily="34" charset="0"/>
              </a:rPr>
              <a:t>3. Scalability.</a:t>
            </a:r>
          </a:p>
          <a:p>
            <a:pPr lvl="1"/>
            <a:endParaRPr lang="en-US" sz="3500" dirty="0" smtClean="0">
              <a:latin typeface="Calibri" panose="020F0502020204030204" pitchFamily="34" charset="0"/>
            </a:endParaRPr>
          </a:p>
          <a:p>
            <a:r>
              <a:rPr lang="en-US" sz="2400" dirty="0">
                <a:latin typeface="Calibri" panose="020F0502020204030204" pitchFamily="34" charset="0"/>
              </a:rPr>
              <a:t>4</a:t>
            </a:r>
            <a:r>
              <a:rPr lang="en-US" sz="2400" dirty="0" smtClean="0">
                <a:latin typeface="Calibri" panose="020F0502020204030204" pitchFamily="34" charset="0"/>
              </a:rPr>
              <a:t>. Performance Portability.</a:t>
            </a:r>
          </a:p>
          <a:p>
            <a:endParaRPr lang="en-US" sz="3500" dirty="0">
              <a:latin typeface="Calibri" panose="020F0502020204030204" pitchFamily="34" charset="0"/>
            </a:endParaRPr>
          </a:p>
          <a:p>
            <a:r>
              <a:rPr lang="en-US" sz="2400" dirty="0" smtClean="0">
                <a:latin typeface="Calibri" panose="020F0502020204030204" pitchFamily="34" charset="0"/>
              </a:rPr>
              <a:t>5. Validation.</a:t>
            </a:r>
          </a:p>
          <a:p>
            <a:endParaRPr lang="en-US" sz="3500" dirty="0">
              <a:latin typeface="Calibri" panose="020F0502020204030204" pitchFamily="34" charset="0"/>
            </a:endParaRPr>
          </a:p>
          <a:p>
            <a:r>
              <a:rPr lang="en-US" sz="2400" b="1" dirty="0" smtClean="0">
                <a:latin typeface="Calibri" panose="020F0502020204030204" pitchFamily="34" charset="0"/>
              </a:rPr>
              <a:t>6. Summary and Future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919" y="880087"/>
            <a:ext cx="3384881" cy="24765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3606800"/>
            <a:ext cx="3390900" cy="2260600"/>
          </a:xfrm>
          <a:prstGeom prst="rect">
            <a:avLst/>
          </a:prstGeom>
        </p:spPr>
      </p:pic>
      <p:sp>
        <p:nvSpPr>
          <p:cNvPr id="2" name="Rectangle 1"/>
          <p:cNvSpPr/>
          <p:nvPr/>
        </p:nvSpPr>
        <p:spPr>
          <a:xfrm>
            <a:off x="3733800" y="2743200"/>
            <a:ext cx="1752600" cy="13284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anose="020F0502020204030204" pitchFamily="34" charset="0"/>
              </a:rPr>
              <a:t>Steps towards creating a production-ready code</a:t>
            </a:r>
            <a:endParaRPr lang="en-US" dirty="0">
              <a:solidFill>
                <a:schemeClr val="tx1"/>
              </a:solidFill>
              <a:latin typeface="Calibri" panose="020F0502020204030204" pitchFamily="34" charset="0"/>
            </a:endParaRPr>
          </a:p>
        </p:txBody>
      </p:sp>
      <p:sp>
        <p:nvSpPr>
          <p:cNvPr id="8" name="Up Arrow 7"/>
          <p:cNvSpPr/>
          <p:nvPr/>
        </p:nvSpPr>
        <p:spPr>
          <a:xfrm flipV="1">
            <a:off x="4369420" y="4083438"/>
            <a:ext cx="507380" cy="90262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1036" y="1981200"/>
            <a:ext cx="253364" cy="7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6824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991600" cy="1261646"/>
          </a:xfrm>
        </p:spPr>
        <p:txBody>
          <a:bodyPr/>
          <a:lstStyle/>
          <a:p>
            <a:pPr algn="l"/>
            <a:r>
              <a:rPr lang="en-US" sz="3600" dirty="0" smtClean="0">
                <a:solidFill>
                  <a:schemeClr val="tx1"/>
                </a:solidFill>
                <a:latin typeface="Calibri" panose="020F0502020204030204" pitchFamily="34" charset="0"/>
              </a:rPr>
              <a:t>Summary and Future Work</a:t>
            </a:r>
            <a:endParaRPr lang="en-US" sz="3600" dirty="0">
              <a:solidFill>
                <a:schemeClr val="tx1"/>
              </a:solidFill>
              <a:latin typeface="Calibri" panose="020F0502020204030204" pitchFamily="34" charset="0"/>
            </a:endParaRPr>
          </a:p>
        </p:txBody>
      </p:sp>
      <p:sp>
        <p:nvSpPr>
          <p:cNvPr id="3" name="TextBox 2"/>
          <p:cNvSpPr txBox="1"/>
          <p:nvPr/>
        </p:nvSpPr>
        <p:spPr>
          <a:xfrm>
            <a:off x="190499" y="3733800"/>
            <a:ext cx="8915402" cy="263764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indent="0" eaLnBrk="1" hangingPunct="1">
              <a:lnSpc>
                <a:spcPct val="90000"/>
              </a:lnSpc>
            </a:pPr>
            <a:r>
              <a:rPr lang="en-US" b="1" dirty="0" smtClean="0">
                <a:solidFill>
                  <a:schemeClr val="accent1"/>
                </a:solidFill>
                <a:latin typeface="Calibri" panose="020F0502020204030204" pitchFamily="34" charset="0"/>
              </a:rPr>
              <a:t>Ongoing/future work:</a:t>
            </a:r>
          </a:p>
          <a:p>
            <a:pPr marL="0" indent="0" eaLnBrk="1" hangingPunct="1">
              <a:lnSpc>
                <a:spcPct val="90000"/>
              </a:lnSpc>
            </a:pPr>
            <a:endParaRPr lang="en-US" sz="800" b="1" dirty="0" smtClean="0">
              <a:latin typeface="Calibri" panose="020F0502020204030204" pitchFamily="34" charset="0"/>
            </a:endParaRPr>
          </a:p>
          <a:p>
            <a:endParaRPr lang="en-US" sz="8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Mesh </a:t>
            </a:r>
            <a:r>
              <a:rPr lang="en-US" b="1" i="1" dirty="0" err="1" smtClean="0">
                <a:latin typeface="Calibri" panose="020F0502020204030204" pitchFamily="34" charset="0"/>
              </a:rPr>
              <a:t>adaptivity</a:t>
            </a:r>
            <a:r>
              <a:rPr lang="en-US" b="1" i="1" dirty="0" smtClean="0">
                <a:latin typeface="Calibri" panose="020F0502020204030204" pitchFamily="34" charset="0"/>
              </a:rPr>
              <a:t> </a:t>
            </a:r>
            <a:r>
              <a:rPr lang="en-US" dirty="0" smtClean="0">
                <a:latin typeface="Calibri" panose="020F0502020204030204" pitchFamily="34" charset="0"/>
              </a:rPr>
              <a:t>for </a:t>
            </a:r>
            <a:r>
              <a:rPr lang="en-US" b="1" i="1" dirty="0" smtClean="0">
                <a:latin typeface="Calibri" panose="020F0502020204030204" pitchFamily="34" charset="0"/>
              </a:rPr>
              <a:t>transient</a:t>
            </a:r>
            <a:r>
              <a:rPr lang="en-US" dirty="0" smtClean="0">
                <a:latin typeface="Calibri" panose="020F0502020204030204" pitchFamily="34" charset="0"/>
              </a:rPr>
              <a:t> runs.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Integration of </a:t>
            </a:r>
            <a:r>
              <a:rPr lang="en-US" b="1" i="1" dirty="0" smtClean="0">
                <a:latin typeface="Calibri" panose="020F0502020204030204" pitchFamily="34" charset="0"/>
              </a:rPr>
              <a:t>hinge removal algorithm </a:t>
            </a:r>
            <a:r>
              <a:rPr lang="en-US" dirty="0" smtClean="0">
                <a:latin typeface="Calibri" panose="020F0502020204030204" pitchFamily="34" charset="0"/>
              </a:rPr>
              <a:t>into </a:t>
            </a:r>
            <a:r>
              <a:rPr lang="en-US" b="1" i="1" dirty="0" smtClean="0">
                <a:latin typeface="Calibri" panose="020F0502020204030204" pitchFamily="34" charset="0"/>
              </a:rPr>
              <a:t>transient</a:t>
            </a:r>
            <a:r>
              <a:rPr lang="en-US" dirty="0" smtClean="0">
                <a:latin typeface="Calibri" panose="020F0502020204030204" pitchFamily="34" charset="0"/>
              </a:rPr>
              <a:t> runs.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Science runs </a:t>
            </a:r>
            <a:r>
              <a:rPr lang="en-US" dirty="0" smtClean="0">
                <a:latin typeface="Calibri" panose="020F0502020204030204" pitchFamily="34" charset="0"/>
              </a:rPr>
              <a:t>using </a:t>
            </a:r>
            <a:r>
              <a:rPr lang="en-US" i="1" dirty="0" smtClean="0">
                <a:latin typeface="Calibri" panose="020F0502020204030204" pitchFamily="34" charset="0"/>
              </a:rPr>
              <a:t>CISM-Albany </a:t>
            </a:r>
            <a:r>
              <a:rPr lang="en-US" dirty="0" smtClean="0">
                <a:latin typeface="Calibri" panose="020F0502020204030204" pitchFamily="34" charset="0"/>
              </a:rPr>
              <a:t>and </a:t>
            </a:r>
            <a:r>
              <a:rPr lang="en-US" i="1" dirty="0" smtClean="0">
                <a:latin typeface="Calibri" panose="020F0502020204030204" pitchFamily="34" charset="0"/>
              </a:rPr>
              <a:t>MPAS-Albany</a:t>
            </a:r>
            <a:r>
              <a:rPr lang="en-US" dirty="0" smtClean="0">
                <a:latin typeface="Calibri" panose="020F0502020204030204" pitchFamily="34" charset="0"/>
              </a:rPr>
              <a:t>. </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Code optimizations for </a:t>
            </a:r>
            <a:r>
              <a:rPr lang="en-US" b="1" i="1" dirty="0" smtClean="0">
                <a:latin typeface="Calibri" panose="020F0502020204030204" pitchFamily="34" charset="0"/>
              </a:rPr>
              <a:t>new architecture machines </a:t>
            </a:r>
            <a:r>
              <a:rPr lang="en-US" dirty="0" smtClean="0">
                <a:latin typeface="Calibri" panose="020F0502020204030204" pitchFamily="34" charset="0"/>
              </a:rPr>
              <a:t>(GPUs, multi-core, many-core).</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b="1" i="1" dirty="0" smtClean="0">
                <a:latin typeface="Calibri" panose="020F0502020204030204" pitchFamily="34" charset="0"/>
              </a:rPr>
              <a:t>Uncertainty quantification </a:t>
            </a:r>
            <a:r>
              <a:rPr lang="en-US" dirty="0" smtClean="0">
                <a:latin typeface="Calibri" panose="020F0502020204030204" pitchFamily="34" charset="0"/>
              </a:rPr>
              <a:t>(not covered in this talk). </a:t>
            </a:r>
          </a:p>
          <a:p>
            <a:endParaRPr lang="en-US" sz="400" dirty="0" smtClean="0">
              <a:latin typeface="Calibri" panose="020F0502020204030204" pitchFamily="34" charset="0"/>
            </a:endParaRP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Delivering code to climate community and </a:t>
            </a:r>
            <a:r>
              <a:rPr lang="en-US" b="1" i="1" dirty="0" smtClean="0">
                <a:latin typeface="Calibri" panose="020F0502020204030204" pitchFamily="34" charset="0"/>
              </a:rPr>
              <a:t>coupling to ESMs</a:t>
            </a:r>
            <a:r>
              <a:rPr lang="en-US" dirty="0" smtClean="0">
                <a:latin typeface="Calibri" panose="020F0502020204030204" pitchFamily="34" charset="0"/>
              </a:rPr>
              <a:t>.</a:t>
            </a:r>
            <a:endParaRPr lang="en-US" sz="800" b="1" dirty="0" smtClean="0">
              <a:latin typeface="Calibri" panose="020F0502020204030204" pitchFamily="34" charset="0"/>
            </a:endParaRPr>
          </a:p>
        </p:txBody>
      </p:sp>
      <p:sp>
        <p:nvSpPr>
          <p:cNvPr id="4" name="TextBox 3"/>
          <p:cNvSpPr txBox="1"/>
          <p:nvPr/>
        </p:nvSpPr>
        <p:spPr>
          <a:xfrm>
            <a:off x="228600" y="762000"/>
            <a:ext cx="8915402" cy="27299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indent="0" eaLnBrk="1" hangingPunct="1">
              <a:lnSpc>
                <a:spcPct val="90000"/>
              </a:lnSpc>
            </a:pPr>
            <a:r>
              <a:rPr lang="en-US" b="1" dirty="0" smtClean="0">
                <a:solidFill>
                  <a:schemeClr val="accent1"/>
                </a:solidFill>
                <a:latin typeface="Calibri" panose="020F0502020204030204" pitchFamily="34" charset="0"/>
              </a:rPr>
              <a:t>Summary:</a:t>
            </a:r>
          </a:p>
          <a:p>
            <a:pPr marL="0" indent="0" eaLnBrk="1" hangingPunct="1">
              <a:lnSpc>
                <a:spcPct val="90000"/>
              </a:lnSpc>
            </a:pPr>
            <a:endParaRPr lang="en-US" sz="800" b="1"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We have developed a land-ice solver known as </a:t>
            </a:r>
            <a:r>
              <a:rPr lang="en-US" b="1" i="1" dirty="0" smtClean="0">
                <a:latin typeface="Calibri" panose="020F0502020204030204" pitchFamily="34" charset="0"/>
              </a:rPr>
              <a:t>Albany/FELIX</a:t>
            </a:r>
            <a:r>
              <a:rPr lang="en-US" dirty="0" smtClean="0">
                <a:latin typeface="Calibri" panose="020F0502020204030204" pitchFamily="34" charset="0"/>
              </a:rPr>
              <a:t> using </a:t>
            </a:r>
            <a:r>
              <a:rPr lang="en-US" b="1" i="1" dirty="0" smtClean="0">
                <a:latin typeface="Calibri" panose="020F0502020204030204" pitchFamily="34" charset="0"/>
              </a:rPr>
              <a:t>Trilinos </a:t>
            </a:r>
            <a:r>
              <a:rPr lang="en-US" dirty="0" smtClean="0">
                <a:latin typeface="Calibri" panose="020F0502020204030204" pitchFamily="34" charset="0"/>
              </a:rPr>
              <a:t>libraries.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This solver is:</a:t>
            </a:r>
          </a:p>
          <a:p>
            <a:pPr marL="742950" lvl="1" indent="-285750">
              <a:buFont typeface="Arial" panose="020B0604020202020204" pitchFamily="34" charset="0"/>
              <a:buChar char="•"/>
            </a:pPr>
            <a:r>
              <a:rPr lang="en-US" dirty="0" smtClean="0">
                <a:latin typeface="Calibri" panose="020F0502020204030204" pitchFamily="34" charset="0"/>
              </a:rPr>
              <a:t>Equipped with in-memory parallel </a:t>
            </a:r>
            <a:r>
              <a:rPr lang="en-US" b="1" i="1" dirty="0" smtClean="0">
                <a:latin typeface="Calibri" panose="020F0502020204030204" pitchFamily="34" charset="0"/>
              </a:rPr>
              <a:t>unstructured mesh adaption</a:t>
            </a:r>
            <a:r>
              <a:rPr lang="en-US" dirty="0" smtClean="0">
                <a:latin typeface="Calibri" panose="020F0502020204030204" pitchFamily="34" charset="0"/>
              </a:rPr>
              <a:t>.</a:t>
            </a:r>
          </a:p>
          <a:p>
            <a:pPr marL="742950" lvl="1" indent="-285750">
              <a:buFont typeface="Arial" panose="020B0604020202020204" pitchFamily="34" charset="0"/>
              <a:buChar char="•"/>
            </a:pPr>
            <a:r>
              <a:rPr lang="en-US" b="1" i="1" dirty="0" smtClean="0">
                <a:latin typeface="Calibri" panose="020F0502020204030204" pitchFamily="34" charset="0"/>
              </a:rPr>
              <a:t>Scalable</a:t>
            </a:r>
            <a:r>
              <a:rPr lang="en-US" dirty="0" smtClean="0">
                <a:latin typeface="Calibri" panose="020F0502020204030204" pitchFamily="34" charset="0"/>
              </a:rPr>
              <a:t>, </a:t>
            </a:r>
            <a:r>
              <a:rPr lang="en-US" b="1" i="1" dirty="0" smtClean="0">
                <a:latin typeface="Calibri" panose="020F0502020204030204" pitchFamily="34" charset="0"/>
              </a:rPr>
              <a:t>fast</a:t>
            </a:r>
            <a:r>
              <a:rPr lang="en-US" dirty="0" smtClean="0">
                <a:latin typeface="Calibri" panose="020F0502020204030204" pitchFamily="34" charset="0"/>
              </a:rPr>
              <a:t>, </a:t>
            </a:r>
            <a:r>
              <a:rPr lang="en-US" b="1" i="1" dirty="0" smtClean="0">
                <a:latin typeface="Calibri" panose="020F0502020204030204" pitchFamily="34" charset="0"/>
              </a:rPr>
              <a:t>robust</a:t>
            </a:r>
            <a:r>
              <a:rPr lang="en-US" dirty="0" smtClean="0">
                <a:latin typeface="Calibri" panose="020F0502020204030204" pitchFamily="34" charset="0"/>
              </a:rPr>
              <a:t>.</a:t>
            </a:r>
          </a:p>
          <a:p>
            <a:pPr marL="742950" lvl="1" indent="-285750">
              <a:buFont typeface="Arial" panose="020B0604020202020204" pitchFamily="34" charset="0"/>
              <a:buChar char="•"/>
            </a:pPr>
            <a:r>
              <a:rPr lang="en-US" dirty="0" smtClean="0">
                <a:latin typeface="Calibri" panose="020F0502020204030204" pitchFamily="34" charset="0"/>
              </a:rPr>
              <a:t>Coupled to </a:t>
            </a:r>
            <a:r>
              <a:rPr lang="en-US" i="1" dirty="0" smtClean="0">
                <a:latin typeface="Calibri" panose="020F0502020204030204" pitchFamily="34" charset="0"/>
              </a:rPr>
              <a:t>CISM</a:t>
            </a:r>
            <a:r>
              <a:rPr lang="en-US" dirty="0" smtClean="0">
                <a:latin typeface="Calibri" panose="020F0502020204030204" pitchFamily="34" charset="0"/>
              </a:rPr>
              <a:t> and </a:t>
            </a:r>
            <a:r>
              <a:rPr lang="en-US" i="1" dirty="0" smtClean="0">
                <a:latin typeface="Calibri" panose="020F0502020204030204" pitchFamily="34" charset="0"/>
              </a:rPr>
              <a:t>MPAS</a:t>
            </a:r>
            <a:r>
              <a:rPr lang="en-US" dirty="0" smtClean="0">
                <a:latin typeface="Calibri" panose="020F0502020204030204" pitchFamily="34" charset="0"/>
              </a:rPr>
              <a:t> codes for </a:t>
            </a:r>
            <a:r>
              <a:rPr lang="en-US" b="1" i="1" dirty="0" smtClean="0">
                <a:latin typeface="Calibri" panose="020F0502020204030204" pitchFamily="34" charset="0"/>
              </a:rPr>
              <a:t>dynamic</a:t>
            </a:r>
            <a:r>
              <a:rPr lang="en-US" dirty="0" smtClean="0">
                <a:latin typeface="Calibri" panose="020F0502020204030204" pitchFamily="34" charset="0"/>
              </a:rPr>
              <a:t> runs and integration into ESMs.</a:t>
            </a:r>
          </a:p>
          <a:p>
            <a:pPr marL="742950" lvl="1" indent="-285750">
              <a:buFont typeface="Arial" panose="020B0604020202020204" pitchFamily="34" charset="0"/>
              <a:buChar char="•"/>
            </a:pPr>
            <a:r>
              <a:rPr lang="en-US" b="1" i="1" dirty="0" smtClean="0">
                <a:latin typeface="Calibri" panose="020F0502020204030204" pitchFamily="34" charset="0"/>
              </a:rPr>
              <a:t>Verified</a:t>
            </a:r>
            <a:r>
              <a:rPr lang="en-US" dirty="0" smtClean="0">
                <a:latin typeface="Calibri" panose="020F0502020204030204" pitchFamily="34" charset="0"/>
              </a:rPr>
              <a:t> and </a:t>
            </a:r>
            <a:r>
              <a:rPr lang="en-US" b="1" i="1" dirty="0" smtClean="0">
                <a:latin typeface="Calibri" panose="020F0502020204030204" pitchFamily="34" charset="0"/>
              </a:rPr>
              <a:t>validated</a:t>
            </a:r>
            <a:r>
              <a:rPr lang="en-US" dirty="0" smtClean="0">
                <a:latin typeface="Calibri" panose="020F0502020204030204" pitchFamily="34" charset="0"/>
              </a:rPr>
              <a:t>.</a:t>
            </a:r>
          </a:p>
          <a:p>
            <a:pPr marL="742950" lvl="1" indent="-285750">
              <a:buFont typeface="Arial" panose="020B0604020202020204" pitchFamily="34" charset="0"/>
              <a:buChar char="•"/>
            </a:pPr>
            <a:r>
              <a:rPr lang="en-US" b="1" i="1" dirty="0" smtClean="0">
                <a:latin typeface="Calibri" panose="020F0502020204030204" pitchFamily="34" charset="0"/>
              </a:rPr>
              <a:t>Portable</a:t>
            </a:r>
            <a:r>
              <a:rPr lang="en-US" dirty="0" smtClean="0">
                <a:latin typeface="Calibri" panose="020F0502020204030204" pitchFamily="34" charset="0"/>
              </a:rPr>
              <a:t> to new and emerging architecture machines.</a:t>
            </a:r>
          </a:p>
          <a:p>
            <a:pPr marL="742950" lvl="1" indent="-285750">
              <a:buFont typeface="Arial" panose="020B0604020202020204" pitchFamily="34" charset="0"/>
              <a:buChar char="•"/>
            </a:pPr>
            <a:r>
              <a:rPr lang="en-US" dirty="0" smtClean="0">
                <a:solidFill>
                  <a:schemeClr val="bg1">
                    <a:lumMod val="65000"/>
                  </a:schemeClr>
                </a:solidFill>
                <a:latin typeface="Calibri" panose="020F0502020204030204" pitchFamily="34" charset="0"/>
              </a:rPr>
              <a:t>Equipped with </a:t>
            </a:r>
            <a:r>
              <a:rPr lang="en-US" b="1" i="1" dirty="0" smtClean="0">
                <a:solidFill>
                  <a:schemeClr val="bg1">
                    <a:lumMod val="65000"/>
                  </a:schemeClr>
                </a:solidFill>
                <a:latin typeface="Calibri" panose="020F0502020204030204" pitchFamily="34" charset="0"/>
              </a:rPr>
              <a:t>advanced analysis capabilities </a:t>
            </a:r>
            <a:r>
              <a:rPr lang="en-US" dirty="0" smtClean="0">
                <a:solidFill>
                  <a:schemeClr val="bg1">
                    <a:lumMod val="65000"/>
                  </a:schemeClr>
                </a:solidFill>
                <a:latin typeface="Calibri" panose="020F0502020204030204" pitchFamily="34" charset="0"/>
              </a:rPr>
              <a:t>(deterministic inversion, UQ).</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620002"/>
            <a:ext cx="1066800" cy="5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21715"/>
            <a:ext cx="1583550" cy="8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6031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152400"/>
            <a:ext cx="8991600" cy="1261646"/>
          </a:xfrm>
        </p:spPr>
        <p:txBody>
          <a:bodyPr/>
          <a:lstStyle/>
          <a:p>
            <a:pPr algn="l"/>
            <a:r>
              <a:rPr lang="en-US" sz="3600" dirty="0" smtClean="0">
                <a:solidFill>
                  <a:schemeClr val="tx1"/>
                </a:solidFill>
                <a:latin typeface="Calibri" panose="020F0502020204030204" pitchFamily="34" charset="0"/>
              </a:rPr>
              <a:t>Thank you!  Questions? </a:t>
            </a:r>
            <a:endParaRPr lang="en-US" sz="3600" dirty="0">
              <a:solidFill>
                <a:schemeClr val="tx1"/>
              </a:solidFill>
              <a:latin typeface="Calibri" panose="020F0502020204030204" pitchFamily="34" charset="0"/>
            </a:endParaRPr>
          </a:p>
        </p:txBody>
      </p:sp>
      <p:pic>
        <p:nvPicPr>
          <p:cNvPr id="2" name="IceFlow_HD_Q75_18Mar_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14400"/>
            <a:ext cx="8153400" cy="4586288"/>
          </a:xfrm>
          <a:prstGeom prst="rect">
            <a:avLst/>
          </a:prstGeom>
        </p:spPr>
      </p:pic>
      <p:sp>
        <p:nvSpPr>
          <p:cNvPr id="8" name="TextBox 7"/>
          <p:cNvSpPr txBox="1"/>
          <p:nvPr/>
        </p:nvSpPr>
        <p:spPr>
          <a:xfrm>
            <a:off x="2133600" y="6031468"/>
            <a:ext cx="4724400" cy="369332"/>
          </a:xfrm>
          <a:prstGeom prst="rect">
            <a:avLst/>
          </a:prstGeom>
          <a:noFill/>
          <a:ln>
            <a:solidFill>
              <a:schemeClr val="tx1"/>
            </a:solidFill>
          </a:ln>
        </p:spPr>
        <p:txBody>
          <a:bodyPr wrap="square" rtlCol="0">
            <a:spAutoFit/>
          </a:bodyPr>
          <a:lstStyle/>
          <a:p>
            <a:pPr algn="ctr"/>
            <a:r>
              <a:rPr lang="en-US" b="1" u="sng" dirty="0" smtClean="0">
                <a:latin typeface="Calibri" panose="020F0502020204030204" pitchFamily="34" charset="0"/>
              </a:rPr>
              <a:t>Video acknowledgement</a:t>
            </a:r>
            <a:r>
              <a:rPr lang="en-US" dirty="0" smtClean="0">
                <a:latin typeface="Calibri" panose="020F0502020204030204" pitchFamily="34" charset="0"/>
              </a:rPr>
              <a:t>: B. Carvey (SNL) </a:t>
            </a:r>
            <a:endParaRPr lang="en-US" dirty="0">
              <a:latin typeface="Calibri" panose="020F0502020204030204" pitchFamily="34" charset="0"/>
            </a:endParaRPr>
          </a:p>
        </p:txBody>
      </p:sp>
    </p:spTree>
    <p:extLst>
      <p:ext uri="{BB962C8B-B14F-4D97-AF65-F5344CB8AC3E}">
        <p14:creationId xmlns:p14="http://schemas.microsoft.com/office/powerpoint/2010/main" val="354731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63800" y="2514600"/>
            <a:ext cx="1410424"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2" name="Rectangle 2"/>
          <p:cNvSpPr>
            <a:spLocks noGrp="1" noChangeArrowheads="1"/>
          </p:cNvSpPr>
          <p:nvPr>
            <p:ph type="title"/>
          </p:nvPr>
        </p:nvSpPr>
        <p:spPr>
          <a:xfrm>
            <a:off x="216624" y="158621"/>
            <a:ext cx="7315200" cy="914400"/>
          </a:xfrm>
        </p:spPr>
        <p:txBody>
          <a:bodyPr/>
          <a:lstStyle/>
          <a:p>
            <a:pPr algn="l"/>
            <a:r>
              <a:rPr lang="en-US" sz="3600" dirty="0" smtClean="0">
                <a:solidFill>
                  <a:schemeClr val="tx1"/>
                </a:solidFill>
                <a:latin typeface="Calibri" panose="020F0502020204030204" pitchFamily="34" charset="0"/>
              </a:rPr>
              <a:t>Funding/Acknowledgements</a:t>
            </a:r>
            <a:endParaRPr lang="en-US" sz="3600" dirty="0">
              <a:solidFill>
                <a:schemeClr val="tx1"/>
              </a:solidFill>
              <a:latin typeface="Calibri" panose="020F0502020204030204" pitchFamily="34" charset="0"/>
            </a:endParaRPr>
          </a:p>
        </p:txBody>
      </p:sp>
      <p:sp>
        <p:nvSpPr>
          <p:cNvPr id="6" name="TextBox 5"/>
          <p:cNvSpPr txBox="1"/>
          <p:nvPr/>
        </p:nvSpPr>
        <p:spPr>
          <a:xfrm>
            <a:off x="533400" y="1371600"/>
            <a:ext cx="8153400" cy="369332"/>
          </a:xfrm>
          <a:prstGeom prst="rect">
            <a:avLst/>
          </a:prstGeom>
          <a:no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1" name="Subtitle 2"/>
              <p:cNvSpPr txBox="1">
                <a:spLocks/>
              </p:cNvSpPr>
              <p:nvPr/>
            </p:nvSpPr>
            <p:spPr bwMode="auto">
              <a:xfrm>
                <a:off x="704850" y="1143000"/>
                <a:ext cx="7620000" cy="1149221"/>
              </a:xfrm>
              <a:prstGeom prst="rect">
                <a:avLst/>
              </a:prstGeom>
              <a:solidFill>
                <a:srgbClr val="CCFF66"/>
              </a:solidFill>
              <a:ln>
                <a:noFill/>
              </a:ln>
              <a:effectLst/>
              <a:extLst>
                <a:ext uri="{FAA26D3D-D897-4be2-8F04-BA451C77F1D7}">
                  <ma14:placeholderFlag xmlns:ma14="http://schemas.microsoft.com/office/mac/drawingml/2011/main" xmlns="" val="1"/>
                </a:ext>
              </a:extLst>
            </p:spPr>
            <p:txBody>
              <a:bodyPr vert="horz" wrap="square" lIns="90487" tIns="44450" rIns="90487" bIns="44450" numCol="1" anchor="t" anchorCtr="0" compatLnSpc="1">
                <a:prstTxWarp prst="textNoShape">
                  <a:avLst/>
                </a:prstTxWarp>
              </a:bodyPr>
              <a:lstStyle>
                <a:lvl1pPr marL="0" indent="0" algn="ctr" rtl="0" eaLnBrk="0" fontAlgn="base" hangingPunct="0">
                  <a:spcBef>
                    <a:spcPct val="20000"/>
                  </a:spcBef>
                  <a:spcAft>
                    <a:spcPct val="0"/>
                  </a:spcAft>
                  <a:buSzPct val="100000"/>
                  <a:buNone/>
                  <a:defRPr sz="2400" b="1">
                    <a:solidFill>
                      <a:srgbClr val="000000"/>
                    </a:solidFill>
                    <a:latin typeface="+mn-lt"/>
                    <a:ea typeface="+mn-ea"/>
                    <a:cs typeface="+mn-cs"/>
                  </a:defRPr>
                </a:lvl1pPr>
                <a:lvl2pPr marL="457200" indent="0" algn="ctr" rtl="0" eaLnBrk="0" fontAlgn="base" hangingPunct="0">
                  <a:spcBef>
                    <a:spcPct val="20000"/>
                  </a:spcBef>
                  <a:spcAft>
                    <a:spcPct val="0"/>
                  </a:spcAft>
                  <a:buSzPct val="100000"/>
                  <a:buNone/>
                  <a:defRPr sz="2200" b="1">
                    <a:solidFill>
                      <a:srgbClr val="000000"/>
                    </a:solidFill>
                    <a:latin typeface="+mn-lt"/>
                    <a:ea typeface="+mn-ea"/>
                  </a:defRPr>
                </a:lvl2pPr>
                <a:lvl3pPr marL="914400" indent="0" algn="ctr" rtl="0" eaLnBrk="0" fontAlgn="base" hangingPunct="0">
                  <a:spcBef>
                    <a:spcPct val="20000"/>
                  </a:spcBef>
                  <a:spcAft>
                    <a:spcPct val="0"/>
                  </a:spcAft>
                  <a:buSzPct val="100000"/>
                  <a:buNone/>
                  <a:defRPr sz="2000" b="1">
                    <a:solidFill>
                      <a:srgbClr val="000000"/>
                    </a:solidFill>
                    <a:latin typeface="+mn-lt"/>
                    <a:ea typeface="+mn-ea"/>
                  </a:defRPr>
                </a:lvl3pPr>
                <a:lvl4pPr marL="1371600" indent="0" algn="ctr" rtl="0" eaLnBrk="0" fontAlgn="base" hangingPunct="0">
                  <a:spcBef>
                    <a:spcPct val="20000"/>
                  </a:spcBef>
                  <a:spcAft>
                    <a:spcPct val="0"/>
                  </a:spcAft>
                  <a:buSzPct val="100000"/>
                  <a:buNone/>
                  <a:defRPr b="1">
                    <a:solidFill>
                      <a:srgbClr val="000000"/>
                    </a:solidFill>
                    <a:latin typeface="+mn-lt"/>
                    <a:ea typeface="+mn-ea"/>
                  </a:defRPr>
                </a:lvl4pPr>
                <a:lvl5pPr marL="1828800" indent="0" algn="ctr" rtl="0" eaLnBrk="0" fontAlgn="base" hangingPunct="0">
                  <a:spcBef>
                    <a:spcPct val="20000"/>
                  </a:spcBef>
                  <a:spcAft>
                    <a:spcPct val="0"/>
                  </a:spcAft>
                  <a:buSzPct val="100000"/>
                  <a:buNone/>
                  <a:defRPr b="1">
                    <a:solidFill>
                      <a:srgbClr val="000000"/>
                    </a:solidFill>
                    <a:latin typeface="+mn-lt"/>
                    <a:ea typeface="+mn-ea"/>
                  </a:defRPr>
                </a:lvl5pPr>
                <a:lvl6pPr marL="2286000" indent="0" algn="ctr" rtl="0" eaLnBrk="0" fontAlgn="base" hangingPunct="0">
                  <a:spcBef>
                    <a:spcPct val="20000"/>
                  </a:spcBef>
                  <a:spcAft>
                    <a:spcPct val="0"/>
                  </a:spcAft>
                  <a:buSzPct val="100000"/>
                  <a:buNone/>
                  <a:defRPr b="1">
                    <a:solidFill>
                      <a:srgbClr val="000000"/>
                    </a:solidFill>
                    <a:latin typeface="+mn-lt"/>
                    <a:ea typeface="+mn-ea"/>
                  </a:defRPr>
                </a:lvl6pPr>
                <a:lvl7pPr marL="2743200" indent="0" algn="ctr" rtl="0" eaLnBrk="0" fontAlgn="base" hangingPunct="0">
                  <a:spcBef>
                    <a:spcPct val="20000"/>
                  </a:spcBef>
                  <a:spcAft>
                    <a:spcPct val="0"/>
                  </a:spcAft>
                  <a:buSzPct val="100000"/>
                  <a:buNone/>
                  <a:defRPr b="1">
                    <a:solidFill>
                      <a:srgbClr val="000000"/>
                    </a:solidFill>
                    <a:latin typeface="+mn-lt"/>
                    <a:ea typeface="+mn-ea"/>
                  </a:defRPr>
                </a:lvl7pPr>
                <a:lvl8pPr marL="3200400" indent="0" algn="ctr" rtl="0" eaLnBrk="0" fontAlgn="base" hangingPunct="0">
                  <a:spcBef>
                    <a:spcPct val="20000"/>
                  </a:spcBef>
                  <a:spcAft>
                    <a:spcPct val="0"/>
                  </a:spcAft>
                  <a:buSzPct val="100000"/>
                  <a:buNone/>
                  <a:defRPr b="1">
                    <a:solidFill>
                      <a:srgbClr val="000000"/>
                    </a:solidFill>
                    <a:latin typeface="+mn-lt"/>
                    <a:ea typeface="+mn-ea"/>
                  </a:defRPr>
                </a:lvl8pPr>
                <a:lvl9pPr marL="3657600" indent="0" algn="ctr" rtl="0" eaLnBrk="0" fontAlgn="base" hangingPunct="0">
                  <a:spcBef>
                    <a:spcPct val="20000"/>
                  </a:spcBef>
                  <a:spcAft>
                    <a:spcPct val="0"/>
                  </a:spcAft>
                  <a:buSzPct val="100000"/>
                  <a:buNone/>
                  <a:defRPr b="1">
                    <a:solidFill>
                      <a:srgbClr val="000000"/>
                    </a:solidFill>
                    <a:latin typeface="+mn-lt"/>
                    <a:ea typeface="+mn-ea"/>
                  </a:defRPr>
                </a:lvl9pPr>
              </a:lstStyle>
              <a:p>
                <a:r>
                  <a:rPr lang="en-US" sz="1600" b="0" dirty="0" smtClean="0">
                    <a:latin typeface="Calibri" panose="020F0502020204030204" pitchFamily="34" charset="0"/>
                  </a:rPr>
                  <a:t>Support </a:t>
                </a:r>
                <a:r>
                  <a:rPr lang="en-US" sz="1600" b="0" dirty="0">
                    <a:latin typeface="Calibri" panose="020F0502020204030204" pitchFamily="34" charset="0"/>
                  </a:rPr>
                  <a:t>for this work was provided through Scientific Discovery through </a:t>
                </a:r>
                <a:r>
                  <a:rPr lang="en-US" sz="1600" b="0" dirty="0" smtClean="0">
                    <a:latin typeface="Calibri" panose="020F0502020204030204" pitchFamily="34" charset="0"/>
                  </a:rPr>
                  <a:t>Advanced Computing </a:t>
                </a:r>
                <a:r>
                  <a:rPr lang="en-US" sz="1600" b="0" dirty="0">
                    <a:latin typeface="Calibri" panose="020F0502020204030204" pitchFamily="34" charset="0"/>
                  </a:rPr>
                  <a:t>(</a:t>
                </a:r>
                <a:r>
                  <a:rPr lang="en-US" sz="1600" dirty="0">
                    <a:latin typeface="Calibri" panose="020F0502020204030204" pitchFamily="34" charset="0"/>
                  </a:rPr>
                  <a:t>SciDAC</a:t>
                </a:r>
                <a:r>
                  <a:rPr lang="en-US" sz="1600" b="0" dirty="0">
                    <a:latin typeface="Calibri" panose="020F0502020204030204" pitchFamily="34" charset="0"/>
                  </a:rPr>
                  <a:t>) </a:t>
                </a:r>
                <a:r>
                  <a:rPr lang="en-US" sz="1600" b="0" dirty="0" smtClean="0">
                    <a:latin typeface="Calibri" panose="020F0502020204030204" pitchFamily="34" charset="0"/>
                  </a:rPr>
                  <a:t>projects </a:t>
                </a:r>
                <a:r>
                  <a:rPr lang="en-US" sz="1600" b="0" dirty="0">
                    <a:latin typeface="Calibri" panose="020F0502020204030204" pitchFamily="34" charset="0"/>
                  </a:rPr>
                  <a:t>funded by the U.S. Department of Energy, Office of </a:t>
                </a:r>
                <a:r>
                  <a:rPr lang="en-US" sz="1600" b="0" dirty="0" smtClean="0">
                    <a:latin typeface="Calibri" panose="020F0502020204030204" pitchFamily="34" charset="0"/>
                  </a:rPr>
                  <a:t>Science (</a:t>
                </a:r>
                <a:r>
                  <a:rPr lang="en-US" sz="1600" dirty="0" smtClean="0">
                    <a:latin typeface="Calibri" panose="020F0502020204030204" pitchFamily="34" charset="0"/>
                  </a:rPr>
                  <a:t>OSCR</a:t>
                </a:r>
                <a:r>
                  <a:rPr lang="en-US" sz="1600" b="0" dirty="0" smtClean="0">
                    <a:latin typeface="Calibri" panose="020F0502020204030204" pitchFamily="34" charset="0"/>
                  </a:rPr>
                  <a:t>), Advanced </a:t>
                </a:r>
                <a:r>
                  <a:rPr lang="en-US" sz="1600" b="0" dirty="0">
                    <a:latin typeface="Calibri" panose="020F0502020204030204" pitchFamily="34" charset="0"/>
                  </a:rPr>
                  <a:t>Scientific Computing Research and Biological and Environmental </a:t>
                </a:r>
                <a:r>
                  <a:rPr lang="en-US" sz="1600" b="0" dirty="0" smtClean="0">
                    <a:latin typeface="Calibri" panose="020F0502020204030204" pitchFamily="34" charset="0"/>
                  </a:rPr>
                  <a:t>Research (</a:t>
                </a:r>
                <a:r>
                  <a:rPr lang="en-US" sz="1600" dirty="0" smtClean="0">
                    <a:latin typeface="Calibri" panose="020F0502020204030204" pitchFamily="34" charset="0"/>
                  </a:rPr>
                  <a:t>BER</a:t>
                </a:r>
                <a:r>
                  <a:rPr lang="en-US" sz="1600" b="0" dirty="0" smtClean="0">
                    <a:latin typeface="Calibri" panose="020F0502020204030204" pitchFamily="34" charset="0"/>
                  </a:rPr>
                  <a:t>) </a:t>
                </a:r>
                <a14:m>
                  <m:oMath xmlns:m="http://schemas.openxmlformats.org/officeDocument/2006/math">
                    <m:r>
                      <a:rPr lang="en-US" sz="1600" b="0" i="1" smtClean="0">
                        <a:latin typeface="Cambria Math"/>
                        <a:ea typeface="Cambria Math"/>
                      </a:rPr>
                      <m:t>→ </m:t>
                    </m:r>
                  </m:oMath>
                </a14:m>
                <a:r>
                  <a:rPr lang="en-US" sz="1600" dirty="0" smtClean="0">
                    <a:latin typeface="Calibri" panose="020F0502020204030204" pitchFamily="34" charset="0"/>
                  </a:rPr>
                  <a:t>PISCEES </a:t>
                </a:r>
                <a:r>
                  <a:rPr lang="en-US" sz="1600" dirty="0" err="1" smtClean="0">
                    <a:latin typeface="Calibri" panose="020F0502020204030204" pitchFamily="34" charset="0"/>
                  </a:rPr>
                  <a:t>SciDAC</a:t>
                </a:r>
                <a:r>
                  <a:rPr lang="en-US" sz="1600" dirty="0" smtClean="0">
                    <a:latin typeface="Calibri" panose="020F0502020204030204" pitchFamily="34" charset="0"/>
                  </a:rPr>
                  <a:t> Application Partnership.</a:t>
                </a:r>
                <a:endParaRPr lang="en-US" sz="1600" b="0" dirty="0">
                  <a:latin typeface="Calibri" panose="020F0502020204030204" pitchFamily="34" charset="0"/>
                </a:endParaRPr>
              </a:p>
            </p:txBody>
          </p:sp>
        </mc:Choice>
        <mc:Fallback xmlns="">
          <p:sp>
            <p:nvSpPr>
              <p:cNvPr id="11" name="Subtitle 2"/>
              <p:cNvSpPr txBox="1">
                <a:spLocks noRot="1" noChangeAspect="1" noMove="1" noResize="1" noEditPoints="1" noAdjustHandles="1" noChangeArrowheads="1" noChangeShapeType="1" noTextEdit="1"/>
              </p:cNvSpPr>
              <p:nvPr/>
            </p:nvSpPr>
            <p:spPr bwMode="auto">
              <a:xfrm>
                <a:off x="704850" y="1143000"/>
                <a:ext cx="7620000" cy="1149221"/>
              </a:xfrm>
              <a:prstGeom prst="rect">
                <a:avLst/>
              </a:prstGeom>
              <a:blipFill>
                <a:blip r:embed="rId4"/>
                <a:stretch>
                  <a:fillRect t="-2128"/>
                </a:stretch>
              </a:blipFill>
              <a:ln>
                <a:noFill/>
              </a:ln>
              <a:effectLst/>
              <a:extLs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461" y="1783080"/>
            <a:ext cx="85725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2590800"/>
            <a:ext cx="923727" cy="92372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2655809"/>
            <a:ext cx="1374783" cy="373244"/>
          </a:xfrm>
          <a:prstGeom prst="rect">
            <a:avLst/>
          </a:prstGeom>
        </p:spPr>
      </p:pic>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653943"/>
            <a:ext cx="1431269" cy="63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997" y="3657600"/>
            <a:ext cx="1525059" cy="50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6116" y="3702882"/>
            <a:ext cx="1598084" cy="56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667672"/>
            <a:ext cx="1143000" cy="58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70738" y="1828800"/>
            <a:ext cx="1097062" cy="74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5207000" y="2685365"/>
            <a:ext cx="1186523" cy="3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54454" y="2596901"/>
            <a:ext cx="1260146" cy="496819"/>
          </a:xfrm>
          <a:prstGeom prst="rect">
            <a:avLst/>
          </a:prstGeom>
        </p:spPr>
      </p:pic>
      <p:pic>
        <p:nvPicPr>
          <p:cNvPr id="4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400" y="2517883"/>
            <a:ext cx="1143000" cy="58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59200" y="2438400"/>
            <a:ext cx="1179050" cy="81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80086" y="4834819"/>
            <a:ext cx="8229600" cy="1255728"/>
          </a:xfrm>
          <a:prstGeom prst="rect">
            <a:avLst/>
          </a:prstGeom>
          <a:noFill/>
          <a:ln>
            <a:solidFill>
              <a:schemeClr val="tx1"/>
            </a:solidFill>
          </a:ln>
        </p:spPr>
        <p:txBody>
          <a:bodyPr wrap="square" rtlCol="0">
            <a:spAutoFit/>
          </a:bodyPr>
          <a:lstStyle/>
          <a:p>
            <a:pPr marL="165100" indent="-222250" algn="ctr">
              <a:lnSpc>
                <a:spcPct val="90000"/>
              </a:lnSpc>
            </a:pPr>
            <a:r>
              <a:rPr lang="en-US" b="1" i="1" dirty="0" smtClean="0">
                <a:latin typeface="Calibri" panose="020F0502020204030204" pitchFamily="34" charset="0"/>
              </a:rPr>
              <a:t>PISCEES team members:</a:t>
            </a:r>
            <a:r>
              <a:rPr lang="en-US" i="1" dirty="0" smtClean="0">
                <a:latin typeface="Calibri" panose="020F0502020204030204" pitchFamily="34" charset="0"/>
              </a:rPr>
              <a:t> </a:t>
            </a:r>
            <a:r>
              <a:rPr lang="en-US" i="1" dirty="0">
                <a:latin typeface="Calibri" panose="020F0502020204030204" pitchFamily="34" charset="0"/>
              </a:rPr>
              <a:t>K. </a:t>
            </a:r>
            <a:r>
              <a:rPr lang="en-US" i="1" dirty="0" smtClean="0">
                <a:latin typeface="Calibri" panose="020F0502020204030204" pitchFamily="34" charset="0"/>
              </a:rPr>
              <a:t>Evans, </a:t>
            </a:r>
            <a:r>
              <a:rPr lang="en-US" i="1" dirty="0">
                <a:latin typeface="Calibri" panose="020F0502020204030204" pitchFamily="34" charset="0"/>
              </a:rPr>
              <a:t>M. </a:t>
            </a:r>
            <a:r>
              <a:rPr lang="en-US" i="1" dirty="0" err="1" smtClean="0">
                <a:latin typeface="Calibri" panose="020F0502020204030204" pitchFamily="34" charset="0"/>
              </a:rPr>
              <a:t>Gunzburger</a:t>
            </a:r>
            <a:r>
              <a:rPr lang="en-US" i="1" dirty="0" smtClean="0">
                <a:latin typeface="Calibri" panose="020F0502020204030204" pitchFamily="34" charset="0"/>
              </a:rPr>
              <a:t>, M</a:t>
            </a:r>
            <a:r>
              <a:rPr lang="en-US" i="1" dirty="0">
                <a:latin typeface="Calibri" panose="020F0502020204030204" pitchFamily="34" charset="0"/>
              </a:rPr>
              <a:t>. </a:t>
            </a:r>
            <a:r>
              <a:rPr lang="en-US" i="1" dirty="0" smtClean="0">
                <a:latin typeface="Calibri" panose="020F0502020204030204" pitchFamily="34" charset="0"/>
              </a:rPr>
              <a:t>Hoffman, C</a:t>
            </a:r>
            <a:r>
              <a:rPr lang="en-US" i="1" dirty="0">
                <a:latin typeface="Calibri" panose="020F0502020204030204" pitchFamily="34" charset="0"/>
              </a:rPr>
              <a:t>. </a:t>
            </a:r>
            <a:r>
              <a:rPr lang="en-US" i="1" dirty="0" smtClean="0">
                <a:latin typeface="Calibri" panose="020F0502020204030204" pitchFamily="34" charset="0"/>
              </a:rPr>
              <a:t>Jackson, </a:t>
            </a:r>
            <a:r>
              <a:rPr lang="en-US" i="1" dirty="0">
                <a:latin typeface="Calibri" panose="020F0502020204030204" pitchFamily="34" charset="0"/>
              </a:rPr>
              <a:t>P. </a:t>
            </a:r>
            <a:r>
              <a:rPr lang="en-US" i="1" dirty="0" smtClean="0">
                <a:latin typeface="Calibri" panose="020F0502020204030204" pitchFamily="34" charset="0"/>
              </a:rPr>
              <a:t>Jones, W. </a:t>
            </a:r>
            <a:r>
              <a:rPr lang="en-US" i="1" dirty="0">
                <a:latin typeface="Calibri" panose="020F0502020204030204" pitchFamily="34" charset="0"/>
              </a:rPr>
              <a:t>Lipscomb, M. </a:t>
            </a:r>
            <a:r>
              <a:rPr lang="en-US" i="1" dirty="0" smtClean="0">
                <a:latin typeface="Calibri" panose="020F0502020204030204" pitchFamily="34" charset="0"/>
              </a:rPr>
              <a:t>Perego, S</a:t>
            </a:r>
            <a:r>
              <a:rPr lang="en-US" i="1" dirty="0">
                <a:latin typeface="Calibri" panose="020F0502020204030204" pitchFamily="34" charset="0"/>
              </a:rPr>
              <a:t>. Price</a:t>
            </a:r>
            <a:r>
              <a:rPr lang="en-US" i="1" dirty="0" smtClean="0">
                <a:latin typeface="Calibri" panose="020F0502020204030204" pitchFamily="34" charset="0"/>
              </a:rPr>
              <a:t>, A. Salinger, I. Tezaur, R. </a:t>
            </a:r>
            <a:r>
              <a:rPr lang="en-US" i="1" dirty="0" err="1" smtClean="0">
                <a:latin typeface="Calibri" panose="020F0502020204030204" pitchFamily="34" charset="0"/>
              </a:rPr>
              <a:t>Tuminaro</a:t>
            </a:r>
            <a:r>
              <a:rPr lang="en-US" i="1" dirty="0" smtClean="0">
                <a:latin typeface="Calibri" panose="020F0502020204030204" pitchFamily="34" charset="0"/>
              </a:rPr>
              <a:t>, </a:t>
            </a:r>
            <a:r>
              <a:rPr lang="en-US" i="1" dirty="0">
                <a:latin typeface="Calibri" panose="020F0502020204030204" pitchFamily="34" charset="0"/>
              </a:rPr>
              <a:t>P. </a:t>
            </a:r>
            <a:r>
              <a:rPr lang="en-US" i="1" dirty="0" smtClean="0">
                <a:latin typeface="Calibri" panose="020F0502020204030204" pitchFamily="34" charset="0"/>
              </a:rPr>
              <a:t>Worley.</a:t>
            </a:r>
            <a:endParaRPr lang="en-US" sz="400" i="1" dirty="0" smtClean="0">
              <a:latin typeface="Calibri" panose="020F0502020204030204" pitchFamily="34" charset="0"/>
            </a:endParaRPr>
          </a:p>
          <a:p>
            <a:pPr marL="622300" lvl="1" indent="-222250" algn="ctr" eaLnBrk="1" hangingPunct="1">
              <a:lnSpc>
                <a:spcPct val="90000"/>
              </a:lnSpc>
            </a:pPr>
            <a:endParaRPr lang="en-US" sz="400" i="1" dirty="0" smtClean="0">
              <a:latin typeface="Calibri" panose="020F0502020204030204" pitchFamily="34" charset="0"/>
            </a:endParaRPr>
          </a:p>
          <a:p>
            <a:pPr marL="622300" lvl="1" indent="-222250" algn="ctr" eaLnBrk="1" hangingPunct="1">
              <a:lnSpc>
                <a:spcPct val="90000"/>
              </a:lnSpc>
            </a:pPr>
            <a:r>
              <a:rPr lang="en-US" sz="400" i="1" dirty="0" smtClean="0">
                <a:latin typeface="Calibri" panose="020F0502020204030204" pitchFamily="34" charset="0"/>
              </a:rPr>
              <a:t> </a:t>
            </a:r>
          </a:p>
          <a:p>
            <a:pPr indent="-57150" algn="ctr">
              <a:lnSpc>
                <a:spcPct val="90000"/>
              </a:lnSpc>
            </a:pPr>
            <a:r>
              <a:rPr lang="en-US" b="1" i="1" dirty="0" err="1" smtClean="0">
                <a:latin typeface="Calibri" panose="020F0502020204030204" pitchFamily="34" charset="0"/>
              </a:rPr>
              <a:t>Trilinos</a:t>
            </a:r>
            <a:r>
              <a:rPr lang="en-US" b="1" i="1" dirty="0" smtClean="0">
                <a:latin typeface="Calibri" panose="020F0502020204030204" pitchFamily="34" charset="0"/>
              </a:rPr>
              <a:t>/DAKOTA collaborators</a:t>
            </a:r>
            <a:r>
              <a:rPr lang="en-US" i="1" dirty="0" smtClean="0">
                <a:latin typeface="Calibri" panose="020F0502020204030204" pitchFamily="34" charset="0"/>
              </a:rPr>
              <a:t>: </a:t>
            </a:r>
            <a:r>
              <a:rPr lang="en-US" i="1" dirty="0">
                <a:latin typeface="Calibri" panose="020F0502020204030204" pitchFamily="34" charset="0"/>
              </a:rPr>
              <a:t>M. Eldred, J. Jakeman, E</a:t>
            </a:r>
            <a:r>
              <a:rPr lang="en-US" i="1" dirty="0" smtClean="0">
                <a:latin typeface="Calibri" panose="020F0502020204030204" pitchFamily="34" charset="0"/>
              </a:rPr>
              <a:t>. Phipps, L. </a:t>
            </a:r>
            <a:r>
              <a:rPr lang="en-US" i="1" dirty="0" err="1" smtClean="0">
                <a:latin typeface="Calibri" panose="020F0502020204030204" pitchFamily="34" charset="0"/>
              </a:rPr>
              <a:t>Swiler</a:t>
            </a:r>
            <a:r>
              <a:rPr lang="en-US" i="1" dirty="0" smtClean="0">
                <a:latin typeface="Calibri" panose="020F0502020204030204" pitchFamily="34" charset="0"/>
              </a:rPr>
              <a:t>.</a:t>
            </a:r>
          </a:p>
          <a:p>
            <a:pPr marL="400050" lvl="1" indent="0" algn="ctr" eaLnBrk="1" hangingPunct="1">
              <a:lnSpc>
                <a:spcPct val="90000"/>
              </a:lnSpc>
            </a:pPr>
            <a:endParaRPr lang="en-US" sz="400" i="1" dirty="0" smtClean="0">
              <a:latin typeface="Calibri" panose="020F0502020204030204" pitchFamily="34" charset="0"/>
            </a:endParaRPr>
          </a:p>
          <a:p>
            <a:pPr marL="400050" lvl="1" indent="0" algn="ctr" eaLnBrk="1" hangingPunct="1">
              <a:lnSpc>
                <a:spcPct val="90000"/>
              </a:lnSpc>
            </a:pPr>
            <a:r>
              <a:rPr lang="en-US" b="1" i="1" dirty="0" smtClean="0">
                <a:latin typeface="Calibri" panose="020F0502020204030204" pitchFamily="34" charset="0"/>
              </a:rPr>
              <a:t>Computing resources: </a:t>
            </a:r>
            <a:r>
              <a:rPr lang="en-US" i="1" dirty="0" smtClean="0">
                <a:latin typeface="Calibri" panose="020F0502020204030204" pitchFamily="34" charset="0"/>
              </a:rPr>
              <a:t>NERSC, OLCF.</a:t>
            </a:r>
            <a:endParaRPr lang="en-US" b="1" dirty="0">
              <a:latin typeface="Calibri" panose="020F0502020204030204" pitchFamily="34" charset="0"/>
            </a:endParaRPr>
          </a:p>
        </p:txBody>
      </p:sp>
    </p:spTree>
    <p:extLst>
      <p:ext uri="{BB962C8B-B14F-4D97-AF65-F5344CB8AC3E}">
        <p14:creationId xmlns:p14="http://schemas.microsoft.com/office/powerpoint/2010/main" val="15266197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52400" y="7434"/>
            <a:ext cx="7315200" cy="914400"/>
          </a:xfrm>
        </p:spPr>
        <p:txBody>
          <a:bodyPr/>
          <a:lstStyle/>
          <a:p>
            <a:pPr algn="l"/>
            <a:r>
              <a:rPr lang="en-US" sz="3600" dirty="0" smtClean="0">
                <a:solidFill>
                  <a:schemeClr val="tx1"/>
                </a:solidFill>
                <a:latin typeface="Calibri" panose="020F0502020204030204" pitchFamily="34" charset="0"/>
              </a:rPr>
              <a:t>References</a:t>
            </a:r>
            <a:endParaRPr lang="en-US" sz="3600" dirty="0">
              <a:solidFill>
                <a:schemeClr val="tx1"/>
              </a:solidFill>
              <a:latin typeface="Calibri" panose="020F0502020204030204" pitchFamily="34" charset="0"/>
            </a:endParaRPr>
          </a:p>
        </p:txBody>
      </p:sp>
      <p:sp>
        <p:nvSpPr>
          <p:cNvPr id="5" name="TextBox 4"/>
          <p:cNvSpPr txBox="1"/>
          <p:nvPr/>
        </p:nvSpPr>
        <p:spPr>
          <a:xfrm>
            <a:off x="152400" y="914400"/>
            <a:ext cx="8229600" cy="526297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dirty="0" smtClean="0">
                <a:solidFill>
                  <a:schemeClr val="tx1"/>
                </a:solidFill>
                <a:latin typeface="Calibri" panose="020F0502020204030204" pitchFamily="34" charset="0"/>
              </a:rPr>
              <a:t>[1] M.A. </a:t>
            </a:r>
            <a:r>
              <a:rPr lang="en-US" sz="1600" dirty="0" err="1" smtClean="0">
                <a:solidFill>
                  <a:schemeClr val="tx1"/>
                </a:solidFill>
                <a:latin typeface="Calibri" panose="020F0502020204030204" pitchFamily="34" charset="0"/>
              </a:rPr>
              <a:t>Heroux</a:t>
            </a:r>
            <a:r>
              <a:rPr lang="en-US" sz="1600" dirty="0" smtClean="0">
                <a:solidFill>
                  <a:schemeClr val="tx1"/>
                </a:solidFill>
                <a:latin typeface="Calibri" panose="020F0502020204030204" pitchFamily="34" charset="0"/>
              </a:rPr>
              <a:t> </a:t>
            </a:r>
            <a:r>
              <a:rPr lang="en-US" sz="1600" i="1" dirty="0" smtClean="0">
                <a:solidFill>
                  <a:schemeClr val="tx1"/>
                </a:solidFill>
                <a:latin typeface="Calibri" panose="020F0502020204030204" pitchFamily="34" charset="0"/>
              </a:rPr>
              <a:t>et al.  </a:t>
            </a:r>
            <a:r>
              <a:rPr lang="en-US" sz="1600" dirty="0" smtClean="0">
                <a:solidFill>
                  <a:schemeClr val="tx1"/>
                </a:solidFill>
                <a:latin typeface="Calibri" panose="020F0502020204030204" pitchFamily="34" charset="0"/>
              </a:rPr>
              <a:t>“An overview of the </a:t>
            </a:r>
            <a:r>
              <a:rPr lang="en-US" sz="1600" dirty="0" err="1" smtClean="0">
                <a:solidFill>
                  <a:schemeClr val="tx1"/>
                </a:solidFill>
                <a:latin typeface="Calibri" panose="020F0502020204030204" pitchFamily="34" charset="0"/>
              </a:rPr>
              <a:t>Trilinos</a:t>
            </a:r>
            <a:r>
              <a:rPr lang="en-US" sz="1600" dirty="0" smtClean="0">
                <a:solidFill>
                  <a:schemeClr val="tx1"/>
                </a:solidFill>
                <a:latin typeface="Calibri" panose="020F0502020204030204" pitchFamily="34" charset="0"/>
              </a:rPr>
              <a:t> project.”  </a:t>
            </a:r>
            <a:r>
              <a:rPr lang="en-US" sz="1600" i="1" dirty="0" smtClean="0">
                <a:solidFill>
                  <a:schemeClr val="tx1"/>
                </a:solidFill>
                <a:latin typeface="Calibri" panose="020F0502020204030204" pitchFamily="34" charset="0"/>
              </a:rPr>
              <a:t>ACM Trans. Math. </a:t>
            </a:r>
            <a:r>
              <a:rPr lang="en-US" sz="1600" i="1" dirty="0" err="1" smtClean="0">
                <a:solidFill>
                  <a:schemeClr val="tx1"/>
                </a:solidFill>
                <a:latin typeface="Calibri" panose="020F0502020204030204" pitchFamily="34" charset="0"/>
              </a:rPr>
              <a:t>Softw</a:t>
            </a:r>
            <a:r>
              <a:rPr lang="en-US" sz="1600" i="1" dirty="0" smtClean="0">
                <a:solidFill>
                  <a:schemeClr val="tx1"/>
                </a:solidFill>
                <a:latin typeface="Calibri" panose="020F0502020204030204" pitchFamily="34" charset="0"/>
              </a:rPr>
              <a:t>. </a:t>
            </a:r>
            <a:r>
              <a:rPr lang="en-US" sz="1600" b="1" dirty="0" smtClean="0">
                <a:solidFill>
                  <a:schemeClr val="tx1"/>
                </a:solidFill>
                <a:latin typeface="Calibri" panose="020F0502020204030204" pitchFamily="34" charset="0"/>
              </a:rPr>
              <a:t>31</a:t>
            </a:r>
            <a:r>
              <a:rPr lang="en-US" sz="1600" dirty="0" smtClean="0">
                <a:solidFill>
                  <a:schemeClr val="tx1"/>
                </a:solidFill>
                <a:latin typeface="Calibri" panose="020F0502020204030204" pitchFamily="34" charset="0"/>
              </a:rPr>
              <a:t>(3) (2005).</a:t>
            </a: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[2] </a:t>
            </a:r>
            <a:r>
              <a:rPr lang="en-US" sz="1600" dirty="0">
                <a:latin typeface="Calibri" panose="020F0502020204030204" pitchFamily="34" charset="0"/>
              </a:rPr>
              <a:t>A. Salinger</a:t>
            </a:r>
            <a:r>
              <a:rPr lang="en-US" sz="1600" dirty="0" smtClean="0">
                <a:latin typeface="Calibri" panose="020F0502020204030204" pitchFamily="34" charset="0"/>
              </a:rPr>
              <a:t>, </a:t>
            </a:r>
            <a:r>
              <a:rPr lang="en-US" sz="1600" i="1" dirty="0" smtClean="0">
                <a:latin typeface="Calibri" panose="020F0502020204030204" pitchFamily="34" charset="0"/>
              </a:rPr>
              <a:t>et al.</a:t>
            </a:r>
            <a:r>
              <a:rPr lang="en-US" sz="1600" dirty="0" smtClean="0">
                <a:latin typeface="Calibri" panose="020F0502020204030204" pitchFamily="34" charset="0"/>
              </a:rPr>
              <a:t> </a:t>
            </a:r>
            <a:r>
              <a:rPr lang="en-US" sz="1600" dirty="0">
                <a:latin typeface="Calibri" panose="020F0502020204030204" pitchFamily="34" charset="0"/>
              </a:rPr>
              <a:t>"Albany: Using Agile Components to Develop a Flexible, Generic Multiphysics Analysis Code", accepted for publication in </a:t>
            </a:r>
            <a:r>
              <a:rPr lang="en-US" sz="1600" i="1" dirty="0">
                <a:latin typeface="Calibri" panose="020F0502020204030204" pitchFamily="34" charset="0"/>
              </a:rPr>
              <a:t>Int. J. Multiscale </a:t>
            </a:r>
            <a:r>
              <a:rPr lang="en-US" sz="1600" i="1" dirty="0" err="1">
                <a:latin typeface="Calibri" panose="020F0502020204030204" pitchFamily="34" charset="0"/>
              </a:rPr>
              <a:t>Comput</a:t>
            </a:r>
            <a:r>
              <a:rPr lang="en-US" sz="1600" i="1" dirty="0">
                <a:latin typeface="Calibri" panose="020F0502020204030204" pitchFamily="34" charset="0"/>
              </a:rPr>
              <a:t>. </a:t>
            </a:r>
            <a:r>
              <a:rPr lang="en-US" sz="1600" i="1" dirty="0" err="1">
                <a:latin typeface="Calibri" panose="020F0502020204030204" pitchFamily="34" charset="0"/>
              </a:rPr>
              <a:t>Engng</a:t>
            </a:r>
            <a:r>
              <a:rPr lang="en-US" sz="1600" dirty="0" smtClean="0">
                <a:latin typeface="Calibri" panose="020F0502020204030204" pitchFamily="34" charset="0"/>
              </a:rPr>
              <a:t>.</a:t>
            </a: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[3] </a:t>
            </a:r>
            <a:r>
              <a:rPr lang="en-US" sz="1600" b="1" dirty="0">
                <a:latin typeface="Calibri" panose="020F0502020204030204" pitchFamily="34" charset="0"/>
              </a:rPr>
              <a:t>I. </a:t>
            </a:r>
            <a:r>
              <a:rPr lang="en-US" sz="1600" b="1" dirty="0" smtClean="0">
                <a:latin typeface="Calibri" panose="020F0502020204030204" pitchFamily="34" charset="0"/>
              </a:rPr>
              <a:t>Tezaur</a:t>
            </a:r>
            <a:r>
              <a:rPr lang="en-US" sz="1600" dirty="0" smtClean="0">
                <a:latin typeface="Calibri" panose="020F0502020204030204" pitchFamily="34" charset="0"/>
              </a:rPr>
              <a:t>, </a:t>
            </a:r>
            <a:r>
              <a:rPr lang="en-US" sz="1600" dirty="0">
                <a:latin typeface="Calibri" panose="020F0502020204030204" pitchFamily="34" charset="0"/>
              </a:rPr>
              <a:t>M. Perego, A. Salinger, R. </a:t>
            </a:r>
            <a:r>
              <a:rPr lang="en-US" sz="1600" dirty="0" err="1">
                <a:latin typeface="Calibri" panose="020F0502020204030204" pitchFamily="34" charset="0"/>
              </a:rPr>
              <a:t>Tuminaro</a:t>
            </a:r>
            <a:r>
              <a:rPr lang="en-US" sz="1600" dirty="0">
                <a:latin typeface="Calibri" panose="020F0502020204030204" pitchFamily="34" charset="0"/>
              </a:rPr>
              <a:t>, S. Price. "</a:t>
            </a:r>
            <a:r>
              <a:rPr lang="en-US" sz="1600" i="1" dirty="0">
                <a:latin typeface="Calibri" panose="020F0502020204030204" pitchFamily="34" charset="0"/>
              </a:rPr>
              <a:t>Albany/FELIX</a:t>
            </a:r>
            <a:r>
              <a:rPr lang="en-US" sz="1600" dirty="0">
                <a:latin typeface="Calibri" panose="020F0502020204030204" pitchFamily="34" charset="0"/>
              </a:rPr>
              <a:t>: A Parallel, Scalable and Robust Finite Element Higher-Order Stokes Ice Sheet Solver Built for Advanced Analysis", </a:t>
            </a:r>
            <a:r>
              <a:rPr lang="en-US" sz="1600" i="1" dirty="0" err="1">
                <a:latin typeface="Calibri" panose="020F0502020204030204" pitchFamily="34" charset="0"/>
              </a:rPr>
              <a:t>Geosci</a:t>
            </a:r>
            <a:r>
              <a:rPr lang="en-US" sz="1600" i="1" dirty="0">
                <a:latin typeface="Calibri" panose="020F0502020204030204" pitchFamily="34" charset="0"/>
              </a:rPr>
              <a:t>. Model Develop. </a:t>
            </a:r>
            <a:r>
              <a:rPr lang="en-US" sz="1600" dirty="0" smtClean="0">
                <a:latin typeface="Calibri" panose="020F0502020204030204" pitchFamily="34" charset="0"/>
              </a:rPr>
              <a:t>8</a:t>
            </a:r>
            <a:r>
              <a:rPr lang="en-US" sz="1600" i="1" dirty="0" smtClean="0">
                <a:latin typeface="Calibri" panose="020F0502020204030204" pitchFamily="34" charset="0"/>
              </a:rPr>
              <a:t> </a:t>
            </a:r>
            <a:r>
              <a:rPr lang="en-US" sz="1600" dirty="0" smtClean="0">
                <a:latin typeface="Calibri" panose="020F0502020204030204" pitchFamily="34" charset="0"/>
              </a:rPr>
              <a:t>(2015) 1-24.</a:t>
            </a:r>
            <a:endParaRPr lang="en-US" sz="1600" i="1" dirty="0" smtClean="0">
              <a:latin typeface="Calibri" panose="020F0502020204030204" pitchFamily="34" charset="0"/>
            </a:endParaRP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[4] </a:t>
            </a:r>
            <a:r>
              <a:rPr lang="en-US" sz="1600" b="1" dirty="0">
                <a:latin typeface="Calibri" panose="020F0502020204030204" pitchFamily="34" charset="0"/>
              </a:rPr>
              <a:t>I. </a:t>
            </a:r>
            <a:r>
              <a:rPr lang="en-US" sz="1600" b="1" dirty="0" smtClean="0">
                <a:latin typeface="Calibri" panose="020F0502020204030204" pitchFamily="34" charset="0"/>
              </a:rPr>
              <a:t>Tezaur</a:t>
            </a:r>
            <a:r>
              <a:rPr lang="en-US" sz="1600" dirty="0" smtClean="0">
                <a:latin typeface="Calibri" panose="020F0502020204030204" pitchFamily="34" charset="0"/>
              </a:rPr>
              <a:t>, </a:t>
            </a:r>
            <a:r>
              <a:rPr lang="en-US" sz="1600" dirty="0">
                <a:latin typeface="Calibri" panose="020F0502020204030204" pitchFamily="34" charset="0"/>
              </a:rPr>
              <a:t>R. </a:t>
            </a:r>
            <a:r>
              <a:rPr lang="en-US" sz="1600" dirty="0" err="1">
                <a:latin typeface="Calibri" panose="020F0502020204030204" pitchFamily="34" charset="0"/>
              </a:rPr>
              <a:t>Tuminaro</a:t>
            </a:r>
            <a:r>
              <a:rPr lang="en-US" sz="1600" dirty="0">
                <a:latin typeface="Calibri" panose="020F0502020204030204" pitchFamily="34" charset="0"/>
              </a:rPr>
              <a:t>, M. Perego, A. Salinger, S. Price. "On the scalability of the </a:t>
            </a:r>
            <a:r>
              <a:rPr lang="en-US" sz="1600" i="1" dirty="0">
                <a:latin typeface="Calibri" panose="020F0502020204030204" pitchFamily="34" charset="0"/>
              </a:rPr>
              <a:t>Albany/FELIX</a:t>
            </a:r>
            <a:r>
              <a:rPr lang="en-US" sz="1600" dirty="0">
                <a:latin typeface="Calibri" panose="020F0502020204030204" pitchFamily="34" charset="0"/>
              </a:rPr>
              <a:t> first-order Stokes approximation ice sheet solver for large-scale simulations of the Greenland and Antarctic ice sheets</a:t>
            </a:r>
            <a:r>
              <a:rPr lang="en-US" sz="1600" dirty="0" smtClean="0">
                <a:latin typeface="Calibri" panose="020F0502020204030204" pitchFamily="34" charset="0"/>
              </a:rPr>
              <a:t>", </a:t>
            </a:r>
            <a:r>
              <a:rPr lang="en-US" sz="1600" i="1" dirty="0" smtClean="0">
                <a:latin typeface="Calibri" panose="020F0502020204030204" pitchFamily="34" charset="0"/>
              </a:rPr>
              <a:t>MSESM/ICCS15</a:t>
            </a:r>
            <a:r>
              <a:rPr lang="en-US" sz="1600" dirty="0" smtClean="0">
                <a:latin typeface="Calibri" panose="020F0502020204030204" pitchFamily="34" charset="0"/>
              </a:rPr>
              <a:t>, </a:t>
            </a:r>
            <a:r>
              <a:rPr lang="en-US" sz="1600" dirty="0">
                <a:latin typeface="Calibri" panose="020F0502020204030204" pitchFamily="34" charset="0"/>
              </a:rPr>
              <a:t>Reykjavik, Iceland (June 2014). </a:t>
            </a:r>
            <a:endParaRPr lang="en-US" sz="1600" dirty="0" smtClean="0">
              <a:latin typeface="Calibri" panose="020F0502020204030204" pitchFamily="34" charset="0"/>
            </a:endParaRP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[5] </a:t>
            </a:r>
            <a:r>
              <a:rPr lang="en-US" sz="1600" dirty="0">
                <a:latin typeface="Calibri" panose="020F0502020204030204" pitchFamily="34" charset="0"/>
              </a:rPr>
              <a:t>R.S. </a:t>
            </a:r>
            <a:r>
              <a:rPr lang="en-US" sz="1600" dirty="0" err="1">
                <a:latin typeface="Calibri" panose="020F0502020204030204" pitchFamily="34" charset="0"/>
              </a:rPr>
              <a:t>Tuminaro</a:t>
            </a:r>
            <a:r>
              <a:rPr lang="en-US" sz="1600" dirty="0">
                <a:latin typeface="Calibri" panose="020F0502020204030204" pitchFamily="34" charset="0"/>
              </a:rPr>
              <a:t>, </a:t>
            </a:r>
            <a:r>
              <a:rPr lang="en-US" sz="1600" b="1" dirty="0">
                <a:latin typeface="Calibri" panose="020F0502020204030204" pitchFamily="34" charset="0"/>
              </a:rPr>
              <a:t>I. </a:t>
            </a:r>
            <a:r>
              <a:rPr lang="en-US" sz="1600" b="1" dirty="0" err="1" smtClean="0">
                <a:latin typeface="Calibri" panose="020F0502020204030204" pitchFamily="34" charset="0"/>
              </a:rPr>
              <a:t>Tezaur</a:t>
            </a:r>
            <a:r>
              <a:rPr lang="en-US" sz="1600" dirty="0" smtClean="0">
                <a:latin typeface="Calibri" panose="020F0502020204030204" pitchFamily="34" charset="0"/>
              </a:rPr>
              <a:t>, </a:t>
            </a:r>
            <a:r>
              <a:rPr lang="en-US" sz="1600" dirty="0">
                <a:latin typeface="Calibri" panose="020F0502020204030204" pitchFamily="34" charset="0"/>
              </a:rPr>
              <a:t>M. Perego, A.G. Salinger. "A Hybrid Operator Dependent Multi-Grid/Algebraic Multi-Grid Approach: Application to Ice Sheet Modeling", </a:t>
            </a:r>
            <a:r>
              <a:rPr lang="en-US" sz="1600" dirty="0" smtClean="0">
                <a:latin typeface="Calibri" panose="020F0502020204030204" pitchFamily="34" charset="0"/>
              </a:rPr>
              <a:t> </a:t>
            </a:r>
            <a:r>
              <a:rPr lang="en-US" sz="1600" i="1" dirty="0" smtClean="0">
                <a:latin typeface="Calibri" panose="020F0502020204030204" pitchFamily="34" charset="0"/>
              </a:rPr>
              <a:t>SIAM </a:t>
            </a:r>
            <a:r>
              <a:rPr lang="en-US" sz="1600" i="1" dirty="0">
                <a:latin typeface="Calibri" panose="020F0502020204030204" pitchFamily="34" charset="0"/>
              </a:rPr>
              <a:t>J. Sci. </a:t>
            </a:r>
            <a:r>
              <a:rPr lang="en-US" sz="1600" i="1" dirty="0" err="1">
                <a:latin typeface="Calibri" panose="020F0502020204030204" pitchFamily="34" charset="0"/>
              </a:rPr>
              <a:t>Comput</a:t>
            </a:r>
            <a:r>
              <a:rPr lang="en-US" sz="1600" i="1" dirty="0">
                <a:latin typeface="Calibri" panose="020F0502020204030204" pitchFamily="34" charset="0"/>
              </a:rPr>
              <a:t>.</a:t>
            </a:r>
            <a:r>
              <a:rPr lang="en-US" sz="1600" dirty="0">
                <a:latin typeface="Calibri" panose="020F0502020204030204" pitchFamily="34" charset="0"/>
              </a:rPr>
              <a:t> </a:t>
            </a:r>
            <a:r>
              <a:rPr lang="en-US" sz="1600" dirty="0" smtClean="0">
                <a:latin typeface="Calibri" panose="020F0502020204030204" pitchFamily="34" charset="0"/>
              </a:rPr>
              <a:t>(in press).</a:t>
            </a:r>
          </a:p>
          <a:p>
            <a:endParaRPr lang="en-US" sz="1600" dirty="0">
              <a:latin typeface="Calibri" panose="020F0502020204030204" pitchFamily="34" charset="0"/>
            </a:endParaRPr>
          </a:p>
          <a:p>
            <a:r>
              <a:rPr lang="en-US" sz="1600" dirty="0" smtClean="0">
                <a:latin typeface="Calibri" panose="020F0502020204030204" pitchFamily="34" charset="0"/>
              </a:rPr>
              <a:t>[6] </a:t>
            </a:r>
            <a:r>
              <a:rPr lang="en-US" sz="1600" dirty="0">
                <a:latin typeface="Calibri" panose="020F0502020204030204" pitchFamily="34" charset="0"/>
              </a:rPr>
              <a:t>S. Price, M. Hoffman, J. Bonin, T. Neumann, I. Howat, J. </a:t>
            </a:r>
            <a:r>
              <a:rPr lang="en-US" sz="1600" dirty="0" err="1">
                <a:latin typeface="Calibri" panose="020F0502020204030204" pitchFamily="34" charset="0"/>
              </a:rPr>
              <a:t>Guerber</a:t>
            </a:r>
            <a:r>
              <a:rPr lang="en-US" sz="1600" dirty="0">
                <a:latin typeface="Calibri" panose="020F0502020204030204" pitchFamily="34" charset="0"/>
              </a:rPr>
              <a:t>, </a:t>
            </a:r>
            <a:r>
              <a:rPr lang="en-US" sz="1600" b="1" dirty="0">
                <a:latin typeface="Calibri" panose="020F0502020204030204" pitchFamily="34" charset="0"/>
              </a:rPr>
              <a:t>I. Tezaur</a:t>
            </a:r>
            <a:r>
              <a:rPr lang="en-US" sz="1600" dirty="0">
                <a:latin typeface="Calibri" panose="020F0502020204030204" pitchFamily="34" charset="0"/>
              </a:rPr>
              <a:t>, J. Saba, J. </a:t>
            </a:r>
            <a:r>
              <a:rPr lang="en-US" sz="1600" dirty="0" err="1">
                <a:latin typeface="Calibri" panose="020F0502020204030204" pitchFamily="34" charset="0"/>
              </a:rPr>
              <a:t>Lanaerts</a:t>
            </a:r>
            <a:r>
              <a:rPr lang="en-US" sz="1600" dirty="0">
                <a:latin typeface="Calibri" panose="020F0502020204030204" pitchFamily="34" charset="0"/>
              </a:rPr>
              <a:t>, D. Chambers, W. Lipscomb, M. Perego, A. Salinger, R. </a:t>
            </a:r>
            <a:r>
              <a:rPr lang="en-US" sz="1600" dirty="0" err="1">
                <a:latin typeface="Calibri" panose="020F0502020204030204" pitchFamily="34" charset="0"/>
              </a:rPr>
              <a:t>Tuminaro</a:t>
            </a:r>
            <a:r>
              <a:rPr lang="en-US" sz="1600" dirty="0">
                <a:latin typeface="Calibri" panose="020F0502020204030204" pitchFamily="34" charset="0"/>
              </a:rPr>
              <a:t>. "An ice sheet model validation framework for the Greenland ice sheet", submitted to </a:t>
            </a:r>
            <a:r>
              <a:rPr lang="en-US" sz="1600" i="1" dirty="0">
                <a:latin typeface="Calibri" panose="020F0502020204030204" pitchFamily="34" charset="0"/>
              </a:rPr>
              <a:t>Geoscientific Model Development (GMD).</a:t>
            </a:r>
            <a:endParaRPr lang="en-US" sz="1600" dirty="0" smtClean="0">
              <a:latin typeface="Calibri" panose="020F0502020204030204" pitchFamily="34" charset="0"/>
            </a:endParaRPr>
          </a:p>
        </p:txBody>
      </p:sp>
    </p:spTree>
    <p:extLst>
      <p:ext uri="{BB962C8B-B14F-4D97-AF65-F5344CB8AC3E}">
        <p14:creationId xmlns:p14="http://schemas.microsoft.com/office/powerpoint/2010/main" val="36488284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914400"/>
            <a:ext cx="8763000" cy="526297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dirty="0" smtClean="0">
                <a:solidFill>
                  <a:schemeClr val="tx1"/>
                </a:solidFill>
                <a:latin typeface="Calibri" panose="020F0502020204030204" pitchFamily="34" charset="0"/>
              </a:rPr>
              <a:t>[</a:t>
            </a:r>
            <a:r>
              <a:rPr lang="en-US" sz="1600" dirty="0">
                <a:solidFill>
                  <a:schemeClr val="tx1"/>
                </a:solidFill>
                <a:latin typeface="Calibri" panose="020F0502020204030204" pitchFamily="34" charset="0"/>
              </a:rPr>
              <a:t>7</a:t>
            </a:r>
            <a:r>
              <a:rPr lang="en-US" sz="1600" dirty="0" smtClean="0">
                <a:solidFill>
                  <a:schemeClr val="tx1"/>
                </a:solidFill>
                <a:latin typeface="Calibri" panose="020F0502020204030204" pitchFamily="34" charset="0"/>
              </a:rPr>
              <a:t>] S. Shannon, </a:t>
            </a:r>
            <a:r>
              <a:rPr lang="en-US" sz="1600" i="1" dirty="0" smtClean="0">
                <a:solidFill>
                  <a:schemeClr val="tx1"/>
                </a:solidFill>
                <a:latin typeface="Calibri" panose="020F0502020204030204" pitchFamily="34" charset="0"/>
              </a:rPr>
              <a:t>et al.</a:t>
            </a:r>
            <a:r>
              <a:rPr lang="en-US" sz="1600" dirty="0" smtClean="0">
                <a:solidFill>
                  <a:schemeClr val="tx1"/>
                </a:solidFill>
                <a:latin typeface="Calibri" panose="020F0502020204030204" pitchFamily="34" charset="0"/>
              </a:rPr>
              <a:t> “Enhanced basal lubrication and the contribution of the Greenland ice sheet to future sea-level rise”,  </a:t>
            </a:r>
            <a:r>
              <a:rPr lang="en-US" sz="1600" i="1" dirty="0" smtClean="0">
                <a:solidFill>
                  <a:schemeClr val="tx1"/>
                </a:solidFill>
                <a:latin typeface="Calibri" panose="020F0502020204030204" pitchFamily="34" charset="0"/>
              </a:rPr>
              <a:t>P. Natl. Acad. Sci., </a:t>
            </a:r>
            <a:r>
              <a:rPr lang="en-US" sz="1600" dirty="0" smtClean="0">
                <a:solidFill>
                  <a:schemeClr val="tx1"/>
                </a:solidFill>
                <a:latin typeface="Calibri" panose="020F0502020204030204" pitchFamily="34" charset="0"/>
              </a:rPr>
              <a:t>110 (2013) 14156-14161.</a:t>
            </a: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[8] P. </a:t>
            </a:r>
            <a:r>
              <a:rPr lang="en-US" sz="1600" dirty="0" err="1" smtClean="0">
                <a:solidFill>
                  <a:schemeClr val="tx1"/>
                </a:solidFill>
                <a:latin typeface="Calibri" panose="020F0502020204030204" pitchFamily="34" charset="0"/>
              </a:rPr>
              <a:t>Fretwell</a:t>
            </a:r>
            <a:r>
              <a:rPr lang="en-US" sz="1600" dirty="0" smtClean="0">
                <a:solidFill>
                  <a:schemeClr val="tx1"/>
                </a:solidFill>
                <a:latin typeface="Calibri" panose="020F0502020204030204" pitchFamily="34" charset="0"/>
              </a:rPr>
              <a:t>, </a:t>
            </a:r>
            <a:r>
              <a:rPr lang="en-US" sz="1600" i="1" dirty="0" smtClean="0">
                <a:solidFill>
                  <a:schemeClr val="tx1"/>
                </a:solidFill>
                <a:latin typeface="Calibri" panose="020F0502020204030204" pitchFamily="34" charset="0"/>
              </a:rPr>
              <a:t>et al.</a:t>
            </a:r>
            <a:r>
              <a:rPr lang="en-US" sz="1600" dirty="0" smtClean="0">
                <a:solidFill>
                  <a:schemeClr val="tx1"/>
                </a:solidFill>
                <a:latin typeface="Calibri" panose="020F0502020204030204" pitchFamily="34" charset="0"/>
              </a:rPr>
              <a:t>  “BEDMAP2: Improved ice bed, surface, and thickness datasets for Antarctica”,  </a:t>
            </a:r>
            <a:r>
              <a:rPr lang="en-US" sz="1600" i="1" dirty="0" smtClean="0">
                <a:solidFill>
                  <a:schemeClr val="tx1"/>
                </a:solidFill>
                <a:latin typeface="Calibri" panose="020F0502020204030204" pitchFamily="34" charset="0"/>
              </a:rPr>
              <a:t>The Cryosphere</a:t>
            </a:r>
            <a:r>
              <a:rPr lang="en-US" sz="1600" dirty="0" smtClean="0">
                <a:solidFill>
                  <a:schemeClr val="tx1"/>
                </a:solidFill>
                <a:latin typeface="Calibri" panose="020F0502020204030204" pitchFamily="34" charset="0"/>
              </a:rPr>
              <a:t> 7(1) (2013) 375-393.</a:t>
            </a:r>
          </a:p>
          <a:p>
            <a:endParaRPr lang="en-US" sz="1600"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[9] F. </a:t>
            </a:r>
            <a:r>
              <a:rPr lang="en-US" sz="1600" dirty="0" err="1" smtClean="0">
                <a:solidFill>
                  <a:schemeClr val="tx1"/>
                </a:solidFill>
                <a:latin typeface="Calibri" panose="020F0502020204030204" pitchFamily="34" charset="0"/>
              </a:rPr>
              <a:t>Pattyn</a:t>
            </a:r>
            <a:r>
              <a:rPr lang="en-US" sz="1600" dirty="0" smtClean="0">
                <a:solidFill>
                  <a:schemeClr val="tx1"/>
                </a:solidFill>
                <a:latin typeface="Calibri" panose="020F0502020204030204" pitchFamily="34" charset="0"/>
              </a:rPr>
              <a:t>.  “Antarctic subglacial conditions inferred from a hybrid ice sheet/ice stream model”,  </a:t>
            </a:r>
            <a:r>
              <a:rPr lang="en-US" sz="1600" i="1" dirty="0" smtClean="0">
                <a:solidFill>
                  <a:schemeClr val="tx1"/>
                </a:solidFill>
                <a:latin typeface="Calibri" panose="020F0502020204030204" pitchFamily="34" charset="0"/>
              </a:rPr>
              <a:t>Earth and Planetary Science Letters 295 (2010). </a:t>
            </a:r>
          </a:p>
          <a:p>
            <a:endParaRPr lang="en-US" sz="1600" i="1" dirty="0">
              <a:solidFill>
                <a:schemeClr val="tx1"/>
              </a:solidFill>
              <a:latin typeface="Calibri" panose="020F0502020204030204" pitchFamily="34" charset="0"/>
            </a:endParaRPr>
          </a:p>
          <a:p>
            <a:r>
              <a:rPr lang="en-US" sz="1600" dirty="0" smtClean="0">
                <a:latin typeface="Calibri" panose="020F0502020204030204" pitchFamily="34" charset="0"/>
              </a:rPr>
              <a:t>[10] </a:t>
            </a:r>
            <a:r>
              <a:rPr lang="en-US" sz="1600" dirty="0">
                <a:latin typeface="Calibri" panose="020F0502020204030204" pitchFamily="34" charset="0"/>
              </a:rPr>
              <a:t>M. Perego, S. Price, G. Stadler.  “Optimal Initial Conditions for Coupling Ice Sheet Models to Earth System Models”,  </a:t>
            </a:r>
            <a:r>
              <a:rPr lang="en-US" sz="1600" i="1" dirty="0">
                <a:latin typeface="Calibri" panose="020F0502020204030204" pitchFamily="34" charset="0"/>
              </a:rPr>
              <a:t>J. </a:t>
            </a:r>
            <a:r>
              <a:rPr lang="en-US" sz="1600" i="1" dirty="0" err="1">
                <a:latin typeface="Calibri" panose="020F0502020204030204" pitchFamily="34" charset="0"/>
              </a:rPr>
              <a:t>Geophys</a:t>
            </a:r>
            <a:r>
              <a:rPr lang="en-US" sz="1600" i="1" dirty="0">
                <a:latin typeface="Calibri" panose="020F0502020204030204" pitchFamily="34" charset="0"/>
              </a:rPr>
              <a:t>. Res. </a:t>
            </a:r>
            <a:r>
              <a:rPr lang="en-US" sz="1600" dirty="0">
                <a:latin typeface="Calibri" panose="020F0502020204030204" pitchFamily="34" charset="0"/>
              </a:rPr>
              <a:t>119 (2014) 1894-1917. </a:t>
            </a:r>
            <a:endParaRPr lang="en-US" sz="1600" dirty="0" smtClean="0">
              <a:latin typeface="Calibri" panose="020F0502020204030204" pitchFamily="34" charset="0"/>
            </a:endParaRPr>
          </a:p>
          <a:p>
            <a:endParaRPr lang="en-US" sz="1600" dirty="0">
              <a:latin typeface="Calibri" panose="020F0502020204030204" pitchFamily="34" charset="0"/>
            </a:endParaRPr>
          </a:p>
          <a:p>
            <a:r>
              <a:rPr lang="en-US" sz="1600" dirty="0" smtClean="0">
                <a:latin typeface="Calibri" panose="020F0502020204030204" pitchFamily="34" charset="0"/>
              </a:rPr>
              <a:t>[11] J.H. van </a:t>
            </a:r>
            <a:r>
              <a:rPr lang="en-US" sz="1600" dirty="0" err="1">
                <a:latin typeface="Calibri" panose="020F0502020204030204" pitchFamily="34" charset="0"/>
              </a:rPr>
              <a:t>Angelen</a:t>
            </a:r>
            <a:r>
              <a:rPr lang="en-US" sz="1600" dirty="0">
                <a:latin typeface="Calibri" panose="020F0502020204030204" pitchFamily="34" charset="0"/>
              </a:rPr>
              <a:t>, </a:t>
            </a:r>
            <a:r>
              <a:rPr lang="en-US" sz="1600" dirty="0" smtClean="0">
                <a:latin typeface="Calibri" panose="020F0502020204030204" pitchFamily="34" charset="0"/>
              </a:rPr>
              <a:t>M.R. Van </a:t>
            </a:r>
            <a:r>
              <a:rPr lang="en-US" sz="1600" dirty="0">
                <a:latin typeface="Calibri" panose="020F0502020204030204" pitchFamily="34" charset="0"/>
              </a:rPr>
              <a:t>Den </a:t>
            </a:r>
            <a:r>
              <a:rPr lang="en-US" sz="1600" dirty="0" err="1">
                <a:latin typeface="Calibri" panose="020F0502020204030204" pitchFamily="34" charset="0"/>
              </a:rPr>
              <a:t>Broeke</a:t>
            </a:r>
            <a:r>
              <a:rPr lang="en-US" sz="1600" dirty="0">
                <a:latin typeface="Calibri" panose="020F0502020204030204" pitchFamily="34" charset="0"/>
              </a:rPr>
              <a:t>, </a:t>
            </a:r>
            <a:r>
              <a:rPr lang="en-US" sz="1600" dirty="0" smtClean="0">
                <a:latin typeface="Calibri" panose="020F0502020204030204" pitchFamily="34" charset="0"/>
              </a:rPr>
              <a:t>B. </a:t>
            </a:r>
            <a:r>
              <a:rPr lang="en-US" sz="1600" dirty="0" err="1" smtClean="0">
                <a:latin typeface="Calibri" panose="020F0502020204030204" pitchFamily="34" charset="0"/>
              </a:rPr>
              <a:t>Wouters</a:t>
            </a:r>
            <a:r>
              <a:rPr lang="en-US" sz="1600" dirty="0">
                <a:latin typeface="Calibri" panose="020F0502020204030204" pitchFamily="34" charset="0"/>
              </a:rPr>
              <a:t>, </a:t>
            </a:r>
            <a:r>
              <a:rPr lang="en-US" sz="1600" dirty="0" smtClean="0">
                <a:latin typeface="Calibri" panose="020F0502020204030204" pitchFamily="34" charset="0"/>
              </a:rPr>
              <a:t>J.T.M. </a:t>
            </a:r>
            <a:r>
              <a:rPr lang="en-US" sz="1600" dirty="0" err="1" smtClean="0">
                <a:latin typeface="Calibri" panose="020F0502020204030204" pitchFamily="34" charset="0"/>
              </a:rPr>
              <a:t>Lenaerts</a:t>
            </a:r>
            <a:r>
              <a:rPr lang="en-US" sz="1600" dirty="0">
                <a:latin typeface="Calibri" panose="020F0502020204030204" pitchFamily="34" charset="0"/>
              </a:rPr>
              <a:t>, </a:t>
            </a:r>
            <a:r>
              <a:rPr lang="en-US" sz="1600" dirty="0" smtClean="0">
                <a:latin typeface="Calibri" panose="020F0502020204030204" pitchFamily="34" charset="0"/>
              </a:rPr>
              <a:t>“Contemporary </a:t>
            </a:r>
            <a:r>
              <a:rPr lang="en-US" sz="1600" dirty="0">
                <a:latin typeface="Calibri" panose="020F0502020204030204" pitchFamily="34" charset="0"/>
              </a:rPr>
              <a:t>(1960–2012) Evolution of the Climate </a:t>
            </a:r>
            <a:r>
              <a:rPr lang="en-US" sz="1600" dirty="0" smtClean="0">
                <a:latin typeface="Calibri" panose="020F0502020204030204" pitchFamily="34" charset="0"/>
              </a:rPr>
              <a:t>and Surface </a:t>
            </a:r>
            <a:r>
              <a:rPr lang="en-US" sz="1600" dirty="0">
                <a:latin typeface="Calibri" panose="020F0502020204030204" pitchFamily="34" charset="0"/>
              </a:rPr>
              <a:t>Mass Balance of the Greenland Ice </a:t>
            </a:r>
            <a:r>
              <a:rPr lang="en-US" sz="1600" dirty="0" smtClean="0">
                <a:latin typeface="Calibri" panose="020F0502020204030204" pitchFamily="34" charset="0"/>
              </a:rPr>
              <a:t>Sheet”, </a:t>
            </a:r>
            <a:r>
              <a:rPr lang="en-US" sz="1600" i="1" dirty="0">
                <a:latin typeface="Calibri" panose="020F0502020204030204" pitchFamily="34" charset="0"/>
              </a:rPr>
              <a:t>Surveys in Geophysics</a:t>
            </a:r>
            <a:r>
              <a:rPr lang="en-US" sz="1600" dirty="0">
                <a:latin typeface="Calibri" panose="020F0502020204030204" pitchFamily="34" charset="0"/>
              </a:rPr>
              <a:t>, 35, 1155–1174, 2013</a:t>
            </a:r>
            <a:r>
              <a:rPr lang="en-US" sz="1600" dirty="0" smtClean="0">
                <a:latin typeface="Calibri" panose="020F0502020204030204" pitchFamily="34" charset="0"/>
              </a:rPr>
              <a:t>.</a:t>
            </a:r>
          </a:p>
          <a:p>
            <a:endParaRPr lang="en-US" sz="1600" dirty="0">
              <a:latin typeface="Calibri" panose="020F0502020204030204" pitchFamily="34" charset="0"/>
            </a:endParaRPr>
          </a:p>
          <a:p>
            <a:r>
              <a:rPr lang="en-US" sz="1600" dirty="0" smtClean="0">
                <a:latin typeface="Calibri" panose="020F0502020204030204" pitchFamily="34" charset="0"/>
              </a:rPr>
              <a:t>[12] E.M. Enderlin</a:t>
            </a:r>
            <a:r>
              <a:rPr lang="en-US" sz="1600" dirty="0">
                <a:latin typeface="Calibri" panose="020F0502020204030204" pitchFamily="34" charset="0"/>
              </a:rPr>
              <a:t>, </a:t>
            </a:r>
            <a:r>
              <a:rPr lang="en-US" sz="1600" dirty="0" smtClean="0">
                <a:latin typeface="Calibri" panose="020F0502020204030204" pitchFamily="34" charset="0"/>
              </a:rPr>
              <a:t>I.M. </a:t>
            </a:r>
            <a:r>
              <a:rPr lang="en-US" sz="1600" dirty="0">
                <a:latin typeface="Calibri" panose="020F0502020204030204" pitchFamily="34" charset="0"/>
              </a:rPr>
              <a:t>Howat, </a:t>
            </a:r>
            <a:r>
              <a:rPr lang="en-US" sz="1600" dirty="0" smtClean="0">
                <a:latin typeface="Calibri" panose="020F0502020204030204" pitchFamily="34" charset="0"/>
              </a:rPr>
              <a:t>S. </a:t>
            </a:r>
            <a:r>
              <a:rPr lang="en-US" sz="1600" dirty="0" err="1" smtClean="0">
                <a:latin typeface="Calibri" panose="020F0502020204030204" pitchFamily="34" charset="0"/>
              </a:rPr>
              <a:t>Jeong</a:t>
            </a:r>
            <a:r>
              <a:rPr lang="en-US" sz="1600" dirty="0">
                <a:latin typeface="Calibri" panose="020F0502020204030204" pitchFamily="34" charset="0"/>
              </a:rPr>
              <a:t>, </a:t>
            </a:r>
            <a:r>
              <a:rPr lang="en-US" sz="1600" dirty="0" smtClean="0">
                <a:latin typeface="Calibri" panose="020F0502020204030204" pitchFamily="34" charset="0"/>
              </a:rPr>
              <a:t>M.J. Noh</a:t>
            </a:r>
            <a:r>
              <a:rPr lang="en-US" sz="1600" dirty="0">
                <a:latin typeface="Calibri" panose="020F0502020204030204" pitchFamily="34" charset="0"/>
              </a:rPr>
              <a:t>, </a:t>
            </a:r>
            <a:r>
              <a:rPr lang="en-US" sz="1600" dirty="0" smtClean="0">
                <a:latin typeface="Calibri" panose="020F0502020204030204" pitchFamily="34" charset="0"/>
              </a:rPr>
              <a:t>J.H. </a:t>
            </a:r>
            <a:r>
              <a:rPr lang="en-US" sz="1600" dirty="0" err="1" smtClean="0">
                <a:latin typeface="Calibri" panose="020F0502020204030204" pitchFamily="34" charset="0"/>
              </a:rPr>
              <a:t>Angelen</a:t>
            </a:r>
            <a:r>
              <a:rPr lang="en-US" sz="1600" dirty="0">
                <a:latin typeface="Calibri" panose="020F0502020204030204" pitchFamily="34" charset="0"/>
              </a:rPr>
              <a:t>, J. H., </a:t>
            </a:r>
            <a:r>
              <a:rPr lang="en-US" sz="1600" dirty="0" smtClean="0">
                <a:latin typeface="Calibri" panose="020F0502020204030204" pitchFamily="34" charset="0"/>
              </a:rPr>
              <a:t>M.R. </a:t>
            </a:r>
            <a:r>
              <a:rPr lang="en-US" sz="1600" dirty="0" err="1" smtClean="0">
                <a:latin typeface="Calibri" panose="020F0502020204030204" pitchFamily="34" charset="0"/>
              </a:rPr>
              <a:t>Broeke</a:t>
            </a:r>
            <a:r>
              <a:rPr lang="en-US" sz="1600" dirty="0" smtClean="0">
                <a:latin typeface="Calibri" panose="020F0502020204030204" pitchFamily="34" charset="0"/>
              </a:rPr>
              <a:t>, “An </a:t>
            </a:r>
            <a:r>
              <a:rPr lang="en-US" sz="1600" dirty="0">
                <a:latin typeface="Calibri" panose="020F0502020204030204" pitchFamily="34" charset="0"/>
              </a:rPr>
              <a:t>improved mass budget for the Greenland </a:t>
            </a:r>
            <a:r>
              <a:rPr lang="en-US" sz="1600" dirty="0" smtClean="0">
                <a:latin typeface="Calibri" panose="020F0502020204030204" pitchFamily="34" charset="0"/>
              </a:rPr>
              <a:t>ice sheet”, </a:t>
            </a:r>
            <a:r>
              <a:rPr lang="en-US" sz="1600" i="1" dirty="0">
                <a:latin typeface="Calibri" panose="020F0502020204030204" pitchFamily="34" charset="0"/>
              </a:rPr>
              <a:t>Geophysical Research Letters</a:t>
            </a:r>
            <a:r>
              <a:rPr lang="en-US" sz="1600" dirty="0">
                <a:latin typeface="Calibri" panose="020F0502020204030204" pitchFamily="34" charset="0"/>
              </a:rPr>
              <a:t>, 41, 866–872, 2014</a:t>
            </a:r>
            <a:r>
              <a:rPr lang="en-US" sz="1600" dirty="0" smtClean="0">
                <a:latin typeface="Calibri" panose="020F0502020204030204" pitchFamily="34" charset="0"/>
              </a:rPr>
              <a:t>.</a:t>
            </a:r>
          </a:p>
          <a:p>
            <a:endParaRPr lang="en-US" sz="1600" dirty="0">
              <a:latin typeface="Calibri" panose="020F0502020204030204" pitchFamily="34" charset="0"/>
            </a:endParaRPr>
          </a:p>
          <a:p>
            <a:r>
              <a:rPr lang="en-US" sz="1600" dirty="0" smtClean="0">
                <a:latin typeface="Calibri" panose="020F0502020204030204" pitchFamily="34" charset="0"/>
              </a:rPr>
              <a:t>[13] I. </a:t>
            </a:r>
            <a:r>
              <a:rPr lang="en-US" sz="1600" dirty="0" err="1" smtClean="0">
                <a:latin typeface="Calibri" panose="020F0502020204030204" pitchFamily="34" charset="0"/>
              </a:rPr>
              <a:t>Velicogna</a:t>
            </a:r>
            <a:r>
              <a:rPr lang="en-US" sz="1600" dirty="0">
                <a:latin typeface="Calibri" panose="020F0502020204030204" pitchFamily="34" charset="0"/>
              </a:rPr>
              <a:t>, </a:t>
            </a:r>
            <a:r>
              <a:rPr lang="en-US" sz="1600" dirty="0" smtClean="0">
                <a:latin typeface="Calibri" panose="020F0502020204030204" pitchFamily="34" charset="0"/>
              </a:rPr>
              <a:t>J. </a:t>
            </a:r>
            <a:r>
              <a:rPr lang="en-US" sz="1600" dirty="0" err="1" smtClean="0">
                <a:latin typeface="Calibri" panose="020F0502020204030204" pitchFamily="34" charset="0"/>
              </a:rPr>
              <a:t>Wahr</a:t>
            </a:r>
            <a:r>
              <a:rPr lang="en-US" sz="1600" dirty="0" smtClean="0">
                <a:latin typeface="Calibri" panose="020F0502020204030204" pitchFamily="34" charset="0"/>
              </a:rPr>
              <a:t>, “Time-variable </a:t>
            </a:r>
            <a:r>
              <a:rPr lang="en-US" sz="1600" dirty="0">
                <a:latin typeface="Calibri" panose="020F0502020204030204" pitchFamily="34" charset="0"/>
              </a:rPr>
              <a:t>gravity observations of ice sheet mass balance: Precision and limitations of the GRACE </a:t>
            </a:r>
            <a:r>
              <a:rPr lang="en-US" sz="1600" dirty="0" err="1" smtClean="0">
                <a:latin typeface="Calibri" panose="020F0502020204030204" pitchFamily="34" charset="0"/>
              </a:rPr>
              <a:t>satelliteData</a:t>
            </a:r>
            <a:r>
              <a:rPr lang="en-US" sz="1600" dirty="0" smtClean="0">
                <a:latin typeface="Calibri" panose="020F0502020204030204" pitchFamily="34" charset="0"/>
              </a:rPr>
              <a:t>”, </a:t>
            </a:r>
            <a:r>
              <a:rPr lang="en-US" sz="1600" dirty="0">
                <a:latin typeface="Calibri" panose="020F0502020204030204" pitchFamily="34" charset="0"/>
              </a:rPr>
              <a:t>Geophysical Research </a:t>
            </a:r>
            <a:r>
              <a:rPr lang="en-US" sz="1600" dirty="0" smtClean="0">
                <a:latin typeface="Calibri" panose="020F0502020204030204" pitchFamily="34" charset="0"/>
              </a:rPr>
              <a:t>Letters, </a:t>
            </a:r>
            <a:r>
              <a:rPr lang="en-US" sz="1600" dirty="0">
                <a:latin typeface="Calibri" panose="020F0502020204030204" pitchFamily="34" charset="0"/>
              </a:rPr>
              <a:t>2013</a:t>
            </a:r>
            <a:r>
              <a:rPr lang="en-US" sz="1600" dirty="0" smtClean="0">
                <a:latin typeface="Calibri" panose="020F0502020204030204" pitchFamily="34" charset="0"/>
              </a:rPr>
              <a:t>.</a:t>
            </a:r>
            <a:endParaRPr lang="en-US" sz="1600" i="1" dirty="0">
              <a:solidFill>
                <a:schemeClr val="tx1"/>
              </a:solidFill>
              <a:latin typeface="Calibri" panose="020F0502020204030204" pitchFamily="34" charset="0"/>
            </a:endParaRPr>
          </a:p>
        </p:txBody>
      </p:sp>
      <p:sp>
        <p:nvSpPr>
          <p:cNvPr id="4" name="Rectangle 2"/>
          <p:cNvSpPr txBox="1">
            <a:spLocks noChangeArrowheads="1"/>
          </p:cNvSpPr>
          <p:nvPr/>
        </p:nvSpPr>
        <p:spPr>
          <a:xfrm>
            <a:off x="152400" y="7434"/>
            <a:ext cx="7315200" cy="914400"/>
          </a:xfrm>
          <a:prstGeom prst="rect">
            <a:avLst/>
          </a:prstGeom>
        </p:spPr>
        <p:txBody>
          <a:bodyPr lIns="0" tIns="0" rIns="0" bIns="0" anchor="ctr"/>
          <a:lstStyle/>
          <a:p>
            <a:pPr algn="l"/>
            <a:r>
              <a:rPr lang="en-US" sz="3600" kern="0" dirty="0" smtClean="0">
                <a:latin typeface="Calibri" panose="020F0502020204030204" pitchFamily="34" charset="0"/>
              </a:rPr>
              <a:t>References (cont’d)</a:t>
            </a:r>
            <a:endParaRPr lang="en-US" sz="3600" kern="0" dirty="0">
              <a:latin typeface="Calibri" panose="020F0502020204030204" pitchFamily="34" charset="0"/>
            </a:endParaRPr>
          </a:p>
        </p:txBody>
      </p:sp>
    </p:spTree>
    <p:extLst>
      <p:ext uri="{BB962C8B-B14F-4D97-AF65-F5344CB8AC3E}">
        <p14:creationId xmlns:p14="http://schemas.microsoft.com/office/powerpoint/2010/main" val="2960510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Text Box 3"/>
          <p:cNvSpPr txBox="1">
            <a:spLocks noChangeArrowheads="1"/>
          </p:cNvSpPr>
          <p:nvPr/>
        </p:nvSpPr>
        <p:spPr bwMode="auto">
          <a:xfrm>
            <a:off x="228601" y="161925"/>
            <a:ext cx="8229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600" dirty="0" smtClean="0">
                <a:latin typeface="Calibri" panose="020F0502020204030204" pitchFamily="34" charset="0"/>
              </a:rPr>
              <a:t>PISCEES </a:t>
            </a:r>
            <a:r>
              <a:rPr lang="en-US" sz="3600" dirty="0">
                <a:latin typeface="Calibri" panose="020F0502020204030204" pitchFamily="34" charset="0"/>
              </a:rPr>
              <a:t>Project for Land-Ice Modeling</a:t>
            </a:r>
            <a:endParaRPr lang="en-US" sz="3600" dirty="0" smtClean="0">
              <a:latin typeface="Calibri" pitchFamily="34" charset="0"/>
              <a:ea typeface="ＭＳ Ｐゴシック" charset="0"/>
            </a:endParaRPr>
          </a:p>
        </p:txBody>
      </p:sp>
      <p:sp>
        <p:nvSpPr>
          <p:cNvPr id="23" name="TextBox 22"/>
          <p:cNvSpPr txBox="1"/>
          <p:nvPr/>
        </p:nvSpPr>
        <p:spPr>
          <a:xfrm>
            <a:off x="3810001" y="1974711"/>
            <a:ext cx="1219200" cy="1169551"/>
          </a:xfrm>
          <a:prstGeom prst="rect">
            <a:avLst/>
          </a:prstGeom>
          <a:noFill/>
        </p:spPr>
        <p:txBody>
          <a:bodyPr wrap="square" rtlCol="0">
            <a:spAutoFit/>
          </a:bodyPr>
          <a:lstStyle/>
          <a:p>
            <a:pPr algn="ctr"/>
            <a:r>
              <a:rPr lang="en-US" sz="1400" dirty="0" smtClean="0">
                <a:latin typeface="Calibri" panose="020F0502020204030204" pitchFamily="34" charset="0"/>
              </a:rPr>
              <a:t>3 land-ice </a:t>
            </a:r>
            <a:r>
              <a:rPr lang="en-US" sz="1400" dirty="0" err="1" smtClean="0">
                <a:latin typeface="Calibri" panose="020F0502020204030204" pitchFamily="34" charset="0"/>
              </a:rPr>
              <a:t>dycores</a:t>
            </a:r>
            <a:r>
              <a:rPr lang="en-US" sz="1400" dirty="0" smtClean="0">
                <a:latin typeface="Calibri" panose="020F0502020204030204" pitchFamily="34" charset="0"/>
              </a:rPr>
              <a:t> developed under PISCEES</a:t>
            </a:r>
            <a:endParaRPr lang="en-US" sz="1400" dirty="0">
              <a:latin typeface="Calibri" panose="020F0502020204030204" pitchFamily="34" charset="0"/>
            </a:endParaRPr>
          </a:p>
        </p:txBody>
      </p:sp>
      <p:pic>
        <p:nvPicPr>
          <p:cNvPr id="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2143" y="4624566"/>
            <a:ext cx="85725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28528" y="5613261"/>
            <a:ext cx="1410424"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43328" y="5863068"/>
            <a:ext cx="1186523" cy="3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128" y="5775186"/>
            <a:ext cx="1260146" cy="49681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401" y="5508486"/>
            <a:ext cx="923727" cy="92372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1745" y="5849617"/>
            <a:ext cx="1374783" cy="373244"/>
          </a:xfrm>
          <a:prstGeom prst="rect">
            <a:avLst/>
          </a:prstGeom>
        </p:spPr>
      </p:pic>
      <p:grpSp>
        <p:nvGrpSpPr>
          <p:cNvPr id="18" name="Group 17"/>
          <p:cNvGrpSpPr/>
          <p:nvPr/>
        </p:nvGrpSpPr>
        <p:grpSpPr>
          <a:xfrm>
            <a:off x="838201" y="914406"/>
            <a:ext cx="7543799" cy="3203614"/>
            <a:chOff x="228600" y="1673186"/>
            <a:chExt cx="7543799" cy="3203614"/>
          </a:xfrm>
        </p:grpSpPr>
        <p:sp>
          <p:nvSpPr>
            <p:cNvPr id="4" name="TextBox 3"/>
            <p:cNvSpPr txBox="1"/>
            <p:nvPr/>
          </p:nvSpPr>
          <p:spPr>
            <a:xfrm>
              <a:off x="228600" y="2590800"/>
              <a:ext cx="2590800" cy="1323439"/>
            </a:xfrm>
            <a:prstGeom prst="rect">
              <a:avLst/>
            </a:prstGeom>
            <a:solidFill>
              <a:srgbClr val="CCECFF"/>
            </a:solidFill>
          </p:spPr>
          <p:txBody>
            <a:bodyPr wrap="square" rtlCol="0">
              <a:spAutoFit/>
            </a:bodyPr>
            <a:lstStyle/>
            <a:p>
              <a:pPr algn="ctr"/>
              <a:r>
                <a:rPr lang="en-US" sz="1600" b="1" dirty="0" smtClean="0">
                  <a:latin typeface="Calibri" panose="020F0502020204030204" pitchFamily="34" charset="0"/>
                </a:rPr>
                <a:t>PISCEES*</a:t>
              </a:r>
            </a:p>
            <a:p>
              <a:pPr algn="ctr"/>
              <a:r>
                <a:rPr lang="en-US" sz="1600" i="1" dirty="0" err="1" smtClean="0">
                  <a:latin typeface="Calibri" panose="020F0502020204030204" pitchFamily="34" charset="0"/>
                </a:rPr>
                <a:t>SciDaC</a:t>
              </a:r>
              <a:r>
                <a:rPr lang="en-US" sz="1600" i="1" dirty="0" smtClean="0">
                  <a:latin typeface="Calibri" panose="020F0502020204030204" pitchFamily="34" charset="0"/>
                </a:rPr>
                <a:t> Application Partnership</a:t>
              </a:r>
            </a:p>
            <a:p>
              <a:pPr algn="ctr"/>
              <a:r>
                <a:rPr lang="en-US" sz="1600" i="1" dirty="0" smtClean="0">
                  <a:latin typeface="Calibri" panose="020F0502020204030204" pitchFamily="34" charset="0"/>
                </a:rPr>
                <a:t>(DOE’s BER + ASCR divisions)</a:t>
              </a:r>
            </a:p>
            <a:p>
              <a:pPr algn="ctr"/>
              <a:r>
                <a:rPr lang="en-US" sz="1600" dirty="0" smtClean="0">
                  <a:latin typeface="Calibri" panose="020F0502020204030204" pitchFamily="34" charset="0"/>
                </a:rPr>
                <a:t>2012-2017</a:t>
              </a:r>
            </a:p>
          </p:txBody>
        </p:sp>
        <p:sp>
          <p:nvSpPr>
            <p:cNvPr id="10" name="TextBox 9"/>
            <p:cNvSpPr txBox="1"/>
            <p:nvPr/>
          </p:nvSpPr>
          <p:spPr>
            <a:xfrm>
              <a:off x="4495800" y="2739986"/>
              <a:ext cx="2362200" cy="984885"/>
            </a:xfrm>
            <a:prstGeom prst="rect">
              <a:avLst/>
            </a:prstGeom>
            <a:solidFill>
              <a:schemeClr val="accent2">
                <a:lumMod val="20000"/>
                <a:lumOff val="80000"/>
              </a:schemeClr>
            </a:solidFill>
          </p:spPr>
          <p:txBody>
            <a:bodyPr wrap="square" rtlCol="0">
              <a:spAutoFit/>
            </a:bodyPr>
            <a:lstStyle/>
            <a:p>
              <a:pPr algn="ctr"/>
              <a:r>
                <a:rPr lang="en-US" sz="1600" b="1" dirty="0" smtClean="0">
                  <a:latin typeface="Calibri" panose="020F0502020204030204" pitchFamily="34" charset="0"/>
                </a:rPr>
                <a:t>Albany/FELIX</a:t>
              </a:r>
            </a:p>
            <a:p>
              <a:pPr algn="ctr"/>
              <a:r>
                <a:rPr lang="en-US" sz="1400" i="1" dirty="0" smtClean="0">
                  <a:latin typeface="Calibri" panose="020F0502020204030204" pitchFamily="34" charset="0"/>
                </a:rPr>
                <a:t>SNL</a:t>
              </a:r>
            </a:p>
            <a:p>
              <a:pPr algn="ctr"/>
              <a:r>
                <a:rPr lang="en-US" sz="1400" dirty="0" smtClean="0">
                  <a:latin typeface="Calibri" panose="020F0502020204030204" pitchFamily="34" charset="0"/>
                </a:rPr>
                <a:t>Finite Element</a:t>
              </a:r>
            </a:p>
            <a:p>
              <a:pPr algn="ctr"/>
              <a:r>
                <a:rPr lang="en-US" sz="1400" dirty="0" smtClean="0">
                  <a:latin typeface="Calibri" panose="020F0502020204030204" pitchFamily="34" charset="0"/>
                </a:rPr>
                <a:t>“Higher-Order” Stokes Model</a:t>
              </a:r>
              <a:endParaRPr lang="en-US" sz="1400" dirty="0">
                <a:latin typeface="Calibri" panose="020F0502020204030204" pitchFamily="34" charset="0"/>
              </a:endParaRPr>
            </a:p>
          </p:txBody>
        </p:sp>
        <p:sp>
          <p:nvSpPr>
            <p:cNvPr id="11" name="TextBox 10"/>
            <p:cNvSpPr txBox="1"/>
            <p:nvPr/>
          </p:nvSpPr>
          <p:spPr>
            <a:xfrm>
              <a:off x="4648200" y="3846493"/>
              <a:ext cx="2057400" cy="954107"/>
            </a:xfrm>
            <a:prstGeom prst="rect">
              <a:avLst/>
            </a:prstGeom>
            <a:solidFill>
              <a:srgbClr val="CCFF66"/>
            </a:solidFill>
          </p:spPr>
          <p:txBody>
            <a:bodyPr wrap="square" rtlCol="0">
              <a:spAutoFit/>
            </a:bodyPr>
            <a:lstStyle/>
            <a:p>
              <a:pPr algn="ctr"/>
              <a:r>
                <a:rPr lang="en-US" sz="1400" b="1" dirty="0" smtClean="0">
                  <a:latin typeface="Calibri" panose="020F0502020204030204" pitchFamily="34" charset="0"/>
                </a:rPr>
                <a:t>BISICLES</a:t>
              </a:r>
            </a:p>
            <a:p>
              <a:pPr algn="ctr"/>
              <a:r>
                <a:rPr lang="en-US" sz="1400" i="1" dirty="0" smtClean="0">
                  <a:latin typeface="Calibri" panose="020F0502020204030204" pitchFamily="34" charset="0"/>
                </a:rPr>
                <a:t>LBNL</a:t>
              </a:r>
            </a:p>
            <a:p>
              <a:pPr algn="ctr"/>
              <a:r>
                <a:rPr lang="en-US" sz="1400" dirty="0" smtClean="0">
                  <a:latin typeface="Calibri" panose="020F0502020204030204" pitchFamily="34" charset="0"/>
                </a:rPr>
                <a:t>Finite Volume</a:t>
              </a:r>
            </a:p>
            <a:p>
              <a:pPr algn="ctr"/>
              <a:r>
                <a:rPr lang="en-US" sz="1400" dirty="0" smtClean="0">
                  <a:latin typeface="Calibri" panose="020F0502020204030204" pitchFamily="34" charset="0"/>
                </a:rPr>
                <a:t>L1L2 Model</a:t>
              </a:r>
              <a:endParaRPr lang="en-US" sz="1400" dirty="0">
                <a:latin typeface="Calibri" panose="020F0502020204030204" pitchFamily="34" charset="0"/>
              </a:endParaRPr>
            </a:p>
          </p:txBody>
        </p:sp>
        <p:sp>
          <p:nvSpPr>
            <p:cNvPr id="12" name="TextBox 11"/>
            <p:cNvSpPr txBox="1"/>
            <p:nvPr/>
          </p:nvSpPr>
          <p:spPr>
            <a:xfrm>
              <a:off x="4665134" y="1673186"/>
              <a:ext cx="1905000" cy="984885"/>
            </a:xfrm>
            <a:prstGeom prst="rect">
              <a:avLst/>
            </a:prstGeom>
            <a:solidFill>
              <a:srgbClr val="FFFF99"/>
            </a:solidFill>
          </p:spPr>
          <p:txBody>
            <a:bodyPr wrap="square" rtlCol="0">
              <a:spAutoFit/>
            </a:bodyPr>
            <a:lstStyle/>
            <a:p>
              <a:pPr algn="ctr"/>
              <a:r>
                <a:rPr lang="en-US" sz="1600" b="1" dirty="0" smtClean="0">
                  <a:latin typeface="Calibri" panose="020F0502020204030204" pitchFamily="34" charset="0"/>
                </a:rPr>
                <a:t>FSU FELIX</a:t>
              </a:r>
            </a:p>
            <a:p>
              <a:pPr algn="ctr"/>
              <a:r>
                <a:rPr lang="en-US" sz="1400" i="1" dirty="0" smtClean="0">
                  <a:latin typeface="Calibri" panose="020F0502020204030204" pitchFamily="34" charset="0"/>
                </a:rPr>
                <a:t>FSU</a:t>
              </a:r>
            </a:p>
            <a:p>
              <a:pPr algn="ctr"/>
              <a:r>
                <a:rPr lang="en-US" sz="1400" dirty="0" smtClean="0">
                  <a:latin typeface="Calibri" panose="020F0502020204030204" pitchFamily="34" charset="0"/>
                </a:rPr>
                <a:t>Finite Element</a:t>
              </a:r>
            </a:p>
            <a:p>
              <a:pPr algn="ctr"/>
              <a:r>
                <a:rPr lang="en-US" sz="1400" dirty="0" smtClean="0">
                  <a:latin typeface="Calibri" panose="020F0502020204030204" pitchFamily="34" charset="0"/>
                </a:rPr>
                <a:t>Full Stokes Model</a:t>
              </a:r>
              <a:endParaRPr lang="en-US" sz="1400" dirty="0">
                <a:latin typeface="Calibri" panose="020F0502020204030204" pitchFamily="34" charset="0"/>
              </a:endParaRPr>
            </a:p>
          </p:txBody>
        </p:sp>
        <p:cxnSp>
          <p:nvCxnSpPr>
            <p:cNvPr id="15" name="Straight Arrow Connector 14"/>
            <p:cNvCxnSpPr/>
            <p:nvPr/>
          </p:nvCxnSpPr>
          <p:spPr>
            <a:xfrm flipH="1">
              <a:off x="2819400" y="2176721"/>
              <a:ext cx="1845734" cy="87127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2819400" y="3246800"/>
              <a:ext cx="1676400" cy="200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11" idx="1"/>
            </p:cNvCxnSpPr>
            <p:nvPr/>
          </p:nvCxnSpPr>
          <p:spPr>
            <a:xfrm flipH="1" flipV="1">
              <a:off x="2819400" y="3465494"/>
              <a:ext cx="1828800" cy="85805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rot="5400000">
              <a:off x="6821686" y="3109139"/>
              <a:ext cx="1316652" cy="584775"/>
            </a:xfrm>
            <a:prstGeom prst="rect">
              <a:avLst/>
            </a:prstGeom>
            <a:noFill/>
          </p:spPr>
          <p:txBody>
            <a:bodyPr wrap="square" rtlCol="0">
              <a:spAutoFit/>
            </a:bodyPr>
            <a:lstStyle/>
            <a:p>
              <a:pPr algn="ctr"/>
              <a:r>
                <a:rPr lang="en-US" sz="1600" dirty="0" smtClean="0">
                  <a:latin typeface="Calibri" panose="020F0502020204030204" pitchFamily="34" charset="0"/>
                </a:rPr>
                <a:t>Increased fidelity</a:t>
              </a:r>
              <a:endParaRPr lang="en-US" sz="1600" dirty="0">
                <a:latin typeface="Calibri" panose="020F0502020204030204" pitchFamily="34" charset="0"/>
              </a:endParaRPr>
            </a:p>
          </p:txBody>
        </p:sp>
        <p:cxnSp>
          <p:nvCxnSpPr>
            <p:cNvPr id="9" name="Straight Arrow Connector 8"/>
            <p:cNvCxnSpPr>
              <a:stCxn id="7" idx="1"/>
            </p:cNvCxnSpPr>
            <p:nvPr/>
          </p:nvCxnSpPr>
          <p:spPr>
            <a:xfrm flipV="1">
              <a:off x="7480012" y="1828800"/>
              <a:ext cx="0" cy="9144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7467600" y="3990439"/>
              <a:ext cx="0" cy="886361"/>
            </a:xfrm>
            <a:prstGeom prst="line">
              <a:avLst/>
            </a:prstGeom>
          </p:spPr>
          <p:style>
            <a:lnRef idx="1">
              <a:schemeClr val="dk1"/>
            </a:lnRef>
            <a:fillRef idx="0">
              <a:schemeClr val="dk1"/>
            </a:fillRef>
            <a:effectRef idx="0">
              <a:schemeClr val="dk1"/>
            </a:effectRef>
            <a:fontRef idx="minor">
              <a:schemeClr val="tx1"/>
            </a:fontRef>
          </p:style>
        </p:cxnSp>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5754" y="964930"/>
            <a:ext cx="1431269" cy="63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1" y="1070020"/>
            <a:ext cx="1525059" cy="50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4359" y="1015533"/>
            <a:ext cx="1598084" cy="56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ounded Rectangle 31"/>
          <p:cNvSpPr/>
          <p:nvPr/>
        </p:nvSpPr>
        <p:spPr>
          <a:xfrm>
            <a:off x="5010515" y="1889582"/>
            <a:ext cx="2542613" cy="118842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528" y="5710102"/>
            <a:ext cx="1143000" cy="58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1728" y="5616632"/>
            <a:ext cx="1179050" cy="81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3391" y="4746486"/>
            <a:ext cx="1097062" cy="74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3628" y="3294768"/>
            <a:ext cx="2209800" cy="738664"/>
          </a:xfrm>
          <a:prstGeom prst="rect">
            <a:avLst/>
          </a:prstGeom>
          <a:solidFill>
            <a:schemeClr val="bg1"/>
          </a:solidFill>
          <a:ln>
            <a:solidFill>
              <a:srgbClr val="00B050"/>
            </a:solidFill>
          </a:ln>
        </p:spPr>
        <p:txBody>
          <a:bodyPr wrap="square" rtlCol="0">
            <a:spAutoFit/>
          </a:bodyPr>
          <a:lstStyle/>
          <a:p>
            <a:pPr algn="ctr"/>
            <a:r>
              <a:rPr lang="en-US" sz="1400" b="1" dirty="0" smtClean="0">
                <a:solidFill>
                  <a:srgbClr val="00B050"/>
                </a:solidFill>
                <a:latin typeface="Calibri" panose="020F0502020204030204" pitchFamily="34" charset="0"/>
              </a:rPr>
              <a:t>Goal:</a:t>
            </a:r>
            <a:r>
              <a:rPr lang="en-US" sz="1400" dirty="0" smtClean="0">
                <a:solidFill>
                  <a:srgbClr val="00B050"/>
                </a:solidFill>
                <a:latin typeface="Calibri" panose="020F0502020204030204" pitchFamily="34" charset="0"/>
              </a:rPr>
              <a:t> support DOE climate missions (sea-level rise predictions) </a:t>
            </a:r>
            <a:endParaRPr lang="en-US" sz="1400" dirty="0">
              <a:solidFill>
                <a:srgbClr val="00B050"/>
              </a:solidFill>
              <a:latin typeface="Calibri" panose="020F0502020204030204" pitchFamily="34" charset="0"/>
            </a:endParaRPr>
          </a:p>
        </p:txBody>
      </p:sp>
      <p:sp>
        <p:nvSpPr>
          <p:cNvPr id="6" name="TextBox 5"/>
          <p:cNvSpPr txBox="1"/>
          <p:nvPr/>
        </p:nvSpPr>
        <p:spPr>
          <a:xfrm>
            <a:off x="1171575" y="4127544"/>
            <a:ext cx="6673275" cy="156966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600" b="1" i="1" dirty="0" smtClean="0">
                <a:latin typeface="Calibri" charset="0"/>
              </a:rPr>
              <a:t>Multi-lab/multi-university</a:t>
            </a:r>
            <a:r>
              <a:rPr lang="en-US" sz="1600" dirty="0" smtClean="0">
                <a:latin typeface="Calibri" charset="0"/>
              </a:rPr>
              <a:t> project involving mathematicians, climate scientists, and computer scientists.</a:t>
            </a:r>
          </a:p>
          <a:p>
            <a:pPr marL="285750" indent="-285750">
              <a:buFont typeface="Arial" panose="020B0604020202020204" pitchFamily="34" charset="0"/>
              <a:buChar char="•"/>
            </a:pPr>
            <a:r>
              <a:rPr lang="en-US" sz="1600" dirty="0" smtClean="0">
                <a:latin typeface="Calibri" charset="0"/>
              </a:rPr>
              <a:t>Leverages software/expertise </a:t>
            </a:r>
            <a:r>
              <a:rPr lang="en-US" sz="1600" dirty="0">
                <a:latin typeface="Calibri" charset="0"/>
              </a:rPr>
              <a:t>from </a:t>
            </a:r>
            <a:r>
              <a:rPr lang="en-US" sz="1600" b="1" i="1" dirty="0" err="1">
                <a:latin typeface="Calibri" charset="0"/>
              </a:rPr>
              <a:t>SciDAC</a:t>
            </a:r>
            <a:r>
              <a:rPr lang="en-US" sz="1600" b="1" i="1" dirty="0">
                <a:latin typeface="Calibri" charset="0"/>
              </a:rPr>
              <a:t> Institutes </a:t>
            </a:r>
            <a:r>
              <a:rPr lang="en-US" sz="1600" dirty="0">
                <a:latin typeface="Calibri" charset="0"/>
              </a:rPr>
              <a:t>(</a:t>
            </a:r>
            <a:r>
              <a:rPr lang="en-US" sz="1600" dirty="0" err="1">
                <a:latin typeface="Calibri" charset="0"/>
              </a:rPr>
              <a:t>FASTMath</a:t>
            </a:r>
            <a:r>
              <a:rPr lang="en-US" sz="1600" dirty="0">
                <a:latin typeface="Calibri" charset="0"/>
              </a:rPr>
              <a:t>, QUEST, SUPER) and hardware from </a:t>
            </a:r>
            <a:r>
              <a:rPr lang="en-US" sz="1600" b="1" i="1" dirty="0">
                <a:latin typeface="Calibri" charset="0"/>
              </a:rPr>
              <a:t>DOE Leadership Class </a:t>
            </a:r>
            <a:r>
              <a:rPr lang="en-US" sz="1600" b="1" i="1" dirty="0" smtClean="0">
                <a:latin typeface="Calibri" charset="0"/>
              </a:rPr>
              <a:t>Facilities</a:t>
            </a:r>
            <a:r>
              <a:rPr lang="en-US" sz="1600" i="1" dirty="0" smtClean="0">
                <a:latin typeface="Calibri" charset="0"/>
              </a:rPr>
              <a:t>.</a:t>
            </a:r>
          </a:p>
          <a:p>
            <a:pPr marL="285750" indent="-285750">
              <a:buFont typeface="Arial" panose="020B0604020202020204" pitchFamily="34" charset="0"/>
              <a:buChar char="•"/>
            </a:pPr>
            <a:r>
              <a:rPr lang="en-US" sz="1600" b="1" i="1" u="sng" dirty="0" smtClean="0">
                <a:latin typeface="Calibri" charset="0"/>
              </a:rPr>
              <a:t>Sandia staff:</a:t>
            </a:r>
            <a:r>
              <a:rPr lang="en-US" sz="1600" b="1" i="1" dirty="0" smtClean="0">
                <a:latin typeface="Calibri" charset="0"/>
              </a:rPr>
              <a:t> </a:t>
            </a:r>
            <a:r>
              <a:rPr lang="en-US" sz="1600" dirty="0" smtClean="0">
                <a:latin typeface="Calibri" charset="0"/>
              </a:rPr>
              <a:t>Irina Tezaur, Andy Salinger, Mauro Perego, Ray </a:t>
            </a:r>
            <a:r>
              <a:rPr lang="en-US" sz="1600" dirty="0" err="1" smtClean="0">
                <a:latin typeface="Calibri" charset="0"/>
              </a:rPr>
              <a:t>Tuminaro</a:t>
            </a:r>
            <a:r>
              <a:rPr lang="en-US" sz="1600" dirty="0" smtClean="0">
                <a:latin typeface="Calibri" charset="0"/>
              </a:rPr>
              <a:t>, John </a:t>
            </a:r>
            <a:r>
              <a:rPr lang="en-US" sz="1600" dirty="0" err="1" smtClean="0">
                <a:latin typeface="Calibri" charset="0"/>
              </a:rPr>
              <a:t>Jakeman</a:t>
            </a:r>
            <a:r>
              <a:rPr lang="en-US" sz="1600" dirty="0" smtClean="0">
                <a:latin typeface="Calibri" charset="0"/>
              </a:rPr>
              <a:t>, Mike Eldred; </a:t>
            </a:r>
            <a:r>
              <a:rPr lang="en-US" sz="1600" b="1" i="1" u="sng" dirty="0" smtClean="0">
                <a:latin typeface="Calibri" charset="0"/>
              </a:rPr>
              <a:t>PI:</a:t>
            </a:r>
            <a:r>
              <a:rPr lang="en-US" sz="1600" dirty="0" smtClean="0">
                <a:latin typeface="Calibri" charset="0"/>
              </a:rPr>
              <a:t> Steve Price (LANL)</a:t>
            </a:r>
            <a:endParaRPr lang="en-US" sz="1600" b="1" dirty="0"/>
          </a:p>
        </p:txBody>
      </p:sp>
      <p:sp>
        <p:nvSpPr>
          <p:cNvPr id="14" name="TextBox 13"/>
          <p:cNvSpPr txBox="1"/>
          <p:nvPr/>
        </p:nvSpPr>
        <p:spPr>
          <a:xfrm>
            <a:off x="2515127" y="3448050"/>
            <a:ext cx="2904598" cy="523220"/>
          </a:xfrm>
          <a:prstGeom prst="rect">
            <a:avLst/>
          </a:prstGeom>
          <a:noFill/>
        </p:spPr>
        <p:txBody>
          <a:bodyPr wrap="square" rtlCol="0">
            <a:spAutoFit/>
          </a:bodyPr>
          <a:lstStyle/>
          <a:p>
            <a:r>
              <a:rPr lang="en-US" sz="1400" dirty="0" smtClean="0">
                <a:latin typeface="Calibri" panose="020F0502020204030204" pitchFamily="34" charset="0"/>
              </a:rPr>
              <a:t>*Predicting Ice Sheet Climate &amp; Evolution at Extreme Scales.</a:t>
            </a:r>
            <a:endParaRPr lang="en-US" sz="1400" dirty="0">
              <a:latin typeface="Calibri" panose="020F0502020204030204" pitchFamily="34" charset="0"/>
            </a:endParaRPr>
          </a:p>
        </p:txBody>
      </p:sp>
    </p:spTree>
    <p:extLst>
      <p:ext uri="{BB962C8B-B14F-4D97-AF65-F5344CB8AC3E}">
        <p14:creationId xmlns:p14="http://schemas.microsoft.com/office/powerpoint/2010/main" val="29536688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nvPr>
        </p:nvGraphicFramePr>
        <p:xfrm>
          <a:off x="6819499" y="1411069"/>
          <a:ext cx="2334921" cy="4038600"/>
        </p:xfrm>
        <a:graphic>
          <a:graphicData uri="http://schemas.openxmlformats.org/presentationml/2006/ole">
            <mc:AlternateContent xmlns:mc="http://schemas.openxmlformats.org/markup-compatibility/2006">
              <mc:Choice xmlns:v="urn:schemas-microsoft-com:vml" Requires="v">
                <p:oleObj spid="_x0000_s9285" r:id="rId4" imgW="4368240" imgH="7567920" progId="">
                  <p:embed/>
                </p:oleObj>
              </mc:Choice>
              <mc:Fallback>
                <p:oleObj r:id="rId4" imgW="4368240" imgH="7567920" progId="">
                  <p:embed/>
                  <p:pic>
                    <p:nvPicPr>
                      <p:cNvPr id="15" name="Object 14"/>
                      <p:cNvPicPr/>
                      <p:nvPr/>
                    </p:nvPicPr>
                    <p:blipFill>
                      <a:blip r:embed="rId5"/>
                      <a:stretch>
                        <a:fillRect/>
                      </a:stretch>
                    </p:blipFill>
                    <p:spPr>
                      <a:xfrm>
                        <a:off x="6819499" y="1411069"/>
                        <a:ext cx="2334921" cy="4038600"/>
                      </a:xfrm>
                      <a:prstGeom prst="rect">
                        <a:avLst/>
                      </a:prstGeom>
                    </p:spPr>
                  </p:pic>
                </p:oleObj>
              </mc:Fallback>
            </mc:AlternateContent>
          </a:graphicData>
        </a:graphic>
      </p:graphicFrame>
      <p:sp>
        <p:nvSpPr>
          <p:cNvPr id="5" name="Title 1"/>
          <p:cNvSpPr>
            <a:spLocks noGrp="1"/>
          </p:cNvSpPr>
          <p:nvPr>
            <p:ph type="title"/>
          </p:nvPr>
        </p:nvSpPr>
        <p:spPr>
          <a:xfrm>
            <a:off x="228600" y="-152400"/>
            <a:ext cx="8991600" cy="1261646"/>
          </a:xfrm>
        </p:spPr>
        <p:txBody>
          <a:bodyPr/>
          <a:lstStyle/>
          <a:p>
            <a:pPr algn="l"/>
            <a:r>
              <a:rPr lang="en-US" sz="3600" dirty="0" smtClean="0">
                <a:solidFill>
                  <a:schemeClr val="tx1"/>
                </a:solidFill>
                <a:latin typeface="Calibri" panose="020F0502020204030204" pitchFamily="34" charset="0"/>
              </a:rPr>
              <a:t>Unstructured Mesh Generation &amp; </a:t>
            </a:r>
            <a:r>
              <a:rPr lang="en-US" sz="3600" dirty="0" err="1" smtClean="0">
                <a:solidFill>
                  <a:schemeClr val="tx1"/>
                </a:solidFill>
                <a:latin typeface="Calibri" panose="020F0502020204030204" pitchFamily="34" charset="0"/>
              </a:rPr>
              <a:t>Adaptivity</a:t>
            </a:r>
            <a:endParaRPr lang="en-US" sz="3600" dirty="0">
              <a:solidFill>
                <a:schemeClr val="tx1"/>
              </a:solidFill>
              <a:latin typeface="Calibri" panose="020F0502020204030204" pitchFamily="34" charset="0"/>
            </a:endParaRPr>
          </a:p>
        </p:txBody>
      </p:sp>
      <p:sp>
        <p:nvSpPr>
          <p:cNvPr id="2" name="TextBox 1"/>
          <p:cNvSpPr txBox="1"/>
          <p:nvPr/>
        </p:nvSpPr>
        <p:spPr>
          <a:xfrm>
            <a:off x="0" y="914400"/>
            <a:ext cx="7467600" cy="5970865"/>
          </a:xfrm>
          <a:prstGeom prst="rect">
            <a:avLst/>
          </a:prstGeom>
          <a:noFill/>
        </p:spPr>
        <p:txBody>
          <a:bodyPr wrap="square" rtlCol="0">
            <a:spAutoFit/>
          </a:bodyPr>
          <a:lstStyle/>
          <a:p>
            <a:r>
              <a:rPr lang="en-US" b="1" dirty="0" smtClean="0">
                <a:solidFill>
                  <a:schemeClr val="accent1"/>
                </a:solidFill>
                <a:latin typeface="Calibri" panose="020F0502020204030204" pitchFamily="34" charset="0"/>
              </a:rPr>
              <a:t>Original approach: </a:t>
            </a: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1</a:t>
            </a:r>
            <a:r>
              <a:rPr lang="en-US" dirty="0" smtClean="0">
                <a:latin typeface="Calibri" panose="020F0502020204030204" pitchFamily="34" charset="0"/>
              </a:rPr>
              <a:t>: geometry boundary and possible holes determined in </a:t>
            </a:r>
            <a:r>
              <a:rPr lang="en-US" b="1" i="1" dirty="0" smtClean="0">
                <a:latin typeface="Calibri" panose="020F0502020204030204" pitchFamily="34" charset="0"/>
              </a:rPr>
              <a:t>MATLAB</a:t>
            </a:r>
            <a:r>
              <a:rPr lang="en-US" dirty="0" smtClean="0">
                <a:latin typeface="Calibri" panose="020F0502020204030204" pitchFamily="34" charset="0"/>
              </a:rPr>
              <a:t> </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uniform </a:t>
            </a:r>
            <a:r>
              <a:rPr lang="en-US" dirty="0">
                <a:latin typeface="Calibri" panose="020F0502020204030204" pitchFamily="34" charset="0"/>
              </a:rPr>
              <a:t>triangular </a:t>
            </a:r>
            <a:r>
              <a:rPr lang="en-US" dirty="0" smtClean="0">
                <a:latin typeface="Calibri" panose="020F0502020204030204" pitchFamily="34" charset="0"/>
              </a:rPr>
              <a:t>mesh is generated and refined </a:t>
            </a:r>
            <a:r>
              <a:rPr lang="en-US" dirty="0">
                <a:latin typeface="Calibri" panose="020F0502020204030204" pitchFamily="34" charset="0"/>
              </a:rPr>
              <a:t>based on </a:t>
            </a:r>
            <a:r>
              <a:rPr lang="en-US" b="1" i="1" dirty="0" smtClean="0">
                <a:latin typeface="Calibri" panose="020F0502020204030204" pitchFamily="34" charset="0"/>
              </a:rPr>
              <a:t>surface velocity gradient </a:t>
            </a:r>
            <a:r>
              <a:rPr lang="en-US" dirty="0" smtClean="0">
                <a:latin typeface="Calibri" panose="020F0502020204030204" pitchFamily="34" charset="0"/>
              </a:rPr>
              <a:t>in </a:t>
            </a:r>
            <a:r>
              <a:rPr lang="en-US" b="1" i="1" dirty="0" smtClean="0">
                <a:latin typeface="Calibri" panose="020F0502020204030204" pitchFamily="34" charset="0"/>
              </a:rPr>
              <a:t>Triangle </a:t>
            </a:r>
            <a:r>
              <a:rPr lang="en-US" dirty="0" smtClean="0">
                <a:latin typeface="Calibri" panose="020F0502020204030204" pitchFamily="34" charset="0"/>
              </a:rPr>
              <a:t>(2D meshing software)</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3</a:t>
            </a:r>
            <a:r>
              <a:rPr lang="en-US" dirty="0" smtClean="0">
                <a:latin typeface="Calibri" panose="020F0502020204030204" pitchFamily="34" charset="0"/>
              </a:rPr>
              <a:t>: 3D </a:t>
            </a:r>
            <a:r>
              <a:rPr lang="en-US" dirty="0">
                <a:latin typeface="Calibri" panose="020F0502020204030204" pitchFamily="34" charset="0"/>
              </a:rPr>
              <a:t>mesh </a:t>
            </a:r>
            <a:r>
              <a:rPr lang="en-US" dirty="0" smtClean="0">
                <a:latin typeface="Calibri" panose="020F0502020204030204" pitchFamily="34" charset="0"/>
              </a:rPr>
              <a:t>obtained by </a:t>
            </a:r>
            <a:r>
              <a:rPr lang="en-US" dirty="0">
                <a:latin typeface="Calibri" panose="020F0502020204030204" pitchFamily="34" charset="0"/>
              </a:rPr>
              <a:t>extruding </a:t>
            </a:r>
            <a:r>
              <a:rPr lang="en-US" dirty="0" smtClean="0">
                <a:latin typeface="Calibri" panose="020F0502020204030204" pitchFamily="34" charset="0"/>
              </a:rPr>
              <a:t>2D </a:t>
            </a:r>
            <a:r>
              <a:rPr lang="en-US" dirty="0">
                <a:latin typeface="Calibri" panose="020F0502020204030204" pitchFamily="34" charset="0"/>
              </a:rPr>
              <a:t>mesh </a:t>
            </a:r>
            <a:r>
              <a:rPr lang="en-US" dirty="0" smtClean="0">
                <a:latin typeface="Calibri" panose="020F0502020204030204" pitchFamily="34" charset="0"/>
              </a:rPr>
              <a:t>vertically as        </a:t>
            </a:r>
            <a:r>
              <a:rPr lang="en-US" b="1" i="1" dirty="0" smtClean="0">
                <a:latin typeface="Calibri" panose="020F0502020204030204" pitchFamily="34" charset="0"/>
              </a:rPr>
              <a:t>prisms</a:t>
            </a:r>
            <a:r>
              <a:rPr lang="en-US" dirty="0" smtClean="0">
                <a:latin typeface="Calibri" panose="020F0502020204030204" pitchFamily="34" charset="0"/>
              </a:rPr>
              <a:t>, </a:t>
            </a:r>
            <a:r>
              <a:rPr lang="en-US" dirty="0">
                <a:latin typeface="Calibri" panose="020F0502020204030204" pitchFamily="34" charset="0"/>
              </a:rPr>
              <a:t>then splitting each prism into 3 </a:t>
            </a:r>
            <a:r>
              <a:rPr lang="en-US" b="1" i="1" dirty="0" err="1">
                <a:latin typeface="Calibri" panose="020F0502020204030204" pitchFamily="34" charset="0"/>
              </a:rPr>
              <a:t>tetrahedra</a:t>
            </a:r>
            <a:r>
              <a:rPr lang="en-US" b="1" i="1" dirty="0">
                <a:latin typeface="Calibri" panose="020F0502020204030204" pitchFamily="34" charset="0"/>
              </a:rPr>
              <a:t> (Albany</a:t>
            </a:r>
            <a:r>
              <a:rPr lang="en-US" b="1" i="1" dirty="0" smtClean="0">
                <a:latin typeface="Calibri" panose="020F0502020204030204" pitchFamily="34" charset="0"/>
              </a:rPr>
              <a:t>).</a:t>
            </a:r>
          </a:p>
          <a:p>
            <a:pPr marL="742950" lvl="1" indent="-285750">
              <a:buFont typeface="Arial" panose="020B0604020202020204" pitchFamily="34" charset="0"/>
              <a:buChar char="•"/>
            </a:pPr>
            <a:endParaRPr lang="en-US" b="1" i="1" dirty="0">
              <a:latin typeface="Calibri" panose="020F0502020204030204" pitchFamily="34" charset="0"/>
            </a:endParaRPr>
          </a:p>
          <a:p>
            <a:r>
              <a:rPr lang="en-US" b="1" dirty="0" smtClean="0">
                <a:solidFill>
                  <a:schemeClr val="accent1"/>
                </a:solidFill>
                <a:latin typeface="Calibri" panose="020F0502020204030204" pitchFamily="34" charset="0"/>
              </a:rPr>
              <a:t>New approach:</a:t>
            </a:r>
          </a:p>
          <a:p>
            <a:endParaRPr lang="en-US" sz="1000" dirty="0" smtClean="0">
              <a:latin typeface="Calibri" panose="020F0502020204030204" pitchFamily="34" charset="0"/>
            </a:endParaRPr>
          </a:p>
          <a:p>
            <a:pPr marL="742950" lvl="1" indent="-285750">
              <a:buFont typeface="Arial" panose="020B0604020202020204" pitchFamily="34" charset="0"/>
              <a:buChar char="•"/>
            </a:pPr>
            <a:r>
              <a:rPr lang="en-US" b="1" u="sng" dirty="0">
                <a:latin typeface="Calibri" panose="020F0502020204030204" pitchFamily="34" charset="0"/>
              </a:rPr>
              <a:t>Step 1</a:t>
            </a:r>
            <a:r>
              <a:rPr lang="en-US" dirty="0">
                <a:latin typeface="Calibri" panose="020F0502020204030204" pitchFamily="34" charset="0"/>
              </a:rPr>
              <a:t>: geometry </a:t>
            </a:r>
            <a:r>
              <a:rPr lang="en-US" dirty="0" smtClean="0">
                <a:latin typeface="Calibri" panose="020F0502020204030204" pitchFamily="34" charset="0"/>
              </a:rPr>
              <a:t>determined from *.nc file using </a:t>
            </a:r>
            <a:r>
              <a:rPr lang="en-US" b="1" i="1" dirty="0" smtClean="0">
                <a:latin typeface="Calibri" panose="020F0502020204030204" pitchFamily="34" charset="0"/>
              </a:rPr>
              <a:t>scripts</a:t>
            </a:r>
            <a:r>
              <a:rPr lang="en-US" dirty="0" smtClean="0">
                <a:latin typeface="Calibri" panose="020F0502020204030204" pitchFamily="34" charset="0"/>
              </a:rPr>
              <a:t>.</a:t>
            </a:r>
          </a:p>
          <a:p>
            <a:pPr lvl="1"/>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2</a:t>
            </a:r>
            <a:r>
              <a:rPr lang="en-US" dirty="0" smtClean="0">
                <a:latin typeface="Calibri" panose="020F0502020204030204" pitchFamily="34" charset="0"/>
              </a:rPr>
              <a:t>: uniform tetrahedral mesh generated (using </a:t>
            </a:r>
            <a:r>
              <a:rPr lang="en-US" b="1" i="1" dirty="0" smtClean="0">
                <a:latin typeface="Calibri" panose="020F0502020204030204" pitchFamily="34" charset="0"/>
              </a:rPr>
              <a:t>Triangle </a:t>
            </a:r>
            <a:r>
              <a:rPr lang="en-US" dirty="0" smtClean="0">
                <a:latin typeface="Calibri" panose="020F0502020204030204" pitchFamily="34" charset="0"/>
              </a:rPr>
              <a:t>or </a:t>
            </a:r>
            <a:r>
              <a:rPr lang="en-US" b="1" i="1" dirty="0" err="1" smtClean="0">
                <a:latin typeface="Calibri" panose="020F0502020204030204" pitchFamily="34" charset="0"/>
              </a:rPr>
              <a:t>Simmetrix</a:t>
            </a:r>
            <a:r>
              <a:rPr lang="en-US" dirty="0" smtClean="0">
                <a:latin typeface="Calibri" panose="020F0502020204030204" pitchFamily="34" charset="0"/>
              </a:rPr>
              <a:t>).</a:t>
            </a:r>
            <a:endParaRPr lang="en-US" b="1" u="sng" dirty="0">
              <a:latin typeface="Calibri" panose="020F0502020204030204" pitchFamily="34" charset="0"/>
            </a:endParaRPr>
          </a:p>
          <a:p>
            <a:pPr lvl="1"/>
            <a:endParaRPr lang="en-US" sz="400" dirty="0">
              <a:solidFill>
                <a:srgbClr val="FF0000"/>
              </a:solidFill>
              <a:latin typeface="Calibri" panose="020F0502020204030204" pitchFamily="34" charset="0"/>
            </a:endParaRPr>
          </a:p>
          <a:p>
            <a:pPr marL="742950" lvl="1" indent="-285750">
              <a:buFont typeface="Arial" panose="020B0604020202020204" pitchFamily="34" charset="0"/>
              <a:buChar char="•"/>
            </a:pPr>
            <a:r>
              <a:rPr lang="en-US" b="1" u="sng" dirty="0" smtClean="0">
                <a:solidFill>
                  <a:srgbClr val="FF0000"/>
                </a:solidFill>
                <a:latin typeface="Calibri" panose="020F0502020204030204" pitchFamily="34" charset="0"/>
              </a:rPr>
              <a:t>Step 3</a:t>
            </a:r>
            <a:r>
              <a:rPr lang="en-US" dirty="0" smtClean="0">
                <a:solidFill>
                  <a:srgbClr val="FF0000"/>
                </a:solidFill>
                <a:latin typeface="Calibri" panose="020F0502020204030204" pitchFamily="34" charset="0"/>
              </a:rPr>
              <a:t>: 2D slice of initial mesh adaptively refined via </a:t>
            </a:r>
            <a:r>
              <a:rPr lang="en-US" b="1" i="1" dirty="0" smtClean="0">
                <a:solidFill>
                  <a:srgbClr val="FF0000"/>
                </a:solidFill>
                <a:latin typeface="Calibri" panose="020F0502020204030204" pitchFamily="34" charset="0"/>
              </a:rPr>
              <a:t>in-memory </a:t>
            </a:r>
            <a:r>
              <a:rPr lang="en-US" b="1" i="1" dirty="0">
                <a:solidFill>
                  <a:srgbClr val="FF0000"/>
                </a:solidFill>
                <a:latin typeface="Calibri" panose="020F0502020204030204" pitchFamily="34" charset="0"/>
              </a:rPr>
              <a:t>Parallel Albany Adaptive Loop with </a:t>
            </a:r>
            <a:r>
              <a:rPr lang="en-US" b="1" i="1" dirty="0" smtClean="0">
                <a:solidFill>
                  <a:srgbClr val="FF0000"/>
                </a:solidFill>
                <a:latin typeface="Calibri" panose="020F0502020204030204" pitchFamily="34" charset="0"/>
              </a:rPr>
              <a:t>SCOREC</a:t>
            </a:r>
            <a:r>
              <a:rPr lang="en-US" dirty="0" smtClean="0">
                <a:solidFill>
                  <a:srgbClr val="FF0000"/>
                </a:solidFill>
                <a:latin typeface="Calibri" panose="020F0502020204030204" pitchFamily="34" charset="0"/>
              </a:rPr>
              <a:t> </a:t>
            </a:r>
            <a:r>
              <a:rPr lang="en-US" dirty="0">
                <a:solidFill>
                  <a:srgbClr val="FF0000"/>
                </a:solidFill>
                <a:latin typeface="Calibri" panose="020F0502020204030204" pitchFamily="34" charset="0"/>
              </a:rPr>
              <a:t>(</a:t>
            </a:r>
            <a:r>
              <a:rPr lang="en-US" b="1" i="1" dirty="0">
                <a:solidFill>
                  <a:srgbClr val="FF0000"/>
                </a:solidFill>
                <a:latin typeface="Calibri" panose="020F0502020204030204" pitchFamily="34" charset="0"/>
              </a:rPr>
              <a:t>PAALS</a:t>
            </a:r>
            <a:r>
              <a:rPr lang="en-US" dirty="0" smtClean="0">
                <a:solidFill>
                  <a:srgbClr val="FF0000"/>
                </a:solidFill>
                <a:latin typeface="Calibri" panose="020F0502020204030204" pitchFamily="34" charset="0"/>
              </a:rPr>
              <a:t>)</a:t>
            </a:r>
            <a:r>
              <a:rPr lang="en-US" b="1" i="1" dirty="0" smtClean="0">
                <a:solidFill>
                  <a:srgbClr val="FF0000"/>
                </a:solidFill>
                <a:latin typeface="Calibri" panose="020F0502020204030204" pitchFamily="34" charset="0"/>
              </a:rPr>
              <a:t>.</a:t>
            </a:r>
            <a:endParaRPr lang="en-US" b="1" dirty="0">
              <a:solidFill>
                <a:srgbClr val="FF0000"/>
              </a:solidFill>
              <a:latin typeface="Calibri" panose="020F0502020204030204" pitchFamily="34" charset="0"/>
            </a:endParaRPr>
          </a:p>
          <a:p>
            <a:pPr marL="742950" lvl="1" indent="-285750">
              <a:buFont typeface="Arial" panose="020B0604020202020204" pitchFamily="34" charset="0"/>
              <a:buChar char="•"/>
            </a:pPr>
            <a:endParaRPr lang="en-US" sz="400" dirty="0" smtClean="0">
              <a:latin typeface="Calibri" panose="020F0502020204030204" pitchFamily="34" charset="0"/>
            </a:endParaRPr>
          </a:p>
          <a:p>
            <a:pPr marL="742950" lvl="1" indent="-285750">
              <a:buFont typeface="Arial" panose="020B0604020202020204" pitchFamily="34" charset="0"/>
              <a:buChar char="•"/>
            </a:pPr>
            <a:r>
              <a:rPr lang="en-US" b="1" u="sng" dirty="0" smtClean="0">
                <a:latin typeface="Calibri" panose="020F0502020204030204" pitchFamily="34" charset="0"/>
              </a:rPr>
              <a:t>Step 4</a:t>
            </a:r>
            <a:r>
              <a:rPr lang="en-US" dirty="0" smtClean="0">
                <a:latin typeface="Calibri" panose="020F0502020204030204" pitchFamily="34" charset="0"/>
              </a:rPr>
              <a:t>: </a:t>
            </a:r>
            <a:r>
              <a:rPr lang="en-US" dirty="0">
                <a:latin typeface="Calibri" panose="020F0502020204030204" pitchFamily="34" charset="0"/>
              </a:rPr>
              <a:t>3D mesh obtained by extruding 2D mesh vertically as        </a:t>
            </a:r>
            <a:r>
              <a:rPr lang="en-US" b="1" i="1" dirty="0" smtClean="0">
                <a:latin typeface="Calibri" panose="020F0502020204030204" pitchFamily="34" charset="0"/>
              </a:rPr>
              <a:t>prisms</a:t>
            </a:r>
            <a:r>
              <a:rPr lang="en-US" dirty="0" smtClean="0">
                <a:latin typeface="Calibri" panose="020F0502020204030204" pitchFamily="34" charset="0"/>
              </a:rPr>
              <a:t> in </a:t>
            </a:r>
            <a:r>
              <a:rPr lang="en-US" b="1" i="1" dirty="0" smtClean="0">
                <a:latin typeface="Calibri" panose="020F0502020204030204" pitchFamily="34" charset="0"/>
              </a:rPr>
              <a:t>Albany.</a:t>
            </a:r>
            <a:endParaRPr lang="en-US" b="1" i="1" dirty="0">
              <a:latin typeface="Calibri" panose="020F0502020204030204" pitchFamily="34" charset="0"/>
            </a:endParaRPr>
          </a:p>
          <a:p>
            <a:pPr marL="742950" lvl="1" indent="-285750">
              <a:buFont typeface="Arial" panose="020B0604020202020204" pitchFamily="34" charset="0"/>
              <a:buChar char="•"/>
            </a:pPr>
            <a:endParaRPr lang="en-US" b="1" i="1" dirty="0">
              <a:latin typeface="Calibri" panose="020F0502020204030204" pitchFamily="34" charset="0"/>
            </a:endParaRPr>
          </a:p>
          <a:p>
            <a:pPr marL="1200150" lvl="2" indent="-285750">
              <a:buFont typeface="Arial" panose="020B0604020202020204" pitchFamily="34" charset="0"/>
              <a:buChar char="•"/>
            </a:pPr>
            <a:endParaRPr lang="en-US" dirty="0">
              <a:latin typeface="Calibri" panose="020F0502020204030204" pitchFamily="34" charset="0"/>
            </a:endParaRPr>
          </a:p>
          <a:p>
            <a:pPr marL="1200150" lvl="2" indent="-285750">
              <a:buFont typeface="Arial" panose="020B0604020202020204" pitchFamily="34" charset="0"/>
              <a:buChar char="•"/>
            </a:pPr>
            <a:endParaRPr lang="en-US" dirty="0">
              <a:latin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rPr>
              <a:t>: </a:t>
            </a:r>
            <a:endParaRPr lang="en-US" dirty="0">
              <a:latin typeface="Calibri" panose="020F0502020204030204" pitchFamily="34" charset="0"/>
            </a:endParaRPr>
          </a:p>
        </p:txBody>
      </p:sp>
      <p:sp>
        <p:nvSpPr>
          <p:cNvPr id="3" name="Rectangle 2"/>
          <p:cNvSpPr/>
          <p:nvPr/>
        </p:nvSpPr>
        <p:spPr>
          <a:xfrm>
            <a:off x="1752600" y="3080337"/>
            <a:ext cx="5066899" cy="369332"/>
          </a:xfrm>
          <a:prstGeom prst="rect">
            <a:avLst/>
          </a:prstGeom>
          <a:solidFill>
            <a:schemeClr val="accent1">
              <a:lumMod val="20000"/>
              <a:lumOff val="80000"/>
            </a:schemeClr>
          </a:solidFill>
        </p:spPr>
        <p:txBody>
          <a:bodyPr wrap="square">
            <a:spAutoFit/>
          </a:bodyPr>
          <a:lstStyle/>
          <a:p>
            <a:pPr algn="ctr"/>
            <a:r>
              <a:rPr lang="en-US" dirty="0" smtClean="0">
                <a:latin typeface="Calibri" panose="020F0502020204030204" pitchFamily="34" charset="0"/>
              </a:rPr>
              <a:t>Parallel </a:t>
            </a:r>
            <a:r>
              <a:rPr lang="en-US" dirty="0">
                <a:latin typeface="Calibri" panose="020F0502020204030204" pitchFamily="34" charset="0"/>
              </a:rPr>
              <a:t>Albany Adaptive Loop with </a:t>
            </a:r>
            <a:r>
              <a:rPr lang="en-US" dirty="0" smtClean="0">
                <a:latin typeface="Calibri" panose="020F0502020204030204" pitchFamily="34" charset="0"/>
              </a:rPr>
              <a:t>SCOREC* (PAALS)  </a:t>
            </a:r>
            <a:endParaRPr lang="en-US" dirty="0">
              <a:latin typeface="Calibri" panose="020F0502020204030204" pitchFamily="34" charset="0"/>
            </a:endParaRPr>
          </a:p>
        </p:txBody>
      </p:sp>
      <p:sp>
        <p:nvSpPr>
          <p:cNvPr id="4" name="TextBox 3"/>
          <p:cNvSpPr txBox="1"/>
          <p:nvPr/>
        </p:nvSpPr>
        <p:spPr>
          <a:xfrm>
            <a:off x="0" y="6550223"/>
            <a:ext cx="8763000" cy="307777"/>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a:t>
            </a:r>
            <a:r>
              <a:rPr lang="en-US" sz="1400" dirty="0">
                <a:solidFill>
                  <a:schemeClr val="bg1"/>
                </a:solidFill>
                <a:latin typeface="Calibri" panose="020F0502020204030204" pitchFamily="34" charset="0"/>
              </a:rPr>
              <a:t>Scientific Computation Research Center </a:t>
            </a:r>
            <a:r>
              <a:rPr lang="en-US" sz="1400" dirty="0" smtClean="0">
                <a:solidFill>
                  <a:schemeClr val="bg1"/>
                </a:solidFill>
                <a:latin typeface="Calibri" panose="020F0502020204030204" pitchFamily="34" charset="0"/>
              </a:rPr>
              <a:t>at </a:t>
            </a:r>
            <a:r>
              <a:rPr lang="en-US" sz="1400" dirty="0">
                <a:solidFill>
                  <a:schemeClr val="bg1"/>
                </a:solidFill>
                <a:latin typeface="Calibri" panose="020F0502020204030204" pitchFamily="34" charset="0"/>
              </a:rPr>
              <a:t>Rensselaer Polytechnic Institute </a:t>
            </a:r>
            <a:r>
              <a:rPr lang="en-US" sz="1400" dirty="0" smtClean="0">
                <a:solidFill>
                  <a:schemeClr val="bg1"/>
                </a:solidFill>
                <a:latin typeface="Calibri" panose="020F0502020204030204" pitchFamily="34" charset="0"/>
              </a:rPr>
              <a:t>(RPI</a:t>
            </a:r>
            <a:r>
              <a:rPr lang="en-US" sz="1400" dirty="0">
                <a:solidFill>
                  <a:schemeClr val="bg1"/>
                </a:solidFill>
                <a:latin typeface="Calibri" panose="020F0502020204030204" pitchFamily="34" charset="0"/>
              </a:rPr>
              <a:t>); https://github.com/SCOREC</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791200"/>
            <a:ext cx="1676400" cy="565588"/>
          </a:xfrm>
          <a:prstGeom prst="rect">
            <a:avLst/>
          </a:prstGeom>
        </p:spPr>
      </p:pic>
      <p:pic>
        <p:nvPicPr>
          <p:cNvPr id="8" name="Picture 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715000"/>
            <a:ext cx="1305785" cy="68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733" y="5792308"/>
            <a:ext cx="2401467" cy="4560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499" y="5737302"/>
            <a:ext cx="1260146" cy="496819"/>
          </a:xfrm>
          <a:prstGeom prst="rect">
            <a:avLst/>
          </a:prstGeom>
        </p:spPr>
      </p:pic>
      <p:sp>
        <p:nvSpPr>
          <p:cNvPr id="16" name="Left Brace 15"/>
          <p:cNvSpPr/>
          <p:nvPr/>
        </p:nvSpPr>
        <p:spPr>
          <a:xfrm>
            <a:off x="381000" y="1411069"/>
            <a:ext cx="152400" cy="79873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16200000">
            <a:off x="-496789" y="1255812"/>
            <a:ext cx="1447800" cy="307777"/>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20" name="Left Brace 19"/>
          <p:cNvSpPr/>
          <p:nvPr/>
        </p:nvSpPr>
        <p:spPr>
          <a:xfrm>
            <a:off x="381000" y="3619381"/>
            <a:ext cx="152400" cy="79873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rot="16200000">
            <a:off x="-496789" y="3464124"/>
            <a:ext cx="1447800" cy="307777"/>
          </a:xfrm>
          <a:prstGeom prst="rect">
            <a:avLst/>
          </a:prstGeom>
          <a:noFill/>
        </p:spPr>
        <p:txBody>
          <a:bodyPr wrap="square" rtlCol="0">
            <a:spAutoFit/>
          </a:bodyPr>
          <a:lstStyle/>
          <a:p>
            <a:r>
              <a:rPr lang="en-US" sz="1400" dirty="0" smtClean="0">
                <a:latin typeface="Calibri" panose="020F0502020204030204" pitchFamily="34" charset="0"/>
              </a:rPr>
              <a:t>offline</a:t>
            </a:r>
            <a:endParaRPr lang="en-US" sz="1400" dirty="0">
              <a:latin typeface="Calibri" panose="020F0502020204030204" pitchFamily="34" charset="0"/>
            </a:endParaRPr>
          </a:p>
        </p:txBody>
      </p:sp>
      <p:sp>
        <p:nvSpPr>
          <p:cNvPr id="18" name="Left Brace 17"/>
          <p:cNvSpPr/>
          <p:nvPr/>
        </p:nvSpPr>
        <p:spPr>
          <a:xfrm>
            <a:off x="383978" y="2325470"/>
            <a:ext cx="149422" cy="49244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6200000">
            <a:off x="-435463" y="2016324"/>
            <a:ext cx="1447800" cy="307777"/>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
        <p:nvSpPr>
          <p:cNvPr id="22" name="Left Brace 21"/>
          <p:cNvSpPr/>
          <p:nvPr/>
        </p:nvSpPr>
        <p:spPr>
          <a:xfrm>
            <a:off x="383978" y="4611470"/>
            <a:ext cx="149422" cy="10273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rot="16200000">
            <a:off x="-1290522" y="3745942"/>
            <a:ext cx="3020383" cy="307779"/>
          </a:xfrm>
          <a:prstGeom prst="rect">
            <a:avLst/>
          </a:prstGeom>
          <a:noFill/>
        </p:spPr>
        <p:txBody>
          <a:bodyPr wrap="square" rtlCol="0">
            <a:spAutoFit/>
          </a:bodyPr>
          <a:lstStyle/>
          <a:p>
            <a:r>
              <a:rPr lang="en-US" sz="1400" dirty="0" smtClean="0">
                <a:latin typeface="Calibri" panose="020F0502020204030204" pitchFamily="34" charset="0"/>
              </a:rPr>
              <a:t>online</a:t>
            </a:r>
            <a:endParaRPr lang="en-US" sz="1400" dirty="0">
              <a:latin typeface="Calibri" panose="020F0502020204030204" pitchFamily="34" charset="0"/>
            </a:endParaRPr>
          </a:p>
        </p:txBody>
      </p:sp>
    </p:spTree>
    <p:extLst>
      <p:ext uri="{BB962C8B-B14F-4D97-AF65-F5344CB8AC3E}">
        <p14:creationId xmlns:p14="http://schemas.microsoft.com/office/powerpoint/2010/main" val="24393656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595" y="1138458"/>
            <a:ext cx="19573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122" y="3452574"/>
            <a:ext cx="1935816" cy="240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139" y="2819400"/>
            <a:ext cx="3657600" cy="318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339" y="3886200"/>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p:sp>
        <p:nvSpPr>
          <p:cNvPr id="12" name="TextBox 11"/>
          <p:cNvSpPr txBox="1"/>
          <p:nvPr/>
        </p:nvSpPr>
        <p:spPr>
          <a:xfrm>
            <a:off x="2791539" y="3886200"/>
            <a:ext cx="1524000" cy="338554"/>
          </a:xfrm>
          <a:prstGeom prst="rect">
            <a:avLst/>
          </a:prstGeom>
          <a:noFill/>
        </p:spPr>
        <p:txBody>
          <a:bodyPr wrap="square" rtlCol="0">
            <a:spAutoFit/>
          </a:bodyPr>
          <a:lstStyle/>
          <a:p>
            <a:r>
              <a:rPr lang="en-US" sz="1600" dirty="0" smtClean="0">
                <a:solidFill>
                  <a:schemeClr val="bg1"/>
                </a:solidFill>
                <a:latin typeface="Calibri" pitchFamily="34" charset="0"/>
              </a:rPr>
              <a:t>Glimmer/CISM</a:t>
            </a:r>
            <a:endParaRPr lang="en-US" sz="1600" dirty="0">
              <a:solidFill>
                <a:schemeClr val="bg1"/>
              </a:solidFill>
              <a:latin typeface="Calibri" pitchFamily="34" charset="0"/>
            </a:endParaRPr>
          </a:p>
        </p:txBody>
      </p:sp>
      <p:sp>
        <p:nvSpPr>
          <p:cNvPr id="15" name="Rectangle 2"/>
          <p:cNvSpPr txBox="1">
            <a:spLocks noChangeArrowheads="1"/>
          </p:cNvSpPr>
          <p:nvPr/>
        </p:nvSpPr>
        <p:spPr>
          <a:xfrm>
            <a:off x="228600" y="195943"/>
            <a:ext cx="81534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3600" kern="0" dirty="0" smtClean="0">
                <a:solidFill>
                  <a:schemeClr val="tx1"/>
                </a:solidFill>
                <a:latin typeface="Calibri" panose="020F0502020204030204" pitchFamily="34" charset="0"/>
              </a:rPr>
              <a:t>Fine-Resolution Greenland Strong Scaling Study</a:t>
            </a:r>
            <a:endParaRPr lang="en-US" sz="3600" kern="0" dirty="0">
              <a:solidFill>
                <a:schemeClr val="tx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38100" y="1347256"/>
                <a:ext cx="7391400" cy="150810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alibri" panose="020F0502020204030204" pitchFamily="34" charset="0"/>
                  </a:rPr>
                  <a:t>Strong scaling on 1km Greenland with 40 vertical layers (143M </a:t>
                </a:r>
                <a:r>
                  <a:rPr lang="en-US" sz="1600" dirty="0" err="1" smtClean="0">
                    <a:latin typeface="Calibri" panose="020F0502020204030204" pitchFamily="34" charset="0"/>
                  </a:rPr>
                  <a:t>dofs</a:t>
                </a:r>
                <a:r>
                  <a:rPr lang="en-US" sz="1600" dirty="0" smtClean="0">
                    <a:latin typeface="Calibri" panose="020F0502020204030204" pitchFamily="34" charset="0"/>
                  </a:rPr>
                  <a:t>, hex elements).</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rPr>
                  <a:t>Initialized with realistic basal friction (from deterministic inversion) and temperature fields </a:t>
                </a:r>
                <a14:m>
                  <m:oMath xmlns:m="http://schemas.openxmlformats.org/officeDocument/2006/math">
                    <m:r>
                      <a:rPr lang="en-US" sz="1600" i="1" dirty="0" smtClean="0">
                        <a:latin typeface="Cambria Math"/>
                        <a:ea typeface="Cambria Math"/>
                      </a:rPr>
                      <m:t>→</m:t>
                    </m:r>
                  </m:oMath>
                </a14:m>
                <a:r>
                  <a:rPr lang="en-US" sz="1600" dirty="0" smtClean="0">
                    <a:latin typeface="Calibri" panose="020F0502020204030204" pitchFamily="34" charset="0"/>
                  </a:rPr>
                  <a:t> interpolated from coarser to fine mesh.</a:t>
                </a:r>
              </a:p>
              <a:p>
                <a:endParaRPr lang="en-US" sz="400" dirty="0">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rPr>
                  <a:t>Iterative linear solver</a:t>
                </a:r>
                <a:r>
                  <a:rPr lang="en-US" sz="1600" dirty="0" smtClean="0">
                    <a:latin typeface="Calibri" panose="020F0502020204030204" pitchFamily="34" charset="0"/>
                  </a:rPr>
                  <a:t>: CG.</a:t>
                </a:r>
              </a:p>
              <a:p>
                <a:endParaRPr lang="en-US" sz="400" dirty="0" smtClean="0">
                  <a:latin typeface="Calibri" panose="020F0502020204030204" pitchFamily="34" charset="0"/>
                </a:endParaRPr>
              </a:p>
              <a:p>
                <a:pPr marL="285750" indent="-285750">
                  <a:buFont typeface="Arial" panose="020B0604020202020204" pitchFamily="34" charset="0"/>
                  <a:buChar char="•"/>
                </a:pPr>
                <a:r>
                  <a:rPr lang="en-US" sz="1600" b="1" dirty="0" smtClean="0">
                    <a:latin typeface="Calibri" panose="020F0502020204030204" pitchFamily="34" charset="0"/>
                  </a:rPr>
                  <a:t>Preconditioner</a:t>
                </a:r>
                <a:r>
                  <a:rPr lang="en-US" sz="1600" dirty="0" smtClean="0">
                    <a:latin typeface="Calibri" panose="020F0502020204030204" pitchFamily="34" charset="0"/>
                  </a:rPr>
                  <a:t>: ILU vs. new AMG (based on aggressive semi-coarsening).</a:t>
                </a:r>
                <a:endParaRPr lang="en-US" sz="1600" dirty="0">
                  <a:latin typeface="Calibri" panose="020F050202020403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8100" y="1347256"/>
                <a:ext cx="7391400" cy="1508105"/>
              </a:xfrm>
              <a:prstGeom prst="rect">
                <a:avLst/>
              </a:prstGeom>
              <a:blipFill>
                <a:blip r:embed="rId5"/>
                <a:stretch>
                  <a:fillRect l="-330" t="-1215" b="-4453"/>
                </a:stretch>
              </a:blipFill>
            </p:spPr>
            <p:txBody>
              <a:bodyPr/>
              <a:lstStyle/>
              <a:p>
                <a:r>
                  <a:rPr lang="en-US">
                    <a:noFill/>
                  </a:rPr>
                  <a:t> </a:t>
                </a:r>
              </a:p>
            </p:txBody>
          </p:sp>
        </mc:Fallback>
      </mc:AlternateContent>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883868"/>
            <a:ext cx="3705939" cy="3059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9128" y="6141208"/>
            <a:ext cx="7696200" cy="584775"/>
          </a:xfrm>
          <a:prstGeom prst="rect">
            <a:avLst/>
          </a:prstGeom>
          <a:solidFill>
            <a:schemeClr val="tx2">
              <a:lumMod val="20000"/>
              <a:lumOff val="80000"/>
            </a:schemeClr>
          </a:solidFill>
        </p:spPr>
        <p:txBody>
          <a:bodyPr wrap="square" rtlCol="0">
            <a:spAutoFit/>
          </a:bodyPr>
          <a:lstStyle/>
          <a:p>
            <a:pPr algn="ctr"/>
            <a:r>
              <a:rPr lang="en-US" sz="1600" dirty="0" smtClean="0">
                <a:latin typeface="Calibri" panose="020F0502020204030204" pitchFamily="34" charset="0"/>
              </a:rPr>
              <a:t>ILU solver scales better than AMG but ILU solve is slightly slower: AMG solver becomes inefficient when # unknowns/core small (expensive setup; a lot of communications).</a:t>
            </a:r>
            <a:endParaRPr lang="en-US" sz="1600" dirty="0">
              <a:latin typeface="Calibri" panose="020F0502020204030204" pitchFamily="34" charset="0"/>
            </a:endParaRPr>
          </a:p>
        </p:txBody>
      </p:sp>
      <p:sp>
        <p:nvSpPr>
          <p:cNvPr id="4" name="TextBox 3"/>
          <p:cNvSpPr txBox="1"/>
          <p:nvPr/>
        </p:nvSpPr>
        <p:spPr>
          <a:xfrm>
            <a:off x="886539" y="2895600"/>
            <a:ext cx="1981200" cy="338554"/>
          </a:xfrm>
          <a:prstGeom prst="rect">
            <a:avLst/>
          </a:prstGeom>
          <a:solidFill>
            <a:schemeClr val="bg1"/>
          </a:solidFill>
        </p:spPr>
        <p:txBody>
          <a:bodyPr wrap="square" rtlCol="0">
            <a:spAutoFit/>
          </a:bodyPr>
          <a:lstStyle/>
          <a:p>
            <a:pPr algn="ctr"/>
            <a:r>
              <a:rPr lang="en-US" sz="1600" dirty="0" smtClean="0">
                <a:latin typeface="+mn-lt"/>
              </a:rPr>
              <a:t>ILU</a:t>
            </a:r>
            <a:endParaRPr lang="en-US" sz="1600" dirty="0">
              <a:latin typeface="+mn-lt"/>
            </a:endParaRPr>
          </a:p>
        </p:txBody>
      </p:sp>
      <p:sp>
        <p:nvSpPr>
          <p:cNvPr id="13" name="TextBox 12"/>
          <p:cNvSpPr txBox="1"/>
          <p:nvPr/>
        </p:nvSpPr>
        <p:spPr>
          <a:xfrm>
            <a:off x="4391739" y="2895600"/>
            <a:ext cx="1981200" cy="338554"/>
          </a:xfrm>
          <a:prstGeom prst="rect">
            <a:avLst/>
          </a:prstGeom>
          <a:solidFill>
            <a:schemeClr val="bg1"/>
          </a:solidFill>
        </p:spPr>
        <p:txBody>
          <a:bodyPr wrap="square" rtlCol="0">
            <a:spAutoFit/>
          </a:bodyPr>
          <a:lstStyle/>
          <a:p>
            <a:pPr algn="ctr"/>
            <a:r>
              <a:rPr lang="en-US" sz="1600" dirty="0" smtClean="0">
                <a:latin typeface="+mn-lt"/>
              </a:rPr>
              <a:t>AMG</a:t>
            </a:r>
            <a:endParaRPr lang="en-US" sz="1600" dirty="0">
              <a:latin typeface="+mn-lt"/>
            </a:endParaRPr>
          </a:p>
        </p:txBody>
      </p:sp>
      <p:sp>
        <p:nvSpPr>
          <p:cNvPr id="6" name="TextBox 5"/>
          <p:cNvSpPr txBox="1"/>
          <p:nvPr/>
        </p:nvSpPr>
        <p:spPr>
          <a:xfrm>
            <a:off x="276939" y="5374213"/>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1024 cores </a:t>
            </a:r>
            <a:endParaRPr lang="en-US" sz="1400" dirty="0">
              <a:latin typeface="+mn-lt"/>
            </a:endParaRPr>
          </a:p>
        </p:txBody>
      </p:sp>
      <p:sp>
        <p:nvSpPr>
          <p:cNvPr id="17" name="TextBox 16"/>
          <p:cNvSpPr txBox="1"/>
          <p:nvPr/>
        </p:nvSpPr>
        <p:spPr>
          <a:xfrm>
            <a:off x="2715339" y="5344180"/>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16,384 cores </a:t>
            </a:r>
            <a:endParaRPr lang="en-US" sz="1400" dirty="0">
              <a:latin typeface="+mn-lt"/>
            </a:endParaRPr>
          </a:p>
        </p:txBody>
      </p:sp>
      <p:sp>
        <p:nvSpPr>
          <p:cNvPr id="18" name="TextBox 17"/>
          <p:cNvSpPr txBox="1"/>
          <p:nvPr/>
        </p:nvSpPr>
        <p:spPr>
          <a:xfrm>
            <a:off x="1267539" y="5562600"/>
            <a:ext cx="1371600" cy="369332"/>
          </a:xfrm>
          <a:prstGeom prst="rect">
            <a:avLst/>
          </a:prstGeom>
          <a:solidFill>
            <a:schemeClr val="bg1"/>
          </a:solidFill>
        </p:spPr>
        <p:txBody>
          <a:bodyPr wrap="square" rtlCol="0">
            <a:spAutoFit/>
          </a:bodyPr>
          <a:lstStyle/>
          <a:p>
            <a:pPr algn="ctr"/>
            <a:r>
              <a:rPr lang="en-US" sz="1400" dirty="0" smtClean="0">
                <a:latin typeface="+mn-lt"/>
              </a:rPr>
              <a:t># cores</a:t>
            </a:r>
          </a:p>
          <a:p>
            <a:pPr algn="ctr"/>
            <a:endParaRPr lang="en-US" sz="400" dirty="0">
              <a:latin typeface="+mn-lt"/>
            </a:endParaRPr>
          </a:p>
        </p:txBody>
      </p:sp>
      <p:sp>
        <p:nvSpPr>
          <p:cNvPr id="19" name="TextBox 18"/>
          <p:cNvSpPr txBox="1"/>
          <p:nvPr/>
        </p:nvSpPr>
        <p:spPr>
          <a:xfrm>
            <a:off x="3629739" y="5364033"/>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1024 cores </a:t>
            </a:r>
            <a:endParaRPr lang="en-US" sz="1400" dirty="0">
              <a:latin typeface="+mn-lt"/>
            </a:endParaRPr>
          </a:p>
        </p:txBody>
      </p:sp>
      <p:sp>
        <p:nvSpPr>
          <p:cNvPr id="20" name="TextBox 19"/>
          <p:cNvSpPr txBox="1"/>
          <p:nvPr/>
        </p:nvSpPr>
        <p:spPr>
          <a:xfrm>
            <a:off x="6068139" y="5334000"/>
            <a:ext cx="685800" cy="523220"/>
          </a:xfrm>
          <a:prstGeom prst="rect">
            <a:avLst/>
          </a:prstGeom>
          <a:solidFill>
            <a:schemeClr val="bg1"/>
          </a:solidFill>
          <a:ln>
            <a:solidFill>
              <a:schemeClr val="tx1"/>
            </a:solidFill>
          </a:ln>
        </p:spPr>
        <p:txBody>
          <a:bodyPr wrap="square" rtlCol="0">
            <a:spAutoFit/>
          </a:bodyPr>
          <a:lstStyle/>
          <a:p>
            <a:pPr algn="ctr"/>
            <a:r>
              <a:rPr lang="en-US" sz="1400" dirty="0" smtClean="0">
                <a:latin typeface="+mn-lt"/>
              </a:rPr>
              <a:t>16,384 cores </a:t>
            </a:r>
            <a:endParaRPr lang="en-US" sz="1400" dirty="0">
              <a:latin typeface="+mn-lt"/>
            </a:endParaRPr>
          </a:p>
        </p:txBody>
      </p:sp>
      <p:sp>
        <p:nvSpPr>
          <p:cNvPr id="21" name="TextBox 20"/>
          <p:cNvSpPr txBox="1"/>
          <p:nvPr/>
        </p:nvSpPr>
        <p:spPr>
          <a:xfrm>
            <a:off x="4544139" y="5574268"/>
            <a:ext cx="1371600" cy="369332"/>
          </a:xfrm>
          <a:prstGeom prst="rect">
            <a:avLst/>
          </a:prstGeom>
          <a:solidFill>
            <a:schemeClr val="bg1"/>
          </a:solidFill>
        </p:spPr>
        <p:txBody>
          <a:bodyPr wrap="square" rtlCol="0">
            <a:spAutoFit/>
          </a:bodyPr>
          <a:lstStyle/>
          <a:p>
            <a:pPr algn="ctr"/>
            <a:r>
              <a:rPr lang="en-US" sz="1400" dirty="0" smtClean="0">
                <a:latin typeface="+mn-lt"/>
              </a:rPr>
              <a:t># cores</a:t>
            </a:r>
          </a:p>
          <a:p>
            <a:pPr algn="ctr"/>
            <a:endParaRPr lang="en-US" sz="400" dirty="0">
              <a:latin typeface="+mn-lt"/>
            </a:endParaRPr>
          </a:p>
        </p:txBody>
      </p:sp>
    </p:spTree>
    <p:extLst>
      <p:ext uri="{BB962C8B-B14F-4D97-AF65-F5344CB8AC3E}">
        <p14:creationId xmlns:p14="http://schemas.microsoft.com/office/powerpoint/2010/main" val="2043985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Text Box 3"/>
          <p:cNvSpPr txBox="1">
            <a:spLocks noChangeArrowheads="1"/>
          </p:cNvSpPr>
          <p:nvPr/>
        </p:nvSpPr>
        <p:spPr bwMode="auto">
          <a:xfrm>
            <a:off x="304800" y="160867"/>
            <a:ext cx="59018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latin typeface="Calibri" pitchFamily="34" charset="0"/>
                <a:ea typeface="ＭＳ Ｐゴシック" charset="0"/>
              </a:rPr>
              <a:t>Ice Sheet Equations and Codes</a:t>
            </a:r>
          </a:p>
        </p:txBody>
      </p:sp>
      <p:sp>
        <p:nvSpPr>
          <p:cNvPr id="2" name="TextBox 1"/>
          <p:cNvSpPr txBox="1"/>
          <p:nvPr/>
        </p:nvSpPr>
        <p:spPr>
          <a:xfrm>
            <a:off x="76096" y="897551"/>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Momentum Balance</a:t>
            </a:r>
            <a:r>
              <a:rPr lang="en-US" dirty="0" smtClean="0">
                <a:latin typeface="Calibri" pitchFamily="34" charset="0"/>
              </a:rPr>
              <a:t>: </a:t>
            </a:r>
            <a:r>
              <a:rPr lang="en-US" b="1" i="1" dirty="0" smtClean="0">
                <a:latin typeface="Calibri" pitchFamily="34" charset="0"/>
              </a:rPr>
              <a:t>First-Order Stokes </a:t>
            </a:r>
            <a:r>
              <a:rPr lang="en-US" dirty="0" smtClean="0">
                <a:latin typeface="Calibri" pitchFamily="34" charset="0"/>
              </a:rPr>
              <a:t>PDEs</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77333" y="1466988"/>
                <a:ext cx="3429000" cy="1117998"/>
              </a:xfrm>
              <a:prstGeom prst="rect">
                <a:avLst/>
              </a:prstGeom>
              <a:solidFill>
                <a:schemeClr val="accent2">
                  <a:lumMod val="20000"/>
                  <a:lumOff val="80000"/>
                </a:schemeClr>
              </a:solidFill>
            </p:spPr>
            <p:txBody>
              <a:bodyPr wrap="square" rtlCol="0">
                <a:spAutoFit/>
              </a:bodyPr>
              <a:lstStyle/>
              <a:p>
                <a14:m>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a:rPr>
                              <m:t>−</m:t>
                            </m:r>
                            <m:r>
                              <a:rPr lang="en-US" b="0" i="1" smtClean="0">
                                <a:latin typeface="Cambria Math"/>
                                <a:ea typeface="Cambria Math"/>
                              </a:rPr>
                              <m:t>𝛻</m:t>
                            </m:r>
                            <m:r>
                              <a:rPr lang="en-US" b="0" i="1" smtClean="0">
                                <a:latin typeface="Cambria Math"/>
                                <a:ea typeface="Cambria Math"/>
                              </a:rPr>
                              <m:t>∙(2</m:t>
                            </m:r>
                            <m:r>
                              <a:rPr lang="en-US" b="0" i="1" smtClean="0">
                                <a:latin typeface="Cambria Math"/>
                                <a:ea typeface="Cambria Math"/>
                              </a:rPr>
                              <m:t>𝜇</m:t>
                            </m:r>
                            <m:acc>
                              <m:accPr>
                                <m:chr m:val="̇"/>
                                <m:ctrlPr>
                                  <a:rPr lang="en-US" b="0" i="1" smtClean="0">
                                    <a:latin typeface="Cambria Math" panose="02040503050406030204" pitchFamily="18" charset="0"/>
                                    <a:ea typeface="Cambria Math"/>
                                  </a:rPr>
                                </m:ctrlPr>
                              </m:accPr>
                              <m:e>
                                <m:r>
                                  <a:rPr lang="en-US" b="1" i="1" smtClean="0">
                                    <a:latin typeface="Cambria Math"/>
                                    <a:ea typeface="Cambria Math"/>
                                  </a:rPr>
                                  <m:t>𝝐</m:t>
                                </m:r>
                              </m:e>
                            </m:acc>
                            <m:r>
                              <a:rPr lang="en-US" b="0" i="1" baseline="-25000" smtClean="0">
                                <a:latin typeface="Cambria Math"/>
                              </a:rPr>
                              <m:t>1</m:t>
                            </m:r>
                            <m:r>
                              <a:rPr lang="en-US" b="0" i="1" smtClean="0">
                                <a:latin typeface="Cambria Math"/>
                              </a:rPr>
                              <m:t>)=−</m:t>
                            </m:r>
                            <m:r>
                              <a:rPr lang="en-US" b="0" i="1" smtClean="0">
                                <a:latin typeface="Cambria Math"/>
                                <a:ea typeface="Cambria Math"/>
                              </a:rPr>
                              <m:t>𝜌</m:t>
                            </m:r>
                            <m:r>
                              <a:rPr lang="en-US" b="0" i="1" smtClean="0">
                                <a:latin typeface="Cambria Math"/>
                                <a:ea typeface="Cambria Math"/>
                              </a:rPr>
                              <m:t>𝑔</m:t>
                            </m:r>
                            <m:f>
                              <m:fPr>
                                <m:ctrlPr>
                                  <a:rPr lang="en-US" b="0" i="1" smtClean="0">
                                    <a:latin typeface="Cambria Math" panose="02040503050406030204" pitchFamily="18" charset="0"/>
                                    <a:ea typeface="Cambria Math"/>
                                  </a:rPr>
                                </m:ctrlPr>
                              </m:fPr>
                              <m:num>
                                <m:r>
                                  <a:rPr lang="en-US" b="0" i="1" smtClean="0">
                                    <a:latin typeface="Cambria Math"/>
                                    <a:ea typeface="Cambria Math"/>
                                  </a:rPr>
                                  <m:t>𝜕</m:t>
                                </m:r>
                                <m:r>
                                  <a:rPr lang="en-US" b="0" i="1" smtClean="0">
                                    <a:latin typeface="Cambria Math"/>
                                    <a:ea typeface="Cambria Math"/>
                                  </a:rPr>
                                  <m:t>𝑠</m:t>
                                </m:r>
                              </m:num>
                              <m:den>
                                <m:r>
                                  <a:rPr lang="en-US" b="0" i="1" smtClean="0">
                                    <a:latin typeface="Cambria Math"/>
                                    <a:ea typeface="Cambria Math"/>
                                  </a:rPr>
                                  <m:t>𝜕</m:t>
                                </m:r>
                                <m:r>
                                  <a:rPr lang="en-US" b="0" i="1" smtClean="0">
                                    <a:latin typeface="Cambria Math"/>
                                    <a:ea typeface="Cambria Math"/>
                                  </a:rPr>
                                  <m:t>𝑥</m:t>
                                </m:r>
                              </m:den>
                            </m:f>
                          </m:e>
                          <m:e>
                            <m:r>
                              <a:rPr lang="en-US" i="1">
                                <a:latin typeface="Cambria Math"/>
                              </a:rPr>
                              <m:t>−</m:t>
                            </m:r>
                            <m:r>
                              <a:rPr lang="en-US" i="1">
                                <a:latin typeface="Cambria Math"/>
                                <a:ea typeface="Cambria Math"/>
                              </a:rPr>
                              <m:t>𝛻</m:t>
                            </m:r>
                            <m:r>
                              <a:rPr lang="en-US" i="1">
                                <a:latin typeface="Cambria Math"/>
                                <a:ea typeface="Cambria Math"/>
                              </a:rPr>
                              <m:t>∙(2</m:t>
                            </m:r>
                            <m:r>
                              <a:rPr lang="en-US" i="1">
                                <a:latin typeface="Cambria Math"/>
                                <a:ea typeface="Cambria Math"/>
                              </a:rPr>
                              <m:t>𝜇</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baseline="-25000" smtClean="0">
                                <a:latin typeface="Cambria Math"/>
                                <a:ea typeface="Cambria Math"/>
                              </a:rPr>
                              <m:t>𝟐</m:t>
                            </m:r>
                            <m:r>
                              <a:rPr lang="en-US" i="1">
                                <a:latin typeface="Cambria Math"/>
                              </a:rPr>
                              <m:t>)=−</m:t>
                            </m:r>
                            <m:r>
                              <a:rPr lang="en-US" i="1">
                                <a:latin typeface="Cambria Math"/>
                                <a:ea typeface="Cambria Math"/>
                              </a:rPr>
                              <m:t>𝜌</m:t>
                            </m:r>
                            <m:r>
                              <a:rPr lang="en-US" i="1">
                                <a:latin typeface="Cambria Math"/>
                                <a:ea typeface="Cambria Math"/>
                              </a:rPr>
                              <m:t>𝑔</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𝑠</m:t>
                                </m:r>
                              </m:num>
                              <m:den>
                                <m:r>
                                  <a:rPr lang="en-US" i="1">
                                    <a:latin typeface="Cambria Math"/>
                                    <a:ea typeface="Cambria Math"/>
                                  </a:rPr>
                                  <m:t>𝜕</m:t>
                                </m:r>
                                <m:r>
                                  <a:rPr lang="en-US" b="0" i="1" smtClean="0">
                                    <a:latin typeface="Cambria Math"/>
                                    <a:ea typeface="Cambria Math"/>
                                  </a:rPr>
                                  <m:t>𝑦</m:t>
                                </m:r>
                              </m:den>
                            </m:f>
                          </m:e>
                        </m:eqArr>
                      </m:e>
                    </m:d>
                  </m:oMath>
                </a14:m>
                <a:r>
                  <a:rPr lang="en-US" dirty="0" smtClean="0">
                    <a:latin typeface="Calibri" pitchFamily="34" charset="0"/>
                  </a:rPr>
                  <a:t>    ,    in </a:t>
                </a:r>
                <a14:m>
                  <m:oMath xmlns:m="http://schemas.openxmlformats.org/officeDocument/2006/math">
                    <m:r>
                      <m:rPr>
                        <m:sty m:val="p"/>
                      </m:rPr>
                      <a:rPr lang="el-GR" i="1" smtClean="0">
                        <a:latin typeface="Cambria Math"/>
                        <a:ea typeface="Cambria Math"/>
                      </a:rPr>
                      <m:t>Ω</m:t>
                    </m:r>
                  </m:oMath>
                </a14:m>
                <a:endParaRPr lang="en-US" dirty="0" smtClean="0">
                  <a:latin typeface="Calibri" pitchFamily="34" charset="0"/>
                  <a:ea typeface="Cambria Math"/>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77333" y="1466988"/>
                <a:ext cx="3429000" cy="1117998"/>
              </a:xfrm>
              <a:prstGeom prst="rect">
                <a:avLst/>
              </a:prstGeom>
              <a:blipFill>
                <a:blip r:embed="rId2"/>
                <a:stretch>
                  <a:fillRect/>
                </a:stretch>
              </a:blipFill>
            </p:spPr>
            <p:txBody>
              <a:bodyPr/>
              <a:lstStyle/>
              <a:p>
                <a:r>
                  <a:rPr lang="en-US">
                    <a:noFill/>
                  </a:rPr>
                  <a:t> </a:t>
                </a:r>
              </a:p>
            </p:txBody>
          </p:sp>
        </mc:Fallback>
      </mc:AlternateContent>
      <p:sp>
        <p:nvSpPr>
          <p:cNvPr id="5" name="TextBox 4"/>
          <p:cNvSpPr txBox="1"/>
          <p:nvPr/>
        </p:nvSpPr>
        <p:spPr>
          <a:xfrm>
            <a:off x="152400" y="3810000"/>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76200" y="2520534"/>
                <a:ext cx="8001000" cy="679866"/>
              </a:xfrm>
              <a:prstGeom prst="rect">
                <a:avLst/>
              </a:prstGeom>
              <a:noFill/>
            </p:spPr>
            <p:txBody>
              <a:bodyPr wrap="square" rtlCol="0">
                <a:spAutoFit/>
              </a:bodyPr>
              <a:lstStyle/>
              <a:p>
                <a:r>
                  <a:rPr lang="en-US" sz="800" dirty="0" smtClean="0">
                    <a:latin typeface="Calibri" panose="020F0502020204030204" pitchFamily="34" charset="0"/>
                  </a:rPr>
                  <a:t> </a:t>
                </a:r>
                <a:r>
                  <a:rPr lang="en-US" dirty="0">
                    <a:latin typeface="Calibri" pitchFamily="34" charset="0"/>
                  </a:rPr>
                  <a:t>w</a:t>
                </a:r>
                <a:r>
                  <a:rPr lang="en-US" dirty="0" smtClean="0">
                    <a:latin typeface="Calibri" pitchFamily="34" charset="0"/>
                  </a:rPr>
                  <a:t>ith </a:t>
                </a:r>
                <a:r>
                  <a:rPr lang="en-US" b="1" i="1" dirty="0" smtClean="0">
                    <a:latin typeface="Calibri" pitchFamily="34" charset="0"/>
                  </a:rPr>
                  <a:t>Glen’s law </a:t>
                </a:r>
                <a:r>
                  <a:rPr lang="en-US" dirty="0" smtClean="0">
                    <a:latin typeface="Calibri" pitchFamily="34" charset="0"/>
                  </a:rPr>
                  <a:t>viscosity </a:t>
                </a:r>
                <a14:m>
                  <m:oMath xmlns:m="http://schemas.openxmlformats.org/officeDocument/2006/math">
                    <m:r>
                      <a:rPr lang="en-US" i="1" dirty="0" smtClean="0">
                        <a:latin typeface="Cambria Math"/>
                        <a:ea typeface="Cambria Math"/>
                      </a:rPr>
                      <m:t>𝜇</m:t>
                    </m:r>
                    <m:r>
                      <a:rPr lang="en-US" b="0" i="1" dirty="0" smtClean="0">
                        <a:latin typeface="Cambria Math" panose="02040503050406030204" pitchFamily="18" charset="0"/>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sSup>
                      <m:sSupPr>
                        <m:ctrlPr>
                          <a:rPr lang="en-US" i="1">
                            <a:latin typeface="Cambria Math" panose="02040503050406030204" pitchFamily="18" charset="0"/>
                            <a:ea typeface="Cambria Math"/>
                          </a:rPr>
                        </m:ctrlPr>
                      </m:sSupPr>
                      <m:e>
                        <m:sSup>
                          <m:sSupPr>
                            <m:ctrlPr>
                              <a:rPr lang="en-US" i="1">
                                <a:latin typeface="Cambria Math" panose="02040503050406030204" pitchFamily="18" charset="0"/>
                                <a:ea typeface="Cambria Math"/>
                              </a:rPr>
                            </m:ctrlPr>
                          </m:sSupPr>
                          <m:e>
                            <m:r>
                              <a:rPr lang="en-US" i="1">
                                <a:latin typeface="Cambria Math"/>
                                <a:ea typeface="Cambria Math"/>
                              </a:rPr>
                              <m:t>𝐴</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𝑇</m:t>
                            </m:r>
                            <m:r>
                              <a:rPr lang="en-US" b="0" i="1" smtClean="0">
                                <a:latin typeface="Cambria Math" panose="02040503050406030204" pitchFamily="18" charset="0"/>
                                <a:ea typeface="Cambria Math"/>
                              </a:rPr>
                              <m:t>)</m:t>
                            </m:r>
                          </m:e>
                          <m: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b="0" i="1" smtClean="0">
                                    <a:latin typeface="Cambria Math" panose="02040503050406030204" pitchFamily="18" charset="0"/>
                                    <a:ea typeface="Cambria Math"/>
                                  </a:rPr>
                                  <m:t>3</m:t>
                                </m:r>
                              </m:den>
                            </m:f>
                          </m:sup>
                        </m:sSup>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nary>
                              <m:naryPr>
                                <m:chr m:val="∑"/>
                                <m:supHide m:val="on"/>
                                <m:ctrlPr>
                                  <a:rPr lang="en-US" i="1">
                                    <a:latin typeface="Cambria Math" panose="02040503050406030204" pitchFamily="18" charset="0"/>
                                    <a:ea typeface="Cambria Math"/>
                                  </a:rPr>
                                </m:ctrlPr>
                              </m:naryPr>
                              <m:sub>
                                <m:r>
                                  <m:rPr>
                                    <m:brk m:alnAt="7"/>
                                  </m:rPr>
                                  <a:rPr lang="en-US" i="1">
                                    <a:latin typeface="Cambria Math"/>
                                    <a:ea typeface="Cambria Math"/>
                                  </a:rPr>
                                  <m:t>𝑖</m:t>
                                </m:r>
                                <m:r>
                                  <a:rPr lang="en-US" i="1">
                                    <a:latin typeface="Cambria Math"/>
                                    <a:ea typeface="Cambria Math"/>
                                  </a:rPr>
                                  <m:t>𝑗</m:t>
                                </m:r>
                              </m:sub>
                              <m:sup/>
                              <m:e>
                                <m:acc>
                                  <m:accPr>
                                    <m:chr m:val="̇"/>
                                    <m:ctrlPr>
                                      <a:rPr lang="en-US" i="1">
                                        <a:latin typeface="Cambria Math" panose="02040503050406030204" pitchFamily="18" charset="0"/>
                                        <a:ea typeface="Cambria Math"/>
                                      </a:rPr>
                                    </m:ctrlPr>
                                  </m:accPr>
                                  <m:e>
                                    <m:r>
                                      <a:rPr lang="en-US" b="1" i="1">
                                        <a:latin typeface="Cambria Math"/>
                                        <a:ea typeface="Cambria Math"/>
                                      </a:rPr>
                                      <m:t>𝝐</m:t>
                                    </m:r>
                                  </m:e>
                                </m:acc>
                                <m:r>
                                  <a:rPr lang="en-US" i="1" baseline="-25000">
                                    <a:latin typeface="Cambria Math"/>
                                    <a:ea typeface="Cambria Math"/>
                                  </a:rPr>
                                  <m:t>𝑖𝑗</m:t>
                                </m:r>
                                <m:r>
                                  <a:rPr lang="en-US" i="1" baseline="30000">
                                    <a:latin typeface="Cambria Math"/>
                                    <a:ea typeface="Cambria Math"/>
                                  </a:rPr>
                                  <m:t>2</m:t>
                                </m:r>
                              </m:e>
                            </m:nary>
                          </m:e>
                        </m:d>
                      </m:e>
                      <m:sup>
                        <m:d>
                          <m:dPr>
                            <m:ctrlPr>
                              <a:rPr lang="en-US" i="1">
                                <a:latin typeface="Cambria Math" panose="02040503050406030204" pitchFamily="18" charset="0"/>
                                <a:ea typeface="Cambria Math"/>
                              </a:rPr>
                            </m:ctrlPr>
                          </m:dPr>
                          <m:e>
                            <m:r>
                              <a:rPr lang="en-US" i="1">
                                <a:latin typeface="Cambria Math"/>
                                <a:ea typeface="Cambria Math"/>
                              </a:rPr>
                              <m:t>−</m:t>
                            </m:r>
                            <m:f>
                              <m:fPr>
                                <m:ctrlPr>
                                  <a:rPr lang="en-US" i="1">
                                    <a:latin typeface="Cambria Math" panose="02040503050406030204" pitchFamily="18" charset="0"/>
                                    <a:ea typeface="Cambria Math"/>
                                  </a:rPr>
                                </m:ctrlPr>
                              </m:fPr>
                              <m:num>
                                <m:r>
                                  <a:rPr lang="en-US" b="0" i="1" smtClean="0">
                                    <a:latin typeface="Cambria Math" panose="02040503050406030204" pitchFamily="18" charset="0"/>
                                    <a:ea typeface="Cambria Math"/>
                                  </a:rPr>
                                  <m:t>2</m:t>
                                </m:r>
                              </m:num>
                              <m:den>
                                <m:r>
                                  <a:rPr lang="en-US" b="0" i="1" smtClean="0">
                                    <a:latin typeface="Cambria Math" panose="02040503050406030204" pitchFamily="18" charset="0"/>
                                    <a:ea typeface="Cambria Math"/>
                                  </a:rPr>
                                  <m:t>3</m:t>
                                </m:r>
                              </m:den>
                            </m:f>
                          </m:e>
                        </m:d>
                      </m:sup>
                    </m:sSup>
                  </m:oMath>
                </a14:m>
                <a:r>
                  <a:rPr lang="en-US" dirty="0" smtClean="0">
                    <a:latin typeface="Calibri" pitchFamily="34" charset="0"/>
                  </a:rPr>
                  <a:t>. </a:t>
                </a:r>
                <a:endParaRPr lang="en-US" dirty="0">
                  <a:latin typeface="Calibri"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200" y="2520534"/>
                <a:ext cx="8001000" cy="679866"/>
              </a:xfrm>
              <a:prstGeom prst="rect">
                <a:avLst/>
              </a:prstGeom>
              <a:blipFill>
                <a:blip r:embed="rId3"/>
                <a:stretch>
                  <a:fillRect l="-381" b="-3571"/>
                </a:stretch>
              </a:blipFill>
            </p:spPr>
            <p:txBody>
              <a:bodyPr/>
              <a:lstStyle/>
              <a:p>
                <a:r>
                  <a:rPr lang="en-US">
                    <a:noFill/>
                  </a:rPr>
                  <a:t> </a:t>
                </a:r>
              </a:p>
            </p:txBody>
          </p:sp>
        </mc:Fallback>
      </mc:AlternateContent>
      <p:sp>
        <p:nvSpPr>
          <p:cNvPr id="21" name="TextBox 20"/>
          <p:cNvSpPr txBox="1"/>
          <p:nvPr/>
        </p:nvSpPr>
        <p:spPr>
          <a:xfrm>
            <a:off x="76200" y="3408672"/>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Conservation of Mass</a:t>
            </a:r>
            <a:r>
              <a:rPr lang="en-US" dirty="0" smtClean="0">
                <a:latin typeface="Calibri" pitchFamily="34" charset="0"/>
              </a:rPr>
              <a:t>: </a:t>
            </a:r>
            <a:r>
              <a:rPr lang="en-US" b="1" i="1" dirty="0" smtClean="0">
                <a:latin typeface="Calibri" pitchFamily="34" charset="0"/>
              </a:rPr>
              <a:t>thickness</a:t>
            </a:r>
            <a:r>
              <a:rPr lang="en-US" dirty="0" smtClean="0">
                <a:latin typeface="Calibri" pitchFamily="34" charset="0"/>
              </a:rPr>
              <a:t> evolution PDE </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058333" y="4029184"/>
                <a:ext cx="2904067" cy="61901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num>
                        <m:den>
                          <m:r>
                            <a:rPr lang="en-US" i="1">
                              <a:latin typeface="Cambria Math"/>
                            </a:rPr>
                            <m:t>𝜕</m:t>
                          </m:r>
                          <m:r>
                            <a:rPr lang="en-US" i="1">
                              <a:latin typeface="Cambria Math"/>
                            </a:rPr>
                            <m:t>𝑡</m:t>
                          </m:r>
                        </m:den>
                      </m:f>
                      <m:r>
                        <a:rPr lang="en-US" i="1">
                          <a:latin typeface="Cambria Math"/>
                        </a:rPr>
                        <m:t>=−</m:t>
                      </m:r>
                      <m:r>
                        <a:rPr lang="en-US" i="1">
                          <a:latin typeface="Cambria Math"/>
                          <a:ea typeface="Cambria Math"/>
                        </a:rPr>
                        <m:t>𝛻</m:t>
                      </m:r>
                      <m:r>
                        <a:rPr lang="en-US" i="1">
                          <a:latin typeface="Cambria Math"/>
                          <a:ea typeface="Cambria Math"/>
                        </a:rPr>
                        <m:t>∙</m:t>
                      </m:r>
                      <m:d>
                        <m:dPr>
                          <m:ctrlPr>
                            <a:rPr lang="en-US" i="1">
                              <a:latin typeface="Cambria Math" panose="02040503050406030204" pitchFamily="18" charset="0"/>
                              <a:ea typeface="Cambria Math"/>
                            </a:rPr>
                          </m:ctrlPr>
                        </m:dPr>
                        <m:e>
                          <m:acc>
                            <m:accPr>
                              <m:chr m:val="̅"/>
                              <m:ctrlPr>
                                <a:rPr lang="en-US" i="1">
                                  <a:latin typeface="Cambria Math" panose="02040503050406030204" pitchFamily="18" charset="0"/>
                                  <a:ea typeface="Cambria Math"/>
                                </a:rPr>
                              </m:ctrlPr>
                            </m:accPr>
                            <m:e>
                              <m:r>
                                <a:rPr lang="en-US" b="1" i="1">
                                  <a:latin typeface="Cambria Math"/>
                                  <a:ea typeface="Cambria Math"/>
                                </a:rPr>
                                <m:t>𝒖</m:t>
                              </m:r>
                            </m:e>
                          </m:acc>
                          <m:r>
                            <a:rPr lang="en-US" i="1">
                              <a:latin typeface="Cambria Math"/>
                              <a:ea typeface="Cambria Math"/>
                            </a:rPr>
                            <m:t>h</m:t>
                          </m:r>
                        </m:e>
                      </m:d>
                      <m:r>
                        <a:rPr lang="en-US" i="1">
                          <a:latin typeface="Cambria Math"/>
                          <a:ea typeface="Cambria Math"/>
                        </a:rPr>
                        <m:t>+</m:t>
                      </m:r>
                      <m:acc>
                        <m:accPr>
                          <m:chr m:val="̇"/>
                          <m:ctrlPr>
                            <a:rPr lang="en-US" i="1">
                              <a:latin typeface="Cambria Math" panose="02040503050406030204" pitchFamily="18" charset="0"/>
                              <a:ea typeface="Cambria Math"/>
                            </a:rPr>
                          </m:ctrlPr>
                        </m:accPr>
                        <m:e>
                          <m:r>
                            <a:rPr lang="en-US" i="1">
                              <a:latin typeface="Cambria Math"/>
                              <a:ea typeface="Cambria Math"/>
                            </a:rPr>
                            <m:t>𝑏</m:t>
                          </m:r>
                        </m:e>
                      </m:acc>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058333" y="4029184"/>
                <a:ext cx="2904067" cy="619016"/>
              </a:xfrm>
              <a:prstGeom prst="rect">
                <a:avLst/>
              </a:prstGeom>
              <a:blipFill>
                <a:blip r:embed="rId4"/>
                <a:stretch>
                  <a:fillRect/>
                </a:stretch>
              </a:blipFill>
            </p:spPr>
            <p:txBody>
              <a:bodyPr/>
              <a:lstStyle/>
              <a:p>
                <a:r>
                  <a:rPr lang="en-US">
                    <a:noFill/>
                  </a:rPr>
                  <a:t> </a:t>
                </a:r>
              </a:p>
            </p:txBody>
          </p:sp>
        </mc:Fallback>
      </mc:AlternateContent>
      <p:sp>
        <p:nvSpPr>
          <p:cNvPr id="23" name="TextBox 22"/>
          <p:cNvSpPr txBox="1"/>
          <p:nvPr/>
        </p:nvSpPr>
        <p:spPr>
          <a:xfrm>
            <a:off x="76096" y="4701084"/>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Energy Balance</a:t>
            </a:r>
            <a:r>
              <a:rPr lang="en-US" dirty="0" smtClean="0">
                <a:latin typeface="Calibri" pitchFamily="34" charset="0"/>
              </a:rPr>
              <a:t>: </a:t>
            </a:r>
            <a:r>
              <a:rPr lang="en-US" b="1" i="1" dirty="0" smtClean="0">
                <a:latin typeface="Calibri" pitchFamily="34" charset="0"/>
              </a:rPr>
              <a:t>temperature</a:t>
            </a:r>
            <a:r>
              <a:rPr lang="en-US" dirty="0" smtClean="0">
                <a:latin typeface="Calibri" pitchFamily="34" charset="0"/>
              </a:rPr>
              <a:t> advection-diffusion PDE</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838200" y="5476984"/>
                <a:ext cx="3962400" cy="619016"/>
              </a:xfrm>
              <a:prstGeom prst="rect">
                <a:avLst/>
              </a:prstGeom>
              <a:solidFill>
                <a:schemeClr val="accent4">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𝜌</m:t>
                      </m:r>
                      <m:r>
                        <a:rPr lang="en-US" i="1">
                          <a:latin typeface="Cambria Math"/>
                          <a:ea typeface="Cambria Math"/>
                        </a:rPr>
                        <m:t>𝑐</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𝑇</m:t>
                          </m:r>
                        </m:num>
                        <m:den>
                          <m:r>
                            <a:rPr lang="en-US" i="1">
                              <a:latin typeface="Cambria Math"/>
                              <a:ea typeface="Cambria Math"/>
                            </a:rPr>
                            <m:t>𝜕</m:t>
                          </m:r>
                          <m:r>
                            <a:rPr lang="en-US" i="1">
                              <a:latin typeface="Cambria Math"/>
                              <a:ea typeface="Cambria Math"/>
                            </a:rPr>
                            <m:t>𝑡</m:t>
                          </m:r>
                        </m:den>
                      </m:f>
                      <m:r>
                        <a:rPr lang="en-US" i="1">
                          <a:latin typeface="Cambria Math"/>
                          <a:ea typeface="Cambria Math"/>
                        </a:rPr>
                        <m:t>=</m:t>
                      </m:r>
                      <m:r>
                        <a:rPr lang="en-US" i="1">
                          <a:latin typeface="Cambria Math"/>
                          <a:ea typeface="Cambria Math"/>
                        </a:rPr>
                        <m:t>𝛻</m:t>
                      </m:r>
                      <m:r>
                        <a:rPr lang="en-US" i="1">
                          <a:latin typeface="Cambria Math"/>
                          <a:ea typeface="Cambria Math"/>
                        </a:rPr>
                        <m:t>∙(</m:t>
                      </m:r>
                      <m:r>
                        <a:rPr lang="en-US" i="1">
                          <a:latin typeface="Cambria Math"/>
                          <a:ea typeface="Cambria Math"/>
                        </a:rPr>
                        <m:t>𝑘</m:t>
                      </m:r>
                      <m:r>
                        <a:rPr lang="en-US" i="1">
                          <a:latin typeface="Cambria Math"/>
                          <a:ea typeface="Cambria Math"/>
                        </a:rPr>
                        <m:t>𝛻</m:t>
                      </m:r>
                      <m:r>
                        <a:rPr lang="en-US" i="1">
                          <a:latin typeface="Cambria Math"/>
                          <a:ea typeface="Cambria Math"/>
                        </a:rPr>
                        <m:t>𝑇</m:t>
                      </m:r>
                      <m:r>
                        <a:rPr lang="en-US" i="1">
                          <a:latin typeface="Cambria Math"/>
                          <a:ea typeface="Cambria Math"/>
                        </a:rPr>
                        <m:t>)−</m:t>
                      </m:r>
                      <m:r>
                        <a:rPr lang="en-US" i="1">
                          <a:latin typeface="Cambria Math"/>
                          <a:ea typeface="Cambria Math"/>
                        </a:rPr>
                        <m:t>𝜌</m:t>
                      </m:r>
                      <m:r>
                        <a:rPr lang="en-US" i="1">
                          <a:latin typeface="Cambria Math"/>
                          <a:ea typeface="Cambria Math"/>
                        </a:rPr>
                        <m:t>𝑐</m:t>
                      </m:r>
                      <m:r>
                        <a:rPr lang="en-US" b="1" i="1">
                          <a:latin typeface="Cambria Math"/>
                          <a:ea typeface="Cambria Math"/>
                        </a:rPr>
                        <m:t>𝒖</m:t>
                      </m:r>
                      <m:r>
                        <a:rPr lang="en-US" i="1">
                          <a:latin typeface="Cambria Math"/>
                          <a:ea typeface="Cambria Math"/>
                        </a:rPr>
                        <m:t>∙</m:t>
                      </m:r>
                      <m:r>
                        <a:rPr lang="en-US" i="1">
                          <a:latin typeface="Cambria Math"/>
                          <a:ea typeface="Cambria Math"/>
                        </a:rPr>
                        <m:t>𝛻</m:t>
                      </m:r>
                      <m:r>
                        <a:rPr lang="en-US" i="1">
                          <a:latin typeface="Cambria Math"/>
                          <a:ea typeface="Cambria Math"/>
                        </a:rPr>
                        <m:t>𝑇</m:t>
                      </m:r>
                      <m:r>
                        <a:rPr lang="en-US" i="1">
                          <a:latin typeface="Cambria Math"/>
                          <a:ea typeface="Cambria Math"/>
                        </a:rPr>
                        <m:t>+2</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a:latin typeface="Cambria Math"/>
                          <a:ea typeface="Cambria Math"/>
                        </a:rPr>
                        <m:t>𝝈</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838200" y="5476984"/>
                <a:ext cx="3962400" cy="61901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15195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261646"/>
          </a:xfrm>
        </p:spPr>
        <p:txBody>
          <a:bodyPr/>
          <a:lstStyle/>
          <a:p>
            <a:pPr algn="l"/>
            <a:r>
              <a:rPr lang="en-US" sz="3600" dirty="0" smtClean="0">
                <a:solidFill>
                  <a:schemeClr val="tx1"/>
                </a:solidFill>
                <a:latin typeface="Calibri" panose="020F0502020204030204" pitchFamily="34" charset="0"/>
              </a:rPr>
              <a:t>Validation - Total Mass Change </a:t>
            </a:r>
            <a:br>
              <a:rPr lang="en-US" sz="3600" dirty="0" smtClean="0">
                <a:solidFill>
                  <a:schemeClr val="tx1"/>
                </a:solidFill>
                <a:latin typeface="Calibri" panose="020F0502020204030204" pitchFamily="34" charset="0"/>
              </a:rPr>
            </a:br>
            <a:r>
              <a:rPr lang="en-US" sz="3600" dirty="0" smtClean="0">
                <a:solidFill>
                  <a:schemeClr val="tx1"/>
                </a:solidFill>
                <a:latin typeface="Calibri" panose="020F0502020204030204" pitchFamily="34" charset="0"/>
              </a:rPr>
              <a:t>2003-2012</a:t>
            </a:r>
            <a:endParaRPr lang="en-US" sz="3600" dirty="0">
              <a:solidFill>
                <a:schemeClr val="tx1"/>
              </a:solidFill>
              <a:latin typeface="Calibri" panose="020F0502020204030204" pitchFamily="34" charset="0"/>
            </a:endParaRPr>
          </a:p>
        </p:txBody>
      </p:sp>
      <p:sp>
        <p:nvSpPr>
          <p:cNvPr id="7" name="Rectangle 6"/>
          <p:cNvSpPr/>
          <p:nvPr/>
        </p:nvSpPr>
        <p:spPr bwMode="auto">
          <a:xfrm>
            <a:off x="228600" y="1185446"/>
            <a:ext cx="8153400" cy="5443954"/>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8" name="Picture 7" descr="trends4casesMtotalNEW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189120"/>
            <a:ext cx="6310061" cy="5364079"/>
          </a:xfrm>
          <a:prstGeom prst="rect">
            <a:avLst/>
          </a:prstGeom>
        </p:spPr>
      </p:pic>
      <p:sp>
        <p:nvSpPr>
          <p:cNvPr id="9" name="TextBox 8"/>
          <p:cNvSpPr txBox="1"/>
          <p:nvPr/>
        </p:nvSpPr>
        <p:spPr>
          <a:xfrm>
            <a:off x="762000" y="1176318"/>
            <a:ext cx="1200621" cy="369332"/>
          </a:xfrm>
          <a:prstGeom prst="rect">
            <a:avLst/>
          </a:prstGeom>
          <a:noFill/>
        </p:spPr>
        <p:txBody>
          <a:bodyPr wrap="square" rtlCol="0">
            <a:spAutoFit/>
          </a:bodyPr>
          <a:lstStyle/>
          <a:p>
            <a:r>
              <a:rPr lang="en-US" dirty="0" smtClean="0"/>
              <a:t>GRACE</a:t>
            </a:r>
            <a:endParaRPr lang="en-US" dirty="0"/>
          </a:p>
        </p:txBody>
      </p:sp>
      <p:sp>
        <p:nvSpPr>
          <p:cNvPr id="10" name="TextBox 9"/>
          <p:cNvSpPr txBox="1"/>
          <p:nvPr/>
        </p:nvSpPr>
        <p:spPr>
          <a:xfrm>
            <a:off x="7239001" y="1100118"/>
            <a:ext cx="1409240" cy="369332"/>
          </a:xfrm>
          <a:prstGeom prst="rect">
            <a:avLst/>
          </a:prstGeom>
          <a:noFill/>
        </p:spPr>
        <p:txBody>
          <a:bodyPr wrap="square" rtlCol="0">
            <a:spAutoFit/>
          </a:bodyPr>
          <a:lstStyle/>
          <a:p>
            <a:r>
              <a:rPr lang="en-US" dirty="0" smtClean="0"/>
              <a:t>RACMO2</a:t>
            </a:r>
            <a:endParaRPr lang="en-US" dirty="0"/>
          </a:p>
        </p:txBody>
      </p:sp>
      <p:sp>
        <p:nvSpPr>
          <p:cNvPr id="11" name="TextBox 10"/>
          <p:cNvSpPr txBox="1"/>
          <p:nvPr/>
        </p:nvSpPr>
        <p:spPr>
          <a:xfrm>
            <a:off x="990600" y="4148118"/>
            <a:ext cx="799323" cy="369332"/>
          </a:xfrm>
          <a:prstGeom prst="rect">
            <a:avLst/>
          </a:prstGeom>
          <a:noFill/>
        </p:spPr>
        <p:txBody>
          <a:bodyPr wrap="square" rtlCol="0">
            <a:spAutoFit/>
          </a:bodyPr>
          <a:lstStyle/>
          <a:p>
            <a:r>
              <a:rPr lang="en-US" dirty="0" smtClean="0"/>
              <a:t>SMB</a:t>
            </a:r>
            <a:endParaRPr lang="en-US" dirty="0"/>
          </a:p>
        </p:txBody>
      </p:sp>
      <p:sp>
        <p:nvSpPr>
          <p:cNvPr id="12" name="TextBox 11"/>
          <p:cNvSpPr txBox="1"/>
          <p:nvPr/>
        </p:nvSpPr>
        <p:spPr>
          <a:xfrm>
            <a:off x="7162800" y="3995718"/>
            <a:ext cx="1320939" cy="369332"/>
          </a:xfrm>
          <a:prstGeom prst="rect">
            <a:avLst/>
          </a:prstGeom>
          <a:noFill/>
        </p:spPr>
        <p:txBody>
          <a:bodyPr wrap="square" rtlCol="0">
            <a:spAutoFit/>
          </a:bodyPr>
          <a:lstStyle/>
          <a:p>
            <a:r>
              <a:rPr lang="en-US" dirty="0" smtClean="0"/>
              <a:t>SMB+FF</a:t>
            </a:r>
            <a:endParaRPr lang="en-US" dirty="0"/>
          </a:p>
        </p:txBody>
      </p:sp>
    </p:spTree>
    <p:extLst>
      <p:ext uri="{BB962C8B-B14F-4D97-AF65-F5344CB8AC3E}">
        <p14:creationId xmlns:p14="http://schemas.microsoft.com/office/powerpoint/2010/main" val="3265627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Text Box 3"/>
          <p:cNvSpPr txBox="1">
            <a:spLocks noChangeArrowheads="1"/>
          </p:cNvSpPr>
          <p:nvPr/>
        </p:nvSpPr>
        <p:spPr bwMode="auto">
          <a:xfrm>
            <a:off x="304800" y="160867"/>
            <a:ext cx="59018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latin typeface="Calibri" pitchFamily="34" charset="0"/>
                <a:ea typeface="ＭＳ Ｐゴシック" charset="0"/>
              </a:rPr>
              <a:t>Ice Sheet Equations and Codes</a:t>
            </a:r>
          </a:p>
        </p:txBody>
      </p:sp>
      <p:sp>
        <p:nvSpPr>
          <p:cNvPr id="2" name="TextBox 1"/>
          <p:cNvSpPr txBox="1"/>
          <p:nvPr/>
        </p:nvSpPr>
        <p:spPr>
          <a:xfrm>
            <a:off x="76096" y="897551"/>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Momentum Balance</a:t>
            </a:r>
            <a:r>
              <a:rPr lang="en-US" dirty="0" smtClean="0">
                <a:latin typeface="Calibri" pitchFamily="34" charset="0"/>
              </a:rPr>
              <a:t>: </a:t>
            </a:r>
            <a:r>
              <a:rPr lang="en-US" b="1" i="1" dirty="0" smtClean="0">
                <a:latin typeface="Calibri" pitchFamily="34" charset="0"/>
              </a:rPr>
              <a:t>First-Order Stokes </a:t>
            </a:r>
            <a:r>
              <a:rPr lang="en-US" dirty="0" smtClean="0">
                <a:latin typeface="Calibri" pitchFamily="34" charset="0"/>
              </a:rPr>
              <a:t>PDEs</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77333" y="1466988"/>
                <a:ext cx="3429000" cy="1117998"/>
              </a:xfrm>
              <a:prstGeom prst="rect">
                <a:avLst/>
              </a:prstGeom>
              <a:solidFill>
                <a:schemeClr val="accent2">
                  <a:lumMod val="20000"/>
                  <a:lumOff val="80000"/>
                </a:schemeClr>
              </a:solidFill>
            </p:spPr>
            <p:txBody>
              <a:bodyPr wrap="square" rtlCol="0">
                <a:spAutoFit/>
              </a:bodyPr>
              <a:lstStyle/>
              <a:p>
                <a14:m>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a:rPr>
                              <m:t>−</m:t>
                            </m:r>
                            <m:r>
                              <a:rPr lang="en-US" b="0" i="1" smtClean="0">
                                <a:latin typeface="Cambria Math"/>
                                <a:ea typeface="Cambria Math"/>
                              </a:rPr>
                              <m:t>𝛻</m:t>
                            </m:r>
                            <m:r>
                              <a:rPr lang="en-US" b="0" i="1" smtClean="0">
                                <a:latin typeface="Cambria Math"/>
                                <a:ea typeface="Cambria Math"/>
                              </a:rPr>
                              <m:t>∙(2</m:t>
                            </m:r>
                            <m:r>
                              <a:rPr lang="en-US" b="0" i="1" smtClean="0">
                                <a:latin typeface="Cambria Math"/>
                                <a:ea typeface="Cambria Math"/>
                              </a:rPr>
                              <m:t>𝜇</m:t>
                            </m:r>
                            <m:acc>
                              <m:accPr>
                                <m:chr m:val="̇"/>
                                <m:ctrlPr>
                                  <a:rPr lang="en-US" b="0" i="1" smtClean="0">
                                    <a:latin typeface="Cambria Math" panose="02040503050406030204" pitchFamily="18" charset="0"/>
                                    <a:ea typeface="Cambria Math"/>
                                  </a:rPr>
                                </m:ctrlPr>
                              </m:accPr>
                              <m:e>
                                <m:r>
                                  <a:rPr lang="en-US" b="1" i="1" smtClean="0">
                                    <a:latin typeface="Cambria Math"/>
                                    <a:ea typeface="Cambria Math"/>
                                  </a:rPr>
                                  <m:t>𝝐</m:t>
                                </m:r>
                              </m:e>
                            </m:acc>
                            <m:r>
                              <a:rPr lang="en-US" b="0" i="1" baseline="-25000" smtClean="0">
                                <a:latin typeface="Cambria Math"/>
                              </a:rPr>
                              <m:t>1</m:t>
                            </m:r>
                            <m:r>
                              <a:rPr lang="en-US" b="0" i="1" smtClean="0">
                                <a:latin typeface="Cambria Math"/>
                              </a:rPr>
                              <m:t>)=−</m:t>
                            </m:r>
                            <m:r>
                              <a:rPr lang="en-US" b="0" i="1" smtClean="0">
                                <a:latin typeface="Cambria Math"/>
                                <a:ea typeface="Cambria Math"/>
                              </a:rPr>
                              <m:t>𝜌</m:t>
                            </m:r>
                            <m:r>
                              <a:rPr lang="en-US" b="0" i="1" smtClean="0">
                                <a:latin typeface="Cambria Math"/>
                                <a:ea typeface="Cambria Math"/>
                              </a:rPr>
                              <m:t>𝑔</m:t>
                            </m:r>
                            <m:f>
                              <m:fPr>
                                <m:ctrlPr>
                                  <a:rPr lang="en-US" b="0" i="1" smtClean="0">
                                    <a:latin typeface="Cambria Math" panose="02040503050406030204" pitchFamily="18" charset="0"/>
                                    <a:ea typeface="Cambria Math"/>
                                  </a:rPr>
                                </m:ctrlPr>
                              </m:fPr>
                              <m:num>
                                <m:r>
                                  <a:rPr lang="en-US" b="0" i="1" smtClean="0">
                                    <a:latin typeface="Cambria Math"/>
                                    <a:ea typeface="Cambria Math"/>
                                  </a:rPr>
                                  <m:t>𝜕</m:t>
                                </m:r>
                                <m:r>
                                  <a:rPr lang="en-US" b="0" i="1" smtClean="0">
                                    <a:latin typeface="Cambria Math"/>
                                    <a:ea typeface="Cambria Math"/>
                                  </a:rPr>
                                  <m:t>𝑠</m:t>
                                </m:r>
                              </m:num>
                              <m:den>
                                <m:r>
                                  <a:rPr lang="en-US" b="0" i="1" smtClean="0">
                                    <a:latin typeface="Cambria Math"/>
                                    <a:ea typeface="Cambria Math"/>
                                  </a:rPr>
                                  <m:t>𝜕</m:t>
                                </m:r>
                                <m:r>
                                  <a:rPr lang="en-US" b="0" i="1" smtClean="0">
                                    <a:latin typeface="Cambria Math"/>
                                    <a:ea typeface="Cambria Math"/>
                                  </a:rPr>
                                  <m:t>𝑥</m:t>
                                </m:r>
                              </m:den>
                            </m:f>
                          </m:e>
                          <m:e>
                            <m:r>
                              <a:rPr lang="en-US" i="1">
                                <a:latin typeface="Cambria Math"/>
                              </a:rPr>
                              <m:t>−</m:t>
                            </m:r>
                            <m:r>
                              <a:rPr lang="en-US" i="1">
                                <a:latin typeface="Cambria Math"/>
                                <a:ea typeface="Cambria Math"/>
                              </a:rPr>
                              <m:t>𝛻</m:t>
                            </m:r>
                            <m:r>
                              <a:rPr lang="en-US" i="1">
                                <a:latin typeface="Cambria Math"/>
                                <a:ea typeface="Cambria Math"/>
                              </a:rPr>
                              <m:t>∙(2</m:t>
                            </m:r>
                            <m:r>
                              <a:rPr lang="en-US" i="1">
                                <a:latin typeface="Cambria Math"/>
                                <a:ea typeface="Cambria Math"/>
                              </a:rPr>
                              <m:t>𝜇</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baseline="-25000" smtClean="0">
                                <a:latin typeface="Cambria Math"/>
                                <a:ea typeface="Cambria Math"/>
                              </a:rPr>
                              <m:t>𝟐</m:t>
                            </m:r>
                            <m:r>
                              <a:rPr lang="en-US" i="1">
                                <a:latin typeface="Cambria Math"/>
                              </a:rPr>
                              <m:t>)=−</m:t>
                            </m:r>
                            <m:r>
                              <a:rPr lang="en-US" i="1">
                                <a:latin typeface="Cambria Math"/>
                                <a:ea typeface="Cambria Math"/>
                              </a:rPr>
                              <m:t>𝜌</m:t>
                            </m:r>
                            <m:r>
                              <a:rPr lang="en-US" i="1">
                                <a:latin typeface="Cambria Math"/>
                                <a:ea typeface="Cambria Math"/>
                              </a:rPr>
                              <m:t>𝑔</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𝑠</m:t>
                                </m:r>
                              </m:num>
                              <m:den>
                                <m:r>
                                  <a:rPr lang="en-US" i="1">
                                    <a:latin typeface="Cambria Math"/>
                                    <a:ea typeface="Cambria Math"/>
                                  </a:rPr>
                                  <m:t>𝜕</m:t>
                                </m:r>
                                <m:r>
                                  <a:rPr lang="en-US" b="0" i="1" smtClean="0">
                                    <a:latin typeface="Cambria Math"/>
                                    <a:ea typeface="Cambria Math"/>
                                  </a:rPr>
                                  <m:t>𝑦</m:t>
                                </m:r>
                              </m:den>
                            </m:f>
                          </m:e>
                        </m:eqArr>
                      </m:e>
                    </m:d>
                  </m:oMath>
                </a14:m>
                <a:r>
                  <a:rPr lang="en-US" dirty="0" smtClean="0">
                    <a:latin typeface="Calibri" pitchFamily="34" charset="0"/>
                  </a:rPr>
                  <a:t>    ,    in </a:t>
                </a:r>
                <a14:m>
                  <m:oMath xmlns:m="http://schemas.openxmlformats.org/officeDocument/2006/math">
                    <m:r>
                      <m:rPr>
                        <m:sty m:val="p"/>
                      </m:rPr>
                      <a:rPr lang="el-GR" i="1" smtClean="0">
                        <a:latin typeface="Cambria Math"/>
                        <a:ea typeface="Cambria Math"/>
                      </a:rPr>
                      <m:t>Ω</m:t>
                    </m:r>
                  </m:oMath>
                </a14:m>
                <a:endParaRPr lang="en-US" dirty="0" smtClean="0">
                  <a:latin typeface="Calibri" pitchFamily="34" charset="0"/>
                  <a:ea typeface="Cambria Math"/>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77333" y="1466988"/>
                <a:ext cx="3429000" cy="1117998"/>
              </a:xfrm>
              <a:prstGeom prst="rect">
                <a:avLst/>
              </a:prstGeom>
              <a:blipFill>
                <a:blip r:embed="rId2"/>
                <a:stretch>
                  <a:fillRect/>
                </a:stretch>
              </a:blipFill>
            </p:spPr>
            <p:txBody>
              <a:bodyPr/>
              <a:lstStyle/>
              <a:p>
                <a:r>
                  <a:rPr lang="en-US">
                    <a:noFill/>
                  </a:rPr>
                  <a:t> </a:t>
                </a:r>
              </a:p>
            </p:txBody>
          </p:sp>
        </mc:Fallback>
      </mc:AlternateContent>
      <p:sp>
        <p:nvSpPr>
          <p:cNvPr id="5" name="TextBox 4"/>
          <p:cNvSpPr txBox="1"/>
          <p:nvPr/>
        </p:nvSpPr>
        <p:spPr>
          <a:xfrm>
            <a:off x="152400" y="3810000"/>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76200" y="2520534"/>
                <a:ext cx="8001000" cy="679866"/>
              </a:xfrm>
              <a:prstGeom prst="rect">
                <a:avLst/>
              </a:prstGeom>
              <a:noFill/>
            </p:spPr>
            <p:txBody>
              <a:bodyPr wrap="square" rtlCol="0">
                <a:spAutoFit/>
              </a:bodyPr>
              <a:lstStyle/>
              <a:p>
                <a:r>
                  <a:rPr lang="en-US" sz="800" dirty="0" smtClean="0">
                    <a:latin typeface="Calibri" panose="020F0502020204030204" pitchFamily="34" charset="0"/>
                  </a:rPr>
                  <a:t> </a:t>
                </a:r>
                <a:r>
                  <a:rPr lang="en-US" dirty="0">
                    <a:latin typeface="Calibri" pitchFamily="34" charset="0"/>
                  </a:rPr>
                  <a:t>w</a:t>
                </a:r>
                <a:r>
                  <a:rPr lang="en-US" dirty="0" smtClean="0">
                    <a:latin typeface="Calibri" pitchFamily="34" charset="0"/>
                  </a:rPr>
                  <a:t>ith </a:t>
                </a:r>
                <a:r>
                  <a:rPr lang="en-US" b="1" i="1" dirty="0" smtClean="0">
                    <a:latin typeface="Calibri" pitchFamily="34" charset="0"/>
                  </a:rPr>
                  <a:t>Glen’s law </a:t>
                </a:r>
                <a:r>
                  <a:rPr lang="en-US" dirty="0" smtClean="0">
                    <a:latin typeface="Calibri" pitchFamily="34" charset="0"/>
                  </a:rPr>
                  <a:t>viscosity </a:t>
                </a:r>
                <a14:m>
                  <m:oMath xmlns:m="http://schemas.openxmlformats.org/officeDocument/2006/math">
                    <m:r>
                      <a:rPr lang="en-US" i="1" dirty="0" smtClean="0">
                        <a:latin typeface="Cambria Math"/>
                        <a:ea typeface="Cambria Math"/>
                      </a:rPr>
                      <m:t>𝜇</m:t>
                    </m:r>
                    <m:r>
                      <a:rPr lang="en-US" b="0" i="1" dirty="0" smtClean="0">
                        <a:latin typeface="Cambria Math" panose="02040503050406030204" pitchFamily="18" charset="0"/>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sSup>
                      <m:sSupPr>
                        <m:ctrlPr>
                          <a:rPr lang="en-US" i="1">
                            <a:latin typeface="Cambria Math" panose="02040503050406030204" pitchFamily="18" charset="0"/>
                            <a:ea typeface="Cambria Math"/>
                          </a:rPr>
                        </m:ctrlPr>
                      </m:sSupPr>
                      <m:e>
                        <m:sSup>
                          <m:sSupPr>
                            <m:ctrlPr>
                              <a:rPr lang="en-US" i="1">
                                <a:latin typeface="Cambria Math" panose="02040503050406030204" pitchFamily="18" charset="0"/>
                                <a:ea typeface="Cambria Math"/>
                              </a:rPr>
                            </m:ctrlPr>
                          </m:sSupPr>
                          <m:e>
                            <m:r>
                              <a:rPr lang="en-US" i="1">
                                <a:latin typeface="Cambria Math"/>
                                <a:ea typeface="Cambria Math"/>
                              </a:rPr>
                              <m:t>𝐴</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𝑇</m:t>
                            </m:r>
                            <m:r>
                              <a:rPr lang="en-US" b="0" i="1" smtClean="0">
                                <a:latin typeface="Cambria Math" panose="02040503050406030204" pitchFamily="18" charset="0"/>
                                <a:ea typeface="Cambria Math"/>
                              </a:rPr>
                              <m:t>)</m:t>
                            </m:r>
                          </m:e>
                          <m: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b="0" i="1" smtClean="0">
                                    <a:latin typeface="Cambria Math" panose="02040503050406030204" pitchFamily="18" charset="0"/>
                                    <a:ea typeface="Cambria Math"/>
                                  </a:rPr>
                                  <m:t>3</m:t>
                                </m:r>
                              </m:den>
                            </m:f>
                          </m:sup>
                        </m:sSup>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nary>
                              <m:naryPr>
                                <m:chr m:val="∑"/>
                                <m:supHide m:val="on"/>
                                <m:ctrlPr>
                                  <a:rPr lang="en-US" i="1">
                                    <a:latin typeface="Cambria Math" panose="02040503050406030204" pitchFamily="18" charset="0"/>
                                    <a:ea typeface="Cambria Math"/>
                                  </a:rPr>
                                </m:ctrlPr>
                              </m:naryPr>
                              <m:sub>
                                <m:r>
                                  <m:rPr>
                                    <m:brk m:alnAt="7"/>
                                  </m:rPr>
                                  <a:rPr lang="en-US" i="1">
                                    <a:latin typeface="Cambria Math"/>
                                    <a:ea typeface="Cambria Math"/>
                                  </a:rPr>
                                  <m:t>𝑖</m:t>
                                </m:r>
                                <m:r>
                                  <a:rPr lang="en-US" i="1">
                                    <a:latin typeface="Cambria Math"/>
                                    <a:ea typeface="Cambria Math"/>
                                  </a:rPr>
                                  <m:t>𝑗</m:t>
                                </m:r>
                              </m:sub>
                              <m:sup/>
                              <m:e>
                                <m:acc>
                                  <m:accPr>
                                    <m:chr m:val="̇"/>
                                    <m:ctrlPr>
                                      <a:rPr lang="en-US" i="1">
                                        <a:latin typeface="Cambria Math" panose="02040503050406030204" pitchFamily="18" charset="0"/>
                                        <a:ea typeface="Cambria Math"/>
                                      </a:rPr>
                                    </m:ctrlPr>
                                  </m:accPr>
                                  <m:e>
                                    <m:r>
                                      <a:rPr lang="en-US" b="1" i="1">
                                        <a:latin typeface="Cambria Math"/>
                                        <a:ea typeface="Cambria Math"/>
                                      </a:rPr>
                                      <m:t>𝝐</m:t>
                                    </m:r>
                                  </m:e>
                                </m:acc>
                                <m:r>
                                  <a:rPr lang="en-US" i="1" baseline="-25000">
                                    <a:latin typeface="Cambria Math"/>
                                    <a:ea typeface="Cambria Math"/>
                                  </a:rPr>
                                  <m:t>𝑖𝑗</m:t>
                                </m:r>
                                <m:r>
                                  <a:rPr lang="en-US" i="1" baseline="30000">
                                    <a:latin typeface="Cambria Math"/>
                                    <a:ea typeface="Cambria Math"/>
                                  </a:rPr>
                                  <m:t>2</m:t>
                                </m:r>
                              </m:e>
                            </m:nary>
                          </m:e>
                        </m:d>
                      </m:e>
                      <m:sup>
                        <m:d>
                          <m:dPr>
                            <m:ctrlPr>
                              <a:rPr lang="en-US" i="1">
                                <a:latin typeface="Cambria Math" panose="02040503050406030204" pitchFamily="18" charset="0"/>
                                <a:ea typeface="Cambria Math"/>
                              </a:rPr>
                            </m:ctrlPr>
                          </m:dPr>
                          <m:e>
                            <m:r>
                              <a:rPr lang="en-US" i="1">
                                <a:latin typeface="Cambria Math"/>
                                <a:ea typeface="Cambria Math"/>
                              </a:rPr>
                              <m:t>−</m:t>
                            </m:r>
                            <m:f>
                              <m:fPr>
                                <m:ctrlPr>
                                  <a:rPr lang="en-US" i="1">
                                    <a:latin typeface="Cambria Math" panose="02040503050406030204" pitchFamily="18" charset="0"/>
                                    <a:ea typeface="Cambria Math"/>
                                  </a:rPr>
                                </m:ctrlPr>
                              </m:fPr>
                              <m:num>
                                <m:r>
                                  <a:rPr lang="en-US" b="0" i="1" smtClean="0">
                                    <a:latin typeface="Cambria Math" panose="02040503050406030204" pitchFamily="18" charset="0"/>
                                    <a:ea typeface="Cambria Math"/>
                                  </a:rPr>
                                  <m:t>2</m:t>
                                </m:r>
                              </m:num>
                              <m:den>
                                <m:r>
                                  <a:rPr lang="en-US" b="0" i="1" smtClean="0">
                                    <a:latin typeface="Cambria Math" panose="02040503050406030204" pitchFamily="18" charset="0"/>
                                    <a:ea typeface="Cambria Math"/>
                                  </a:rPr>
                                  <m:t>3</m:t>
                                </m:r>
                              </m:den>
                            </m:f>
                          </m:e>
                        </m:d>
                      </m:sup>
                    </m:sSup>
                  </m:oMath>
                </a14:m>
                <a:r>
                  <a:rPr lang="en-US" dirty="0" smtClean="0">
                    <a:latin typeface="Calibri" pitchFamily="34" charset="0"/>
                  </a:rPr>
                  <a:t>. </a:t>
                </a:r>
                <a:endParaRPr lang="en-US" dirty="0">
                  <a:latin typeface="Calibri"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200" y="2520534"/>
                <a:ext cx="8001000" cy="679866"/>
              </a:xfrm>
              <a:prstGeom prst="rect">
                <a:avLst/>
              </a:prstGeom>
              <a:blipFill>
                <a:blip r:embed="rId3"/>
                <a:stretch>
                  <a:fillRect l="-381" b="-3571"/>
                </a:stretch>
              </a:blipFill>
            </p:spPr>
            <p:txBody>
              <a:bodyPr/>
              <a:lstStyle/>
              <a:p>
                <a:r>
                  <a:rPr lang="en-US">
                    <a:noFill/>
                  </a:rPr>
                  <a:t> </a:t>
                </a:r>
              </a:p>
            </p:txBody>
          </p:sp>
        </mc:Fallback>
      </mc:AlternateContent>
      <p:sp>
        <p:nvSpPr>
          <p:cNvPr id="21" name="TextBox 20"/>
          <p:cNvSpPr txBox="1"/>
          <p:nvPr/>
        </p:nvSpPr>
        <p:spPr>
          <a:xfrm>
            <a:off x="76200" y="3408672"/>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Conservation of Mass</a:t>
            </a:r>
            <a:r>
              <a:rPr lang="en-US" dirty="0" smtClean="0">
                <a:latin typeface="Calibri" pitchFamily="34" charset="0"/>
              </a:rPr>
              <a:t>: </a:t>
            </a:r>
            <a:r>
              <a:rPr lang="en-US" b="1" i="1" dirty="0" smtClean="0">
                <a:latin typeface="Calibri" pitchFamily="34" charset="0"/>
              </a:rPr>
              <a:t>thickness</a:t>
            </a:r>
            <a:r>
              <a:rPr lang="en-US" dirty="0" smtClean="0">
                <a:latin typeface="Calibri" pitchFamily="34" charset="0"/>
              </a:rPr>
              <a:t> evolution PDE </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058333" y="4029184"/>
                <a:ext cx="2904067" cy="61901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num>
                        <m:den>
                          <m:r>
                            <a:rPr lang="en-US" i="1">
                              <a:latin typeface="Cambria Math"/>
                            </a:rPr>
                            <m:t>𝜕</m:t>
                          </m:r>
                          <m:r>
                            <a:rPr lang="en-US" i="1">
                              <a:latin typeface="Cambria Math"/>
                            </a:rPr>
                            <m:t>𝑡</m:t>
                          </m:r>
                        </m:den>
                      </m:f>
                      <m:r>
                        <a:rPr lang="en-US" i="1">
                          <a:latin typeface="Cambria Math"/>
                        </a:rPr>
                        <m:t>=−</m:t>
                      </m:r>
                      <m:r>
                        <a:rPr lang="en-US" i="1">
                          <a:latin typeface="Cambria Math"/>
                          <a:ea typeface="Cambria Math"/>
                        </a:rPr>
                        <m:t>𝛻</m:t>
                      </m:r>
                      <m:r>
                        <a:rPr lang="en-US" i="1">
                          <a:latin typeface="Cambria Math"/>
                          <a:ea typeface="Cambria Math"/>
                        </a:rPr>
                        <m:t>∙</m:t>
                      </m:r>
                      <m:d>
                        <m:dPr>
                          <m:ctrlPr>
                            <a:rPr lang="en-US" i="1">
                              <a:latin typeface="Cambria Math" panose="02040503050406030204" pitchFamily="18" charset="0"/>
                              <a:ea typeface="Cambria Math"/>
                            </a:rPr>
                          </m:ctrlPr>
                        </m:dPr>
                        <m:e>
                          <m:acc>
                            <m:accPr>
                              <m:chr m:val="̅"/>
                              <m:ctrlPr>
                                <a:rPr lang="en-US" i="1">
                                  <a:latin typeface="Cambria Math" panose="02040503050406030204" pitchFamily="18" charset="0"/>
                                  <a:ea typeface="Cambria Math"/>
                                </a:rPr>
                              </m:ctrlPr>
                            </m:accPr>
                            <m:e>
                              <m:r>
                                <a:rPr lang="en-US" b="1" i="1">
                                  <a:latin typeface="Cambria Math"/>
                                  <a:ea typeface="Cambria Math"/>
                                </a:rPr>
                                <m:t>𝒖</m:t>
                              </m:r>
                            </m:e>
                          </m:acc>
                          <m:r>
                            <a:rPr lang="en-US" i="1">
                              <a:latin typeface="Cambria Math"/>
                              <a:ea typeface="Cambria Math"/>
                            </a:rPr>
                            <m:t>h</m:t>
                          </m:r>
                        </m:e>
                      </m:d>
                      <m:r>
                        <a:rPr lang="en-US" i="1">
                          <a:latin typeface="Cambria Math"/>
                          <a:ea typeface="Cambria Math"/>
                        </a:rPr>
                        <m:t>+</m:t>
                      </m:r>
                      <m:acc>
                        <m:accPr>
                          <m:chr m:val="̇"/>
                          <m:ctrlPr>
                            <a:rPr lang="en-US" i="1">
                              <a:latin typeface="Cambria Math" panose="02040503050406030204" pitchFamily="18" charset="0"/>
                              <a:ea typeface="Cambria Math"/>
                            </a:rPr>
                          </m:ctrlPr>
                        </m:accPr>
                        <m:e>
                          <m:r>
                            <a:rPr lang="en-US" i="1">
                              <a:latin typeface="Cambria Math"/>
                              <a:ea typeface="Cambria Math"/>
                            </a:rPr>
                            <m:t>𝑏</m:t>
                          </m:r>
                        </m:e>
                      </m:acc>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058333" y="4029184"/>
                <a:ext cx="2904067" cy="619016"/>
              </a:xfrm>
              <a:prstGeom prst="rect">
                <a:avLst/>
              </a:prstGeom>
              <a:blipFill>
                <a:blip r:embed="rId4"/>
                <a:stretch>
                  <a:fillRect/>
                </a:stretch>
              </a:blipFill>
            </p:spPr>
            <p:txBody>
              <a:bodyPr/>
              <a:lstStyle/>
              <a:p>
                <a:r>
                  <a:rPr lang="en-US">
                    <a:noFill/>
                  </a:rPr>
                  <a:t> </a:t>
                </a:r>
              </a:p>
            </p:txBody>
          </p:sp>
        </mc:Fallback>
      </mc:AlternateContent>
      <p:sp>
        <p:nvSpPr>
          <p:cNvPr id="23" name="TextBox 22"/>
          <p:cNvSpPr txBox="1"/>
          <p:nvPr/>
        </p:nvSpPr>
        <p:spPr>
          <a:xfrm>
            <a:off x="76096" y="4701084"/>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Energy Balance</a:t>
            </a:r>
            <a:r>
              <a:rPr lang="en-US" dirty="0" smtClean="0">
                <a:latin typeface="Calibri" pitchFamily="34" charset="0"/>
              </a:rPr>
              <a:t>: </a:t>
            </a:r>
            <a:r>
              <a:rPr lang="en-US" b="1" i="1" dirty="0" smtClean="0">
                <a:latin typeface="Calibri" pitchFamily="34" charset="0"/>
              </a:rPr>
              <a:t>temperature</a:t>
            </a:r>
            <a:r>
              <a:rPr lang="en-US" dirty="0" smtClean="0">
                <a:latin typeface="Calibri" pitchFamily="34" charset="0"/>
              </a:rPr>
              <a:t> advection-diffusion PDE</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838200" y="5476984"/>
                <a:ext cx="3962400" cy="619016"/>
              </a:xfrm>
              <a:prstGeom prst="rect">
                <a:avLst/>
              </a:prstGeom>
              <a:solidFill>
                <a:schemeClr val="accent4">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𝜌</m:t>
                      </m:r>
                      <m:r>
                        <a:rPr lang="en-US" i="1">
                          <a:latin typeface="Cambria Math"/>
                          <a:ea typeface="Cambria Math"/>
                        </a:rPr>
                        <m:t>𝑐</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𝑇</m:t>
                          </m:r>
                        </m:num>
                        <m:den>
                          <m:r>
                            <a:rPr lang="en-US" i="1">
                              <a:latin typeface="Cambria Math"/>
                              <a:ea typeface="Cambria Math"/>
                            </a:rPr>
                            <m:t>𝜕</m:t>
                          </m:r>
                          <m:r>
                            <a:rPr lang="en-US" i="1">
                              <a:latin typeface="Cambria Math"/>
                              <a:ea typeface="Cambria Math"/>
                            </a:rPr>
                            <m:t>𝑡</m:t>
                          </m:r>
                        </m:den>
                      </m:f>
                      <m:r>
                        <a:rPr lang="en-US" i="1">
                          <a:latin typeface="Cambria Math"/>
                          <a:ea typeface="Cambria Math"/>
                        </a:rPr>
                        <m:t>=</m:t>
                      </m:r>
                      <m:r>
                        <a:rPr lang="en-US" i="1">
                          <a:latin typeface="Cambria Math"/>
                          <a:ea typeface="Cambria Math"/>
                        </a:rPr>
                        <m:t>𝛻</m:t>
                      </m:r>
                      <m:r>
                        <a:rPr lang="en-US" i="1">
                          <a:latin typeface="Cambria Math"/>
                          <a:ea typeface="Cambria Math"/>
                        </a:rPr>
                        <m:t>∙(</m:t>
                      </m:r>
                      <m:r>
                        <a:rPr lang="en-US" i="1">
                          <a:latin typeface="Cambria Math"/>
                          <a:ea typeface="Cambria Math"/>
                        </a:rPr>
                        <m:t>𝑘</m:t>
                      </m:r>
                      <m:r>
                        <a:rPr lang="en-US" i="1">
                          <a:latin typeface="Cambria Math"/>
                          <a:ea typeface="Cambria Math"/>
                        </a:rPr>
                        <m:t>𝛻</m:t>
                      </m:r>
                      <m:r>
                        <a:rPr lang="en-US" i="1">
                          <a:latin typeface="Cambria Math"/>
                          <a:ea typeface="Cambria Math"/>
                        </a:rPr>
                        <m:t>𝑇</m:t>
                      </m:r>
                      <m:r>
                        <a:rPr lang="en-US" i="1">
                          <a:latin typeface="Cambria Math"/>
                          <a:ea typeface="Cambria Math"/>
                        </a:rPr>
                        <m:t>)−</m:t>
                      </m:r>
                      <m:r>
                        <a:rPr lang="en-US" i="1">
                          <a:latin typeface="Cambria Math"/>
                          <a:ea typeface="Cambria Math"/>
                        </a:rPr>
                        <m:t>𝜌</m:t>
                      </m:r>
                      <m:r>
                        <a:rPr lang="en-US" i="1">
                          <a:latin typeface="Cambria Math"/>
                          <a:ea typeface="Cambria Math"/>
                        </a:rPr>
                        <m:t>𝑐</m:t>
                      </m:r>
                      <m:r>
                        <a:rPr lang="en-US" b="1" i="1">
                          <a:latin typeface="Cambria Math"/>
                          <a:ea typeface="Cambria Math"/>
                        </a:rPr>
                        <m:t>𝒖</m:t>
                      </m:r>
                      <m:r>
                        <a:rPr lang="en-US" i="1">
                          <a:latin typeface="Cambria Math"/>
                          <a:ea typeface="Cambria Math"/>
                        </a:rPr>
                        <m:t>∙</m:t>
                      </m:r>
                      <m:r>
                        <a:rPr lang="en-US" i="1">
                          <a:latin typeface="Cambria Math"/>
                          <a:ea typeface="Cambria Math"/>
                        </a:rPr>
                        <m:t>𝛻</m:t>
                      </m:r>
                      <m:r>
                        <a:rPr lang="en-US" i="1">
                          <a:latin typeface="Cambria Math"/>
                          <a:ea typeface="Cambria Math"/>
                        </a:rPr>
                        <m:t>𝑇</m:t>
                      </m:r>
                      <m:r>
                        <a:rPr lang="en-US" i="1">
                          <a:latin typeface="Cambria Math"/>
                          <a:ea typeface="Cambria Math"/>
                        </a:rPr>
                        <m:t>+2</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a:latin typeface="Cambria Math"/>
                          <a:ea typeface="Cambria Math"/>
                        </a:rPr>
                        <m:t>𝝈</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838200" y="5476984"/>
                <a:ext cx="3962400" cy="619016"/>
              </a:xfrm>
              <a:prstGeom prst="rect">
                <a:avLst/>
              </a:prstGeom>
              <a:blipFill>
                <a:blip r:embed="rId5"/>
                <a:stretch>
                  <a:fillRect/>
                </a:stretch>
              </a:blipFill>
            </p:spPr>
            <p:txBody>
              <a:bodyPr/>
              <a:lstStyle/>
              <a:p>
                <a:r>
                  <a:rPr lang="en-US">
                    <a:noFill/>
                  </a:rPr>
                  <a:t> </a:t>
                </a:r>
              </a:p>
            </p:txBody>
          </p:sp>
        </mc:Fallback>
      </mc:AlternateContent>
      <p:sp>
        <p:nvSpPr>
          <p:cNvPr id="24" name="Right Brace 23"/>
          <p:cNvSpPr/>
          <p:nvPr/>
        </p:nvSpPr>
        <p:spPr>
          <a:xfrm>
            <a:off x="5334000" y="897551"/>
            <a:ext cx="990600" cy="251112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1"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0049" y="1219200"/>
            <a:ext cx="1325151" cy="6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6383398" y="1891428"/>
            <a:ext cx="2614521" cy="523220"/>
          </a:xfrm>
          <a:prstGeom prst="rect">
            <a:avLst/>
          </a:prstGeom>
          <a:noFill/>
          <a:ln>
            <a:solidFill>
              <a:schemeClr val="tx1"/>
            </a:solidFill>
          </a:ln>
        </p:spPr>
        <p:txBody>
          <a:bodyPr wrap="square" rtlCol="0">
            <a:spAutoFit/>
          </a:bodyPr>
          <a:lstStyle/>
          <a:p>
            <a:r>
              <a:rPr lang="en-US" sz="2800" i="1" dirty="0" smtClean="0">
                <a:latin typeface="Calibri" panose="020F0502020204030204" pitchFamily="34" charset="0"/>
              </a:rPr>
              <a:t>Albany*/FELIX**</a:t>
            </a:r>
            <a:endParaRPr lang="en-US" sz="2800" i="1" dirty="0">
              <a:latin typeface="Calibri" panose="020F0502020204030204" pitchFamily="34" charset="0"/>
            </a:endParaRPr>
          </a:p>
        </p:txBody>
      </p:sp>
      <p:sp>
        <p:nvSpPr>
          <p:cNvPr id="30" name="TextBox 29"/>
          <p:cNvSpPr txBox="1"/>
          <p:nvPr/>
        </p:nvSpPr>
        <p:spPr>
          <a:xfrm>
            <a:off x="76200" y="6477000"/>
            <a:ext cx="10440537" cy="338554"/>
          </a:xfrm>
          <a:prstGeom prst="rect">
            <a:avLst/>
          </a:prstGeom>
          <a:noFill/>
        </p:spPr>
        <p:txBody>
          <a:bodyPr wrap="square" rtlCol="0">
            <a:spAutoFit/>
          </a:bodyPr>
          <a:lstStyle/>
          <a:p>
            <a:r>
              <a:rPr lang="en-US" sz="1600" dirty="0" smtClean="0">
                <a:solidFill>
                  <a:schemeClr val="bg1"/>
                </a:solidFill>
                <a:latin typeface="Calibri" panose="020F0502020204030204" pitchFamily="34" charset="0"/>
              </a:rPr>
              <a:t>*https</a:t>
            </a:r>
            <a:r>
              <a:rPr lang="en-US" sz="1600" dirty="0">
                <a:solidFill>
                  <a:schemeClr val="bg1"/>
                </a:solidFill>
                <a:latin typeface="Calibri" panose="020F0502020204030204" pitchFamily="34" charset="0"/>
              </a:rPr>
              <a:t>://</a:t>
            </a:r>
            <a:r>
              <a:rPr lang="en-US" sz="1600" dirty="0" smtClean="0">
                <a:solidFill>
                  <a:schemeClr val="bg1"/>
                </a:solidFill>
                <a:latin typeface="Calibri" panose="020F0502020204030204" pitchFamily="34" charset="0"/>
              </a:rPr>
              <a:t>github.com/gahansen/Albany.  **FELIX = Finite Elements for Land Ice </a:t>
            </a:r>
            <a:r>
              <a:rPr lang="en-US" sz="1600" dirty="0" err="1" smtClean="0">
                <a:solidFill>
                  <a:schemeClr val="bg1"/>
                </a:solidFill>
                <a:latin typeface="Calibri" panose="020F0502020204030204" pitchFamily="34" charset="0"/>
              </a:rPr>
              <a:t>eXperiments</a:t>
            </a:r>
            <a:r>
              <a:rPr lang="en-US" sz="1600" dirty="0" smtClean="0">
                <a:solidFill>
                  <a:schemeClr val="bg1"/>
                </a:solidFill>
                <a:latin typeface="Calibri" panose="020F0502020204030204" pitchFamily="34" charset="0"/>
              </a:rPr>
              <a:t>.</a:t>
            </a:r>
            <a:endParaRPr lang="en-US" sz="1600" dirty="0">
              <a:solidFill>
                <a:schemeClr val="bg1"/>
              </a:solidFill>
              <a:latin typeface="Calibri" panose="020F0502020204030204" pitchFamily="34" charset="0"/>
            </a:endParaRPr>
          </a:p>
        </p:txBody>
      </p:sp>
      <p:pic>
        <p:nvPicPr>
          <p:cNvPr id="31" name="Picture 20" descr="trilinos_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154" y="2584986"/>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087644" y="791272"/>
            <a:ext cx="1905000" cy="369332"/>
          </a:xfrm>
          <a:prstGeom prst="rect">
            <a:avLst/>
          </a:prstGeom>
          <a:noFill/>
        </p:spPr>
        <p:txBody>
          <a:bodyPr wrap="square" rtlCol="0">
            <a:spAutoFit/>
          </a:bodyPr>
          <a:lstStyle/>
          <a:p>
            <a:r>
              <a:rPr lang="en-US" b="1" dirty="0" smtClean="0">
                <a:solidFill>
                  <a:schemeClr val="accent1"/>
                </a:solidFill>
              </a:rPr>
              <a:t>Code:</a:t>
            </a:r>
            <a:endParaRPr lang="en-US" b="1" dirty="0">
              <a:solidFill>
                <a:schemeClr val="accent1"/>
              </a:solidFill>
            </a:endParaRPr>
          </a:p>
        </p:txBody>
      </p:sp>
      <p:sp>
        <p:nvSpPr>
          <p:cNvPr id="253952" name="TextBox 253951"/>
          <p:cNvSpPr txBox="1"/>
          <p:nvPr/>
        </p:nvSpPr>
        <p:spPr>
          <a:xfrm>
            <a:off x="7344278" y="1258818"/>
            <a:ext cx="1742646" cy="646331"/>
          </a:xfrm>
          <a:prstGeom prst="rect">
            <a:avLst/>
          </a:prstGeom>
          <a:noFill/>
        </p:spPr>
        <p:txBody>
          <a:bodyPr wrap="square" rtlCol="0">
            <a:spAutoFit/>
          </a:bodyPr>
          <a:lstStyle/>
          <a:p>
            <a:r>
              <a:rPr lang="en-US" dirty="0" smtClean="0">
                <a:latin typeface="Calibri" panose="020F0502020204030204" pitchFamily="34" charset="0"/>
              </a:rPr>
              <a:t>=multi-physics PDE code</a:t>
            </a:r>
            <a:endParaRPr lang="en-US" dirty="0">
              <a:latin typeface="Calibri" panose="020F0502020204030204" pitchFamily="34" charset="0"/>
            </a:endParaRPr>
          </a:p>
        </p:txBody>
      </p:sp>
    </p:spTree>
    <p:extLst>
      <p:ext uri="{BB962C8B-B14F-4D97-AF65-F5344CB8AC3E}">
        <p14:creationId xmlns:p14="http://schemas.microsoft.com/office/powerpoint/2010/main" val="3453954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p:cNvGraphicFramePr>
            <a:graphicFrameLocks noChangeAspect="1"/>
          </p:cNvGraphicFramePr>
          <p:nvPr>
            <p:extLst/>
          </p:nvPr>
        </p:nvGraphicFramePr>
        <p:xfrm>
          <a:off x="5880667" y="3760226"/>
          <a:ext cx="1619577" cy="467878"/>
        </p:xfrm>
        <a:graphic>
          <a:graphicData uri="http://schemas.openxmlformats.org/presentationml/2006/ole">
            <mc:AlternateContent xmlns:mc="http://schemas.openxmlformats.org/markup-compatibility/2006">
              <mc:Choice xmlns:v="urn:schemas-microsoft-com:vml" Requires="v">
                <p:oleObj spid="_x0000_s26726" r:id="rId3" imgW="2285640" imgH="660240" progId="">
                  <p:embed/>
                </p:oleObj>
              </mc:Choice>
              <mc:Fallback>
                <p:oleObj r:id="rId3" imgW="2285640" imgH="660240" progId="">
                  <p:embed/>
                  <p:pic>
                    <p:nvPicPr>
                      <p:cNvPr id="37" name="Object 36"/>
                      <p:cNvPicPr/>
                      <p:nvPr/>
                    </p:nvPicPr>
                    <p:blipFill>
                      <a:blip r:embed="rId4"/>
                      <a:stretch>
                        <a:fillRect/>
                      </a:stretch>
                    </p:blipFill>
                    <p:spPr>
                      <a:xfrm>
                        <a:off x="5880667" y="3760226"/>
                        <a:ext cx="1619577" cy="467878"/>
                      </a:xfrm>
                      <a:prstGeom prst="rect">
                        <a:avLst/>
                      </a:prstGeom>
                    </p:spPr>
                  </p:pic>
                </p:oleObj>
              </mc:Fallback>
            </mc:AlternateContent>
          </a:graphicData>
        </a:graphic>
      </p:graphicFrame>
      <p:sp>
        <p:nvSpPr>
          <p:cNvPr id="253955" name="Text Box 3"/>
          <p:cNvSpPr txBox="1">
            <a:spLocks noChangeArrowheads="1"/>
          </p:cNvSpPr>
          <p:nvPr/>
        </p:nvSpPr>
        <p:spPr bwMode="auto">
          <a:xfrm>
            <a:off x="304800" y="160867"/>
            <a:ext cx="59018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latin typeface="Calibri" pitchFamily="34" charset="0"/>
                <a:ea typeface="ＭＳ Ｐゴシック" charset="0"/>
              </a:rPr>
              <a:t>Ice Sheet Equations and Codes</a:t>
            </a:r>
          </a:p>
        </p:txBody>
      </p:sp>
      <p:sp>
        <p:nvSpPr>
          <p:cNvPr id="2" name="TextBox 1"/>
          <p:cNvSpPr txBox="1"/>
          <p:nvPr/>
        </p:nvSpPr>
        <p:spPr>
          <a:xfrm>
            <a:off x="76096" y="897551"/>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Momentum Balance</a:t>
            </a:r>
            <a:r>
              <a:rPr lang="en-US" dirty="0" smtClean="0">
                <a:latin typeface="Calibri" pitchFamily="34" charset="0"/>
              </a:rPr>
              <a:t>: </a:t>
            </a:r>
            <a:r>
              <a:rPr lang="en-US" b="1" i="1" dirty="0" smtClean="0">
                <a:latin typeface="Calibri" pitchFamily="34" charset="0"/>
              </a:rPr>
              <a:t>First-Order Stokes </a:t>
            </a:r>
            <a:r>
              <a:rPr lang="en-US" dirty="0" smtClean="0">
                <a:latin typeface="Calibri" pitchFamily="34" charset="0"/>
              </a:rPr>
              <a:t>PDEs</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77333" y="1466988"/>
                <a:ext cx="3429000" cy="1117998"/>
              </a:xfrm>
              <a:prstGeom prst="rect">
                <a:avLst/>
              </a:prstGeom>
              <a:solidFill>
                <a:schemeClr val="accent2">
                  <a:lumMod val="20000"/>
                  <a:lumOff val="80000"/>
                </a:schemeClr>
              </a:solidFill>
            </p:spPr>
            <p:txBody>
              <a:bodyPr wrap="square" rtlCol="0">
                <a:spAutoFit/>
              </a:bodyPr>
              <a:lstStyle/>
              <a:p>
                <a14:m>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b="0" i="1" smtClean="0">
                                <a:latin typeface="Cambria Math"/>
                              </a:rPr>
                              <m:t>−</m:t>
                            </m:r>
                            <m:r>
                              <a:rPr lang="en-US" b="0" i="1" smtClean="0">
                                <a:latin typeface="Cambria Math"/>
                                <a:ea typeface="Cambria Math"/>
                              </a:rPr>
                              <m:t>𝛻</m:t>
                            </m:r>
                            <m:r>
                              <a:rPr lang="en-US" b="0" i="1" smtClean="0">
                                <a:latin typeface="Cambria Math"/>
                                <a:ea typeface="Cambria Math"/>
                              </a:rPr>
                              <m:t>∙(2</m:t>
                            </m:r>
                            <m:r>
                              <a:rPr lang="en-US" b="0" i="1" smtClean="0">
                                <a:latin typeface="Cambria Math"/>
                                <a:ea typeface="Cambria Math"/>
                              </a:rPr>
                              <m:t>𝜇</m:t>
                            </m:r>
                            <m:acc>
                              <m:accPr>
                                <m:chr m:val="̇"/>
                                <m:ctrlPr>
                                  <a:rPr lang="en-US" b="0" i="1" smtClean="0">
                                    <a:latin typeface="Cambria Math" panose="02040503050406030204" pitchFamily="18" charset="0"/>
                                    <a:ea typeface="Cambria Math"/>
                                  </a:rPr>
                                </m:ctrlPr>
                              </m:accPr>
                              <m:e>
                                <m:r>
                                  <a:rPr lang="en-US" b="1" i="1" smtClean="0">
                                    <a:latin typeface="Cambria Math"/>
                                    <a:ea typeface="Cambria Math"/>
                                  </a:rPr>
                                  <m:t>𝝐</m:t>
                                </m:r>
                              </m:e>
                            </m:acc>
                            <m:r>
                              <a:rPr lang="en-US" b="0" i="1" baseline="-25000" smtClean="0">
                                <a:latin typeface="Cambria Math"/>
                              </a:rPr>
                              <m:t>1</m:t>
                            </m:r>
                            <m:r>
                              <a:rPr lang="en-US" b="0" i="1" smtClean="0">
                                <a:latin typeface="Cambria Math"/>
                              </a:rPr>
                              <m:t>)=−</m:t>
                            </m:r>
                            <m:r>
                              <a:rPr lang="en-US" b="0" i="1" smtClean="0">
                                <a:latin typeface="Cambria Math"/>
                                <a:ea typeface="Cambria Math"/>
                              </a:rPr>
                              <m:t>𝜌</m:t>
                            </m:r>
                            <m:r>
                              <a:rPr lang="en-US" b="0" i="1" smtClean="0">
                                <a:latin typeface="Cambria Math"/>
                                <a:ea typeface="Cambria Math"/>
                              </a:rPr>
                              <m:t>𝑔</m:t>
                            </m:r>
                            <m:f>
                              <m:fPr>
                                <m:ctrlPr>
                                  <a:rPr lang="en-US" b="0" i="1" smtClean="0">
                                    <a:latin typeface="Cambria Math" panose="02040503050406030204" pitchFamily="18" charset="0"/>
                                    <a:ea typeface="Cambria Math"/>
                                  </a:rPr>
                                </m:ctrlPr>
                              </m:fPr>
                              <m:num>
                                <m:r>
                                  <a:rPr lang="en-US" b="0" i="1" smtClean="0">
                                    <a:latin typeface="Cambria Math"/>
                                    <a:ea typeface="Cambria Math"/>
                                  </a:rPr>
                                  <m:t>𝜕</m:t>
                                </m:r>
                                <m:r>
                                  <a:rPr lang="en-US" b="0" i="1" smtClean="0">
                                    <a:latin typeface="Cambria Math"/>
                                    <a:ea typeface="Cambria Math"/>
                                  </a:rPr>
                                  <m:t>𝑠</m:t>
                                </m:r>
                              </m:num>
                              <m:den>
                                <m:r>
                                  <a:rPr lang="en-US" b="0" i="1" smtClean="0">
                                    <a:latin typeface="Cambria Math"/>
                                    <a:ea typeface="Cambria Math"/>
                                  </a:rPr>
                                  <m:t>𝜕</m:t>
                                </m:r>
                                <m:r>
                                  <a:rPr lang="en-US" b="0" i="1" smtClean="0">
                                    <a:latin typeface="Cambria Math"/>
                                    <a:ea typeface="Cambria Math"/>
                                  </a:rPr>
                                  <m:t>𝑥</m:t>
                                </m:r>
                              </m:den>
                            </m:f>
                          </m:e>
                          <m:e>
                            <m:r>
                              <a:rPr lang="en-US" i="1">
                                <a:latin typeface="Cambria Math"/>
                              </a:rPr>
                              <m:t>−</m:t>
                            </m:r>
                            <m:r>
                              <a:rPr lang="en-US" i="1">
                                <a:latin typeface="Cambria Math"/>
                                <a:ea typeface="Cambria Math"/>
                              </a:rPr>
                              <m:t>𝛻</m:t>
                            </m:r>
                            <m:r>
                              <a:rPr lang="en-US" i="1">
                                <a:latin typeface="Cambria Math"/>
                                <a:ea typeface="Cambria Math"/>
                              </a:rPr>
                              <m:t>∙(2</m:t>
                            </m:r>
                            <m:r>
                              <a:rPr lang="en-US" i="1">
                                <a:latin typeface="Cambria Math"/>
                                <a:ea typeface="Cambria Math"/>
                              </a:rPr>
                              <m:t>𝜇</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baseline="-25000" smtClean="0">
                                <a:latin typeface="Cambria Math"/>
                                <a:ea typeface="Cambria Math"/>
                              </a:rPr>
                              <m:t>𝟐</m:t>
                            </m:r>
                            <m:r>
                              <a:rPr lang="en-US" i="1">
                                <a:latin typeface="Cambria Math"/>
                              </a:rPr>
                              <m:t>)=−</m:t>
                            </m:r>
                            <m:r>
                              <a:rPr lang="en-US" i="1">
                                <a:latin typeface="Cambria Math"/>
                                <a:ea typeface="Cambria Math"/>
                              </a:rPr>
                              <m:t>𝜌</m:t>
                            </m:r>
                            <m:r>
                              <a:rPr lang="en-US" i="1">
                                <a:latin typeface="Cambria Math"/>
                                <a:ea typeface="Cambria Math"/>
                              </a:rPr>
                              <m:t>𝑔</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𝑠</m:t>
                                </m:r>
                              </m:num>
                              <m:den>
                                <m:r>
                                  <a:rPr lang="en-US" i="1">
                                    <a:latin typeface="Cambria Math"/>
                                    <a:ea typeface="Cambria Math"/>
                                  </a:rPr>
                                  <m:t>𝜕</m:t>
                                </m:r>
                                <m:r>
                                  <a:rPr lang="en-US" b="0" i="1" smtClean="0">
                                    <a:latin typeface="Cambria Math"/>
                                    <a:ea typeface="Cambria Math"/>
                                  </a:rPr>
                                  <m:t>𝑦</m:t>
                                </m:r>
                              </m:den>
                            </m:f>
                          </m:e>
                        </m:eqArr>
                      </m:e>
                    </m:d>
                  </m:oMath>
                </a14:m>
                <a:r>
                  <a:rPr lang="en-US" dirty="0" smtClean="0">
                    <a:latin typeface="Calibri" pitchFamily="34" charset="0"/>
                  </a:rPr>
                  <a:t>    ,    in </a:t>
                </a:r>
                <a14:m>
                  <m:oMath xmlns:m="http://schemas.openxmlformats.org/officeDocument/2006/math">
                    <m:r>
                      <m:rPr>
                        <m:sty m:val="p"/>
                      </m:rPr>
                      <a:rPr lang="el-GR" i="1" smtClean="0">
                        <a:latin typeface="Cambria Math"/>
                        <a:ea typeface="Cambria Math"/>
                      </a:rPr>
                      <m:t>Ω</m:t>
                    </m:r>
                  </m:oMath>
                </a14:m>
                <a:endParaRPr lang="en-US" dirty="0" smtClean="0">
                  <a:latin typeface="Calibri" pitchFamily="34" charset="0"/>
                  <a:ea typeface="Cambria Math"/>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77333" y="1466988"/>
                <a:ext cx="3429000" cy="1117998"/>
              </a:xfrm>
              <a:prstGeom prst="rect">
                <a:avLst/>
              </a:prstGeom>
              <a:blipFill>
                <a:blip r:embed="rId5"/>
                <a:stretch>
                  <a:fillRect/>
                </a:stretch>
              </a:blipFill>
            </p:spPr>
            <p:txBody>
              <a:bodyPr/>
              <a:lstStyle/>
              <a:p>
                <a:r>
                  <a:rPr lang="en-US">
                    <a:noFill/>
                  </a:rPr>
                  <a:t> </a:t>
                </a:r>
              </a:p>
            </p:txBody>
          </p:sp>
        </mc:Fallback>
      </mc:AlternateContent>
      <p:sp>
        <p:nvSpPr>
          <p:cNvPr id="5" name="TextBox 4"/>
          <p:cNvSpPr txBox="1"/>
          <p:nvPr/>
        </p:nvSpPr>
        <p:spPr>
          <a:xfrm>
            <a:off x="152400" y="3810000"/>
            <a:ext cx="1295400" cy="338554"/>
          </a:xfrm>
          <a:prstGeom prst="rect">
            <a:avLst/>
          </a:prstGeom>
          <a:noFill/>
        </p:spPr>
        <p:txBody>
          <a:bodyPr wrap="square" rtlCol="0">
            <a:spAutoFit/>
          </a:bodyPr>
          <a:lstStyle/>
          <a:p>
            <a:r>
              <a:rPr lang="en-US" sz="1600" dirty="0" smtClean="0">
                <a:solidFill>
                  <a:schemeClr val="bg1"/>
                </a:solidFill>
                <a:latin typeface="Calibri" pitchFamily="34" charset="0"/>
              </a:rPr>
              <a:t>Albany/FELIX</a:t>
            </a:r>
            <a:endParaRPr lang="en-US" sz="1600" dirty="0">
              <a:solidFill>
                <a:schemeClr val="bg1"/>
              </a:solidFill>
              <a:latin typeface="Calibri"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76200" y="2520534"/>
                <a:ext cx="8001000" cy="679866"/>
              </a:xfrm>
              <a:prstGeom prst="rect">
                <a:avLst/>
              </a:prstGeom>
              <a:noFill/>
            </p:spPr>
            <p:txBody>
              <a:bodyPr wrap="square" rtlCol="0">
                <a:spAutoFit/>
              </a:bodyPr>
              <a:lstStyle/>
              <a:p>
                <a:r>
                  <a:rPr lang="en-US" sz="800" dirty="0" smtClean="0">
                    <a:latin typeface="Calibri" panose="020F0502020204030204" pitchFamily="34" charset="0"/>
                  </a:rPr>
                  <a:t> </a:t>
                </a:r>
                <a:r>
                  <a:rPr lang="en-US" dirty="0">
                    <a:latin typeface="Calibri" pitchFamily="34" charset="0"/>
                  </a:rPr>
                  <a:t>w</a:t>
                </a:r>
                <a:r>
                  <a:rPr lang="en-US" dirty="0" smtClean="0">
                    <a:latin typeface="Calibri" pitchFamily="34" charset="0"/>
                  </a:rPr>
                  <a:t>ith </a:t>
                </a:r>
                <a:r>
                  <a:rPr lang="en-US" b="1" i="1" dirty="0" smtClean="0">
                    <a:latin typeface="Calibri" pitchFamily="34" charset="0"/>
                  </a:rPr>
                  <a:t>Glen’s law </a:t>
                </a:r>
                <a:r>
                  <a:rPr lang="en-US" dirty="0" smtClean="0">
                    <a:latin typeface="Calibri" pitchFamily="34" charset="0"/>
                  </a:rPr>
                  <a:t>viscosity </a:t>
                </a:r>
                <a14:m>
                  <m:oMath xmlns:m="http://schemas.openxmlformats.org/officeDocument/2006/math">
                    <m:r>
                      <a:rPr lang="en-US" i="1" dirty="0" smtClean="0">
                        <a:latin typeface="Cambria Math"/>
                        <a:ea typeface="Cambria Math"/>
                      </a:rPr>
                      <m:t>𝜇</m:t>
                    </m:r>
                    <m:r>
                      <a:rPr lang="en-US" b="0" i="1" dirty="0" smtClean="0">
                        <a:latin typeface="Cambria Math" panose="02040503050406030204" pitchFamily="18" charset="0"/>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sSup>
                      <m:sSupPr>
                        <m:ctrlPr>
                          <a:rPr lang="en-US" i="1">
                            <a:latin typeface="Cambria Math" panose="02040503050406030204" pitchFamily="18" charset="0"/>
                            <a:ea typeface="Cambria Math"/>
                          </a:rPr>
                        </m:ctrlPr>
                      </m:sSupPr>
                      <m:e>
                        <m:sSup>
                          <m:sSupPr>
                            <m:ctrlPr>
                              <a:rPr lang="en-US" i="1">
                                <a:latin typeface="Cambria Math" panose="02040503050406030204" pitchFamily="18" charset="0"/>
                                <a:ea typeface="Cambria Math"/>
                              </a:rPr>
                            </m:ctrlPr>
                          </m:sSupPr>
                          <m:e>
                            <m:r>
                              <a:rPr lang="en-US" i="1">
                                <a:latin typeface="Cambria Math"/>
                                <a:ea typeface="Cambria Math"/>
                              </a:rPr>
                              <m:t>𝐴</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𝑇</m:t>
                            </m:r>
                            <m:r>
                              <a:rPr lang="en-US" b="0" i="1" smtClean="0">
                                <a:latin typeface="Cambria Math" panose="02040503050406030204" pitchFamily="18" charset="0"/>
                                <a:ea typeface="Cambria Math"/>
                              </a:rPr>
                              <m:t>)</m:t>
                            </m:r>
                          </m:e>
                          <m: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b="0" i="1" smtClean="0">
                                    <a:latin typeface="Cambria Math" panose="02040503050406030204" pitchFamily="18" charset="0"/>
                                    <a:ea typeface="Cambria Math"/>
                                  </a:rPr>
                                  <m:t>3</m:t>
                                </m:r>
                              </m:den>
                            </m:f>
                          </m:sup>
                        </m:sSup>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2</m:t>
                                </m:r>
                              </m:den>
                            </m:f>
                            <m:nary>
                              <m:naryPr>
                                <m:chr m:val="∑"/>
                                <m:supHide m:val="on"/>
                                <m:ctrlPr>
                                  <a:rPr lang="en-US" i="1">
                                    <a:latin typeface="Cambria Math" panose="02040503050406030204" pitchFamily="18" charset="0"/>
                                    <a:ea typeface="Cambria Math"/>
                                  </a:rPr>
                                </m:ctrlPr>
                              </m:naryPr>
                              <m:sub>
                                <m:r>
                                  <m:rPr>
                                    <m:brk m:alnAt="7"/>
                                  </m:rPr>
                                  <a:rPr lang="en-US" i="1">
                                    <a:latin typeface="Cambria Math"/>
                                    <a:ea typeface="Cambria Math"/>
                                  </a:rPr>
                                  <m:t>𝑖</m:t>
                                </m:r>
                                <m:r>
                                  <a:rPr lang="en-US" i="1">
                                    <a:latin typeface="Cambria Math"/>
                                    <a:ea typeface="Cambria Math"/>
                                  </a:rPr>
                                  <m:t>𝑗</m:t>
                                </m:r>
                              </m:sub>
                              <m:sup/>
                              <m:e>
                                <m:acc>
                                  <m:accPr>
                                    <m:chr m:val="̇"/>
                                    <m:ctrlPr>
                                      <a:rPr lang="en-US" i="1">
                                        <a:latin typeface="Cambria Math" panose="02040503050406030204" pitchFamily="18" charset="0"/>
                                        <a:ea typeface="Cambria Math"/>
                                      </a:rPr>
                                    </m:ctrlPr>
                                  </m:accPr>
                                  <m:e>
                                    <m:r>
                                      <a:rPr lang="en-US" b="1" i="1">
                                        <a:latin typeface="Cambria Math"/>
                                        <a:ea typeface="Cambria Math"/>
                                      </a:rPr>
                                      <m:t>𝝐</m:t>
                                    </m:r>
                                  </m:e>
                                </m:acc>
                                <m:r>
                                  <a:rPr lang="en-US" i="1" baseline="-25000">
                                    <a:latin typeface="Cambria Math"/>
                                    <a:ea typeface="Cambria Math"/>
                                  </a:rPr>
                                  <m:t>𝑖𝑗</m:t>
                                </m:r>
                                <m:r>
                                  <a:rPr lang="en-US" i="1" baseline="30000">
                                    <a:latin typeface="Cambria Math"/>
                                    <a:ea typeface="Cambria Math"/>
                                  </a:rPr>
                                  <m:t>2</m:t>
                                </m:r>
                              </m:e>
                            </m:nary>
                          </m:e>
                        </m:d>
                      </m:e>
                      <m:sup>
                        <m:d>
                          <m:dPr>
                            <m:ctrlPr>
                              <a:rPr lang="en-US" i="1">
                                <a:latin typeface="Cambria Math" panose="02040503050406030204" pitchFamily="18" charset="0"/>
                                <a:ea typeface="Cambria Math"/>
                              </a:rPr>
                            </m:ctrlPr>
                          </m:dPr>
                          <m:e>
                            <m:r>
                              <a:rPr lang="en-US" i="1">
                                <a:latin typeface="Cambria Math"/>
                                <a:ea typeface="Cambria Math"/>
                              </a:rPr>
                              <m:t>−</m:t>
                            </m:r>
                            <m:f>
                              <m:fPr>
                                <m:ctrlPr>
                                  <a:rPr lang="en-US" i="1">
                                    <a:latin typeface="Cambria Math" panose="02040503050406030204" pitchFamily="18" charset="0"/>
                                    <a:ea typeface="Cambria Math"/>
                                  </a:rPr>
                                </m:ctrlPr>
                              </m:fPr>
                              <m:num>
                                <m:r>
                                  <a:rPr lang="en-US" b="0" i="1" smtClean="0">
                                    <a:latin typeface="Cambria Math" panose="02040503050406030204" pitchFamily="18" charset="0"/>
                                    <a:ea typeface="Cambria Math"/>
                                  </a:rPr>
                                  <m:t>2</m:t>
                                </m:r>
                              </m:num>
                              <m:den>
                                <m:r>
                                  <a:rPr lang="en-US" b="0" i="1" smtClean="0">
                                    <a:latin typeface="Cambria Math" panose="02040503050406030204" pitchFamily="18" charset="0"/>
                                    <a:ea typeface="Cambria Math"/>
                                  </a:rPr>
                                  <m:t>3</m:t>
                                </m:r>
                              </m:den>
                            </m:f>
                          </m:e>
                        </m:d>
                      </m:sup>
                    </m:sSup>
                  </m:oMath>
                </a14:m>
                <a:r>
                  <a:rPr lang="en-US" dirty="0" smtClean="0">
                    <a:latin typeface="Calibri" pitchFamily="34" charset="0"/>
                  </a:rPr>
                  <a:t>. </a:t>
                </a:r>
                <a:endParaRPr lang="en-US" dirty="0">
                  <a:latin typeface="Calibri"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200" y="2520534"/>
                <a:ext cx="8001000" cy="679866"/>
              </a:xfrm>
              <a:prstGeom prst="rect">
                <a:avLst/>
              </a:prstGeom>
              <a:blipFill>
                <a:blip r:embed="rId6"/>
                <a:stretch>
                  <a:fillRect l="-381" b="-3571"/>
                </a:stretch>
              </a:blipFill>
            </p:spPr>
            <p:txBody>
              <a:bodyPr/>
              <a:lstStyle/>
              <a:p>
                <a:r>
                  <a:rPr lang="en-US">
                    <a:noFill/>
                  </a:rPr>
                  <a:t> </a:t>
                </a:r>
              </a:p>
            </p:txBody>
          </p:sp>
        </mc:Fallback>
      </mc:AlternateContent>
      <p:sp>
        <p:nvSpPr>
          <p:cNvPr id="21" name="TextBox 20"/>
          <p:cNvSpPr txBox="1"/>
          <p:nvPr/>
        </p:nvSpPr>
        <p:spPr>
          <a:xfrm>
            <a:off x="76200" y="3408672"/>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Conservation of Mass</a:t>
            </a:r>
            <a:r>
              <a:rPr lang="en-US" dirty="0" smtClean="0">
                <a:latin typeface="Calibri" pitchFamily="34" charset="0"/>
              </a:rPr>
              <a:t>: </a:t>
            </a:r>
            <a:r>
              <a:rPr lang="en-US" b="1" i="1" dirty="0" smtClean="0">
                <a:latin typeface="Calibri" pitchFamily="34" charset="0"/>
              </a:rPr>
              <a:t>thickness</a:t>
            </a:r>
            <a:r>
              <a:rPr lang="en-US" dirty="0" smtClean="0">
                <a:latin typeface="Calibri" pitchFamily="34" charset="0"/>
              </a:rPr>
              <a:t> evolution PDE </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058333" y="4029184"/>
                <a:ext cx="2904067" cy="61901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num>
                        <m:den>
                          <m:r>
                            <a:rPr lang="en-US" i="1">
                              <a:latin typeface="Cambria Math"/>
                            </a:rPr>
                            <m:t>𝜕</m:t>
                          </m:r>
                          <m:r>
                            <a:rPr lang="en-US" i="1">
                              <a:latin typeface="Cambria Math"/>
                            </a:rPr>
                            <m:t>𝑡</m:t>
                          </m:r>
                        </m:den>
                      </m:f>
                      <m:r>
                        <a:rPr lang="en-US" i="1">
                          <a:latin typeface="Cambria Math"/>
                        </a:rPr>
                        <m:t>=−</m:t>
                      </m:r>
                      <m:r>
                        <a:rPr lang="en-US" i="1">
                          <a:latin typeface="Cambria Math"/>
                          <a:ea typeface="Cambria Math"/>
                        </a:rPr>
                        <m:t>𝛻</m:t>
                      </m:r>
                      <m:r>
                        <a:rPr lang="en-US" i="1">
                          <a:latin typeface="Cambria Math"/>
                          <a:ea typeface="Cambria Math"/>
                        </a:rPr>
                        <m:t>∙</m:t>
                      </m:r>
                      <m:d>
                        <m:dPr>
                          <m:ctrlPr>
                            <a:rPr lang="en-US" i="1">
                              <a:latin typeface="Cambria Math" panose="02040503050406030204" pitchFamily="18" charset="0"/>
                              <a:ea typeface="Cambria Math"/>
                            </a:rPr>
                          </m:ctrlPr>
                        </m:dPr>
                        <m:e>
                          <m:acc>
                            <m:accPr>
                              <m:chr m:val="̅"/>
                              <m:ctrlPr>
                                <a:rPr lang="en-US" i="1">
                                  <a:latin typeface="Cambria Math" panose="02040503050406030204" pitchFamily="18" charset="0"/>
                                  <a:ea typeface="Cambria Math"/>
                                </a:rPr>
                              </m:ctrlPr>
                            </m:accPr>
                            <m:e>
                              <m:r>
                                <a:rPr lang="en-US" b="1" i="1">
                                  <a:latin typeface="Cambria Math"/>
                                  <a:ea typeface="Cambria Math"/>
                                </a:rPr>
                                <m:t>𝒖</m:t>
                              </m:r>
                            </m:e>
                          </m:acc>
                          <m:r>
                            <a:rPr lang="en-US" i="1">
                              <a:latin typeface="Cambria Math"/>
                              <a:ea typeface="Cambria Math"/>
                            </a:rPr>
                            <m:t>h</m:t>
                          </m:r>
                        </m:e>
                      </m:d>
                      <m:r>
                        <a:rPr lang="en-US" i="1">
                          <a:latin typeface="Cambria Math"/>
                          <a:ea typeface="Cambria Math"/>
                        </a:rPr>
                        <m:t>+</m:t>
                      </m:r>
                      <m:acc>
                        <m:accPr>
                          <m:chr m:val="̇"/>
                          <m:ctrlPr>
                            <a:rPr lang="en-US" i="1">
                              <a:latin typeface="Cambria Math" panose="02040503050406030204" pitchFamily="18" charset="0"/>
                              <a:ea typeface="Cambria Math"/>
                            </a:rPr>
                          </m:ctrlPr>
                        </m:accPr>
                        <m:e>
                          <m:r>
                            <a:rPr lang="en-US" i="1">
                              <a:latin typeface="Cambria Math"/>
                              <a:ea typeface="Cambria Math"/>
                            </a:rPr>
                            <m:t>𝑏</m:t>
                          </m:r>
                        </m:e>
                      </m:acc>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058333" y="4029184"/>
                <a:ext cx="2904067" cy="619016"/>
              </a:xfrm>
              <a:prstGeom prst="rect">
                <a:avLst/>
              </a:prstGeom>
              <a:blipFill>
                <a:blip r:embed="rId7"/>
                <a:stretch>
                  <a:fillRect/>
                </a:stretch>
              </a:blipFill>
            </p:spPr>
            <p:txBody>
              <a:bodyPr/>
              <a:lstStyle/>
              <a:p>
                <a:r>
                  <a:rPr lang="en-US">
                    <a:noFill/>
                  </a:rPr>
                  <a:t> </a:t>
                </a:r>
              </a:p>
            </p:txBody>
          </p:sp>
        </mc:Fallback>
      </mc:AlternateContent>
      <p:sp>
        <p:nvSpPr>
          <p:cNvPr id="23" name="TextBox 22"/>
          <p:cNvSpPr txBox="1"/>
          <p:nvPr/>
        </p:nvSpPr>
        <p:spPr>
          <a:xfrm>
            <a:off x="76096" y="4701084"/>
            <a:ext cx="8822268" cy="492443"/>
          </a:xfrm>
          <a:prstGeom prst="rect">
            <a:avLst/>
          </a:prstGeom>
          <a:noFill/>
        </p:spPr>
        <p:txBody>
          <a:bodyPr wrap="square" rtlCol="0">
            <a:spAutoFit/>
          </a:bodyPr>
          <a:lstStyle/>
          <a:p>
            <a:endParaRPr lang="en-US" sz="800" dirty="0" smtClean="0">
              <a:latin typeface="Calibri" panose="020F0502020204030204" pitchFamily="34" charset="0"/>
            </a:endParaRPr>
          </a:p>
          <a:p>
            <a:r>
              <a:rPr lang="en-US" b="1" dirty="0" smtClean="0">
                <a:solidFill>
                  <a:schemeClr val="accent1"/>
                </a:solidFill>
                <a:latin typeface="Calibri" pitchFamily="34" charset="0"/>
              </a:rPr>
              <a:t>Energy Balance</a:t>
            </a:r>
            <a:r>
              <a:rPr lang="en-US" dirty="0" smtClean="0">
                <a:latin typeface="Calibri" pitchFamily="34" charset="0"/>
              </a:rPr>
              <a:t>: </a:t>
            </a:r>
            <a:r>
              <a:rPr lang="en-US" b="1" i="1" dirty="0" smtClean="0">
                <a:latin typeface="Calibri" pitchFamily="34" charset="0"/>
              </a:rPr>
              <a:t>temperature</a:t>
            </a:r>
            <a:r>
              <a:rPr lang="en-US" dirty="0" smtClean="0">
                <a:latin typeface="Calibri" pitchFamily="34" charset="0"/>
              </a:rPr>
              <a:t> advection-diffusion PDE</a:t>
            </a:r>
            <a:endParaRPr lang="en-US" dirty="0">
              <a:latin typeface="Calibri"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838200" y="5476984"/>
                <a:ext cx="3962400" cy="619016"/>
              </a:xfrm>
              <a:prstGeom prst="rect">
                <a:avLst/>
              </a:prstGeom>
              <a:solidFill>
                <a:schemeClr val="accent4">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𝜌</m:t>
                      </m:r>
                      <m:r>
                        <a:rPr lang="en-US" i="1">
                          <a:latin typeface="Cambria Math"/>
                          <a:ea typeface="Cambria Math"/>
                        </a:rPr>
                        <m:t>𝑐</m:t>
                      </m:r>
                      <m:f>
                        <m:fPr>
                          <m:ctrlPr>
                            <a:rPr lang="en-US" i="1">
                              <a:latin typeface="Cambria Math" panose="02040503050406030204" pitchFamily="18" charset="0"/>
                              <a:ea typeface="Cambria Math"/>
                            </a:rPr>
                          </m:ctrlPr>
                        </m:fPr>
                        <m:num>
                          <m:r>
                            <a:rPr lang="en-US" i="1">
                              <a:latin typeface="Cambria Math"/>
                              <a:ea typeface="Cambria Math"/>
                            </a:rPr>
                            <m:t>𝜕</m:t>
                          </m:r>
                          <m:r>
                            <a:rPr lang="en-US" i="1">
                              <a:latin typeface="Cambria Math"/>
                              <a:ea typeface="Cambria Math"/>
                            </a:rPr>
                            <m:t>𝑇</m:t>
                          </m:r>
                        </m:num>
                        <m:den>
                          <m:r>
                            <a:rPr lang="en-US" i="1">
                              <a:latin typeface="Cambria Math"/>
                              <a:ea typeface="Cambria Math"/>
                            </a:rPr>
                            <m:t>𝜕</m:t>
                          </m:r>
                          <m:r>
                            <a:rPr lang="en-US" i="1">
                              <a:latin typeface="Cambria Math"/>
                              <a:ea typeface="Cambria Math"/>
                            </a:rPr>
                            <m:t>𝑡</m:t>
                          </m:r>
                        </m:den>
                      </m:f>
                      <m:r>
                        <a:rPr lang="en-US" i="1">
                          <a:latin typeface="Cambria Math"/>
                          <a:ea typeface="Cambria Math"/>
                        </a:rPr>
                        <m:t>=</m:t>
                      </m:r>
                      <m:r>
                        <a:rPr lang="en-US" i="1">
                          <a:latin typeface="Cambria Math"/>
                          <a:ea typeface="Cambria Math"/>
                        </a:rPr>
                        <m:t>𝛻</m:t>
                      </m:r>
                      <m:r>
                        <a:rPr lang="en-US" i="1">
                          <a:latin typeface="Cambria Math"/>
                          <a:ea typeface="Cambria Math"/>
                        </a:rPr>
                        <m:t>∙(</m:t>
                      </m:r>
                      <m:r>
                        <a:rPr lang="en-US" i="1">
                          <a:latin typeface="Cambria Math"/>
                          <a:ea typeface="Cambria Math"/>
                        </a:rPr>
                        <m:t>𝑘</m:t>
                      </m:r>
                      <m:r>
                        <a:rPr lang="en-US" i="1">
                          <a:latin typeface="Cambria Math"/>
                          <a:ea typeface="Cambria Math"/>
                        </a:rPr>
                        <m:t>𝛻</m:t>
                      </m:r>
                      <m:r>
                        <a:rPr lang="en-US" i="1">
                          <a:latin typeface="Cambria Math"/>
                          <a:ea typeface="Cambria Math"/>
                        </a:rPr>
                        <m:t>𝑇</m:t>
                      </m:r>
                      <m:r>
                        <a:rPr lang="en-US" i="1">
                          <a:latin typeface="Cambria Math"/>
                          <a:ea typeface="Cambria Math"/>
                        </a:rPr>
                        <m:t>)−</m:t>
                      </m:r>
                      <m:r>
                        <a:rPr lang="en-US" i="1">
                          <a:latin typeface="Cambria Math"/>
                          <a:ea typeface="Cambria Math"/>
                        </a:rPr>
                        <m:t>𝜌</m:t>
                      </m:r>
                      <m:r>
                        <a:rPr lang="en-US" i="1">
                          <a:latin typeface="Cambria Math"/>
                          <a:ea typeface="Cambria Math"/>
                        </a:rPr>
                        <m:t>𝑐</m:t>
                      </m:r>
                      <m:r>
                        <a:rPr lang="en-US" b="1" i="1">
                          <a:latin typeface="Cambria Math"/>
                          <a:ea typeface="Cambria Math"/>
                        </a:rPr>
                        <m:t>𝒖</m:t>
                      </m:r>
                      <m:r>
                        <a:rPr lang="en-US" i="1">
                          <a:latin typeface="Cambria Math"/>
                          <a:ea typeface="Cambria Math"/>
                        </a:rPr>
                        <m:t>∙</m:t>
                      </m:r>
                      <m:r>
                        <a:rPr lang="en-US" i="1">
                          <a:latin typeface="Cambria Math"/>
                          <a:ea typeface="Cambria Math"/>
                        </a:rPr>
                        <m:t>𝛻</m:t>
                      </m:r>
                      <m:r>
                        <a:rPr lang="en-US" i="1">
                          <a:latin typeface="Cambria Math"/>
                          <a:ea typeface="Cambria Math"/>
                        </a:rPr>
                        <m:t>𝑇</m:t>
                      </m:r>
                      <m:r>
                        <a:rPr lang="en-US" i="1">
                          <a:latin typeface="Cambria Math"/>
                          <a:ea typeface="Cambria Math"/>
                        </a:rPr>
                        <m:t>+2</m:t>
                      </m:r>
                      <m:acc>
                        <m:accPr>
                          <m:chr m:val="̇"/>
                          <m:ctrlPr>
                            <a:rPr lang="en-US" b="1" i="1">
                              <a:latin typeface="Cambria Math" panose="02040503050406030204" pitchFamily="18" charset="0"/>
                              <a:ea typeface="Cambria Math"/>
                            </a:rPr>
                          </m:ctrlPr>
                        </m:accPr>
                        <m:e>
                          <m:r>
                            <a:rPr lang="en-US" b="1" i="1">
                              <a:latin typeface="Cambria Math"/>
                              <a:ea typeface="Cambria Math"/>
                            </a:rPr>
                            <m:t>𝝐</m:t>
                          </m:r>
                        </m:e>
                      </m:acc>
                      <m:r>
                        <a:rPr lang="en-US" b="1" i="1">
                          <a:latin typeface="Cambria Math"/>
                          <a:ea typeface="Cambria Math"/>
                        </a:rPr>
                        <m:t>𝝈</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838200" y="5476984"/>
                <a:ext cx="3962400" cy="619016"/>
              </a:xfrm>
              <a:prstGeom prst="rect">
                <a:avLst/>
              </a:prstGeom>
              <a:blipFill>
                <a:blip r:embed="rId8"/>
                <a:stretch>
                  <a:fillRect/>
                </a:stretch>
              </a:blipFill>
            </p:spPr>
            <p:txBody>
              <a:bodyPr/>
              <a:lstStyle/>
              <a:p>
                <a:r>
                  <a:rPr lang="en-US">
                    <a:noFill/>
                  </a:rPr>
                  <a:t> </a:t>
                </a:r>
              </a:p>
            </p:txBody>
          </p:sp>
        </mc:Fallback>
      </mc:AlternateContent>
      <p:sp>
        <p:nvSpPr>
          <p:cNvPr id="24" name="Right Brace 23"/>
          <p:cNvSpPr/>
          <p:nvPr/>
        </p:nvSpPr>
        <p:spPr>
          <a:xfrm>
            <a:off x="5334000" y="897551"/>
            <a:ext cx="990600" cy="251112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a:off x="5334000" y="3661079"/>
            <a:ext cx="990600" cy="251112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1" descr="image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0049" y="1219200"/>
            <a:ext cx="1325151" cy="6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6383398" y="1891428"/>
            <a:ext cx="2614521" cy="523220"/>
          </a:xfrm>
          <a:prstGeom prst="rect">
            <a:avLst/>
          </a:prstGeom>
          <a:noFill/>
          <a:ln>
            <a:solidFill>
              <a:schemeClr val="tx1"/>
            </a:solidFill>
          </a:ln>
        </p:spPr>
        <p:txBody>
          <a:bodyPr wrap="square" rtlCol="0">
            <a:spAutoFit/>
          </a:bodyPr>
          <a:lstStyle/>
          <a:p>
            <a:r>
              <a:rPr lang="en-US" sz="2800" i="1" dirty="0" smtClean="0">
                <a:latin typeface="Calibri" panose="020F0502020204030204" pitchFamily="34" charset="0"/>
              </a:rPr>
              <a:t>Albany*/FELIX**</a:t>
            </a:r>
            <a:endParaRPr lang="en-US" sz="2800" i="1" dirty="0">
              <a:latin typeface="Calibri" panose="020F0502020204030204" pitchFamily="34" charset="0"/>
            </a:endParaRPr>
          </a:p>
        </p:txBody>
      </p:sp>
      <p:sp>
        <p:nvSpPr>
          <p:cNvPr id="30" name="TextBox 29"/>
          <p:cNvSpPr txBox="1"/>
          <p:nvPr/>
        </p:nvSpPr>
        <p:spPr>
          <a:xfrm>
            <a:off x="76200" y="6477000"/>
            <a:ext cx="10440537" cy="338554"/>
          </a:xfrm>
          <a:prstGeom prst="rect">
            <a:avLst/>
          </a:prstGeom>
          <a:noFill/>
        </p:spPr>
        <p:txBody>
          <a:bodyPr wrap="square" rtlCol="0">
            <a:spAutoFit/>
          </a:bodyPr>
          <a:lstStyle/>
          <a:p>
            <a:r>
              <a:rPr lang="en-US" sz="1600" dirty="0" smtClean="0">
                <a:solidFill>
                  <a:schemeClr val="bg1"/>
                </a:solidFill>
                <a:latin typeface="Calibri" panose="020F0502020204030204" pitchFamily="34" charset="0"/>
              </a:rPr>
              <a:t>*https</a:t>
            </a:r>
            <a:r>
              <a:rPr lang="en-US" sz="1600" dirty="0">
                <a:solidFill>
                  <a:schemeClr val="bg1"/>
                </a:solidFill>
                <a:latin typeface="Calibri" panose="020F0502020204030204" pitchFamily="34" charset="0"/>
              </a:rPr>
              <a:t>://</a:t>
            </a:r>
            <a:r>
              <a:rPr lang="en-US" sz="1600" dirty="0" smtClean="0">
                <a:solidFill>
                  <a:schemeClr val="bg1"/>
                </a:solidFill>
                <a:latin typeface="Calibri" panose="020F0502020204030204" pitchFamily="34" charset="0"/>
              </a:rPr>
              <a:t>github.com/gahansen/Albany.  **FELIX = Finite Elements for Land Ice </a:t>
            </a:r>
            <a:r>
              <a:rPr lang="en-US" sz="1600" dirty="0" err="1" smtClean="0">
                <a:solidFill>
                  <a:schemeClr val="bg1"/>
                </a:solidFill>
                <a:latin typeface="Calibri" panose="020F0502020204030204" pitchFamily="34" charset="0"/>
              </a:rPr>
              <a:t>eXperiments</a:t>
            </a:r>
            <a:r>
              <a:rPr lang="en-US" sz="1600" dirty="0" smtClean="0">
                <a:solidFill>
                  <a:schemeClr val="bg1"/>
                </a:solidFill>
                <a:latin typeface="Calibri" panose="020F0502020204030204" pitchFamily="34" charset="0"/>
              </a:rPr>
              <a:t>.</a:t>
            </a:r>
            <a:endParaRPr lang="en-US" sz="1600" dirty="0">
              <a:solidFill>
                <a:schemeClr val="bg1"/>
              </a:solidFill>
              <a:latin typeface="Calibri" panose="020F0502020204030204" pitchFamily="34" charset="0"/>
            </a:endParaRPr>
          </a:p>
        </p:txBody>
      </p:sp>
      <p:pic>
        <p:nvPicPr>
          <p:cNvPr id="31" name="Picture 20" descr="trilinos_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0154" y="2584986"/>
            <a:ext cx="1265933" cy="707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087644" y="791272"/>
            <a:ext cx="1905000" cy="369332"/>
          </a:xfrm>
          <a:prstGeom prst="rect">
            <a:avLst/>
          </a:prstGeom>
          <a:noFill/>
        </p:spPr>
        <p:txBody>
          <a:bodyPr wrap="square" rtlCol="0">
            <a:spAutoFit/>
          </a:bodyPr>
          <a:lstStyle/>
          <a:p>
            <a:r>
              <a:rPr lang="en-US" b="1" dirty="0" smtClean="0">
                <a:solidFill>
                  <a:schemeClr val="accent1"/>
                </a:solidFill>
              </a:rPr>
              <a:t>Code:</a:t>
            </a:r>
            <a:endParaRPr lang="en-US" b="1" dirty="0">
              <a:solidFill>
                <a:schemeClr val="accent1"/>
              </a:solidFill>
            </a:endParaRPr>
          </a:p>
        </p:txBody>
      </p:sp>
      <p:sp>
        <p:nvSpPr>
          <p:cNvPr id="253952" name="TextBox 253951"/>
          <p:cNvSpPr txBox="1"/>
          <p:nvPr/>
        </p:nvSpPr>
        <p:spPr>
          <a:xfrm>
            <a:off x="7344278" y="1258818"/>
            <a:ext cx="1742646" cy="646331"/>
          </a:xfrm>
          <a:prstGeom prst="rect">
            <a:avLst/>
          </a:prstGeom>
          <a:noFill/>
        </p:spPr>
        <p:txBody>
          <a:bodyPr wrap="square" rtlCol="0">
            <a:spAutoFit/>
          </a:bodyPr>
          <a:lstStyle/>
          <a:p>
            <a:r>
              <a:rPr lang="en-US" dirty="0" smtClean="0">
                <a:latin typeface="Calibri" panose="020F0502020204030204" pitchFamily="34" charset="0"/>
              </a:rPr>
              <a:t>=multi-physics PDE code</a:t>
            </a:r>
            <a:endParaRPr lang="en-US" dirty="0">
              <a:latin typeface="Calibri" panose="020F0502020204030204" pitchFamily="34" charset="0"/>
            </a:endParaRPr>
          </a:p>
        </p:txBody>
      </p:sp>
      <p:sp>
        <p:nvSpPr>
          <p:cNvPr id="253953" name="TextBox 253952"/>
          <p:cNvSpPr txBox="1"/>
          <p:nvPr/>
        </p:nvSpPr>
        <p:spPr>
          <a:xfrm>
            <a:off x="6464195" y="4358315"/>
            <a:ext cx="2533724" cy="954107"/>
          </a:xfrm>
          <a:prstGeom prst="rect">
            <a:avLst/>
          </a:prstGeom>
          <a:noFill/>
          <a:ln>
            <a:solidFill>
              <a:schemeClr val="tx1"/>
            </a:solidFill>
          </a:ln>
        </p:spPr>
        <p:txBody>
          <a:bodyPr wrap="square" rtlCol="0">
            <a:spAutoFit/>
          </a:bodyPr>
          <a:lstStyle/>
          <a:p>
            <a:pPr algn="ctr"/>
            <a:r>
              <a:rPr lang="en-US" sz="2800" i="1" dirty="0" smtClean="0">
                <a:latin typeface="Calibri" panose="020F0502020204030204" pitchFamily="34" charset="0"/>
              </a:rPr>
              <a:t>CISM/Albany</a:t>
            </a:r>
          </a:p>
          <a:p>
            <a:pPr algn="ctr"/>
            <a:r>
              <a:rPr lang="en-US" sz="2800" i="1" dirty="0" smtClean="0">
                <a:latin typeface="Calibri" panose="020F0502020204030204" pitchFamily="34" charset="0"/>
              </a:rPr>
              <a:t>MPAS/Albany</a:t>
            </a:r>
            <a:endParaRPr lang="en-US" sz="2800" i="1" dirty="0">
              <a:latin typeface="Calibri" panose="020F0502020204030204" pitchFamily="34" charset="0"/>
            </a:endParaRPr>
          </a:p>
        </p:txBody>
      </p:sp>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56310" y="5502889"/>
            <a:ext cx="1413619" cy="6588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53954" name="Object 253953"/>
          <p:cNvGraphicFramePr>
            <a:graphicFrameLocks noChangeAspect="1"/>
          </p:cNvGraphicFramePr>
          <p:nvPr/>
        </p:nvGraphicFramePr>
        <p:xfrm>
          <a:off x="7554210" y="3648591"/>
          <a:ext cx="1584792" cy="582518"/>
        </p:xfrm>
        <a:graphic>
          <a:graphicData uri="http://schemas.openxmlformats.org/presentationml/2006/ole">
            <mc:AlternateContent xmlns:mc="http://schemas.openxmlformats.org/markup-compatibility/2006">
              <mc:Choice xmlns:v="urn:schemas-microsoft-com:vml" Requires="v">
                <p:oleObj spid="_x0000_s26727" r:id="rId12" imgW="4698360" imgH="1726920" progId="">
                  <p:embed/>
                </p:oleObj>
              </mc:Choice>
              <mc:Fallback>
                <p:oleObj r:id="rId12" imgW="4698360" imgH="1726920" progId="">
                  <p:embed/>
                  <p:pic>
                    <p:nvPicPr>
                      <p:cNvPr id="253954" name="Object 253953"/>
                      <p:cNvPicPr/>
                      <p:nvPr/>
                    </p:nvPicPr>
                    <p:blipFill>
                      <a:blip r:embed="rId13"/>
                      <a:stretch>
                        <a:fillRect/>
                      </a:stretch>
                    </p:blipFill>
                    <p:spPr>
                      <a:xfrm>
                        <a:off x="7554210" y="3648591"/>
                        <a:ext cx="1584792" cy="582518"/>
                      </a:xfrm>
                      <a:prstGeom prst="rect">
                        <a:avLst/>
                      </a:prstGeom>
                    </p:spPr>
                  </p:pic>
                </p:oleObj>
              </mc:Fallback>
            </mc:AlternateContent>
          </a:graphicData>
        </a:graphic>
      </p:graphicFrame>
    </p:spTree>
    <p:extLst>
      <p:ext uri="{BB962C8B-B14F-4D97-AF65-F5344CB8AC3E}">
        <p14:creationId xmlns:p14="http://schemas.microsoft.com/office/powerpoint/2010/main" val="169619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3891</TotalTime>
  <Words>6239</Words>
  <Application>Microsoft Office PowerPoint</Application>
  <PresentationFormat>On-screen Show (4:3)</PresentationFormat>
  <Paragraphs>1024</Paragraphs>
  <Slides>70</Slides>
  <Notes>54</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0</vt:i4>
      </vt:variant>
      <vt:variant>
        <vt:lpstr>Slide Titles</vt:lpstr>
      </vt:variant>
      <vt:variant>
        <vt:i4>70</vt:i4>
      </vt:variant>
    </vt:vector>
  </HeadingPairs>
  <TitlesOfParts>
    <vt:vector size="83" baseType="lpstr">
      <vt:lpstr>ＭＳ Ｐゴシック</vt:lpstr>
      <vt:lpstr>Arial</vt:lpstr>
      <vt:lpstr>Calibri</vt:lpstr>
      <vt:lpstr>Cambria Math</vt:lpstr>
      <vt:lpstr>Courier</vt:lpstr>
      <vt:lpstr>DejaVu Sans</vt:lpstr>
      <vt:lpstr>Helvetica</vt:lpstr>
      <vt:lpstr>StarSymbol</vt:lpstr>
      <vt:lpstr>Symbol</vt:lpstr>
      <vt:lpstr>Times New Roman</vt:lpstr>
      <vt:lpstr>Wingdings</vt:lpstr>
      <vt:lpstr>Office Theme</vt:lpstr>
      <vt:lpstr>Office Theme</vt:lpstr>
      <vt:lpstr>PowerPoint Presentation</vt:lpstr>
      <vt:lpstr>PISCEES* Project for Land-Ice Modeling</vt:lpstr>
      <vt:lpstr>PISCEES* Project for Land-Ice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Mesh Adaptivity</vt:lpstr>
      <vt:lpstr>Mesh Adaptivity</vt:lpstr>
      <vt:lpstr>Mesh Adaptivity</vt:lpstr>
      <vt:lpstr>Mesh Adaptivity</vt:lpstr>
      <vt:lpstr>Mesh Adaptivity</vt:lpstr>
      <vt:lpstr>Mesh Adaptivity</vt:lpstr>
      <vt:lpstr>Mesh Adaptivity</vt:lpstr>
      <vt:lpstr>Mesh Adaptivity</vt:lpstr>
      <vt:lpstr>Mesh Adaptivity</vt:lpstr>
      <vt:lpstr>Parallel Adaptive Loop with SCOREC (PAALS) </vt:lpstr>
      <vt:lpstr>Dynamic Load Balancing</vt:lpstr>
      <vt:lpstr>Mesh Generation/Adaptation Algorithm</vt:lpstr>
      <vt:lpstr>Mesh Generation/Adaptation Algorithm</vt:lpstr>
      <vt:lpstr>Mesh Generation/Adaptation Algorithm</vt:lpstr>
      <vt:lpstr>Mesh Generation/Adaptation Algorithm</vt:lpstr>
      <vt:lpstr>Mesh Generation/Adaptation Algorithm</vt:lpstr>
      <vt:lpstr>PowerPoint Presentation</vt:lpstr>
      <vt:lpstr>Initial Weak Scalability Study Using ILU </vt:lpstr>
      <vt:lpstr>Initial Weak Scalability Study Using ILU </vt:lpstr>
      <vt:lpstr>Initial Weak Scalability Study Using ILU </vt:lpstr>
      <vt:lpstr>Initial Weak Scalability Study Using ILU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on Shannon: 4km Greenland  &amp; 8km Antarctica Problems </vt:lpstr>
      <vt:lpstr>PowerPoint Presentation</vt:lpstr>
      <vt:lpstr>PowerPoint Presentation</vt:lpstr>
      <vt:lpstr>Validation: Definition &amp; Workflow</vt:lpstr>
      <vt:lpstr>Validation: Definition &amp; Workflow</vt:lpstr>
      <vt:lpstr>Validation: Definition &amp; Workflow</vt:lpstr>
      <vt:lpstr>Validation: Definition &amp; Workflow</vt:lpstr>
      <vt:lpstr>Validation: Observations &amp; Forcing</vt:lpstr>
      <vt:lpstr>Validation: 1km GIS initial condition*</vt:lpstr>
      <vt:lpstr>Validation: Surface Elevation Observations</vt:lpstr>
      <vt:lpstr>Validation: Whole Ice Sheet Mass Trends</vt:lpstr>
      <vt:lpstr>Validation: Whole Ice Sheet Mass Trends</vt:lpstr>
      <vt:lpstr>Validation Takeaways</vt:lpstr>
      <vt:lpstr>Validation Takeaways</vt:lpstr>
      <vt:lpstr>Validation Takeaways</vt:lpstr>
      <vt:lpstr>Cryospheric Model Comparison Tool (CmCt)</vt:lpstr>
      <vt:lpstr>PowerPoint Presentation</vt:lpstr>
      <vt:lpstr>Summary and Future Work</vt:lpstr>
      <vt:lpstr>Thank you!  Questions? </vt:lpstr>
      <vt:lpstr>Funding/Acknowledgements</vt:lpstr>
      <vt:lpstr>References</vt:lpstr>
      <vt:lpstr>PowerPoint Presentation</vt:lpstr>
      <vt:lpstr>PowerPoint Presentation</vt:lpstr>
      <vt:lpstr>Unstructured Mesh Generation &amp; Adaptivity</vt:lpstr>
      <vt:lpstr>PowerPoint Presentation</vt:lpstr>
      <vt:lpstr>Validation - Total Mass Change  2003-2012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Tezaur, Irina</dc:creator>
  <cp:lastModifiedBy>Tezaur, Irina</cp:lastModifiedBy>
  <cp:revision>424</cp:revision>
  <dcterms:modified xsi:type="dcterms:W3CDTF">2016-09-26T18:42:04Z</dcterms:modified>
</cp:coreProperties>
</file>