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0"/>
  </p:notesMasterIdLst>
  <p:sldIdLst>
    <p:sldId id="256" r:id="rId3"/>
    <p:sldId id="530" r:id="rId4"/>
    <p:sldId id="725" r:id="rId5"/>
    <p:sldId id="696" r:id="rId6"/>
    <p:sldId id="697" r:id="rId7"/>
    <p:sldId id="726" r:id="rId8"/>
    <p:sldId id="695" r:id="rId9"/>
    <p:sldId id="727" r:id="rId10"/>
    <p:sldId id="764" r:id="rId11"/>
    <p:sldId id="765" r:id="rId12"/>
    <p:sldId id="728" r:id="rId13"/>
    <p:sldId id="744" r:id="rId14"/>
    <p:sldId id="745" r:id="rId15"/>
    <p:sldId id="746" r:id="rId16"/>
    <p:sldId id="766" r:id="rId17"/>
    <p:sldId id="703" r:id="rId18"/>
    <p:sldId id="704" r:id="rId19"/>
    <p:sldId id="705" r:id="rId20"/>
    <p:sldId id="706" r:id="rId21"/>
    <p:sldId id="707" r:id="rId22"/>
    <p:sldId id="708" r:id="rId23"/>
    <p:sldId id="752" r:id="rId24"/>
    <p:sldId id="768" r:id="rId25"/>
    <p:sldId id="772" r:id="rId26"/>
    <p:sldId id="769" r:id="rId27"/>
    <p:sldId id="773" r:id="rId28"/>
    <p:sldId id="775" r:id="rId29"/>
    <p:sldId id="777" r:id="rId30"/>
    <p:sldId id="729" r:id="rId31"/>
    <p:sldId id="714" r:id="rId32"/>
    <p:sldId id="715" r:id="rId33"/>
    <p:sldId id="716" r:id="rId34"/>
    <p:sldId id="717" r:id="rId35"/>
    <p:sldId id="730" r:id="rId36"/>
    <p:sldId id="718" r:id="rId37"/>
    <p:sldId id="719" r:id="rId38"/>
    <p:sldId id="720" r:id="rId39"/>
    <p:sldId id="721" r:id="rId40"/>
    <p:sldId id="722" r:id="rId41"/>
    <p:sldId id="732" r:id="rId42"/>
    <p:sldId id="690" r:id="rId43"/>
    <p:sldId id="740" r:id="rId44"/>
    <p:sldId id="754" r:id="rId45"/>
    <p:sldId id="771" r:id="rId46"/>
    <p:sldId id="724" r:id="rId47"/>
    <p:sldId id="742" r:id="rId48"/>
    <p:sldId id="692" r:id="rId49"/>
    <p:sldId id="759" r:id="rId50"/>
    <p:sldId id="747" r:id="rId51"/>
    <p:sldId id="693" r:id="rId52"/>
    <p:sldId id="433" r:id="rId53"/>
    <p:sldId id="776" r:id="rId54"/>
    <p:sldId id="778" r:id="rId55"/>
    <p:sldId id="749" r:id="rId56"/>
    <p:sldId id="750" r:id="rId57"/>
    <p:sldId id="751" r:id="rId58"/>
    <p:sldId id="75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zaur, Irina" initials="TI" lastIdx="1" clrIdx="0">
    <p:extLst>
      <p:ext uri="{19B8F6BF-5375-455C-9EA6-DF929625EA0E}">
        <p15:presenceInfo xmlns:p15="http://schemas.microsoft.com/office/powerpoint/2012/main" userId="S-1-5-21-2076390139-1363556362-943750798-386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7BA"/>
    <a:srgbClr val="FFCCFF"/>
    <a:srgbClr val="3B6146"/>
    <a:srgbClr val="FFFF99"/>
    <a:srgbClr val="CCFF99"/>
    <a:srgbClr val="FFCCCC"/>
    <a:srgbClr val="F5D699"/>
    <a:srgbClr val="FF99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8220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120E57E-9835-49EF-AFBF-C392330F5E4E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20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IKT: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indeed 2 VPUs and one L1 Cache per KNL core so, as I said before, 2x speedup would be ideal but that will be limited by L1 Cache size for a bandwidth bound operation</a:t>
            </a:r>
            <a:endParaRPr lang="en-US" baseline="0" dirty="0" smtClean="0"/>
          </a:p>
          <a:p>
            <a:r>
              <a:rPr lang="en-US" baseline="0" dirty="0" smtClean="0"/>
              <a:t>Optimal configuration for FEA is selected here</a:t>
            </a:r>
          </a:p>
          <a:p>
            <a:r>
              <a:rPr lang="en-US" baseline="0" dirty="0" smtClean="0"/>
              <a:t>Speedup is 1.2x on single core</a:t>
            </a:r>
          </a:p>
          <a:p>
            <a:r>
              <a:rPr lang="en-US" baseline="0" dirty="0" smtClean="0"/>
              <a:t>2x speedup expected b/c 2 VPU units (processing units)</a:t>
            </a:r>
          </a:p>
          <a:p>
            <a:r>
              <a:rPr lang="en-US" baseline="0" dirty="0" smtClean="0"/>
              <a:t>Coarse grain parallelism = MPI</a:t>
            </a:r>
          </a:p>
          <a:p>
            <a:r>
              <a:rPr lang="en-US" baseline="0" dirty="0" err="1" smtClean="0"/>
              <a:t>OpenMP</a:t>
            </a:r>
            <a:r>
              <a:rPr lang="en-US" baseline="0" dirty="0" smtClean="0"/>
              <a:t> threads compete for cache</a:t>
            </a:r>
          </a:p>
          <a:p>
            <a:r>
              <a:rPr lang="en-US" baseline="0" dirty="0" smtClean="0"/>
              <a:t>Blue Ride:</a:t>
            </a:r>
          </a:p>
          <a:p>
            <a:r>
              <a:rPr lang="en-US" baseline="0" dirty="0" smtClean="0"/>
              <a:t>IKT: comparison different architectures</a:t>
            </a:r>
          </a:p>
          <a:p>
            <a:r>
              <a:rPr lang="en-US" baseline="0" dirty="0" smtClean="0"/>
              <a:t>IKT: if remove data movement, will speed things up a lot (GPU code more than CPU code) – multiple copies</a:t>
            </a:r>
          </a:p>
          <a:p>
            <a:r>
              <a:rPr lang="en-US" baseline="0" dirty="0" smtClean="0"/>
              <a:t>IKT: can improve by removing </a:t>
            </a:r>
            <a:r>
              <a:rPr lang="en-US" baseline="0" dirty="0" err="1" smtClean="0"/>
              <a:t>CudaUVM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IKT: can make even faster than 20x using padding</a:t>
            </a:r>
          </a:p>
          <a:p>
            <a:r>
              <a:rPr lang="en-US" baseline="0" dirty="0" smtClean="0"/>
              <a:t>Yellow Ride:</a:t>
            </a:r>
          </a:p>
          <a:p>
            <a:r>
              <a:rPr lang="en-US" baseline="0" dirty="0" smtClean="0"/>
              <a:t>IKT: all </a:t>
            </a:r>
            <a:r>
              <a:rPr lang="en-US" baseline="0" dirty="0" err="1" smtClean="0"/>
              <a:t>Tpetra</a:t>
            </a:r>
            <a:r>
              <a:rPr lang="en-US" baseline="0" dirty="0" smtClean="0"/>
              <a:t>, stuff Mark et al are working on fixing – would expect 4x slowdown but we are getting 8x slowdown; could be due to </a:t>
            </a:r>
            <a:r>
              <a:rPr lang="en-US" baseline="0" dirty="0" err="1" smtClean="0"/>
              <a:t>CudaUVM</a:t>
            </a:r>
            <a:r>
              <a:rPr lang="en-US" baseline="0" dirty="0" smtClean="0"/>
              <a:t> (CUDA-aware MPI)</a:t>
            </a:r>
          </a:p>
          <a:p>
            <a:r>
              <a:rPr lang="en-US" baseline="0" dirty="0" smtClean="0"/>
              <a:t>Ride: 16MPI vs. 4(MPI+GPU)</a:t>
            </a:r>
            <a:endParaRPr lang="en-US" dirty="0" smtClean="0"/>
          </a:p>
          <a:p>
            <a:r>
              <a:rPr lang="en-US" baseline="0" dirty="0" smtClean="0"/>
              <a:t>Blue: </a:t>
            </a:r>
          </a:p>
          <a:p>
            <a:r>
              <a:rPr lang="en-US" baseline="0" dirty="0" smtClean="0"/>
              <a:t> - ~2x speedup is not much considering 4 GPUs, need at least 10x ideally. </a:t>
            </a:r>
          </a:p>
          <a:p>
            <a:r>
              <a:rPr lang="en-US" baseline="0" dirty="0" smtClean="0"/>
              <a:t> - Slow down caused by large spread in </a:t>
            </a:r>
            <a:r>
              <a:rPr lang="en-US" baseline="0" dirty="0" err="1" smtClean="0"/>
              <a:t>evaluateFields</a:t>
            </a:r>
            <a:r>
              <a:rPr lang="en-US" baseline="0" dirty="0" smtClean="0"/>
              <a:t>&lt;Residual&gt;. </a:t>
            </a:r>
            <a:r>
              <a:rPr lang="en-US" baseline="0" dirty="0" err="1" smtClean="0"/>
              <a:t>evaluateFields</a:t>
            </a:r>
            <a:r>
              <a:rPr lang="en-US" baseline="0" dirty="0" smtClean="0"/>
              <a:t>&lt;Jacobian&gt; is ~5x faster.</a:t>
            </a:r>
          </a:p>
          <a:p>
            <a:r>
              <a:rPr lang="en-US" baseline="0" dirty="0" smtClean="0"/>
              <a:t> - Computing the Jacobian/Residual (</a:t>
            </a:r>
            <a:r>
              <a:rPr lang="en-US" baseline="0" dirty="0" err="1" smtClean="0"/>
              <a:t>StokesFOResid</a:t>
            </a:r>
            <a:r>
              <a:rPr lang="en-US" baseline="0" dirty="0" smtClean="0"/>
              <a:t>) is 20x/4x faster, data movement is what’s lagging the speedup</a:t>
            </a:r>
          </a:p>
          <a:p>
            <a:r>
              <a:rPr lang="en-US" baseline="0" dirty="0" smtClean="0"/>
              <a:t> - Kernels still needed for boundaries but this would not improve results that much</a:t>
            </a:r>
          </a:p>
          <a:p>
            <a:r>
              <a:rPr lang="en-US" baseline="0" dirty="0" smtClean="0"/>
              <a:t>Yellow:</a:t>
            </a:r>
          </a:p>
          <a:p>
            <a:r>
              <a:rPr lang="en-US" baseline="0" dirty="0" smtClean="0"/>
              <a:t> - ~8x slowdown is not reasonable considering mesh is only 4 times larger per process (16MPI vs. 4MPI)</a:t>
            </a:r>
          </a:p>
          <a:p>
            <a:r>
              <a:rPr lang="en-US" baseline="0" dirty="0" smtClean="0"/>
              <a:t> - Global assembly of Jacobian is faster (~2x speedup), slowdown is caused by residual (~6x slower)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Conclusion: Most issues caused by large spread in MPI processes (maybe fixed by padding), faster speedups if we remove CUDA UVM, unnecessary data movement and add CUDA Aware MPI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Cori: 68MPI vs. 68(MPI+4OMP)</a:t>
            </a:r>
          </a:p>
          <a:p>
            <a:r>
              <a:rPr lang="en-US" baseline="0" dirty="0" smtClean="0"/>
              <a:t>IKT: best configuration for FEA </a:t>
            </a:r>
          </a:p>
          <a:p>
            <a:r>
              <a:rPr lang="en-US" baseline="0" dirty="0" smtClean="0"/>
              <a:t>Blue: </a:t>
            </a:r>
          </a:p>
          <a:p>
            <a:r>
              <a:rPr lang="en-US" baseline="0" dirty="0" smtClean="0"/>
              <a:t> - ~1.2 speedup from hardware threads is reasonable (expected 2x, most likely limited by cache size in core)</a:t>
            </a:r>
          </a:p>
          <a:p>
            <a:r>
              <a:rPr lang="en-US" baseline="0" dirty="0" smtClean="0"/>
              <a:t> - Speedup may be improved once we move towards using more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threads in the nonlinear solver (e.g. 4(MPI+68OMP)) but more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threads on cores in FEA reduces performance because it takes away from coarser grain parallelism</a:t>
            </a:r>
          </a:p>
          <a:p>
            <a:r>
              <a:rPr lang="en-US" baseline="0" dirty="0" smtClean="0"/>
              <a:t>Yellow:</a:t>
            </a:r>
          </a:p>
          <a:p>
            <a:r>
              <a:rPr lang="en-US" baseline="0" dirty="0" smtClean="0"/>
              <a:t> - ~1.5 slowdown is in Jacobian assembly. This seems like a bug, need to look into why hardware threads are causing a slowdown here and not residual assembly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Conclusion: Besides the global Jacobian assembly, results are promising. More studies are need once we profile nonlinear solver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IKT:</a:t>
            </a:r>
            <a:r>
              <a:rPr lang="en-US" baseline="0" dirty="0" smtClean="0"/>
              <a:t> GPU much slower b/c of data movement – can fix by removing data movement (</a:t>
            </a:r>
            <a:r>
              <a:rPr lang="en-US" baseline="0" dirty="0" err="1" smtClean="0"/>
              <a:t>statefields</a:t>
            </a:r>
            <a:r>
              <a:rPr lang="en-US" baseline="0" dirty="0" smtClean="0"/>
              <a:t> loading, etc.)</a:t>
            </a:r>
          </a:p>
          <a:p>
            <a:r>
              <a:rPr lang="en-US" baseline="0" dirty="0" smtClean="0"/>
              <a:t>IKT: not all evaluators have been </a:t>
            </a:r>
            <a:r>
              <a:rPr lang="en-US" baseline="0" dirty="0" err="1" smtClean="0"/>
              <a:t>Kokkos-ized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Single GPU is most</a:t>
            </a:r>
            <a:r>
              <a:rPr lang="en-US" baseline="0" dirty="0" smtClean="0"/>
              <a:t> likely</a:t>
            </a:r>
            <a:r>
              <a:rPr lang="en-US" dirty="0" smtClean="0"/>
              <a:t> slow</a:t>
            </a:r>
            <a:r>
              <a:rPr lang="en-US" baseline="0" dirty="0" smtClean="0"/>
              <a:t> because of data movement (CUDAUVM)</a:t>
            </a:r>
          </a:p>
          <a:p>
            <a:r>
              <a:rPr lang="en-US" baseline="0" dirty="0" smtClean="0"/>
              <a:t>IKT: super-linear speedup – could be due to alignment</a:t>
            </a:r>
          </a:p>
          <a:p>
            <a:r>
              <a:rPr lang="en-US" baseline="0" dirty="0" smtClean="0"/>
              <a:t>IKT: MPI scaling is best case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4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97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49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8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299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AMG: Gauss-Seidel</a:t>
            </a:r>
            <a:r>
              <a:rPr lang="en-US" baseline="0" dirty="0" smtClean="0"/>
              <a:t> smoothing on finest level (where lines are defined in mesh extruded direction), </a:t>
            </a:r>
            <a:r>
              <a:rPr lang="en-US" baseline="0" dirty="0" err="1" smtClean="0"/>
              <a:t>Chebyshev</a:t>
            </a:r>
            <a:r>
              <a:rPr lang="en-US" baseline="0" dirty="0" smtClean="0"/>
              <a:t> smoothing on coarser levels.</a:t>
            </a:r>
          </a:p>
          <a:p>
            <a:r>
              <a:rPr lang="en-US" baseline="0" dirty="0" smtClean="0"/>
              <a:t>- ILU: ordering is important to maintain acceptable convergence rates (need row-wise ordering)!</a:t>
            </a:r>
          </a:p>
          <a:p>
            <a:r>
              <a:rPr lang="en-US" baseline="0" dirty="0" smtClean="0"/>
              <a:t>- GMRES less sensitive than CG to rounding errors associated w/ severe ill-conditioning introduced by presence of ice shelves.</a:t>
            </a:r>
          </a:p>
          <a:p>
            <a:r>
              <a:rPr lang="en-US" baseline="0" dirty="0" smtClean="0"/>
              <a:t>- CG and GMRES minimize different norms.</a:t>
            </a:r>
          </a:p>
          <a:p>
            <a:r>
              <a:rPr lang="en-US" baseline="0" dirty="0" smtClean="0"/>
              <a:t>- Floating ice shelves: matrix entries corresponding to vertical coupling are much stronger than entries corresponding to horizontal coupling.  Vertical grid lines lie within ice shelves, top/bottom BCs resemble Neumann conditions and so the submatrix associated with the vertical lines is nearly singular.  Ill-conditioning creates challenges for solver.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AMG: Gauss-Seidel</a:t>
            </a:r>
            <a:r>
              <a:rPr lang="en-US" baseline="0" dirty="0" smtClean="0"/>
              <a:t> smoothing on finest level (where lines are defined in mesh extruded direction), </a:t>
            </a:r>
            <a:r>
              <a:rPr lang="en-US" baseline="0" dirty="0" err="1" smtClean="0"/>
              <a:t>Chebyshev</a:t>
            </a:r>
            <a:r>
              <a:rPr lang="en-US" baseline="0" dirty="0" smtClean="0"/>
              <a:t> smoothing on coarser levels.</a:t>
            </a:r>
          </a:p>
          <a:p>
            <a:r>
              <a:rPr lang="en-US" baseline="0" dirty="0" smtClean="0"/>
              <a:t>- ILU: ordering is important to maintain acceptable convergence rates (need row-wise ordering)!</a:t>
            </a:r>
          </a:p>
          <a:p>
            <a:r>
              <a:rPr lang="en-US" baseline="0" dirty="0" smtClean="0"/>
              <a:t>- GMRES less sensitive than CG to rounding errors associated w/ severe ill-conditioning introduced by presence of ice shelves.</a:t>
            </a:r>
          </a:p>
          <a:p>
            <a:r>
              <a:rPr lang="en-US" baseline="0" dirty="0" smtClean="0"/>
              <a:t>- CG and GMRES minimize different norms.</a:t>
            </a:r>
          </a:p>
          <a:p>
            <a:r>
              <a:rPr lang="en-US" baseline="0" dirty="0" smtClean="0"/>
              <a:t>- Floating ice shelves: matrix entries corresponding to vertical coupling are much stronger than entries corresponding to horizontal coupling.  Vertical grid lines lie within ice shelves, top/bottom BCs resemble Neumann conditions and so the submatrix associated with the vertical lines is nearly singular.  Ill-conditioning creates challenges for solver.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4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970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933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5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2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2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Header Placeholder 5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15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IKT:</a:t>
            </a:r>
            <a:r>
              <a:rPr lang="en-US" baseline="0" dirty="0" smtClean="0"/>
              <a:t> GPU much slower b/c of data movement – can fix by removing data movement (</a:t>
            </a:r>
            <a:r>
              <a:rPr lang="en-US" baseline="0" dirty="0" err="1" smtClean="0"/>
              <a:t>statefields</a:t>
            </a:r>
            <a:r>
              <a:rPr lang="en-US" baseline="0" dirty="0" smtClean="0"/>
              <a:t> loading, etc.)</a:t>
            </a:r>
          </a:p>
          <a:p>
            <a:r>
              <a:rPr lang="en-US" baseline="0" dirty="0" smtClean="0"/>
              <a:t>IKT: not all evaluators have been </a:t>
            </a:r>
            <a:r>
              <a:rPr lang="en-US" baseline="0" dirty="0" err="1" smtClean="0"/>
              <a:t>Kokkos-ized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Single GPU is most</a:t>
            </a:r>
            <a:r>
              <a:rPr lang="en-US" baseline="0" dirty="0" smtClean="0"/>
              <a:t> likely</a:t>
            </a:r>
            <a:r>
              <a:rPr lang="en-US" dirty="0" smtClean="0"/>
              <a:t> slow</a:t>
            </a:r>
            <a:r>
              <a:rPr lang="en-US" baseline="0" dirty="0" smtClean="0"/>
              <a:t> because of data movement (CUDAUVM)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01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IKT:</a:t>
            </a:r>
            <a:r>
              <a:rPr lang="en-US" baseline="0" dirty="0" smtClean="0"/>
              <a:t> GPU much slower b/c of data movement – can fix by removing data movement (</a:t>
            </a:r>
            <a:r>
              <a:rPr lang="en-US" baseline="0" dirty="0" err="1" smtClean="0"/>
              <a:t>statefields</a:t>
            </a:r>
            <a:r>
              <a:rPr lang="en-US" baseline="0" dirty="0" smtClean="0"/>
              <a:t> loading, etc.)</a:t>
            </a:r>
          </a:p>
          <a:p>
            <a:r>
              <a:rPr lang="en-US" baseline="0" dirty="0" smtClean="0"/>
              <a:t>IKT: not all evaluators have been </a:t>
            </a:r>
            <a:r>
              <a:rPr lang="en-US" baseline="0" dirty="0" err="1" smtClean="0"/>
              <a:t>Kokkos-ized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Single GPU is most</a:t>
            </a:r>
            <a:r>
              <a:rPr lang="en-US" baseline="0" dirty="0" smtClean="0"/>
              <a:t> likely</a:t>
            </a:r>
            <a:r>
              <a:rPr lang="en-US" dirty="0" smtClean="0"/>
              <a:t> slow</a:t>
            </a:r>
            <a:r>
              <a:rPr lang="en-US" baseline="0" dirty="0" smtClean="0"/>
              <a:t> because of data movement (CUDAUVM)</a:t>
            </a:r>
          </a:p>
          <a:p>
            <a:r>
              <a:rPr lang="en-US" baseline="0" dirty="0" smtClean="0"/>
              <a:t>IKT: super-linear speedup – could be due to alignment</a:t>
            </a:r>
          </a:p>
          <a:p>
            <a:r>
              <a:rPr lang="en-US" baseline="0" dirty="0" smtClean="0"/>
              <a:t>IKT: MPI scaling is best case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80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Water cycle: How do the hydrological cycle and water resources interact with the climate on local to global scales?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Biogeochemistry: How do biogeochemical cycles interact with global climate change?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Cryosphere-Ocean System: How do rapid changes in areas of the Earth where water exists as ice and snow interact with the climate system?</a:t>
            </a:r>
          </a:p>
        </p:txBody>
      </p:sp>
      <p:sp>
        <p:nvSpPr>
          <p:cNvPr id="52228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8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94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02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56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41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Blue Ride:</a:t>
            </a:r>
          </a:p>
          <a:p>
            <a:r>
              <a:rPr lang="en-US" baseline="0" dirty="0" smtClean="0"/>
              <a:t>IKT: comparison different architectures</a:t>
            </a:r>
          </a:p>
          <a:p>
            <a:r>
              <a:rPr lang="en-US" baseline="0" dirty="0" smtClean="0"/>
              <a:t>IKT: if remove data movement, will speed things up a lot (GPU code more than CPU code) – multiple copies</a:t>
            </a:r>
          </a:p>
          <a:p>
            <a:r>
              <a:rPr lang="en-US" baseline="0" dirty="0" smtClean="0"/>
              <a:t>IKT: can improve by removing </a:t>
            </a:r>
            <a:r>
              <a:rPr lang="en-US" baseline="0" dirty="0" err="1" smtClean="0"/>
              <a:t>CudaUVM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IKT: can make even faster than 20x using padding</a:t>
            </a:r>
          </a:p>
          <a:p>
            <a:r>
              <a:rPr lang="en-US" baseline="0" dirty="0" smtClean="0"/>
              <a:t>Yellow Ride:</a:t>
            </a:r>
          </a:p>
          <a:p>
            <a:r>
              <a:rPr lang="en-US" baseline="0" dirty="0" smtClean="0"/>
              <a:t>IKT: all </a:t>
            </a:r>
            <a:r>
              <a:rPr lang="en-US" baseline="0" dirty="0" err="1" smtClean="0"/>
              <a:t>Tpetra</a:t>
            </a:r>
            <a:r>
              <a:rPr lang="en-US" baseline="0" dirty="0" smtClean="0"/>
              <a:t>, stuff Mark et al are working on fixing – would expect 4x slowdown but we are getting 8x slowdown; could be due to </a:t>
            </a:r>
            <a:r>
              <a:rPr lang="en-US" baseline="0" dirty="0" err="1" smtClean="0"/>
              <a:t>CudaUVM</a:t>
            </a:r>
            <a:r>
              <a:rPr lang="en-US" baseline="0" dirty="0" smtClean="0"/>
              <a:t> (CUDA-aware MPI)</a:t>
            </a:r>
          </a:p>
          <a:p>
            <a:r>
              <a:rPr lang="en-US" baseline="0" dirty="0" smtClean="0"/>
              <a:t>Ride: 16MPI vs. 4(MPI+GPU)</a:t>
            </a:r>
            <a:endParaRPr lang="en-US" dirty="0" smtClean="0"/>
          </a:p>
          <a:p>
            <a:r>
              <a:rPr lang="en-US" baseline="0" dirty="0" smtClean="0"/>
              <a:t>Blue: </a:t>
            </a:r>
          </a:p>
          <a:p>
            <a:r>
              <a:rPr lang="en-US" baseline="0" dirty="0" smtClean="0"/>
              <a:t> - ~2x speedup is not much considering 4 GPUs, need at least 10x ideally. </a:t>
            </a:r>
          </a:p>
          <a:p>
            <a:r>
              <a:rPr lang="en-US" baseline="0" dirty="0" smtClean="0"/>
              <a:t> - Slow down caused by large spread in </a:t>
            </a:r>
            <a:r>
              <a:rPr lang="en-US" baseline="0" dirty="0" err="1" smtClean="0"/>
              <a:t>evaluateFields</a:t>
            </a:r>
            <a:r>
              <a:rPr lang="en-US" baseline="0" dirty="0" smtClean="0"/>
              <a:t>&lt;Residual&gt;. </a:t>
            </a:r>
            <a:r>
              <a:rPr lang="en-US" baseline="0" dirty="0" err="1" smtClean="0"/>
              <a:t>evaluateFields</a:t>
            </a:r>
            <a:r>
              <a:rPr lang="en-US" baseline="0" dirty="0" smtClean="0"/>
              <a:t>&lt;Jacobian&gt; is ~5x faster.</a:t>
            </a:r>
          </a:p>
          <a:p>
            <a:r>
              <a:rPr lang="en-US" baseline="0" dirty="0" smtClean="0"/>
              <a:t> - Computing the Jacobian/Residual (</a:t>
            </a:r>
            <a:r>
              <a:rPr lang="en-US" baseline="0" dirty="0" err="1" smtClean="0"/>
              <a:t>StokesFOResid</a:t>
            </a:r>
            <a:r>
              <a:rPr lang="en-US" baseline="0" dirty="0" smtClean="0"/>
              <a:t>) is 20x/4x faster, data movement is what’s lagging the speedup</a:t>
            </a:r>
          </a:p>
          <a:p>
            <a:r>
              <a:rPr lang="en-US" baseline="0" dirty="0" smtClean="0"/>
              <a:t> - Kernels still needed for boundaries but this would not improve results that much</a:t>
            </a:r>
          </a:p>
          <a:p>
            <a:r>
              <a:rPr lang="en-US" baseline="0" dirty="0" smtClean="0"/>
              <a:t>Yellow:</a:t>
            </a:r>
          </a:p>
          <a:p>
            <a:r>
              <a:rPr lang="en-US" baseline="0" dirty="0" smtClean="0"/>
              <a:t> - ~8x slowdown is not reasonable considering mesh is only 4 times larger per process (16MPI vs. 4MPI)</a:t>
            </a:r>
          </a:p>
          <a:p>
            <a:r>
              <a:rPr lang="en-US" baseline="0" dirty="0" smtClean="0"/>
              <a:t> - Global assembly of Jacobian is faster (~2x speedup), slowdown is caused by residual (~6x slower)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Conclusion: Most issues caused by large spread in MPI processes (maybe fixed by padding), faster speedups if we remove CUDA UVM, unnecessary data movement and add CUDA Aware MPI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Cori: 68MPI vs. 68(MPI+4OMP)</a:t>
            </a:r>
          </a:p>
          <a:p>
            <a:r>
              <a:rPr lang="en-US" baseline="0" dirty="0" smtClean="0"/>
              <a:t>IKT: best configuration for FEA </a:t>
            </a:r>
          </a:p>
          <a:p>
            <a:r>
              <a:rPr lang="en-US" baseline="0" dirty="0" smtClean="0"/>
              <a:t>Blue: </a:t>
            </a:r>
          </a:p>
          <a:p>
            <a:r>
              <a:rPr lang="en-US" baseline="0" dirty="0" smtClean="0"/>
              <a:t> - ~1.2 speedup from hardware threads is reasonable (expected 2x, most likely limited by cache size in core)</a:t>
            </a:r>
          </a:p>
          <a:p>
            <a:r>
              <a:rPr lang="en-US" baseline="0" dirty="0" smtClean="0"/>
              <a:t> - Speedup may be improved once we move towards using more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threads in the nonlinear solver (e.g. 4(MPI+68OMP)) but more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threads on cores in FEA reduces performance because it takes away from coarser grain parallelism</a:t>
            </a:r>
          </a:p>
          <a:p>
            <a:r>
              <a:rPr lang="en-US" baseline="0" dirty="0" smtClean="0"/>
              <a:t>Yellow:</a:t>
            </a:r>
          </a:p>
          <a:p>
            <a:r>
              <a:rPr lang="en-US" baseline="0" dirty="0" smtClean="0"/>
              <a:t> - ~1.5 slowdown is in Jacobian assembly. This seems like a bug, need to look into why hardware threads are causing a slowdown here and not residual assembly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Conclusion: Besides the global Jacobian assembly, results are promising. More studies are need once we profile nonlinear solver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CUDA-aware MPI: With regular MPI, only pointers to host memory can be passed to MPI.  If combine CUDA + MPI, you often need to send GPU buffers instead of host buffers.  W/o CUDA-aware MPI, you need to stage GPU buffers through host memory using </a:t>
            </a:r>
            <a:r>
              <a:rPr lang="en-US" baseline="0" dirty="0" err="1" smtClean="0"/>
              <a:t>cudaMemcpy</a:t>
            </a:r>
            <a:r>
              <a:rPr lang="en-US" baseline="0" dirty="0" smtClean="0"/>
              <a:t>.  With CUDA-aware MPI, this is not necessary – GPU buffers can be directly passed to MPI.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CUDA-aware MPI makes application run more efficiently for 2 reasons: 1. all operations that are required to carry out the message transfer can be pipelines. 2. acceleration technologies like </a:t>
            </a:r>
            <a:r>
              <a:rPr lang="en-US" baseline="0" dirty="0" err="1" smtClean="0"/>
              <a:t>GPUDirect</a:t>
            </a:r>
            <a:r>
              <a:rPr lang="en-US" baseline="0" dirty="0" smtClean="0"/>
              <a:t> can be utilized by the MPI library transparently to the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Examples of CUDA-aware MPI: MVAPICH2,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, CRAY MPI, IBM Platform MPI, SGI MPI.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Blue Ride:</a:t>
            </a:r>
          </a:p>
          <a:p>
            <a:r>
              <a:rPr lang="en-US" baseline="0" dirty="0" smtClean="0"/>
              <a:t>IKT: comparison different architectures</a:t>
            </a:r>
          </a:p>
          <a:p>
            <a:r>
              <a:rPr lang="en-US" baseline="0" dirty="0" smtClean="0"/>
              <a:t>IKT: if remove data movement, will speed things up a lot (GPU code more than CPU code) – multiple copies</a:t>
            </a:r>
          </a:p>
          <a:p>
            <a:r>
              <a:rPr lang="en-US" baseline="0" dirty="0" smtClean="0"/>
              <a:t>IKT: can improve by removing </a:t>
            </a:r>
            <a:r>
              <a:rPr lang="en-US" baseline="0" dirty="0" err="1" smtClean="0"/>
              <a:t>CudaUVM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IKT: can make even faster than 20x using padding</a:t>
            </a:r>
          </a:p>
          <a:p>
            <a:r>
              <a:rPr lang="en-US" baseline="0" dirty="0" smtClean="0"/>
              <a:t>Yellow Ride:</a:t>
            </a:r>
          </a:p>
          <a:p>
            <a:r>
              <a:rPr lang="en-US" baseline="0" dirty="0" smtClean="0"/>
              <a:t>IKT: all </a:t>
            </a:r>
            <a:r>
              <a:rPr lang="en-US" baseline="0" dirty="0" err="1" smtClean="0"/>
              <a:t>Tpetra</a:t>
            </a:r>
            <a:r>
              <a:rPr lang="en-US" baseline="0" dirty="0" smtClean="0"/>
              <a:t>, stuff Mark et al are working on fixing – would expect 4x slowdown but we are getting 8x slowdown; could be due to </a:t>
            </a:r>
            <a:r>
              <a:rPr lang="en-US" baseline="0" dirty="0" err="1" smtClean="0"/>
              <a:t>CudaUVM</a:t>
            </a:r>
            <a:r>
              <a:rPr lang="en-US" baseline="0" dirty="0" smtClean="0"/>
              <a:t> (CUDA-aware MPI)</a:t>
            </a:r>
          </a:p>
          <a:p>
            <a:r>
              <a:rPr lang="en-US" baseline="0" dirty="0" smtClean="0"/>
              <a:t>Ride: 16MPI vs. 4(MPI+GPU)</a:t>
            </a:r>
            <a:endParaRPr lang="en-US" dirty="0" smtClean="0"/>
          </a:p>
          <a:p>
            <a:r>
              <a:rPr lang="en-US" baseline="0" dirty="0" smtClean="0"/>
              <a:t>Blue: </a:t>
            </a:r>
          </a:p>
          <a:p>
            <a:r>
              <a:rPr lang="en-US" baseline="0" dirty="0" smtClean="0"/>
              <a:t> - ~2x speedup is not much considering 4 GPUs, need at least 10x ideally. </a:t>
            </a:r>
          </a:p>
          <a:p>
            <a:r>
              <a:rPr lang="en-US" baseline="0" dirty="0" smtClean="0"/>
              <a:t> - Slow down caused by large spread in </a:t>
            </a:r>
            <a:r>
              <a:rPr lang="en-US" baseline="0" dirty="0" err="1" smtClean="0"/>
              <a:t>evaluateFields</a:t>
            </a:r>
            <a:r>
              <a:rPr lang="en-US" baseline="0" dirty="0" smtClean="0"/>
              <a:t>&lt;Residual&gt;. </a:t>
            </a:r>
            <a:r>
              <a:rPr lang="en-US" baseline="0" dirty="0" err="1" smtClean="0"/>
              <a:t>evaluateFields</a:t>
            </a:r>
            <a:r>
              <a:rPr lang="en-US" baseline="0" dirty="0" smtClean="0"/>
              <a:t>&lt;Jacobian&gt; is ~5x faster.</a:t>
            </a:r>
          </a:p>
          <a:p>
            <a:r>
              <a:rPr lang="en-US" baseline="0" dirty="0" smtClean="0"/>
              <a:t> - Computing the Jacobian/Residual (</a:t>
            </a:r>
            <a:r>
              <a:rPr lang="en-US" baseline="0" dirty="0" err="1" smtClean="0"/>
              <a:t>StokesFOResid</a:t>
            </a:r>
            <a:r>
              <a:rPr lang="en-US" baseline="0" dirty="0" smtClean="0"/>
              <a:t>) is 20x/4x faster, data movement is what’s lagging the speedup</a:t>
            </a:r>
          </a:p>
          <a:p>
            <a:r>
              <a:rPr lang="en-US" baseline="0" dirty="0" smtClean="0"/>
              <a:t> - Kernels still needed for boundaries but this would not improve results that much</a:t>
            </a:r>
          </a:p>
          <a:p>
            <a:r>
              <a:rPr lang="en-US" baseline="0" dirty="0" smtClean="0"/>
              <a:t>Yellow:</a:t>
            </a:r>
          </a:p>
          <a:p>
            <a:r>
              <a:rPr lang="en-US" baseline="0" dirty="0" smtClean="0"/>
              <a:t> - ~8x slowdown is not reasonable considering mesh is only 4 times larger per process (16MPI vs. 4MPI)</a:t>
            </a:r>
          </a:p>
          <a:p>
            <a:r>
              <a:rPr lang="en-US" baseline="0" dirty="0" smtClean="0"/>
              <a:t> - Global assembly of Jacobian is faster (~2x speedup), slowdown is caused by residual (~6x slower)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Conclusion: Most issues caused by large spread in MPI processes (maybe fixed by padding), faster speedups if we remove CUDA UVM, unnecessary data movement and add CUDA Aware MPI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Cori: 68MPI vs. 68(MPI+4OMP)</a:t>
            </a:r>
          </a:p>
          <a:p>
            <a:r>
              <a:rPr lang="en-US" baseline="0" dirty="0" smtClean="0"/>
              <a:t>IKT: best configuration for FEA </a:t>
            </a:r>
          </a:p>
          <a:p>
            <a:r>
              <a:rPr lang="en-US" baseline="0" dirty="0" smtClean="0"/>
              <a:t>Blue: </a:t>
            </a:r>
          </a:p>
          <a:p>
            <a:r>
              <a:rPr lang="en-US" baseline="0" dirty="0" smtClean="0"/>
              <a:t> - ~1.2 speedup from hardware threads is reasonable (expected 2x, most likely limited by cache size in core)</a:t>
            </a:r>
          </a:p>
          <a:p>
            <a:r>
              <a:rPr lang="en-US" baseline="0" dirty="0" smtClean="0"/>
              <a:t> - Speedup may be improved once we move towards using more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threads in the nonlinear solver (e.g. 4(MPI+68OMP)) but more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threads on cores in FEA reduces performance because it takes away from coarser grain parallelism</a:t>
            </a:r>
          </a:p>
          <a:p>
            <a:r>
              <a:rPr lang="en-US" baseline="0" dirty="0" smtClean="0"/>
              <a:t>Yellow:</a:t>
            </a:r>
          </a:p>
          <a:p>
            <a:r>
              <a:rPr lang="en-US" baseline="0" dirty="0" smtClean="0"/>
              <a:t> - ~1.5 slowdown is in Jacobian assembly. This seems like a bug, need to look into why hardware threads are causing a slowdown here and not residual assembly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Conclusion: Besides the global Jacobian assembly, results are promising. More studies are need once we profile nonlinear solver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102E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Picture 6"/>
          <p:cNvPicPr/>
          <p:nvPr/>
        </p:nvPicPr>
        <p:blipFill>
          <a:blip r:embed="rId15"/>
          <a:stretch/>
        </p:blipFill>
        <p:spPr>
          <a:xfrm>
            <a:off x="6934320" y="1008000"/>
            <a:ext cx="1523520" cy="58536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7"/>
          <p:cNvPicPr/>
          <p:nvPr/>
        </p:nvPicPr>
        <p:blipFill>
          <a:blip r:embed="rId16"/>
          <a:stretch/>
        </p:blipFill>
        <p:spPr>
          <a:xfrm>
            <a:off x="1227240" y="1185840"/>
            <a:ext cx="5393880" cy="30456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" name="Picture 13"/>
          <p:cNvPicPr/>
          <p:nvPr/>
        </p:nvPicPr>
        <p:blipFill>
          <a:blip r:embed="rId17"/>
          <a:stretch/>
        </p:blipFill>
        <p:spPr>
          <a:xfrm>
            <a:off x="212760" y="6119640"/>
            <a:ext cx="1023480" cy="247320"/>
          </a:xfrm>
          <a:prstGeom prst="rect">
            <a:avLst/>
          </a:prstGeom>
          <a:ln w="9360">
            <a:noFill/>
          </a:ln>
        </p:spPr>
      </p:pic>
      <p:sp>
        <p:nvSpPr>
          <p:cNvPr id="9" name="CustomShape 6"/>
          <p:cNvSpPr/>
          <p:nvPr/>
        </p:nvSpPr>
        <p:spPr>
          <a:xfrm>
            <a:off x="0" y="2590920"/>
            <a:ext cx="376848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A6A6A6"/>
                </a:solidFill>
                <a:latin typeface="Arial"/>
              </a:rPr>
              <a:t>Photos placed in horizontal position 
with even amount of white space
 between photos and header</a:t>
            </a:r>
            <a:endParaRPr/>
          </a:p>
        </p:txBody>
      </p:sp>
      <p:sp>
        <p:nvSpPr>
          <p:cNvPr id="10" name="CustomShape 7"/>
          <p:cNvSpPr/>
          <p:nvPr/>
        </p:nvSpPr>
        <p:spPr>
          <a:xfrm>
            <a:off x="3852000" y="2590920"/>
            <a:ext cx="228564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8"/>
          <p:cNvSpPr/>
          <p:nvPr/>
        </p:nvSpPr>
        <p:spPr>
          <a:xfrm>
            <a:off x="6226920" y="2590920"/>
            <a:ext cx="291672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PlaceHolder 9"/>
          <p:cNvSpPr>
            <a:spLocks noGrp="1"/>
          </p:cNvSpPr>
          <p:nvPr>
            <p:ph type="title"/>
          </p:nvPr>
        </p:nvSpPr>
        <p:spPr>
          <a:xfrm>
            <a:off x="920520" y="4260240"/>
            <a:ext cx="7772040" cy="89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4000" strike="noStrike">
                <a:solidFill>
                  <a:srgbClr val="9D8C78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3" name="PlaceHolder 10"/>
          <p:cNvSpPr>
            <a:spLocks noGrp="1"/>
          </p:cNvSpPr>
          <p:nvPr>
            <p:ph type="dt"/>
          </p:nvPr>
        </p:nvSpPr>
        <p:spPr>
          <a:xfrm>
            <a:off x="109440" y="4197600"/>
            <a:ext cx="931680" cy="28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" name="Picture 12"/>
          <p:cNvPicPr/>
          <p:nvPr/>
        </p:nvPicPr>
        <p:blipFill>
          <a:blip r:embed="rId18"/>
          <a:stretch/>
        </p:blipFill>
        <p:spPr>
          <a:xfrm>
            <a:off x="1380240" y="6115680"/>
            <a:ext cx="850320" cy="275760"/>
          </a:xfrm>
          <a:prstGeom prst="rect">
            <a:avLst/>
          </a:prstGeom>
          <a:ln w="9360">
            <a:noFill/>
          </a:ln>
        </p:spPr>
      </p:pic>
      <p:sp>
        <p:nvSpPr>
          <p:cNvPr id="15" name="PlaceHolder 11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6" name="CustomShape 12"/>
          <p:cNvSpPr/>
          <p:nvPr/>
        </p:nvSpPr>
        <p:spPr>
          <a:xfrm>
            <a:off x="3124080" y="6172200"/>
            <a:ext cx="55623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strike="noStrike">
                <a:solidFill>
                  <a:srgbClr val="000000"/>
                </a:solidFill>
                <a:latin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/>
          </a:p>
        </p:txBody>
      </p:sp>
      <p:sp>
        <p:nvSpPr>
          <p:cNvPr id="17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4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102E54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22320" y="616680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8305920" y="6153120"/>
            <a:ext cx="609120" cy="3744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C5401BE9-B2E9-43D1-B495-9931CA1401D9}" type="slidenum">
              <a:rPr lang="en-US" sz="1400" strike="noStrike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59" name="PlaceHolder 7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Minimal Subspace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01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01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0.png"/><Relationship Id="rId5" Type="http://schemas.openxmlformats.org/officeDocument/2006/relationships/image" Target="../media/image470.png"/><Relationship Id="rId10" Type="http://schemas.openxmlformats.org/officeDocument/2006/relationships/image" Target="../media/image54.png"/><Relationship Id="rId4" Type="http://schemas.openxmlformats.org/officeDocument/2006/relationships/image" Target="../media/image460.png"/><Relationship Id="rId9" Type="http://schemas.openxmlformats.org/officeDocument/2006/relationships/image" Target="../media/image5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ahansen/Albany/wiki/Albany-performance-on-next-generation-platforms" TargetMode="Externa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ahansen/Albany/wiki/Albany-performance-on-next-generation-platforms" TargetMode="Externa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ahansen/Albany/wiki/Albany-performance-on-next-generation-platforms" TargetMode="Externa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25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0.tiff"/><Relationship Id="rId3" Type="http://schemas.openxmlformats.org/officeDocument/2006/relationships/image" Target="../media/image62.tiff"/><Relationship Id="rId7" Type="http://schemas.openxmlformats.org/officeDocument/2006/relationships/image" Target="../media/image65.jpe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jpe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910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10.png"/><Relationship Id="rId3" Type="http://schemas.openxmlformats.org/officeDocument/2006/relationships/image" Target="../media/image170.png"/><Relationship Id="rId7" Type="http://schemas.openxmlformats.org/officeDocument/2006/relationships/image" Target="../media/image280.png"/><Relationship Id="rId12" Type="http://schemas.openxmlformats.org/officeDocument/2006/relationships/image" Target="../media/image300.png"/><Relationship Id="rId2" Type="http://schemas.openxmlformats.org/officeDocument/2006/relationships/image" Target="../media/image270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1.png"/><Relationship Id="rId11" Type="http://schemas.openxmlformats.org/officeDocument/2006/relationships/image" Target="../media/image340.png"/><Relationship Id="rId5" Type="http://schemas.openxmlformats.org/officeDocument/2006/relationships/image" Target="../media/image380.png"/><Relationship Id="rId15" Type="http://schemas.openxmlformats.org/officeDocument/2006/relationships/image" Target="../media/image211.png"/><Relationship Id="rId10" Type="http://schemas.openxmlformats.org/officeDocument/2006/relationships/image" Target="../media/image391.png"/><Relationship Id="rId4" Type="http://schemas.openxmlformats.org/officeDocument/2006/relationships/image" Target="../media/image76.png"/><Relationship Id="rId1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20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125913" y="4114800"/>
            <a:ext cx="7027487" cy="76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Portability of the Albany/FELIX Finite Element Land-Ice Solver </a:t>
            </a:r>
            <a:r>
              <a:rPr lang="en-US" dirty="0"/>
              <a:t>	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152400" y="49530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u="sng" dirty="0" smtClean="0">
                <a:latin typeface="Calibri" panose="020F0502020204030204" pitchFamily="34" charset="0"/>
              </a:rPr>
              <a:t>I. Tezaur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</a:rPr>
              <a:t>J. </a:t>
            </a:r>
            <a:r>
              <a:rPr lang="en-US" dirty="0" smtClean="0">
                <a:latin typeface="Calibri" panose="020F0502020204030204" pitchFamily="34" charset="0"/>
              </a:rPr>
              <a:t>Watkins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R. Tuminaro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I. Demeshko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</a:p>
          <a:p>
            <a:pPr algn="ctr"/>
            <a:endParaRPr lang="en-US" sz="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baseline="30000" dirty="0" smtClean="0">
                <a:latin typeface="Calibri" panose="020F0502020204030204" pitchFamily="34" charset="0"/>
              </a:rPr>
              <a:t>1</a:t>
            </a:r>
            <a:r>
              <a:rPr lang="en-US" sz="1400" dirty="0" smtClean="0">
                <a:latin typeface="Calibri" panose="020F0502020204030204" pitchFamily="34" charset="0"/>
              </a:rPr>
              <a:t> Sandia National Laboratories, Livermore, CA, USA.</a:t>
            </a:r>
          </a:p>
          <a:p>
            <a:pPr algn="ctr"/>
            <a:r>
              <a:rPr lang="en-US" sz="1400" baseline="30000" dirty="0" smtClean="0">
                <a:latin typeface="Calibri" panose="020F0502020204030204" pitchFamily="34" charset="0"/>
              </a:rPr>
              <a:t>2</a:t>
            </a:r>
            <a:r>
              <a:rPr lang="en-US" sz="1400" dirty="0" smtClean="0">
                <a:latin typeface="Calibri" panose="020F0502020204030204" pitchFamily="34" charset="0"/>
              </a:rPr>
              <a:t> Los Alamos National Laboratory, Los Alamos, NM, USA.</a:t>
            </a:r>
          </a:p>
          <a:p>
            <a:pPr algn="ctr"/>
            <a:endParaRPr lang="en-US" sz="400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SIAM GS 2017    Erlangen, Germany    September 11-14, 2017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6488668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SAND2017-9362C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Lion:private:var:folders:h0:q6x8sxtn3zz1mzzdgjjy2khc000n18:T:TemporaryItems:tobi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4985" r="10447" b="5272"/>
          <a:stretch/>
        </p:blipFill>
        <p:spPr bwMode="auto">
          <a:xfrm>
            <a:off x="4495800" y="2551768"/>
            <a:ext cx="2684089" cy="1697314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17428"/>
              </p:ext>
            </p:extLst>
          </p:nvPr>
        </p:nvGraphicFramePr>
        <p:xfrm>
          <a:off x="-17836" y="2496014"/>
          <a:ext cx="2151436" cy="17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6" r:id="rId4" imgW="3187080" imgH="2552040" progId="">
                  <p:embed/>
                </p:oleObj>
              </mc:Choice>
              <mc:Fallback>
                <p:oleObj r:id="rId4" imgW="3187080" imgH="255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7836" y="2496014"/>
                        <a:ext cx="2151436" cy="172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888" y="2551768"/>
            <a:ext cx="1925751" cy="1667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51768"/>
            <a:ext cx="2362200" cy="1697314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285999" y="6071586"/>
            <a:ext cx="68580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Sandia National Laboratories is a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multi-mission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laboratory managed and operated by National Technology and Engineering Solutions of Sandia, LLC., a wholly owned subsidiary of Honeywell International, Inc., for the U.S. Department of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Energy’s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National Nuclear Security Administration under contract DE-NA0003525.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gis_adapt_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37" y="2695051"/>
            <a:ext cx="2098675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743200"/>
            <a:ext cx="2132389" cy="1853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63500" y="-38100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First-Order (FO) Stokes Model</a:t>
            </a: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0" y="2667000"/>
            <a:ext cx="474345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102E5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E8C7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indent="0" defTabSz="914400">
              <a:buNone/>
            </a:pPr>
            <a:r>
              <a:rPr lang="en-US" altLang="en-US" sz="1800" b="1" u="sng" dirty="0" smtClean="0"/>
              <a:t>Algorithmic choices for Albany/FELIX:</a:t>
            </a:r>
          </a:p>
          <a:p>
            <a:pPr marL="0" indent="0" defTabSz="914400">
              <a:buNone/>
            </a:pPr>
            <a:endParaRPr lang="en-US" altLang="en-US" sz="1000" b="1" i="1" dirty="0" smtClean="0"/>
          </a:p>
          <a:p>
            <a:pPr defTabSz="914400">
              <a:buFontTx/>
              <a:buChar char="•"/>
            </a:pPr>
            <a:r>
              <a:rPr lang="en-US" altLang="en-US" sz="1800" b="1" i="1" dirty="0" smtClean="0"/>
              <a:t>3D </a:t>
            </a:r>
            <a:r>
              <a:rPr lang="en-US" altLang="en-US" sz="1800" b="1" i="1" dirty="0"/>
              <a:t>unstructured </a:t>
            </a:r>
            <a:r>
              <a:rPr lang="en-US" altLang="en-US" sz="1800" b="1" i="1" dirty="0" smtClean="0"/>
              <a:t>grid</a:t>
            </a:r>
            <a:r>
              <a:rPr lang="en-US" altLang="en-US" sz="1800" b="1" dirty="0" smtClean="0"/>
              <a:t> </a:t>
            </a:r>
            <a:r>
              <a:rPr lang="en-US" altLang="en-US" sz="1800" b="0" dirty="0"/>
              <a:t>FEM discretization.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 defTabSz="914400">
              <a:buFontTx/>
              <a:buChar char="•"/>
            </a:pPr>
            <a:r>
              <a:rPr lang="en-US" altLang="en-US" sz="1800" b="1" i="1" dirty="0"/>
              <a:t>Newton method</a:t>
            </a:r>
            <a:r>
              <a:rPr lang="en-US" altLang="en-US" sz="1800" b="1" dirty="0"/>
              <a:t> </a:t>
            </a:r>
            <a:r>
              <a:rPr lang="en-US" altLang="en-US" sz="1800" b="0" dirty="0"/>
              <a:t>nonlinear solver with automatic </a:t>
            </a:r>
            <a:r>
              <a:rPr lang="en-US" altLang="en-US" sz="1800" b="0" dirty="0" smtClean="0"/>
              <a:t>differentiation </a:t>
            </a:r>
            <a:r>
              <a:rPr lang="en-US" altLang="en-US" sz="1800" b="0" dirty="0"/>
              <a:t>Jacobians.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>
              <a:buFontTx/>
              <a:buChar char="•"/>
            </a:pPr>
            <a:r>
              <a:rPr lang="en-US" altLang="en-US" sz="1800" dirty="0"/>
              <a:t>Preconditioned </a:t>
            </a:r>
            <a:r>
              <a:rPr lang="en-US" altLang="en-US" sz="1800" b="1" i="1" dirty="0" err="1"/>
              <a:t>Krylov</a:t>
            </a:r>
            <a:r>
              <a:rPr lang="en-US" altLang="en-US" sz="1800" b="1" i="1" dirty="0"/>
              <a:t> iterative linear solvers</a:t>
            </a:r>
            <a:r>
              <a:rPr lang="en-US" altLang="en-US" sz="1800" dirty="0"/>
              <a:t>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 defTabSz="914400">
              <a:buFontTx/>
              <a:buChar char="•"/>
            </a:pPr>
            <a:r>
              <a:rPr lang="en-US" altLang="en-US" sz="1800" b="1" i="1" dirty="0"/>
              <a:t>Advanced analysis capabilities</a:t>
            </a:r>
            <a:r>
              <a:rPr lang="en-US" altLang="en-US" sz="1800" b="0" dirty="0"/>
              <a:t>: deterministic inversion, calibration, UQ</a:t>
            </a:r>
            <a:r>
              <a:rPr lang="en-US" altLang="en-US" sz="1800" b="0" dirty="0" smtClean="0"/>
              <a:t>.</a:t>
            </a:r>
            <a:endParaRPr lang="en-US" altLang="en-US" sz="400" b="0" dirty="0"/>
          </a:p>
        </p:txBody>
      </p:sp>
      <p:pic>
        <p:nvPicPr>
          <p:cNvPr id="89095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5797550"/>
            <a:ext cx="11922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11158" y="944987"/>
            <a:ext cx="7989842" cy="14283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Ice velocities given by the </a:t>
            </a:r>
            <a:r>
              <a:rPr lang="en-US" altLang="en-US" sz="18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“First-Order” Stokes PDEs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with nonlinear viscosity: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3" name="Picture 4" descr="fo_Stok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6" y="1337739"/>
            <a:ext cx="8697913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2743200"/>
            <a:ext cx="201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Implicit solver: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15333"/>
            <a:ext cx="2239127" cy="1628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29048" y="5594230"/>
            <a:ext cx="94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Ice sheet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10927" y="3152001"/>
            <a:ext cx="142464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 smtClean="0">
                <a:latin typeface="Calibri" panose="020F0502020204030204" pitchFamily="34" charset="0"/>
              </a:rPr>
              <a:t>FEA** = 50</a:t>
            </a:r>
            <a:r>
              <a:rPr lang="en-US" altLang="en-US" b="0" dirty="0">
                <a:latin typeface="Calibri" panose="020F0502020204030204" pitchFamily="34" charset="0"/>
              </a:rPr>
              <a:t>% CPU-time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029200" y="3798332"/>
            <a:ext cx="17761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 smtClean="0">
                <a:latin typeface="Calibri" panose="020F0502020204030204" pitchFamily="34" charset="0"/>
              </a:rPr>
              <a:t>Linear solve = 50</a:t>
            </a:r>
            <a:r>
              <a:rPr lang="en-US" altLang="en-US" b="0" dirty="0">
                <a:latin typeface="Calibri" panose="020F0502020204030204" pitchFamily="34" charset="0"/>
              </a:rPr>
              <a:t>% CPU-time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38" y="5638800"/>
            <a:ext cx="4664912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Albany/FELIX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implemented in open-source*         multi-physics FE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Trilinos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-based  code: 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8" y="5902007"/>
            <a:ext cx="943088" cy="4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6200" y="6553200"/>
            <a:ext cx="704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* </a:t>
            </a:r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https://github.com/gahansen/Albany</a:t>
            </a:r>
            <a:r>
              <a:rPr lang="en-US" altLang="en-US" sz="1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  **Finite Element Assembly</a:t>
            </a:r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20" descr="trilinos_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70" y="145805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495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Motivation.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Albany/FELIX “First-Order Stokes” 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latin typeface="Calibri" panose="020F0502020204030204" pitchFamily="34" charset="0"/>
              </a:rPr>
              <a:t>Finite Element Assembly.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Performance-portability via </a:t>
            </a:r>
            <a:r>
              <a:rPr lang="en-US" sz="2400" b="1" dirty="0" err="1" smtClean="0">
                <a:latin typeface="Calibri" panose="020F0502020204030204" pitchFamily="34" charset="0"/>
              </a:rPr>
              <a:t>Kokkos</a:t>
            </a:r>
            <a:r>
              <a:rPr lang="en-US" sz="2400" b="1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Linear Solve.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AMG preconditioning.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Summary &amp; future </a:t>
            </a:r>
            <a:r>
              <a:rPr lang="en-US" sz="2400" dirty="0"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</a:rPr>
              <a:t>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80755" y="4208353"/>
            <a:ext cx="142464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 smtClean="0">
                <a:latin typeface="Calibri" panose="020F0502020204030204" pitchFamily="34" charset="0"/>
              </a:rPr>
              <a:t>FEA = 50</a:t>
            </a:r>
            <a:r>
              <a:rPr lang="en-US" altLang="en-US" b="0" dirty="0">
                <a:latin typeface="Calibri" panose="020F0502020204030204" pitchFamily="34" charset="0"/>
              </a:rPr>
              <a:t>% CPU-time</a:t>
            </a:r>
          </a:p>
        </p:txBody>
      </p:sp>
    </p:spTree>
    <p:extLst>
      <p:ext uri="{BB962C8B-B14F-4D97-AF65-F5344CB8AC3E}">
        <p14:creationId xmlns:p14="http://schemas.microsoft.com/office/powerpoint/2010/main" val="26028779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70" name="Picture 34" descr="f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758825"/>
            <a:ext cx="4600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Albany/FELIX Finite Element Assembly (FEA)</a:t>
            </a:r>
            <a:endParaRPr lang="en-US" altLang="en-US" sz="34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7938" y="758825"/>
            <a:ext cx="4559301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Gather operation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extracts solution values out of global solution vector.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Physics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evaluator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functions operate on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elements, store evaluated quantities in local field arrays.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FEA relies on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template based generic programming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differentiation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Jacobians, tangents, etc.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Scatter operation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adds local residual, Jacobian to global residual, Jacobian.</a:t>
            </a:r>
            <a:endParaRPr lang="en-US" altLang="en-US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8" y="4068763"/>
            <a:ext cx="47307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1" i="1" dirty="0" smtClean="0">
                <a:latin typeface="Calibri" panose="020F0502020204030204" pitchFamily="34" charset="0"/>
              </a:rPr>
              <a:t>Performance-portability</a:t>
            </a:r>
            <a:r>
              <a:rPr lang="en-US" altLang="en-US" b="0" dirty="0">
                <a:latin typeface="Calibri" panose="020F0502020204030204" pitchFamily="34" charset="0"/>
              </a:rPr>
              <a:t>: focus on </a:t>
            </a:r>
            <a:r>
              <a:rPr lang="en-US" altLang="en-US" i="1" dirty="0">
                <a:latin typeface="Calibri" panose="020F0502020204030204" pitchFamily="34" charset="0"/>
              </a:rPr>
              <a:t>FEA</a:t>
            </a:r>
            <a:r>
              <a:rPr lang="en-US" altLang="en-US" b="0" dirty="0"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11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9716"/>
              </p:ext>
            </p:extLst>
          </p:nvPr>
        </p:nvGraphicFramePr>
        <p:xfrm>
          <a:off x="5316538" y="4821238"/>
          <a:ext cx="3316287" cy="1024573"/>
        </p:xfrm>
        <a:graphic>
          <a:graphicData uri="http://schemas.openxmlformats.org/drawingml/2006/table">
            <a:tbl>
              <a:tblPr/>
              <a:tblGrid>
                <a:gridCol w="1493837">
                  <a:extLst>
                    <a:ext uri="{9D8B030D-6E8A-4147-A177-3AD203B41FA5}">
                      <a16:colId xmlns:a16="http://schemas.microsoft.com/office/drawing/2014/main" val="2257490859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1563856545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Problem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 CPU time for FEA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20527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Implicit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87221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Explicit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77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5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70" name="Picture 34" descr="f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758825"/>
            <a:ext cx="4600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Albany/FELIX Finite Element Assembly (FEA)</a:t>
            </a:r>
            <a:endParaRPr lang="en-US" altLang="en-US" sz="34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7938" y="758825"/>
            <a:ext cx="4559301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Gather operation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extracts solution values out of global solution vector.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Physics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evaluator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functions operate on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elements, store evaluated quantities in local field arrays.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FEA relies on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template based generic programming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differentiation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Jacobians, tangents, etc.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Scatter operation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adds local residual, Jacobian to global residual, Jacobian.</a:t>
            </a:r>
            <a:endParaRPr lang="en-US" altLang="en-US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8" y="4068763"/>
            <a:ext cx="47307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1" i="1" dirty="0" smtClean="0">
                <a:latin typeface="Calibri" panose="020F0502020204030204" pitchFamily="34" charset="0"/>
              </a:rPr>
              <a:t>Performance-portability</a:t>
            </a:r>
            <a:r>
              <a:rPr lang="en-US" altLang="en-US" b="0" dirty="0">
                <a:latin typeface="Calibri" panose="020F0502020204030204" pitchFamily="34" charset="0"/>
              </a:rPr>
              <a:t>: focus on </a:t>
            </a:r>
            <a:r>
              <a:rPr lang="en-US" altLang="en-US" i="1" dirty="0">
                <a:latin typeface="Calibri" panose="020F0502020204030204" pitchFamily="34" charset="0"/>
              </a:rPr>
              <a:t>FEA</a:t>
            </a:r>
            <a:r>
              <a:rPr lang="en-US" altLang="en-US" b="0" dirty="0"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65569" name="Group 33"/>
          <p:cNvGraphicFramePr>
            <a:graphicFrameLocks noGrp="1"/>
          </p:cNvGraphicFramePr>
          <p:nvPr/>
        </p:nvGraphicFramePr>
        <p:xfrm>
          <a:off x="5316538" y="4821238"/>
          <a:ext cx="3316287" cy="1024573"/>
        </p:xfrm>
        <a:graphic>
          <a:graphicData uri="http://schemas.openxmlformats.org/drawingml/2006/table">
            <a:tbl>
              <a:tblPr/>
              <a:tblGrid>
                <a:gridCol w="1493837">
                  <a:extLst>
                    <a:ext uri="{9D8B030D-6E8A-4147-A177-3AD203B41FA5}">
                      <a16:colId xmlns:a16="http://schemas.microsoft.com/office/drawing/2014/main" val="2257490859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1563856545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Problem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 CPU time for FEA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20527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Implicit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87221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Explicit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776641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7938" y="4486275"/>
            <a:ext cx="91519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MPI-only FEA: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Each MPI process has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cells &amp;                                                                       computes nested parallel for loops.</a:t>
            </a:r>
          </a:p>
        </p:txBody>
      </p:sp>
    </p:spTree>
    <p:extLst>
      <p:ext uri="{BB962C8B-B14F-4D97-AF65-F5344CB8AC3E}">
        <p14:creationId xmlns:p14="http://schemas.microsoft.com/office/powerpoint/2010/main" val="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70" name="Picture 34" descr="f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758825"/>
            <a:ext cx="4600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Albany/FELIX Finite Element Assembly (FEA)</a:t>
            </a:r>
            <a:endParaRPr lang="en-US" altLang="en-US" sz="34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7938" y="758825"/>
            <a:ext cx="4559301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Gather operation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extracts solution values out of global solution vector.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Physics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evaluator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functions operate on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elements, store evaluated quantities in local field arrays.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FEA relies on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template based generic programming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differentiation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Jacobians, tangents, etc.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Scatter operation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adds local residual, Jacobian to global residual, Jacobian.</a:t>
            </a:r>
            <a:endParaRPr lang="en-US" altLang="en-US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8" y="4068763"/>
            <a:ext cx="47307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1" i="1" dirty="0" smtClean="0">
                <a:latin typeface="Calibri" panose="020F0502020204030204" pitchFamily="34" charset="0"/>
              </a:rPr>
              <a:t>Performance-portability</a:t>
            </a:r>
            <a:r>
              <a:rPr lang="en-US" altLang="en-US" b="0" dirty="0">
                <a:latin typeface="Calibri" panose="020F0502020204030204" pitchFamily="34" charset="0"/>
              </a:rPr>
              <a:t>: focus on </a:t>
            </a:r>
            <a:r>
              <a:rPr lang="en-US" altLang="en-US" i="1" dirty="0">
                <a:latin typeface="Calibri" panose="020F0502020204030204" pitchFamily="34" charset="0"/>
              </a:rPr>
              <a:t>FEA</a:t>
            </a:r>
            <a:r>
              <a:rPr lang="en-US" altLang="en-US" b="0" dirty="0"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65569" name="Group 33"/>
          <p:cNvGraphicFramePr>
            <a:graphicFrameLocks noGrp="1"/>
          </p:cNvGraphicFramePr>
          <p:nvPr/>
        </p:nvGraphicFramePr>
        <p:xfrm>
          <a:off x="5316538" y="4821238"/>
          <a:ext cx="3316287" cy="1024573"/>
        </p:xfrm>
        <a:graphic>
          <a:graphicData uri="http://schemas.openxmlformats.org/drawingml/2006/table">
            <a:tbl>
              <a:tblPr/>
              <a:tblGrid>
                <a:gridCol w="1493837">
                  <a:extLst>
                    <a:ext uri="{9D8B030D-6E8A-4147-A177-3AD203B41FA5}">
                      <a16:colId xmlns:a16="http://schemas.microsoft.com/office/drawing/2014/main" val="2257490859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1563856545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Problem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 CPU time for FEA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20527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Implicit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87221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Explicit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77664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7938" y="4486275"/>
            <a:ext cx="91519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MPI-only FEA: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Each MPI process has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cells &amp;                                                                       computes nested parallel for loops.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Each MPI process has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workset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cells.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with +X (X=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CUDA) for nested parallel for loops.</a:t>
            </a:r>
          </a:p>
        </p:txBody>
      </p:sp>
    </p:spTree>
    <p:extLst>
      <p:ext uri="{BB962C8B-B14F-4D97-AF65-F5344CB8AC3E}">
        <p14:creationId xmlns:p14="http://schemas.microsoft.com/office/powerpoint/2010/main" val="33438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00025" y="5397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Performance-portability via </a:t>
            </a:r>
            <a:r>
              <a:rPr lang="en-US" altLang="en-US" sz="34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endParaRPr lang="en-US" altLang="en-US" sz="34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525" y="1008063"/>
            <a:ext cx="795020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0" dirty="0">
                <a:latin typeface="Calibri" panose="020F0502020204030204" pitchFamily="34" charset="0"/>
              </a:rPr>
              <a:t>We need to be able to run climate models on </a:t>
            </a:r>
            <a:r>
              <a:rPr lang="en-US" altLang="en-US" b="1" i="1" dirty="0">
                <a:latin typeface="Calibri" panose="020F0502020204030204" pitchFamily="34" charset="0"/>
              </a:rPr>
              <a:t>new architecture machines </a:t>
            </a:r>
            <a:r>
              <a:rPr lang="en-US" altLang="en-US" b="0" dirty="0">
                <a:latin typeface="Calibri" panose="020F0502020204030204" pitchFamily="34" charset="0"/>
              </a:rPr>
              <a:t>(hybrid systems) and </a:t>
            </a:r>
            <a:r>
              <a:rPr lang="en-US" altLang="en-US" b="1" i="1" dirty="0" err="1">
                <a:latin typeface="Calibri" panose="020F0502020204030204" pitchFamily="34" charset="0"/>
              </a:rPr>
              <a:t>manycore</a:t>
            </a:r>
            <a:r>
              <a:rPr lang="en-US" altLang="en-US" b="1" i="1" dirty="0">
                <a:latin typeface="Calibri" panose="020F0502020204030204" pitchFamily="34" charset="0"/>
              </a:rPr>
              <a:t> devices </a:t>
            </a:r>
            <a:r>
              <a:rPr lang="en-US" altLang="en-US" b="0" dirty="0">
                <a:latin typeface="Calibri" panose="020F0502020204030204" pitchFamily="34" charset="0"/>
              </a:rPr>
              <a:t>(multi-core CPU, NVIDIA GPU, Intel Xeon Phi, etc.) 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1938" y="1781175"/>
            <a:ext cx="7553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</a:t>
            </a:r>
            <a:r>
              <a:rPr lang="en-US" altLang="en-US" b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Albany/FELIX,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 achieve performance-portability via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C++ library and programming model that provides performance portability across multiple computing architectures.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lvl="2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→ 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Examples: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Multicore CPU, NVIDIA GPU, Intel Xeon Phi, and more.</a:t>
            </a:r>
          </a:p>
          <a:p>
            <a:pPr lvl="2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Provides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access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CUDA,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Pthreads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etc.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Designed to work with the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programming model.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Abstracts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data layouts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optimal performance (“array of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 vs.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struct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arrays”, locality).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69925" y="4868863"/>
            <a:ext cx="7145338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b="0" dirty="0">
                <a:latin typeface="Calibri" panose="020F0502020204030204" pitchFamily="34" charset="0"/>
              </a:rPr>
              <a:t>With </a:t>
            </a:r>
            <a:r>
              <a:rPr lang="en-US" altLang="en-US" b="1" i="1" dirty="0" err="1">
                <a:latin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</a:rPr>
              <a:t>, you write an algorithm </a:t>
            </a:r>
            <a:r>
              <a:rPr lang="en-US" altLang="en-US" dirty="0">
                <a:latin typeface="Calibri" panose="020F0502020204030204" pitchFamily="34" charset="0"/>
              </a:rPr>
              <a:t>once</a:t>
            </a:r>
            <a:r>
              <a:rPr lang="en-US" altLang="en-US" b="0" dirty="0">
                <a:latin typeface="Calibri" panose="020F0502020204030204" pitchFamily="34" charset="0"/>
              </a:rPr>
              <a:t>, and just change a template parameter to get the optimal data layout for your hardware.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5325" y="5680075"/>
            <a:ext cx="6492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b="0" dirty="0"/>
              <a:t>→ </a:t>
            </a:r>
            <a:r>
              <a:rPr lang="en-US" altLang="en-US" b="0" dirty="0">
                <a:latin typeface="Calibri" panose="020F0502020204030204" pitchFamily="34" charset="0"/>
              </a:rPr>
              <a:t>Allows researcher to focus on </a:t>
            </a:r>
            <a:r>
              <a:rPr lang="en-US" altLang="en-US" b="1" i="1" dirty="0" smtClean="0">
                <a:latin typeface="Calibri" panose="020F0502020204030204" pitchFamily="34" charset="0"/>
              </a:rPr>
              <a:t>application </a:t>
            </a:r>
            <a:r>
              <a:rPr lang="en-US" altLang="en-US" b="1" i="1" dirty="0">
                <a:latin typeface="Calibri" panose="020F0502020204030204" pitchFamily="34" charset="0"/>
              </a:rPr>
              <a:t>development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</a:rPr>
              <a:t>for large heterogeneous architectures.</a:t>
            </a:r>
          </a:p>
        </p:txBody>
      </p:sp>
      <p:pic>
        <p:nvPicPr>
          <p:cNvPr id="25611" name="Picture 14" descr="Xeon_Phi_PCIe_Card_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273425"/>
            <a:ext cx="12017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5" descr="prev_NVIDIA-Tesla-GPU-C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500438"/>
            <a:ext cx="12319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3684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MPI-only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nested for loop: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rgbClr val="30A6CD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rgbClr val="30A6CD"/>
                </a:solidFill>
                <a:latin typeface="Calibri" panose="020F050202020403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342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cell=0; cell&lt;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node=0; node&lt;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qp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=0; 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qp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++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qp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rgbClr val="30A6CD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rgbClr val="30A6CD"/>
                </a:solidFill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83986" name="Picture 18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2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8589" y="3252788"/>
            <a:ext cx="6577012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computeA_Policy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range({0,0,0},{(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}); </a:t>
            </a:r>
            <a:endParaRPr lang="en-US" altLang="en-US" sz="16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::Experimental::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md_parallel_for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&gt;(range,*this);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0" y="6553200"/>
            <a:ext cx="577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bg1"/>
                </a:solidFill>
                <a:latin typeface="Calibri" panose="020F0502020204030204" pitchFamily="34" charset="0"/>
              </a:rPr>
              <a:t>*  Unified Virtual Memory.</a:t>
            </a:r>
          </a:p>
        </p:txBody>
      </p:sp>
      <p:pic>
        <p:nvPicPr>
          <p:cNvPr id="86030" name="Picture 14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chemeClr val="bg2"/>
                </a:solidFill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0" y="6553200"/>
            <a:ext cx="577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bg1"/>
                </a:solidFill>
                <a:latin typeface="Calibri" panose="020F0502020204030204" pitchFamily="34" charset="0"/>
              </a:rPr>
              <a:t>*  Unified Virtual Memory.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175" y="3968750"/>
            <a:ext cx="78676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defined at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compile time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e.g.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MPI+OpenMP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::CUDA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//MPI+CUDA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::Serial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//MPI-only</a:t>
            </a:r>
          </a:p>
        </p:txBody>
      </p:sp>
      <p:pic>
        <p:nvPicPr>
          <p:cNvPr id="85006" name="Picture 14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8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chemeClr val="bg2"/>
                </a:solidFill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28589" y="3252788"/>
            <a:ext cx="6577012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computeA_Policy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range({0,0,0},{(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}); </a:t>
            </a:r>
            <a:endParaRPr lang="en-US" altLang="en-US" sz="16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::Experimental::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md_parallel_for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&gt;(range,*this);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495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Motivation.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Albany/FELIX “First-Order Stokes” 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Finite Element Assembly.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Performance-portability via </a:t>
            </a:r>
            <a:r>
              <a:rPr lang="en-US" sz="2400" dirty="0" err="1" smtClean="0">
                <a:latin typeface="Calibri" panose="020F0502020204030204" pitchFamily="34" charset="0"/>
              </a:rPr>
              <a:t>Kokkos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Linear Solve.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AMG preconditioning.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Summary &amp; future </a:t>
            </a:r>
            <a:r>
              <a:rPr lang="en-US" sz="2400" dirty="0"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</a:rPr>
              <a:t>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161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solidFill>
                <a:schemeClr val="bg2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175" y="3968750"/>
            <a:ext cx="78676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defined at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compile time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e.g.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MPI+OpenMP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::CUDA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//MPI+CUDA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::Serial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//MPI-only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used to scatter local data to global data structures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atomic_fetch_add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6592" name="Picture 32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chemeClr val="bg2"/>
                </a:solidFill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28589" y="3252788"/>
            <a:ext cx="6577012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computeA_Policy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range({0,0,0},{(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}); </a:t>
            </a:r>
            <a:endParaRPr lang="en-US" altLang="en-US" sz="16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::Experimental::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md_parallel_for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&gt;(range,*this);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solidFill>
                <a:schemeClr val="bg2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175" y="3968750"/>
            <a:ext cx="78676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defined at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compile time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e.g.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MPI+OpenMP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::CUDA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//MPI+CUDA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::Serial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//MPI-only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used to scatter local data to global data structures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atomic_fetch_add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MPI+CUDA, data transfer from host to device handled by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CUDA UVM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*.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0" y="6553200"/>
            <a:ext cx="577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bg1"/>
                </a:solidFill>
                <a:latin typeface="Calibri" panose="020F0502020204030204" pitchFamily="34" charset="0"/>
              </a:rPr>
              <a:t>*  Unified Virtual Memory.</a:t>
            </a:r>
          </a:p>
        </p:txBody>
      </p:sp>
      <p:pic>
        <p:nvPicPr>
          <p:cNvPr id="87054" name="Picture 14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chemeClr val="bg2"/>
                </a:solidFill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28589" y="3252788"/>
            <a:ext cx="6577012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computeA_Policy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range({0,0,0},{(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}); </a:t>
            </a:r>
            <a:endParaRPr lang="en-US" altLang="en-US" sz="16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::Experimental::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md_parallel_for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&gt;(range,*this);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8575" y="1177925"/>
            <a:ext cx="455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Multi-dimensional parallelism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nested for loops via </a:t>
            </a:r>
            <a:r>
              <a:rPr lang="en-US" altLang="en-US" b="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8588" y="1858963"/>
            <a:ext cx="4151312" cy="124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(int cell=0; cell&lt;numCells; ++cell)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for (int node=0; node&lt;numNodes; ++node)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for (int qp=0; qp&lt;numQPs; ++qp)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compute A; 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>
                <a:solidFill>
                  <a:schemeClr val="bg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endParaRPr lang="en-US" altLang="en-US" sz="400" b="0">
              <a:solidFill>
                <a:schemeClr val="bg2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67475" y="228600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(cell,node,qp)=(0,0,0)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7475" y="1114425"/>
            <a:ext cx="2438400" cy="74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(cell,node,qp)=(0,0,1)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2381250"/>
            <a:ext cx="4022725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 </a:t>
            </a:r>
            <a:r>
              <a:rPr lang="en-US" altLang="en-US" sz="1600" b="0" i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computes A for </a:t>
            </a:r>
          </a:p>
          <a:p>
            <a:pPr algn="ctr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(cell,node,qp)=(numCells,numNodes,numQPs)</a:t>
            </a:r>
            <a:endParaRPr lang="en-US" altLang="en-US" sz="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4279900" y="512763"/>
            <a:ext cx="2187575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4279900" y="1455738"/>
            <a:ext cx="2187575" cy="1176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4279900" y="2844800"/>
            <a:ext cx="622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175" y="3968750"/>
            <a:ext cx="78676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defined at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compile time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e.g.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OpenMP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MPI+OpenMP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::CUDA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//MPI+CUDA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typedef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::Serial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//MPI-only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used to scatter local data to global data structures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atomic_fetch_add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MPI+CUDA, data transfer from host to device handled by </a:t>
            </a: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CUDA UVM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*.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0" y="6553200"/>
            <a:ext cx="577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solidFill>
                  <a:schemeClr val="bg1"/>
                </a:solidFill>
                <a:latin typeface="Calibri" panose="020F0502020204030204" pitchFamily="34" charset="0"/>
              </a:rPr>
              <a:t>*  Unified Virtual Memory.</a:t>
            </a:r>
          </a:p>
        </p:txBody>
      </p:sp>
      <p:pic>
        <p:nvPicPr>
          <p:cNvPr id="87054" name="Picture 14" descr="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968750"/>
            <a:ext cx="12620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0263"/>
            <a:ext cx="1068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071938"/>
            <a:ext cx="9334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2732088" y="2759075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bg2"/>
                </a:solidFill>
                <a:latin typeface="Calibri" panose="020F0502020204030204" pitchFamily="34" charset="0"/>
              </a:rPr>
              <a:t>MPI process </a:t>
            </a:r>
            <a:r>
              <a:rPr lang="en-US" altLang="en-US" sz="1600" b="0" i="1">
                <a:solidFill>
                  <a:schemeClr val="bg2"/>
                </a:solidFill>
                <a:latin typeface="Calibri" panose="020F0502020204030204" pitchFamily="34" charset="0"/>
              </a:rPr>
              <a:t>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7" y="1905341"/>
            <a:ext cx="380956" cy="43537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idx="4294967295"/>
          </p:nvPr>
        </p:nvSpPr>
        <p:spPr>
          <a:xfrm>
            <a:off x="73025" y="-9525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FEA via </a:t>
            </a:r>
            <a:r>
              <a:rPr lang="en-US" altLang="en-US" sz="34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1563469"/>
            <a:ext cx="28067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parallelization in FELIX is only over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28589" y="3252788"/>
            <a:ext cx="6577012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computeA_Policy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range({0,0,0},{(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numCells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numNodes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,(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numQPs</a:t>
            </a:r>
            <a:r>
              <a:rPr lang="en-US" altLang="en-US" sz="1600" b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}); </a:t>
            </a:r>
            <a:endParaRPr lang="en-US" altLang="en-US" sz="16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::Experimental::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md_parallel_for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&lt;</a:t>
            </a:r>
            <a:r>
              <a:rPr lang="en-US" altLang="en-US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ExecutionSpace</a:t>
            </a:r>
            <a:r>
              <a:rPr lang="en-US" altLang="en-US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&gt;(range,*this); </a:t>
            </a:r>
            <a:endParaRPr lang="en-US" altLang="en-US" sz="4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314505" y="-74393"/>
            <a:ext cx="8229240" cy="991440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Computer Architectures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>
          <a:xfrm>
            <a:off x="355556" y="1908175"/>
            <a:ext cx="6196013" cy="4846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Ride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(SNL) used for verification, performance tests</a:t>
            </a:r>
          </a:p>
          <a:p>
            <a:pPr lvl="1"/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12 nodes (dual-Power8 (16 cores) + P100 quad-GPU)</a:t>
            </a:r>
          </a:p>
          <a:p>
            <a:pPr lvl="1">
              <a:buFontTx/>
              <a:buChar char="•"/>
            </a:pPr>
            <a:endParaRPr lang="en-US" altLang="en-US" sz="1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Bowman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(SNL) 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used for verification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10 nodes (Intel Xeon Phi KNL (68 cores))</a:t>
            </a:r>
          </a:p>
          <a:p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Cori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(NERSC) used for verification, performance tests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9688 nodes (Intel Xeon Phi KNL (68 cores))</a:t>
            </a:r>
          </a:p>
          <a:p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Summit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(ORLCF) is ultimate GPU target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4600 nodes (dual-Power9 + 6 NVIDIA Volta)</a:t>
            </a:r>
          </a:p>
          <a:p>
            <a:pPr lvl="1"/>
            <a:endParaRPr lang="en-US" altLang="en-US" sz="1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75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47" y="228600"/>
            <a:ext cx="1600861" cy="21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Box 5"/>
          <p:cNvSpPr txBox="1">
            <a:spLocks noChangeArrowheads="1"/>
          </p:cNvSpPr>
          <p:nvPr/>
        </p:nvSpPr>
        <p:spPr bwMode="auto">
          <a:xfrm>
            <a:off x="7969409" y="2025453"/>
            <a:ext cx="84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Ride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85800" y="807588"/>
            <a:ext cx="5724525" cy="91598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b="0" dirty="0">
                <a:latin typeface="Calibri" panose="020F0502020204030204" pitchFamily="34" charset="0"/>
              </a:rPr>
              <a:t>Performance-portability of FEA in Albany has been tested across </a:t>
            </a:r>
            <a:r>
              <a:rPr lang="en-US" altLang="en-US" b="1" i="1" dirty="0">
                <a:latin typeface="Calibri" panose="020F0502020204030204" pitchFamily="34" charset="0"/>
              </a:rPr>
              <a:t>multiple architectures</a:t>
            </a:r>
            <a:r>
              <a:rPr lang="en-US" altLang="en-US" b="0" dirty="0">
                <a:latin typeface="Calibri" panose="020F0502020204030204" pitchFamily="34" charset="0"/>
              </a:rPr>
              <a:t>: Intel Sandy Bridge, IBM Power8, </a:t>
            </a:r>
            <a:r>
              <a:rPr lang="en-US" altLang="en-US" b="0" dirty="0" err="1">
                <a:latin typeface="Calibri" panose="020F0502020204030204" pitchFamily="34" charset="0"/>
              </a:rPr>
              <a:t>Keplar</a:t>
            </a:r>
            <a:r>
              <a:rPr lang="en-US" altLang="en-US" b="0" dirty="0">
                <a:latin typeface="Calibri" panose="020F0502020204030204" pitchFamily="34" charset="0"/>
              </a:rPr>
              <a:t>/Pascal GPUs, KNL Xeon Phi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53" y="2455711"/>
            <a:ext cx="1619855" cy="215980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279205" y="2484286"/>
            <a:ext cx="107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Bowman</a:t>
            </a:r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029200"/>
            <a:ext cx="3962400" cy="1202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80" y="4808874"/>
            <a:ext cx="2768007" cy="16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314505" y="-74393"/>
            <a:ext cx="8229240" cy="991440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Computer Architectures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>
          <a:xfrm>
            <a:off x="355556" y="1908175"/>
            <a:ext cx="6196013" cy="4846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Ride</a:t>
            </a:r>
            <a:r>
              <a:rPr lang="en-US" alt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(SNL) used for verification, performance tests</a:t>
            </a:r>
          </a:p>
          <a:p>
            <a:pPr lvl="1"/>
            <a:r>
              <a:rPr lang="en-US" alt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12 nodes (dual-Power8 (16 cores) + P100 quad-GPU)</a:t>
            </a:r>
          </a:p>
          <a:p>
            <a:pPr lvl="1">
              <a:buFontTx/>
              <a:buChar char="•"/>
            </a:pPr>
            <a:endParaRPr lang="en-US" altLang="en-US" sz="1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Bowman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(SNL) 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used for verification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10 nodes (Intel Xeon Phi KNL (68 cores))</a:t>
            </a:r>
          </a:p>
          <a:p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Cori </a:t>
            </a:r>
            <a:r>
              <a:rPr lang="en-US" altLang="en-US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(NERSC) used for verification, performance tests</a:t>
            </a:r>
          </a:p>
          <a:p>
            <a:r>
              <a:rPr lang="en-US" altLang="en-US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9688 nodes (Intel Xeon Phi KNL (68 cores))</a:t>
            </a:r>
          </a:p>
          <a:p>
            <a:endParaRPr lang="en-US" altLang="en-US" dirty="0">
              <a:solidFill>
                <a:srgbClr val="C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Summit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(ORLCF) is ultimate GPU target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4600 nodes (dual-Power9 + 6 NVIDIA Volta)</a:t>
            </a:r>
          </a:p>
          <a:p>
            <a:pPr lvl="1"/>
            <a:endParaRPr lang="en-US" altLang="en-US" sz="1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75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47" y="228600"/>
            <a:ext cx="1600861" cy="21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Box 5"/>
          <p:cNvSpPr txBox="1">
            <a:spLocks noChangeArrowheads="1"/>
          </p:cNvSpPr>
          <p:nvPr/>
        </p:nvSpPr>
        <p:spPr bwMode="auto">
          <a:xfrm>
            <a:off x="7969409" y="2025453"/>
            <a:ext cx="84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Ride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85800" y="807588"/>
            <a:ext cx="5724525" cy="91598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b="0" dirty="0">
                <a:latin typeface="Calibri" panose="020F0502020204030204" pitchFamily="34" charset="0"/>
              </a:rPr>
              <a:t>Performance-portability of FEA in Albany has been tested across </a:t>
            </a:r>
            <a:r>
              <a:rPr lang="en-US" altLang="en-US" b="1" i="1" dirty="0">
                <a:latin typeface="Calibri" panose="020F0502020204030204" pitchFamily="34" charset="0"/>
              </a:rPr>
              <a:t>multiple architectures</a:t>
            </a:r>
            <a:r>
              <a:rPr lang="en-US" altLang="en-US" b="0" dirty="0">
                <a:latin typeface="Calibri" panose="020F0502020204030204" pitchFamily="34" charset="0"/>
              </a:rPr>
              <a:t>: Intel Sandy Bridge, IBM Power8, </a:t>
            </a:r>
            <a:r>
              <a:rPr lang="en-US" altLang="en-US" b="0" dirty="0" err="1">
                <a:latin typeface="Calibri" panose="020F0502020204030204" pitchFamily="34" charset="0"/>
              </a:rPr>
              <a:t>Keplar</a:t>
            </a:r>
            <a:r>
              <a:rPr lang="en-US" altLang="en-US" b="0" dirty="0">
                <a:latin typeface="Calibri" panose="020F0502020204030204" pitchFamily="34" charset="0"/>
              </a:rPr>
              <a:t>/Pascal GPUs, KNL Xeon Phi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53" y="2455711"/>
            <a:ext cx="1619855" cy="215980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279205" y="2484286"/>
            <a:ext cx="107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Bowman</a:t>
            </a:r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029200"/>
            <a:ext cx="3962400" cy="1202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80" y="4808874"/>
            <a:ext cx="2768007" cy="1642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044" y="2714703"/>
            <a:ext cx="1533525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Platforms utilized here.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04800" y="74612"/>
            <a:ext cx="8229600" cy="992188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GIS </a:t>
            </a:r>
            <a:r>
              <a:rPr lang="en-US" altLang="en-US" sz="3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Execution Space Comparison</a:t>
            </a:r>
            <a:endParaRPr lang="en-US" altLang="en-US" sz="36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7" y="472754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alibri" panose="020F0502020204030204" pitchFamily="34" charset="0"/>
              </a:rPr>
              <a:t>A single node comparison</a:t>
            </a:r>
            <a:r>
              <a:rPr lang="en-US" dirty="0" smtClean="0">
                <a:latin typeface="Calibri" panose="020F0502020204030204" pitchFamily="34" charset="0"/>
              </a:rPr>
              <a:t>: 16MPI vs. 4(MPI+GPU) [</a:t>
            </a:r>
            <a:r>
              <a:rPr lang="en-US" i="1" dirty="0" smtClean="0">
                <a:latin typeface="Calibri" panose="020F0502020204030204" pitchFamily="34" charset="0"/>
              </a:rPr>
              <a:t>Left</a:t>
            </a:r>
            <a:r>
              <a:rPr lang="en-US" dirty="0" smtClean="0">
                <a:latin typeface="Calibri" panose="020F0502020204030204" pitchFamily="34" charset="0"/>
              </a:rPr>
              <a:t>], 68MPI vs. 68(MPI+4OMP) [</a:t>
            </a:r>
            <a:r>
              <a:rPr lang="en-US" i="1" dirty="0" smtClean="0">
                <a:latin typeface="Calibri" panose="020F0502020204030204" pitchFamily="34" charset="0"/>
              </a:rPr>
              <a:t>Right</a:t>
            </a:r>
            <a:r>
              <a:rPr lang="en-US" dirty="0" smtClean="0">
                <a:latin typeface="Calibri" panose="020F0502020204030204" pitchFamily="34" charset="0"/>
              </a:rPr>
              <a:t>]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(GIS 4km-20km unstructured mesh with 1.51M </a:t>
            </a:r>
            <a:r>
              <a:rPr lang="en-US" dirty="0" err="1" smtClean="0">
                <a:latin typeface="Calibri" panose="020F0502020204030204" pitchFamily="34" charset="0"/>
              </a:rPr>
              <a:t>tet</a:t>
            </a:r>
            <a:r>
              <a:rPr lang="en-US" dirty="0" smtClean="0">
                <a:latin typeface="Calibri" panose="020F0502020204030204" pitchFamily="34" charset="0"/>
              </a:rPr>
              <a:t> elements)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66800"/>
            <a:ext cx="7315215" cy="3657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70" y="5638800"/>
            <a:ext cx="90308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anose="020F0502020204030204" pitchFamily="34" charset="0"/>
                <a:sym typeface="Symbol"/>
              </a:rPr>
              <a:t>Blue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sym typeface="Symbol"/>
              </a:rPr>
              <a:t>evaluateFields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):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mostly Residual/Jacobian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computation + Gather/Scatter (Albany/FELIX); </a:t>
            </a:r>
          </a:p>
          <a:p>
            <a:pPr algn="ctr"/>
            <a:r>
              <a:rPr lang="en-US" b="1" i="1" dirty="0" smtClean="0">
                <a:latin typeface="Calibri" panose="020F0502020204030204" pitchFamily="34" charset="0"/>
                <a:sym typeface="Symbol"/>
              </a:rPr>
              <a:t>Yellow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sym typeface="Symbol"/>
              </a:rPr>
              <a:t>GlobalAssembly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):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mostly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communication + </a:t>
            </a:r>
            <a:r>
              <a:rPr lang="en-US" dirty="0" err="1" smtClean="0">
                <a:latin typeface="Calibri" panose="020F0502020204030204" pitchFamily="34" charset="0"/>
                <a:sym typeface="Symbol"/>
              </a:rPr>
              <a:t>Trilinos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52400" y="-18682"/>
            <a:ext cx="8229600" cy="992188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GIS </a:t>
            </a:r>
            <a:r>
              <a:rPr lang="en-US" altLang="en-US" sz="3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16 MPI vs. 4(MPI+GPU) Results</a:t>
            </a:r>
            <a:endParaRPr lang="en-US" altLang="en-US" sz="36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3994847" cy="3482419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2362200" y="2743200"/>
            <a:ext cx="228600" cy="533400"/>
          </a:xfrm>
          <a:prstGeom prst="rightBrace">
            <a:avLst>
              <a:gd name="adj1" fmla="val 8333"/>
              <a:gd name="adj2" fmla="val 464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2753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2x speed-up (blue)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633265" y="2171700"/>
            <a:ext cx="201070" cy="1142999"/>
          </a:xfrm>
          <a:prstGeom prst="rightBrace">
            <a:avLst>
              <a:gd name="adj1" fmla="val 8333"/>
              <a:gd name="adj2" fmla="val 464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3478224" y="2466930"/>
            <a:ext cx="123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x  slow-down (yellow)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57351"/>
            <a:ext cx="81243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evaluateFields</a:t>
            </a:r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(blue)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mostly residual/Jacobian computation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+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Gather/Scatter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evaluateFields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&lt;Jacobian&gt; much faster than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evaluateFields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&lt;Residual&gt; b/c there is more work in computing Jacobian.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2x speedup not much considering 4 GPUs (desirable speedup: 10x or more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movement is lagging speedup – can be improved by removing CUDA UVM, data padding to prevent data misalignment.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few kernels still for boundary conditions still need to be ported to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715760" y="914400"/>
                <a:ext cx="4267199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GlobalAssembly (yellow)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dirty="0">
                    <a:latin typeface="Calibri" panose="020F0502020204030204" pitchFamily="34" charset="0"/>
                    <a:sym typeface="Symbol"/>
                  </a:rPr>
                  <a:t>mostly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communication + </a:t>
                </a:r>
                <a:r>
                  <a:rPr lang="en-US" dirty="0" err="1" smtClean="0">
                    <a:latin typeface="Calibri" panose="020F0502020204030204" pitchFamily="34" charset="0"/>
                    <a:sym typeface="Symbol"/>
                  </a:rPr>
                  <a:t>Trilinos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 operations</a:t>
                </a:r>
              </a:p>
              <a:p>
                <a:endParaRPr lang="en-US" sz="400" dirty="0">
                  <a:latin typeface="Calibri" panose="020F0502020204030204" pitchFamily="34" charset="0"/>
                  <a:sym typeface="Symbol"/>
                </a:endParaRPr>
              </a:p>
              <a:p>
                <a:endParaRPr lang="en-US" sz="400" dirty="0" smtClean="0">
                  <a:latin typeface="Calibri" panose="020F0502020204030204" pitchFamily="34" charset="0"/>
                  <a:sym typeface="Symbol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8x slow-down is not reasonable.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Most slow-downs are in </a:t>
                </a:r>
                <a:r>
                  <a:rPr lang="en-US" dirty="0" err="1" smtClean="0">
                    <a:latin typeface="Calibri" panose="020F0502020204030204" pitchFamily="34" charset="0"/>
                    <a:sym typeface="Symbol"/>
                  </a:rPr>
                  <a:t>Trilinos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 (</a:t>
                </a:r>
                <a:r>
                  <a:rPr lang="en-US" dirty="0" err="1" smtClean="0">
                    <a:latin typeface="Calibri" panose="020F0502020204030204" pitchFamily="34" charset="0"/>
                    <a:sym typeface="Symbol"/>
                  </a:rPr>
                  <a:t>Tpetra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en-US" dirty="0" err="1" smtClean="0">
                    <a:latin typeface="Calibri" panose="020F0502020204030204" pitchFamily="34" charset="0"/>
                    <a:sym typeface="Symbol"/>
                  </a:rPr>
                  <a:t>Trilinos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 packages are currently being reworked using CUDA-aware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MPI*.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760" y="914400"/>
                <a:ext cx="4267199" cy="1877437"/>
              </a:xfrm>
              <a:prstGeom prst="rect">
                <a:avLst/>
              </a:prstGeom>
              <a:blipFill>
                <a:blip r:embed="rId4"/>
                <a:stretch>
                  <a:fillRect l="-1286" t="-1623" r="-429" b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91959" y="2813440"/>
            <a:ext cx="41148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speed-ups on GPU are not yet as expected but may be improved by introducing padding, removing CUDA UVM and unnecessary data movement, switching to CUDA-aware MPI.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511787"/>
            <a:ext cx="1028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With CUDA-aware MPI, GPU buffers can be passed directly to MPI w/o staging using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cudaMemcpy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05819" y="0"/>
            <a:ext cx="8686800" cy="914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GIS </a:t>
            </a:r>
            <a:r>
              <a:rPr lang="en-US" altLang="en-US" sz="3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68MPI vs. 68(MPI+4OMP) 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Results</a:t>
            </a:r>
            <a:endParaRPr lang="en-US" altLang="en-US" sz="36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0" y="4320682"/>
            <a:ext cx="89758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evaluateFields</a:t>
            </a:r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(blue)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mostly residual/Jacobian computation + Gather/Scatter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1.2x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speedup from hardware threads is reasonable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(there are 2 VPUs/KNL core, so 2x speedup is ideal but will be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by L1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 size 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for bandwidth bound operation)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Once the nonlinear/linear solver is included, more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OpenMP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threads will likely be used (e.g. 4(MPI+68OMP)) to improve speedup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OpenMP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threads on cores in FEA reduces performance because it takes away from coarser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grain MPI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4401" y="1021254"/>
                <a:ext cx="4267199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GlobalAssembly (yellow)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dirty="0">
                    <a:latin typeface="Calibri" panose="020F0502020204030204" pitchFamily="34" charset="0"/>
                    <a:sym typeface="Symbol"/>
                  </a:rPr>
                  <a:t>mostly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communication + </a:t>
                </a:r>
                <a:r>
                  <a:rPr lang="en-US" dirty="0" err="1" smtClean="0">
                    <a:latin typeface="Calibri" panose="020F0502020204030204" pitchFamily="34" charset="0"/>
                    <a:sym typeface="Symbol"/>
                  </a:rPr>
                  <a:t>Trilinos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 operations</a:t>
                </a:r>
              </a:p>
              <a:p>
                <a:endParaRPr lang="en-US" sz="400" dirty="0" smtClean="0">
                  <a:latin typeface="Calibri" panose="020F0502020204030204" pitchFamily="34" charset="0"/>
                  <a:sym typeface="Symbol"/>
                </a:endParaRPr>
              </a:p>
              <a:p>
                <a:endParaRPr lang="en-US" sz="400" dirty="0" smtClean="0">
                  <a:latin typeface="Calibri" panose="020F0502020204030204" pitchFamily="34" charset="0"/>
                  <a:sym typeface="Symbol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1.5x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slowdown is in Jacobian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assembly not Residual assembly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Trilinos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team is investigating this now.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1021254"/>
                <a:ext cx="4267199" cy="1877437"/>
              </a:xfrm>
              <a:prstGeom prst="rect">
                <a:avLst/>
              </a:prstGeom>
              <a:blipFill>
                <a:blip r:embed="rId3"/>
                <a:stretch>
                  <a:fillRect l="-1143" t="-1948" r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24401" y="2775580"/>
            <a:ext cx="4114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Summary: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besides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global Jacobian assembly, results are promising. More studies are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needed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once we profile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nonlinear/linear solvers.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" y="685800"/>
            <a:ext cx="4334313" cy="3604442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>
            <a:off x="2438400" y="2971799"/>
            <a:ext cx="100535" cy="152401"/>
          </a:xfrm>
          <a:prstGeom prst="rightBrace">
            <a:avLst>
              <a:gd name="adj1" fmla="val 8333"/>
              <a:gd name="adj2" fmla="val 464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2638" y="2862590"/>
            <a:ext cx="124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1.2x speed-up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(blue)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709465" y="2286000"/>
            <a:ext cx="201069" cy="838200"/>
          </a:xfrm>
          <a:prstGeom prst="rightBrace">
            <a:avLst>
              <a:gd name="adj1" fmla="val 8333"/>
              <a:gd name="adj2" fmla="val 464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5400000">
            <a:off x="3490580" y="2483082"/>
            <a:ext cx="1235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1.5x  slow-down (yellow)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5715001" cy="3810000"/>
          </a:xfrm>
          <a:prstGeom prst="rect">
            <a:avLst/>
          </a:prstGeom>
        </p:spPr>
      </p:pic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77538" y="-57052"/>
            <a:ext cx="8229600" cy="992188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GIS </a:t>
            </a:r>
            <a:r>
              <a:rPr lang="en-US" altLang="en-US" sz="3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MPI+Device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Weak Scalability </a:t>
            </a:r>
            <a:endParaRPr lang="en-US" altLang="en-US" sz="36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43400"/>
            <a:ext cx="929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Scalability of </a:t>
            </a:r>
            <a:r>
              <a:rPr lang="en-US" b="1" dirty="0" err="1" smtClean="0">
                <a:latin typeface="Calibri" panose="020F0502020204030204" pitchFamily="34" charset="0"/>
              </a:rPr>
              <a:t>GlobalAssembly</a:t>
            </a:r>
            <a:r>
              <a:rPr lang="en-US" b="1" dirty="0" smtClean="0">
                <a:latin typeface="Calibri" panose="020F0502020204030204" pitchFamily="34" charset="0"/>
              </a:rPr>
              <a:t> + </a:t>
            </a:r>
            <a:r>
              <a:rPr lang="en-US" b="1" dirty="0" err="1" smtClean="0">
                <a:latin typeface="Calibri" panose="020F0502020204030204" pitchFamily="34" charset="0"/>
              </a:rPr>
              <a:t>evaluateFields</a:t>
            </a:r>
            <a:r>
              <a:rPr lang="en-US" dirty="0" smtClean="0">
                <a:latin typeface="Calibri" panose="020F0502020204030204" pitchFamily="34" charset="0"/>
              </a:rPr>
              <a:t> is studied.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Weak Scalability </a:t>
            </a:r>
            <a:r>
              <a:rPr lang="en-US" dirty="0" smtClean="0">
                <a:latin typeface="Calibri" panose="020F0502020204030204" pitchFamily="34" charset="0"/>
              </a:rPr>
              <a:t>is for GIS 4km-20km and 1km-7km (</a:t>
            </a:r>
            <a:r>
              <a:rPr lang="en-US" dirty="0">
                <a:latin typeface="Calibri" panose="020F0502020204030204" pitchFamily="34" charset="0"/>
              </a:rPr>
              <a:t>1.51M and 14.4M elements</a:t>
            </a:r>
            <a:r>
              <a:rPr lang="en-US" dirty="0" smtClean="0">
                <a:latin typeface="Calibri" panose="020F0502020204030204" pitchFamily="34" charset="0"/>
              </a:rPr>
              <a:t>) </a:t>
            </a:r>
            <a:r>
              <a:rPr lang="en-US" dirty="0" err="1" smtClean="0">
                <a:latin typeface="Calibri" panose="020F0502020204030204" pitchFamily="34" charset="0"/>
              </a:rPr>
              <a:t>tet</a:t>
            </a:r>
            <a:r>
              <a:rPr lang="en-US" dirty="0" smtClean="0">
                <a:latin typeface="Calibri" panose="020F0502020204030204" pitchFamily="34" charset="0"/>
              </a:rPr>
              <a:t> meshes.</a:t>
            </a:r>
          </a:p>
          <a:p>
            <a:endParaRPr lang="en-US" sz="400" dirty="0" smtClean="0">
              <a:latin typeface="Calibri" panose="020F0502020204030204" pitchFamily="34" charset="0"/>
              <a:sym typeface="Symbol"/>
            </a:endParaRPr>
          </a:p>
          <a:p>
            <a:pPr lvl="1"/>
            <a:endParaRPr lang="en-US" sz="400" dirty="0" smtClean="0">
              <a:latin typeface="Calibri" panose="020F0502020204030204" pitchFamily="34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sym typeface="Symbol"/>
              </a:rPr>
              <a:t>Weak scalability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is comparable for P100 and KNL.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sym typeface="Symbol"/>
              </a:rPr>
              <a:t>KNL performs </a:t>
            </a:r>
            <a:r>
              <a:rPr lang="en-US" b="1" dirty="0">
                <a:latin typeface="Calibri" panose="020F0502020204030204" pitchFamily="34" charset="0"/>
                <a:sym typeface="Symbol"/>
              </a:rPr>
              <a:t>better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because of heavy use of MPI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  <a:sym typeface="Symbol"/>
            </a:endParaRPr>
          </a:p>
          <a:p>
            <a:pPr lvl="1"/>
            <a:endParaRPr lang="en-US" sz="400" dirty="0" smtClean="0">
              <a:latin typeface="Calibri" panose="020F0502020204030204" pitchFamily="34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Optimizations/profiling required for </a:t>
            </a:r>
            <a:r>
              <a:rPr lang="en-US" b="1" dirty="0" smtClean="0">
                <a:latin typeface="Calibri" panose="020F0502020204030204" pitchFamily="34" charset="0"/>
                <a:sym typeface="Symbol"/>
              </a:rPr>
              <a:t>strong scalability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of FELIX; we have demonstrated strong scalability for other applications in Albany (I. </a:t>
            </a:r>
            <a:r>
              <a:rPr lang="en-US" dirty="0" err="1" smtClean="0">
                <a:latin typeface="Calibri" panose="020F0502020204030204" pitchFamily="34" charset="0"/>
                <a:sym typeface="Symbol"/>
              </a:rPr>
              <a:t>Demeshko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et al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2017).</a:t>
            </a:r>
            <a:endParaRPr lang="en-US" dirty="0">
              <a:latin typeface="Calibri" panose="020F050202020403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474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495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Motivation.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Albany/FELIX “First-Order Stokes” 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Finite Element Assembly.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Performance-portability via </a:t>
            </a:r>
            <a:r>
              <a:rPr lang="en-US" sz="2400" dirty="0" err="1" smtClean="0">
                <a:latin typeface="Calibri" panose="020F0502020204030204" pitchFamily="34" charset="0"/>
              </a:rPr>
              <a:t>Kokkos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latin typeface="Calibri" panose="020F0502020204030204" pitchFamily="34" charset="0"/>
              </a:rPr>
              <a:t>Linear Solve.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AMG preconditioning.</a:t>
            </a:r>
          </a:p>
          <a:p>
            <a:pPr marL="457200" indent="-457200">
              <a:buAutoNum type="arabicPeriod" startAt="4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Summary &amp; future </a:t>
            </a:r>
            <a:r>
              <a:rPr lang="en-US" sz="2400" dirty="0"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</a:rPr>
              <a:t>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24200" y="4230469"/>
            <a:ext cx="1828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Linear Solve</a:t>
            </a:r>
            <a:r>
              <a:rPr lang="en-US" altLang="en-US" b="0" dirty="0" smtClean="0">
                <a:latin typeface="Calibri" panose="020F0502020204030204" pitchFamily="34" charset="0"/>
              </a:rPr>
              <a:t> = 50</a:t>
            </a:r>
            <a:r>
              <a:rPr lang="en-US" altLang="en-US" b="0" dirty="0">
                <a:latin typeface="Calibri" panose="020F0502020204030204" pitchFamily="34" charset="0"/>
              </a:rPr>
              <a:t>% CPU-time</a:t>
            </a:r>
          </a:p>
        </p:txBody>
      </p:sp>
    </p:spTree>
    <p:extLst>
      <p:ext uri="{BB962C8B-B14F-4D97-AF65-F5344CB8AC3E}">
        <p14:creationId xmlns:p14="http://schemas.microsoft.com/office/powerpoint/2010/main" val="29115340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495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Motivation.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Albany/FELIX “First-Order Stokes” 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Finite Element Assembly.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Performance-portability via </a:t>
            </a:r>
            <a:r>
              <a:rPr lang="en-US" sz="2400" dirty="0" err="1" smtClean="0">
                <a:latin typeface="Calibri" panose="020F0502020204030204" pitchFamily="34" charset="0"/>
              </a:rPr>
              <a:t>Kokkos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Linear Solve.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AMG preconditioning.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Summary &amp; future </a:t>
            </a:r>
            <a:r>
              <a:rPr lang="en-US" sz="2400" dirty="0"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</a:rPr>
              <a:t>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8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91600" cy="126164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Initial Weak Scalability Study Using ILU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343400" cy="325755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2" y="990600"/>
            <a:ext cx="4191000" cy="33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914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Greenland Ice Sheet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914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Antarctic Ice Sheet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24283"/>
            <a:ext cx="1413987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91600" cy="126164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Initial Weak Scalability Study Using ILU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343400" cy="325755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2" y="990600"/>
            <a:ext cx="4191000" cy="33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460876"/>
            <a:ext cx="4419600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Scalability results are </a:t>
            </a:r>
            <a:r>
              <a:rPr lang="en-US" b="1" i="1" u="sng" dirty="0" smtClean="0">
                <a:latin typeface="Calibri" panose="020F0502020204030204" pitchFamily="34" charset="0"/>
              </a:rPr>
              <a:t>not</a:t>
            </a:r>
            <a:r>
              <a:rPr lang="en-US" dirty="0" smtClean="0">
                <a:latin typeface="Calibri" panose="020F0502020204030204" pitchFamily="34" charset="0"/>
              </a:rPr>
              <a:t> acceptable!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914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Greenland Ice Sheet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914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Antarctic Ice Sheet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24283"/>
            <a:ext cx="1413987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91600" cy="126164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Initial Weak Scalability Study Using ILU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343400" cy="325755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2" y="990600"/>
            <a:ext cx="4191000" cy="33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460876"/>
            <a:ext cx="4419600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Scalability results are </a:t>
            </a:r>
            <a:r>
              <a:rPr lang="en-US" b="1" i="1" u="sng" dirty="0" smtClean="0">
                <a:latin typeface="Calibri" panose="020F0502020204030204" pitchFamily="34" charset="0"/>
              </a:rPr>
              <a:t>not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acceptable!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923472"/>
                <a:ext cx="838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 smtClean="0">
                    <a:latin typeface="Calibri" panose="020F0502020204030204" pitchFamily="34" charset="0"/>
                  </a:rPr>
                  <a:t>Why is scalability so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bad</a:t>
                </a:r>
                <a:r>
                  <a:rPr lang="en-US" i="1" u="sng" dirty="0" smtClean="0">
                    <a:latin typeface="Calibri" panose="020F0502020204030204" pitchFamily="34" charset="0"/>
                  </a:rPr>
                  <a:t> for out-of-the-box preconditioners?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1. Ice sheet geometries have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bad </a:t>
                </a:r>
                <a:r>
                  <a:rPr lang="en-US" b="1" i="1" dirty="0">
                    <a:latin typeface="Calibri" panose="020F0502020204030204" pitchFamily="34" charset="0"/>
                    <a:sym typeface="Symbol"/>
                  </a:rPr>
                  <a:t>aspect ratios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sym typeface="Symbol"/>
                          </a:rPr>
                          <m:t>𝑑</m:t>
                        </m:r>
                        <m:r>
                          <a:rPr lang="en-US" b="1" i="1" dirty="0">
                            <a:latin typeface="Cambria Math"/>
                            <a:sym typeface="Symbol"/>
                          </a:rPr>
                          <m:t>𝒙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sym typeface="Symbol"/>
                          </a:rPr>
                          <m:t>≫</m:t>
                        </m:r>
                        <m:r>
                          <a:rPr lang="en-US" i="1" dirty="0" err="1">
                            <a:latin typeface="Cambria Math"/>
                            <a:sym typeface="Symbol"/>
                          </a:rPr>
                          <m:t>𝑑</m:t>
                        </m:r>
                        <m:r>
                          <a:rPr lang="en-US" i="1" dirty="0">
                            <a:latin typeface="Cambria Math"/>
                            <a:sym typeface="Symbol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</m:oMath>
                </a14:m>
                <a:endParaRPr lang="en-US" b="0" dirty="0" smtClean="0">
                  <a:latin typeface="Calibri" panose="020F0502020204030204" pitchFamily="34" charset="0"/>
                  <a:sym typeface="Symbol"/>
                </a:endParaRPr>
              </a:p>
              <a:p>
                <a:endParaRPr lang="en-US" sz="400" b="0" dirty="0" smtClean="0">
                  <a:latin typeface="Calibri" panose="020F0502020204030204" pitchFamily="34" charset="0"/>
                  <a:sym typeface="Symbol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2.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Ice shelves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give rise to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severely ill-conditioned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matrices.</a:t>
                </a:r>
              </a:p>
              <a:p>
                <a:endParaRPr lang="en-US" sz="400" dirty="0" smtClean="0">
                  <a:latin typeface="Calibri" panose="020F0502020204030204" pitchFamily="34" charset="0"/>
                  <a:sym typeface="Symbol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3.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Islands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 and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hinged peninsulas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lead to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solver failures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.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23472"/>
                <a:ext cx="8382000" cy="1384995"/>
              </a:xfrm>
              <a:prstGeom prst="rect">
                <a:avLst/>
              </a:prstGeom>
              <a:blipFill>
                <a:blip r:embed="rId5"/>
                <a:stretch>
                  <a:fillRect l="-582" t="-2643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914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Greenland Ice Sheet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914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Antarctic Ice Sheet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24283"/>
            <a:ext cx="1413987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91600" cy="126164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Initial Weak Scalability Study Using ILU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343400" cy="325755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2" y="990600"/>
            <a:ext cx="4191000" cy="33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460876"/>
            <a:ext cx="4419600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Scalability results are </a:t>
            </a:r>
            <a:r>
              <a:rPr lang="en-US" b="1" i="1" u="sng" dirty="0" smtClean="0">
                <a:latin typeface="Calibri" panose="020F0502020204030204" pitchFamily="34" charset="0"/>
              </a:rPr>
              <a:t>not</a:t>
            </a:r>
            <a:r>
              <a:rPr lang="en-US" dirty="0" smtClean="0">
                <a:latin typeface="Calibri" panose="020F0502020204030204" pitchFamily="34" charset="0"/>
              </a:rPr>
              <a:t> acceptable!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923472"/>
                <a:ext cx="838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u="sng" dirty="0" smtClean="0">
                    <a:latin typeface="Calibri" panose="020F0502020204030204" pitchFamily="34" charset="0"/>
                  </a:rPr>
                  <a:t>Why is scalability so </a:t>
                </a:r>
                <a:r>
                  <a:rPr lang="en-US" b="1" i="1" u="sng" dirty="0" smtClean="0">
                    <a:latin typeface="Calibri" panose="020F0502020204030204" pitchFamily="34" charset="0"/>
                  </a:rPr>
                  <a:t>bad </a:t>
                </a:r>
                <a:r>
                  <a:rPr lang="en-US" i="1" u="sng" dirty="0" smtClean="0">
                    <a:latin typeface="Calibri" panose="020F0502020204030204" pitchFamily="34" charset="0"/>
                  </a:rPr>
                  <a:t>for out-of-the-box preconditioners?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1. Ice sheet geometries have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bad </a:t>
                </a:r>
                <a:r>
                  <a:rPr lang="en-US" b="1" i="1" dirty="0">
                    <a:latin typeface="Calibri" panose="020F0502020204030204" pitchFamily="34" charset="0"/>
                    <a:sym typeface="Symbol"/>
                  </a:rPr>
                  <a:t>aspect ratios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sym typeface="Symbol"/>
                          </a:rPr>
                          <m:t>𝑑</m:t>
                        </m:r>
                        <m:r>
                          <a:rPr lang="en-US" b="1" i="1" dirty="0">
                            <a:latin typeface="Cambria Math"/>
                            <a:sym typeface="Symbol"/>
                          </a:rPr>
                          <m:t>𝒙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  <a:sym typeface="Symbol"/>
                          </a:rPr>
                          <m:t>≫</m:t>
                        </m:r>
                        <m:r>
                          <a:rPr lang="en-US" i="1" dirty="0" err="1">
                            <a:latin typeface="Cambria Math"/>
                            <a:sym typeface="Symbol"/>
                          </a:rPr>
                          <m:t>𝑑</m:t>
                        </m:r>
                        <m:r>
                          <a:rPr lang="en-US" i="1" dirty="0">
                            <a:latin typeface="Cambria Math"/>
                            <a:sym typeface="Symbol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</m:oMath>
                </a14:m>
                <a:endParaRPr lang="en-US" b="0" dirty="0" smtClean="0">
                  <a:latin typeface="Calibri" panose="020F0502020204030204" pitchFamily="34" charset="0"/>
                  <a:sym typeface="Symbol"/>
                </a:endParaRPr>
              </a:p>
              <a:p>
                <a:endParaRPr lang="en-US" sz="400" b="0" dirty="0" smtClean="0">
                  <a:latin typeface="Calibri" panose="020F0502020204030204" pitchFamily="34" charset="0"/>
                  <a:sym typeface="Symbol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2.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 Ice shelves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give rise to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severely ill-conditioned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matrices.</a:t>
                </a:r>
              </a:p>
              <a:p>
                <a:endParaRPr lang="en-US" sz="400" dirty="0" smtClean="0">
                  <a:latin typeface="Calibri" panose="020F0502020204030204" pitchFamily="34" charset="0"/>
                  <a:sym typeface="Symbol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3.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Islands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 and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hinged peninsulas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lead to </a:t>
                </a:r>
                <a:r>
                  <a:rPr lang="en-US" b="1" i="1" dirty="0" smtClean="0">
                    <a:latin typeface="Calibri" panose="020F0502020204030204" pitchFamily="34" charset="0"/>
                    <a:sym typeface="Symbol"/>
                  </a:rPr>
                  <a:t>solver failures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. 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23472"/>
                <a:ext cx="8382000" cy="1384995"/>
              </a:xfrm>
              <a:prstGeom prst="rect">
                <a:avLst/>
              </a:prstGeom>
              <a:blipFill>
                <a:blip r:embed="rId5"/>
                <a:stretch>
                  <a:fillRect l="-582" t="-2643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43600" y="4419600"/>
            <a:ext cx="3048000" cy="193899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b="1" u="sng" dirty="0" smtClean="0">
                <a:latin typeface="Calibri" panose="020F0502020204030204" pitchFamily="34" charset="0"/>
              </a:rPr>
              <a:t>mitigate</a:t>
            </a:r>
            <a:r>
              <a:rPr lang="en-US" dirty="0" smtClean="0">
                <a:latin typeface="Calibri" panose="020F0502020204030204" pitchFamily="34" charset="0"/>
              </a:rPr>
              <a:t> these difficulties through the development of: 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New </a:t>
            </a:r>
            <a:r>
              <a:rPr lang="en-US" b="1" i="1" dirty="0" smtClean="0">
                <a:latin typeface="Calibri" panose="020F0502020204030204" pitchFamily="34" charset="0"/>
              </a:rPr>
              <a:t>AMG* preconditioner  </a:t>
            </a:r>
            <a:r>
              <a:rPr lang="en-US" dirty="0" smtClean="0">
                <a:latin typeface="Calibri" panose="020F0502020204030204" pitchFamily="34" charset="0"/>
              </a:rPr>
              <a:t>based on </a:t>
            </a:r>
            <a:r>
              <a:rPr lang="en-US" b="1" i="1" dirty="0" smtClean="0">
                <a:latin typeface="Calibri" panose="020F0502020204030204" pitchFamily="34" charset="0"/>
              </a:rPr>
              <a:t>semi-coarsening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panose="020F0502020204030204" pitchFamily="34" charset="0"/>
              </a:rPr>
              <a:t>Island/hinge removal algorithm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914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Greenland Ice Sheet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9144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Antarctic Ice Sheet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24283"/>
            <a:ext cx="1413987" cy="921448"/>
          </a:xfrm>
          <a:prstGeom prst="rect">
            <a:avLst/>
          </a:prstGeom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6200" y="6553200"/>
            <a:ext cx="704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* </a:t>
            </a:r>
            <a:r>
              <a:rPr lang="en-US" alt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Algebraic Multi-Grid.</a:t>
            </a:r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495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Motivation.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Albany/FELIX “First-Order Stokes” 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Finite Element Assembly.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Performance-portability via </a:t>
            </a:r>
            <a:r>
              <a:rPr lang="en-US" sz="2400" dirty="0" err="1" smtClean="0">
                <a:latin typeface="Calibri" panose="020F0502020204030204" pitchFamily="34" charset="0"/>
              </a:rPr>
              <a:t>Kokkos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latin typeface="Calibri" panose="020F0502020204030204" pitchFamily="34" charset="0"/>
              </a:rPr>
              <a:t>Linear Solve.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AMG preconditioning.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Summary &amp; future </a:t>
            </a:r>
            <a:r>
              <a:rPr lang="en-US" sz="2400" dirty="0"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</a:rPr>
              <a:t>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80755" y="4208353"/>
            <a:ext cx="142464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 smtClean="0">
                <a:latin typeface="Calibri" panose="020F0502020204030204" pitchFamily="34" charset="0"/>
              </a:rPr>
              <a:t>FEA = 50</a:t>
            </a:r>
            <a:r>
              <a:rPr lang="en-US" altLang="en-US" b="0" dirty="0">
                <a:latin typeface="Calibri" panose="020F0502020204030204" pitchFamily="34" charset="0"/>
              </a:rPr>
              <a:t>% CPU-time</a:t>
            </a:r>
          </a:p>
        </p:txBody>
      </p:sp>
    </p:spTree>
    <p:extLst>
      <p:ext uri="{BB962C8B-B14F-4D97-AF65-F5344CB8AC3E}">
        <p14:creationId xmlns:p14="http://schemas.microsoft.com/office/powerpoint/2010/main" val="493224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Scalability via Algebraic Multi-Grid </a:t>
            </a:r>
          </a:p>
          <a:p>
            <a:pPr algn="l"/>
            <a:r>
              <a:rPr lang="en-US" sz="3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Preconditioning with Semi-Coarsening</a:t>
            </a:r>
            <a:endParaRPr lang="en-US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867" y="1752600"/>
                <a:ext cx="3344333" cy="203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Bad aspect ratios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sym typeface="Symbol"/>
                      </a:rPr>
                      <m:t>(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𝑑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𝒙</m:t>
                    </m:r>
                    <m:r>
                      <a:rPr lang="en-US" i="1" dirty="0">
                        <a:latin typeface="Cambria Math"/>
                        <a:ea typeface="Cambria Math"/>
                        <a:sym typeface="Symbol"/>
                      </a:rPr>
                      <m:t>≫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𝑧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ruin classical AMG convergence rates!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relatively small horizontal coupling terms, hard to smooth horizontal errors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sym typeface="Symbol"/>
                  </a:rPr>
                  <a:t>  Solvers (AMG and ILU) must take aspect ratios into account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7" y="1752600"/>
                <a:ext cx="3344333" cy="2031325"/>
              </a:xfrm>
              <a:prstGeom prst="rect">
                <a:avLst/>
              </a:prstGeom>
              <a:blipFill>
                <a:blip r:embed="rId2"/>
                <a:stretch>
                  <a:fillRect l="-1270" t="-1493" r="-907" b="-32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2" y="5488039"/>
            <a:ext cx="679685" cy="8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trilinos_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900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Lion:private:var:folders:h0:q6x8sxtn3zz1mzzdgjjy2khc000n18:T:TemporaryItems:tobi1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4985" r="10447" b="5272"/>
          <a:stretch/>
        </p:blipFill>
        <p:spPr bwMode="auto">
          <a:xfrm>
            <a:off x="3861134" y="1643447"/>
            <a:ext cx="4220562" cy="3844592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6852" y="4114800"/>
            <a:ext cx="318454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  <a:latin typeface="Calibri"/>
              </a:rPr>
              <a:t>We developed a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new AMG solver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based on aggressive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semi-coarsening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(available in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ML/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MueLu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packages of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</a:rPr>
              <a:t>Trilinos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53414" y="2286000"/>
            <a:ext cx="116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Algebraic Structured MG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4141113"/>
            <a:ext cx="100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Unstructured AMG 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7848600" y="2286000"/>
            <a:ext cx="205979" cy="4089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7848600" y="3143310"/>
            <a:ext cx="205979" cy="4089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7795021" y="4114800"/>
            <a:ext cx="205979" cy="4089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3414" y="3143310"/>
            <a:ext cx="116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Algebraic Structured MG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5615226"/>
            <a:ext cx="3384903" cy="615553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u="sng" dirty="0" smtClean="0">
                <a:latin typeface="Calibri" panose="020F0502020204030204" pitchFamily="34" charset="0"/>
              </a:rPr>
              <a:t>Scaling studies (next slides): </a:t>
            </a:r>
          </a:p>
          <a:p>
            <a:pPr algn="ctr"/>
            <a:r>
              <a:rPr lang="en-US" sz="1700" dirty="0" smtClean="0">
                <a:latin typeface="Calibri" panose="020F0502020204030204" pitchFamily="34" charset="0"/>
              </a:rPr>
              <a:t>New AMG preconditioner vs. ILU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5646004"/>
            <a:ext cx="32637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See (Tezaur </a:t>
            </a:r>
            <a:r>
              <a:rPr lang="en-US" sz="1600" i="1" dirty="0" smtClean="0">
                <a:latin typeface="Calibri" panose="020F0502020204030204" pitchFamily="34" charset="0"/>
              </a:rPr>
              <a:t>et al.,</a:t>
            </a:r>
            <a:r>
              <a:rPr lang="en-US" sz="1600" dirty="0" smtClean="0">
                <a:latin typeface="Calibri" panose="020F0502020204030204" pitchFamily="34" charset="0"/>
              </a:rPr>
              <a:t> 2015),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 (</a:t>
            </a:r>
            <a:r>
              <a:rPr lang="en-US" sz="1600" dirty="0" err="1" smtClean="0">
                <a:latin typeface="Calibri" panose="020F0502020204030204" pitchFamily="34" charset="0"/>
              </a:rPr>
              <a:t>Tuminaro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i="1" dirty="0" smtClean="0">
                <a:latin typeface="Calibri" panose="020F0502020204030204" pitchFamily="34" charset="0"/>
              </a:rPr>
              <a:t>et al., </a:t>
            </a:r>
            <a:r>
              <a:rPr lang="en-US" sz="1600" dirty="0" smtClean="0">
                <a:latin typeface="Calibri" panose="020F0502020204030204" pitchFamily="34" charset="0"/>
              </a:rPr>
              <a:t>2016).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991600" cy="10180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Greenland Controlled Weak Scalability Study</a:t>
            </a:r>
            <a:endParaRPr lang="en-US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0" y="1447800"/>
                <a:ext cx="3581400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Weak scaling study with fixed dataset, 4 mesh bisections.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~70-80K </a:t>
                </a:r>
                <a:r>
                  <a:rPr lang="en-US" dirty="0" err="1">
                    <a:latin typeface="Calibri" panose="020F0502020204030204" pitchFamily="34" charset="0"/>
                  </a:rPr>
                  <a:t>d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ofs</a:t>
                </a:r>
                <a:r>
                  <a:rPr lang="en-US" dirty="0" smtClean="0">
                    <a:latin typeface="Calibri" panose="020F0502020204030204" pitchFamily="34" charset="0"/>
                  </a:rPr>
                  <a:t>/core.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Conjugate Gradient (CG)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iterative method </a:t>
                </a:r>
                <a:r>
                  <a:rPr lang="en-US" dirty="0" smtClean="0">
                    <a:latin typeface="Calibri" panose="020F0502020204030204" pitchFamily="34" charset="0"/>
                  </a:rPr>
                  <a:t>for linear solves (faster convergence than GMRES).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New AMG preconditioner </a:t>
                </a:r>
                <a:r>
                  <a:rPr lang="en-US" dirty="0" smtClean="0">
                    <a:latin typeface="Calibri" panose="020F0502020204030204" pitchFamily="34" charset="0"/>
                  </a:rPr>
                  <a:t>developed by R.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Tuminaro</a:t>
                </a:r>
                <a:r>
                  <a:rPr lang="en-US" dirty="0" smtClean="0">
                    <a:latin typeface="Calibri" panose="020F0502020204030204" pitchFamily="34" charset="0"/>
                  </a:rPr>
                  <a:t> based on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semi-coarsening</a:t>
                </a:r>
                <a:r>
                  <a:rPr lang="en-US" dirty="0" smtClean="0">
                    <a:latin typeface="Calibri" panose="020F0502020204030204" pitchFamily="34" charset="0"/>
                  </a:rPr>
                  <a:t> (coarsening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-direction only).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  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Significant improvement </a:t>
                </a:r>
                <a:r>
                  <a:rPr lang="en-US" dirty="0" smtClean="0">
                    <a:latin typeface="Calibri" panose="020F0502020204030204" pitchFamily="34" charset="0"/>
                  </a:rPr>
                  <a:t>in scalability with new AMG preconditioner over ILU preconditioner</a:t>
                </a:r>
                <a:r>
                  <a:rPr lang="en-US" dirty="0">
                    <a:latin typeface="Calibri" panose="020F0502020204030204" pitchFamily="34" charset="0"/>
                  </a:rPr>
                  <a:t>!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447800"/>
                <a:ext cx="3581400" cy="4493538"/>
              </a:xfrm>
              <a:prstGeom prst="rect">
                <a:avLst/>
              </a:prstGeom>
              <a:blipFill>
                <a:blip r:embed="rId2"/>
                <a:stretch>
                  <a:fillRect l="-1020" t="-814" r="-2381" b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2543" y="5037118"/>
            <a:ext cx="157611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4 cores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334K </a:t>
            </a:r>
            <a:r>
              <a:rPr lang="en-US" sz="1600" dirty="0" err="1" smtClean="0">
                <a:latin typeface="Calibri" panose="020F0502020204030204" pitchFamily="34" charset="0"/>
              </a:rPr>
              <a:t>dofs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8 km Greenland, 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5 vertical layers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1778656" y="5575727"/>
            <a:ext cx="1878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5605761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1400" b="0" i="1" baseline="30000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scale up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605761"/>
                <a:ext cx="1066800" cy="52322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3" y="1219200"/>
            <a:ext cx="4558109" cy="3418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5037118"/>
            <a:ext cx="172150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16,384 cores</a:t>
            </a:r>
          </a:p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1.12B </a:t>
            </a:r>
            <a:r>
              <a:rPr lang="en-US" sz="1600" b="1" dirty="0" err="1" smtClean="0">
                <a:latin typeface="Calibri" panose="020F0502020204030204" pitchFamily="34" charset="0"/>
              </a:rPr>
              <a:t>dofs</a:t>
            </a:r>
            <a:r>
              <a:rPr lang="en-US" sz="1600" b="1" dirty="0" smtClean="0">
                <a:latin typeface="Calibri" panose="020F0502020204030204" pitchFamily="34" charset="0"/>
              </a:rPr>
              <a:t>(!)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0.5 km Greenland, 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80 vertical layers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13" y="1048631"/>
            <a:ext cx="1413987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991600" cy="10180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Greenland Controlled Weak Scalability Study</a:t>
            </a:r>
            <a:endParaRPr lang="en-US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0" y="1447800"/>
                <a:ext cx="3581400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Weak scaling study with fixed dataset, 4 mesh bisections.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~70-80K </a:t>
                </a:r>
                <a:r>
                  <a:rPr lang="en-US" dirty="0" err="1">
                    <a:latin typeface="Calibri" panose="020F0502020204030204" pitchFamily="34" charset="0"/>
                  </a:rPr>
                  <a:t>d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ofs</a:t>
                </a:r>
                <a:r>
                  <a:rPr lang="en-US" dirty="0" smtClean="0">
                    <a:latin typeface="Calibri" panose="020F0502020204030204" pitchFamily="34" charset="0"/>
                  </a:rPr>
                  <a:t>/core.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Conjugate Gradient (CG)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iterative method </a:t>
                </a:r>
                <a:r>
                  <a:rPr lang="en-US" dirty="0" smtClean="0">
                    <a:latin typeface="Calibri" panose="020F0502020204030204" pitchFamily="34" charset="0"/>
                  </a:rPr>
                  <a:t>for linear solves (faster convergence than GMRES).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New AMG preconditioner </a:t>
                </a:r>
                <a:r>
                  <a:rPr lang="en-US" dirty="0" smtClean="0">
                    <a:latin typeface="Calibri" panose="020F0502020204030204" pitchFamily="34" charset="0"/>
                  </a:rPr>
                  <a:t>developed by R.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Tuminaro</a:t>
                </a:r>
                <a:r>
                  <a:rPr lang="en-US" dirty="0" smtClean="0">
                    <a:latin typeface="Calibri" panose="020F0502020204030204" pitchFamily="34" charset="0"/>
                  </a:rPr>
                  <a:t> based on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semi-coarsening</a:t>
                </a:r>
                <a:r>
                  <a:rPr lang="en-US" dirty="0" smtClean="0">
                    <a:latin typeface="Calibri" panose="020F0502020204030204" pitchFamily="34" charset="0"/>
                  </a:rPr>
                  <a:t> (coarsening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-direction only).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  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Significant improvement </a:t>
                </a:r>
                <a:r>
                  <a:rPr lang="en-US" dirty="0" smtClean="0">
                    <a:latin typeface="Calibri" panose="020F0502020204030204" pitchFamily="34" charset="0"/>
                  </a:rPr>
                  <a:t>in scalability with new AMG preconditioner over ILU preconditioner</a:t>
                </a:r>
                <a:r>
                  <a:rPr lang="en-US" dirty="0">
                    <a:latin typeface="Calibri" panose="020F0502020204030204" pitchFamily="34" charset="0"/>
                  </a:rPr>
                  <a:t>!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447800"/>
                <a:ext cx="3581400" cy="4493538"/>
              </a:xfrm>
              <a:prstGeom prst="rect">
                <a:avLst/>
              </a:prstGeom>
              <a:blipFill>
                <a:blip r:embed="rId2"/>
                <a:stretch>
                  <a:fillRect l="-1020" t="-814" r="-2381" b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2543" y="5037118"/>
            <a:ext cx="157611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4 cores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334K </a:t>
            </a:r>
            <a:r>
              <a:rPr lang="en-US" sz="1600" dirty="0" err="1" smtClean="0">
                <a:latin typeface="Calibri" panose="020F0502020204030204" pitchFamily="34" charset="0"/>
              </a:rPr>
              <a:t>dofs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8 km Greenland, 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5 vertical layers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1778656" y="5575727"/>
            <a:ext cx="1878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5605761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1400" b="0" i="1" baseline="30000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scale up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605761"/>
                <a:ext cx="1066800" cy="52322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3" y="1219200"/>
            <a:ext cx="4558109" cy="3418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56" y="1283732"/>
            <a:ext cx="4537250" cy="3402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5037118"/>
            <a:ext cx="172150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16,384 cores</a:t>
            </a:r>
          </a:p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1.12B </a:t>
            </a:r>
            <a:r>
              <a:rPr lang="en-US" sz="1600" b="1" dirty="0" err="1" smtClean="0">
                <a:latin typeface="Calibri" panose="020F0502020204030204" pitchFamily="34" charset="0"/>
              </a:rPr>
              <a:t>dofs</a:t>
            </a:r>
            <a:r>
              <a:rPr lang="en-US" sz="1600" b="1" dirty="0" smtClean="0">
                <a:latin typeface="Calibri" panose="020F0502020204030204" pitchFamily="34" charset="0"/>
              </a:rPr>
              <a:t>(!)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0.5 km Greenland, 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80 vertical layers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838200"/>
            <a:ext cx="30740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New AMG preconditioner preconditioner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6252" y="1078468"/>
            <a:ext cx="357054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ILU preconditioner</a:t>
            </a:r>
          </a:p>
          <a:p>
            <a:pPr algn="ctr"/>
            <a:endParaRPr lang="en-US" sz="400" b="1" dirty="0">
              <a:latin typeface="Calibri" panose="020F0502020204030204" pitchFamily="34" charset="0"/>
            </a:endParaRPr>
          </a:p>
        </p:txBody>
      </p:sp>
      <p:sp>
        <p:nvSpPr>
          <p:cNvPr id="2" name="AutoShape 2" descr="Image result for hopper nersc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13" y="1048631"/>
            <a:ext cx="1413987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85841" y="2922736"/>
            <a:ext cx="3095076" cy="2451635"/>
            <a:chOff x="5896523" y="1838699"/>
            <a:chExt cx="3628477" cy="25941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523" y="1838699"/>
              <a:ext cx="3247477" cy="2362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477000" y="3929940"/>
                  <a:ext cx="2209800" cy="502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1300" dirty="0" smtClean="0">
                      <a:solidFill>
                        <a:schemeClr val="bg1"/>
                      </a:solidFill>
                      <a:latin typeface="+mn-lt"/>
                    </a:rPr>
                    <a:t>Basal boundary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l-GR" i="1" baseline="-25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a14:m>
                  <a:endParaRPr lang="en-US" i="1" baseline="-25000" dirty="0"/>
                </a:p>
                <a:p>
                  <a:r>
                    <a:rPr lang="en-US" sz="1300" dirty="0" smtClean="0">
                      <a:solidFill>
                        <a:schemeClr val="bg1"/>
                      </a:solidFill>
                      <a:latin typeface="+mn-lt"/>
                    </a:rPr>
                    <a:t>)</a:t>
                  </a:r>
                  <a:endParaRPr lang="en-US" sz="13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3929940"/>
                  <a:ext cx="2209800" cy="5028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3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344324" y="3362699"/>
                  <a:ext cx="17996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+mn-lt"/>
                    </a:rPr>
                    <a:t>Lateral boundary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1400" b="0" i="1" baseline="-25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</m:oMath>
                  </a14:m>
                  <a:endParaRPr lang="en-US" sz="1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324" y="3362699"/>
                  <a:ext cx="1799676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90" t="-2128" b="-74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277524" y="2753099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Ice sheet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172200" y="4023113"/>
              <a:ext cx="304800" cy="8917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8" idx="1"/>
            </p:cNvCxnSpPr>
            <p:nvPr/>
          </p:nvCxnSpPr>
          <p:spPr>
            <a:xfrm flipH="1">
              <a:off x="7115724" y="3516588"/>
              <a:ext cx="228600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858000" y="2166330"/>
                  <a:ext cx="2667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1400" dirty="0" smtClean="0">
                      <a:latin typeface="+mn-lt"/>
                    </a:rPr>
                    <a:t>Surface boundary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𝑠</m:t>
                      </m:r>
                    </m:oMath>
                  </a14:m>
                  <a:endParaRPr lang="en-US" sz="1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2166330"/>
                  <a:ext cx="2667000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804" b="-226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>
              <a:off x="7483991" y="2552419"/>
              <a:ext cx="0" cy="188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52" y="808471"/>
            <a:ext cx="2606430" cy="18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148554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14855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Glimmer/CISM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89932" y="177118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Moderate Resolution Antarctica Weak Scaling Study</a:t>
            </a:r>
            <a:endParaRPr lang="en-US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738" y="3972959"/>
                <a:ext cx="4834467" cy="1323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(vertical &gt; horizontal coupling) </a:t>
                </a:r>
              </a:p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+ </a:t>
                </a:r>
              </a:p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Neumann BCs </a:t>
                </a:r>
                <a:endParaRPr lang="en-US" sz="1600" i="1" dirty="0" smtClean="0">
                  <a:latin typeface="Calibri" panose="020F0502020204030204" pitchFamily="34" charset="0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nearly singular submatrix associated with vertical lines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8" y="3972959"/>
                <a:ext cx="4834467" cy="1323439"/>
              </a:xfrm>
              <a:prstGeom prst="rect">
                <a:avLst/>
              </a:prstGeom>
              <a:blipFill>
                <a:blip r:embed="rId8"/>
                <a:stretch>
                  <a:fillRect t="-913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7532" y="1452598"/>
            <a:ext cx="59436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Antarctica is fundamentally different than Greenland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AIS contains large ice shelves (floating extensions of land ice). 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5265" y="2201399"/>
                <a:ext cx="571500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Along ice shelf front: </a:t>
                </a:r>
                <a:r>
                  <a:rPr lang="en-US" dirty="0" smtClean="0">
                    <a:latin typeface="Calibri" panose="020F0502020204030204" pitchFamily="34" charset="0"/>
                  </a:rPr>
                  <a:t>open-ocean BC (Neumann).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Along ice shelf base: </a:t>
                </a:r>
                <a:r>
                  <a:rPr lang="en-US" dirty="0" smtClean="0">
                    <a:latin typeface="Calibri" panose="020F0502020204030204" pitchFamily="34" charset="0"/>
                  </a:rPr>
                  <a:t>zero traction BC (Neumann).</a:t>
                </a: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:endParaRPr lang="en-US" sz="800" dirty="0" smtClean="0">
                  <a:latin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For vertical grid lines that lie within ice shelves, top and bottom BCs resemble Neumann BCs so sub-matrix associated with one of these lines is almost* singular.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5" y="2201399"/>
                <a:ext cx="5715000" cy="1723549"/>
              </a:xfrm>
              <a:prstGeom prst="rect">
                <a:avLst/>
              </a:prstGeom>
              <a:blipFill>
                <a:blip r:embed="rId9"/>
                <a:stretch>
                  <a:fillRect l="-961" t="-1767" b="-4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38814" y="5536049"/>
                <a:ext cx="3767667" cy="646331"/>
              </a:xfrm>
              <a:prstGeom prst="rect">
                <a:avLst/>
              </a:prstGeom>
              <a:solidFill>
                <a:srgbClr val="FFE69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⇒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Ice shelves give rise to severe ill-conditioning of linear systems!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4" y="5536049"/>
                <a:ext cx="3767667" cy="646331"/>
              </a:xfrm>
              <a:prstGeom prst="rect">
                <a:avLst/>
              </a:prstGeom>
              <a:blipFill>
                <a:blip r:embed="rId1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754873" y="5585855"/>
            <a:ext cx="29792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*Completely singular in the presence of islands and some ice tongues.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694082"/>
            <a:ext cx="3662976" cy="28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31" y="770491"/>
            <a:ext cx="2606430" cy="18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3420308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42030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Glimmer/CISM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6200" y="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Moderate Resolution Antarctica Weak Scaling Study</a:t>
            </a:r>
            <a:endParaRPr lang="en-US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143000"/>
                <a:ext cx="716817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Weak </a:t>
                </a:r>
                <a:r>
                  <a:rPr lang="en-US" sz="1600" dirty="0">
                    <a:latin typeface="Calibri" panose="020F0502020204030204" pitchFamily="34" charset="0"/>
                  </a:rPr>
                  <a:t>scaling study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on Antarctic problem (8km w/ 5 layers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2km w/ 20 layers).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Initialized with realistic basal friction (from deterministic inversion) and temperature field from BEDMAP2.</a:t>
                </a:r>
              </a:p>
              <a:p>
                <a:endParaRPr lang="en-US" sz="400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latin typeface="Calibri" panose="020F0502020204030204" pitchFamily="34" charset="0"/>
                  </a:rPr>
                  <a:t>Iterative linear solver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: GMRES.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latin typeface="Calibri" panose="020F0502020204030204" pitchFamily="34" charset="0"/>
                  </a:rPr>
                  <a:t>Preconditioner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: ILU vs. new AMG </a:t>
                </a:r>
                <a:r>
                  <a:rPr lang="en-US" sz="1600" dirty="0">
                    <a:latin typeface="Calibri" panose="020F0502020204030204" pitchFamily="34" charset="0"/>
                  </a:rPr>
                  <a:t>based on aggressive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semi-coarsening.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7168176" cy="1508105"/>
              </a:xfrm>
              <a:prstGeom prst="rect">
                <a:avLst/>
              </a:prstGeom>
              <a:blipFill>
                <a:blip r:embed="rId5"/>
                <a:stretch>
                  <a:fillRect l="-340" t="-1215" b="-4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6234"/>
            <a:ext cx="3471451" cy="27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" y="4898141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868108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574505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# cores</a:t>
            </a:r>
          </a:p>
          <a:p>
            <a:pPr algn="ctr"/>
            <a:endParaRPr lang="en-US" sz="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898141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4868108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5574505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# cores</a:t>
            </a:r>
          </a:p>
          <a:p>
            <a:pPr algn="ctr"/>
            <a:endParaRPr lang="en-US" sz="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6670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ILU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6670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AMG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69" y="2608371"/>
            <a:ext cx="1872614" cy="1464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49237" y="3920311"/>
            <a:ext cx="127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AMG preconditioner </a:t>
            </a:r>
            <a:endParaRPr lang="en-US" sz="1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856" y="5869394"/>
                <a:ext cx="6286500" cy="584775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AMG preconditioner less sensitive than ILU to ill-conditioning (ice shelves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Green’s function with modest horizontal decay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 ILU is less effective).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56" y="5869394"/>
                <a:ext cx="6286500" cy="584775"/>
              </a:xfrm>
              <a:prstGeom prst="rect">
                <a:avLst/>
              </a:prstGeom>
              <a:blipFill>
                <a:blip r:embed="rId8"/>
                <a:stretch>
                  <a:fillRect t="-3125" r="-6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52700" y="2755766"/>
            <a:ext cx="2057400" cy="584775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Severe ill-conditioning caused by ice shelves!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27388" y="4513420"/>
                <a:ext cx="1828800" cy="18158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(vertical &gt; horizontal coupling) </a:t>
                </a:r>
              </a:p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+ </a:t>
                </a:r>
              </a:p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Neumann BCs </a:t>
                </a:r>
                <a:endParaRPr lang="en-US" sz="1400" i="1" dirty="0" smtClean="0">
                  <a:latin typeface="Calibri" panose="020F0502020204030204" pitchFamily="34" charset="0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n-US" sz="1400" dirty="0" smtClean="0">
                    <a:latin typeface="Calibri" panose="020F0502020204030204" pitchFamily="34" charset="0"/>
                  </a:rPr>
                  <a:t>nearly singular submatrix associated with vertical lines</a:t>
                </a:r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388" y="4513420"/>
                <a:ext cx="1828800" cy="1815882"/>
              </a:xfrm>
              <a:prstGeom prst="rect">
                <a:avLst/>
              </a:prstGeom>
              <a:blipFill>
                <a:blip r:embed="rId9"/>
                <a:stretch>
                  <a:fillRect b="-2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18" y="3836668"/>
            <a:ext cx="1238477" cy="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0175" y="992188"/>
            <a:ext cx="8882063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Scientific models (e.g. climate models) need more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computational power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to achieve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higher resolutions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High performance computing (HPC) architectures are becoming increasingly more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heterogeneous</a:t>
            </a:r>
            <a:r>
              <a:rPr lang="en-US" altLang="en-US" sz="2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 move towards </a:t>
            </a:r>
            <a:r>
              <a:rPr lang="en-US" altLang="en-US" sz="2400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exascale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Climate models need to adapt to execute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correctly</a:t>
            </a:r>
            <a:r>
              <a:rPr lang="en-US" altLang="en-US" sz="2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&amp;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efficiently</a:t>
            </a:r>
            <a:r>
              <a:rPr lang="en-US" altLang="en-US" sz="2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 new HPC architectures with drastically </a:t>
            </a:r>
            <a:r>
              <a:rPr lang="en-US" altLang="en-US" sz="2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different memory models</a:t>
            </a:r>
            <a:r>
              <a:rPr lang="en-US" altLang="en-US" sz="24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  <a:endParaRPr lang="en-US" altLang="en-US" sz="2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229240" cy="991440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Motivation</a:t>
            </a:r>
          </a:p>
        </p:txBody>
      </p:sp>
      <p:pic>
        <p:nvPicPr>
          <p:cNvPr id="51209" name="Content Placeholder 4" descr="35_Pelissier_C_Intel_Xeon_Phi_Image1_SC13_bi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6050"/>
            <a:ext cx="4325938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96081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703638" y="4992688"/>
            <a:ext cx="620712" cy="301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9564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495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Motivation.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Albany/FELIX “First-Order Stokes” 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Finite Element Assembly.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Performance-portability via </a:t>
            </a:r>
            <a:r>
              <a:rPr lang="en-US" sz="2400" dirty="0" err="1" smtClean="0">
                <a:latin typeface="Calibri" panose="020F0502020204030204" pitchFamily="34" charset="0"/>
              </a:rPr>
              <a:t>Kokkos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Linear Solve.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AMG preconditioning.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 smtClean="0">
                <a:latin typeface="Calibri" panose="020F0502020204030204" pitchFamily="34" charset="0"/>
              </a:rPr>
              <a:t>Summary &amp; future </a:t>
            </a:r>
            <a:r>
              <a:rPr lang="en-US" sz="2400" b="1" dirty="0">
                <a:latin typeface="Calibri" panose="020F0502020204030204" pitchFamily="34" charset="0"/>
              </a:rPr>
              <a:t>w</a:t>
            </a:r>
            <a:r>
              <a:rPr lang="en-US" sz="2400" b="1" dirty="0" smtClean="0">
                <a:latin typeface="Calibri" panose="020F0502020204030204" pitchFamily="34" charset="0"/>
              </a:rPr>
              <a:t>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968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266700" y="0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&amp;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838200"/>
            <a:ext cx="8839200" cy="48470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</a:t>
            </a: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 portable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implementation of the FEA in the </a:t>
            </a: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FELIX land-ice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model was created using </a:t>
            </a:r>
            <a:r>
              <a:rPr lang="en-US" altLang="en-US" sz="2000" b="1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within the Albany code base.</a:t>
            </a:r>
          </a:p>
          <a:p>
            <a:endParaRPr lang="en-US" altLang="en-US" sz="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- 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this implementation, the </a:t>
            </a:r>
            <a:r>
              <a:rPr lang="en-US" altLang="en-US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same code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run on devices with drastically 	</a:t>
            </a:r>
            <a:r>
              <a:rPr lang="en-US" altLang="en-US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different memory models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(many-core CPU, NVIDIA GPU, Intel Xeon Phi, etc.).</a:t>
            </a:r>
          </a:p>
          <a:p>
            <a:pPr lvl="1"/>
            <a:endParaRPr lang="en-US" altLang="en-US" sz="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-   Performance studies show that </a:t>
            </a:r>
            <a:r>
              <a:rPr lang="en-US" altLang="en-US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further optimization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needed to fully utilize all 	resources.</a:t>
            </a:r>
          </a:p>
          <a:p>
            <a:pPr lvl="1"/>
            <a:endParaRPr lang="en-US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endParaRPr lang="en-US" altLang="en-US" sz="1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47800" y="2895600"/>
            <a:ext cx="6538913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b="0" dirty="0">
                <a:latin typeface="Calibri" panose="020F0502020204030204" pitchFamily="34" charset="0"/>
              </a:rPr>
              <a:t>More on </a:t>
            </a:r>
            <a:r>
              <a:rPr lang="en-US" altLang="en-US" i="1" dirty="0">
                <a:latin typeface="Calibri" panose="020F0502020204030204" pitchFamily="34" charset="0"/>
              </a:rPr>
              <a:t>performance-portability</a:t>
            </a:r>
            <a:r>
              <a:rPr lang="en-US" altLang="en-US" b="0" dirty="0">
                <a:latin typeface="Calibri" panose="020F0502020204030204" pitchFamily="34" charset="0"/>
              </a:rPr>
              <a:t> of Albany using </a:t>
            </a:r>
            <a:r>
              <a:rPr lang="en-US" altLang="en-US" b="0" i="1" dirty="0" err="1">
                <a:latin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</a:rPr>
              <a:t>can be found here: </a:t>
            </a:r>
            <a:r>
              <a:rPr lang="en-US" altLang="en-US" b="0" dirty="0">
                <a:latin typeface="Calibri" panose="020F0502020204030204" pitchFamily="34" charset="0"/>
                <a:hlinkClick r:id="rId2"/>
              </a:rPr>
              <a:t>https://github.com/gahansen/Albany/wiki/Albany-performance-on-next-generation-platforms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8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266700" y="0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&amp; Conclusions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47800" y="2895600"/>
            <a:ext cx="6538913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b="0" dirty="0">
                <a:latin typeface="Calibri" panose="020F0502020204030204" pitchFamily="34" charset="0"/>
              </a:rPr>
              <a:t>More on </a:t>
            </a:r>
            <a:r>
              <a:rPr lang="en-US" altLang="en-US" i="1" dirty="0">
                <a:latin typeface="Calibri" panose="020F0502020204030204" pitchFamily="34" charset="0"/>
              </a:rPr>
              <a:t>performance-portability</a:t>
            </a:r>
            <a:r>
              <a:rPr lang="en-US" altLang="en-US" b="0" dirty="0">
                <a:latin typeface="Calibri" panose="020F0502020204030204" pitchFamily="34" charset="0"/>
              </a:rPr>
              <a:t> of Albany using </a:t>
            </a:r>
            <a:r>
              <a:rPr lang="en-US" altLang="en-US" b="0" i="1" dirty="0" err="1">
                <a:latin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</a:rPr>
              <a:t>can be found here: </a:t>
            </a:r>
            <a:r>
              <a:rPr lang="en-US" altLang="en-US" b="0" dirty="0">
                <a:latin typeface="Calibri" panose="020F0502020204030204" pitchFamily="34" charset="0"/>
                <a:hlinkClick r:id="rId2"/>
              </a:rPr>
              <a:t>https://github.com/gahansen/Albany/wiki/Albany-performance-on-next-generation-platforms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2098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Scalable, fast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 </a:t>
            </a: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robust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linear solve is achieved via algebraic multigrid (AMG) preconditioner that takes advantage of layered nature of meshes.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 Performance portability of linear solve is work in progress.</a:t>
            </a:r>
          </a:p>
          <a:p>
            <a:endParaRPr lang="en-US" altLang="en-US" sz="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838200"/>
            <a:ext cx="8839200" cy="484704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</a:t>
            </a:r>
            <a:r>
              <a:rPr lang="en-US" altLang="en-US" sz="20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 portable 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implementation of the FEA in the </a:t>
            </a:r>
            <a:r>
              <a:rPr lang="en-US" altLang="en-US" sz="20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FELIX land-ice 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model was created using </a:t>
            </a:r>
            <a:r>
              <a:rPr lang="en-US" altLang="en-US" sz="2000" b="1" i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20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within the Albany code base.</a:t>
            </a:r>
          </a:p>
          <a:p>
            <a:endParaRPr lang="en-US" altLang="en-US" sz="4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lvl="1"/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- 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this implementation, the </a:t>
            </a:r>
            <a:r>
              <a:rPr lang="en-US" altLang="en-US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same code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run on devices with drastically 	</a:t>
            </a:r>
            <a:r>
              <a:rPr lang="en-US" altLang="en-US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different memory models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(many-core CPU, NVIDIA GPU, Intel Xeon Phi, etc.).</a:t>
            </a:r>
          </a:p>
          <a:p>
            <a:pPr marL="0" lvl="1"/>
            <a:endParaRPr lang="en-US" altLang="en-US" sz="4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lvl="1"/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-   Performance studies show that </a:t>
            </a:r>
            <a:r>
              <a:rPr lang="en-US" altLang="en-US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further optimization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needed to fully utilize all 	resources.</a:t>
            </a:r>
          </a:p>
          <a:p>
            <a:pPr marL="0" lvl="1"/>
            <a:endParaRPr lang="en-US" altLang="en-US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lvl="1"/>
            <a:endParaRPr lang="en-US" altLang="en-US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lvl="1"/>
            <a:endParaRPr lang="en-US" altLang="en-US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endParaRPr lang="en-US" altLang="en-US" sz="1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266700" y="0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&amp; Conclusions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47800" y="2895600"/>
            <a:ext cx="6538913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b="0" dirty="0">
                <a:latin typeface="Calibri" panose="020F0502020204030204" pitchFamily="34" charset="0"/>
              </a:rPr>
              <a:t>More on </a:t>
            </a:r>
            <a:r>
              <a:rPr lang="en-US" altLang="en-US" i="1" dirty="0">
                <a:latin typeface="Calibri" panose="020F0502020204030204" pitchFamily="34" charset="0"/>
              </a:rPr>
              <a:t>performance-portability</a:t>
            </a:r>
            <a:r>
              <a:rPr lang="en-US" altLang="en-US" b="0" dirty="0">
                <a:latin typeface="Calibri" panose="020F0502020204030204" pitchFamily="34" charset="0"/>
              </a:rPr>
              <a:t> of Albany using </a:t>
            </a:r>
            <a:r>
              <a:rPr lang="en-US" altLang="en-US" b="0" i="1" dirty="0" err="1">
                <a:latin typeface="Calibri" panose="020F0502020204030204" pitchFamily="34" charset="0"/>
              </a:rPr>
              <a:t>Kokkos</a:t>
            </a:r>
            <a:r>
              <a:rPr lang="en-US" altLang="en-US" b="0" i="1" dirty="0">
                <a:latin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</a:rPr>
              <a:t>can be found here: </a:t>
            </a:r>
            <a:r>
              <a:rPr lang="en-US" altLang="en-US" b="0" dirty="0">
                <a:latin typeface="Calibri" panose="020F0502020204030204" pitchFamily="34" charset="0"/>
                <a:hlinkClick r:id="rId2"/>
              </a:rPr>
              <a:t>https://github.com/gahansen/Albany/wiki/Albany-performance-on-next-generation-platforms</a:t>
            </a:r>
            <a:r>
              <a:rPr lang="en-US" altLang="en-US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42098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Scalable, fast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 </a:t>
            </a: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robust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linear solve is achieved via algebraic multigrid (AMG) preconditioner that takes advantage of layered nature of meshes.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4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 Performance portability of linear solve is work in progress.</a:t>
            </a:r>
          </a:p>
          <a:p>
            <a:endParaRPr lang="en-US" altLang="en-US" sz="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0" y="5529257"/>
            <a:ext cx="5257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Heterogeneous HPC architectures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can now be utilized for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land-ice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research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Albany/FELIX.</a:t>
            </a: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838200"/>
            <a:ext cx="8839200" cy="484704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</a:t>
            </a:r>
            <a:r>
              <a:rPr lang="en-US" altLang="en-US" sz="20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 portable 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implementation of the FEA in the </a:t>
            </a:r>
            <a:r>
              <a:rPr lang="en-US" altLang="en-US" sz="2000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FELIX land-ice 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model was created using </a:t>
            </a:r>
            <a:r>
              <a:rPr lang="en-US" altLang="en-US" sz="2000" b="1" i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2000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within the Albany code base.</a:t>
            </a:r>
          </a:p>
          <a:p>
            <a:endParaRPr lang="en-US" altLang="en-US" sz="4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lvl="1"/>
            <a:r>
              <a:rPr lang="en-US" altLang="en-US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- 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this implementation, the </a:t>
            </a:r>
            <a:r>
              <a:rPr lang="en-US" altLang="en-US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same code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run on devices with drastically 	</a:t>
            </a:r>
            <a:r>
              <a:rPr lang="en-US" altLang="en-US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different memory models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(many-core CPU, NVIDIA GPU, Intel Xeon Phi, etc.).</a:t>
            </a:r>
          </a:p>
          <a:p>
            <a:pPr marL="0" lvl="1"/>
            <a:endParaRPr lang="en-US" altLang="en-US" sz="4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lvl="1"/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-   Performance studies show that </a:t>
            </a:r>
            <a:r>
              <a:rPr lang="en-US" altLang="en-US" b="1" i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further optimization </a:t>
            </a:r>
            <a:r>
              <a:rPr lang="en-US" alt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needed to fully utilize all 	resources.</a:t>
            </a:r>
          </a:p>
          <a:p>
            <a:pPr marL="0" lvl="1"/>
            <a:endParaRPr lang="en-US" altLang="en-US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lvl="1"/>
            <a:endParaRPr lang="en-US" altLang="en-US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lvl="1"/>
            <a:endParaRPr lang="en-US" altLang="en-US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endParaRPr lang="en-US" altLang="en-US" sz="1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90500" y="-153988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Ongoing/Future Work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229600" cy="4846637"/>
          </a:xfrm>
        </p:spPr>
        <p:txBody>
          <a:bodyPr/>
          <a:lstStyle/>
          <a:p>
            <a:r>
              <a:rPr lang="en-US" altLang="en-US" sz="2000" b="1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Finite Element Assembly (FEA):</a:t>
            </a:r>
          </a:p>
          <a:p>
            <a:endParaRPr lang="en-US" altLang="en-US" sz="800" b="1" u="sng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Profiling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using TAU and </a:t>
            </a:r>
            <a:r>
              <a:rPr lang="en-US" altLang="en-US" sz="2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nvprof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>
              <a:buFontTx/>
              <a:buChar char="•"/>
            </a:pPr>
            <a:endParaRPr lang="en-US" altLang="en-US" sz="1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Methods for </a:t>
            </a: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improving performance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lvl="4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 Reduce excess memory usage.</a:t>
            </a:r>
          </a:p>
          <a:p>
            <a:pPr lvl="4"/>
            <a:r>
              <a:rPr lang="en-US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 Utilize shared memory.</a:t>
            </a:r>
          </a:p>
          <a:p>
            <a:pPr lvl="1"/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-  Replace CUDA UVM with manual memory transfer.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 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Parallelize over nodes, quad points, levels in addition to cells.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Add data padding to prevent misalignment.</a:t>
            </a:r>
            <a:endParaRPr lang="en-US" altLang="en-US" sz="1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 Switch to CUDA-aware MPI.</a:t>
            </a:r>
            <a:endParaRPr lang="en-US" altLang="en-US" sz="1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altLang="en-US" sz="1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Large-scale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runs on Cori and Summit.</a:t>
            </a:r>
          </a:p>
          <a:p>
            <a:pPr lvl="1"/>
            <a:endParaRPr lang="en-US" altLang="en-US" sz="1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sz="400" b="1" u="sng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sz="2000" b="1" u="sng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Linear Solve: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Performance-portability of </a:t>
            </a:r>
            <a:r>
              <a:rPr lang="en-US" altLang="en-US" sz="2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preconditioned iterative linear solve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using </a:t>
            </a:r>
            <a:r>
              <a:rPr lang="en-US" altLang="en-US" sz="2000" i="1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 implicit problems in Albany (e.g., FELIX).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Finish converting 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MueLu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/Ifpack2 to use 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-  Algorithm redesign may be necessary for GPUs.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-  Considering other solvers, e.g., hierarchical solvers, 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Shylu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(FAST-ILU, multi-    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ccccc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threaded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GS).</a:t>
            </a:r>
          </a:p>
          <a:p>
            <a:pPr>
              <a:buFontTx/>
              <a:buNone/>
            </a:pPr>
            <a:endParaRPr lang="en-US" altLang="en-US" sz="1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1989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310" y="685800"/>
            <a:ext cx="97709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08" y="1157622"/>
            <a:ext cx="1060005" cy="7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35" y="2233147"/>
            <a:ext cx="16573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50" y="3489375"/>
            <a:ext cx="3460135" cy="1049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65" y="702142"/>
            <a:ext cx="2154935" cy="12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2514600"/>
            <a:ext cx="1410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24" y="158621"/>
            <a:ext cx="7315200" cy="914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Funding/Acknowledgements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 bwMode="auto">
              <a:xfrm>
                <a:off x="704850" y="1143000"/>
                <a:ext cx="7620000" cy="114922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200" b="1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000" b="1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2860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743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200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657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600" b="0" dirty="0" smtClean="0">
                    <a:latin typeface="Calibri" panose="020F0502020204030204" pitchFamily="34" charset="0"/>
                  </a:rPr>
                  <a:t>Support </a:t>
                </a:r>
                <a:r>
                  <a:rPr lang="en-US" sz="1600" b="0" dirty="0">
                    <a:latin typeface="Calibri" panose="020F0502020204030204" pitchFamily="34" charset="0"/>
                  </a:rPr>
                  <a:t>for this work was provided through Scientific Discovery through </a:t>
                </a:r>
                <a:r>
                  <a:rPr lang="en-US" sz="1600" b="0" dirty="0" smtClean="0">
                    <a:latin typeface="Calibri" panose="020F0502020204030204" pitchFamily="34" charset="0"/>
                  </a:rPr>
                  <a:t>Advanced Computing </a:t>
                </a:r>
                <a:r>
                  <a:rPr lang="en-US" sz="1600" b="0" dirty="0">
                    <a:latin typeface="Calibri" panose="020F0502020204030204" pitchFamily="34" charset="0"/>
                  </a:rPr>
                  <a:t>(</a:t>
                </a:r>
                <a:r>
                  <a:rPr lang="en-US" sz="1600" dirty="0">
                    <a:latin typeface="Calibri" panose="020F0502020204030204" pitchFamily="34" charset="0"/>
                  </a:rPr>
                  <a:t>SciDAC</a:t>
                </a:r>
                <a:r>
                  <a:rPr lang="en-US" sz="1600" b="0" dirty="0">
                    <a:latin typeface="Calibri" panose="020F0502020204030204" pitchFamily="34" charset="0"/>
                  </a:rPr>
                  <a:t>) </a:t>
                </a:r>
                <a:r>
                  <a:rPr lang="en-US" sz="1600" b="0" dirty="0" smtClean="0">
                    <a:latin typeface="Calibri" panose="020F0502020204030204" pitchFamily="34" charset="0"/>
                  </a:rPr>
                  <a:t>projects </a:t>
                </a:r>
                <a:r>
                  <a:rPr lang="en-US" sz="1600" b="0" dirty="0">
                    <a:latin typeface="Calibri" panose="020F0502020204030204" pitchFamily="34" charset="0"/>
                  </a:rPr>
                  <a:t>funded by the U.S. Department of Energy, Office of </a:t>
                </a:r>
                <a:r>
                  <a:rPr lang="en-US" sz="1600" b="0" dirty="0" smtClean="0">
                    <a:latin typeface="Calibri" panose="020F0502020204030204" pitchFamily="34" charset="0"/>
                  </a:rPr>
                  <a:t>Science (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OSCR</a:t>
                </a:r>
                <a:r>
                  <a:rPr lang="en-US" sz="1600" b="0" dirty="0" smtClean="0">
                    <a:latin typeface="Calibri" panose="020F0502020204030204" pitchFamily="34" charset="0"/>
                  </a:rPr>
                  <a:t>), Advanced </a:t>
                </a:r>
                <a:r>
                  <a:rPr lang="en-US" sz="1600" b="0" dirty="0">
                    <a:latin typeface="Calibri" panose="020F0502020204030204" pitchFamily="34" charset="0"/>
                  </a:rPr>
                  <a:t>Scientific Computing Research and Biological and Environmental </a:t>
                </a:r>
                <a:r>
                  <a:rPr lang="en-US" sz="1600" b="0" dirty="0" smtClean="0">
                    <a:latin typeface="Calibri" panose="020F0502020204030204" pitchFamily="34" charset="0"/>
                  </a:rPr>
                  <a:t>Research (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BER</a:t>
                </a:r>
                <a:r>
                  <a:rPr lang="en-US" sz="1600" b="0" dirty="0" smtClean="0">
                    <a:latin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PISCEES </a:t>
                </a:r>
                <a:r>
                  <a:rPr lang="en-US" sz="1600" dirty="0" err="1" smtClean="0">
                    <a:latin typeface="Calibri" panose="020F0502020204030204" pitchFamily="34" charset="0"/>
                  </a:rPr>
                  <a:t>SciDAC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 Application Partnership.</a:t>
                </a:r>
                <a:endParaRPr lang="en-US" sz="16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" y="1143000"/>
                <a:ext cx="7620000" cy="1149221"/>
              </a:xfrm>
              <a:prstGeom prst="rect">
                <a:avLst/>
              </a:prstGeom>
              <a:blipFill>
                <a:blip r:embed="rId4"/>
                <a:stretch>
                  <a:fillRect t="-212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1" y="1783080"/>
            <a:ext cx="85725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590800"/>
            <a:ext cx="923727" cy="923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55809"/>
            <a:ext cx="1374783" cy="37324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394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7" y="3657600"/>
            <a:ext cx="1525059" cy="5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16" y="3702882"/>
            <a:ext cx="1598084" cy="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672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8" y="1828800"/>
            <a:ext cx="1097062" cy="7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0" y="2685365"/>
            <a:ext cx="1186523" cy="3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54" y="2596901"/>
            <a:ext cx="1260146" cy="49681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17883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438400"/>
            <a:ext cx="1179050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086" y="4834819"/>
            <a:ext cx="8229600" cy="1255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5100" indent="-222250" algn="ctr">
              <a:lnSpc>
                <a:spcPct val="90000"/>
              </a:lnSpc>
            </a:pPr>
            <a:r>
              <a:rPr lang="en-US" b="1" i="1" dirty="0" smtClean="0">
                <a:latin typeface="Calibri" panose="020F0502020204030204" pitchFamily="34" charset="0"/>
              </a:rPr>
              <a:t>PISCEES team members: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K. </a:t>
            </a:r>
            <a:r>
              <a:rPr lang="en-US" i="1" dirty="0" smtClean="0">
                <a:latin typeface="Calibri" panose="020F0502020204030204" pitchFamily="34" charset="0"/>
              </a:rPr>
              <a:t>Evans, </a:t>
            </a:r>
            <a:r>
              <a:rPr lang="en-US" i="1" dirty="0">
                <a:latin typeface="Calibri" panose="020F0502020204030204" pitchFamily="34" charset="0"/>
              </a:rPr>
              <a:t>M. </a:t>
            </a:r>
            <a:r>
              <a:rPr lang="en-US" i="1" dirty="0" err="1" smtClean="0">
                <a:latin typeface="Calibri" panose="020F0502020204030204" pitchFamily="34" charset="0"/>
              </a:rPr>
              <a:t>Gunzburger</a:t>
            </a:r>
            <a:r>
              <a:rPr lang="en-US" i="1" dirty="0" smtClean="0">
                <a:latin typeface="Calibri" panose="020F0502020204030204" pitchFamily="34" charset="0"/>
              </a:rPr>
              <a:t>, M</a:t>
            </a:r>
            <a:r>
              <a:rPr lang="en-US" i="1" dirty="0">
                <a:latin typeface="Calibri" panose="020F0502020204030204" pitchFamily="34" charset="0"/>
              </a:rPr>
              <a:t>. </a:t>
            </a:r>
            <a:r>
              <a:rPr lang="en-US" i="1" dirty="0" smtClean="0">
                <a:latin typeface="Calibri" panose="020F0502020204030204" pitchFamily="34" charset="0"/>
              </a:rPr>
              <a:t>Hoffman, C</a:t>
            </a:r>
            <a:r>
              <a:rPr lang="en-US" i="1" dirty="0">
                <a:latin typeface="Calibri" panose="020F0502020204030204" pitchFamily="34" charset="0"/>
              </a:rPr>
              <a:t>. </a:t>
            </a:r>
            <a:r>
              <a:rPr lang="en-US" i="1" dirty="0" smtClean="0">
                <a:latin typeface="Calibri" panose="020F0502020204030204" pitchFamily="34" charset="0"/>
              </a:rPr>
              <a:t>Jackson, </a:t>
            </a:r>
            <a:r>
              <a:rPr lang="en-US" i="1" dirty="0">
                <a:latin typeface="Calibri" panose="020F0502020204030204" pitchFamily="34" charset="0"/>
              </a:rPr>
              <a:t>P. </a:t>
            </a:r>
            <a:r>
              <a:rPr lang="en-US" i="1" dirty="0" smtClean="0">
                <a:latin typeface="Calibri" panose="020F0502020204030204" pitchFamily="34" charset="0"/>
              </a:rPr>
              <a:t>Jones, W. </a:t>
            </a:r>
            <a:r>
              <a:rPr lang="en-US" i="1" dirty="0">
                <a:latin typeface="Calibri" panose="020F0502020204030204" pitchFamily="34" charset="0"/>
              </a:rPr>
              <a:t>Lipscomb, M. </a:t>
            </a:r>
            <a:r>
              <a:rPr lang="en-US" i="1" dirty="0" smtClean="0">
                <a:latin typeface="Calibri" panose="020F0502020204030204" pitchFamily="34" charset="0"/>
              </a:rPr>
              <a:t>Perego, S</a:t>
            </a:r>
            <a:r>
              <a:rPr lang="en-US" i="1" dirty="0">
                <a:latin typeface="Calibri" panose="020F0502020204030204" pitchFamily="34" charset="0"/>
              </a:rPr>
              <a:t>. Price</a:t>
            </a:r>
            <a:r>
              <a:rPr lang="en-US" i="1" dirty="0" smtClean="0">
                <a:latin typeface="Calibri" panose="020F0502020204030204" pitchFamily="34" charset="0"/>
              </a:rPr>
              <a:t>, A. Salinger, I. Tezaur, R. </a:t>
            </a:r>
            <a:r>
              <a:rPr lang="en-US" i="1" dirty="0" err="1" smtClean="0">
                <a:latin typeface="Calibri" panose="020F0502020204030204" pitchFamily="34" charset="0"/>
              </a:rPr>
              <a:t>Tuminaro</a:t>
            </a:r>
            <a:r>
              <a:rPr lang="en-US" i="1" dirty="0" smtClean="0"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P. </a:t>
            </a:r>
            <a:r>
              <a:rPr lang="en-US" i="1" dirty="0" smtClean="0">
                <a:latin typeface="Calibri" panose="020F0502020204030204" pitchFamily="34" charset="0"/>
              </a:rPr>
              <a:t>Worley.</a:t>
            </a:r>
            <a:endParaRPr lang="en-US" sz="400" i="1" dirty="0" smtClean="0">
              <a:latin typeface="Calibri" panose="020F0502020204030204" pitchFamily="34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endParaRPr lang="en-US" sz="400" i="1" dirty="0" smtClean="0">
              <a:latin typeface="Calibri" panose="020F0502020204030204" pitchFamily="34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r>
              <a:rPr lang="en-US" sz="400" i="1" dirty="0" smtClean="0">
                <a:latin typeface="Calibri" panose="020F0502020204030204" pitchFamily="34" charset="0"/>
              </a:rPr>
              <a:t> </a:t>
            </a:r>
          </a:p>
          <a:p>
            <a:pPr indent="-57150" algn="ctr">
              <a:lnSpc>
                <a:spcPct val="90000"/>
              </a:lnSpc>
            </a:pPr>
            <a:r>
              <a:rPr lang="en-US" b="1" i="1" dirty="0" err="1" smtClean="0">
                <a:latin typeface="Calibri" panose="020F0502020204030204" pitchFamily="34" charset="0"/>
              </a:rPr>
              <a:t>Trilinos</a:t>
            </a:r>
            <a:r>
              <a:rPr lang="en-US" b="1" i="1" dirty="0" smtClean="0">
                <a:latin typeface="Calibri" panose="020F0502020204030204" pitchFamily="34" charset="0"/>
              </a:rPr>
              <a:t>/DAKOTA collaborators</a:t>
            </a:r>
            <a:r>
              <a:rPr lang="en-US" i="1" dirty="0" smtClean="0">
                <a:latin typeface="Calibri" panose="020F0502020204030204" pitchFamily="34" charset="0"/>
              </a:rPr>
              <a:t>: </a:t>
            </a:r>
            <a:r>
              <a:rPr lang="en-US" i="1" dirty="0">
                <a:latin typeface="Calibri" panose="020F0502020204030204" pitchFamily="34" charset="0"/>
              </a:rPr>
              <a:t>M. Eldred, J. Jakeman, E</a:t>
            </a:r>
            <a:r>
              <a:rPr lang="en-US" i="1" dirty="0" smtClean="0">
                <a:latin typeface="Calibri" panose="020F0502020204030204" pitchFamily="34" charset="0"/>
              </a:rPr>
              <a:t>. Phipps, L. </a:t>
            </a:r>
            <a:r>
              <a:rPr lang="en-US" i="1" dirty="0" err="1" smtClean="0">
                <a:latin typeface="Calibri" panose="020F0502020204030204" pitchFamily="34" charset="0"/>
              </a:rPr>
              <a:t>Swiler</a:t>
            </a:r>
            <a:r>
              <a:rPr lang="en-US" i="1" dirty="0" smtClean="0">
                <a:latin typeface="Calibri" panose="020F0502020204030204" pitchFamily="34" charset="0"/>
              </a:rPr>
              <a:t>.</a:t>
            </a:r>
          </a:p>
          <a:p>
            <a:pPr marL="400050" lvl="1" indent="0" algn="ctr" eaLnBrk="1" hangingPunct="1">
              <a:lnSpc>
                <a:spcPct val="90000"/>
              </a:lnSpc>
            </a:pPr>
            <a:endParaRPr lang="en-US" sz="400" i="1" dirty="0" smtClean="0">
              <a:latin typeface="Calibri" panose="020F0502020204030204" pitchFamily="34" charset="0"/>
            </a:endParaRPr>
          </a:p>
          <a:p>
            <a:pPr marL="400050" lvl="1" indent="0" algn="ctr" eaLnBrk="1" hangingPunct="1">
              <a:lnSpc>
                <a:spcPct val="90000"/>
              </a:lnSpc>
            </a:pPr>
            <a:r>
              <a:rPr lang="en-US" b="1" i="1" dirty="0" smtClean="0">
                <a:latin typeface="Calibri" panose="020F0502020204030204" pitchFamily="34" charset="0"/>
              </a:rPr>
              <a:t>Computing resources: </a:t>
            </a:r>
            <a:r>
              <a:rPr lang="en-US" i="1" dirty="0" smtClean="0">
                <a:latin typeface="Calibri" panose="020F0502020204030204" pitchFamily="34" charset="0"/>
              </a:rPr>
              <a:t>NERSC, OLCF.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85" y="-152400"/>
            <a:ext cx="7315200" cy="914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References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06" y="609600"/>
            <a:ext cx="8865094" cy="600164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M.A. 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Heroux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 overview of the 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Trilinos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project.”  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ACM Trans. Math. </a:t>
            </a:r>
            <a:r>
              <a:rPr lang="en-US" sz="16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(2005).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A. Salinger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"Albany: Using Agile Components to Develop a Flexible, Generic Multiphysics Analysis Code",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J. Multiscale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Engng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14(4) (2016) 415-438.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Tezaur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M. Perego, A. Salinger, 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Tuminaro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S. Price. "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Albany/FELIX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Parallel, Scalable and Robust Finite Element Higher-Order Stokes Ice Sheet Solver Built for Advanced Analysis",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Geosci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Model Develop.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(2015) 1-24.</a:t>
            </a:r>
          </a:p>
          <a:p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[4] C. Edwards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Trott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D. Sunderland.  “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Enabling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manycore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performance portability through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polymorphic memory access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patterns”,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J. Par. &amp; Distr.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74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(12) (2014) 3202-3216.</a:t>
            </a:r>
          </a:p>
          <a:p>
            <a:endParaRPr lang="en-US" sz="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Tuminaro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Perego,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Salinger, S. Price. "A matrix dependent/algebraic multigrid approach for extruded meshes with applications to ice sheet modeling", 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SIAM J. Sci. </a:t>
            </a:r>
            <a:r>
              <a:rPr lang="en-US" sz="16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38(5) (2016) C504-C532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[6]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Tuminaro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Perego, A. Salinger, S. Price. "On the scalability of the 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Albany/FELIX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first-order Stokes approximation ice sheet solver for large-scale simulations of the Greenland and Antarctic ice sheets", 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Procedia Computer Science,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51 (2015) 2026-2035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[7]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Demeshko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Watkins,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O. Guba, W. Spotz, A. Salinger, R. Pawlowski, M. Heroux. "Towards performance-portability of the Albany finite element analysis code using the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Kokkos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library", submitted to 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HPC Appl</a:t>
            </a:r>
            <a:r>
              <a:rPr lang="en-US" sz="16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6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[8]</a:t>
            </a:r>
            <a:r>
              <a:rPr lang="en-US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Price, M. Hoffman, J. Bonin, T. Neumann, I. Howat, J.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Guerber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Tezaur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Saba, J.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Lanaerts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Chambers, W. Lipscomb, M. Perego, A. Salinger, R.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Tuminaro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"An ice sheet model validation framework for the Greenland ice sheet", </a:t>
            </a:r>
            <a:r>
              <a:rPr lang="en-US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Geosci</a:t>
            </a: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Model Dev.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(2017) 255-270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>
          <a:xfrm>
            <a:off x="76200" y="-152400"/>
            <a:ext cx="8686800" cy="1136650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Parallelism on Modern Hardware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/>
        </p:nvGraphicFramePr>
        <p:xfrm>
          <a:off x="1319213" y="1136650"/>
          <a:ext cx="6196012" cy="1484314"/>
        </p:xfrm>
        <a:graphic>
          <a:graphicData uri="http://schemas.openxmlformats.org/drawingml/2006/table">
            <a:tbl>
              <a:tblPr/>
              <a:tblGrid>
                <a:gridCol w="1698625">
                  <a:extLst>
                    <a:ext uri="{9D8B030D-6E8A-4147-A177-3AD203B41FA5}">
                      <a16:colId xmlns:a16="http://schemas.microsoft.com/office/drawing/2014/main" val="3261778944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3250662237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817812224"/>
                    </a:ext>
                  </a:extLst>
                </a:gridCol>
              </a:tblGrid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Memory Access 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Single Core Cycle 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54993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1980s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~100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~100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70607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~50-100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~1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51791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1938" y="2995613"/>
            <a:ext cx="8882062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Memory access time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has remained the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same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2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core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performance has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improved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but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stagnated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2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Computations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cheap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memory transfer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expensive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24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More performance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from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multicore/manycore</a:t>
            </a:r>
            <a:r>
              <a:rPr lang="en-US" altLang="en-US" sz="24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processors.</a:t>
            </a:r>
          </a:p>
        </p:txBody>
      </p:sp>
    </p:spTree>
    <p:extLst>
      <p:ext uri="{BB962C8B-B14F-4D97-AF65-F5344CB8AC3E}">
        <p14:creationId xmlns:p14="http://schemas.microsoft.com/office/powerpoint/2010/main" val="2858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3962400" y="0"/>
            <a:ext cx="5237163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Multiphysics Code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711325"/>
            <a:ext cx="47736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Component-based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design for rapid development of new physics &amp; capabilities.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Extensive use of libraries from the open-source </a:t>
            </a:r>
            <a:r>
              <a:rPr lang="en-US" altLang="en-US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Trilinos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project: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Automatic differentiation.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Discretizations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/meshes, mesh </a:t>
            </a:r>
            <a:r>
              <a:rPr lang="en-US" altLang="en-US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adaptivity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Solvers, </a:t>
            </a:r>
            <a:r>
              <a:rPr lang="en-US" altLang="en-US" b="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preconditioners.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Performance-portable kernels.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10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Advanced analysis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capabilities: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Parameter estimation.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Uncertainty quantification (DAKOTA).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Optimization.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Sensitivity analysis.</a:t>
            </a:r>
            <a:endParaRPr lang="en-US" altLang="en-US" b="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502" name="Text Box 14"/>
              <p:cNvSpPr txBox="1">
                <a:spLocks noChangeArrowheads="1"/>
              </p:cNvSpPr>
              <p:nvPr/>
            </p:nvSpPr>
            <p:spPr bwMode="auto">
              <a:xfrm>
                <a:off x="152400" y="923092"/>
                <a:ext cx="7040563" cy="67710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900" b="0" dirty="0" smtClean="0">
                    <a:latin typeface="Calibri" panose="020F0502020204030204" pitchFamily="34" charset="0"/>
                  </a:rPr>
                  <a:t>FO-Stokes model is implemented within Albany, Sandia </a:t>
                </a:r>
                <a:r>
                  <a:rPr lang="en-US" altLang="en-US" sz="1900" b="0" dirty="0">
                    <a:latin typeface="Calibri" panose="020F0502020204030204" pitchFamily="34" charset="0"/>
                  </a:rPr>
                  <a:t>open-source* parallel, C++, multi-physics finite element </a:t>
                </a:r>
                <a:r>
                  <a:rPr lang="en-US" altLang="en-US" sz="1900" b="0" dirty="0" smtClean="0">
                    <a:latin typeface="Calibri" panose="020F0502020204030204" pitchFamily="34" charset="0"/>
                  </a:rPr>
                  <a:t>code </a:t>
                </a:r>
                <a14:m>
                  <m:oMath xmlns:m="http://schemas.openxmlformats.org/officeDocument/2006/math">
                    <m:r>
                      <a:rPr lang="en-US" alt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1900" b="0" dirty="0" smtClean="0">
                    <a:latin typeface="Calibri" panose="020F0502020204030204" pitchFamily="34" charset="0"/>
                  </a:rPr>
                  <a:t>  </a:t>
                </a:r>
                <a:r>
                  <a:rPr lang="en-US" altLang="en-US" sz="1900" b="1" i="1" dirty="0" smtClean="0">
                    <a:latin typeface="Calibri" panose="020F0502020204030204" pitchFamily="34" charset="0"/>
                  </a:rPr>
                  <a:t>Albany/FELIX**</a:t>
                </a:r>
                <a:r>
                  <a:rPr lang="en-US" altLang="en-US" sz="1900" b="0" dirty="0" smtClean="0">
                    <a:latin typeface="Calibri" panose="020F0502020204030204" pitchFamily="34" charset="0"/>
                  </a:rPr>
                  <a:t>.</a:t>
                </a:r>
                <a:endParaRPr lang="en-US" altLang="en-US" sz="1900" b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50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23092"/>
                <a:ext cx="7040563" cy="677108"/>
              </a:xfrm>
              <a:prstGeom prst="rect">
                <a:avLst/>
              </a:prstGeom>
              <a:blipFill>
                <a:blip r:embed="rId2"/>
                <a:stretch>
                  <a:fillRect l="-260" t="-4464" r="-952" b="-1428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503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27000"/>
            <a:ext cx="1657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20" descr="trilinos_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01675"/>
            <a:ext cx="1323975" cy="73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5" name="Picture 17" descr="AgileComponentsSiz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636712"/>
            <a:ext cx="4206875" cy="43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480050" y="6043613"/>
            <a:ext cx="27701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sz="1600" b="0">
                <a:latin typeface="Calibri" panose="020F0502020204030204" pitchFamily="34" charset="0"/>
              </a:rPr>
              <a:t>40+ packages; 120+ libraries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63500" y="6521450"/>
            <a:ext cx="704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* https://github.com/gahansen/Albany.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7149" y="6519446"/>
            <a:ext cx="551092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**Finite Elements for Land Ice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eXperiments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96837" y="0"/>
            <a:ext cx="5237163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</a:t>
            </a:r>
          </a:p>
        </p:txBody>
      </p:sp>
    </p:spTree>
    <p:extLst>
      <p:ext uri="{BB962C8B-B14F-4D97-AF65-F5344CB8AC3E}">
        <p14:creationId xmlns:p14="http://schemas.microsoft.com/office/powerpoint/2010/main" val="18354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40551" y="152400"/>
            <a:ext cx="7746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libri" pitchFamily="34" charset="0"/>
                <a:ea typeface="ＭＳ Ｐゴシック" charset="0"/>
              </a:rPr>
              <a:t>Appendix: First-Order (FO) Stokes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20804"/>
            <a:ext cx="8822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Ice behaves like a very </a:t>
            </a:r>
            <a:r>
              <a:rPr lang="en-US" b="1" i="1" dirty="0">
                <a:latin typeface="Calibri" panose="020F0502020204030204" pitchFamily="34" charset="0"/>
              </a:rPr>
              <a:t>viscous shear-thinning fluid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(similar to lava flow</a:t>
            </a:r>
            <a:r>
              <a:rPr lang="en-US" dirty="0" smtClean="0">
                <a:latin typeface="Calibri" panose="020F0502020204030204" pitchFamily="34" charset="0"/>
              </a:rPr>
              <a:t>).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latin typeface="Calibri" pitchFamily="34" charset="0"/>
              </a:rPr>
              <a:t>Quasi-static </a:t>
            </a:r>
            <a:r>
              <a:rPr lang="en-US" dirty="0" smtClean="0">
                <a:latin typeface="Calibri" pitchFamily="34" charset="0"/>
              </a:rPr>
              <a:t>model with </a:t>
            </a:r>
            <a:r>
              <a:rPr lang="en-US" b="1" i="1" dirty="0" smtClean="0">
                <a:latin typeface="Calibri" pitchFamily="34" charset="0"/>
              </a:rPr>
              <a:t>momentum balance </a:t>
            </a:r>
            <a:r>
              <a:rPr lang="en-US" dirty="0" smtClean="0">
                <a:latin typeface="Calibri" pitchFamily="34" charset="0"/>
              </a:rPr>
              <a:t>given by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“nice” elliptic approximation* to Stokes’ flow equations.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sz="16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sz="1600" b="0" i="1" baseline="-25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1600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sz="1600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967743"/>
                <a:ext cx="3429000" cy="100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29202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Relevant boundary conditions: 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Calibri" panose="020F0502020204030204" pitchFamily="34" charset="0"/>
                </a:endParaRPr>
              </a:p>
              <a:p>
                <a:pPr lvl="1"/>
                <a:endParaRPr lang="en-US" sz="400" i="1" baseline="-25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Calibri" panose="020F0502020204030204" pitchFamily="34" charset="0"/>
                  </a:rPr>
                  <a:t>	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</m:oMath>
                </a14:m>
                <a:endParaRPr lang="en-US" b="1" i="1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b="1" i="1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Basal </a:t>
                </a:r>
                <a:r>
                  <a:rPr lang="en-US" b="1" i="1" dirty="0">
                    <a:latin typeface="Calibri" panose="020F0502020204030204" pitchFamily="34" charset="0"/>
                  </a:rPr>
                  <a:t>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20625"/>
                <a:ext cx="6324600" cy="1887696"/>
              </a:xfrm>
              <a:prstGeom prst="rect">
                <a:avLst/>
              </a:prstGeom>
              <a:blipFill>
                <a:blip r:embed="rId3"/>
                <a:stretch>
                  <a:fillRect l="-578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080241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171482"/>
                <a:ext cx="2209800" cy="502895"/>
              </a:xfrm>
              <a:prstGeom prst="rect">
                <a:avLst/>
              </a:prstGeom>
              <a:blipFill>
                <a:blip r:embed="rId5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4604241"/>
                <a:ext cx="1799676" cy="307777"/>
              </a:xfrm>
              <a:prstGeom prst="rect">
                <a:avLst/>
              </a:prstGeom>
              <a:blipFill>
                <a:blip r:embed="rId6"/>
                <a:stretch>
                  <a:fillRect l="-1017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399464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Ice sheet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264655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4758130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072825"/>
                <a:ext cx="8001000" cy="492443"/>
              </a:xfrm>
              <a:prstGeom prst="rect">
                <a:avLst/>
              </a:prstGeom>
              <a:blipFill>
                <a:blip r:embed="rId7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82425"/>
                <a:ext cx="2745072" cy="767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aseline="-2500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752600"/>
                <a:ext cx="2743200" cy="1138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Calibri" panose="020F0502020204030204" pitchFamily="34" charset="0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407872"/>
                <a:ext cx="2667000" cy="338554"/>
              </a:xfrm>
              <a:prstGeom prst="rect">
                <a:avLst/>
              </a:prstGeom>
              <a:blipFill>
                <a:blip r:embed="rId11"/>
                <a:stretch>
                  <a:fillRect l="-68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3793961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*Assumption: </a:t>
                </a:r>
                <a:r>
                  <a:rPr lang="en-US" sz="15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aspect 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is small and </a:t>
                </a:r>
                <a:r>
                  <a:rPr lang="en-US" sz="1500" dirty="0" err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normals</a:t>
                </a:r>
                <a:r>
                  <a:rPr lang="en-US" sz="15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to upper/lower surfaces are almost vertical.</a:t>
                </a:r>
              </a:p>
              <a:p>
                <a:endParaRPr lang="en-US" sz="15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2602"/>
                <a:ext cx="8843433" cy="553998"/>
              </a:xfrm>
              <a:prstGeom prst="rect">
                <a:avLst/>
              </a:prstGeom>
              <a:blipFill>
                <a:blip r:embed="rId12"/>
                <a:stretch>
                  <a:fillRect l="-27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83223"/>
                <a:ext cx="1008777" cy="307777"/>
              </a:xfrm>
              <a:prstGeom prst="rect">
                <a:avLst/>
              </a:prstGeom>
              <a:blipFill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alibri" panose="020F0502020204030204" pitchFamily="34" charset="0"/>
                              </a:rPr>
                              <m:t>if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libri" panose="020F050202020403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dirty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5281161"/>
                <a:ext cx="3740511" cy="6008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,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89" y="6044818"/>
                <a:ext cx="3628814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77000" y="5769833"/>
                <a:ext cx="2204483" cy="579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basal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6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sliding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coefficient</m:t>
                      </m:r>
                    </m:oMath>
                  </m:oMathPara>
                </a14:m>
                <a:endParaRPr lang="en-US" sz="16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769833"/>
                <a:ext cx="2204483" cy="579133"/>
              </a:xfrm>
              <a:prstGeom prst="rect">
                <a:avLst/>
              </a:prstGeom>
              <a:blipFill>
                <a:blip r:embed="rId16"/>
                <a:stretch>
                  <a:fillRect b="-7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228600" y="75360"/>
            <a:ext cx="8229240" cy="991440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MPI+X Programming Model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1938" y="992188"/>
            <a:ext cx="86010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HPC architectures are rapidly changing, but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trends</a:t>
            </a:r>
            <a:r>
              <a:rPr lang="en-US" altLang="en-US" sz="22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remain the same.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4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Computations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cheap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memory transfer</a:t>
            </a: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expensive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core cycle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time has improved but stagnated.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Increased 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computational power</a:t>
            </a:r>
            <a:r>
              <a:rPr lang="en-US" altLang="en-US" sz="22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achieved through </a:t>
            </a:r>
            <a:r>
              <a:rPr lang="en-US" altLang="en-US" sz="2200" b="1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manycore</a:t>
            </a:r>
            <a:r>
              <a:rPr lang="en-US" altLang="en-US" sz="22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architectures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b="0" dirty="0"/>
              <a:t>→</a:t>
            </a:r>
            <a:r>
              <a:rPr lang="en-US" altLang="en-US" dirty="0"/>
              <a:t> </a:t>
            </a:r>
            <a:r>
              <a:rPr lang="en-US" altLang="en-US" sz="2200" b="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MPI-only is not enough to exploit emerging massively parallel architectures.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457200" y="3924300"/>
            <a:ext cx="3224213" cy="83099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sz="2400" b="1" u="sng" dirty="0">
                <a:latin typeface="Calibri" panose="020F0502020204030204" pitchFamily="34" charset="0"/>
              </a:rPr>
              <a:t>Approach: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b="0" dirty="0">
                <a:latin typeface="Calibri" panose="020F0502020204030204" pitchFamily="34" charset="0"/>
              </a:rPr>
              <a:t>MPI+X Programming Model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61938" y="4967288"/>
            <a:ext cx="86010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MPI:</a:t>
            </a:r>
            <a:r>
              <a:rPr lang="en-US" altLang="en-US" sz="22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inter-node parallelism.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</a:pPr>
            <a:endParaRPr lang="en-US" altLang="en-US" sz="1000" b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X:</a:t>
            </a:r>
            <a:r>
              <a:rPr lang="en-US" altLang="en-US" sz="2200" b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intra-node parallelism.</a:t>
            </a:r>
          </a:p>
          <a:p>
            <a:pPr lvl="1" defTabSz="914400">
              <a:spcBef>
                <a:spcPct val="20000"/>
              </a:spcBef>
              <a:buClr>
                <a:srgbClr val="102E54"/>
              </a:buClr>
            </a:pPr>
            <a:r>
              <a:rPr lang="en-US" altLang="en-US" sz="2200" b="0">
                <a:latin typeface="Calibri" panose="020F0502020204030204" pitchFamily="34" charset="0"/>
              </a:rPr>
              <a:t>→</a:t>
            </a:r>
            <a:r>
              <a:rPr lang="en-US" altLang="en-US" sz="2200">
                <a:latin typeface="Calibri" panose="020F0502020204030204" pitchFamily="34" charset="0"/>
              </a:rPr>
              <a:t>  </a:t>
            </a:r>
            <a:r>
              <a:rPr lang="en-US" altLang="en-US" sz="2200" b="0" i="1">
                <a:latin typeface="Calibri" panose="020F0502020204030204" pitchFamily="34" charset="0"/>
                <a:ea typeface="ＭＳ Ｐゴシック" panose="020B0600070205080204" pitchFamily="34" charset="-128"/>
              </a:rPr>
              <a:t>Examples:</a:t>
            </a:r>
            <a:r>
              <a:rPr lang="en-US" altLang="en-US" sz="2200" b="0">
                <a:latin typeface="Calibri" panose="020F0502020204030204" pitchFamily="34" charset="0"/>
                <a:ea typeface="ＭＳ Ｐゴシック" panose="020B0600070205080204" pitchFamily="34" charset="-128"/>
              </a:rPr>
              <a:t> X = OpenMP, CUDA, Pthreads, etc.</a:t>
            </a:r>
          </a:p>
          <a:p>
            <a:pPr defTabSz="914400">
              <a:spcBef>
                <a:spcPct val="20000"/>
              </a:spcBef>
              <a:buClr>
                <a:srgbClr val="102E54"/>
              </a:buClr>
              <a:buFontTx/>
              <a:buChar char="•"/>
            </a:pPr>
            <a:endParaRPr lang="en-US" altLang="en-US" sz="2200" b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2523" name="Group 59"/>
          <p:cNvGraphicFramePr>
            <a:graphicFrameLocks noGrp="1"/>
          </p:cNvGraphicFramePr>
          <p:nvPr/>
        </p:nvGraphicFramePr>
        <p:xfrm>
          <a:off x="4378325" y="3695700"/>
          <a:ext cx="3951288" cy="137160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3965073719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1552920247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1108887956"/>
                    </a:ext>
                  </a:extLst>
                </a:gridCol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Memory Access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Single Core Cycle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14102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~100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~100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922917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Today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~50-100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02E54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800000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E8C78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2E54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~1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563328"/>
                  </a:ext>
                </a:extLst>
              </a:tr>
            </a:tbl>
          </a:graphicData>
        </a:graphic>
      </p:graphicFrame>
      <p:pic>
        <p:nvPicPr>
          <p:cNvPr id="6252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9231" r="12350" b="19539"/>
          <a:stretch>
            <a:fillRect/>
          </a:stretch>
        </p:blipFill>
        <p:spPr bwMode="auto">
          <a:xfrm>
            <a:off x="7143750" y="5222875"/>
            <a:ext cx="14065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5556250"/>
            <a:ext cx="12017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0488"/>
            <a:ext cx="83058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itle 1"/>
          <p:cNvSpPr>
            <a:spLocks noGrp="1"/>
          </p:cNvSpPr>
          <p:nvPr>
            <p:ph type="title" idx="4294967295"/>
          </p:nvPr>
        </p:nvSpPr>
        <p:spPr>
          <a:xfrm>
            <a:off x="285750" y="277813"/>
            <a:ext cx="8229600" cy="992187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</a:t>
            </a:r>
            <a:r>
              <a:rPr lang="en-US" altLang="en-US" sz="3600" i="1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36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Kokkos-</a:t>
            </a:r>
            <a:r>
              <a:rPr lang="en-US" alt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ification</a:t>
            </a:r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Finite Element Assembly (Example)</a:t>
            </a:r>
          </a:p>
        </p:txBody>
      </p:sp>
      <p:pic>
        <p:nvPicPr>
          <p:cNvPr id="78853" name="Picture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84488"/>
            <a:ext cx="176371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Box 6"/>
          <p:cNvSpPr txBox="1">
            <a:spLocks noChangeArrowheads="1"/>
          </p:cNvSpPr>
          <p:nvPr/>
        </p:nvSpPr>
        <p:spPr bwMode="auto">
          <a:xfrm>
            <a:off x="5867400" y="3951288"/>
            <a:ext cx="25146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0">
                <a:latin typeface="Calibri" panose="020F0502020204030204" pitchFamily="34" charset="0"/>
              </a:rPr>
              <a:t>ExecutionSpace parameter tailors code for device (e.g., OpenMP, CUDA, etc.)</a:t>
            </a:r>
          </a:p>
        </p:txBody>
      </p:sp>
    </p:spTree>
    <p:extLst>
      <p:ext uri="{BB962C8B-B14F-4D97-AF65-F5344CB8AC3E}">
        <p14:creationId xmlns:p14="http://schemas.microsoft.com/office/powerpoint/2010/main" val="37559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467600" cy="1219200"/>
          </a:xfrm>
        </p:spPr>
        <p:txBody>
          <a:bodyPr/>
          <a:lstStyle/>
          <a:p>
            <a:pPr algn="l"/>
            <a:r>
              <a:rPr lang="en-US" sz="3600" dirty="0" smtClean="0">
                <a:latin typeface="Calibri" panose="020F0502020204030204" pitchFamily="34" charset="0"/>
              </a:rPr>
              <a:t>Appendix: Ice Sheet Dynamic Equations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990600"/>
                <a:ext cx="5715000" cy="565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Model for </a:t>
                </a:r>
                <a:r>
                  <a:rPr lang="en-US" b="1" i="1" dirty="0">
                    <a:latin typeface="Calibri" panose="020F0502020204030204" pitchFamily="34" charset="0"/>
                  </a:rPr>
                  <a:t>evolution of the boundaries </a:t>
                </a:r>
                <a:r>
                  <a:rPr lang="en-US" dirty="0">
                    <a:latin typeface="Calibri" panose="020F0502020204030204" pitchFamily="34" charset="0"/>
                  </a:rPr>
                  <a:t>(thickness evolution equation):</a:t>
                </a: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ea typeface="Cambria Math"/>
                </a:endParaRPr>
              </a:p>
              <a:p>
                <a:pPr algn="ctr"/>
                <a:endParaRPr lang="en-US" sz="1000" b="1" dirty="0">
                  <a:latin typeface="Calibri" panose="020F0502020204030204" pitchFamily="34" charset="0"/>
                  <a:ea typeface="Cambria Math"/>
                </a:endParaRPr>
              </a:p>
              <a:p>
                <a:r>
                  <a:rPr lang="en-US" dirty="0">
                    <a:latin typeface="Calibri" panose="020F0502020204030204" pitchFamily="34" charset="0"/>
                  </a:rPr>
                  <a:t>     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vertically averaged velocity,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= surface mass </a:t>
                </a:r>
              </a:p>
              <a:p>
                <a:r>
                  <a:rPr lang="en-US" dirty="0">
                    <a:latin typeface="Calibri" panose="020F0502020204030204" pitchFamily="34" charset="0"/>
                  </a:rPr>
                  <a:t>       balance (conservation of mass).</a:t>
                </a: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Temperature equation </a:t>
                </a:r>
                <a:r>
                  <a:rPr lang="en-US" dirty="0" smtClean="0">
                    <a:latin typeface="Calibri" panose="020F0502020204030204" pitchFamily="34" charset="0"/>
                  </a:rPr>
                  <a:t>(advection-diffusion):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+2</m:t>
                      </m:r>
                      <m:acc>
                        <m:accPr>
                          <m:chr m:val="̇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b="1" dirty="0" smtClean="0">
                  <a:latin typeface="Calibri" panose="020F0502020204030204" pitchFamily="34" charset="0"/>
                  <a:ea typeface="Cambria Math"/>
                </a:endParaRPr>
              </a:p>
              <a:p>
                <a:pPr algn="ctr"/>
                <a:endParaRPr lang="en-US" sz="1000" b="1" dirty="0" smtClean="0">
                  <a:latin typeface="Calibri" panose="020F0502020204030204" pitchFamily="34" charset="0"/>
                  <a:ea typeface="Cambria Math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     (energy balance). 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b="1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Calibri" panose="020F0502020204030204" pitchFamily="34" charset="0"/>
                  </a:rPr>
                  <a:t>Flow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in Glen’s law depends on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 panose="020F0502020204030204" pitchFamily="34" charset="0"/>
                  </a:rPr>
                  <a:t>Ice sheet </a:t>
                </a:r>
                <a:r>
                  <a:rPr lang="en-US" b="1" i="1" dirty="0" smtClean="0">
                    <a:latin typeface="Calibri" panose="020F0502020204030204" pitchFamily="34" charset="0"/>
                  </a:rPr>
                  <a:t>grows/retreats</a:t>
                </a:r>
                <a:r>
                  <a:rPr lang="en-US" dirty="0" smtClean="0">
                    <a:latin typeface="Calibri" panose="020F0502020204030204" pitchFamily="34" charset="0"/>
                  </a:rPr>
                  <a:t> depending on thickness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5715000" cy="5655266"/>
              </a:xfrm>
              <a:prstGeom prst="rect">
                <a:avLst/>
              </a:prstGeom>
              <a:blipFill>
                <a:blip r:embed="rId2"/>
                <a:stretch>
                  <a:fillRect l="-747" t="-647" r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2279"/>
            <a:ext cx="2590800" cy="251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Ice-covered (“active”) cells shaded in white</a:t>
                </a:r>
              </a:p>
              <a:p>
                <a:pPr algn="ctr"/>
                <a:r>
                  <a:rPr lang="en-US" dirty="0" smtClean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𝐻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1670"/>
                <a:ext cx="2286000" cy="923330"/>
              </a:xfrm>
              <a:prstGeom prst="rect">
                <a:avLst/>
              </a:prstGeom>
              <a:blipFill>
                <a:blip r:embed="rId5"/>
                <a:stretch>
                  <a:fillRect l="-531" t="-2597" r="-1592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2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04800" y="74612"/>
            <a:ext cx="8229600" cy="992188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</a:t>
            </a:r>
            <a:r>
              <a:rPr lang="en-US" altLang="en-US" sz="3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MPI+Device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Scalability Study</a:t>
            </a:r>
            <a:endParaRPr lang="en-US" altLang="en-US" sz="36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939680"/>
            <a:ext cx="838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latin typeface="Calibri" panose="020F0502020204030204" pitchFamily="34" charset="0"/>
              </a:rPr>
              <a:t>Device Comparison, P100 vs. KNL (GIS 4km-20km mesh)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sym typeface="Symbol"/>
              </a:rPr>
              <a:t>1. Blue: mostly Residual/Jacobian computation, Yellow: mostly communication.</a:t>
            </a:r>
          </a:p>
          <a:p>
            <a:endParaRPr lang="en-US" b="0" dirty="0" smtClean="0">
              <a:latin typeface="Calibri" panose="020F0502020204030204" pitchFamily="34" charset="0"/>
              <a:sym typeface="Symbol"/>
            </a:endParaRPr>
          </a:p>
          <a:p>
            <a:endParaRPr lang="en-US" sz="400" b="0" dirty="0" smtClean="0">
              <a:latin typeface="Calibri" panose="020F0502020204030204" pitchFamily="34" charset="0"/>
              <a:sym typeface="Symbol"/>
            </a:endParaRPr>
          </a:p>
          <a:p>
            <a:r>
              <a:rPr lang="en-US" dirty="0" smtClean="0">
                <a:latin typeface="Calibri" panose="020F0502020204030204" pitchFamily="34" charset="0"/>
                <a:sym typeface="Symbol"/>
              </a:rPr>
              <a:t>2. KNL performs better because of heavy use of MPI</a:t>
            </a:r>
          </a:p>
          <a:p>
            <a:endParaRPr lang="en-US" dirty="0" smtClean="0">
              <a:latin typeface="Calibri" panose="020F0502020204030204" pitchFamily="34" charset="0"/>
              <a:sym typeface="Symbol"/>
            </a:endParaRPr>
          </a:p>
          <a:p>
            <a:r>
              <a:rPr lang="en-US" dirty="0" smtClean="0">
                <a:latin typeface="Calibri" panose="020F0502020204030204" pitchFamily="34" charset="0"/>
                <a:sym typeface="Symbol"/>
              </a:rPr>
              <a:t>3. P100 performance is hindered by communication cost </a:t>
            </a:r>
          </a:p>
          <a:p>
            <a:r>
              <a:rPr lang="en-US" dirty="0" smtClean="0">
                <a:latin typeface="Calibri" panose="020F0502020204030204" pitchFamily="34" charset="0"/>
                <a:sym typeface="Symbol"/>
              </a:rPr>
              <a:t>(worse when scaling because of lack of CUDA aware MPI)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5154368" cy="2577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68" y="1362496"/>
            <a:ext cx="3865776" cy="257718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62784" y="1104184"/>
            <a:ext cx="1828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Strong Scalability</a:t>
            </a:r>
            <a:endParaRPr lang="en-US" altLang="en-US" b="0" dirty="0">
              <a:latin typeface="Calibri" panose="020F050202020403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74429" y="1105755"/>
            <a:ext cx="1828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Weak Scalability</a:t>
            </a:r>
            <a:endParaRPr lang="en-US" alt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77538" y="-57052"/>
            <a:ext cx="8229600" cy="992188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</a:t>
            </a:r>
            <a:r>
              <a:rPr lang="en-US" altLang="en-US" sz="3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MPI+Device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Scalability Study</a:t>
            </a:r>
            <a:endParaRPr lang="en-US" altLang="en-US" sz="36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99068"/>
            <a:ext cx="9296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Scalability of </a:t>
            </a:r>
            <a:r>
              <a:rPr lang="en-US" b="1" dirty="0" err="1" smtClean="0">
                <a:latin typeface="Calibri" panose="020F0502020204030204" pitchFamily="34" charset="0"/>
              </a:rPr>
              <a:t>GlobalAssembly</a:t>
            </a:r>
            <a:r>
              <a:rPr lang="en-US" b="1" dirty="0" smtClean="0">
                <a:latin typeface="Calibri" panose="020F0502020204030204" pitchFamily="34" charset="0"/>
              </a:rPr>
              <a:t> + </a:t>
            </a:r>
            <a:r>
              <a:rPr lang="en-US" b="1" dirty="0" err="1" smtClean="0">
                <a:latin typeface="Calibri" panose="020F0502020204030204" pitchFamily="34" charset="0"/>
              </a:rPr>
              <a:t>evaluateFields</a:t>
            </a:r>
            <a:r>
              <a:rPr lang="en-US" dirty="0" smtClean="0">
                <a:latin typeface="Calibri" panose="020F0502020204030204" pitchFamily="34" charset="0"/>
              </a:rPr>
              <a:t> is studied.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Strong Scalability </a:t>
            </a:r>
            <a:r>
              <a:rPr lang="en-US" dirty="0" smtClean="0">
                <a:latin typeface="Calibri" panose="020F0502020204030204" pitchFamily="34" charset="0"/>
              </a:rPr>
              <a:t>is for GIS 4km-20km </a:t>
            </a:r>
            <a:r>
              <a:rPr lang="en-US" dirty="0" err="1" smtClean="0">
                <a:latin typeface="Calibri" panose="020F0502020204030204" pitchFamily="34" charset="0"/>
              </a:rPr>
              <a:t>tet</a:t>
            </a:r>
            <a:r>
              <a:rPr lang="en-US" dirty="0" smtClean="0">
                <a:latin typeface="Calibri" panose="020F0502020204030204" pitchFamily="34" charset="0"/>
              </a:rPr>
              <a:t> mesh (1.51M elements).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Weak Scalability </a:t>
            </a:r>
            <a:r>
              <a:rPr lang="en-US" dirty="0" smtClean="0">
                <a:latin typeface="Calibri" panose="020F0502020204030204" pitchFamily="34" charset="0"/>
              </a:rPr>
              <a:t>is for GIS 4km-20km and 1km-7km (</a:t>
            </a:r>
            <a:r>
              <a:rPr lang="en-US" dirty="0">
                <a:latin typeface="Calibri" panose="020F0502020204030204" pitchFamily="34" charset="0"/>
              </a:rPr>
              <a:t>1.51M and 14.4M elements</a:t>
            </a:r>
            <a:r>
              <a:rPr lang="en-US" dirty="0" smtClean="0">
                <a:latin typeface="Calibri" panose="020F0502020204030204" pitchFamily="34" charset="0"/>
              </a:rPr>
              <a:t>) </a:t>
            </a:r>
            <a:r>
              <a:rPr lang="en-US" dirty="0" err="1" smtClean="0">
                <a:latin typeface="Calibri" panose="020F0502020204030204" pitchFamily="34" charset="0"/>
              </a:rPr>
              <a:t>tet</a:t>
            </a:r>
            <a:r>
              <a:rPr lang="en-US" dirty="0" smtClean="0">
                <a:latin typeface="Calibri" panose="020F0502020204030204" pitchFamily="34" charset="0"/>
              </a:rPr>
              <a:t> meshes.</a:t>
            </a:r>
          </a:p>
          <a:p>
            <a:endParaRPr lang="en-US" sz="400" dirty="0" smtClean="0">
              <a:latin typeface="Calibri" panose="020F0502020204030204" pitchFamily="34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KNL strong scaling </a:t>
            </a:r>
            <a:r>
              <a:rPr lang="en-US" b="1" dirty="0" smtClean="0">
                <a:latin typeface="Calibri" panose="020F0502020204030204" pitchFamily="34" charset="0"/>
                <a:sym typeface="Symbol"/>
              </a:rPr>
              <a:t>under investigation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– requires profiling.</a:t>
            </a:r>
          </a:p>
          <a:p>
            <a:endParaRPr lang="en-US" sz="400" dirty="0" smtClean="0">
              <a:latin typeface="Calibri" panose="020F0502020204030204" pitchFamily="34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P100 results hindered by </a:t>
            </a:r>
            <a:r>
              <a:rPr lang="en-US" b="1" dirty="0" smtClean="0">
                <a:latin typeface="Calibri" panose="020F0502020204030204" pitchFamily="34" charset="0"/>
                <a:sym typeface="Symbol"/>
              </a:rPr>
              <a:t>communication cost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(worse when scaling b/c no CUDA-aware MPI)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Scalability can likely be improved by removing CUDA UVM.</a:t>
            </a:r>
          </a:p>
          <a:p>
            <a:pPr lvl="1"/>
            <a:endParaRPr lang="en-US" sz="400" dirty="0" smtClean="0">
              <a:latin typeface="Calibri" panose="020F0502020204030204" pitchFamily="34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sym typeface="Symbol"/>
              </a:rPr>
              <a:t>Weak scaling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is comparable for P100 and KNL.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sym typeface="Symbol"/>
              </a:rPr>
              <a:t>KNL performs </a:t>
            </a:r>
            <a:r>
              <a:rPr lang="en-US" b="1" dirty="0">
                <a:latin typeface="Calibri" panose="020F0502020204030204" pitchFamily="34" charset="0"/>
                <a:sym typeface="Symbol"/>
              </a:rPr>
              <a:t>better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because of heavy use of MPI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.</a:t>
            </a:r>
            <a:endParaRPr lang="en-US" dirty="0">
              <a:latin typeface="Calibri" panose="020F0502020204030204" pitchFamily="34" charset="0"/>
              <a:sym typeface="Symbo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" y="870466"/>
            <a:ext cx="4204619" cy="2803079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0200" y="6858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>
                <a:latin typeface="Calibri" panose="020F0502020204030204" pitchFamily="34" charset="0"/>
              </a:rPr>
              <a:t>Strong Scalability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94" y="824441"/>
            <a:ext cx="4487650" cy="2991766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72200" y="687371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>
                <a:latin typeface="Calibri" panose="020F0502020204030204" pitchFamily="34" charset="0"/>
              </a:rPr>
              <a:t>Weak Scalability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38100" y="95250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Greenland Weak Scalability on </a:t>
            </a:r>
            <a:r>
              <a:rPr lang="en-US" altLang="en-US" sz="3400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Titan</a:t>
            </a:r>
          </a:p>
        </p:txBody>
      </p:sp>
      <p:pic>
        <p:nvPicPr>
          <p:cNvPr id="75790" name="Picture 14" descr="gis_titan_compute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100263"/>
            <a:ext cx="3559175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1" name="Picture 15" descr="gis_titan_tot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182813"/>
            <a:ext cx="3751262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2" name="Picture 16" descr="leg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230563"/>
            <a:ext cx="1851025" cy="1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808163"/>
            <a:ext cx="172243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763" y="1731963"/>
            <a:ext cx="3465512" cy="368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Wall-clock Time: FEA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6950" y="1654175"/>
            <a:ext cx="306705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Wall-clock Time: </a:t>
            </a:r>
          </a:p>
          <a:p>
            <a:pPr algn="ctr"/>
            <a:r>
              <a:rPr lang="en-US" altLang="en-US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Total Time – Setup Time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922338" y="1055688"/>
            <a:ext cx="7510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</a:rPr>
              <a:t>Weak scalability on </a:t>
            </a:r>
            <a:r>
              <a:rPr lang="en-US" altLang="en-US" i="1">
                <a:latin typeface="Calibri" panose="020F0502020204030204" pitchFamily="34" charset="0"/>
              </a:rPr>
              <a:t>Titan</a:t>
            </a:r>
            <a:r>
              <a:rPr lang="en-US" altLang="en-US">
                <a:latin typeface="Calibri" panose="020F0502020204030204" pitchFamily="34" charset="0"/>
              </a:rPr>
              <a:t> (16km, 8km, 4km, 2km, 1km Greenland)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375" y="4973638"/>
            <a:ext cx="1860550" cy="1682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7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1600">
                <a:solidFill>
                  <a:srgbClr val="800000"/>
                </a:solidFill>
                <a:latin typeface="Calibri" panose="020F0502020204030204" pitchFamily="34" charset="0"/>
                <a:ea typeface="DejaVu Sans"/>
                <a:cs typeface="DejaVu Sans"/>
              </a:rPr>
              <a:t>Titan: </a:t>
            </a:r>
            <a:r>
              <a:rPr lang="en-US" altLang="en-US" sz="1400" b="0">
                <a:latin typeface="Calibri" panose="020F0502020204030204" pitchFamily="34" charset="0"/>
                <a:ea typeface="DejaVu Sans"/>
                <a:cs typeface="DejaVu Sans"/>
              </a:rPr>
              <a:t>18,688 AMD Opteron nodes</a:t>
            </a:r>
          </a:p>
          <a:p>
            <a:pPr defTabSz="914400"/>
            <a:endParaRPr lang="en-US" altLang="en-US" sz="400" b="0">
              <a:latin typeface="Calibri" panose="020F0502020204030204" pitchFamily="34" charset="0"/>
              <a:ea typeface="DejaVu Sans"/>
              <a:cs typeface="DejaVu Sans"/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sz="1400" b="0">
                <a:latin typeface="Calibri" panose="020F0502020204030204" pitchFamily="34" charset="0"/>
                <a:ea typeface="DejaVu Sans"/>
                <a:cs typeface="DejaVu Sans"/>
              </a:rPr>
              <a:t> 16 cores per node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sz="1400" b="0">
                <a:latin typeface="Calibri" panose="020F0502020204030204" pitchFamily="34" charset="0"/>
                <a:ea typeface="DejaVu Sans"/>
                <a:cs typeface="DejaVu Sans"/>
              </a:rPr>
              <a:t> 1 K20X Kepler GPUs/ node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en-US" sz="1400" b="0">
                <a:latin typeface="Calibri" panose="020F0502020204030204" pitchFamily="34" charset="0"/>
                <a:ea typeface="DejaVu Sans"/>
                <a:cs typeface="DejaVu Sans"/>
              </a:rPr>
              <a:t> 32GB + 6GB memory/ node</a:t>
            </a:r>
          </a:p>
        </p:txBody>
      </p:sp>
    </p:spTree>
    <p:extLst>
      <p:ext uri="{BB962C8B-B14F-4D97-AF65-F5344CB8AC3E}">
        <p14:creationId xmlns:p14="http://schemas.microsoft.com/office/powerpoint/2010/main" val="36909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43986" y="228600"/>
            <a:ext cx="8229600" cy="992188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Scalability with Increasing Order Elements </a:t>
            </a:r>
            <a:endParaRPr lang="en-US" altLang="en-US" sz="36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14450"/>
            <a:ext cx="4724400" cy="3267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295400"/>
            <a:ext cx="4320686" cy="3221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00600"/>
            <a:ext cx="906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Left: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speedup plot shows benefit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using higher orders to obtain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better strong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scalability for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MPI+OpenMP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Aeras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atmosphere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dycore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shallow water test case.</a:t>
            </a:r>
          </a:p>
          <a:p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Right: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weak scalability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MPI + GPU 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Ride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Aeras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atmosphere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dycore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shallow water test case. Efficiency drops significantly 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elements, but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GPU is better able to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maintain weak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scaling for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higher order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p6 spectral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43986" y="228600"/>
            <a:ext cx="8229600" cy="992188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Appendix: </a:t>
            </a:r>
            <a:r>
              <a:rPr lang="en-US" altLang="en-US" sz="3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Kokkos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Range vs. </a:t>
            </a:r>
            <a:r>
              <a:rPr lang="en-US" altLang="en-US" sz="36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MDRange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Policy</a:t>
            </a:r>
            <a:endParaRPr lang="en-US" altLang="en-US" sz="3600" i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49514"/>
            <a:ext cx="5092799" cy="3887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405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Range vs.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MDRange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policy for shallow water test case in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Aeras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atmosphere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dycore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with p6 spectral element for MPI + GPU.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462" y="72106"/>
            <a:ext cx="8265537" cy="11656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Appendix: Improved Linear Solver Performance through Hinge Removal</a:t>
            </a:r>
            <a:endParaRPr lang="en-US"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19984" r="30235" b="1"/>
          <a:stretch/>
        </p:blipFill>
        <p:spPr>
          <a:xfrm>
            <a:off x="7389223" y="1409064"/>
            <a:ext cx="1602377" cy="191370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 bwMode="auto">
          <a:xfrm>
            <a:off x="8114211" y="2602607"/>
            <a:ext cx="189412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885611" y="1886327"/>
            <a:ext cx="189412" cy="1828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09064"/>
            <a:ext cx="330926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sym typeface="Symbol"/>
              </a:rPr>
              <a:t>Islands and certain hinged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peninsulas lead to </a:t>
            </a:r>
            <a:r>
              <a:rPr lang="en-US" b="1" dirty="0">
                <a:latin typeface="Calibri" panose="020F0502020204030204" pitchFamily="34" charset="0"/>
                <a:sym typeface="Symbol"/>
              </a:rPr>
              <a:t>solver </a:t>
            </a:r>
            <a:r>
              <a:rPr lang="en-US" b="1" dirty="0" smtClean="0">
                <a:latin typeface="Calibri" panose="020F0502020204030204" pitchFamily="34" charset="0"/>
                <a:sym typeface="Symbol"/>
              </a:rPr>
              <a:t>failures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939766"/>
            <a:ext cx="6549388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Tx/>
            </a:pPr>
            <a:endParaRPr lang="en-US" b="1" u="sng" dirty="0" smtClean="0">
              <a:latin typeface="Calibri" panose="020F050202020403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We have developed an algorithm </a:t>
            </a:r>
            <a:r>
              <a:rPr lang="en-US" dirty="0">
                <a:latin typeface="Calibri" panose="020F0502020204030204" pitchFamily="34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</a:rPr>
              <a:t>detect/remove problematic </a:t>
            </a:r>
            <a:r>
              <a:rPr lang="en-US" b="1" i="1" dirty="0">
                <a:latin typeface="Calibri" panose="020F0502020204030204" pitchFamily="34" charset="0"/>
              </a:rPr>
              <a:t>hinged </a:t>
            </a:r>
            <a:r>
              <a:rPr lang="en-US" b="1" i="1" dirty="0" smtClean="0">
                <a:latin typeface="Calibri" panose="020F0502020204030204" pitchFamily="34" charset="0"/>
              </a:rPr>
              <a:t>peninsulas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&amp; </a:t>
            </a:r>
            <a:r>
              <a:rPr lang="en-US" b="1" i="1" dirty="0" smtClean="0">
                <a:latin typeface="Calibri" panose="020F0502020204030204" pitchFamily="34" charset="0"/>
              </a:rPr>
              <a:t>islands</a:t>
            </a:r>
            <a:r>
              <a:rPr lang="en-US" dirty="0" smtClean="0">
                <a:latin typeface="Calibri" panose="020F0502020204030204" pitchFamily="34" charset="0"/>
              </a:rPr>
              <a:t> based on coloring and </a:t>
            </a:r>
            <a:r>
              <a:rPr lang="en-US" dirty="0">
                <a:latin typeface="Calibri" panose="020F0502020204030204" pitchFamily="34" charset="0"/>
              </a:rPr>
              <a:t>repeated use of connected component </a:t>
            </a:r>
            <a:r>
              <a:rPr lang="en-US" dirty="0" smtClean="0">
                <a:latin typeface="Calibri" panose="020F0502020204030204" pitchFamily="34" charset="0"/>
              </a:rPr>
              <a:t>algorithms (</a:t>
            </a:r>
            <a:r>
              <a:rPr lang="en-US" dirty="0" err="1" smtClean="0">
                <a:latin typeface="Calibri" panose="020F0502020204030204" pitchFamily="34" charset="0"/>
              </a:rPr>
              <a:t>Tuminaro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et al.</a:t>
            </a:r>
            <a:r>
              <a:rPr lang="en-US" dirty="0" smtClean="0">
                <a:latin typeface="Calibri" panose="020F0502020204030204" pitchFamily="34" charset="0"/>
              </a:rPr>
              <a:t>, 2016).</a:t>
            </a:r>
          </a:p>
          <a:p>
            <a:pPr>
              <a:buClrTx/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Solves are </a:t>
            </a: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~2x faster </a:t>
            </a:r>
            <a:r>
              <a:rPr lang="en-US" dirty="0" smtClean="0">
                <a:latin typeface="Calibri" panose="020F0502020204030204" pitchFamily="34" charset="0"/>
              </a:rPr>
              <a:t>with hinges removed.</a:t>
            </a:r>
          </a:p>
          <a:p>
            <a:pPr>
              <a:buClrTx/>
            </a:pPr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Current implementation is MATLAB, but                                           working on C++ implementation                                                               for integration into </a:t>
            </a:r>
            <a:r>
              <a:rPr lang="en-US" dirty="0" err="1" smtClean="0">
                <a:latin typeface="Calibri" panose="020F0502020204030204" pitchFamily="34" charset="0"/>
              </a:rPr>
              <a:t>dycores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>
              <a:buClrTx/>
            </a:pP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810000" y="4038600"/>
          <a:ext cx="48588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1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Resolu-tion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ILU –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hinges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ILU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 no hinges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hinges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ML – no hinges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8km/5 layers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878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sec,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84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693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71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254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220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4km/10 layers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195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160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1969 sec,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160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285 sec,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245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2km/20 layers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10942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710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5576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426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482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24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294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1km/40 layers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-- 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15716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881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668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34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378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/solve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48" y="1233779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029201" y="1476673"/>
            <a:ext cx="2856410" cy="50109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</p:cNvCxnSpPr>
          <p:nvPr/>
        </p:nvCxnSpPr>
        <p:spPr>
          <a:xfrm flipH="1" flipV="1">
            <a:off x="5402037" y="1977767"/>
            <a:ext cx="2712174" cy="73914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ounded Rectangle 1024"/>
          <p:cNvSpPr/>
          <p:nvPr/>
        </p:nvSpPr>
        <p:spPr>
          <a:xfrm>
            <a:off x="4572000" y="5410200"/>
            <a:ext cx="2114006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686006" y="5867400"/>
            <a:ext cx="2000794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3623846"/>
            <a:ext cx="3161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Greenland Problem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43" y="4528579"/>
            <a:ext cx="1070557" cy="179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9" y="4572972"/>
            <a:ext cx="994871" cy="17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495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Motivation.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Albany/FELIX “First-Order Stokes” 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Finite Element Assembly.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Performance-portability via </a:t>
            </a:r>
            <a:r>
              <a:rPr lang="en-US" sz="2400" dirty="0" err="1" smtClean="0">
                <a:latin typeface="Calibri" panose="020F0502020204030204" pitchFamily="34" charset="0"/>
              </a:rPr>
              <a:t>Kokkos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Linear Solve.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AMG preconditioning.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Summary &amp; future </a:t>
            </a:r>
            <a:r>
              <a:rPr lang="en-US" sz="2400" dirty="0"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</a:rPr>
              <a:t>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424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10260"/>
            <a:ext cx="4706520" cy="4084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106749"/>
            <a:ext cx="8229600" cy="952458"/>
          </a:xfrm>
        </p:spPr>
        <p:txBody>
          <a:bodyPr/>
          <a:lstStyle/>
          <a:p>
            <a:r>
              <a:rPr lang="en-US" sz="3400" dirty="0" smtClean="0">
                <a:latin typeface="Calibri" panose="020F0502020204030204" pitchFamily="34" charset="0"/>
              </a:rPr>
              <a:t>PISCEES Project for Land-Ice Modeling</a:t>
            </a:r>
            <a:endParaRPr lang="en-US" sz="3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algn="ctr" eaLnBrk="1" hangingPunct="1"/>
                <a:r>
                  <a:rPr lang="en-US" b="1" u="sng" dirty="0" smtClean="0">
                    <a:latin typeface="Calibri" panose="020F0502020204030204" pitchFamily="34" charset="0"/>
                  </a:rPr>
                  <a:t>Sandia’s Role in the PISCEES Project</a:t>
                </a:r>
                <a:r>
                  <a:rPr lang="en-US" b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dirty="0" smtClean="0">
                    <a:latin typeface="Calibri" panose="020F0502020204030204" pitchFamily="34" charset="0"/>
                  </a:rPr>
                  <a:t>to </a:t>
                </a:r>
                <a:r>
                  <a:rPr lang="en-US" b="1" dirty="0" smtClean="0">
                    <a:latin typeface="Calibri" panose="020F0502020204030204" pitchFamily="34" charset="0"/>
                  </a:rPr>
                  <a:t>develop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and </a:t>
                </a:r>
                <a:r>
                  <a:rPr lang="en-US" b="1" dirty="0">
                    <a:latin typeface="Calibri" panose="020F0502020204030204" pitchFamily="34" charset="0"/>
                  </a:rPr>
                  <a:t>support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a robust and scalable land ice solver based on the “First-Order” (FO) Stokes equations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Calibri" panose="020F0502020204030204" pitchFamily="34" charset="0"/>
                  </a:rPr>
                  <a:t>Albany/FELIX*</a:t>
                </a:r>
                <a:endParaRPr lang="en-US" b="1" i="1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16687"/>
                <a:ext cx="8354291" cy="646331"/>
              </a:xfrm>
              <a:prstGeom prst="rect">
                <a:avLst/>
              </a:prstGeom>
              <a:blipFill>
                <a:blip r:embed="rId4"/>
                <a:stretch>
                  <a:fillRect l="-438" t="-5660" r="-1022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28449" y="2355739"/>
            <a:ext cx="434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b="1" u="sng" dirty="0" smtClean="0">
                <a:latin typeface="Calibri" panose="020F0502020204030204" pitchFamily="34" charset="0"/>
              </a:rPr>
              <a:t>Requirements for </a:t>
            </a:r>
            <a:r>
              <a:rPr lang="en-US" b="1" i="1" u="sng" dirty="0" smtClean="0">
                <a:latin typeface="Calibri" panose="020F0502020204030204" pitchFamily="34" charset="0"/>
              </a:rPr>
              <a:t>Albany/FELIX</a:t>
            </a:r>
            <a:r>
              <a:rPr lang="en-US" b="1" u="sng" dirty="0" smtClean="0">
                <a:latin typeface="Calibri" panose="020F0502020204030204" pitchFamily="34" charset="0"/>
              </a:rPr>
              <a:t>: </a:t>
            </a:r>
          </a:p>
          <a:p>
            <a:endParaRPr lang="en-US" sz="1000" dirty="0" smtClean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Unstructured grid </a:t>
            </a:r>
            <a:r>
              <a:rPr lang="en-US" dirty="0" smtClean="0">
                <a:latin typeface="Calibri" panose="020F0502020204030204" pitchFamily="34" charset="0"/>
              </a:rPr>
              <a:t>meshes.</a:t>
            </a:r>
          </a:p>
          <a:p>
            <a:pPr marL="231775" lvl="1"/>
            <a:endParaRPr lang="en-US" sz="400" dirty="0" smtClean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Scalable, fast </a:t>
            </a:r>
            <a:r>
              <a:rPr lang="en-US" dirty="0" smtClean="0">
                <a:latin typeface="Calibri" panose="020F0502020204030204" pitchFamily="34" charset="0"/>
              </a:rPr>
              <a:t>and</a:t>
            </a:r>
            <a:r>
              <a:rPr lang="en-US" b="1" i="1" dirty="0" smtClean="0">
                <a:latin typeface="Calibri" panose="020F0502020204030204" pitchFamily="34" charset="0"/>
              </a:rPr>
              <a:t> robust.</a:t>
            </a:r>
          </a:p>
          <a:p>
            <a:pPr marL="452438" lvl="1" indent="-220663">
              <a:buFont typeface="Arial"/>
              <a:buChar char="•"/>
            </a:pPr>
            <a:endParaRPr lang="en-US" sz="400" b="1" i="1" dirty="0" smtClean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Verified </a:t>
            </a:r>
            <a:r>
              <a:rPr lang="en-US" dirty="0" smtClean="0">
                <a:latin typeface="Calibri" panose="020F0502020204030204" pitchFamily="34" charset="0"/>
              </a:rPr>
              <a:t>and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b="1" i="1" dirty="0" smtClean="0">
                <a:latin typeface="Calibri" panose="020F0502020204030204" pitchFamily="34" charset="0"/>
              </a:rPr>
              <a:t>validated.</a:t>
            </a:r>
          </a:p>
          <a:p>
            <a:pPr marL="231775" lvl="1"/>
            <a:endParaRPr lang="en-US" sz="400" b="1" i="1" dirty="0" smtClean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Portable </a:t>
            </a:r>
            <a:r>
              <a:rPr lang="en-US" dirty="0" smtClean="0">
                <a:latin typeface="Calibri" panose="020F0502020204030204" pitchFamily="34" charset="0"/>
              </a:rPr>
              <a:t>to new architecture machines.</a:t>
            </a:r>
          </a:p>
          <a:p>
            <a:pPr marL="231775" lvl="1"/>
            <a:endParaRPr lang="en-US" sz="400" dirty="0" smtClean="0">
              <a:latin typeface="Calibri" panose="020F0502020204030204" pitchFamily="34" charset="0"/>
            </a:endParaRPr>
          </a:p>
          <a:p>
            <a:pPr marL="452438" lvl="1" indent="-220663">
              <a:buFont typeface="Arial"/>
              <a:buChar char="•"/>
            </a:pPr>
            <a:r>
              <a:rPr lang="en-US" b="1" i="1" dirty="0">
                <a:latin typeface="Calibri" panose="020F0502020204030204" pitchFamily="34" charset="0"/>
              </a:rPr>
              <a:t>Advanced analysis </a:t>
            </a:r>
            <a:r>
              <a:rPr lang="en-US" dirty="0">
                <a:latin typeface="Calibri" panose="020F0502020204030204" pitchFamily="34" charset="0"/>
              </a:rPr>
              <a:t>capabilities</a:t>
            </a:r>
            <a:r>
              <a:rPr lang="en-US" dirty="0" smtClean="0">
                <a:latin typeface="Calibri" panose="020F0502020204030204" pitchFamily="34" charset="0"/>
              </a:rPr>
              <a:t>: deterministic inversion, calibration, uncertainty quantification.</a:t>
            </a:r>
            <a:endParaRPr lang="en-US" sz="5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9" y="6574203"/>
            <a:ext cx="94772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Finite Elements for Land Ice </a:t>
            </a:r>
            <a:r>
              <a:rPr lang="en-US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eXperiments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518" y="5200471"/>
            <a:ext cx="3888281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As part of </a:t>
            </a:r>
            <a:r>
              <a:rPr lang="en-US" b="1" dirty="0" smtClean="0">
                <a:latin typeface="Calibri" panose="020F0502020204030204" pitchFamily="34" charset="0"/>
              </a:rPr>
              <a:t>ACME </a:t>
            </a:r>
            <a:r>
              <a:rPr lang="en-US" b="1" i="1" dirty="0" smtClean="0">
                <a:latin typeface="Calibri" panose="020F0502020204030204" pitchFamily="34" charset="0"/>
              </a:rPr>
              <a:t>DOE Earth </a:t>
            </a:r>
            <a:r>
              <a:rPr lang="en-US" b="1" i="1" dirty="0">
                <a:latin typeface="Calibri" panose="020F0502020204030204" pitchFamily="34" charset="0"/>
              </a:rPr>
              <a:t>S</a:t>
            </a:r>
            <a:r>
              <a:rPr lang="en-US" b="1" i="1" dirty="0" smtClean="0">
                <a:latin typeface="Calibri" panose="020F0502020204030204" pitchFamily="34" charset="0"/>
              </a:rPr>
              <a:t>ystem </a:t>
            </a:r>
            <a:r>
              <a:rPr lang="en-US" b="1" i="1" dirty="0">
                <a:latin typeface="Calibri" panose="020F0502020204030204" pitchFamily="34" charset="0"/>
              </a:rPr>
              <a:t>M</a:t>
            </a:r>
            <a:r>
              <a:rPr lang="en-US" b="1" i="1" dirty="0" smtClean="0">
                <a:latin typeface="Calibri" panose="020F0502020204030204" pitchFamily="34" charset="0"/>
              </a:rPr>
              <a:t>odel</a:t>
            </a:r>
            <a:r>
              <a:rPr lang="en-US" dirty="0" smtClean="0">
                <a:latin typeface="Calibri" panose="020F0502020204030204" pitchFamily="34" charset="0"/>
              </a:rPr>
              <a:t>, solver will provide actionable predictions of 21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century sea-level change (including uncertainty bounds).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08" y="5828620"/>
            <a:ext cx="1413619" cy="658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35754" y="739191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“PISCEES”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Predicting Ice Sheet Climate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year SciDAC3 project (2012-2017).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705314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2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495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Background.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Motivation.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PISCEES project for land-ice modeling.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Albany/FELIX “First-Order Stokes” land-ice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Finite Element Assembly.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Performance-portability via </a:t>
            </a:r>
            <a:r>
              <a:rPr lang="en-US" sz="2400" dirty="0" err="1" smtClean="0">
                <a:latin typeface="Calibri" panose="020F0502020204030204" pitchFamily="34" charset="0"/>
              </a:rPr>
              <a:t>Kokkos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anose="020F0502020204030204" pitchFamily="34" charset="0"/>
              </a:rPr>
              <a:t>Linear Solve.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AMG preconditioning.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Summary &amp; future </a:t>
            </a:r>
            <a:r>
              <a:rPr lang="en-US" sz="2400" dirty="0"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</a:rPr>
              <a:t>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880087"/>
            <a:ext cx="3384881" cy="2476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606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020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gis_adapt_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37" y="2695051"/>
            <a:ext cx="2098675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63500" y="-38100"/>
            <a:ext cx="8229600" cy="992188"/>
          </a:xfrm>
        </p:spPr>
        <p:txBody>
          <a:bodyPr/>
          <a:lstStyle/>
          <a:p>
            <a:r>
              <a:rPr lang="en-US" altLang="en-US" sz="34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First-Order (FO) Stokes Model</a:t>
            </a: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0" y="2667000"/>
            <a:ext cx="474345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102E5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E8C7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indent="0" defTabSz="914400">
              <a:buNone/>
            </a:pPr>
            <a:r>
              <a:rPr lang="en-US" altLang="en-US" sz="1800" b="1" u="sng" dirty="0" smtClean="0"/>
              <a:t>Algorithmic choices for Albany/FELIX:</a:t>
            </a:r>
          </a:p>
          <a:p>
            <a:pPr marL="0" indent="0" defTabSz="914400">
              <a:buNone/>
            </a:pPr>
            <a:endParaRPr lang="en-US" altLang="en-US" sz="1000" b="1" i="1" dirty="0" smtClean="0"/>
          </a:p>
          <a:p>
            <a:pPr defTabSz="914400">
              <a:buFontTx/>
              <a:buChar char="•"/>
            </a:pPr>
            <a:r>
              <a:rPr lang="en-US" altLang="en-US" sz="1800" b="1" i="1" dirty="0" smtClean="0"/>
              <a:t>3D </a:t>
            </a:r>
            <a:r>
              <a:rPr lang="en-US" altLang="en-US" sz="1800" b="1" i="1" dirty="0"/>
              <a:t>unstructured </a:t>
            </a:r>
            <a:r>
              <a:rPr lang="en-US" altLang="en-US" sz="1800" b="1" i="1" dirty="0" smtClean="0"/>
              <a:t>grid</a:t>
            </a:r>
            <a:r>
              <a:rPr lang="en-US" altLang="en-US" sz="1800" b="1" dirty="0" smtClean="0"/>
              <a:t> </a:t>
            </a:r>
            <a:r>
              <a:rPr lang="en-US" altLang="en-US" sz="1800" b="0" dirty="0"/>
              <a:t>FEM discretization.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 defTabSz="914400">
              <a:buFontTx/>
              <a:buChar char="•"/>
            </a:pPr>
            <a:r>
              <a:rPr lang="en-US" altLang="en-US" sz="1800" b="1" i="1" dirty="0"/>
              <a:t>Newton method</a:t>
            </a:r>
            <a:r>
              <a:rPr lang="en-US" altLang="en-US" sz="1800" b="1" dirty="0"/>
              <a:t> </a:t>
            </a:r>
            <a:r>
              <a:rPr lang="en-US" altLang="en-US" sz="1800" b="0" dirty="0"/>
              <a:t>nonlinear solver with automatic </a:t>
            </a:r>
            <a:r>
              <a:rPr lang="en-US" altLang="en-US" sz="1800" b="0" dirty="0" smtClean="0"/>
              <a:t>differentiation </a:t>
            </a:r>
            <a:r>
              <a:rPr lang="en-US" altLang="en-US" sz="1800" b="0" dirty="0"/>
              <a:t>Jacobians.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 defTabSz="914400">
              <a:buFontTx/>
              <a:buChar char="•"/>
            </a:pPr>
            <a:r>
              <a:rPr lang="en-US" altLang="en-US" sz="1800" b="0" dirty="0" smtClean="0"/>
              <a:t>Preconditioned </a:t>
            </a:r>
            <a:r>
              <a:rPr lang="en-US" altLang="en-US" sz="1800" b="1" i="1" dirty="0" err="1"/>
              <a:t>Krylov</a:t>
            </a:r>
            <a:r>
              <a:rPr lang="en-US" altLang="en-US" sz="1800" b="1" i="1" dirty="0"/>
              <a:t> </a:t>
            </a:r>
            <a:r>
              <a:rPr lang="en-US" altLang="en-US" sz="1800" b="1" i="1" dirty="0" smtClean="0"/>
              <a:t>iterative linear </a:t>
            </a:r>
            <a:r>
              <a:rPr lang="en-US" altLang="en-US" sz="1800" b="1" i="1" dirty="0"/>
              <a:t>solvers</a:t>
            </a:r>
            <a:r>
              <a:rPr lang="en-US" altLang="en-US" sz="1800" b="0" dirty="0"/>
              <a:t>.</a:t>
            </a:r>
          </a:p>
          <a:p>
            <a:pPr defTabSz="914400">
              <a:buFontTx/>
              <a:buNone/>
            </a:pPr>
            <a:endParaRPr lang="en-US" altLang="en-US" sz="400" b="0" dirty="0"/>
          </a:p>
          <a:p>
            <a:pPr defTabSz="914400">
              <a:buFontTx/>
              <a:buChar char="•"/>
            </a:pPr>
            <a:r>
              <a:rPr lang="en-US" altLang="en-US" sz="1800" b="1" i="1" dirty="0"/>
              <a:t>Advanced analysis capabilities</a:t>
            </a:r>
            <a:r>
              <a:rPr lang="en-US" altLang="en-US" sz="1800" b="0" dirty="0"/>
              <a:t>: deterministic inversion, calibration, UQ</a:t>
            </a:r>
            <a:r>
              <a:rPr lang="en-US" altLang="en-US" sz="1800" b="0" dirty="0" smtClean="0"/>
              <a:t>.</a:t>
            </a:r>
            <a:endParaRPr lang="en-US" altLang="en-US" sz="400" b="0" dirty="0"/>
          </a:p>
        </p:txBody>
      </p:sp>
      <p:pic>
        <p:nvPicPr>
          <p:cNvPr id="89095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5797550"/>
            <a:ext cx="11922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11158" y="944987"/>
            <a:ext cx="7989842" cy="14283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Ice velocities given by the </a:t>
            </a:r>
            <a:r>
              <a:rPr lang="en-US" altLang="en-US" sz="18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“First-Order” Stokes PDEs</a:t>
            </a:r>
            <a:r>
              <a:rPr lang="en-US" altLang="en-US" sz="18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with nonlinear viscosity: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3" name="Picture 4" descr="fo_Stok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6" y="1337739"/>
            <a:ext cx="8697913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15333"/>
            <a:ext cx="2239127" cy="1628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29048" y="5594230"/>
            <a:ext cx="945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Ice sheet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6200" y="6553200"/>
            <a:ext cx="704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en-US" sz="1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* </a:t>
            </a:r>
            <a:r>
              <a:rPr lang="en-US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https://github.com/gahansen/Albany.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38" y="5638800"/>
            <a:ext cx="4664912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Albany/FELIX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implemented in open-source*         multi-physics FE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Trilinos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-based  code: 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8" y="5902007"/>
            <a:ext cx="943088" cy="4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rilinos_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70" y="145805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8184</TotalTime>
  <Words>7172</Words>
  <Application>Microsoft Office PowerPoint</Application>
  <PresentationFormat>On-screen Show (4:3)</PresentationFormat>
  <Paragraphs>1028</Paragraphs>
  <Slides>57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ＭＳ Ｐゴシック</vt:lpstr>
      <vt:lpstr>Arial</vt:lpstr>
      <vt:lpstr>Calibri</vt:lpstr>
      <vt:lpstr>Cambria Math</vt:lpstr>
      <vt:lpstr>DejaVu Sans</vt:lpstr>
      <vt:lpstr>Helvetica</vt:lpstr>
      <vt:lpstr>StarSymbol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Motivation</vt:lpstr>
      <vt:lpstr>MPI+X Programming Model</vt:lpstr>
      <vt:lpstr>PowerPoint Presentation</vt:lpstr>
      <vt:lpstr>PISCEES Project for Land-Ice Modeling</vt:lpstr>
      <vt:lpstr>PowerPoint Presentation</vt:lpstr>
      <vt:lpstr>First-Order (FO) Stokes Model</vt:lpstr>
      <vt:lpstr>First-Order (FO) Stokes Model</vt:lpstr>
      <vt:lpstr>PowerPoint Presentation</vt:lpstr>
      <vt:lpstr>Albany/FELIX Finite Element Assembly (FEA)</vt:lpstr>
      <vt:lpstr>Albany/FELIX Finite Element Assembly (FEA)</vt:lpstr>
      <vt:lpstr>Albany/FELIX Finite Element Assembly (FEA)</vt:lpstr>
      <vt:lpstr>Performance-portability via Kokkos</vt:lpstr>
      <vt:lpstr>MPI+X FEA via Kokkos </vt:lpstr>
      <vt:lpstr>MPI+X FEA via Kokkos </vt:lpstr>
      <vt:lpstr>MPI+X FEA via Kokkos </vt:lpstr>
      <vt:lpstr>MPI+X FEA via Kokkos </vt:lpstr>
      <vt:lpstr>MPI+X FEA via Kokkos </vt:lpstr>
      <vt:lpstr>MPI+X FEA via Kokkos </vt:lpstr>
      <vt:lpstr>MPI+X FEA via Kokkos </vt:lpstr>
      <vt:lpstr>Computer Architectures</vt:lpstr>
      <vt:lpstr>Computer Architectures</vt:lpstr>
      <vt:lpstr>GIS Kokkos Execution Space Comparison</vt:lpstr>
      <vt:lpstr>GIS Kokkos 16 MPI vs. 4(MPI+GPU) Results</vt:lpstr>
      <vt:lpstr>GIS Kokkos 68MPI vs. 68(MPI+4OMP) Results</vt:lpstr>
      <vt:lpstr>GIS MPI+Device Weak Scalability </vt:lpstr>
      <vt:lpstr>PowerPoint Presentation</vt:lpstr>
      <vt:lpstr>Initial Weak Scalability Study Using ILU </vt:lpstr>
      <vt:lpstr>Initial Weak Scalability Study Using ILU </vt:lpstr>
      <vt:lpstr>Initial Weak Scalability Study Using ILU </vt:lpstr>
      <vt:lpstr>Initial Weak Scalability Study Using ILU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&amp; Conclusions</vt:lpstr>
      <vt:lpstr>Summary &amp; Conclusions</vt:lpstr>
      <vt:lpstr>Summary &amp; Conclusions</vt:lpstr>
      <vt:lpstr>Ongoing/Future Work</vt:lpstr>
      <vt:lpstr>Funding/Acknowledgements</vt:lpstr>
      <vt:lpstr>References</vt:lpstr>
      <vt:lpstr>Appendix: Parallelism on Modern Hardware</vt:lpstr>
      <vt:lpstr>Multiphysics Code</vt:lpstr>
      <vt:lpstr>PowerPoint Presentation</vt:lpstr>
      <vt:lpstr>Appendix: Kokkos-ification of Finite Element Assembly (Example)</vt:lpstr>
      <vt:lpstr>Appendix: Ice Sheet Dynamic Equations</vt:lpstr>
      <vt:lpstr>Appendix: MPI+Device Scalability Study</vt:lpstr>
      <vt:lpstr>Appendix: MPI+Device Scalability Study</vt:lpstr>
      <vt:lpstr>Appendix: Greenland Weak Scalability on Titan</vt:lpstr>
      <vt:lpstr>Appendix: Scalability with Increasing Order Elements </vt:lpstr>
      <vt:lpstr>Appendix: Kokkos Range vs. MDRange Policy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Tezaur, Irina</dc:creator>
  <cp:lastModifiedBy>LOFT</cp:lastModifiedBy>
  <cp:revision>900</cp:revision>
  <dcterms:modified xsi:type="dcterms:W3CDTF">2017-09-11T20:10:03Z</dcterms:modified>
</cp:coreProperties>
</file>