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71"/>
  </p:notesMasterIdLst>
  <p:handoutMasterIdLst>
    <p:handoutMasterId r:id="rId72"/>
  </p:handoutMasterIdLst>
  <p:sldIdLst>
    <p:sldId id="270" r:id="rId2"/>
    <p:sldId id="347" r:id="rId3"/>
    <p:sldId id="348" r:id="rId4"/>
    <p:sldId id="336" r:id="rId5"/>
    <p:sldId id="281" r:id="rId6"/>
    <p:sldId id="358" r:id="rId7"/>
    <p:sldId id="337" r:id="rId8"/>
    <p:sldId id="349" r:id="rId9"/>
    <p:sldId id="375" r:id="rId10"/>
    <p:sldId id="267" r:id="rId11"/>
    <p:sldId id="339" r:id="rId12"/>
    <p:sldId id="346" r:id="rId13"/>
    <p:sldId id="359" r:id="rId14"/>
    <p:sldId id="360" r:id="rId15"/>
    <p:sldId id="361" r:id="rId16"/>
    <p:sldId id="350" r:id="rId17"/>
    <p:sldId id="362" r:id="rId18"/>
    <p:sldId id="363" r:id="rId19"/>
    <p:sldId id="364" r:id="rId20"/>
    <p:sldId id="365" r:id="rId21"/>
    <p:sldId id="366" r:id="rId22"/>
    <p:sldId id="367" r:id="rId23"/>
    <p:sldId id="342" r:id="rId24"/>
    <p:sldId id="356" r:id="rId25"/>
    <p:sldId id="310" r:id="rId26"/>
    <p:sldId id="325" r:id="rId27"/>
    <p:sldId id="329" r:id="rId28"/>
    <p:sldId id="331" r:id="rId29"/>
    <p:sldId id="330" r:id="rId30"/>
    <p:sldId id="368" r:id="rId31"/>
    <p:sldId id="357" r:id="rId32"/>
    <p:sldId id="332" r:id="rId33"/>
    <p:sldId id="341" r:id="rId34"/>
    <p:sldId id="374" r:id="rId35"/>
    <p:sldId id="327" r:id="rId36"/>
    <p:sldId id="351" r:id="rId37"/>
    <p:sldId id="285" r:id="rId38"/>
    <p:sldId id="286" r:id="rId39"/>
    <p:sldId id="333" r:id="rId40"/>
    <p:sldId id="260" r:id="rId41"/>
    <p:sldId id="296" r:id="rId42"/>
    <p:sldId id="298" r:id="rId43"/>
    <p:sldId id="312" r:id="rId44"/>
    <p:sldId id="314" r:id="rId45"/>
    <p:sldId id="315" r:id="rId46"/>
    <p:sldId id="328" r:id="rId47"/>
    <p:sldId id="302" r:id="rId48"/>
    <p:sldId id="317" r:id="rId49"/>
    <p:sldId id="299" r:id="rId50"/>
    <p:sldId id="300" r:id="rId51"/>
    <p:sldId id="297" r:id="rId52"/>
    <p:sldId id="307" r:id="rId53"/>
    <p:sldId id="352" r:id="rId54"/>
    <p:sldId id="304" r:id="rId55"/>
    <p:sldId id="353" r:id="rId56"/>
    <p:sldId id="318" r:id="rId57"/>
    <p:sldId id="354" r:id="rId58"/>
    <p:sldId id="324" r:id="rId59"/>
    <p:sldId id="355" r:id="rId60"/>
    <p:sldId id="369" r:id="rId61"/>
    <p:sldId id="319" r:id="rId62"/>
    <p:sldId id="320" r:id="rId63"/>
    <p:sldId id="370" r:id="rId64"/>
    <p:sldId id="371" r:id="rId65"/>
    <p:sldId id="372" r:id="rId66"/>
    <p:sldId id="373" r:id="rId67"/>
    <p:sldId id="321" r:id="rId68"/>
    <p:sldId id="322" r:id="rId69"/>
    <p:sldId id="323" r:id="rId7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0A6CD"/>
    <a:srgbClr val="1F497D"/>
    <a:srgbClr val="66FFCC"/>
    <a:srgbClr val="99FF99"/>
    <a:srgbClr val="FFFFCC"/>
    <a:srgbClr val="CCFF33"/>
    <a:srgbClr val="FFCC99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40"/>
    <p:restoredTop sz="84457" autoAdjust="0"/>
  </p:normalViewPr>
  <p:slideViewPr>
    <p:cSldViewPr snapToGrid="0" snapToObjects="1">
      <p:cViewPr varScale="1">
        <p:scale>
          <a:sx n="77" d="100"/>
          <a:sy n="77" d="100"/>
        </p:scale>
        <p:origin x="17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-1670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2/16/2017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2/16/2017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389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ctr" fontAlgn="t"/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834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ctr" fontAlgn="t"/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110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ctr" fontAlgn="t"/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852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ctr" fontAlgn="t"/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605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ctr" fontAlgn="t"/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574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ctr" fontAlgn="t"/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958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374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98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46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73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6066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524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64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96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14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13496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724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89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39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891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49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48712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446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212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404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628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591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t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86991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90496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1215652" y="707208"/>
            <a:ext cx="4577664" cy="347001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617" tIns="41809" rIns="83617" bIns="41809" anchor="ctr"/>
          <a:lstStyle/>
          <a:p>
            <a:endParaRPr lang="en-US"/>
          </a:p>
        </p:txBody>
      </p:sp>
      <p:sp>
        <p:nvSpPr>
          <p:cNvPr id="3891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9602" y="4425180"/>
            <a:ext cx="4856878" cy="35154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316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1215652" y="707208"/>
            <a:ext cx="4577664" cy="347001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617" tIns="41809" rIns="83617" bIns="41809" anchor="ctr"/>
          <a:lstStyle/>
          <a:p>
            <a:endParaRPr lang="en-US"/>
          </a:p>
        </p:txBody>
      </p:sp>
      <p:sp>
        <p:nvSpPr>
          <p:cNvPr id="3891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9602" y="4425180"/>
            <a:ext cx="4856878" cy="35154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171450" indent="-171450">
              <a:buFontTx/>
              <a:buChar char="-"/>
            </a:pPr>
            <a:r>
              <a:rPr lang="en-US" dirty="0" smtClean="0"/>
              <a:t>Linear</a:t>
            </a:r>
            <a:r>
              <a:rPr lang="en-US" baseline="0" dirty="0" smtClean="0"/>
              <a:t> convergence for all methods (bottom left)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Monolithic Schwarz converges faster but timings are similar -&gt; all implementations are interchangeable (bottom right)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Amount of overlap critical for convergence (top right)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765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21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marL="171450" indent="-171450" algn="l" fontAlgn="t">
              <a:buFontTx/>
              <a:buChar char="-"/>
            </a:pPr>
            <a:r>
              <a:rPr lang="en-US" dirty="0" smtClean="0"/>
              <a:t>Fuselage failure: small flaws grow quickly</a:t>
            </a:r>
            <a:r>
              <a:rPr lang="en-US" baseline="0" dirty="0" smtClean="0"/>
              <a:t> in unstable manner</a:t>
            </a:r>
          </a:p>
          <a:p>
            <a:pPr marL="171450" indent="-171450" algn="l" fontAlgn="t">
              <a:buFontTx/>
              <a:buChar char="-"/>
            </a:pPr>
            <a:r>
              <a:rPr lang="en-US" baseline="0" dirty="0" smtClean="0"/>
              <a:t>Pressure vessel: </a:t>
            </a:r>
            <a:r>
              <a:rPr lang="en-US" baseline="0" dirty="0" err="1" smtClean="0"/>
              <a:t>flw</a:t>
            </a:r>
            <a:r>
              <a:rPr lang="en-US" baseline="0" dirty="0" smtClean="0"/>
              <a:t> in surface interacts with microstructure, which can lead to failure or microstructure or not; determining which one happens is complex </a:t>
            </a:r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6269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744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136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506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364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Geometric</a:t>
            </a:r>
            <a:r>
              <a:rPr lang="en-US" baseline="0" dirty="0" smtClean="0"/>
              <a:t> error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7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t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141891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790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Geometric error 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57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434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984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l" fontAlgn="t"/>
            <a:r>
              <a:rPr lang="en-US" dirty="0" smtClean="0"/>
              <a:t>- Three-field formulation with weak compatibility enforced weakly using LMs.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8496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Stress contours </a:t>
            </a:r>
            <a:r>
              <a:rPr lang="en-US" smtClean="0"/>
              <a:t>show Cauchy</a:t>
            </a:r>
            <a:r>
              <a:rPr lang="en-US" baseline="0" smtClean="0"/>
              <a:t> </a:t>
            </a:r>
            <a:r>
              <a:rPr lang="en-US" baseline="0" dirty="0" smtClean="0"/>
              <a:t>stress in the loading direction; total strain is approximately 2%.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117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4351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0406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464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62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9575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639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58587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Strain localization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ubiquitous feature of elastoplastic materials undergoing nonhomogeneous deformation. The phenomenon manifests in the form of a shear band, a narrow zone of intense straining across which some kinematical fields in a deforming body may be discontinuous.</a:t>
            </a: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Strain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localization can cause local necking and ultimately fracture.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9351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76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l" fontAlgn="t"/>
            <a:r>
              <a:rPr lang="en-US" dirty="0" smtClean="0"/>
              <a:t>- Three-field formulation with weak compatibility enforced weakly using LMs.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5974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74738D-4B86-45CD-B525-0D1F602083BD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784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\text{cubic elastic constant}: C_{11} = 204.6 \; \text{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GPa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\text{cubic elastic constant}: C_{12} = 137.7 \; \text{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GPa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\text{cubic elastic constant}: C_{44} = 126.2 \; \text{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GPa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\text{reference shear rate}: \dot{\gamma}_{0} = 1.0 \; \text{1/s}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\text{rate sensitivity factor}: m = 20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\text{hardening rate parameter}: \dot{g_{0}} = 2.0 \times 10^{4} \; \text{1/s}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\text{initial hardness}: g_{0} = 90 \; \text{MPa} 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\text{saturation hardness}: g_{s} = 202 \; \text{MPa}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\text{saturation exponent}: \omega = 0.01</a:t>
            </a:r>
          </a:p>
          <a:p>
            <a:endParaRPr lang="en-US" sz="1200" kern="1200" dirty="0" smtClean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\text{Young's modulus}: E = 195.0 \; \text{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GPa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Poission's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 ratio}: \nu = 0.3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\text{yield stress}: \sigma_{0} = 144 \; \text{MPa}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\text{hardening modulus}: H = 300 \; \text{MPa}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\text{saturation modulus}: S = 170 \; \text{MPa}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\text{saturation exponent}: \alpha = 190</a:t>
            </a:r>
          </a:p>
          <a:p>
            <a:endParaRPr lang="en-US" sz="1200" kern="1200" dirty="0" smtClean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\</a:t>
            </a:r>
            <a:r>
              <a:rPr lang="de-DE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sigma</a:t>
            </a:r>
            <a:r>
              <a:rPr lang="de-DE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_{</a:t>
            </a:r>
            <a:r>
              <a:rPr lang="de-DE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y</a:t>
            </a:r>
            <a:r>
              <a:rPr lang="de-DE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} = \</a:t>
            </a:r>
            <a:r>
              <a:rPr lang="de-DE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sigma</a:t>
            </a:r>
            <a:r>
              <a:rPr lang="de-DE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_{0} + H \</a:t>
            </a:r>
            <a:r>
              <a:rPr lang="de-DE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epsilon</a:t>
            </a:r>
            <a:r>
              <a:rPr lang="de-DE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_{p} + S (1 - </a:t>
            </a:r>
            <a:r>
              <a:rPr lang="de-DE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e</a:t>
            </a:r>
            <a:r>
              <a:rPr lang="de-DE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^{-\</a:t>
            </a:r>
            <a:r>
              <a:rPr lang="de-DE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alpha</a:t>
            </a:r>
            <a:r>
              <a:rPr lang="de-DE" sz="12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 \</a:t>
            </a:r>
            <a:r>
              <a:rPr lang="de-DE" sz="1200" kern="1200" dirty="0" err="1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epsilon</a:t>
            </a:r>
            <a:r>
              <a:rPr lang="de-DE" sz="1200" kern="120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_{p}})</a:t>
            </a:r>
            <a:endParaRPr lang="en-US" sz="1200" b="1" kern="1200" dirty="0" smtClean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74738D-4B86-45CD-B525-0D1F602083BD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965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025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93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55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l" fontAlgn="t"/>
            <a:r>
              <a:rPr lang="en-US" dirty="0" smtClean="0"/>
              <a:t>- Three field multiscale</a:t>
            </a:r>
            <a:r>
              <a:rPr lang="en-US" baseline="0" dirty="0" smtClean="0"/>
              <a:t> coupling formulation, with compatibility enforced weakly using LMs.</a:t>
            </a:r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488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725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ctr" fontAlgn="t"/>
            <a:r>
              <a:rPr lang="en-US" dirty="0" smtClean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dirty="0"/>
          </a:p>
          <a:p>
            <a:pPr algn="ctr" fontAlgn="t"/>
            <a:endParaRPr lang="en-US" dirty="0" smtClean="0"/>
          </a:p>
          <a:p>
            <a:pPr algn="ctr" fontAlgn="t"/>
            <a:endParaRPr lang="en-US" b="1" dirty="0" smtClean="0"/>
          </a:p>
          <a:p>
            <a:pPr fontAlgn="t"/>
            <a:endParaRPr lang="en-US" b="1" dirty="0"/>
          </a:p>
          <a:p>
            <a:pPr algn="ctr" fontAlgn="t"/>
            <a:endParaRPr lang="en-US" dirty="0" smtClean="0"/>
          </a:p>
          <a:p>
            <a:pPr algn="ctr" fontAlgn="t"/>
            <a:r>
              <a:rPr lang="en-US" dirty="0" smtClean="0"/>
              <a:t>If the activity score is </a:t>
            </a:r>
            <a:r>
              <a:rPr lang="en-US" dirty="0"/>
              <a:t>YELLOW or RED then be prepared to address issues, cause, and </a:t>
            </a:r>
            <a:endParaRPr lang="en-US" dirty="0" smtClean="0"/>
          </a:p>
          <a:p>
            <a:pPr algn="ctr" fontAlgn="t"/>
            <a:r>
              <a:rPr lang="en-US" dirty="0" smtClean="0"/>
              <a:t>path </a:t>
            </a:r>
            <a:r>
              <a:rPr lang="en-US" dirty="0"/>
              <a:t>forward.</a:t>
            </a:r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b="1" dirty="0"/>
          </a:p>
          <a:p>
            <a:pPr fontAlgn="t"/>
            <a:endParaRPr lang="en-US" b="1" dirty="0" smtClean="0"/>
          </a:p>
          <a:p>
            <a:pPr fontAlgn="t"/>
            <a:endParaRPr lang="en-US" dirty="0"/>
          </a:p>
          <a:p>
            <a:pPr fontAlgn="t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713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 userDrawn="1"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6" y="4197659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E3A661A9-AB95-644B-88B2-9DDC7A23F4F4}" type="datetime1">
              <a:rPr lang="en-US" smtClean="0"/>
              <a:pPr/>
              <a:t>2/16/2017</a:t>
            </a:fld>
            <a:endParaRPr lang="en-US" dirty="0"/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r>
              <a:rPr lang="en-US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SAND2016-0690 O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1639C-5EF8-8C48-833F-078F90087180}" type="datetime1">
              <a:rPr lang="en-US" smtClean="0"/>
              <a:pPr/>
              <a:t>2/16/2017</a:t>
            </a:fld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5C3D4-B14E-194D-A22F-ABBD9D7BE7F7}" type="datetime1">
              <a:rPr lang="en-US" smtClean="0"/>
              <a:pPr/>
              <a:t>2/16/2017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FF6A9-F7ED-464D-9ECE-18CDAAFFF013}" type="datetime1">
              <a:rPr lang="en-US" smtClean="0"/>
              <a:pPr/>
              <a:t>2/16/2017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65AE2-28C7-4947-8319-D60EEB07BE79}" type="datetime1">
              <a:rPr lang="en-US" smtClean="0"/>
              <a:pPr/>
              <a:t>2/16/2017</a:t>
            </a:fld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82EBC-51D7-AB40-8702-393A26BF0924}" type="datetime1">
              <a:rPr lang="en-US" smtClean="0"/>
              <a:pPr/>
              <a:t>2/16/2017</a:t>
            </a:fld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187D-6C3F-6D41-880E-F6B6C4095670}" type="datetime1">
              <a:rPr lang="en-US" smtClean="0"/>
              <a:pPr/>
              <a:t>2/16/2017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7F8E1-8F00-1645-9B46-B2F7ACC8F53A}" type="datetime1">
              <a:rPr lang="en-US" smtClean="0"/>
              <a:pPr/>
              <a:t>2/16/2017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38B7F0-25BC-B045-8049-7CADA7B3A1D1}" type="datetime1">
              <a:rPr lang="en-US" smtClean="0"/>
              <a:pPr/>
              <a:t>2/16/2017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1B799630-9E30-DE4D-BE8D-4E9CA304B925}" type="datetime1">
              <a:rPr lang="en-US" smtClean="0"/>
              <a:pPr/>
              <a:t>2/16/2017</a:t>
            </a:fld>
            <a:endParaRPr lang="en-US" dirty="0"/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</a:t>
            </a:r>
            <a:r>
              <a:rPr lang="en-US" sz="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94AL85000. SAND2015-9220</a:t>
            </a:r>
            <a:r>
              <a:rPr lang="en-US" sz="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 C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504244A8-8889-154D-9568-D8C635C53E9B}" type="datetime1">
              <a:rPr lang="en-US" smtClean="0"/>
              <a:pPr/>
              <a:t>2/16/2017</a:t>
            </a:fld>
            <a:endParaRPr lang="en-US" dirty="0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9522E0D4-989F-3A4B-AA2E-486ADFE0E698}" type="datetime1">
              <a:rPr lang="en-US" smtClean="0"/>
              <a:pPr/>
              <a:t>2/16/2017</a:t>
            </a:fld>
            <a:endParaRPr lang="en-US" dirty="0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30" name="Picture 29" descr="World Map Graphic_full.png"/>
          <p:cNvPicPr>
            <a:picLocks noChangeAspect="1"/>
          </p:cNvPicPr>
          <p:nvPr userDrawn="1"/>
        </p:nvPicPr>
        <p:blipFill rotWithShape="1">
          <a:blip r:embed="rId7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3" b="24463"/>
          <a:stretch/>
        </p:blipFill>
        <p:spPr>
          <a:xfrm>
            <a:off x="0" y="3367207"/>
            <a:ext cx="9144000" cy="34695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5B35050C-AFC0-D74A-963F-148736DC45A4}" type="datetime1">
              <a:rPr lang="en-US" smtClean="0"/>
              <a:pPr/>
              <a:t>2/16/2017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72391" y="989095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57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r>
              <a:rPr lang="en-US" sz="950" baseline="30000" dirty="0" smtClean="0">
                <a:latin typeface="Arial" pitchFamily="-112" charset="0"/>
              </a:rPr>
              <a:t/>
            </a:r>
            <a:br>
              <a:rPr lang="en-US" sz="950" baseline="30000" dirty="0" smtClean="0">
                <a:latin typeface="Arial" pitchFamily="-112" charset="0"/>
              </a:rPr>
            </a:br>
            <a:r>
              <a:rPr lang="en-US" sz="950" baseline="30000" dirty="0" smtClean="0">
                <a:latin typeface="Arial" pitchFamily="-112" charset="0"/>
              </a:rPr>
              <a:t>SAND No. 2011–XXXXP.</a:t>
            </a:r>
          </a:p>
          <a:p>
            <a:pPr algn="l">
              <a:defRPr/>
            </a:pPr>
            <a:endParaRPr lang="en-US" sz="950" baseline="30000" dirty="0">
              <a:latin typeface="Arial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7D098A99-26EF-B34F-91F8-30EA53688AF7}" type="datetime1">
              <a:rPr lang="en-US" smtClean="0"/>
              <a:pPr/>
              <a:t>2/16/2017</a:t>
            </a:fld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pic>
        <p:nvPicPr>
          <p:cNvPr id="23" name="Picture 22" descr="World Map Graphic_full.png"/>
          <p:cNvPicPr>
            <a:picLocks noChangeAspect="1"/>
          </p:cNvPicPr>
          <p:nvPr userDrawn="1"/>
        </p:nvPicPr>
        <p:blipFill rotWithShape="1">
          <a:blip r:embed="rId6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3" b="24463"/>
          <a:stretch/>
        </p:blipFill>
        <p:spPr>
          <a:xfrm>
            <a:off x="4572001" y="20421"/>
            <a:ext cx="4582281" cy="17386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C9CA6C2B-6061-6F46-BF6B-C0454CDDAB35}" type="datetime1">
              <a:rPr lang="en-US" smtClean="0"/>
              <a:pPr/>
              <a:t>2/16/2017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E15B5-4D50-754D-8585-236811896E05}" type="datetime1">
              <a:rPr lang="en-US" smtClean="0"/>
              <a:pPr/>
              <a:t>2/16/2017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F66A0-55BE-484A-9667-5C4C7A46FB26}" type="datetime1">
              <a:rPr lang="en-US" smtClean="0"/>
              <a:pPr/>
              <a:t>2/16/2017</a:t>
            </a:fld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fld id="{30B37176-1C50-7042-8162-64D2C2671FE5}" type="datetime1">
              <a:rPr lang="en-US" smtClean="0"/>
              <a:pPr/>
              <a:t>2/16/2017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98" r:id="rId2"/>
    <p:sldLayoutId id="2147483796" r:id="rId3"/>
    <p:sldLayoutId id="2147483799" r:id="rId4"/>
    <p:sldLayoutId id="2147483797" r:id="rId5"/>
    <p:sldLayoutId id="2147483800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g"/><Relationship Id="rId11" Type="http://schemas.openxmlformats.org/officeDocument/2006/relationships/image" Target="../media/image25.emf"/><Relationship Id="rId5" Type="http://schemas.openxmlformats.org/officeDocument/2006/relationships/image" Target="../media/image22.jpeg"/><Relationship Id="rId10" Type="http://schemas.openxmlformats.org/officeDocument/2006/relationships/image" Target="../media/image23.wmf"/><Relationship Id="rId4" Type="http://schemas.openxmlformats.org/officeDocument/2006/relationships/image" Target="../media/image25.png"/><Relationship Id="rId9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32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0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8.png"/><Relationship Id="rId9" Type="http://schemas.openxmlformats.org/officeDocument/2006/relationships/image" Target="../media/image33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2.pn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0.png"/><Relationship Id="rId10" Type="http://schemas.openxmlformats.org/officeDocument/2006/relationships/image" Target="../media/image33.wmf"/><Relationship Id="rId4" Type="http://schemas.openxmlformats.org/officeDocument/2006/relationships/image" Target="../media/image28.png"/><Relationship Id="rId9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32.pn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0.png"/><Relationship Id="rId10" Type="http://schemas.openxmlformats.org/officeDocument/2006/relationships/image" Target="../media/image33.wmf"/><Relationship Id="rId4" Type="http://schemas.openxmlformats.org/officeDocument/2006/relationships/image" Target="../media/image28.png"/><Relationship Id="rId9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3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9.png"/><Relationship Id="rId4" Type="http://schemas.openxmlformats.org/officeDocument/2006/relationships/image" Target="../media/image4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34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7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0.emf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7" Type="http://schemas.openxmlformats.org/officeDocument/2006/relationships/image" Target="../media/image83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88.png"/><Relationship Id="rId7" Type="http://schemas.openxmlformats.org/officeDocument/2006/relationships/image" Target="../media/image92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png"/><Relationship Id="rId9" Type="http://schemas.openxmlformats.org/officeDocument/2006/relationships/image" Target="../media/image9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97.emf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29993" y="4182201"/>
            <a:ext cx="7772400" cy="898198"/>
          </a:xfrm>
        </p:spPr>
        <p:txBody>
          <a:bodyPr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Continuum-to-Continuum Concurrent Multiscale Coupling in Solid Mechanics via the Schwarz Alternating Method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01083" y="4995744"/>
            <a:ext cx="8308999" cy="957987"/>
          </a:xfrm>
        </p:spPr>
        <p:txBody>
          <a:bodyPr/>
          <a:lstStyle/>
          <a:p>
            <a:pPr algn="ctr"/>
            <a:r>
              <a:rPr lang="en-US" sz="1800" b="1" dirty="0" smtClean="0"/>
              <a:t>Irina Tezaur, </a:t>
            </a:r>
            <a:r>
              <a:rPr lang="en-US" sz="1800" dirty="0" smtClean="0"/>
              <a:t>Alejandro Mota, Coleman Alleman</a:t>
            </a:r>
            <a:endParaRPr lang="en-US" sz="1800" baseline="30000" dirty="0" smtClean="0"/>
          </a:p>
          <a:p>
            <a:pPr algn="ctr"/>
            <a:endParaRPr lang="en-US" sz="400" dirty="0"/>
          </a:p>
          <a:p>
            <a:pPr algn="ctr"/>
            <a:r>
              <a:rPr lang="en-US" sz="1600" dirty="0" smtClean="0"/>
              <a:t>Sandia National Laboratories, Livermore, CA, USA.</a:t>
            </a:r>
          </a:p>
          <a:p>
            <a:pPr algn="ctr"/>
            <a:endParaRPr lang="en-US" sz="400" dirty="0" smtClean="0"/>
          </a:p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SIAM CS&amp;E </a:t>
            </a:r>
            <a:r>
              <a:rPr lang="en-US" sz="1800" dirty="0">
                <a:latin typeface="Calibri" panose="020F0502020204030204" pitchFamily="34" charset="0"/>
              </a:rPr>
              <a:t>2017     </a:t>
            </a:r>
            <a:r>
              <a:rPr lang="en-US" sz="1800" dirty="0" smtClean="0">
                <a:latin typeface="Calibri" panose="020F0502020204030204" pitchFamily="34" charset="0"/>
              </a:rPr>
              <a:t>     Atlanta, GA         Feb. 27 –  March 3, </a:t>
            </a:r>
            <a:r>
              <a:rPr lang="en-US" sz="1800" dirty="0">
                <a:latin typeface="Calibri" panose="020F0502020204030204" pitchFamily="34" charset="0"/>
              </a:rPr>
              <a:t>2017</a:t>
            </a:r>
          </a:p>
          <a:p>
            <a:pPr algn="ctr"/>
            <a:endParaRPr lang="en-US" sz="1800" dirty="0"/>
          </a:p>
        </p:txBody>
      </p:sp>
      <p:pic>
        <p:nvPicPr>
          <p:cNvPr id="2" name="Picture 1" descr="notched-cylinder-hex-coarse-tet-fine-referen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562153"/>
            <a:ext cx="2445022" cy="1671173"/>
          </a:xfrm>
          <a:prstGeom prst="rect">
            <a:avLst/>
          </a:prstGeom>
        </p:spPr>
      </p:pic>
      <p:pic>
        <p:nvPicPr>
          <p:cNvPr id="3" name="Picture 2" descr="notched-cylinder-hex-coarse-tet-fine-deform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11" y="2562152"/>
            <a:ext cx="2445022" cy="1671172"/>
          </a:xfrm>
          <a:prstGeom prst="rect">
            <a:avLst/>
          </a:prstGeom>
        </p:spPr>
      </p:pic>
      <p:pic>
        <p:nvPicPr>
          <p:cNvPr id="10" name="Picture 9" descr="notched-cylinder-hex-coarse-tet-fine-deformed-nomes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37" y="2562153"/>
            <a:ext cx="2453663" cy="1671171"/>
          </a:xfrm>
          <a:prstGeom prst="rect">
            <a:avLst/>
          </a:prstGeom>
        </p:spPr>
      </p:pic>
      <p:pic>
        <p:nvPicPr>
          <p:cNvPr id="11" name="Picture 10" descr="notched-cylinder-hex-coarse-tet-fine-reference-nomes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94" y="2562152"/>
            <a:ext cx="2445022" cy="1671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0" y="6488668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SAND2017-1755 C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81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2434" y="51148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Domain Decomposition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6678" y="1282393"/>
            <a:ext cx="8811996" cy="156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Proposed in 1870 by H. Schwarz for solving Laplace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PDE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on irregular domains.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6542443" y="2402952"/>
            <a:ext cx="329443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H</a:t>
            </a:r>
            <a:r>
              <a:rPr lang="en-US" sz="1400" dirty="0" smtClean="0"/>
              <a:t>. Schwarz (1843 </a:t>
            </a:r>
            <a:r>
              <a:rPr lang="en-US" sz="1400" dirty="0"/>
              <a:t>– </a:t>
            </a:r>
            <a:r>
              <a:rPr lang="en-US" sz="1400" dirty="0" smtClean="0"/>
              <a:t>1921)</a:t>
            </a:r>
            <a:endParaRPr lang="en-US" sz="1400" i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937470" y="2741304"/>
            <a:ext cx="6827389" cy="264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Schwarz Alternating Method</a:t>
            </a:r>
          </a:p>
          <a:p>
            <a:pPr marL="0" indent="0">
              <a:buNone/>
              <a:defRPr/>
            </a:pP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Initialize:</a:t>
            </a:r>
          </a:p>
          <a:p>
            <a:pPr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Solve PDE by any method 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w/ initial guess for </a:t>
            </a:r>
            <a:r>
              <a:rPr lang="en-US" sz="1700" dirty="0" err="1" smtClean="0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8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Iterate until convergence:</a:t>
            </a:r>
          </a:p>
          <a:p>
            <a:pPr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Solve PDE by any method (can be different than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) 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r>
              <a:rPr lang="en-US" sz="1700" baseline="-25000" dirty="0" smtClean="0">
                <a:latin typeface="Symbol"/>
                <a:cs typeface="Wingdings 2" charset="2"/>
              </a:rPr>
              <a:t>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w/ </a:t>
            </a:r>
            <a:r>
              <a:rPr lang="en-US" sz="1700" dirty="0" err="1" smtClean="0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BCs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r>
              <a:rPr lang="en-US" sz="1700" baseline="-25000" dirty="0" smtClean="0">
                <a:latin typeface="Symbol"/>
                <a:cs typeface="Wingdings 2" charset="2"/>
              </a:rPr>
              <a:t>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that are the values just obtained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Solve PDE by any method (can be different than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2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w/ </a:t>
            </a:r>
            <a:r>
              <a:rPr lang="en-US" sz="1700" dirty="0" err="1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 smtClean="0">
                <a:latin typeface="Symbol"/>
                <a:cs typeface="Wingdings 2" charset="2"/>
              </a:rPr>
              <a:t>1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that are the values just obtained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2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schwar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296" y="866140"/>
            <a:ext cx="1082378" cy="14888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050" y="1759672"/>
            <a:ext cx="7404410" cy="646331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Simple idea:</a:t>
            </a:r>
            <a:r>
              <a:rPr lang="en-US" dirty="0">
                <a:latin typeface="Calibri" pitchFamily="34" charset="0"/>
                <a:cs typeface="Calibri" pitchFamily="34" charset="0"/>
              </a:rPr>
              <a:t> if the solution is known in regularly shaped domains, use those as pieces to iteratively build a solution for the more complex domain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0" y="2618340"/>
            <a:ext cx="1452190" cy="2606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85582" y="3736755"/>
                <a:ext cx="4354507" cy="369332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u="sng" dirty="0" smtClean="0">
                    <a:latin typeface="Calibri" panose="020F0502020204030204" pitchFamily="34" charset="0"/>
                  </a:rPr>
                  <a:t>Requirement for convergence</a:t>
                </a:r>
                <a:r>
                  <a:rPr lang="en-US" dirty="0" smtClean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⋂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582" y="3736755"/>
                <a:ext cx="4354507" cy="369332"/>
              </a:xfrm>
              <a:prstGeom prst="rect">
                <a:avLst/>
              </a:prstGeom>
              <a:blipFill>
                <a:blip r:embed="rId5"/>
                <a:stretch>
                  <a:fillRect l="-279" t="-7937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548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2434" y="51148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Domain Decomposition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6678" y="1282393"/>
            <a:ext cx="8811996" cy="156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Proposed in 1870 by H. Schwarz for solving Laplace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PDE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on irregular domains.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6542443" y="2402952"/>
            <a:ext cx="329443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H</a:t>
            </a:r>
            <a:r>
              <a:rPr lang="en-US" sz="1400" dirty="0" smtClean="0"/>
              <a:t>. Schwarz (1843 </a:t>
            </a:r>
            <a:r>
              <a:rPr lang="en-US" sz="1400" dirty="0"/>
              <a:t>– </a:t>
            </a:r>
            <a:r>
              <a:rPr lang="en-US" sz="1400" dirty="0" smtClean="0"/>
              <a:t>1921)</a:t>
            </a:r>
            <a:endParaRPr lang="en-US" sz="1400" i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937470" y="2741304"/>
            <a:ext cx="6827389" cy="264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Schwarz Alternating Method</a:t>
            </a:r>
          </a:p>
          <a:p>
            <a:pPr marL="0" indent="0">
              <a:buNone/>
              <a:defRPr/>
            </a:pP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Initialize:</a:t>
            </a:r>
          </a:p>
          <a:p>
            <a:pPr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Solve PDE by any method 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w/ initial guess for </a:t>
            </a:r>
            <a:r>
              <a:rPr lang="en-US" sz="1700" dirty="0" err="1" smtClean="0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8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Iterate until convergence:</a:t>
            </a:r>
          </a:p>
          <a:p>
            <a:pPr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Solve PDE by any method (can be different than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) 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r>
              <a:rPr lang="en-US" sz="1700" baseline="-25000" dirty="0" smtClean="0">
                <a:latin typeface="Symbol"/>
                <a:cs typeface="Wingdings 2" charset="2"/>
              </a:rPr>
              <a:t>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w/ </a:t>
            </a:r>
            <a:r>
              <a:rPr lang="en-US" sz="1700" dirty="0" err="1" smtClean="0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BCs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r>
              <a:rPr lang="en-US" sz="1700" baseline="-25000" dirty="0" smtClean="0">
                <a:latin typeface="Symbol"/>
                <a:cs typeface="Wingdings 2" charset="2"/>
              </a:rPr>
              <a:t>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that are the values just obtained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Solve PDE by any method (can be different than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2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w/ </a:t>
            </a:r>
            <a:r>
              <a:rPr lang="en-US" sz="1700" dirty="0" err="1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 smtClean="0">
                <a:latin typeface="Symbol"/>
                <a:cs typeface="Wingdings 2" charset="2"/>
              </a:rPr>
              <a:t>1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that are the values just obtained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2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schwar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296" y="866140"/>
            <a:ext cx="1082378" cy="14888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050" y="1759672"/>
            <a:ext cx="7404410" cy="646331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Simple idea:</a:t>
            </a:r>
            <a:r>
              <a:rPr lang="en-US" dirty="0">
                <a:latin typeface="Calibri" pitchFamily="34" charset="0"/>
                <a:cs typeface="Calibri" pitchFamily="34" charset="0"/>
              </a:rPr>
              <a:t> if the solution is known in regularly shaped domains, use those as pieces to iteratively build a solution for the more complex domain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0" y="2618340"/>
            <a:ext cx="1452190" cy="2606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118" y="5559026"/>
            <a:ext cx="8608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Schwarz alternating method most commonly </a:t>
            </a:r>
            <a:r>
              <a:rPr lang="en-US" dirty="0">
                <a:latin typeface="Calibri" panose="020F0502020204030204" pitchFamily="34" charset="0"/>
              </a:rPr>
              <a:t>used as a </a:t>
            </a:r>
            <a:r>
              <a:rPr lang="en-US" b="1" i="1" dirty="0">
                <a:latin typeface="Calibri" panose="020F0502020204030204" pitchFamily="34" charset="0"/>
              </a:rPr>
              <a:t>preconditioner</a:t>
            </a:r>
            <a:r>
              <a:rPr lang="en-US" dirty="0">
                <a:latin typeface="Calibri" panose="020F0502020204030204" pitchFamily="34" charset="0"/>
              </a:rPr>
              <a:t> for </a:t>
            </a:r>
            <a:r>
              <a:rPr lang="en-US" dirty="0" err="1">
                <a:latin typeface="Calibri" panose="020F0502020204030204" pitchFamily="34" charset="0"/>
              </a:rPr>
              <a:t>Krylov</a:t>
            </a:r>
            <a:r>
              <a:rPr lang="en-US" dirty="0">
                <a:latin typeface="Calibri" panose="020F0502020204030204" pitchFamily="34" charset="0"/>
              </a:rPr>
              <a:t> iterative methods </a:t>
            </a:r>
            <a:r>
              <a:rPr lang="en-US" dirty="0" smtClean="0">
                <a:latin typeface="Calibri" panose="020F0502020204030204" pitchFamily="34" charset="0"/>
              </a:rPr>
              <a:t>to solve </a:t>
            </a:r>
            <a:r>
              <a:rPr lang="en-US" dirty="0">
                <a:latin typeface="Calibri" panose="020F0502020204030204" pitchFamily="34" charset="0"/>
              </a:rPr>
              <a:t>linear algebraic </a:t>
            </a:r>
            <a:r>
              <a:rPr lang="en-US" dirty="0" smtClean="0">
                <a:latin typeface="Calibri" panose="020F0502020204030204" pitchFamily="34" charset="0"/>
              </a:rPr>
              <a:t>equations.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85582" y="3736755"/>
                <a:ext cx="4354507" cy="369332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u="sng" dirty="0" smtClean="0">
                    <a:latin typeface="Calibri" panose="020F0502020204030204" pitchFamily="34" charset="0"/>
                  </a:rPr>
                  <a:t>Requirement for convergence</a:t>
                </a:r>
                <a:r>
                  <a:rPr lang="en-US" dirty="0" smtClean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⋂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582" y="3736755"/>
                <a:ext cx="4354507" cy="369332"/>
              </a:xfrm>
              <a:prstGeom prst="rect">
                <a:avLst/>
              </a:prstGeom>
              <a:blipFill>
                <a:blip r:embed="rId5"/>
                <a:stretch>
                  <a:fillRect l="-279" t="-7937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96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8027" y="140359"/>
            <a:ext cx="8979067" cy="4766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after Schwarz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9630" y="878955"/>
            <a:ext cx="622332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Using the Schwarz alternating </a:t>
            </a:r>
            <a:r>
              <a:rPr lang="en-US" dirty="0" smtClean="0">
                <a:latin typeface="Calibri" panose="020F0502020204030204" pitchFamily="34" charset="0"/>
              </a:rPr>
              <a:t>as a </a:t>
            </a:r>
            <a:r>
              <a:rPr lang="en-US" b="1" i="1" dirty="0" smtClean="0">
                <a:latin typeface="Calibri" panose="020F0502020204030204" pitchFamily="34" charset="0"/>
              </a:rPr>
              <a:t>discretization method </a:t>
            </a:r>
            <a:r>
              <a:rPr lang="en-US" dirty="0" smtClean="0">
                <a:latin typeface="Calibri" panose="020F0502020204030204" pitchFamily="34" charset="0"/>
              </a:rPr>
              <a:t>for PDEs is natural idea with a sound </a:t>
            </a:r>
            <a:r>
              <a:rPr lang="en-US" b="1" i="1" dirty="0" smtClean="0">
                <a:latin typeface="Calibri" panose="020F0502020204030204" pitchFamily="34" charset="0"/>
              </a:rPr>
              <a:t>theoretical foundation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23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8027" y="140359"/>
            <a:ext cx="8979067" cy="4766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after Schwarz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1343" y="1629449"/>
            <a:ext cx="6050677" cy="4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b="1" u="sng" kern="12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S. L. </a:t>
            </a:r>
            <a:r>
              <a:rPr lang="en-US" sz="1800" b="1" u="sng" kern="12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Sobolev</a:t>
            </a:r>
            <a:r>
              <a:rPr lang="en-US" sz="1800" b="1" u="sng" kern="12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(1936)</a:t>
            </a:r>
            <a:r>
              <a:rPr lang="en-US" sz="1800" u="sng" kern="1200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 posed Schwarz method for </a:t>
            </a:r>
            <a:r>
              <a:rPr lang="en-US" sz="1800" b="1" i="1" kern="1200" dirty="0" smtClean="0">
                <a:latin typeface="Calibri" pitchFamily="34" charset="0"/>
                <a:cs typeface="Calibri" pitchFamily="34" charset="0"/>
              </a:rPr>
              <a:t>linear elasticity 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sz="1800" kern="1200" dirty="0" err="1" smtClean="0">
                <a:latin typeface="Calibri" pitchFamily="34" charset="0"/>
                <a:cs typeface="Calibri" pitchFamily="34" charset="0"/>
              </a:rPr>
              <a:t>variational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form 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proved method’s convergence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by proposing a convergent sequence of energy </a:t>
            </a:r>
            <a:r>
              <a:rPr lang="en-US" sz="1800" dirty="0" err="1" smtClean="0">
                <a:latin typeface="Calibri" pitchFamily="34" charset="0"/>
                <a:cs typeface="Calibri" pitchFamily="34" charset="0"/>
              </a:rPr>
              <a:t>functionals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 marL="0" indent="0">
              <a:buNone/>
              <a:defRPr/>
            </a:pPr>
            <a:endParaRPr lang="en-US" sz="400" kern="1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 descr="Sobolev_SL_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926" y="692347"/>
            <a:ext cx="1946152" cy="1571519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 bwMode="auto">
          <a:xfrm>
            <a:off x="6382095" y="2249192"/>
            <a:ext cx="299175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 smtClean="0"/>
              <a:t>S. L. </a:t>
            </a:r>
            <a:r>
              <a:rPr lang="en-US" sz="1200" dirty="0" err="1"/>
              <a:t>Sobolev</a:t>
            </a:r>
            <a:r>
              <a:rPr lang="en-US" sz="1200" dirty="0"/>
              <a:t> </a:t>
            </a:r>
            <a:r>
              <a:rPr lang="en-US" sz="1200" dirty="0" smtClean="0"/>
              <a:t>(1908 </a:t>
            </a:r>
            <a:r>
              <a:rPr lang="en-US" sz="1200" dirty="0"/>
              <a:t>– </a:t>
            </a:r>
            <a:r>
              <a:rPr lang="en-US" sz="1200" dirty="0" smtClean="0"/>
              <a:t>1989)</a:t>
            </a:r>
            <a:endParaRPr lang="en-US" sz="1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69630" y="878955"/>
            <a:ext cx="622332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Using the Schwarz alternating </a:t>
            </a:r>
            <a:r>
              <a:rPr lang="en-US" dirty="0" smtClean="0">
                <a:latin typeface="Calibri" panose="020F0502020204030204" pitchFamily="34" charset="0"/>
              </a:rPr>
              <a:t>as a </a:t>
            </a:r>
            <a:r>
              <a:rPr lang="en-US" b="1" i="1" dirty="0" smtClean="0">
                <a:latin typeface="Calibri" panose="020F0502020204030204" pitchFamily="34" charset="0"/>
              </a:rPr>
              <a:t>discretization method </a:t>
            </a:r>
            <a:r>
              <a:rPr lang="en-US" dirty="0" smtClean="0">
                <a:latin typeface="Calibri" panose="020F0502020204030204" pitchFamily="34" charset="0"/>
              </a:rPr>
              <a:t>for PDEs is natural idea with a sound </a:t>
            </a:r>
            <a:r>
              <a:rPr lang="en-US" b="1" i="1" dirty="0" smtClean="0">
                <a:latin typeface="Calibri" panose="020F0502020204030204" pitchFamily="34" charset="0"/>
              </a:rPr>
              <a:t>theoretical foundation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77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8027" y="140359"/>
            <a:ext cx="8979067" cy="4766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after Schwarz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1343" y="1629449"/>
            <a:ext cx="6050677" cy="4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b="1" u="sng" kern="12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S. L. </a:t>
            </a:r>
            <a:r>
              <a:rPr lang="en-US" sz="1800" b="1" u="sng" kern="12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Sobolev</a:t>
            </a:r>
            <a:r>
              <a:rPr lang="en-US" sz="1800" b="1" u="sng" kern="12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(1936)</a:t>
            </a:r>
            <a:r>
              <a:rPr lang="en-US" sz="1800" u="sng" kern="1200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 posed Schwarz method for </a:t>
            </a:r>
            <a:r>
              <a:rPr lang="en-US" sz="1800" b="1" i="1" kern="1200" dirty="0" smtClean="0">
                <a:latin typeface="Calibri" pitchFamily="34" charset="0"/>
                <a:cs typeface="Calibri" pitchFamily="34" charset="0"/>
              </a:rPr>
              <a:t>linear elasticity 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sz="1800" kern="1200" dirty="0" err="1" smtClean="0">
                <a:latin typeface="Calibri" pitchFamily="34" charset="0"/>
                <a:cs typeface="Calibri" pitchFamily="34" charset="0"/>
              </a:rPr>
              <a:t>variational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form 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proved method’s convergence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by proposing a convergent sequence of energy </a:t>
            </a:r>
            <a:r>
              <a:rPr lang="en-US" sz="1800" dirty="0" err="1" smtClean="0">
                <a:latin typeface="Calibri" pitchFamily="34" charset="0"/>
                <a:cs typeface="Calibri" pitchFamily="34" charset="0"/>
              </a:rPr>
              <a:t>functionals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 marL="0" indent="0">
              <a:buNone/>
              <a:defRPr/>
            </a:pPr>
            <a:endParaRPr lang="en-US" sz="400" kern="1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b="1" u="sng" kern="12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S. G. </a:t>
            </a:r>
            <a:r>
              <a:rPr lang="en-US" sz="1800" b="1" u="sng" kern="12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Mikhlin</a:t>
            </a:r>
            <a:r>
              <a:rPr lang="en-US" sz="1800" b="1" u="sng" kern="12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(1951):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i="1" kern="1200" dirty="0" smtClean="0">
                <a:latin typeface="Calibri" pitchFamily="34" charset="0"/>
                <a:cs typeface="Calibri" pitchFamily="34" charset="0"/>
              </a:rPr>
              <a:t>proved convergence 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of Schwarz method for general linear elliptic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PDEs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endParaRPr lang="en-US" sz="400" kern="1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 descr="Mikhli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28" y="2551405"/>
            <a:ext cx="1747747" cy="202044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6683627" y="4550436"/>
            <a:ext cx="2222951" cy="5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 smtClean="0"/>
              <a:t>S. G. </a:t>
            </a:r>
            <a:r>
              <a:rPr lang="en-US" sz="1200" dirty="0" err="1" smtClean="0"/>
              <a:t>Mikhlin</a:t>
            </a:r>
            <a:r>
              <a:rPr lang="en-US" sz="1200" dirty="0" smtClean="0"/>
              <a:t> (1908 </a:t>
            </a:r>
            <a:r>
              <a:rPr lang="en-US" sz="1200" dirty="0"/>
              <a:t>– </a:t>
            </a:r>
            <a:r>
              <a:rPr lang="en-US" sz="1200" dirty="0" smtClean="0"/>
              <a:t>1990)</a:t>
            </a:r>
            <a:endParaRPr lang="en-US" sz="1200" i="1" dirty="0"/>
          </a:p>
        </p:txBody>
      </p:sp>
      <p:pic>
        <p:nvPicPr>
          <p:cNvPr id="9" name="Picture 8" descr="Sobolev_SL_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926" y="692347"/>
            <a:ext cx="1946152" cy="1571519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 bwMode="auto">
          <a:xfrm>
            <a:off x="6382095" y="2249192"/>
            <a:ext cx="299175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 smtClean="0"/>
              <a:t>S. L. </a:t>
            </a:r>
            <a:r>
              <a:rPr lang="en-US" sz="1200" dirty="0" err="1"/>
              <a:t>Sobolev</a:t>
            </a:r>
            <a:r>
              <a:rPr lang="en-US" sz="1200" dirty="0"/>
              <a:t> </a:t>
            </a:r>
            <a:r>
              <a:rPr lang="en-US" sz="1200" dirty="0" smtClean="0"/>
              <a:t>(1908 </a:t>
            </a:r>
            <a:r>
              <a:rPr lang="en-US" sz="1200" dirty="0"/>
              <a:t>– </a:t>
            </a:r>
            <a:r>
              <a:rPr lang="en-US" sz="1200" dirty="0" smtClean="0"/>
              <a:t>1989)</a:t>
            </a:r>
            <a:endParaRPr lang="en-US" sz="1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69630" y="878955"/>
            <a:ext cx="622332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Using the Schwarz alternating </a:t>
            </a:r>
            <a:r>
              <a:rPr lang="en-US" dirty="0" smtClean="0">
                <a:latin typeface="Calibri" panose="020F0502020204030204" pitchFamily="34" charset="0"/>
              </a:rPr>
              <a:t>as a </a:t>
            </a:r>
            <a:r>
              <a:rPr lang="en-US" b="1" i="1" dirty="0" smtClean="0">
                <a:latin typeface="Calibri" panose="020F0502020204030204" pitchFamily="34" charset="0"/>
              </a:rPr>
              <a:t>discretization method </a:t>
            </a:r>
            <a:r>
              <a:rPr lang="en-US" dirty="0" smtClean="0">
                <a:latin typeface="Calibri" panose="020F0502020204030204" pitchFamily="34" charset="0"/>
              </a:rPr>
              <a:t>for PDEs is natural idea with a sound </a:t>
            </a:r>
            <a:r>
              <a:rPr lang="en-US" b="1" i="1" dirty="0" smtClean="0">
                <a:latin typeface="Calibri" panose="020F0502020204030204" pitchFamily="34" charset="0"/>
              </a:rPr>
              <a:t>theoretical foundation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99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8027" y="140359"/>
            <a:ext cx="8979067" cy="4766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after Schwarz</a:t>
            </a:r>
            <a:endParaRPr lang="en-US" sz="3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71343" y="1629449"/>
                <a:ext cx="6050677" cy="413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>
                  <a:defRPr/>
                </a:pPr>
                <a:r>
                  <a:rPr lang="en-US" sz="1800" b="1" u="sng" kern="1200" dirty="0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S. L. </a:t>
                </a:r>
                <a:r>
                  <a:rPr lang="en-US" sz="1800" b="1" u="sng" kern="1200" dirty="0" err="1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Sobolev</a:t>
                </a:r>
                <a:r>
                  <a:rPr lang="en-US" sz="1800" b="1" u="sng" kern="1200" dirty="0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 (1936)</a:t>
                </a:r>
                <a:r>
                  <a:rPr lang="en-US" sz="1800" u="sng" kern="1200" dirty="0" smtClean="0">
                    <a:latin typeface="Calibri" pitchFamily="34" charset="0"/>
                    <a:cs typeface="Calibri" pitchFamily="34" charset="0"/>
                  </a:rPr>
                  <a:t>: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  posed Schwarz method for </a:t>
                </a:r>
                <a:r>
                  <a:rPr lang="en-US" sz="1800" b="1" i="1" kern="1200" dirty="0" smtClean="0">
                    <a:latin typeface="Calibri" pitchFamily="34" charset="0"/>
                    <a:cs typeface="Calibri" pitchFamily="34" charset="0"/>
                  </a:rPr>
                  <a:t>linear elasticity 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in </a:t>
                </a:r>
                <a:r>
                  <a:rPr lang="en-US" sz="1800" kern="1200" dirty="0" err="1" smtClean="0">
                    <a:latin typeface="Calibri" pitchFamily="34" charset="0"/>
                    <a:cs typeface="Calibri" pitchFamily="34" charset="0"/>
                  </a:rPr>
                  <a:t>variational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 form and </a:t>
                </a:r>
                <a:r>
                  <a:rPr lang="en-US" sz="1800" b="1" i="1" dirty="0" smtClean="0">
                    <a:latin typeface="Calibri" pitchFamily="34" charset="0"/>
                    <a:cs typeface="Calibri" pitchFamily="34" charset="0"/>
                  </a:rPr>
                  <a:t>proved method’s convergence</a:t>
                </a:r>
                <a:r>
                  <a:rPr lang="en-US" sz="1800" dirty="0" smtClean="0">
                    <a:latin typeface="Calibri" pitchFamily="34" charset="0"/>
                    <a:cs typeface="Calibri" pitchFamily="34" charset="0"/>
                  </a:rPr>
                  <a:t> by proposing a convergent sequence of energy </a:t>
                </a:r>
                <a:r>
                  <a:rPr lang="en-US" sz="1800" dirty="0" err="1" smtClean="0">
                    <a:latin typeface="Calibri" pitchFamily="34" charset="0"/>
                    <a:cs typeface="Calibri" pitchFamily="34" charset="0"/>
                  </a:rPr>
                  <a:t>functionals</a:t>
                </a:r>
                <a:r>
                  <a:rPr lang="en-US" sz="1800" dirty="0" smtClean="0">
                    <a:latin typeface="Calibri" pitchFamily="34" charset="0"/>
                    <a:cs typeface="Calibri" pitchFamily="34" charset="0"/>
                  </a:rPr>
                  <a:t>. </a:t>
                </a:r>
              </a:p>
              <a:p>
                <a:pPr marL="0" indent="0">
                  <a:buNone/>
                  <a:defRPr/>
                </a:pPr>
                <a:endParaRPr lang="en-US" sz="400" kern="1200" dirty="0" smtClean="0">
                  <a:latin typeface="Calibri" pitchFamily="34" charset="0"/>
                  <a:cs typeface="Calibri" pitchFamily="34" charset="0"/>
                </a:endParaRPr>
              </a:p>
              <a:p>
                <a:pPr>
                  <a:defRPr/>
                </a:pPr>
                <a:r>
                  <a:rPr lang="en-US" sz="1800" b="1" u="sng" kern="1200" dirty="0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S. G. </a:t>
                </a:r>
                <a:r>
                  <a:rPr lang="en-US" sz="1800" b="1" u="sng" kern="1200" dirty="0" err="1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Mikhlin</a:t>
                </a:r>
                <a:r>
                  <a:rPr lang="en-US" sz="1800" b="1" u="sng" kern="1200" dirty="0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 (1951):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800" b="1" i="1" kern="1200" dirty="0" smtClean="0">
                    <a:latin typeface="Calibri" pitchFamily="34" charset="0"/>
                    <a:cs typeface="Calibri" pitchFamily="34" charset="0"/>
                  </a:rPr>
                  <a:t>proved convergence 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of Schwarz method for general linear elliptic </a:t>
                </a:r>
                <a:r>
                  <a:rPr lang="en-US" sz="1800" dirty="0" smtClean="0">
                    <a:latin typeface="Calibri" pitchFamily="34" charset="0"/>
                    <a:cs typeface="Calibri" pitchFamily="34" charset="0"/>
                  </a:rPr>
                  <a:t>PDEs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.</a:t>
                </a:r>
              </a:p>
              <a:p>
                <a:pPr>
                  <a:defRPr/>
                </a:pPr>
                <a:endParaRPr lang="en-US" sz="400" kern="1200" dirty="0" smtClean="0">
                  <a:latin typeface="Calibri" pitchFamily="34" charset="0"/>
                  <a:cs typeface="Calibri" pitchFamily="34" charset="0"/>
                </a:endParaRPr>
              </a:p>
              <a:p>
                <a:pPr>
                  <a:defRPr/>
                </a:pPr>
                <a:r>
                  <a:rPr lang="en-US" sz="1800" b="1" u="sng" dirty="0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A. Mota, I. Tezaur, C. Alleman (2017)*:</a:t>
                </a:r>
                <a:r>
                  <a:rPr lang="en-US" sz="1800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derived a </a:t>
                </a:r>
                <a:r>
                  <a:rPr lang="en-US" sz="1800" b="1" i="1" kern="1200" dirty="0" smtClean="0">
                    <a:latin typeface="Calibri" pitchFamily="34" charset="0"/>
                    <a:cs typeface="Calibri" pitchFamily="34" charset="0"/>
                  </a:rPr>
                  <a:t>proof of convergence 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of the alternating Schwarz method for the </a:t>
                </a:r>
                <a:r>
                  <a:rPr lang="en-US" sz="1800" b="1" i="1" kern="1200" dirty="0" smtClean="0">
                    <a:latin typeface="Calibri" pitchFamily="34" charset="0"/>
                    <a:cs typeface="Calibri" pitchFamily="34" charset="0"/>
                  </a:rPr>
                  <a:t>finite deformation quasi-static nonlinear PDEs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 (with energy functional </a:t>
                </a:r>
                <a14:m>
                  <m:oMath xmlns:m="http://schemas.openxmlformats.org/officeDocument/2006/math">
                    <m:r>
                      <a:rPr lang="el-GR" sz="1800" b="1" i="1" kern="12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𝜱</m:t>
                    </m:r>
                    <m:r>
                      <a:rPr lang="en-US" sz="1800" b="0" i="1" kern="12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[</m:t>
                    </m:r>
                    <m:r>
                      <a:rPr lang="en-US" sz="1800" b="1" i="1" kern="12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𝝋</m:t>
                    </m:r>
                    <m:r>
                      <a:rPr lang="en-US" sz="1800" b="0" i="1" kern="12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]</m:t>
                    </m:r>
                  </m:oMath>
                </a14:m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 defined below), and determined a </a:t>
                </a:r>
                <a:r>
                  <a:rPr lang="en-US" sz="1800" b="1" i="1" kern="1200" dirty="0" smtClean="0">
                    <a:latin typeface="Calibri" pitchFamily="34" charset="0"/>
                    <a:cs typeface="Calibri" pitchFamily="34" charset="0"/>
                  </a:rPr>
                  <a:t>geometric convergence rate </a:t>
                </a:r>
                <a:r>
                  <a:rPr lang="en-US" sz="1800" kern="1200" dirty="0" smtClean="0">
                    <a:latin typeface="Calibri" pitchFamily="34" charset="0"/>
                    <a:cs typeface="Calibri" pitchFamily="34" charset="0"/>
                  </a:rPr>
                  <a:t>for the finite deformation quasi-static problem.</a:t>
                </a: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43" y="1629449"/>
                <a:ext cx="6050677" cy="4137150"/>
              </a:xfrm>
              <a:prstGeom prst="rect">
                <a:avLst/>
              </a:prstGeom>
              <a:blipFill>
                <a:blip r:embed="rId4"/>
                <a:stretch>
                  <a:fillRect l="-706" t="-7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Mikhli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28" y="2551405"/>
            <a:ext cx="1747747" cy="202044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6683627" y="4550436"/>
            <a:ext cx="2222951" cy="5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 smtClean="0"/>
              <a:t>S. G. </a:t>
            </a:r>
            <a:r>
              <a:rPr lang="en-US" sz="1200" dirty="0" err="1" smtClean="0"/>
              <a:t>Mikhlin</a:t>
            </a:r>
            <a:r>
              <a:rPr lang="en-US" sz="1200" dirty="0" smtClean="0"/>
              <a:t> (1908 </a:t>
            </a:r>
            <a:r>
              <a:rPr lang="en-US" sz="1200" dirty="0"/>
              <a:t>– </a:t>
            </a:r>
            <a:r>
              <a:rPr lang="en-US" sz="1200" dirty="0" smtClean="0"/>
              <a:t>1990)</a:t>
            </a:r>
            <a:endParaRPr lang="en-US" sz="1200" i="1" dirty="0"/>
          </a:p>
        </p:txBody>
      </p:sp>
      <p:pic>
        <p:nvPicPr>
          <p:cNvPr id="9" name="Picture 8" descr="Sobolev_SL_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926" y="692347"/>
            <a:ext cx="1946152" cy="1571519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 bwMode="auto">
          <a:xfrm>
            <a:off x="6382095" y="2249192"/>
            <a:ext cx="299175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 smtClean="0"/>
              <a:t>S. L. </a:t>
            </a:r>
            <a:r>
              <a:rPr lang="en-US" sz="1200" dirty="0" err="1"/>
              <a:t>Sobolev</a:t>
            </a:r>
            <a:r>
              <a:rPr lang="en-US" sz="1200" dirty="0"/>
              <a:t> </a:t>
            </a:r>
            <a:r>
              <a:rPr lang="en-US" sz="1200" dirty="0" smtClean="0"/>
              <a:t>(1908 </a:t>
            </a:r>
            <a:r>
              <a:rPr lang="en-US" sz="1200" dirty="0"/>
              <a:t>– </a:t>
            </a:r>
            <a:r>
              <a:rPr lang="en-US" sz="1200" dirty="0" smtClean="0"/>
              <a:t>1989)</a:t>
            </a:r>
            <a:endParaRPr lang="en-US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66514" y="5346155"/>
                <a:ext cx="5510539" cy="8025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𝜱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e>
                    </m:nary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  <m:sup/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en-US" dirty="0" smtClean="0"/>
                  <a:t>-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m:rPr>
                            <m:brk m:alnAt="23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/>
                      <m:e>
                        <m:acc>
                          <m:accPr>
                            <m:chr m:val="̅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acc>
                        <m:r>
                          <m:rPr>
                            <m:brk m:alnAt="23"/>
                          </m:r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brk m:alnAt="23"/>
                          </m:rP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brk m:alnAt="23"/>
                          </m:r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14" y="5346155"/>
                <a:ext cx="5510539" cy="802592"/>
              </a:xfrm>
              <a:prstGeom prst="rect">
                <a:avLst/>
              </a:prstGeom>
              <a:blipFill>
                <a:blip r:embed="rId7"/>
                <a:stretch>
                  <a:fillRect t="-56716" b="-5820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4874" y="6528816"/>
            <a:ext cx="9124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*A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. Mota, 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I. Tezaur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, C. Alleman. "The 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Schwarz Alternating Method in Solid Mechanics", </a:t>
            </a: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CMAME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(2017</a:t>
            </a:r>
            <a:r>
              <a:rPr lang="en-US" sz="1400" smtClean="0">
                <a:solidFill>
                  <a:schemeClr val="bg1"/>
                </a:solidFill>
                <a:latin typeface="Calibri" panose="020F0502020204030204" pitchFamily="34" charset="0"/>
              </a:rPr>
              <a:t>), in press</a:t>
            </a:r>
            <a:r>
              <a:rPr lang="en-US" sz="1400" i="1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910" y="4979991"/>
            <a:ext cx="872785" cy="1078992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145742" y="4980566"/>
          <a:ext cx="1013486" cy="1078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r:id="rId9" imgW="4558680" imgH="4850640" progId="">
                  <p:embed/>
                </p:oleObj>
              </mc:Choice>
              <mc:Fallback>
                <p:oleObj r:id="rId9" imgW="4558680" imgH="4850640" progId="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45742" y="4980566"/>
                        <a:ext cx="1013486" cy="1078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0695" y="4984399"/>
            <a:ext cx="1076399" cy="1074584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 bwMode="auto">
          <a:xfrm>
            <a:off x="6522935" y="6133634"/>
            <a:ext cx="2222951" cy="5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 smtClean="0"/>
              <a:t>A. Mota, I. Tezaur, C. Alleman</a:t>
            </a:r>
            <a:endParaRPr lang="en-US" sz="12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269630" y="878955"/>
            <a:ext cx="622332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Using the Schwarz alternating </a:t>
            </a:r>
            <a:r>
              <a:rPr lang="en-US" dirty="0" smtClean="0">
                <a:latin typeface="Calibri" panose="020F0502020204030204" pitchFamily="34" charset="0"/>
              </a:rPr>
              <a:t>as a </a:t>
            </a:r>
            <a:r>
              <a:rPr lang="en-US" b="1" i="1" dirty="0" smtClean="0">
                <a:latin typeface="Calibri" panose="020F0502020204030204" pitchFamily="34" charset="0"/>
              </a:rPr>
              <a:t>discretization method </a:t>
            </a:r>
            <a:r>
              <a:rPr lang="en-US" dirty="0" smtClean="0">
                <a:latin typeface="Calibri" panose="020F0502020204030204" pitchFamily="34" charset="0"/>
              </a:rPr>
              <a:t>for PDEs is natural idea with a sound </a:t>
            </a:r>
            <a:r>
              <a:rPr lang="en-US" b="1" i="1" dirty="0" smtClean="0">
                <a:latin typeface="Calibri" panose="020F0502020204030204" pitchFamily="34" charset="0"/>
              </a:rPr>
              <a:t>theoretical foundation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0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04800" y="884663"/>
            <a:ext cx="6229815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History of Schwarz Alternating Method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b="1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b="1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902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4932" y="184259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Multiscale Coupling in </a:t>
            </a:r>
            <a:r>
              <a:rPr lang="en-US" sz="3600" dirty="0" err="1" smtClean="0">
                <a:solidFill>
                  <a:schemeClr val="tx1"/>
                </a:solidFill>
              </a:rPr>
              <a:t>Quasistatics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4342" y="3433520"/>
            <a:ext cx="9001370" cy="325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Advantages:</a:t>
            </a: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Conceptually very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simple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1" y="1429029"/>
            <a:ext cx="7937896" cy="2031923"/>
          </a:xfrm>
          <a:prstGeom prst="rect">
            <a:avLst/>
          </a:prstGeom>
        </p:spPr>
      </p:pic>
      <p:pic>
        <p:nvPicPr>
          <p:cNvPr id="8" name="Picture 7" descr="Screen Shot 2015-10-25 at 10.37.1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67" y="1955266"/>
            <a:ext cx="1818502" cy="10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9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4932" y="184259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Multiscale Coupling in </a:t>
            </a:r>
            <a:r>
              <a:rPr lang="en-US" sz="3600" dirty="0" err="1" smtClean="0">
                <a:solidFill>
                  <a:schemeClr val="tx1"/>
                </a:solidFill>
              </a:rPr>
              <a:t>Quasistatics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4342" y="3433520"/>
            <a:ext cx="9001370" cy="325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Advantages:</a:t>
            </a: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Conceptually very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simple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Allows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the coupling of regions with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non-conforming meshes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element types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different levels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refinement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solidFill>
                <a:srgbClr val="1F497D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1" y="1429029"/>
            <a:ext cx="7937896" cy="2031923"/>
          </a:xfrm>
          <a:prstGeom prst="rect">
            <a:avLst/>
          </a:prstGeom>
        </p:spPr>
      </p:pic>
      <p:pic>
        <p:nvPicPr>
          <p:cNvPr id="9" name="Picture 8" descr="Screen Shot 2015-10-25 at 10.37.1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67" y="1955266"/>
            <a:ext cx="1818502" cy="10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8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4932" y="184259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Multiscale Coupling in </a:t>
            </a:r>
            <a:r>
              <a:rPr lang="en-US" sz="3600" dirty="0" err="1" smtClean="0">
                <a:solidFill>
                  <a:schemeClr val="tx1"/>
                </a:solidFill>
              </a:rPr>
              <a:t>Quasistatics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4342" y="3433520"/>
            <a:ext cx="9001370" cy="325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Advantages:</a:t>
            </a: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Conceptually very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simple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Allows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the coupling of regions with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non-conforming meshes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element types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different levels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refinement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solidFill>
                <a:srgbClr val="1F497D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Information is exchanged among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two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or more regions,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making coupling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concurrent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1" y="1429029"/>
            <a:ext cx="7937896" cy="2031923"/>
          </a:xfrm>
          <a:prstGeom prst="rect">
            <a:avLst/>
          </a:prstGeom>
        </p:spPr>
      </p:pic>
      <p:pic>
        <p:nvPicPr>
          <p:cNvPr id="9" name="Picture 8" descr="Screen Shot 2015-10-25 at 10.37.1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67" y="1955266"/>
            <a:ext cx="1818502" cy="10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04800" y="884663"/>
            <a:ext cx="6229815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History of Schwarz Alternating Method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572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4932" y="184259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Multiscale Coupling in </a:t>
            </a:r>
            <a:r>
              <a:rPr lang="en-US" sz="3600" dirty="0" err="1" smtClean="0">
                <a:solidFill>
                  <a:schemeClr val="tx1"/>
                </a:solidFill>
              </a:rPr>
              <a:t>Quasistatics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4342" y="3433520"/>
            <a:ext cx="9001370" cy="325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Advantages:</a:t>
            </a: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Conceptually very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simple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Allows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the coupling of regions with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non-conforming meshes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element types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different levels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refinement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solidFill>
                <a:srgbClr val="1F497D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Information is exchanged among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two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or more regions,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making coupling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concurrent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solvers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can be used for the different regions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1" y="1429029"/>
            <a:ext cx="7937896" cy="2031923"/>
          </a:xfrm>
          <a:prstGeom prst="rect">
            <a:avLst/>
          </a:prstGeom>
        </p:spPr>
      </p:pic>
      <p:pic>
        <p:nvPicPr>
          <p:cNvPr id="9" name="Picture 8" descr="Screen Shot 2015-10-25 at 10.37.1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67" y="1955266"/>
            <a:ext cx="1818502" cy="10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6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4932" y="184259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Multiscale Coupling in </a:t>
            </a:r>
            <a:r>
              <a:rPr lang="en-US" sz="3600" dirty="0" err="1" smtClean="0">
                <a:solidFill>
                  <a:schemeClr val="tx1"/>
                </a:solidFill>
              </a:rPr>
              <a:t>Quasistatics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4342" y="3433520"/>
            <a:ext cx="9001370" cy="325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Advantages:</a:t>
            </a: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Conceptually very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simple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Allows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the coupling of regions with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non-conforming meshes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element types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different levels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refinement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solidFill>
                <a:srgbClr val="1F497D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Information is exchanged among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two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or more regions,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making coupling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concurrent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solvers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can be used for the different regions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material models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can be coupled provided that they are compatible in the overlap region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1" y="1429029"/>
            <a:ext cx="7937896" cy="2031923"/>
          </a:xfrm>
          <a:prstGeom prst="rect">
            <a:avLst/>
          </a:prstGeom>
        </p:spPr>
      </p:pic>
      <p:pic>
        <p:nvPicPr>
          <p:cNvPr id="9" name="Picture 8" descr="Screen Shot 2015-10-25 at 10.37.1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67" y="1955266"/>
            <a:ext cx="1818502" cy="10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0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4932" y="184259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Multiscale Coupling in </a:t>
            </a:r>
            <a:r>
              <a:rPr lang="en-US" sz="3600" dirty="0" err="1" smtClean="0">
                <a:solidFill>
                  <a:schemeClr val="tx1"/>
                </a:solidFill>
              </a:rPr>
              <a:t>Quasistatics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4342" y="3433520"/>
            <a:ext cx="9001370" cy="325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Advantages:</a:t>
            </a: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Conceptually very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simple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Allows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the coupling of regions with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non-conforming meshes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element types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different levels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refinement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solidFill>
                <a:srgbClr val="1F497D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Information is exchanged among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two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or more regions,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making coupling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concurrent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solvers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can be used for the different regions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material models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can be coupled provided that they are compatible in the overlap region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en-US" sz="1800" dirty="0" smtClean="0"/>
              <a:t>Simplifies </a:t>
            </a:r>
            <a:r>
              <a:rPr lang="en-US" sz="1800" dirty="0"/>
              <a:t>the task of </a:t>
            </a:r>
            <a:r>
              <a:rPr lang="en-US" sz="1800" b="1" i="1" dirty="0" smtClean="0"/>
              <a:t>meshing complex geometries </a:t>
            </a:r>
            <a:r>
              <a:rPr lang="en-US" sz="1800" dirty="0"/>
              <a:t>for the different </a:t>
            </a:r>
            <a:r>
              <a:rPr lang="en-US" sz="1800" dirty="0" smtClean="0"/>
              <a:t>scales.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1" y="1429029"/>
            <a:ext cx="7937896" cy="2031923"/>
          </a:xfrm>
          <a:prstGeom prst="rect">
            <a:avLst/>
          </a:prstGeom>
        </p:spPr>
      </p:pic>
      <p:pic>
        <p:nvPicPr>
          <p:cNvPr id="9" name="Picture 8" descr="Screen Shot 2015-10-25 at 10.37.1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67" y="1955266"/>
            <a:ext cx="1818502" cy="10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4932" y="184259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Multiscale Coupling in </a:t>
            </a:r>
            <a:r>
              <a:rPr lang="en-US" sz="3600" dirty="0" err="1" smtClean="0">
                <a:solidFill>
                  <a:schemeClr val="tx1"/>
                </a:solidFill>
              </a:rPr>
              <a:t>Quasistatics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4342" y="3433520"/>
            <a:ext cx="9001370" cy="325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Advantages:</a:t>
            </a: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Conceptually very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simple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Allows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the coupling of regions with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non-conforming meshes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element types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different levels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refinement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solidFill>
                <a:srgbClr val="1F497D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Information is exchanged among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two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or more regions,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making coupling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concurrent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b="1" i="1" dirty="0">
                <a:solidFill>
                  <a:schemeClr val="bg2">
                    <a:lumMod val="90000"/>
                  </a:schemeClr>
                </a:solidFill>
                <a:latin typeface="Calibri" pitchFamily="34" charset="0"/>
                <a:cs typeface="Calibri" pitchFamily="34" charset="0"/>
              </a:rPr>
              <a:t>Different solvers </a:t>
            </a:r>
            <a:r>
              <a:rPr lang="en-US" sz="1800" dirty="0">
                <a:solidFill>
                  <a:schemeClr val="bg2">
                    <a:lumMod val="90000"/>
                  </a:schemeClr>
                </a:solidFill>
                <a:latin typeface="Calibri" pitchFamily="34" charset="0"/>
                <a:cs typeface="Calibri" pitchFamily="34" charset="0"/>
              </a:rPr>
              <a:t>can be used for the different regions</a:t>
            </a:r>
            <a:r>
              <a:rPr lang="en-US" sz="1800" dirty="0" smtClean="0">
                <a:solidFill>
                  <a:schemeClr val="bg2">
                    <a:lumMod val="90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material models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can be coupled provided that they are compatible in the overlap region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en-US" sz="1800" dirty="0" smtClean="0"/>
              <a:t>Simplifies </a:t>
            </a:r>
            <a:r>
              <a:rPr lang="en-US" sz="1800" dirty="0"/>
              <a:t>the task of </a:t>
            </a:r>
            <a:r>
              <a:rPr lang="en-US" sz="1800" b="1" i="1" dirty="0" smtClean="0"/>
              <a:t>meshing complex geometries </a:t>
            </a:r>
            <a:r>
              <a:rPr lang="en-US" sz="1800" dirty="0"/>
              <a:t>for the different </a:t>
            </a:r>
            <a:r>
              <a:rPr lang="en-US" sz="1800" dirty="0" smtClean="0"/>
              <a:t>scales.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1" y="1429029"/>
            <a:ext cx="7937896" cy="2031923"/>
          </a:xfrm>
          <a:prstGeom prst="rect">
            <a:avLst/>
          </a:prstGeom>
        </p:spPr>
      </p:pic>
      <p:pic>
        <p:nvPicPr>
          <p:cNvPr id="9" name="Picture 8" descr="Screen Shot 2015-10-25 at 10.37.1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67" y="1955266"/>
            <a:ext cx="1818502" cy="10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8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04800" y="884663"/>
            <a:ext cx="6229815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History of Schwarz Alternating Method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660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275" y="164645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Four Variants of the Schwarz Alternating Method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85506"/>
            <a:ext cx="4036595" cy="1942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9" y="1765103"/>
            <a:ext cx="4156911" cy="1383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76728"/>
            <a:ext cx="4036811" cy="1941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8" y="4332980"/>
            <a:ext cx="4156912" cy="1107606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732015" y="3458695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Full Schwarz</a:t>
            </a:r>
            <a:endParaRPr lang="en-US" sz="1400" i="1" dirty="0"/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366180" y="3453645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Modified Schwarz</a:t>
            </a:r>
            <a:endParaRPr lang="en-US" sz="1400" i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751018" y="6005457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Inexact Schwarz</a:t>
            </a:r>
            <a:endParaRPr lang="en-US" sz="1400" i="1" dirty="0"/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5324069" y="6005457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Monolithic Schwarz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3028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275" y="164645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Full Schwarz Method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2" y="2143427"/>
            <a:ext cx="8128348" cy="39116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35981" y="970156"/>
                <a:ext cx="7348653" cy="646331"/>
              </a:xfrm>
              <a:prstGeom prst="rect">
                <a:avLst/>
              </a:prstGeom>
              <a:solidFill>
                <a:srgbClr val="66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 smtClean="0">
                    <a:latin typeface="Calibri" panose="020F0502020204030204" pitchFamily="34" charset="0"/>
                  </a:rPr>
                  <a:t>Classical </a:t>
                </a:r>
                <a:r>
                  <a:rPr lang="en-US" dirty="0" smtClean="0">
                    <a:latin typeface="Calibri" panose="020F0502020204030204" pitchFamily="34" charset="0"/>
                  </a:rPr>
                  <a:t>algorithm originally proposed by Schwarz with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outer Schwarz loop </a:t>
                </a:r>
                <a:r>
                  <a:rPr lang="en-US" dirty="0" smtClean="0">
                    <a:latin typeface="Calibri" panose="020F0502020204030204" pitchFamily="34" charset="0"/>
                  </a:rPr>
                  <a:t>and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inner Newton loop</a:t>
                </a:r>
                <a:r>
                  <a:rPr lang="en-US" dirty="0" smtClean="0">
                    <a:latin typeface="Calibri" panose="020F0502020204030204" pitchFamily="34" charset="0"/>
                  </a:rPr>
                  <a:t>, each converged to a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tight tolerance </a:t>
                </a:r>
                <a:r>
                  <a:rPr lang="en-US" dirty="0" smtClean="0">
                    <a:latin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𝑚𝑎𝑐h𝑖𝑛𝑒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981" y="970156"/>
                <a:ext cx="7348653" cy="646331"/>
              </a:xfrm>
              <a:prstGeom prst="rect">
                <a:avLst/>
              </a:prstGeom>
              <a:blipFill>
                <a:blip r:embed="rId4"/>
                <a:stretch>
                  <a:fillRect t="-4717" r="-33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347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275" y="164645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Inexact Schwarz Method</a:t>
            </a:r>
            <a:endParaRPr lang="en-US" sz="3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35981" y="970156"/>
                <a:ext cx="7348653" cy="646331"/>
              </a:xfrm>
              <a:prstGeom prst="rect">
                <a:avLst/>
              </a:prstGeom>
              <a:solidFill>
                <a:srgbClr val="FFCC9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 smtClean="0">
                    <a:latin typeface="Calibri" panose="020F0502020204030204" pitchFamily="34" charset="0"/>
                  </a:rPr>
                  <a:t>Classical </a:t>
                </a:r>
                <a:r>
                  <a:rPr lang="en-US" dirty="0" smtClean="0">
                    <a:latin typeface="Calibri" panose="020F0502020204030204" pitchFamily="34" charset="0"/>
                  </a:rPr>
                  <a:t>algorithm originally proposed by Schwarz with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outer Schwarz loop </a:t>
                </a:r>
                <a:r>
                  <a:rPr lang="en-US" dirty="0" smtClean="0">
                    <a:latin typeface="Calibri" panose="020F0502020204030204" pitchFamily="34" charset="0"/>
                  </a:rPr>
                  <a:t>and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inner Newton loop</a:t>
                </a:r>
                <a:r>
                  <a:rPr lang="en-US" dirty="0" smtClean="0">
                    <a:latin typeface="Calibri" panose="020F0502020204030204" pitchFamily="34" charset="0"/>
                  </a:rPr>
                  <a:t>, with Newton step converged to a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loose tolerance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981" y="970156"/>
                <a:ext cx="7348653" cy="646331"/>
              </a:xfrm>
              <a:prstGeom prst="rect">
                <a:avLst/>
              </a:prstGeom>
              <a:blipFill>
                <a:blip r:embed="rId3"/>
                <a:stretch>
                  <a:fillRect t="-4717" r="-33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8" y="2024863"/>
            <a:ext cx="8307659" cy="399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275" y="164645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Monolithic Schwarz Method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5" y="2117942"/>
            <a:ext cx="8789309" cy="23419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8655" y="1059366"/>
            <a:ext cx="7507491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Combines Schwarz and Newton loop into </a:t>
            </a:r>
            <a:r>
              <a:rPr lang="en-US" b="1" i="1" dirty="0" smtClean="0">
                <a:latin typeface="Calibri" panose="020F0502020204030204" pitchFamily="34" charset="0"/>
              </a:rPr>
              <a:t>since Newton-Schwarz loop</a:t>
            </a:r>
            <a:r>
              <a:rPr lang="en-US" dirty="0" smtClean="0">
                <a:latin typeface="Calibri" panose="020F0502020204030204" pitchFamily="34" charset="0"/>
              </a:rPr>
              <a:t>, with </a:t>
            </a:r>
            <a:r>
              <a:rPr lang="en-US" b="1" i="1" dirty="0" smtClean="0">
                <a:latin typeface="Calibri" panose="020F0502020204030204" pitchFamily="34" charset="0"/>
              </a:rPr>
              <a:t>elimination of Schwarz boundary DOFs, </a:t>
            </a:r>
            <a:r>
              <a:rPr lang="en-US" dirty="0" smtClean="0">
                <a:latin typeface="Calibri" panose="020F0502020204030204" pitchFamily="34" charset="0"/>
              </a:rPr>
              <a:t>and tight convergence tolerance.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49113" y="4733254"/>
                <a:ext cx="7557102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Advantages:</a:t>
                </a: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By-passes Schwarz loop.</a:t>
                </a:r>
              </a:p>
              <a:p>
                <a:endParaRPr lang="en-US" dirty="0" smtClean="0">
                  <a:latin typeface="Calibri" panose="020F0502020204030204" pitchFamily="34" charset="0"/>
                </a:endParaRPr>
              </a:p>
              <a:p>
                <a:r>
                  <a:rPr lang="en-US" b="1" dirty="0" smtClean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Disadvantages:</a:t>
                </a:r>
                <a:endParaRPr lang="en-US" sz="400" b="1" dirty="0" smtClean="0">
                  <a:solidFill>
                    <a:srgbClr val="0070C0"/>
                  </a:solidFill>
                  <a:latin typeface="Calibri" panose="020F0502020204030204" pitchFamily="34" charset="0"/>
                </a:endParaRPr>
              </a:p>
              <a:p>
                <a:endParaRPr lang="en-US" sz="400" dirty="0" smtClean="0"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Calibri" panose="020F0502020204030204" pitchFamily="34" charset="0"/>
                  </a:rPr>
                  <a:t>Off-diagonal coupling terms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block linear solver is needed.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3" y="4733254"/>
                <a:ext cx="7557102" cy="1661993"/>
              </a:xfrm>
              <a:prstGeom prst="rect">
                <a:avLst/>
              </a:prstGeom>
              <a:blipFill>
                <a:blip r:embed="rId4"/>
                <a:stretch>
                  <a:fillRect l="-645" t="-1832" b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511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275" y="164645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Modified Schwarz Method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0" y="2062977"/>
            <a:ext cx="8712157" cy="28993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8655" y="1059366"/>
            <a:ext cx="7507491" cy="646331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Combines Schwarz and Newton loop into </a:t>
            </a:r>
            <a:r>
              <a:rPr lang="en-US" b="1" i="1" dirty="0" smtClean="0">
                <a:latin typeface="Calibri" panose="020F0502020204030204" pitchFamily="34" charset="0"/>
              </a:rPr>
              <a:t>since Newton-Schwarz loop</a:t>
            </a:r>
            <a:r>
              <a:rPr lang="en-US" dirty="0" smtClean="0">
                <a:latin typeface="Calibri" panose="020F0502020204030204" pitchFamily="34" charset="0"/>
              </a:rPr>
              <a:t>, with </a:t>
            </a:r>
            <a:r>
              <a:rPr lang="en-US" b="1" i="1" dirty="0" smtClean="0">
                <a:latin typeface="Calibri" panose="020F0502020204030204" pitchFamily="34" charset="0"/>
              </a:rPr>
              <a:t>Schwarz boundaries </a:t>
            </a:r>
            <a:r>
              <a:rPr lang="en-US" dirty="0" smtClean="0">
                <a:latin typeface="Calibri" panose="020F0502020204030204" pitchFamily="34" charset="0"/>
              </a:rPr>
              <a:t>at </a:t>
            </a:r>
            <a:r>
              <a:rPr lang="en-US" b="1" i="1" dirty="0" err="1" smtClean="0">
                <a:latin typeface="Calibri" panose="020F0502020204030204" pitchFamily="34" charset="0"/>
              </a:rPr>
              <a:t>Dirichlet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i="1" dirty="0" smtClean="0">
                <a:latin typeface="Calibri" panose="020F0502020204030204" pitchFamily="34" charset="0"/>
              </a:rPr>
              <a:t>boundaries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and tight convergence tolerance.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275" y="5181073"/>
            <a:ext cx="45889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Advantages:</a:t>
            </a:r>
          </a:p>
          <a:p>
            <a:endParaRPr lang="en-US" sz="400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By-passes Schwarz loop.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No diagonal coupling (conventional linear solver can be used in each subdomain).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6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04800" y="884663"/>
            <a:ext cx="6229815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History of Schwarz Alternating Method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601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2275" y="164645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Modified Schwarz Method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0" y="2062977"/>
            <a:ext cx="8712157" cy="28993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8655" y="1059366"/>
            <a:ext cx="7507491" cy="646331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Combines Schwarz and Newton loop into </a:t>
            </a:r>
            <a:r>
              <a:rPr lang="en-US" b="1" i="1" dirty="0" smtClean="0">
                <a:latin typeface="Calibri" panose="020F0502020204030204" pitchFamily="34" charset="0"/>
              </a:rPr>
              <a:t>since Newton-Schwarz loop</a:t>
            </a:r>
            <a:r>
              <a:rPr lang="en-US" dirty="0" smtClean="0">
                <a:latin typeface="Calibri" panose="020F0502020204030204" pitchFamily="34" charset="0"/>
              </a:rPr>
              <a:t>, with </a:t>
            </a:r>
            <a:r>
              <a:rPr lang="en-US" b="1" i="1" dirty="0" smtClean="0">
                <a:latin typeface="Calibri" panose="020F0502020204030204" pitchFamily="34" charset="0"/>
              </a:rPr>
              <a:t>Schwarz boundaries </a:t>
            </a:r>
            <a:r>
              <a:rPr lang="en-US" dirty="0" smtClean="0">
                <a:latin typeface="Calibri" panose="020F0502020204030204" pitchFamily="34" charset="0"/>
              </a:rPr>
              <a:t>at </a:t>
            </a:r>
            <a:r>
              <a:rPr lang="en-US" b="1" i="1" dirty="0" err="1" smtClean="0">
                <a:latin typeface="Calibri" panose="020F0502020204030204" pitchFamily="34" charset="0"/>
              </a:rPr>
              <a:t>Dirichlet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i="1" dirty="0" smtClean="0">
                <a:latin typeface="Calibri" panose="020F0502020204030204" pitchFamily="34" charset="0"/>
              </a:rPr>
              <a:t>boundaries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and tight convergence tolerance.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61186" y="5317529"/>
            <a:ext cx="415097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Least-intrusive variant</a:t>
            </a:r>
            <a:r>
              <a:rPr lang="en-US" dirty="0" smtClean="0">
                <a:latin typeface="Calibri" panose="020F0502020204030204" pitchFamily="34" charset="0"/>
              </a:rPr>
              <a:t>: by-passes Schwarz iteration, no need for block solver.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275" y="5181073"/>
            <a:ext cx="45889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Advantages:</a:t>
            </a:r>
          </a:p>
          <a:p>
            <a:endParaRPr lang="en-US" sz="400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By-passes Schwarz loop.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No diagonal coupling (conventional linear solver can be used in each subdomain).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92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04800" y="884663"/>
            <a:ext cx="6229815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History of Schwarz Alternating Method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38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9555" y="20286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Implementations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8167"/>
            <a:ext cx="4036595" cy="1942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9" y="1887764"/>
            <a:ext cx="4156911" cy="1383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99389"/>
            <a:ext cx="4036811" cy="1941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8" y="4455641"/>
            <a:ext cx="4156912" cy="1107606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732015" y="3581356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Full Schwarz</a:t>
            </a:r>
            <a:endParaRPr lang="en-US" sz="1400" i="1" dirty="0"/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366180" y="3576306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Modified Schwarz</a:t>
            </a:r>
            <a:endParaRPr lang="en-US" sz="1400" i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751018" y="6128118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Inexact Schwarz</a:t>
            </a:r>
            <a:endParaRPr lang="en-US" sz="1400" i="1" dirty="0"/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5324069" y="6128118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Monolithic Schwarz</a:t>
            </a:r>
            <a:endParaRPr lang="en-US"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22663" y="696309"/>
            <a:ext cx="87927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All </a:t>
            </a:r>
            <a:r>
              <a:rPr lang="en-US" b="1" i="1" dirty="0" smtClean="0">
                <a:latin typeface="Calibri" panose="020F0502020204030204" pitchFamily="34" charset="0"/>
              </a:rPr>
              <a:t>four variants </a:t>
            </a:r>
            <a:r>
              <a:rPr lang="en-US" dirty="0" smtClean="0">
                <a:latin typeface="Calibri" panose="020F0502020204030204" pitchFamily="34" charset="0"/>
              </a:rPr>
              <a:t>implemented in </a:t>
            </a:r>
            <a:r>
              <a:rPr lang="en-US" b="1" i="1" dirty="0" smtClean="0">
                <a:latin typeface="Calibri" panose="020F0502020204030204" pitchFamily="34" charset="0"/>
              </a:rPr>
              <a:t>3D MATLAB</a:t>
            </a:r>
            <a:r>
              <a:rPr lang="en-US" dirty="0" smtClean="0">
                <a:latin typeface="Calibri" panose="020F0502020204030204" pitchFamily="34" charset="0"/>
              </a:rPr>
              <a:t> code.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828300"/>
              </p:ext>
            </p:extLst>
          </p:nvPr>
        </p:nvGraphicFramePr>
        <p:xfrm>
          <a:off x="2834887" y="1877996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1" r:id="rId8" imgW="2539440" imgH="3199680" progId="">
                  <p:embed/>
                </p:oleObj>
              </mc:Choice>
              <mc:Fallback>
                <p:oleObj r:id="rId8" imgW="2539440" imgH="3199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34887" y="1877996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715133"/>
              </p:ext>
            </p:extLst>
          </p:nvPr>
        </p:nvGraphicFramePr>
        <p:xfrm>
          <a:off x="2748774" y="4305245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2" r:id="rId10" imgW="2539440" imgH="3199680" progId="">
                  <p:embed/>
                </p:oleObj>
              </mc:Choice>
              <mc:Fallback>
                <p:oleObj r:id="rId10" imgW="2539440" imgH="3199680" progId="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48774" y="4305245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58886"/>
              </p:ext>
            </p:extLst>
          </p:nvPr>
        </p:nvGraphicFramePr>
        <p:xfrm>
          <a:off x="7324550" y="1983218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3" r:id="rId11" imgW="2539440" imgH="3199680" progId="">
                  <p:embed/>
                </p:oleObj>
              </mc:Choice>
              <mc:Fallback>
                <p:oleObj r:id="rId11" imgW="2539440" imgH="3199680" progId="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24550" y="1983218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815077"/>
              </p:ext>
            </p:extLst>
          </p:nvPr>
        </p:nvGraphicFramePr>
        <p:xfrm>
          <a:off x="7681951" y="4797546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" r:id="rId12" imgW="2539440" imgH="3199680" progId="">
                  <p:embed/>
                </p:oleObj>
              </mc:Choice>
              <mc:Fallback>
                <p:oleObj r:id="rId12" imgW="2539440" imgH="3199680" progId="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81951" y="4797546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510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9555" y="20286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Implementations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8167"/>
            <a:ext cx="4036595" cy="1942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9" y="1887764"/>
            <a:ext cx="4156911" cy="1383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99389"/>
            <a:ext cx="4036811" cy="1941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8" y="4455641"/>
            <a:ext cx="4156912" cy="1107606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732015" y="3581356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Full Schwarz</a:t>
            </a:r>
            <a:endParaRPr lang="en-US" sz="1400" i="1" dirty="0"/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366180" y="3576306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Modified Schwarz</a:t>
            </a:r>
            <a:endParaRPr lang="en-US" sz="1400" i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751018" y="6128118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Inexact Schwarz</a:t>
            </a:r>
            <a:endParaRPr lang="en-US" sz="1400" i="1" dirty="0"/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5324069" y="6128118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Monolithic Schwarz</a:t>
            </a:r>
            <a:endParaRPr lang="en-US"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22663" y="696309"/>
            <a:ext cx="8792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All </a:t>
            </a:r>
            <a:r>
              <a:rPr lang="en-US" b="1" i="1" dirty="0" smtClean="0">
                <a:latin typeface="Calibri" panose="020F0502020204030204" pitchFamily="34" charset="0"/>
              </a:rPr>
              <a:t>four variants </a:t>
            </a:r>
            <a:r>
              <a:rPr lang="en-US" dirty="0" smtClean="0">
                <a:latin typeface="Calibri" panose="020F0502020204030204" pitchFamily="34" charset="0"/>
              </a:rPr>
              <a:t>implemented in </a:t>
            </a:r>
            <a:r>
              <a:rPr lang="en-US" b="1" i="1" dirty="0" smtClean="0">
                <a:latin typeface="Calibri" panose="020F0502020204030204" pitchFamily="34" charset="0"/>
              </a:rPr>
              <a:t>3D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b="1" i="1" dirty="0" smtClean="0">
                <a:latin typeface="Calibri" panose="020F0502020204030204" pitchFamily="34" charset="0"/>
              </a:rPr>
              <a:t>MATLAB</a:t>
            </a:r>
            <a:r>
              <a:rPr lang="en-US" dirty="0" smtClean="0">
                <a:latin typeface="Calibri" panose="020F0502020204030204" pitchFamily="34" charset="0"/>
              </a:rPr>
              <a:t> code.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Modified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i="1" dirty="0" smtClean="0">
                <a:latin typeface="Calibri" panose="020F0502020204030204" pitchFamily="34" charset="0"/>
              </a:rPr>
              <a:t>&amp; monolithic Schwarz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variants implemented in </a:t>
            </a:r>
            <a:r>
              <a:rPr lang="en-US" b="1" i="1" dirty="0" smtClean="0">
                <a:latin typeface="Calibri" panose="020F0502020204030204" pitchFamily="34" charset="0"/>
              </a:rPr>
              <a:t>parallel C++ Albany </a:t>
            </a:r>
            <a:r>
              <a:rPr lang="en-US" b="1" dirty="0" smtClean="0">
                <a:latin typeface="Calibri" panose="020F0502020204030204" pitchFamily="34" charset="0"/>
              </a:rPr>
              <a:t>code.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2" name="Picture 11" descr="albany_9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551" y="2633814"/>
            <a:ext cx="887025" cy="461458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2834887" y="1877996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6" r:id="rId9" imgW="2539440" imgH="3199680" progId="">
                  <p:embed/>
                </p:oleObj>
              </mc:Choice>
              <mc:Fallback>
                <p:oleObj r:id="rId9" imgW="2539440" imgH="3199680" progId="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34887" y="1877996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2748774" y="4305245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7" r:id="rId11" imgW="2539440" imgH="3199680" progId="">
                  <p:embed/>
                </p:oleObj>
              </mc:Choice>
              <mc:Fallback>
                <p:oleObj r:id="rId11" imgW="2539440" imgH="3199680" progId="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48774" y="4305245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324550" y="1983218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8" r:id="rId12" imgW="2539440" imgH="3199680" progId="">
                  <p:embed/>
                </p:oleObj>
              </mc:Choice>
              <mc:Fallback>
                <p:oleObj r:id="rId12" imgW="2539440" imgH="3199680" progId="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24550" y="1983218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276272"/>
              </p:ext>
            </p:extLst>
          </p:nvPr>
        </p:nvGraphicFramePr>
        <p:xfrm>
          <a:off x="7586926" y="4478443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" r:id="rId13" imgW="2539440" imgH="3199680" progId="">
                  <p:embed/>
                </p:oleObj>
              </mc:Choice>
              <mc:Fallback>
                <p:oleObj r:id="rId13" imgW="2539440" imgH="3199680" progId="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86926" y="4478443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albany_9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2" y="5089175"/>
            <a:ext cx="887025" cy="46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8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9555" y="20286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Implementations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8167"/>
            <a:ext cx="4036595" cy="1942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9" y="1887764"/>
            <a:ext cx="4156911" cy="1383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99389"/>
            <a:ext cx="4036811" cy="1941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88" y="4455641"/>
            <a:ext cx="4156912" cy="1107606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732015" y="3581356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Full Schwarz</a:t>
            </a:r>
            <a:endParaRPr lang="en-US" sz="1400" i="1" dirty="0"/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366180" y="3576306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Modified Schwarz</a:t>
            </a:r>
            <a:endParaRPr lang="en-US" sz="1400" i="1" dirty="0"/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751018" y="6128118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Inexact Schwarz</a:t>
            </a:r>
            <a:endParaRPr lang="en-US" sz="1400" i="1" dirty="0"/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5324069" y="6128118"/>
            <a:ext cx="2991757" cy="33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Monolithic Schwarz</a:t>
            </a:r>
            <a:endParaRPr lang="en-US"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22663" y="696309"/>
            <a:ext cx="8792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All </a:t>
            </a:r>
            <a:r>
              <a:rPr lang="en-US" b="1" i="1" dirty="0" smtClean="0">
                <a:latin typeface="Calibri" panose="020F0502020204030204" pitchFamily="34" charset="0"/>
              </a:rPr>
              <a:t>four variants </a:t>
            </a:r>
            <a:r>
              <a:rPr lang="en-US" dirty="0" smtClean="0">
                <a:latin typeface="Calibri" panose="020F0502020204030204" pitchFamily="34" charset="0"/>
              </a:rPr>
              <a:t>implemented in </a:t>
            </a:r>
            <a:r>
              <a:rPr lang="en-US" b="1" i="1" dirty="0" smtClean="0">
                <a:latin typeface="Calibri" panose="020F0502020204030204" pitchFamily="34" charset="0"/>
              </a:rPr>
              <a:t>3D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b="1" i="1" dirty="0" smtClean="0">
                <a:latin typeface="Calibri" panose="020F0502020204030204" pitchFamily="34" charset="0"/>
              </a:rPr>
              <a:t>MATLAB</a:t>
            </a:r>
            <a:r>
              <a:rPr lang="en-US" dirty="0" smtClean="0">
                <a:latin typeface="Calibri" panose="020F0502020204030204" pitchFamily="34" charset="0"/>
              </a:rPr>
              <a:t> code.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Modified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&amp; monolithic </a:t>
            </a:r>
            <a:r>
              <a:rPr lang="en-US" b="1" i="1" dirty="0" smtClean="0">
                <a:latin typeface="Calibri" panose="020F0502020204030204" pitchFamily="34" charset="0"/>
              </a:rPr>
              <a:t>Schwarz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variants implemented in </a:t>
            </a:r>
            <a:r>
              <a:rPr lang="en-US" b="1" i="1" dirty="0" smtClean="0">
                <a:latin typeface="Calibri" panose="020F0502020204030204" pitchFamily="34" charset="0"/>
              </a:rPr>
              <a:t>parallel C++ Albany </a:t>
            </a:r>
            <a:r>
              <a:rPr lang="en-US" b="1" dirty="0" smtClean="0">
                <a:latin typeface="Calibri" panose="020F0502020204030204" pitchFamily="34" charset="0"/>
              </a:rPr>
              <a:t>code.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2" name="Picture 11" descr="albany_9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551" y="2633814"/>
            <a:ext cx="887025" cy="461458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2834887" y="1877996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r:id="rId9" imgW="2539440" imgH="3199680" progId="">
                  <p:embed/>
                </p:oleObj>
              </mc:Choice>
              <mc:Fallback>
                <p:oleObj r:id="rId9" imgW="2539440" imgH="3199680" progId="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34887" y="1877996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2748774" y="4305245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r:id="rId11" imgW="2539440" imgH="3199680" progId="">
                  <p:embed/>
                </p:oleObj>
              </mc:Choice>
              <mc:Fallback>
                <p:oleObj r:id="rId11" imgW="2539440" imgH="3199680" progId="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48774" y="4305245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324550" y="1983218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r:id="rId12" imgW="2539440" imgH="3199680" progId="">
                  <p:embed/>
                </p:oleObj>
              </mc:Choice>
              <mc:Fallback>
                <p:oleObj r:id="rId12" imgW="2539440" imgH="3199680" progId="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24550" y="1983218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7586926" y="4478443"/>
          <a:ext cx="477025" cy="60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r:id="rId13" imgW="2539440" imgH="3199680" progId="">
                  <p:embed/>
                </p:oleObj>
              </mc:Choice>
              <mc:Fallback>
                <p:oleObj r:id="rId13" imgW="2539440" imgH="3199680" progId="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86926" y="4478443"/>
                        <a:ext cx="477025" cy="60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albany_9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2" y="5089175"/>
            <a:ext cx="887025" cy="46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3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0116" y="181833"/>
            <a:ext cx="8725284" cy="43358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in </a:t>
            </a:r>
            <a:r>
              <a:rPr lang="en-US" sz="3600" i="1" dirty="0" smtClean="0">
                <a:solidFill>
                  <a:schemeClr val="tx1"/>
                </a:solidFill>
              </a:rPr>
              <a:t>Albany </a:t>
            </a:r>
            <a:r>
              <a:rPr lang="en-US" sz="3600" dirty="0" smtClean="0">
                <a:solidFill>
                  <a:schemeClr val="tx1"/>
                </a:solidFill>
              </a:rPr>
              <a:t>Code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98581" y="1947056"/>
            <a:ext cx="5119952" cy="537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Component-based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design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for rapid development of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capabilities.</a:t>
            </a:r>
          </a:p>
          <a:p>
            <a:pPr marL="0" indent="0">
              <a:buNone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Extensive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use of libraries from the open-source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Trilinos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project.</a:t>
            </a:r>
          </a:p>
          <a:p>
            <a:pPr lvl="1"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Use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of the </a:t>
            </a: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Phalanx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package to decompose complex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problem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into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simpler problems with managed dependencies.</a:t>
            </a:r>
          </a:p>
          <a:p>
            <a:pPr lvl="1"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Use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of the </a:t>
            </a:r>
            <a:r>
              <a:rPr lang="en-US" sz="1700" b="1" i="1" dirty="0" err="1" smtClean="0">
                <a:latin typeface="Calibri" pitchFamily="34" charset="0"/>
                <a:cs typeface="Calibri" pitchFamily="34" charset="0"/>
              </a:rPr>
              <a:t>Sacado</a:t>
            </a: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package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for </a:t>
            </a:r>
            <a:r>
              <a:rPr lang="en-US" sz="1700" b="1" i="1" dirty="0">
                <a:latin typeface="Calibri" pitchFamily="34" charset="0"/>
                <a:cs typeface="Calibri" pitchFamily="34" charset="0"/>
              </a:rPr>
              <a:t>automatic </a:t>
            </a: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differentiation.</a:t>
            </a:r>
          </a:p>
          <a:p>
            <a:pPr lvl="1"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Use of </a:t>
            </a:r>
            <a:r>
              <a:rPr lang="en-US" sz="1700" b="1" i="1" dirty="0" err="1" smtClean="0">
                <a:latin typeface="Calibri" pitchFamily="34" charset="0"/>
                <a:cs typeface="Calibri" pitchFamily="34" charset="0"/>
              </a:rPr>
              <a:t>Teko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package for </a:t>
            </a: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block preconditioning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457200" lvl="1" indent="0">
              <a:buNone/>
              <a:defRPr/>
            </a:pPr>
            <a:endParaRPr lang="en-US" sz="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b="1" i="1" dirty="0">
                <a:latin typeface="Calibri" pitchFamily="34" charset="0"/>
                <a:cs typeface="Calibri" pitchFamily="34" charset="0"/>
              </a:rPr>
              <a:t>Parallel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implementation of Schwarz alternating method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uses the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Data Transfer Kit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(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DTK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).</a:t>
            </a:r>
          </a:p>
          <a:p>
            <a:pPr marL="0" indent="0">
              <a:buNone/>
              <a:defRPr/>
            </a:pPr>
            <a:endParaRPr lang="en-US" sz="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All software available on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GitHub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 descr="cropped-cropped-logo_trilinos_moon-e14310395222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98" y="2709509"/>
            <a:ext cx="2188072" cy="912472"/>
          </a:xfrm>
          <a:prstGeom prst="rect">
            <a:avLst/>
          </a:prstGeom>
        </p:spPr>
      </p:pic>
      <p:pic>
        <p:nvPicPr>
          <p:cNvPr id="3" name="Picture 2" descr="albany_9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42" y="817425"/>
            <a:ext cx="2197100" cy="11430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5862438" y="3790424"/>
            <a:ext cx="3126748" cy="3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github.com</a:t>
            </a: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trilinos</a:t>
            </a: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trilinos</a:t>
            </a:r>
            <a:endParaRPr lang="en-US" sz="1400" dirty="0">
              <a:latin typeface="Calibri" panose="020F0502020204030204" pitchFamily="34" charset="0"/>
              <a:ea typeface="Andale Mono" charset="0"/>
              <a:cs typeface="Andale Mono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859586" y="1956747"/>
            <a:ext cx="3126748" cy="3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github.com</a:t>
            </a: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gahansen</a:t>
            </a: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/Albany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40" y="4385066"/>
            <a:ext cx="2329247" cy="125197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5430416" y="5715048"/>
            <a:ext cx="3564294" cy="3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github.com</a:t>
            </a: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/ORNL-CEES/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DataTransferKit</a:t>
            </a:r>
            <a:endParaRPr lang="en-US" sz="1400" dirty="0">
              <a:latin typeface="Calibri" panose="020F0502020204030204" pitchFamily="34" charset="0"/>
              <a:ea typeface="Andale Mono" charset="0"/>
              <a:cs typeface="Andale Mon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82" y="867529"/>
            <a:ext cx="6014125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libri" pitchFamily="34" charset="0"/>
                <a:cs typeface="Calibri" pitchFamily="34" charset="0"/>
              </a:rPr>
              <a:t>Modified &amp; monolithic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Schwarz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versions have been implemented </a:t>
            </a:r>
            <a:r>
              <a:rPr lang="en-US" dirty="0">
                <a:latin typeface="Calibri" pitchFamily="34" charset="0"/>
                <a:cs typeface="Calibri" pitchFamily="34" charset="0"/>
              </a:rPr>
              <a:t>within the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LCM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project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in Sandia’s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open-source parallel,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C++,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multi-physics, finite element code, </a:t>
            </a:r>
            <a:r>
              <a:rPr lang="en-US" b="1" i="1" dirty="0" smtClean="0">
                <a:latin typeface="Calibri" pitchFamily="34" charset="0"/>
                <a:cs typeface="Calibri" pitchFamily="34" charset="0"/>
              </a:rPr>
              <a:t>Albany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03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04800" y="884663"/>
            <a:ext cx="6229815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History of Schwarz Alternating Method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b="1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390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67274" y="964087"/>
            <a:ext cx="7053333" cy="176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1103" rIns="0" bIns="0"/>
          <a:lstStyle>
            <a:lvl1pPr marL="401638" indent="-296863"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1pPr>
            <a:lvl2pPr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2pPr>
            <a:lvl3pPr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3pPr>
            <a:lvl4pPr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4pPr>
            <a:lvl5pPr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01638" algn="l"/>
                <a:tab pos="858838" algn="l"/>
                <a:tab pos="1316038" algn="l"/>
                <a:tab pos="1773238" algn="l"/>
                <a:tab pos="2230438" algn="l"/>
                <a:tab pos="2687638" algn="l"/>
                <a:tab pos="3144838" algn="l"/>
                <a:tab pos="3602038" algn="l"/>
                <a:tab pos="4059238" algn="l"/>
                <a:tab pos="4516438" algn="l"/>
                <a:tab pos="4973638" algn="l"/>
                <a:tab pos="5430838" algn="l"/>
                <a:tab pos="5888038" algn="l"/>
                <a:tab pos="6345238" algn="l"/>
                <a:tab pos="6802438" algn="l"/>
                <a:tab pos="7259638" algn="l"/>
                <a:tab pos="7716838" algn="l"/>
                <a:tab pos="8174038" algn="l"/>
                <a:tab pos="8631238" algn="l"/>
                <a:tab pos="9088438" algn="l"/>
                <a:tab pos="9545638" algn="l"/>
              </a:tabLst>
              <a:defRPr sz="2400">
                <a:solidFill>
                  <a:srgbClr val="000000"/>
                </a:solidFill>
                <a:latin typeface="Bitstream Vera Serif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b="1" i="1" dirty="0" smtClean="0">
                <a:latin typeface="Calibri"/>
                <a:cs typeface="Calibri"/>
              </a:rPr>
              <a:t>1D proof of concept </a:t>
            </a:r>
            <a:r>
              <a:rPr lang="en-US" sz="2000" dirty="0" smtClean="0">
                <a:latin typeface="Calibri"/>
                <a:cs typeface="Calibri"/>
              </a:rPr>
              <a:t>problem:</a:t>
            </a:r>
          </a:p>
          <a:p>
            <a:pPr lvl="1"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b="1" i="1" dirty="0" smtClean="0">
                <a:latin typeface="Calibri"/>
                <a:cs typeface="Calibri"/>
              </a:rPr>
              <a:t>   1D bar </a:t>
            </a:r>
            <a:r>
              <a:rPr lang="en-US" sz="2000" dirty="0" smtClean="0">
                <a:latin typeface="Calibri"/>
                <a:cs typeface="Calibri"/>
              </a:rPr>
              <a:t>with area</a:t>
            </a:r>
            <a:r>
              <a:rPr lang="en-US" sz="2000" i="1" dirty="0" smtClean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proportional to square root of length.</a:t>
            </a:r>
          </a:p>
          <a:p>
            <a:pPr lvl="1"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dirty="0" smtClean="0">
                <a:latin typeface="Calibri"/>
                <a:cs typeface="Calibri"/>
              </a:rPr>
              <a:t>   Strong </a:t>
            </a:r>
            <a:r>
              <a:rPr lang="en-US" sz="2000" b="1" i="1" dirty="0">
                <a:latin typeface="Calibri"/>
                <a:cs typeface="Calibri"/>
              </a:rPr>
              <a:t>singularity</a:t>
            </a:r>
            <a:r>
              <a:rPr lang="en-US" sz="2000" dirty="0">
                <a:latin typeface="Calibri"/>
                <a:cs typeface="Calibri"/>
              </a:rPr>
              <a:t> on left end of bar.</a:t>
            </a:r>
          </a:p>
          <a:p>
            <a:pPr lvl="1"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  Simple </a:t>
            </a:r>
            <a:r>
              <a:rPr lang="en-US" sz="2000" b="1" i="1" dirty="0" err="1">
                <a:latin typeface="Calibri"/>
                <a:cs typeface="Calibri"/>
              </a:rPr>
              <a:t>hyperelestic</a:t>
            </a:r>
            <a:r>
              <a:rPr lang="en-US" sz="2000" dirty="0">
                <a:latin typeface="Calibri"/>
                <a:cs typeface="Calibri"/>
              </a:rPr>
              <a:t> material model with no damage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</a:p>
          <a:p>
            <a:pPr lvl="1"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b="1" i="1" dirty="0">
                <a:latin typeface="Calibri"/>
                <a:cs typeface="Calibri"/>
              </a:rPr>
              <a:t> </a:t>
            </a:r>
            <a:r>
              <a:rPr lang="en-US" sz="2000" b="1" i="1" dirty="0" smtClean="0">
                <a:latin typeface="Calibri"/>
                <a:cs typeface="Calibri"/>
              </a:rPr>
              <a:t>  MATLAB </a:t>
            </a:r>
            <a:r>
              <a:rPr lang="en-US" sz="2000" dirty="0" smtClean="0">
                <a:latin typeface="Calibri"/>
                <a:cs typeface="Calibri"/>
              </a:rPr>
              <a:t>implementation.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78" y="0"/>
            <a:ext cx="8229600" cy="99167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Example #1: </a:t>
            </a:r>
            <a:r>
              <a:rPr lang="en-US" sz="3600" dirty="0" err="1" smtClean="0">
                <a:solidFill>
                  <a:schemeClr val="tx1"/>
                </a:solidFill>
              </a:rPr>
              <a:t>Foulk’s</a:t>
            </a:r>
            <a:r>
              <a:rPr lang="en-US" sz="3600" dirty="0" smtClean="0">
                <a:solidFill>
                  <a:schemeClr val="tx1"/>
                </a:solidFill>
              </a:rPr>
              <a:t> Singular Bar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" y="3043789"/>
            <a:ext cx="7543528" cy="178855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248373"/>
              </p:ext>
            </p:extLst>
          </p:nvPr>
        </p:nvGraphicFramePr>
        <p:xfrm>
          <a:off x="7362924" y="1036133"/>
          <a:ext cx="1346120" cy="1696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r:id="rId5" imgW="2539440" imgH="3199680" progId="">
                  <p:embed/>
                </p:oleObj>
              </mc:Choice>
              <mc:Fallback>
                <p:oleObj r:id="rId5" imgW="2539440" imgH="3199680" progId="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62924" y="1036133"/>
                        <a:ext cx="1346120" cy="1696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4594" y="4876799"/>
            <a:ext cx="9165020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b="1" i="1" dirty="0" smtClean="0">
                <a:latin typeface="Calibri"/>
                <a:cs typeface="Calibri"/>
              </a:rPr>
              <a:t>   Problem </a:t>
            </a:r>
            <a:r>
              <a:rPr lang="en-US" sz="2000" b="1" i="1" dirty="0">
                <a:latin typeface="Calibri"/>
                <a:cs typeface="Calibri"/>
              </a:rPr>
              <a:t>goals</a:t>
            </a:r>
            <a:r>
              <a:rPr lang="en-US" sz="2000" dirty="0">
                <a:latin typeface="Calibri"/>
                <a:cs typeface="Calibri"/>
              </a:rPr>
              <a:t>:</a:t>
            </a:r>
          </a:p>
          <a:p>
            <a:pPr lvl="1"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dirty="0">
                <a:latin typeface="Calibri"/>
                <a:cs typeface="Calibri"/>
              </a:rPr>
              <a:t>    Explore </a:t>
            </a:r>
            <a:r>
              <a:rPr lang="en-US" sz="2000" b="1" i="1" dirty="0">
                <a:latin typeface="Calibri"/>
                <a:cs typeface="Calibri"/>
              </a:rPr>
              <a:t>viability</a:t>
            </a:r>
            <a:r>
              <a:rPr lang="en-US" sz="2000" dirty="0">
                <a:latin typeface="Calibri"/>
                <a:cs typeface="Calibri"/>
              </a:rPr>
              <a:t> of </a:t>
            </a:r>
            <a:r>
              <a:rPr lang="en-US" sz="2000" b="1" i="1" dirty="0">
                <a:latin typeface="Calibri"/>
                <a:cs typeface="Calibri"/>
              </a:rPr>
              <a:t>4 variants</a:t>
            </a:r>
            <a:r>
              <a:rPr lang="en-US" sz="2000" dirty="0">
                <a:latin typeface="Calibri"/>
                <a:cs typeface="Calibri"/>
              </a:rPr>
              <a:t> of </a:t>
            </a:r>
            <a:r>
              <a:rPr lang="en-US" sz="2000" dirty="0" smtClean="0">
                <a:latin typeface="Calibri"/>
                <a:cs typeface="Calibri"/>
              </a:rPr>
              <a:t>the Schwarz </a:t>
            </a:r>
            <a:r>
              <a:rPr lang="en-US" sz="2000" dirty="0">
                <a:latin typeface="Calibri"/>
                <a:cs typeface="Calibri"/>
              </a:rPr>
              <a:t>alternating method.</a:t>
            </a:r>
          </a:p>
          <a:p>
            <a:pPr lvl="1"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dirty="0">
                <a:latin typeface="Calibri"/>
                <a:cs typeface="Calibri"/>
              </a:rPr>
              <a:t>    Test </a:t>
            </a:r>
            <a:r>
              <a:rPr lang="en-US" sz="2000" b="1" i="1" dirty="0">
                <a:latin typeface="Calibri"/>
                <a:cs typeface="Calibri"/>
              </a:rPr>
              <a:t>convergence </a:t>
            </a:r>
            <a:r>
              <a:rPr lang="en-US" sz="2000" dirty="0">
                <a:latin typeface="Calibri"/>
                <a:cs typeface="Calibri"/>
              </a:rPr>
              <a:t>and compare with literature (Evans, 1986).</a:t>
            </a:r>
          </a:p>
          <a:p>
            <a:pPr lvl="2">
              <a:lnSpc>
                <a:spcPct val="70000"/>
              </a:lnSpc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sz="2000" dirty="0">
                <a:latin typeface="Calibri"/>
                <a:cs typeface="Calibri"/>
              </a:rPr>
              <a:t>     Expect </a:t>
            </a:r>
            <a:r>
              <a:rPr lang="en-US" sz="2000" b="1" i="1" dirty="0">
                <a:latin typeface="Calibri"/>
                <a:cs typeface="Calibri"/>
              </a:rPr>
              <a:t>faster convergence </a:t>
            </a:r>
            <a:r>
              <a:rPr lang="en-US" sz="2000" dirty="0">
                <a:latin typeface="Calibri"/>
                <a:cs typeface="Calibri"/>
              </a:rPr>
              <a:t>in </a:t>
            </a:r>
            <a:r>
              <a:rPr lang="en-US" sz="2000" b="1" i="1" dirty="0">
                <a:latin typeface="Calibri"/>
                <a:cs typeface="Calibri"/>
              </a:rPr>
              <a:t>fewer iterations </a:t>
            </a:r>
            <a:r>
              <a:rPr lang="en-US" sz="2000" dirty="0" smtClean="0">
                <a:latin typeface="Calibri"/>
                <a:cs typeface="Calibri"/>
              </a:rPr>
              <a:t>with </a:t>
            </a:r>
            <a:r>
              <a:rPr lang="en-US" sz="2000" b="1" i="1" dirty="0" smtClean="0">
                <a:latin typeface="Calibri"/>
                <a:cs typeface="Calibri"/>
              </a:rPr>
              <a:t>increased </a:t>
            </a:r>
            <a:r>
              <a:rPr lang="en-US" sz="2000" b="1" i="1" dirty="0">
                <a:latin typeface="Calibri"/>
                <a:cs typeface="Calibri"/>
              </a:rPr>
              <a:t>overlap</a:t>
            </a:r>
            <a:r>
              <a:rPr lang="en-US" sz="2000" dirty="0">
                <a:latin typeface="Calibri"/>
                <a:cs typeface="Calibri"/>
              </a:rPr>
              <a:t>.</a:t>
            </a:r>
            <a:endParaRPr lang="en-US" sz="2000" b="1" i="1" dirty="0">
              <a:latin typeface="Calibri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63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11" y="-89208"/>
            <a:ext cx="8229600" cy="99167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Singular Bar and Schwarz Variants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2" y="793153"/>
            <a:ext cx="2803358" cy="2743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034" y="970134"/>
            <a:ext cx="3236457" cy="23891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8" y="3645568"/>
            <a:ext cx="2940812" cy="27337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63" y="3560735"/>
            <a:ext cx="2962777" cy="2818545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797126"/>
              </p:ext>
            </p:extLst>
          </p:nvPr>
        </p:nvGraphicFramePr>
        <p:xfrm>
          <a:off x="3880688" y="2780778"/>
          <a:ext cx="1185935" cy="1494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r:id="rId8" imgW="2539440" imgH="3199680" progId="">
                  <p:embed/>
                </p:oleObj>
              </mc:Choice>
              <mc:Fallback>
                <p:oleObj r:id="rId8" imgW="2539440" imgH="3199680" progId="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80688" y="2780778"/>
                        <a:ext cx="1185935" cy="1494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4851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16041" y="3992135"/>
            <a:ext cx="8016599" cy="2521671"/>
            <a:chOff x="1487456" y="4603189"/>
            <a:chExt cx="7069969" cy="1988843"/>
          </a:xfrm>
        </p:grpSpPr>
        <p:grpSp>
          <p:nvGrpSpPr>
            <p:cNvPr id="11" name="Group 10"/>
            <p:cNvGrpSpPr/>
            <p:nvPr/>
          </p:nvGrpSpPr>
          <p:grpSpPr>
            <a:xfrm>
              <a:off x="1487456" y="4603189"/>
              <a:ext cx="7069969" cy="1933439"/>
              <a:chOff x="1182656" y="4501589"/>
              <a:chExt cx="7069969" cy="1933439"/>
            </a:xfrm>
          </p:grpSpPr>
          <p:pic>
            <p:nvPicPr>
              <p:cNvPr id="15" name="Picture 14" descr="CoupledSchwarz_Cubes_TestSmall_Step1_Iteration1.eps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8081"/>
              <a:stretch/>
            </p:blipFill>
            <p:spPr>
              <a:xfrm>
                <a:off x="1182656" y="4606228"/>
                <a:ext cx="2213160" cy="1828800"/>
              </a:xfrm>
              <a:prstGeom prst="rect">
                <a:avLst/>
              </a:prstGeom>
            </p:spPr>
          </p:pic>
          <p:pic>
            <p:nvPicPr>
              <p:cNvPr id="16" name="Picture 15" descr="CoupledSchwarz_Cubes_TestSmall_Step1_Iteration2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8081"/>
              <a:stretch/>
            </p:blipFill>
            <p:spPr>
              <a:xfrm>
                <a:off x="3495368" y="4501589"/>
                <a:ext cx="2213160" cy="1828800"/>
              </a:xfrm>
              <a:prstGeom prst="rect">
                <a:avLst/>
              </a:prstGeom>
            </p:spPr>
          </p:pic>
          <p:pic>
            <p:nvPicPr>
              <p:cNvPr id="17" name="Picture 16" descr="CoupledSchwarz_Cubes_TestSmall_Step1_Iteration3.eps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8081"/>
              <a:stretch/>
            </p:blipFill>
            <p:spPr>
              <a:xfrm>
                <a:off x="6039465" y="4501591"/>
                <a:ext cx="2213160" cy="1828800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3254398" y="6222700"/>
              <a:ext cx="36451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" panose="020F0502020204030204" pitchFamily="34" charset="0"/>
                </a:rPr>
                <a:t>Combined Newton-Schwarz Iteration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2284177" y="6177638"/>
              <a:ext cx="5884250" cy="1791"/>
            </a:xfrm>
            <a:prstGeom prst="straightConnector1">
              <a:avLst/>
            </a:prstGeom>
            <a:ln w="3175" cmpd="sng">
              <a:solidFill>
                <a:srgbClr val="000000"/>
              </a:solidFill>
              <a:headEnd type="none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 1"/>
          <p:cNvSpPr txBox="1">
            <a:spLocks/>
          </p:cNvSpPr>
          <p:nvPr/>
        </p:nvSpPr>
        <p:spPr>
          <a:xfrm>
            <a:off x="119529" y="148574"/>
            <a:ext cx="8186271" cy="44101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Example #2: Cuboid Problem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9" y="894554"/>
            <a:ext cx="7946981" cy="26130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5659" y="3567945"/>
            <a:ext cx="589899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Coupling of </a:t>
            </a:r>
            <a:r>
              <a:rPr lang="en-US" b="1" i="1" dirty="0" smtClean="0">
                <a:latin typeface="Calibri" panose="020F0502020204030204" pitchFamily="34" charset="0"/>
              </a:rPr>
              <a:t>two cuboids </a:t>
            </a:r>
            <a:r>
              <a:rPr lang="en-US" dirty="0" smtClean="0">
                <a:latin typeface="Calibri" panose="020F0502020204030204" pitchFamily="34" charset="0"/>
              </a:rPr>
              <a:t>with square base (above).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err="1" smtClean="0">
                <a:latin typeface="Calibri" panose="020F0502020204030204" pitchFamily="34" charset="0"/>
              </a:rPr>
              <a:t>Neohookean</a:t>
            </a:r>
            <a:r>
              <a:rPr lang="en-US" dirty="0" smtClean="0">
                <a:latin typeface="Calibri" panose="020F0502020204030204" pitchFamily="34" charset="0"/>
              </a:rPr>
              <a:t>-type material model.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0" name="Picture 19" descr="albany_9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32" y="3529861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1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5295" y="184963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Motivation for Concurrent Multiscale Coupling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65295" y="1480954"/>
            <a:ext cx="4808510" cy="459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b="1" i="1" kern="1200" dirty="0" smtClean="0">
                <a:latin typeface="Calibri" pitchFamily="34" charset="0"/>
                <a:cs typeface="Calibri" pitchFamily="34" charset="0"/>
              </a:rPr>
              <a:t>Large scale 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structural </a:t>
            </a:r>
            <a:r>
              <a:rPr lang="en-US" sz="1800" b="1" i="1" kern="1200" dirty="0" smtClean="0">
                <a:latin typeface="Calibri" pitchFamily="34" charset="0"/>
                <a:cs typeface="Calibri" pitchFamily="34" charset="0"/>
              </a:rPr>
              <a:t>failure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frequently originates from </a:t>
            </a:r>
            <a:r>
              <a:rPr lang="en-US" sz="1800" b="1" i="1" kern="1200" dirty="0" smtClean="0">
                <a:latin typeface="Calibri" pitchFamily="34" charset="0"/>
                <a:cs typeface="Calibri" pitchFamily="34" charset="0"/>
              </a:rPr>
              <a:t>small scale 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phenomena such as defects, </a:t>
            </a:r>
            <a:r>
              <a:rPr lang="en-US" sz="1800" kern="1200" dirty="0" err="1" smtClean="0">
                <a:latin typeface="Calibri" pitchFamily="34" charset="0"/>
                <a:cs typeface="Calibri" pitchFamily="34" charset="0"/>
              </a:rPr>
              <a:t>microcracks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err="1" smtClean="0">
                <a:latin typeface="Calibri" pitchFamily="34" charset="0"/>
                <a:cs typeface="Calibri" pitchFamily="34" charset="0"/>
              </a:rPr>
              <a:t>inhomogeneities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and more, which grow quickly in unstable manner.</a:t>
            </a:r>
            <a:endParaRPr lang="en-US" sz="1800" kern="12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000" kern="1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Failure occurs due to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tightly coupled interaction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between small scale (stress concentrations, material instabilities, cracks, etc.) and large scale (vibration, impact, high loads and other perturbations)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endParaRPr lang="en-US" sz="1800" dirty="0" smtClean="0">
              <a:solidFill>
                <a:srgbClr val="1F497D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948" y="1203770"/>
            <a:ext cx="3328942" cy="2085856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 bwMode="auto">
          <a:xfrm>
            <a:off x="5678142" y="3387272"/>
            <a:ext cx="3126748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Roof failure of Boeing 737 aircraft due to fatigue cracks. From </a:t>
            </a:r>
            <a:r>
              <a:rPr lang="en-US" sz="1400" i="1" dirty="0" err="1" smtClean="0"/>
              <a:t>imechanica.org</a:t>
            </a:r>
            <a:endParaRPr lang="en-US" sz="1400" i="1" dirty="0"/>
          </a:p>
        </p:txBody>
      </p:sp>
      <p:pic>
        <p:nvPicPr>
          <p:cNvPr id="9" name="Picture 8" descr="Coupling6Simplifi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40" y="3951039"/>
            <a:ext cx="2747656" cy="24355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344" y="4636481"/>
            <a:ext cx="4360126" cy="1477328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itchFamily="34" charset="0"/>
                <a:cs typeface="Calibri" pitchFamily="34" charset="0"/>
              </a:rPr>
              <a:t>Concurrent multiscale methods </a:t>
            </a:r>
            <a:r>
              <a:rPr lang="en-US" dirty="0">
                <a:latin typeface="Calibri" pitchFamily="34" charset="0"/>
                <a:cs typeface="Calibri" pitchFamily="34" charset="0"/>
              </a:rPr>
              <a:t>are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essential</a:t>
            </a:r>
            <a:r>
              <a:rPr lang="en-US" dirty="0">
                <a:latin typeface="Calibri" pitchFamily="34" charset="0"/>
                <a:cs typeface="Calibri" pitchFamily="34" charset="0"/>
              </a:rPr>
              <a:t> for understanding and prediction of behavior of engineering systems when a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small scale failure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determines the performance of the entire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system</a:t>
            </a:r>
            <a:r>
              <a:rPr lang="en-US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4956627" y="5323877"/>
            <a:ext cx="2197790" cy="61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Surface flaw in pressure vessel: interacts with microstructure, which may or may not lead to failure.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24341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9529" y="148574"/>
            <a:ext cx="8186271" cy="44101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Cuboid Problem: Convergence with Overlap &amp; Refinement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832" y="1054404"/>
            <a:ext cx="4766168" cy="2775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9" y="3609457"/>
            <a:ext cx="4363261" cy="28114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7629" y="1516566"/>
            <a:ext cx="350148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Calibri" panose="020F0502020204030204" pitchFamily="34" charset="0"/>
              </a:rPr>
              <a:t>Below:</a:t>
            </a:r>
            <a:r>
              <a:rPr lang="en-US" dirty="0" smtClean="0">
                <a:latin typeface="Calibri" panose="020F0502020204030204" pitchFamily="34" charset="0"/>
              </a:rPr>
              <a:t> Convergence </a:t>
            </a:r>
            <a:r>
              <a:rPr lang="en-US" dirty="0">
                <a:latin typeface="Calibri" panose="020F0502020204030204" pitchFamily="34" charset="0"/>
              </a:rPr>
              <a:t>of the cuboid problem for different mesh sizes and fixed overlap volume </a:t>
            </a:r>
            <a:r>
              <a:rPr lang="en-US" dirty="0" smtClean="0">
                <a:latin typeface="Calibri" panose="020F0502020204030204" pitchFamily="34" charset="0"/>
              </a:rPr>
              <a:t>fraction.  The Schwarz alternating method converges </a:t>
            </a:r>
            <a:r>
              <a:rPr lang="en-US" b="1" i="1" dirty="0" smtClean="0">
                <a:latin typeface="Calibri" panose="020F0502020204030204" pitchFamily="34" charset="0"/>
              </a:rPr>
              <a:t>linearly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04317" y="4051068"/>
                <a:ext cx="3501483" cy="14773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u="sng" dirty="0" smtClean="0">
                    <a:latin typeface="Calibri" panose="020F0502020204030204" pitchFamily="34" charset="0"/>
                  </a:rPr>
                  <a:t>Above:</a:t>
                </a:r>
                <a:r>
                  <a:rPr lang="en-US" dirty="0" smtClean="0">
                    <a:latin typeface="Calibri" panose="020F0502020204030204" pitchFamily="34" charset="0"/>
                  </a:rPr>
                  <a:t> Convergence factor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</a:rPr>
                  <a:t> as </a:t>
                </a:r>
                <a:r>
                  <a:rPr lang="en-US" dirty="0">
                    <a:latin typeface="Calibri" panose="020F0502020204030204" pitchFamily="34" charset="0"/>
                  </a:rPr>
                  <a:t>a function of overlap volume and different </a:t>
                </a:r>
                <a:r>
                  <a:rPr lang="en-US" dirty="0" smtClean="0">
                    <a:latin typeface="Calibri" panose="020F0502020204030204" pitchFamily="34" charset="0"/>
                  </a:rPr>
                  <a:t>mesh.  There is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faster linear convergence</a:t>
                </a:r>
                <a:r>
                  <a:rPr lang="en-US" dirty="0" smtClean="0">
                    <a:latin typeface="Calibri" panose="020F0502020204030204" pitchFamily="34" charset="0"/>
                  </a:rPr>
                  <a:t> with increasing </a:t>
                </a:r>
                <a:r>
                  <a:rPr lang="en-US" b="1" i="1" dirty="0" smtClean="0">
                    <a:latin typeface="Calibri" panose="020F0502020204030204" pitchFamily="34" charset="0"/>
                  </a:rPr>
                  <a:t>overlap volume fraction</a:t>
                </a:r>
                <a:r>
                  <a:rPr lang="en-US" dirty="0" smtClean="0">
                    <a:latin typeface="Calibri" panose="020F0502020204030204" pitchFamily="34" charset="0"/>
                  </a:rPr>
                  <a:t>.</a:t>
                </a:r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317" y="4051068"/>
                <a:ext cx="3501483" cy="1477328"/>
              </a:xfrm>
              <a:prstGeom prst="rect">
                <a:avLst/>
              </a:prstGeom>
              <a:blipFill>
                <a:blip r:embed="rId5"/>
                <a:stretch>
                  <a:fillRect l="-520" t="-2049" r="-1386" b="-532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lbany_9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240" y="1124539"/>
            <a:ext cx="1507125" cy="784053"/>
          </a:xfrm>
          <a:prstGeom prst="rect">
            <a:avLst/>
          </a:prstGeom>
        </p:spPr>
      </p:pic>
      <p:pic>
        <p:nvPicPr>
          <p:cNvPr id="8" name="Picture 7" descr="albany_9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55" y="3829521"/>
            <a:ext cx="1507125" cy="784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529102" y="5736921"/>
                <a:ext cx="2292263" cy="3929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102" y="5736921"/>
                <a:ext cx="2292263" cy="392993"/>
              </a:xfrm>
              <a:prstGeom prst="rect">
                <a:avLst/>
              </a:prstGeom>
              <a:blipFill>
                <a:blip r:embed="rId7"/>
                <a:stretch>
                  <a:fillRect b="-29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3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6575"/>
            <a:ext cx="8229600" cy="99167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Cuboid Problem: Schwarz Error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400"/>
            <a:ext cx="9144000" cy="2272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2" y="4496293"/>
            <a:ext cx="5840963" cy="1340894"/>
          </a:xfrm>
          <a:prstGeom prst="rect">
            <a:avLst/>
          </a:prstGeom>
        </p:spPr>
      </p:pic>
      <p:pic>
        <p:nvPicPr>
          <p:cNvPr id="5" name="Picture 4" descr="albany_9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60" y="4971469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9529" y="173108"/>
            <a:ext cx="8186271" cy="4232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Example #3: Notched Cylinder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" y="957597"/>
            <a:ext cx="8943584" cy="4056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9951" y="5292713"/>
            <a:ext cx="5898996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Calibri" panose="020F0502020204030204" pitchFamily="34" charset="0"/>
              </a:rPr>
              <a:t>N</a:t>
            </a:r>
            <a:r>
              <a:rPr lang="en-US" b="1" i="1" dirty="0" smtClean="0">
                <a:latin typeface="Calibri" panose="020F0502020204030204" pitchFamily="34" charset="0"/>
              </a:rPr>
              <a:t>otched </a:t>
            </a:r>
            <a:r>
              <a:rPr lang="en-US" b="1" i="1" dirty="0">
                <a:latin typeface="Calibri" panose="020F0502020204030204" pitchFamily="34" charset="0"/>
              </a:rPr>
              <a:t>cylinder </a:t>
            </a:r>
            <a:r>
              <a:rPr lang="en-US" dirty="0">
                <a:latin typeface="Calibri" panose="020F0502020204030204" pitchFamily="34" charset="0"/>
              </a:rPr>
              <a:t>that is stretched along its </a:t>
            </a:r>
            <a:r>
              <a:rPr lang="en-US" dirty="0" smtClean="0">
                <a:latin typeface="Calibri" panose="020F0502020204030204" pitchFamily="34" charset="0"/>
              </a:rPr>
              <a:t>axial direction.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Domain decomposed into </a:t>
            </a:r>
            <a:r>
              <a:rPr lang="en-US" b="1" i="1" dirty="0" smtClean="0">
                <a:latin typeface="Calibri" panose="020F0502020204030204" pitchFamily="34" charset="0"/>
              </a:rPr>
              <a:t>two subdomains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err="1" smtClean="0">
                <a:latin typeface="Calibri" panose="020F0502020204030204" pitchFamily="34" charset="0"/>
              </a:rPr>
              <a:t>Neohookean</a:t>
            </a:r>
            <a:r>
              <a:rPr lang="en-US" dirty="0" smtClean="0">
                <a:latin typeface="Calibri" panose="020F0502020204030204" pitchFamily="34" charset="0"/>
              </a:rPr>
              <a:t>-type material model.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7" name="Picture 6" descr="albany_9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74" y="817233"/>
            <a:ext cx="1602210" cy="8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1469" y="86049"/>
            <a:ext cx="9102531" cy="69615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Notched Cylinder: Conformal HEX-HEX Coupling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504"/>
            <a:ext cx="9144000" cy="3604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86" y="4517639"/>
            <a:ext cx="4702628" cy="1878819"/>
          </a:xfrm>
          <a:prstGeom prst="rect">
            <a:avLst/>
          </a:prstGeom>
        </p:spPr>
      </p:pic>
      <p:pic>
        <p:nvPicPr>
          <p:cNvPr id="6" name="Picture 5" descr="albany_9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86" y="4957828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204"/>
            <a:ext cx="9144000" cy="354451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1469" y="86049"/>
            <a:ext cx="9102531" cy="69615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Notched Cylinder: </a:t>
            </a:r>
            <a:r>
              <a:rPr lang="en-US" sz="3600" dirty="0" err="1" smtClean="0">
                <a:solidFill>
                  <a:schemeClr val="tx1"/>
                </a:solidFill>
              </a:rPr>
              <a:t>Nonconformal</a:t>
            </a:r>
            <a:r>
              <a:rPr lang="en-US" sz="3600" dirty="0" smtClean="0">
                <a:solidFill>
                  <a:schemeClr val="tx1"/>
                </a:solidFill>
              </a:rPr>
              <a:t> HEX-HEX Coupling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 descr="albany_9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166" y="5584129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3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466"/>
            <a:ext cx="9144000" cy="3224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55" y="4585154"/>
            <a:ext cx="4453812" cy="156799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1469" y="86049"/>
            <a:ext cx="9102531" cy="69615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Notched Cylinder: </a:t>
            </a:r>
            <a:r>
              <a:rPr lang="en-US" sz="3600" dirty="0" err="1" smtClean="0">
                <a:solidFill>
                  <a:schemeClr val="tx1"/>
                </a:solidFill>
              </a:rPr>
              <a:t>Nonconformal</a:t>
            </a:r>
            <a:r>
              <a:rPr lang="en-US" sz="3600" dirty="0" smtClean="0">
                <a:solidFill>
                  <a:schemeClr val="tx1"/>
                </a:solidFill>
              </a:rPr>
              <a:t> HEX-HEX Coupling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" name="Picture 4" descr="albany_9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229" y="4977125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44966" y="854314"/>
            <a:ext cx="8770434" cy="145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he Schwarz alternating method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is capable of coupling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mesh topologies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The notched region, where stress concentrations are expected, is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finely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meshed with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tetrahedral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elements.</a:t>
            </a: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The top and bottom regions, presumably of less interest, are meshed with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coarser hexahedral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elements.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0031" y="2065999"/>
            <a:ext cx="1212620" cy="2480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3613" y="3991725"/>
            <a:ext cx="1248307" cy="2483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2938" y="692237"/>
            <a:ext cx="1212620" cy="52281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7368" y="2663831"/>
            <a:ext cx="1251783" cy="513582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1469" y="86049"/>
            <a:ext cx="9102531" cy="69615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Notched Cylinder: TET-HEX Coupling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8" name="Picture 7" descr="albany_9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75" y="3867217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cs.mov-deskto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350" y="1307912"/>
            <a:ext cx="6990011" cy="477165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1469" y="86049"/>
            <a:ext cx="9102531" cy="69615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Notched Cylinder: TET-HEX Coupling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 descr="albany_9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98" y="663078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862"/>
            <a:ext cx="9144000" cy="3183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7" y="5127186"/>
            <a:ext cx="4516015" cy="91323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1469" y="86049"/>
            <a:ext cx="7953955" cy="8172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Notched Cylinder: Conformal TET-HEX Coupling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" name="Picture 4" descr="albany_9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651" y="5191774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1360" y="1250663"/>
            <a:ext cx="8791509" cy="103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Notched cylinder subjected to tensile load with an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elastic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J2 </a:t>
            </a:r>
            <a:r>
              <a:rPr lang="en-US" sz="1800" b="1" i="1" dirty="0" err="1" smtClean="0">
                <a:latin typeface="Calibri" pitchFamily="34" charset="0"/>
                <a:cs typeface="Calibri" pitchFamily="34" charset="0"/>
              </a:rPr>
              <a:t>elasto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-plastic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regions.</a:t>
            </a:r>
            <a:endParaRPr lang="en-US" sz="4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defRPr/>
            </a:pP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Coarse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region is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elastic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fine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region is </a:t>
            </a:r>
            <a:r>
              <a:rPr lang="en-US" sz="1800" b="1" i="1" dirty="0" err="1" smtClean="0">
                <a:latin typeface="Calibri" pitchFamily="34" charset="0"/>
                <a:cs typeface="Calibri" pitchFamily="34" charset="0"/>
              </a:rPr>
              <a:t>elasto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-plastic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 marL="0" indent="0">
              <a:buNone/>
              <a:defRPr/>
            </a:pPr>
            <a:endParaRPr lang="en-US" sz="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overlap region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in the first mesh is nearer the notch, where plastic behavior is expected.</a:t>
            </a:r>
            <a:endParaRPr lang="en-US" sz="1800" dirty="0"/>
          </a:p>
        </p:txBody>
      </p:sp>
      <p:pic>
        <p:nvPicPr>
          <p:cNvPr id="2" name="Picture 1" descr="two-overla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72" y="2796084"/>
            <a:ext cx="5949919" cy="362238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403572" y="2544641"/>
            <a:ext cx="3000339" cy="32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Overlap far from notch.</a:t>
            </a:r>
            <a:endParaRPr lang="en-US" sz="1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353152" y="2555792"/>
            <a:ext cx="3000339" cy="32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Overlap near notch.</a:t>
            </a:r>
            <a:endParaRPr lang="en-US" sz="1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1360" y="3323557"/>
            <a:ext cx="2013838" cy="32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Coupled regions</a:t>
            </a:r>
            <a:endParaRPr lang="en-US" sz="14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3882" y="4475088"/>
            <a:ext cx="2108794" cy="32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Coarse, elastic region</a:t>
            </a:r>
            <a:endParaRPr lang="en-US" sz="14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42" y="5652005"/>
            <a:ext cx="2132534" cy="3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Fine,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elasto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-plastic region</a:t>
            </a:r>
            <a:endParaRPr lang="en-US" sz="1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1469" y="86049"/>
            <a:ext cx="9102531" cy="69615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Notched Cylinder: Coupling Different Materials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257" y="725164"/>
            <a:ext cx="8147089" cy="369332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The Schwarz </a:t>
            </a:r>
            <a:r>
              <a:rPr lang="en-US" dirty="0">
                <a:latin typeface="Calibri" pitchFamily="34" charset="0"/>
                <a:cs typeface="Calibri" pitchFamily="34" charset="0"/>
              </a:rPr>
              <a:t>method is capable of coupling regions with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different material models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5" name="Picture 14" descr="albany_9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40" y="5443384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6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4575" y="167269"/>
            <a:ext cx="9079425" cy="9144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Previous Concurrent Multiscale Coupling Work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" y="851469"/>
            <a:ext cx="8251901" cy="553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7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468" y="1453590"/>
            <a:ext cx="8873931" cy="155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When the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overlap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region is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far from the notch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, no plastic deformation exists in it: the coarse and fine regions predict the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same behavior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 marL="0" indent="0">
              <a:buNone/>
              <a:defRPr/>
            </a:pPr>
            <a:endParaRPr lang="en-US" sz="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When the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overlap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region is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near the notch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, plastic deformation spills onto it and the two models predict different behavior, affecting convergence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adversely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960557" y="6075368"/>
            <a:ext cx="2761065" cy="32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Overlap far from notch.</a:t>
            </a:r>
            <a:endParaRPr lang="en-US" sz="16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757116" y="6064213"/>
            <a:ext cx="2563823" cy="32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Overlap near notch.</a:t>
            </a:r>
            <a:endParaRPr lang="en-US" sz="1600" dirty="0"/>
          </a:p>
        </p:txBody>
      </p:sp>
      <p:pic>
        <p:nvPicPr>
          <p:cNvPr id="3" name="Picture 2" descr="eqps-two-overla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99" y="2876105"/>
            <a:ext cx="5265540" cy="320809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1469" y="86049"/>
            <a:ext cx="9102531" cy="69615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Notched Cylinder: Coupling Different Materials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3747" y="725164"/>
            <a:ext cx="59503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Need to be careful to do domain decomposition so that material models are </a:t>
            </a:r>
            <a:r>
              <a:rPr lang="en-US" b="1" i="1" dirty="0" smtClean="0">
                <a:latin typeface="Calibri" panose="020F0502020204030204" pitchFamily="34" charset="0"/>
              </a:rPr>
              <a:t>consistent</a:t>
            </a:r>
            <a:r>
              <a:rPr lang="en-US" dirty="0" smtClean="0">
                <a:latin typeface="Calibri" panose="020F0502020204030204" pitchFamily="34" charset="0"/>
              </a:rPr>
              <a:t> in overlap region.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7" descr="albany_9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71" y="3921887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8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07"/>
            <a:ext cx="8686800" cy="802104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Example #4: Laser Weld with 3 Subdomains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7960" y="1007268"/>
            <a:ext cx="3657600" cy="2455988"/>
            <a:chOff x="217960" y="1241442"/>
            <a:chExt cx="3657600" cy="24559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60" y="1732854"/>
              <a:ext cx="3657600" cy="196457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64801" y="1241442"/>
              <a:ext cx="31639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Laser weld </a:t>
              </a:r>
              <a:r>
                <a:rPr lang="en-US" dirty="0">
                  <a:latin typeface="Calibri" panose="020F0502020204030204" pitchFamily="34" charset="0"/>
                </a:rPr>
                <a:t>s</a:t>
              </a:r>
              <a:r>
                <a:rPr lang="en-US" dirty="0" smtClean="0">
                  <a:latin typeface="Calibri" panose="020F0502020204030204" pitchFamily="34" charset="0"/>
                </a:rPr>
                <a:t>pecimen</a:t>
              </a:r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7856" y="4301422"/>
            <a:ext cx="419318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Problem of </a:t>
            </a:r>
            <a:r>
              <a:rPr lang="en-US" b="1" i="1" dirty="0" smtClean="0">
                <a:latin typeface="Calibri" panose="020F0502020204030204" pitchFamily="34" charset="0"/>
              </a:rPr>
              <a:t>practical scale (~200K </a:t>
            </a:r>
            <a:r>
              <a:rPr lang="en-US" b="1" i="1" dirty="0" err="1" smtClean="0">
                <a:latin typeface="Calibri" panose="020F0502020204030204" pitchFamily="34" charset="0"/>
              </a:rPr>
              <a:t>dofs</a:t>
            </a:r>
            <a:r>
              <a:rPr lang="en-US" b="1" i="1" dirty="0" smtClean="0">
                <a:latin typeface="Calibri" panose="020F0502020204030204" pitchFamily="34" charset="0"/>
              </a:rPr>
              <a:t>).</a:t>
            </a:r>
          </a:p>
          <a:p>
            <a:endParaRPr lang="en-US" sz="400" b="1" i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Isotropic elasticity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and </a:t>
            </a:r>
            <a:r>
              <a:rPr lang="en-US" b="1" i="1" dirty="0" smtClean="0">
                <a:latin typeface="Calibri" panose="020F0502020204030204" pitchFamily="34" charset="0"/>
              </a:rPr>
              <a:t>J2 plasticity </a:t>
            </a:r>
            <a:r>
              <a:rPr lang="en-US" dirty="0" smtClean="0">
                <a:latin typeface="Calibri" panose="020F0502020204030204" pitchFamily="34" charset="0"/>
              </a:rPr>
              <a:t>with linear isotropic hardening.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Identical parameters </a:t>
            </a:r>
            <a:r>
              <a:rPr lang="en-US" dirty="0" smtClean="0">
                <a:latin typeface="Calibri" panose="020F0502020204030204" pitchFamily="34" charset="0"/>
              </a:rPr>
              <a:t>for weld and base materials for proof of concept, to become independent models.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29673" y="3629112"/>
            <a:ext cx="3657600" cy="2735911"/>
            <a:chOff x="4529673" y="3629112"/>
            <a:chExt cx="3657600" cy="2735911"/>
          </a:xfrm>
        </p:grpSpPr>
        <p:pic>
          <p:nvPicPr>
            <p:cNvPr id="4" name="Picture 3" descr="laserWeldSimplified_CoupledSchwarz_strain0p02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673" y="4400233"/>
              <a:ext cx="3657600" cy="196479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29673" y="3629112"/>
              <a:ext cx="365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Coupled Schwarz discretization</a:t>
              </a:r>
            </a:p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(50% reduction in model size)</a:t>
              </a:r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29673" y="978724"/>
            <a:ext cx="3657600" cy="2514450"/>
            <a:chOff x="4529673" y="978724"/>
            <a:chExt cx="3657600" cy="25144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673" y="1528598"/>
              <a:ext cx="3657600" cy="196457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529673" y="978724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Single domain discretization</a:t>
              </a:r>
              <a:endParaRPr 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16" name="Picture 15" descr="albany_9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24" y="3371125"/>
            <a:ext cx="1507125" cy="7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6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serWeldSimplified_CoupledSchwarz_Specim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6" y="899342"/>
            <a:ext cx="4875835" cy="320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06" y="237151"/>
            <a:ext cx="8229600" cy="99167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Laser Weld: Strong Scalability of Parallel Schwarz with DTK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268" y="4081873"/>
            <a:ext cx="514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" panose="020F0502020204030204" pitchFamily="34" charset="0"/>
              </a:rPr>
              <a:t>Near-ideal linear speedup </a:t>
            </a:r>
            <a:r>
              <a:rPr lang="en-US" dirty="0" smtClean="0">
                <a:latin typeface="Calibri" panose="020F0502020204030204" pitchFamily="34" charset="0"/>
              </a:rPr>
              <a:t>(64-1024 cores).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4" y="4828516"/>
            <a:ext cx="4820816" cy="13107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756" y="1273760"/>
            <a:ext cx="3512238" cy="3412835"/>
          </a:xfrm>
          <a:prstGeom prst="rect">
            <a:avLst/>
          </a:prstGeom>
        </p:spPr>
      </p:pic>
      <p:pic>
        <p:nvPicPr>
          <p:cNvPr id="9" name="Picture 8" descr="albany_9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6" y="1479270"/>
            <a:ext cx="1507125" cy="7840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44" y="4829360"/>
            <a:ext cx="2031362" cy="1091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5436" y="6012493"/>
            <a:ext cx="245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Data Transfer Kit (DTK)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32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04800" y="884663"/>
            <a:ext cx="6229815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History of Schwarz Alternating Method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b="1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486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176083" y="922025"/>
                <a:ext cx="8778345" cy="5378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r>
                  <a:rPr lang="en-US" sz="1800" dirty="0" smtClean="0"/>
                  <a:t>We have proposed the </a:t>
                </a:r>
                <a:r>
                  <a:rPr lang="en-US" sz="1800" b="1" i="1" dirty="0" smtClean="0"/>
                  <a:t>Schwarz alternating method</a:t>
                </a:r>
                <a:r>
                  <a:rPr lang="en-US" sz="1800" b="1" dirty="0" smtClean="0"/>
                  <a:t> </a:t>
                </a:r>
                <a:r>
                  <a:rPr lang="en-US" sz="1800" dirty="0" smtClean="0"/>
                  <a:t>as a means of </a:t>
                </a:r>
                <a:r>
                  <a:rPr lang="en-US" sz="1800" b="1" i="1" dirty="0" smtClean="0"/>
                  <a:t>concurrent multiscale</a:t>
                </a:r>
                <a:r>
                  <a:rPr lang="en-US" sz="1800" b="1" dirty="0" smtClean="0"/>
                  <a:t> </a:t>
                </a:r>
                <a:r>
                  <a:rPr lang="en-US" sz="1800" b="1" i="1" dirty="0" smtClean="0"/>
                  <a:t>coupling</a:t>
                </a:r>
                <a:r>
                  <a:rPr lang="en-US" sz="1800" b="1" dirty="0" smtClean="0"/>
                  <a:t> </a:t>
                </a:r>
                <a:r>
                  <a:rPr lang="en-US" sz="1800" dirty="0" smtClean="0"/>
                  <a:t>in finite deformation </a:t>
                </a:r>
                <a:r>
                  <a:rPr lang="en-US" sz="1800" dirty="0" err="1" smtClean="0"/>
                  <a:t>quasistatic</a:t>
                </a:r>
                <a:r>
                  <a:rPr lang="en-US" sz="1800" dirty="0" smtClean="0"/>
                  <a:t> solid mechanics.  </a:t>
                </a:r>
              </a:p>
              <a:p>
                <a:pPr marL="0" indent="0">
                  <a:buNone/>
                </a:pPr>
                <a:endParaRPr lang="en-US" sz="400" dirty="0" smtClean="0"/>
              </a:p>
              <a:p>
                <a:r>
                  <a:rPr lang="en-US" sz="1800" dirty="0" smtClean="0"/>
                  <a:t>We have developed </a:t>
                </a:r>
                <a:r>
                  <a:rPr lang="en-US" sz="1800" b="1" i="1" dirty="0" smtClean="0"/>
                  <a:t>four</a:t>
                </a:r>
                <a:r>
                  <a:rPr lang="en-US" sz="1800" b="1" dirty="0" smtClean="0"/>
                  <a:t> </a:t>
                </a:r>
                <a:r>
                  <a:rPr lang="en-US" sz="1800" b="1" i="1" dirty="0"/>
                  <a:t>variants</a:t>
                </a:r>
                <a:r>
                  <a:rPr lang="en-US" sz="1800" b="1" dirty="0"/>
                  <a:t> </a:t>
                </a:r>
                <a:r>
                  <a:rPr lang="en-US" sz="1800" dirty="0"/>
                  <a:t>of the Schwarz </a:t>
                </a:r>
                <a:r>
                  <a:rPr lang="en-US" sz="1800" dirty="0" smtClean="0"/>
                  <a:t>alternating method (</a:t>
                </a:r>
                <a:r>
                  <a:rPr lang="en-US" sz="1800" b="1" i="1" dirty="0" smtClean="0"/>
                  <a:t>Full Schwarz</a:t>
                </a:r>
                <a:r>
                  <a:rPr lang="en-US" sz="1800" dirty="0" smtClean="0"/>
                  <a:t>, </a:t>
                </a:r>
                <a:r>
                  <a:rPr lang="en-US" sz="1800" b="1" i="1" dirty="0" smtClean="0"/>
                  <a:t>Modified Schwarz</a:t>
                </a:r>
                <a:r>
                  <a:rPr lang="en-US" sz="1800" dirty="0" smtClean="0"/>
                  <a:t>, </a:t>
                </a:r>
                <a:r>
                  <a:rPr lang="en-US" sz="1800" b="1" i="1" dirty="0" smtClean="0"/>
                  <a:t>Inexact Schwarz</a:t>
                </a:r>
                <a:r>
                  <a:rPr lang="en-US" sz="1800" dirty="0" smtClean="0"/>
                  <a:t>, </a:t>
                </a:r>
                <a:r>
                  <a:rPr lang="en-US" sz="1800" b="1" i="1" dirty="0" smtClean="0"/>
                  <a:t>Monolithic Schwarz</a:t>
                </a:r>
                <a:r>
                  <a:rPr lang="en-US" sz="1800" dirty="0" smtClean="0"/>
                  <a:t>).</a:t>
                </a:r>
              </a:p>
              <a:p>
                <a:pPr marL="0" indent="0">
                  <a:buNone/>
                </a:pPr>
                <a:endParaRPr lang="en-US" sz="400" dirty="0" smtClean="0"/>
              </a:p>
              <a:p>
                <a:r>
                  <a:rPr lang="en-US" sz="1800" dirty="0" smtClean="0"/>
                  <a:t>We have </a:t>
                </a:r>
                <a:r>
                  <a:rPr lang="en-US" sz="1800" b="1" i="1" dirty="0" smtClean="0"/>
                  <a:t>proven</a:t>
                </a:r>
                <a:r>
                  <a:rPr lang="en-US" sz="1800" dirty="0" smtClean="0"/>
                  <a:t> that the Full Schwarz variant converges </a:t>
                </a:r>
                <a:r>
                  <a:rPr lang="en-US" sz="1800" dirty="0"/>
                  <a:t>geometrically for the solid mechanics problem. </a:t>
                </a:r>
                <a:endParaRPr lang="en-US" sz="1800" dirty="0" smtClean="0"/>
              </a:p>
              <a:p>
                <a:pPr marL="0" indent="0">
                  <a:buNone/>
                </a:pPr>
                <a:endParaRPr lang="en-US" sz="400" dirty="0"/>
              </a:p>
              <a:p>
                <a:r>
                  <a:rPr lang="en-US" sz="1800" dirty="0" smtClean="0"/>
                  <a:t>We have </a:t>
                </a:r>
                <a:r>
                  <a:rPr lang="en-US" sz="1800" b="1" i="1" dirty="0" smtClean="0"/>
                  <a:t>demonstrated numerically </a:t>
                </a:r>
                <a:r>
                  <a:rPr lang="en-US" sz="1800" dirty="0" smtClean="0"/>
                  <a:t>that </a:t>
                </a:r>
                <a:r>
                  <a:rPr lang="en-US" sz="1800" dirty="0"/>
                  <a:t>the </a:t>
                </a:r>
                <a:r>
                  <a:rPr lang="en-US" sz="1800" b="1" i="1" dirty="0"/>
                  <a:t>convergence</a:t>
                </a:r>
                <a:r>
                  <a:rPr lang="en-US" sz="1800" dirty="0"/>
                  <a:t> of the Schwarz method in its four variants is </a:t>
                </a:r>
                <a:r>
                  <a:rPr lang="en-US" sz="1800" b="1" i="1" dirty="0" smtClean="0"/>
                  <a:t>linear</a:t>
                </a:r>
                <a:r>
                  <a:rPr lang="en-US" sz="1800" dirty="0"/>
                  <a:t>. </a:t>
                </a:r>
                <a:endParaRPr lang="en-US" sz="1800" dirty="0" smtClean="0"/>
              </a:p>
              <a:p>
                <a:pPr marL="0" indent="0">
                  <a:buNone/>
                </a:pPr>
                <a:endParaRPr lang="en-US" sz="400" dirty="0"/>
              </a:p>
              <a:p>
                <a:r>
                  <a:rPr lang="en-US" sz="1800" dirty="0" smtClean="0"/>
                  <a:t>We have demonstrated </a:t>
                </a:r>
                <a:r>
                  <a:rPr lang="en-US" sz="1800" b="1" i="1" dirty="0" smtClean="0"/>
                  <a:t>coupling </a:t>
                </a:r>
                <a:r>
                  <a:rPr lang="en-US" sz="1800" dirty="0" smtClean="0"/>
                  <a:t>of </a:t>
                </a:r>
                <a:r>
                  <a:rPr lang="en-US" sz="1800" b="1" i="1" dirty="0"/>
                  <a:t>conformal</a:t>
                </a:r>
                <a:r>
                  <a:rPr lang="en-US" sz="1800" b="1" dirty="0"/>
                  <a:t> </a:t>
                </a:r>
                <a:r>
                  <a:rPr lang="en-US" sz="1800" dirty="0"/>
                  <a:t>and </a:t>
                </a:r>
                <a:r>
                  <a:rPr lang="en-US" sz="1800" b="1" i="1" dirty="0"/>
                  <a:t>non-conformal meshes</a:t>
                </a:r>
                <a:r>
                  <a:rPr lang="en-US" sz="1800" dirty="0"/>
                  <a:t>, meshes with </a:t>
                </a:r>
                <a:r>
                  <a:rPr lang="en-US" sz="1800" b="1" i="1" dirty="0"/>
                  <a:t>different levels of refinement</a:t>
                </a:r>
                <a:r>
                  <a:rPr lang="en-US" sz="1800" dirty="0"/>
                  <a:t>, meshes with different </a:t>
                </a:r>
                <a:r>
                  <a:rPr lang="en-US" sz="1800" b="1" i="1" dirty="0"/>
                  <a:t>element topologies</a:t>
                </a:r>
                <a:r>
                  <a:rPr lang="en-US" sz="1800" dirty="0"/>
                  <a:t>, and </a:t>
                </a:r>
                <a14:m>
                  <m:oMath xmlns:m="http://schemas.openxmlformats.org/officeDocument/2006/math">
                    <m:r>
                      <a:rPr lang="en-US" sz="1800" b="1" i="1" dirty="0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1800" b="1" i="1" dirty="0" smtClean="0"/>
                  <a:t> two subdomains </a:t>
                </a:r>
                <a:r>
                  <a:rPr lang="en-US" sz="1800" dirty="0" smtClean="0"/>
                  <a:t>via the proposed method.</a:t>
                </a:r>
              </a:p>
              <a:p>
                <a:pPr marL="0" indent="0">
                  <a:buNone/>
                </a:pPr>
                <a:endParaRPr lang="en-US" sz="400" dirty="0"/>
              </a:p>
              <a:p>
                <a:r>
                  <a:rPr lang="en-US" sz="1800" dirty="0" smtClean="0"/>
                  <a:t>We have demonstrated </a:t>
                </a:r>
                <a:r>
                  <a:rPr lang="en-US" sz="1800" dirty="0"/>
                  <a:t>that the </a:t>
                </a:r>
                <a:r>
                  <a:rPr lang="en-US" sz="1800" b="1" i="1" dirty="0"/>
                  <a:t>error</a:t>
                </a:r>
                <a:r>
                  <a:rPr lang="en-US" sz="1800" dirty="0"/>
                  <a:t> in the coupling can be decreased up to </a:t>
                </a:r>
                <a:r>
                  <a:rPr lang="en-US" sz="1800" b="1" i="1" dirty="0"/>
                  <a:t>numerical precision </a:t>
                </a:r>
                <a:r>
                  <a:rPr lang="en-US" sz="1800" dirty="0"/>
                  <a:t>provided that no other </a:t>
                </a:r>
                <a:r>
                  <a:rPr lang="en-US" sz="1800" dirty="0" smtClean="0"/>
                  <a:t>sources </a:t>
                </a:r>
                <a:r>
                  <a:rPr lang="en-US" sz="1800" dirty="0"/>
                  <a:t>of error exist</a:t>
                </a:r>
                <a:r>
                  <a:rPr lang="en-US" sz="1800" dirty="0" smtClean="0"/>
                  <a:t>.</a:t>
                </a:r>
              </a:p>
              <a:p>
                <a:pPr marL="0" indent="0">
                  <a:buNone/>
                </a:pPr>
                <a:endParaRPr lang="en-US" sz="400" dirty="0"/>
              </a:p>
              <a:p>
                <a:r>
                  <a:rPr lang="en-US" sz="1800" dirty="0" smtClean="0"/>
                  <a:t>We have developed a </a:t>
                </a:r>
                <a:r>
                  <a:rPr lang="en-US" sz="1800" b="1" i="1" dirty="0"/>
                  <a:t>parallel </a:t>
                </a:r>
                <a:r>
                  <a:rPr lang="en-US" sz="1800" dirty="0"/>
                  <a:t>implementation of the </a:t>
                </a:r>
                <a:r>
                  <a:rPr lang="en-US" sz="1800" b="1" i="1" dirty="0"/>
                  <a:t>Modified Schwarz</a:t>
                </a:r>
                <a:r>
                  <a:rPr lang="en-US" sz="1800" b="1" dirty="0"/>
                  <a:t> </a:t>
                </a:r>
                <a:r>
                  <a:rPr lang="en-US" sz="1800" dirty="0"/>
                  <a:t>method in the </a:t>
                </a:r>
                <a:r>
                  <a:rPr lang="en-US" sz="1800" b="1" i="1" dirty="0" smtClean="0"/>
                  <a:t>Albany </a:t>
                </a:r>
                <a:r>
                  <a:rPr lang="en-US" sz="1800" b="1" i="1" dirty="0"/>
                  <a:t>code </a:t>
                </a:r>
                <a:r>
                  <a:rPr lang="en-US" sz="1800" dirty="0"/>
                  <a:t>and </a:t>
                </a:r>
                <a:r>
                  <a:rPr lang="en-US" sz="1800" dirty="0" smtClean="0"/>
                  <a:t>demonstrated </a:t>
                </a:r>
                <a:r>
                  <a:rPr lang="en-US" sz="1800" dirty="0"/>
                  <a:t>that the </a:t>
                </a:r>
                <a:r>
                  <a:rPr lang="en-US" sz="1800" b="1" i="1" dirty="0"/>
                  <a:t>strong scalability </a:t>
                </a:r>
                <a:r>
                  <a:rPr lang="en-US" sz="1800" dirty="0"/>
                  <a:t>of our implementation is close to </a:t>
                </a:r>
                <a:r>
                  <a:rPr lang="en-US" sz="1800" b="1" i="1" dirty="0"/>
                  <a:t>ideal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083" y="922025"/>
                <a:ext cx="8778345" cy="5378413"/>
              </a:xfrm>
              <a:prstGeom prst="rect">
                <a:avLst/>
              </a:prstGeom>
              <a:blipFill>
                <a:blip r:embed="rId3"/>
                <a:stretch>
                  <a:fillRect l="-486" t="-566" r="-4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/>
          <p:cNvSpPr txBox="1">
            <a:spLocks/>
          </p:cNvSpPr>
          <p:nvPr/>
        </p:nvSpPr>
        <p:spPr>
          <a:xfrm>
            <a:off x="466015" y="233994"/>
            <a:ext cx="8186271" cy="43358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Summary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6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04800" y="884663"/>
            <a:ext cx="6229815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History of Schwarz Alternating Method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b="1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146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09537" y="1070519"/>
            <a:ext cx="8486078" cy="489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1800" dirty="0"/>
              <a:t>Extension of the methods presented herein to </a:t>
            </a:r>
            <a:r>
              <a:rPr lang="en-US" sz="1800" b="1" i="1" dirty="0"/>
              <a:t>transient dynamics </a:t>
            </a:r>
            <a:r>
              <a:rPr lang="en-US" sz="1800" b="1" i="1" dirty="0" smtClean="0"/>
              <a:t>(hyperbolic) </a:t>
            </a:r>
            <a:r>
              <a:rPr lang="en-US" sz="1800" dirty="0" smtClean="0"/>
              <a:t>problems </a:t>
            </a:r>
            <a:r>
              <a:rPr lang="en-US" sz="1800" dirty="0"/>
              <a:t>with the ability to use </a:t>
            </a:r>
            <a:r>
              <a:rPr lang="en-US" sz="1800" b="1" i="1" dirty="0"/>
              <a:t>different time steps </a:t>
            </a:r>
            <a:r>
              <a:rPr lang="en-US" sz="1800" dirty="0"/>
              <a:t>and </a:t>
            </a:r>
            <a:r>
              <a:rPr lang="en-US" sz="1800" b="1" i="1" dirty="0"/>
              <a:t>time integrators </a:t>
            </a:r>
            <a:r>
              <a:rPr lang="en-US" sz="1800" dirty="0"/>
              <a:t>for each subdomain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800" dirty="0" smtClean="0"/>
              <a:t>Development of a </a:t>
            </a:r>
            <a:r>
              <a:rPr lang="en-US" sz="1800" b="1" i="1" dirty="0" smtClean="0"/>
              <a:t>multi-physics coupling framework </a:t>
            </a:r>
            <a:r>
              <a:rPr lang="en-US" sz="1800" dirty="0" smtClean="0"/>
              <a:t>based on </a:t>
            </a:r>
            <a:r>
              <a:rPr lang="en-US" sz="1800" dirty="0" err="1" smtClean="0"/>
              <a:t>variational</a:t>
            </a:r>
            <a:r>
              <a:rPr lang="en-US" sz="1800" dirty="0" smtClean="0"/>
              <a:t> formulations and the Schwarz </a:t>
            </a:r>
            <a:r>
              <a:rPr lang="en-US" sz="1800" dirty="0"/>
              <a:t>alternating method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800" b="1" i="1" dirty="0" smtClean="0"/>
              <a:t>Analysis</a:t>
            </a:r>
            <a:r>
              <a:rPr lang="en-US" sz="1800" dirty="0" smtClean="0"/>
              <a:t> </a:t>
            </a:r>
            <a:r>
              <a:rPr lang="en-US" sz="1800" dirty="0"/>
              <a:t>of the convergence for the other Schwarz variants introduced herein, namely Modified Schwarz, Inexact Schwarz, and Monolithic Schwarz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800" dirty="0" smtClean="0"/>
              <a:t>Using the Schwarz alternating method with </a:t>
            </a:r>
            <a:r>
              <a:rPr lang="en-US" sz="1800" b="1" i="1" dirty="0" smtClean="0"/>
              <a:t>different solvers </a:t>
            </a:r>
            <a:r>
              <a:rPr lang="en-US" sz="1800" dirty="0" smtClean="0"/>
              <a:t>in different domains.</a:t>
            </a:r>
          </a:p>
          <a:p>
            <a:endParaRPr lang="en-US" sz="800" dirty="0"/>
          </a:p>
          <a:p>
            <a:r>
              <a:rPr lang="en-US" sz="1800" dirty="0" smtClean="0"/>
              <a:t>Develop a </a:t>
            </a:r>
            <a:r>
              <a:rPr lang="en-US" sz="1800" b="1" i="1" dirty="0" smtClean="0"/>
              <a:t>hybrid FOM-ROM </a:t>
            </a:r>
            <a:r>
              <a:rPr lang="en-US" sz="1800" dirty="0" smtClean="0"/>
              <a:t>(full-order-model – reduced-order-model) framework using the Schwarz alternating method.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800" dirty="0" smtClean="0"/>
              <a:t>Introduction </a:t>
            </a:r>
            <a:r>
              <a:rPr lang="en-US" sz="1800" dirty="0"/>
              <a:t>of </a:t>
            </a:r>
            <a:r>
              <a:rPr lang="en-US" sz="1800" b="1" i="1" dirty="0"/>
              <a:t>pervasive </a:t>
            </a:r>
            <a:r>
              <a:rPr lang="en-US" sz="1800" b="1" i="1" dirty="0" smtClean="0"/>
              <a:t>multi-threading </a:t>
            </a:r>
            <a:r>
              <a:rPr lang="en-US" sz="1800" dirty="0"/>
              <a:t>into our </a:t>
            </a:r>
            <a:r>
              <a:rPr lang="en-US" sz="1800" i="1" dirty="0" smtClean="0"/>
              <a:t>Albany</a:t>
            </a:r>
            <a:r>
              <a:rPr lang="en-US" sz="1800" dirty="0" smtClean="0"/>
              <a:t> </a:t>
            </a:r>
            <a:r>
              <a:rPr lang="en-US" sz="1800" dirty="0"/>
              <a:t>implementation of the Schwarz </a:t>
            </a:r>
            <a:r>
              <a:rPr lang="en-US" sz="1800" dirty="0" smtClean="0"/>
              <a:t>alternating method </a:t>
            </a:r>
            <a:r>
              <a:rPr lang="en-US" sz="1800" dirty="0"/>
              <a:t>using the </a:t>
            </a:r>
            <a:r>
              <a:rPr lang="en-US" sz="1800" i="1" dirty="0" smtClean="0"/>
              <a:t>Kokkos</a:t>
            </a:r>
            <a:r>
              <a:rPr lang="en-US" sz="1800" dirty="0" smtClean="0"/>
              <a:t> framework.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1800" dirty="0" smtClean="0"/>
              <a:t>Multiscale coupling using the proposed Schwarz alternating method in </a:t>
            </a:r>
            <a:r>
              <a:rPr lang="en-US" sz="1800" b="1" i="1" dirty="0" smtClean="0"/>
              <a:t>other applications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9537" y="256115"/>
            <a:ext cx="8186271" cy="43358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Future Work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5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04800" y="884663"/>
            <a:ext cx="6229815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History of Schwarz Alternating Method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336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" y="22121"/>
            <a:ext cx="8186271" cy="43358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References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35620"/>
            <a:ext cx="8757424" cy="575542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[1] M.A. </a:t>
            </a:r>
            <a:r>
              <a:rPr lang="en-US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Heroux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et al. 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“An overview of the </a:t>
            </a:r>
            <a:r>
              <a:rPr lang="en-US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Trilinos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project.”  </a:t>
            </a:r>
            <a:r>
              <a:rPr lang="en-US" sz="1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ACM Trans. Math. </a:t>
            </a:r>
            <a:r>
              <a:rPr lang="en-US" sz="16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Softw</a:t>
            </a:r>
            <a:r>
              <a:rPr lang="en-US" sz="1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31(3) (2005).</a:t>
            </a:r>
          </a:p>
          <a:p>
            <a:endParaRPr lang="en-US" sz="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sz="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[2] </a:t>
            </a:r>
            <a:r>
              <a:rPr lang="en-US" sz="1600" dirty="0">
                <a:latin typeface="Calibri" panose="020F0502020204030204" pitchFamily="34" charset="0"/>
              </a:rPr>
              <a:t>A. Salinger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i="1" dirty="0" smtClean="0">
                <a:latin typeface="Calibri" panose="020F0502020204030204" pitchFamily="34" charset="0"/>
              </a:rPr>
              <a:t>et al.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"Albany: Using Agile Components to Develop a Flexible, Generic Multiphysics Analysis Code", </a:t>
            </a:r>
            <a:r>
              <a:rPr lang="en-US" sz="1600" i="1" dirty="0" smtClean="0">
                <a:latin typeface="Calibri" panose="020F0502020204030204" pitchFamily="34" charset="0"/>
              </a:rPr>
              <a:t>Int</a:t>
            </a:r>
            <a:r>
              <a:rPr lang="en-US" sz="1600" i="1" dirty="0">
                <a:latin typeface="Calibri" panose="020F0502020204030204" pitchFamily="34" charset="0"/>
              </a:rPr>
              <a:t>. J. Multiscale </a:t>
            </a:r>
            <a:r>
              <a:rPr lang="en-US" sz="1600" i="1" dirty="0" err="1">
                <a:latin typeface="Calibri" panose="020F0502020204030204" pitchFamily="34" charset="0"/>
              </a:rPr>
              <a:t>Comput</a:t>
            </a:r>
            <a:r>
              <a:rPr lang="en-US" sz="1600" i="1" dirty="0">
                <a:latin typeface="Calibri" panose="020F0502020204030204" pitchFamily="34" charset="0"/>
              </a:rPr>
              <a:t>. </a:t>
            </a:r>
            <a:r>
              <a:rPr lang="en-US" sz="1600" i="1" dirty="0" err="1">
                <a:latin typeface="Calibri" panose="020F0502020204030204" pitchFamily="34" charset="0"/>
              </a:rPr>
              <a:t>Engng</a:t>
            </a:r>
            <a:r>
              <a:rPr lang="en-US" sz="1600" dirty="0" smtClean="0">
                <a:latin typeface="Calibri" panose="020F0502020204030204" pitchFamily="34" charset="0"/>
              </a:rPr>
              <a:t>. 14(4) (2016) 415-438.</a:t>
            </a:r>
          </a:p>
          <a:p>
            <a:endParaRPr lang="en-US" sz="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sz="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[3] 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H. Schwarz. “Über einen Grenzübergang durch alternierendes Verfahren”. In: </a:t>
            </a:r>
            <a:r>
              <a:rPr lang="de-DE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Vierteljahrsschriftder Naturforschenden 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Gesellschaft in Zurich 15 (1870), pp. 272–286</a:t>
            </a:r>
            <a:r>
              <a:rPr lang="de-DE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endParaRPr lang="de-DE" sz="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de-DE" sz="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[4] S.L. Sobolev. “Schwarz’s Algorithm in Elasticity Theory”. In: Selected Works of S.L Sobolev. </a:t>
            </a:r>
            <a:r>
              <a:rPr lang="de-DE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Volume I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: equations of mathematical physics, computational mathematics and cubature formulats. Ed. </a:t>
            </a:r>
            <a:r>
              <a:rPr lang="de-DE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By G.V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. Demidenko and V.L. Vaskevich. New York: Springer, 2006</a:t>
            </a:r>
            <a:r>
              <a:rPr lang="de-DE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endParaRPr lang="de-DE" sz="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de-DE" sz="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</a:rPr>
              <a:t>[5] W</a:t>
            </a:r>
            <a:r>
              <a:rPr lang="en-US" sz="1600" dirty="0">
                <a:latin typeface="Calibri" panose="020F0502020204030204" pitchFamily="34" charset="0"/>
              </a:rPr>
              <a:t>. Sun and A. Mota. “A multiscale overlapped coupling formulation for large-deformation </a:t>
            </a:r>
            <a:r>
              <a:rPr lang="en-US" sz="1600" dirty="0" smtClean="0">
                <a:latin typeface="Calibri" panose="020F0502020204030204" pitchFamily="34" charset="0"/>
              </a:rPr>
              <a:t>strain localization</a:t>
            </a:r>
            <a:r>
              <a:rPr lang="en-US" sz="1600" dirty="0">
                <a:latin typeface="Calibri" panose="020F0502020204030204" pitchFamily="34" charset="0"/>
              </a:rPr>
              <a:t>”. English. In: Computational Mechanics 54.3 (Sept. 2014), 803–820. ISSN : 0178-7675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</a:rPr>
              <a:t>[6] S. </a:t>
            </a:r>
            <a:r>
              <a:rPr lang="en-US" sz="1600" dirty="0" err="1">
                <a:latin typeface="Calibri" panose="020F0502020204030204" pitchFamily="34" charset="0"/>
              </a:rPr>
              <a:t>Mikhlin</a:t>
            </a:r>
            <a:r>
              <a:rPr lang="en-US" sz="1600" dirty="0">
                <a:latin typeface="Calibri" panose="020F0502020204030204" pitchFamily="34" charset="0"/>
              </a:rPr>
              <a:t>. “On the Schwarz algorithm”. In: Proceedings of the USSR Academy of Sciences (in </a:t>
            </a:r>
            <a:r>
              <a:rPr lang="en-US" sz="1600" dirty="0" smtClean="0">
                <a:latin typeface="Calibri" panose="020F0502020204030204" pitchFamily="34" charset="0"/>
              </a:rPr>
              <a:t>Russian) 77 </a:t>
            </a:r>
            <a:r>
              <a:rPr lang="en-US" sz="1600" dirty="0">
                <a:latin typeface="Calibri" panose="020F0502020204030204" pitchFamily="34" charset="0"/>
              </a:rPr>
              <a:t>(1951), pp. 569–571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</a:rPr>
              <a:t>[7] D.J. Evans et al. “The convergence rate of the Schwarz alternating procedure (II): For </a:t>
            </a:r>
            <a:r>
              <a:rPr lang="en-US" sz="1600" dirty="0" smtClean="0">
                <a:latin typeface="Calibri" panose="020F0502020204030204" pitchFamily="34" charset="0"/>
              </a:rPr>
              <a:t>two-dimensional problems</a:t>
            </a:r>
            <a:r>
              <a:rPr lang="en-US" sz="1600" dirty="0">
                <a:latin typeface="Calibri" panose="020F0502020204030204" pitchFamily="34" charset="0"/>
              </a:rPr>
              <a:t>”. In: International Journal for Computer Mathematics 20.3–4 (1986), pp. 325–339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</a:rPr>
              <a:t>[8] P.L. Lions. “On the Schwarz alternating method I.” In: 1988, First International Symposium on </a:t>
            </a:r>
            <a:r>
              <a:rPr lang="en-US" sz="1600" dirty="0" smtClean="0">
                <a:latin typeface="Calibri" panose="020F0502020204030204" pitchFamily="34" charset="0"/>
              </a:rPr>
              <a:t>Domain Decomposition </a:t>
            </a:r>
            <a:r>
              <a:rPr lang="en-US" sz="1600" dirty="0">
                <a:latin typeface="Calibri" panose="020F0502020204030204" pitchFamily="34" charset="0"/>
              </a:rPr>
              <a:t>methods for Partial Differential Equations, SIAM, Philadelphia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[9] </a:t>
            </a: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A. Mota, 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I. Tezaur</a:t>
            </a: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, C. Alleman. "The </a:t>
            </a:r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Schwarz Alternating Method in Solid Mechanics", </a:t>
            </a:r>
            <a:r>
              <a:rPr lang="en-US" sz="16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Comput</a:t>
            </a:r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. Meth. Appl. Mech. </a:t>
            </a:r>
            <a:r>
              <a:rPr lang="en-US" sz="16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Engng</a:t>
            </a:r>
            <a:r>
              <a:rPr lang="en-US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. </a:t>
            </a:r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(2017), in press. [http://www.sandia.gov/~ikalash/journal.html].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52400" y="5742878"/>
            <a:ext cx="8835483" cy="64816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5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04800" y="884663"/>
            <a:ext cx="6229815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dirty="0" smtClean="0">
                <a:latin typeface="Calibri" panose="020F0502020204030204" pitchFamily="34" charset="0"/>
              </a:rPr>
              <a:t>History of Schwarz Alternating Method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b="1" dirty="0">
              <a:latin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84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4575" y="167269"/>
            <a:ext cx="9079425" cy="9144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Previous Concurrent Multiscale Coupling Work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" y="851469"/>
            <a:ext cx="8251901" cy="5539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4820" y="1542627"/>
            <a:ext cx="2564780" cy="1477328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libri" panose="020F0502020204030204" pitchFamily="34" charset="0"/>
              </a:rPr>
              <a:t>Three-field</a:t>
            </a:r>
            <a:r>
              <a:rPr lang="en-US" dirty="0" smtClean="0">
                <a:latin typeface="Calibri" panose="020F0502020204030204" pitchFamily="34" charset="0"/>
              </a:rPr>
              <a:t> multiscale coupling formulation with compatibility enforced weakly using </a:t>
            </a:r>
            <a:r>
              <a:rPr lang="en-US" b="1" i="1" dirty="0" smtClean="0">
                <a:latin typeface="Calibri" panose="020F0502020204030204" pitchFamily="34" charset="0"/>
              </a:rPr>
              <a:t>Lagrange multipliers</a:t>
            </a:r>
            <a:r>
              <a:rPr lang="en-US" dirty="0" smtClean="0">
                <a:latin typeface="Calibri" panose="020F0502020204030204" pitchFamily="34" charset="0"/>
              </a:rPr>
              <a:t>. 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50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35527" y="881281"/>
            <a:ext cx="3272811" cy="5208944"/>
            <a:chOff x="823179" y="1044017"/>
            <a:chExt cx="3272811" cy="52089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58950" y="2525774"/>
              <a:ext cx="5118797" cy="215528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980" b="15969"/>
            <a:stretch/>
          </p:blipFill>
          <p:spPr>
            <a:xfrm rot="16200000">
              <a:off x="-1013666" y="2971009"/>
              <a:ext cx="5118797" cy="144510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621684" y="2795216"/>
              <a:ext cx="13638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Region of localization (necking)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1741118" y="3533880"/>
              <a:ext cx="433114" cy="159683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386590" y="3533880"/>
              <a:ext cx="399767" cy="138623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82880" y="165274"/>
            <a:ext cx="8298678" cy="779462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rPr>
              <a:t>Appendix: Multiscale Modeling of Localization</a:t>
            </a:r>
            <a:endParaRPr lang="en-US" sz="3600" dirty="0">
              <a:solidFill>
                <a:schemeClr val="accent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8984" y="4515805"/>
            <a:ext cx="5751477" cy="221599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lvl="1"/>
            <a:r>
              <a:rPr lang="en-US" b="1" u="sng" dirty="0" smtClean="0">
                <a:solidFill>
                  <a:srgbClr val="1F497D"/>
                </a:solidFill>
                <a:latin typeface="Calibri" panose="020F0502020204030204" pitchFamily="34" charset="0"/>
              </a:rPr>
              <a:t>Goals:</a:t>
            </a:r>
          </a:p>
          <a:p>
            <a:pPr marL="12700" lvl="1"/>
            <a:endParaRPr lang="en-US" sz="400" dirty="0" smtClean="0">
              <a:latin typeface="Calibri" panose="020F0502020204030204" pitchFamily="34" charset="0"/>
            </a:endParaRPr>
          </a:p>
          <a:p>
            <a:pPr marL="2984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Connect </a:t>
            </a:r>
            <a:r>
              <a:rPr lang="en-US" b="1" i="1" dirty="0" smtClean="0">
                <a:latin typeface="Calibri" panose="020F0502020204030204" pitchFamily="34" charset="0"/>
              </a:rPr>
              <a:t>physical </a:t>
            </a:r>
            <a:r>
              <a:rPr lang="en-US" b="1" i="1" dirty="0">
                <a:latin typeface="Calibri" panose="020F0502020204030204" pitchFamily="34" charset="0"/>
              </a:rPr>
              <a:t>length scales </a:t>
            </a:r>
            <a:r>
              <a:rPr lang="en-US" dirty="0">
                <a:latin typeface="Calibri" panose="020F0502020204030204" pitchFamily="34" charset="0"/>
              </a:rPr>
              <a:t>to </a:t>
            </a:r>
            <a:r>
              <a:rPr lang="en-US" b="1" i="1" dirty="0" smtClean="0">
                <a:latin typeface="Calibri" panose="020F0502020204030204" pitchFamily="34" charset="0"/>
              </a:rPr>
              <a:t>engineering </a:t>
            </a:r>
            <a:r>
              <a:rPr lang="en-US" b="1" i="1" dirty="0">
                <a:latin typeface="Calibri" panose="020F0502020204030204" pitchFamily="34" charset="0"/>
              </a:rPr>
              <a:t>scale </a:t>
            </a:r>
            <a:r>
              <a:rPr lang="en-US" b="1" i="1" dirty="0" smtClean="0">
                <a:latin typeface="Calibri" panose="020F0502020204030204" pitchFamily="34" charset="0"/>
              </a:rPr>
              <a:t>models.</a:t>
            </a:r>
          </a:p>
          <a:p>
            <a:pPr marL="2984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</a:endParaRPr>
          </a:p>
          <a:p>
            <a:pPr marL="2984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Investigate importance of </a:t>
            </a:r>
            <a:r>
              <a:rPr lang="en-US" b="1" i="1" dirty="0" smtClean="0">
                <a:latin typeface="Calibri" panose="020F0502020204030204" pitchFamily="34" charset="0"/>
              </a:rPr>
              <a:t>microstructural detail.</a:t>
            </a:r>
          </a:p>
          <a:p>
            <a:pPr marL="2984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</a:endParaRPr>
          </a:p>
          <a:p>
            <a:pPr marL="2984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Develop bridging technologies for </a:t>
            </a:r>
            <a:r>
              <a:rPr lang="en-US" b="1" i="1" dirty="0" smtClean="0">
                <a:latin typeface="Calibri" panose="020F0502020204030204" pitchFamily="34" charset="0"/>
              </a:rPr>
              <a:t>spatial multiscale/ </a:t>
            </a:r>
            <a:r>
              <a:rPr lang="en-US" b="1" i="1" dirty="0" err="1" smtClean="0">
                <a:latin typeface="Calibri" panose="020F0502020204030204" pitchFamily="34" charset="0"/>
              </a:rPr>
              <a:t>multiphysics</a:t>
            </a:r>
            <a:r>
              <a:rPr lang="en-US" b="1" i="1" dirty="0" smtClean="0">
                <a:latin typeface="Calibri" panose="020F0502020204030204" pitchFamily="34" charset="0"/>
              </a:rPr>
              <a:t>.</a:t>
            </a:r>
            <a:endParaRPr lang="en-US" b="1" i="1" dirty="0">
              <a:latin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719211" y="780560"/>
            <a:ext cx="5059029" cy="3220179"/>
            <a:chOff x="4894414" y="3083531"/>
            <a:chExt cx="5059029" cy="3220179"/>
          </a:xfrm>
        </p:grpSpPr>
        <p:pic>
          <p:nvPicPr>
            <p:cNvPr id="21" name="Picture 20" descr="crossSection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129"/>
            <a:stretch/>
          </p:blipFill>
          <p:spPr>
            <a:xfrm rot="253606">
              <a:off x="4894414" y="3364905"/>
              <a:ext cx="1975383" cy="29388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3914" y="3582429"/>
              <a:ext cx="2391655" cy="220934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437815" y="3083531"/>
              <a:ext cx="3515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alibri" panose="020F0502020204030204" pitchFamily="34" charset="0"/>
                </a:rPr>
                <a:t>Region of localization (fracture)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7245181" y="3362534"/>
              <a:ext cx="134745" cy="826342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3" idx="1"/>
            </p:cNvCxnSpPr>
            <p:nvPr/>
          </p:nvCxnSpPr>
          <p:spPr>
            <a:xfrm flipH="1">
              <a:off x="5630449" y="3268197"/>
              <a:ext cx="807366" cy="325702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3660695" y="3813720"/>
            <a:ext cx="5146318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dirty="0">
                <a:latin typeface="Calibri" panose="020F0502020204030204" pitchFamily="34" charset="0"/>
              </a:rPr>
              <a:t>Strain localization can cause </a:t>
            </a:r>
            <a:r>
              <a:rPr lang="en-US" b="1" i="1" dirty="0">
                <a:latin typeface="Calibri" panose="020F0502020204030204" pitchFamily="34" charset="0"/>
              </a:rPr>
              <a:t>localized necking </a:t>
            </a:r>
            <a:r>
              <a:rPr lang="en-US" dirty="0">
                <a:latin typeface="Calibri" panose="020F0502020204030204" pitchFamily="34" charset="0"/>
              </a:rPr>
              <a:t>(left) and ultimately</a:t>
            </a:r>
            <a:r>
              <a:rPr lang="en-US" b="1" i="1" dirty="0">
                <a:latin typeface="Calibri" panose="020F0502020204030204" pitchFamily="34" charset="0"/>
              </a:rPr>
              <a:t> fracture </a:t>
            </a:r>
            <a:r>
              <a:rPr lang="en-US" dirty="0">
                <a:latin typeface="Calibri" panose="020F0502020204030204" pitchFamily="34" charset="0"/>
              </a:rPr>
              <a:t>(above</a:t>
            </a:r>
            <a:r>
              <a:rPr lang="en-US" dirty="0" smtClean="0">
                <a:latin typeface="Calibri" panose="020F0502020204030204" pitchFamily="34" charset="0"/>
              </a:rPr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09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330" y="111510"/>
            <a:ext cx="8229600" cy="99167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Appendix.  Parallelization via DTK: Weak Scaling on Cubes Problem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 descr="CoupledSchwarz_Cubes_StudyScaling_c8f16o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 r="30088"/>
          <a:stretch/>
        </p:blipFill>
        <p:spPr>
          <a:xfrm>
            <a:off x="1942348" y="2309630"/>
            <a:ext cx="1600200" cy="2663574"/>
          </a:xfrm>
          <a:prstGeom prst="rect">
            <a:avLst/>
          </a:prstGeom>
        </p:spPr>
      </p:pic>
      <p:pic>
        <p:nvPicPr>
          <p:cNvPr id="5" name="Picture 4" descr="CoupledSchwarz_Cubes_StudyScaling_c4f8o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29622"/>
          <a:stretch/>
        </p:blipFill>
        <p:spPr>
          <a:xfrm>
            <a:off x="342148" y="1416186"/>
            <a:ext cx="1600200" cy="2625824"/>
          </a:xfrm>
          <a:prstGeom prst="rect">
            <a:avLst/>
          </a:prstGeom>
        </p:spPr>
      </p:pic>
      <p:pic>
        <p:nvPicPr>
          <p:cNvPr id="6" name="Picture 5" descr="CoupledSchwarz_Cubes_StudyScaling_c16f32o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6" r="35675"/>
          <a:stretch/>
        </p:blipFill>
        <p:spPr>
          <a:xfrm>
            <a:off x="3542548" y="3219782"/>
            <a:ext cx="1600200" cy="2697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1416186"/>
            <a:ext cx="3657600" cy="25080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5031" y="3973424"/>
            <a:ext cx="2196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1 Processor,</a:t>
            </a:r>
          </a:p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2.5*10</a:t>
            </a:r>
            <a:r>
              <a:rPr lang="en-US" sz="1400" baseline="30000" dirty="0" smtClean="0">
                <a:latin typeface="Calibri" panose="020F0502020204030204" pitchFamily="34" charset="0"/>
              </a:rPr>
              <a:t>3</a:t>
            </a:r>
            <a:r>
              <a:rPr lang="en-US" sz="1400" dirty="0" smtClean="0">
                <a:latin typeface="Calibri" panose="020F0502020204030204" pitchFamily="34" charset="0"/>
              </a:rPr>
              <a:t> DOF / </a:t>
            </a:r>
            <a:r>
              <a:rPr lang="en-US" sz="1400" dirty="0" err="1" smtClean="0">
                <a:latin typeface="Calibri" panose="020F0502020204030204" pitchFamily="34" charset="0"/>
              </a:rPr>
              <a:t>proc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9448" y="4919647"/>
            <a:ext cx="2196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8 Processors,</a:t>
            </a:r>
          </a:p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2.1*10</a:t>
            </a:r>
            <a:r>
              <a:rPr lang="en-US" sz="1400" baseline="30000" dirty="0" smtClean="0">
                <a:latin typeface="Calibri" panose="020F0502020204030204" pitchFamily="34" charset="0"/>
              </a:rPr>
              <a:t>3</a:t>
            </a:r>
            <a:r>
              <a:rPr lang="en-US" sz="1400" dirty="0" smtClean="0">
                <a:latin typeface="Calibri" panose="020F0502020204030204" pitchFamily="34" charset="0"/>
              </a:rPr>
              <a:t> DOF / </a:t>
            </a:r>
            <a:r>
              <a:rPr lang="en-US" sz="1400" dirty="0" err="1" smtClean="0">
                <a:latin typeface="Calibri" panose="020F0502020204030204" pitchFamily="34" charset="0"/>
              </a:rPr>
              <a:t>proc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8255" y="5916837"/>
            <a:ext cx="2196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64 Processors,</a:t>
            </a:r>
          </a:p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1.9*10</a:t>
            </a:r>
            <a:r>
              <a:rPr lang="en-US" sz="1400" baseline="30000" dirty="0" smtClean="0">
                <a:latin typeface="Calibri" panose="020F0502020204030204" pitchFamily="34" charset="0"/>
              </a:rPr>
              <a:t>3</a:t>
            </a:r>
            <a:r>
              <a:rPr lang="en-US" sz="1400" dirty="0" smtClean="0">
                <a:latin typeface="Calibri" panose="020F0502020204030204" pitchFamily="34" charset="0"/>
              </a:rPr>
              <a:t> DOF / </a:t>
            </a:r>
            <a:r>
              <a:rPr lang="en-US" sz="1400" dirty="0" err="1" smtClean="0">
                <a:latin typeface="Calibri" panose="020F0502020204030204" pitchFamily="34" charset="0"/>
              </a:rPr>
              <a:t>proc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27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72" y="111510"/>
            <a:ext cx="8229600" cy="99167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Appendix.  Parallelization via DTK: Strong Scaling on Cubes Problem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2416" y="1281605"/>
            <a:ext cx="2984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Small </a:t>
            </a:r>
            <a:r>
              <a:rPr lang="en-US" sz="1600" dirty="0">
                <a:latin typeface="Calibri" panose="020F0502020204030204" pitchFamily="34" charset="0"/>
              </a:rPr>
              <a:t>problem (</a:t>
            </a:r>
            <a:r>
              <a:rPr lang="en-US" sz="1600" dirty="0" smtClean="0">
                <a:latin typeface="Calibri" panose="020F0502020204030204" pitchFamily="34" charset="0"/>
              </a:rPr>
              <a:t>2.5*10</a:t>
            </a:r>
            <a:r>
              <a:rPr lang="en-US" sz="1600" baseline="30000" dirty="0" smtClean="0">
                <a:latin typeface="Calibri" panose="020F0502020204030204" pitchFamily="34" charset="0"/>
              </a:rPr>
              <a:t>3</a:t>
            </a:r>
            <a:r>
              <a:rPr lang="en-US" sz="1600" dirty="0" smtClean="0">
                <a:latin typeface="Calibri" panose="020F0502020204030204" pitchFamily="34" charset="0"/>
              </a:rPr>
              <a:t> DOFs)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7266" y="1253745"/>
            <a:ext cx="3618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Medium problem </a:t>
            </a:r>
            <a:r>
              <a:rPr lang="en-US" sz="1600" dirty="0"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latin typeface="Calibri" panose="020F0502020204030204" pitchFamily="34" charset="0"/>
              </a:rPr>
              <a:t>1.7*10</a:t>
            </a:r>
            <a:r>
              <a:rPr lang="en-US" sz="1600" baseline="30000" dirty="0" smtClean="0">
                <a:latin typeface="Calibri" panose="020F0502020204030204" pitchFamily="34" charset="0"/>
              </a:rPr>
              <a:t>4</a:t>
            </a:r>
            <a:r>
              <a:rPr lang="en-US" sz="1600" dirty="0" smtClean="0">
                <a:latin typeface="Calibri" panose="020F0502020204030204" pitchFamily="34" charset="0"/>
              </a:rPr>
              <a:t> DOFs)</a:t>
            </a:r>
            <a:endParaRPr lang="en-US" sz="1600" dirty="0">
              <a:latin typeface="Calibri" panose="020F05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775189" y="1682615"/>
            <a:ext cx="2743200" cy="2057400"/>
            <a:chOff x="5943600" y="3925945"/>
            <a:chExt cx="2743200" cy="2057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3600" y="3925945"/>
              <a:ext cx="2743200" cy="20574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6774397" y="5302950"/>
              <a:ext cx="1188256" cy="319482"/>
              <a:chOff x="6804105" y="5273242"/>
              <a:chExt cx="1188256" cy="31948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804105" y="5377280"/>
                <a:ext cx="118825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/>
                  <a:t>176 DOF/processor</a:t>
                </a:r>
                <a:endParaRPr lang="en-US" sz="800" dirty="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7753369" y="5273242"/>
                <a:ext cx="141106" cy="163396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2270086" y="1675400"/>
            <a:ext cx="2743200" cy="2057400"/>
            <a:chOff x="4389249" y="861947"/>
            <a:chExt cx="2743200" cy="2057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9249" y="861947"/>
              <a:ext cx="2743200" cy="205740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5125450" y="2289697"/>
              <a:ext cx="1188256" cy="319482"/>
              <a:chOff x="6495503" y="5273242"/>
              <a:chExt cx="1188256" cy="319482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495503" y="5377280"/>
                <a:ext cx="118825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/>
                  <a:t>107 DOF/processor</a:t>
                </a:r>
                <a:endParaRPr lang="en-US" sz="800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V="1">
                <a:off x="7363075" y="5273242"/>
                <a:ext cx="141106" cy="163396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Picture 20" descr="CoupledSchwarz_Cubes_StudyScaling_c8f16o1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 r="30088"/>
          <a:stretch/>
        </p:blipFill>
        <p:spPr>
          <a:xfrm>
            <a:off x="308896" y="4050408"/>
            <a:ext cx="1371600" cy="2283063"/>
          </a:xfrm>
          <a:prstGeom prst="rect">
            <a:avLst/>
          </a:prstGeom>
        </p:spPr>
      </p:pic>
      <p:pic>
        <p:nvPicPr>
          <p:cNvPr id="22" name="Picture 21" descr="CoupledSchwarz_Cubes_StudyScaling_c4f8o1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29622"/>
          <a:stretch/>
        </p:blipFill>
        <p:spPr>
          <a:xfrm>
            <a:off x="253141" y="1496978"/>
            <a:ext cx="1371600" cy="2250706"/>
          </a:xfrm>
          <a:prstGeom prst="rect">
            <a:avLst/>
          </a:prstGeom>
        </p:spPr>
      </p:pic>
      <p:pic>
        <p:nvPicPr>
          <p:cNvPr id="23" name="Picture 22" descr="CoupledSchwarz_Cubes_StudyScaling_c16f32o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6" r="35675"/>
          <a:stretch/>
        </p:blipFill>
        <p:spPr>
          <a:xfrm>
            <a:off x="2411111" y="4042936"/>
            <a:ext cx="1371600" cy="23122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1016" y="4398735"/>
            <a:ext cx="2743200" cy="2057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243519" y="3995635"/>
            <a:ext cx="3618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Large problem </a:t>
            </a:r>
            <a:r>
              <a:rPr lang="en-US" sz="1600" dirty="0"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latin typeface="Calibri" panose="020F0502020204030204" pitchFamily="34" charset="0"/>
              </a:rPr>
              <a:t>1.6*10</a:t>
            </a:r>
            <a:r>
              <a:rPr lang="en-US" sz="1600" baseline="30000" dirty="0" smtClean="0">
                <a:latin typeface="Calibri" panose="020F0502020204030204" pitchFamily="34" charset="0"/>
              </a:rPr>
              <a:t>5</a:t>
            </a:r>
            <a:r>
              <a:rPr lang="en-US" sz="1600" dirty="0" smtClean="0">
                <a:latin typeface="Calibri" panose="020F0502020204030204" pitchFamily="34" charset="0"/>
              </a:rPr>
              <a:t> DOFs)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01066" y="5910801"/>
            <a:ext cx="1188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5124 DOF/processor</a:t>
            </a:r>
            <a:endParaRPr lang="en-US" sz="800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7182724" y="5995376"/>
            <a:ext cx="461734" cy="49866"/>
          </a:xfrm>
          <a:prstGeom prst="straightConnector1">
            <a:avLst/>
          </a:prstGeom>
          <a:ln w="3175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5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90651" y="158838"/>
            <a:ext cx="8186271" cy="43358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Appendix. </a:t>
            </a:r>
            <a:r>
              <a:rPr lang="en-US" sz="3600" dirty="0" err="1" smtClean="0">
                <a:solidFill>
                  <a:schemeClr val="tx1"/>
                </a:solidFill>
              </a:rPr>
              <a:t>Rubiks</a:t>
            </a:r>
            <a:r>
              <a:rPr lang="en-US" sz="3600" dirty="0" smtClean="0">
                <a:solidFill>
                  <a:schemeClr val="tx1"/>
                </a:solidFill>
              </a:rPr>
              <a:t> Cube Problem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9" name="Picture 8" descr="barCombinedTe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7" t="2037" r="16335" b="4629"/>
          <a:stretch/>
        </p:blipFill>
        <p:spPr>
          <a:xfrm>
            <a:off x="4873162" y="2038880"/>
            <a:ext cx="3459615" cy="4305300"/>
          </a:xfrm>
          <a:prstGeom prst="rect">
            <a:avLst/>
          </a:prstGeom>
        </p:spPr>
      </p:pic>
      <p:pic>
        <p:nvPicPr>
          <p:cNvPr id="10" name="Picture 9" descr="combined_hexes_03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r="20688"/>
          <a:stretch/>
        </p:blipFill>
        <p:spPr>
          <a:xfrm>
            <a:off x="1202862" y="2057344"/>
            <a:ext cx="3246881" cy="42868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65733" y="5518680"/>
            <a:ext cx="1467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p</a:t>
            </a:r>
            <a:r>
              <a:rPr lang="en-US" sz="1800" dirty="0" smtClean="0"/>
              <a:t>lotting axial</a:t>
            </a:r>
          </a:p>
          <a:p>
            <a:pPr algn="ctr"/>
            <a:r>
              <a:rPr lang="en-US" sz="1800" dirty="0" smtClean="0"/>
              <a:t>stress </a:t>
            </a:r>
            <a:endParaRPr lang="en-US" sz="1800" dirty="0"/>
          </a:p>
        </p:txBody>
      </p:sp>
      <p:pic>
        <p:nvPicPr>
          <p:cNvPr id="15" name="Picture 14" descr="Swartz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793798"/>
            <a:ext cx="3059449" cy="36004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85762" y="342318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concurrent coupling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244242" y="910771"/>
            <a:ext cx="2833942" cy="954107"/>
          </a:xfrm>
          <a:prstGeom prst="rect">
            <a:avLst/>
          </a:prstGeom>
          <a:noFill/>
          <a:ln>
            <a:solidFill>
              <a:srgbClr val="30A6C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  <a:latin typeface="Calibri"/>
                <a:cs typeface="Calibri"/>
              </a:rPr>
              <a:t>Two distinct bodies, the component scale and the microstructural scale, are coupled iteratively with alternating Schwarz </a:t>
            </a:r>
            <a:endParaRPr lang="en-US" sz="1400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89894" y="3308880"/>
            <a:ext cx="132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</a:t>
            </a:r>
            <a:r>
              <a:rPr lang="en-US" sz="1800" dirty="0" smtClean="0"/>
              <a:t>omponent </a:t>
            </a:r>
          </a:p>
          <a:p>
            <a:r>
              <a:rPr lang="en-US" sz="1800" dirty="0" smtClean="0"/>
              <a:t>scale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4847762" y="225478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</a:t>
            </a:r>
            <a:r>
              <a:rPr lang="en-US" sz="2000" dirty="0" smtClean="0"/>
              <a:t>istinct </a:t>
            </a:r>
          </a:p>
          <a:p>
            <a:pPr algn="ctr"/>
            <a:r>
              <a:rPr lang="en-US" sz="2000" dirty="0" smtClean="0"/>
              <a:t>models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391294" y="5723249"/>
            <a:ext cx="1698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microstructural </a:t>
            </a:r>
          </a:p>
          <a:p>
            <a:r>
              <a:rPr lang="en-US" sz="1800" dirty="0" smtClean="0"/>
              <a:t>scale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6391294" y="783904"/>
            <a:ext cx="2778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Work by J. </a:t>
            </a:r>
            <a:r>
              <a:rPr lang="en-US" sz="1400" i="1" dirty="0" err="1" smtClean="0"/>
              <a:t>Foulk</a:t>
            </a:r>
            <a:r>
              <a:rPr lang="en-US" sz="1400" i="1" dirty="0" smtClean="0"/>
              <a:t>, D. </a:t>
            </a:r>
            <a:r>
              <a:rPr lang="en-US" sz="1400" i="1" dirty="0" err="1" smtClean="0"/>
              <a:t>Littlewood</a:t>
            </a:r>
            <a:r>
              <a:rPr lang="en-US" sz="1400" i="1" dirty="0" smtClean="0"/>
              <a:t>, C. </a:t>
            </a:r>
            <a:r>
              <a:rPr lang="en-US" sz="1400" i="1" dirty="0" err="1" smtClean="0"/>
              <a:t>Battaile</a:t>
            </a:r>
            <a:r>
              <a:rPr lang="en-US" sz="1400" i="1" dirty="0" smtClean="0"/>
              <a:t>,  H. Lim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24725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20" y="983904"/>
            <a:ext cx="6525339" cy="479612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760" y="91440"/>
            <a:ext cx="8153400" cy="991675"/>
          </a:xfrm>
        </p:spPr>
        <p:txBody>
          <a:bodyPr/>
          <a:lstStyle/>
          <a:p>
            <a:r>
              <a:rPr lang="en-US" sz="3600" dirty="0" smtClean="0"/>
              <a:t>Appendix.  Tensile Bar</a:t>
            </a: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>
            <a:off x="77858" y="1053517"/>
            <a:ext cx="1300367" cy="4200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789" y="5381814"/>
            <a:ext cx="2343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</a:rPr>
              <a:t>Embed microstructure in ASTM tensile geometry</a:t>
            </a:r>
          </a:p>
        </p:txBody>
      </p:sp>
    </p:spTree>
    <p:extLst>
      <p:ext uri="{BB962C8B-B14F-4D97-AF65-F5344CB8AC3E}">
        <p14:creationId xmlns:p14="http://schemas.microsoft.com/office/powerpoint/2010/main" val="181901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4320" y="91440"/>
            <a:ext cx="8153400" cy="991675"/>
          </a:xfrm>
        </p:spPr>
        <p:txBody>
          <a:bodyPr/>
          <a:lstStyle/>
          <a:p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Appendix.  Tensile Bar: </a:t>
            </a:r>
            <a:r>
              <a:rPr lang="en-US" sz="3600" dirty="0" err="1" smtClean="0">
                <a:latin typeface="Calibri" charset="0"/>
                <a:ea typeface="Calibri" charset="0"/>
                <a:cs typeface="Calibri" charset="0"/>
              </a:rPr>
              <a:t>Meso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-Macroscale Coupling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t="10769" r="9762" b="7693"/>
          <a:stretch/>
        </p:blipFill>
        <p:spPr>
          <a:xfrm>
            <a:off x="2627043" y="1054791"/>
            <a:ext cx="1381759" cy="1148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2324" r="7084" b="36382"/>
          <a:stretch/>
        </p:blipFill>
        <p:spPr>
          <a:xfrm>
            <a:off x="4909208" y="1093275"/>
            <a:ext cx="4142153" cy="893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0346" y="119575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485908" y="1162174"/>
            <a:ext cx="110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Mesoscale </a:t>
            </a:r>
            <a:endParaRPr lang="en-US" sz="1600" i="1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6852" y="905950"/>
            <a:ext cx="118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latin typeface="Calibri" panose="020F0502020204030204" pitchFamily="34" charset="0"/>
              </a:rPr>
              <a:t>Macroscale </a:t>
            </a:r>
            <a:endParaRPr lang="en-US" sz="1600" i="1" dirty="0">
              <a:latin typeface="Calibri" panose="020F050202020403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289194" y="1780530"/>
            <a:ext cx="21987" cy="4618486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1696" y="1488142"/>
            <a:ext cx="2540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Calibri" panose="020F0502020204030204" pitchFamily="34" charset="0"/>
              </a:rPr>
              <a:t>SPARKS-generated  microstructure (F. </a:t>
            </a:r>
            <a:r>
              <a:rPr lang="en-US" sz="1400" i="1" dirty="0" err="1" smtClean="0">
                <a:latin typeface="Calibri" panose="020F0502020204030204" pitchFamily="34" charset="0"/>
              </a:rPr>
              <a:t>Abdeljawad</a:t>
            </a:r>
            <a:r>
              <a:rPr lang="en-US" sz="1400" i="1" dirty="0" smtClean="0">
                <a:latin typeface="Calibri" panose="020F0502020204030204" pitchFamily="34" charset="0"/>
              </a:rPr>
              <a:t>)</a:t>
            </a:r>
            <a:endParaRPr lang="en-US" sz="1400" i="1" dirty="0"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865" y="4321418"/>
            <a:ext cx="3674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Fix microstructure, investigate ensembles 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0" t="16964" r="14904" b="11646"/>
          <a:stretch/>
        </p:blipFill>
        <p:spPr>
          <a:xfrm>
            <a:off x="361029" y="4642589"/>
            <a:ext cx="2386692" cy="17564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71333" y="4752843"/>
            <a:ext cx="14691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Calibri" panose="020F0502020204030204" pitchFamily="34" charset="0"/>
              </a:rPr>
              <a:t>151 axial vectors from 3 of the 10 ensembles of random rotations </a:t>
            </a:r>
          </a:p>
          <a:p>
            <a:pPr algn="ctr"/>
            <a:r>
              <a:rPr lang="en-US" sz="1400" i="1" dirty="0" smtClean="0">
                <a:latin typeface="Calibri" panose="020F0502020204030204" pitchFamily="34" charset="0"/>
              </a:rPr>
              <a:t>(blue, green, red)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14269" y="2142502"/>
            <a:ext cx="4655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rgbClr val="0033CC"/>
              </a:buClr>
              <a:buSzPct val="120000"/>
              <a:buFont typeface="Wingdings" charset="2"/>
              <a:buChar char="§"/>
            </a:pPr>
            <a:r>
              <a:rPr lang="en-US" sz="1600" dirty="0" smtClean="0">
                <a:latin typeface="Calibri" panose="020F0502020204030204" pitchFamily="34" charset="0"/>
              </a:rPr>
              <a:t>Load microstructural ensembles in uniaxial stress</a:t>
            </a:r>
          </a:p>
          <a:p>
            <a:pPr marL="171450" indent="-171450">
              <a:buClr>
                <a:srgbClr val="0033CC"/>
              </a:buClr>
              <a:buSzPct val="120000"/>
              <a:buFont typeface="Wingdings" charset="2"/>
              <a:buChar char="§"/>
            </a:pPr>
            <a:r>
              <a:rPr lang="en-US" sz="1600" dirty="0" smtClean="0">
                <a:latin typeface="Calibri" panose="020F0502020204030204" pitchFamily="34" charset="0"/>
              </a:rPr>
              <a:t>Fit flow curves with a macroscale J</a:t>
            </a:r>
            <a:r>
              <a:rPr lang="en-US" sz="1600" baseline="-25000" dirty="0" smtClean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 plasticity model</a:t>
            </a:r>
          </a:p>
          <a:p>
            <a:pPr marL="171450" indent="-171450">
              <a:buClr>
                <a:srgbClr val="0033CC"/>
              </a:buClr>
              <a:buSzPct val="120000"/>
              <a:buFont typeface="Wingdings" charset="2"/>
              <a:buChar char="§"/>
            </a:pP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3"/>
          <a:stretch/>
        </p:blipFill>
        <p:spPr>
          <a:xfrm>
            <a:off x="4630458" y="2781825"/>
            <a:ext cx="4193080" cy="32136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191" y="2164565"/>
            <a:ext cx="3254997" cy="21317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837" y="3677409"/>
            <a:ext cx="2615053" cy="14404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9710" y="6097203"/>
            <a:ext cx="2886090" cy="24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680" y="37578"/>
            <a:ext cx="8229600" cy="991675"/>
          </a:xfrm>
        </p:spPr>
        <p:txBody>
          <a:bodyPr/>
          <a:lstStyle/>
          <a:p>
            <a:r>
              <a:rPr lang="en-US" sz="3600" dirty="0" smtClean="0"/>
              <a:t>Appendix.  Tensile Bar: Results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5317"/>
            <a:ext cx="3524356" cy="2555158"/>
          </a:xfrm>
          <a:prstGeom prst="rect">
            <a:avLst/>
          </a:prstGeom>
        </p:spPr>
      </p:pic>
      <p:pic>
        <p:nvPicPr>
          <p:cNvPr id="9" name="SchwarzTensileBa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5669" y="1276765"/>
            <a:ext cx="5356860" cy="25882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3" y="2693875"/>
            <a:ext cx="3975874" cy="29123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240" y="1812592"/>
            <a:ext cx="2994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Reduction in cross-sectional area over time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69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1477" y="16994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Appendix.  Schwarz Alternating Method 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for Dynamics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63821" y="1278988"/>
            <a:ext cx="8780242" cy="8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In the literature the Schwarz method is applied to dynamics by using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space-time </a:t>
            </a:r>
            <a:r>
              <a:rPr lang="en-US" sz="1800" b="1" i="1" dirty="0" err="1" smtClean="0">
                <a:latin typeface="Calibri" pitchFamily="34" charset="0"/>
                <a:cs typeface="Calibri" pitchFamily="34" charset="0"/>
              </a:rPr>
              <a:t>discretizations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This was deemed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unfeasible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given the design of our current codes and size of simulations.</a:t>
            </a:r>
          </a:p>
        </p:txBody>
      </p:sp>
      <p:pic>
        <p:nvPicPr>
          <p:cNvPr id="10" name="Picture 9" descr="SpaceTime-Nonmatch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31" y="2507925"/>
            <a:ext cx="3028682" cy="34323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4985" y="6029391"/>
            <a:ext cx="5089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/>
                <a:cs typeface="Calibri"/>
              </a:rPr>
              <a:t>O</a:t>
            </a:r>
            <a:r>
              <a:rPr lang="en-US" sz="1400" dirty="0" smtClean="0">
                <a:latin typeface="Calibri"/>
                <a:cs typeface="Calibri"/>
              </a:rPr>
              <a:t>verlapping non-matching meshes and time steps in dynamics.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945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1844" y="195410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Appendix. A Schwarz-like Time Integrator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19576" y="927884"/>
            <a:ext cx="8780242" cy="168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We developed an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extension 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Schwarz coupling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to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dynamics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using a governing time stepping algorithm that controls time integrators within each domain. </a:t>
            </a: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Can use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integrators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with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different time steps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within each domain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1D results show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smooth coupling without numerical artifacts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such as spurious wave reflections at boundaries of coupled domains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Schwarz-time-integ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96" y="3302490"/>
            <a:ext cx="4898136" cy="1929384"/>
          </a:xfrm>
          <a:prstGeom prst="rect">
            <a:avLst/>
          </a:prstGeom>
        </p:spPr>
      </p:pic>
      <p:pic>
        <p:nvPicPr>
          <p:cNvPr id="2" name="Picture 1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8" y="3017710"/>
            <a:ext cx="1637099" cy="293800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963332" y="3478119"/>
            <a:ext cx="2185855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600" i="1" dirty="0" smtClean="0">
                <a:latin typeface="Symbol"/>
                <a:cs typeface="Wingdings 2" charset="2"/>
              </a:rPr>
              <a:t>W</a:t>
            </a:r>
            <a:r>
              <a:rPr lang="en-US" sz="1600" baseline="-25000" dirty="0" smtClean="0">
                <a:latin typeface="Symbol"/>
                <a:cs typeface="Wingdings 2" charset="2"/>
              </a:rPr>
              <a:t>1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Time integrator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for </a:t>
            </a:r>
            <a:r>
              <a:rPr lang="en-US" sz="1600" i="1" dirty="0" smtClean="0">
                <a:latin typeface="Symbol"/>
                <a:cs typeface="Wingdings 2" charset="2"/>
              </a:rPr>
              <a:t>W</a:t>
            </a:r>
            <a:r>
              <a:rPr lang="en-US" sz="1600" baseline="-25000" dirty="0" smtClean="0">
                <a:latin typeface="Symbol"/>
                <a:cs typeface="Wingdings 2" charset="2"/>
              </a:rPr>
              <a:t>2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58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0324" y="72748"/>
            <a:ext cx="8186271" cy="44101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Appendix.  Dynamic Singular Bar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006" y="725231"/>
            <a:ext cx="8673521" cy="103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dirty="0" smtClean="0"/>
              <a:t>Inelasticity masks problems by introducing </a:t>
            </a:r>
            <a:r>
              <a:rPr lang="en-US" sz="1800" b="1" i="1" dirty="0" smtClean="0"/>
              <a:t>energy dissipation</a:t>
            </a:r>
            <a:r>
              <a:rPr lang="en-US" sz="1800" dirty="0" smtClean="0"/>
              <a:t>.</a:t>
            </a:r>
          </a:p>
          <a:p>
            <a:pPr>
              <a:defRPr/>
            </a:pPr>
            <a:r>
              <a:rPr lang="en-US" sz="1800" dirty="0" smtClean="0"/>
              <a:t>Schwarz does </a:t>
            </a:r>
            <a:r>
              <a:rPr lang="en-US" sz="1800" b="1" i="1" dirty="0" smtClean="0"/>
              <a:t>not</a:t>
            </a:r>
            <a:r>
              <a:rPr lang="en-US" sz="1800" dirty="0" smtClean="0"/>
              <a:t> introduce </a:t>
            </a:r>
            <a:r>
              <a:rPr lang="en-US" sz="1800" b="1" i="1" dirty="0" smtClean="0"/>
              <a:t>numerical artifacts</a:t>
            </a:r>
            <a:r>
              <a:rPr lang="en-US" sz="1800" dirty="0" smtClean="0"/>
              <a:t>.</a:t>
            </a:r>
          </a:p>
          <a:p>
            <a:pPr>
              <a:defRPr/>
            </a:pPr>
            <a:r>
              <a:rPr lang="en-US" sz="1800" dirty="0" smtClean="0"/>
              <a:t>Can couple domains with </a:t>
            </a:r>
            <a:r>
              <a:rPr lang="en-US" sz="1800" b="1" i="1" dirty="0" smtClean="0"/>
              <a:t>different time integration schemes </a:t>
            </a:r>
            <a:r>
              <a:rPr lang="en-US" sz="1800" dirty="0" smtClean="0"/>
              <a:t>(</a:t>
            </a:r>
            <a:r>
              <a:rPr lang="en-US" sz="1800" b="1" i="1" dirty="0" smtClean="0"/>
              <a:t>Explicit-Implicit</a:t>
            </a:r>
            <a:r>
              <a:rPr lang="en-US" sz="1800" dirty="0" smtClean="0"/>
              <a:t> below).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4" y="1847461"/>
            <a:ext cx="3035560" cy="2264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74" y="1847461"/>
            <a:ext cx="2920042" cy="22688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37" y="1847461"/>
            <a:ext cx="2888126" cy="22644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" y="4111929"/>
            <a:ext cx="3012496" cy="22453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96" y="4111929"/>
            <a:ext cx="2909720" cy="22599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37" y="4085927"/>
            <a:ext cx="2888126" cy="226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9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4575" y="167269"/>
            <a:ext cx="9079425" cy="9144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Previous Concurrent Multiscale Coupling Work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" y="851469"/>
            <a:ext cx="8251901" cy="55394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42517" y="1836845"/>
            <a:ext cx="2832408" cy="92333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Method works well, but is </a:t>
            </a:r>
            <a:r>
              <a:rPr lang="en-US" b="1" i="1" dirty="0" smtClean="0">
                <a:latin typeface="Calibri" panose="020F0502020204030204" pitchFamily="34" charset="0"/>
              </a:rPr>
              <a:t>difficult to implement</a:t>
            </a:r>
            <a:r>
              <a:rPr lang="en-US" dirty="0" smtClean="0">
                <a:latin typeface="Calibri" panose="020F0502020204030204" pitchFamily="34" charset="0"/>
              </a:rPr>
              <a:t> into existing codes.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31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 smtClean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04800" y="884663"/>
            <a:ext cx="6229815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</a:rPr>
              <a:t>Motivation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AutoNum type="arabicPeriod" startAt="2"/>
            </a:pPr>
            <a:r>
              <a:rPr lang="en-US" sz="2400" b="1" dirty="0" smtClean="0">
                <a:latin typeface="Calibri" panose="020F0502020204030204" pitchFamily="34" charset="0"/>
              </a:rPr>
              <a:t>History of Schwarz Alternating Method</a:t>
            </a:r>
          </a:p>
          <a:p>
            <a:pPr marL="457200" indent="-457200">
              <a:lnSpc>
                <a:spcPct val="100000"/>
              </a:lnSpc>
              <a:buAutoNum type="arabicPeriod" startAt="2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400" dirty="0" smtClean="0">
                <a:latin typeface="Calibri" panose="020F0502020204030204" pitchFamily="34" charset="0"/>
              </a:rPr>
              <a:t>Schwarz Alternating Method for Concurrent Multiscale Coupling in </a:t>
            </a:r>
            <a:r>
              <a:rPr lang="en-US" sz="2400" dirty="0" err="1" smtClean="0">
                <a:latin typeface="Calibri" panose="020F0502020204030204" pitchFamily="34" charset="0"/>
              </a:rPr>
              <a:t>Quasistatics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Four Variants: Full Schwarz, Inexact Schwarz, Modified Schwarz, Monolithic Schwarz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Implementations: MATLAB, Albany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4"/>
            </a:pPr>
            <a:r>
              <a:rPr lang="en-US" sz="2400" dirty="0" smtClean="0">
                <a:latin typeface="Calibri" panose="020F0502020204030204" pitchFamily="34" charset="0"/>
              </a:rPr>
              <a:t>Numerical Examples</a:t>
            </a:r>
          </a:p>
          <a:p>
            <a:pPr marL="228600" indent="-228600">
              <a:buAutoNum type="arabicPeriod" startAt="4"/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dirty="0" smtClean="0">
                <a:latin typeface="Calibri" panose="020F0502020204030204" pitchFamily="34" charset="0"/>
              </a:rPr>
              <a:t>Summary 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pPr marL="457200" indent="-457200">
              <a:buAutoNum type="arabicPeriod" startAt="6"/>
            </a:pPr>
            <a:r>
              <a:rPr lang="en-US" sz="2400" dirty="0" smtClean="0">
                <a:latin typeface="Calibri" panose="020F0502020204030204" pitchFamily="34" charset="0"/>
              </a:rPr>
              <a:t>Future Work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7.   References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8.   Appendix</a:t>
            </a:r>
          </a:p>
          <a:p>
            <a:endParaRPr lang="en-US" sz="400" dirty="0" smtClean="0">
              <a:latin typeface="Calibri" panose="020F0502020204030204" pitchFamily="34" charset="0"/>
            </a:endParaRPr>
          </a:p>
          <a:p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488087" y="3119882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0" y="1315259"/>
            <a:ext cx="1452190" cy="26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728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2434" y="51148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Schwarz Alternating Method for Domain Decomposition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6678" y="1282393"/>
            <a:ext cx="8811996" cy="156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Proposed in 1870 by H. Schwarz for solving Laplace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PDE</a:t>
            </a:r>
            <a:r>
              <a:rPr lang="en-US" sz="1800" kern="1200" dirty="0" smtClean="0">
                <a:latin typeface="Calibri" pitchFamily="34" charset="0"/>
                <a:cs typeface="Calibri" pitchFamily="34" charset="0"/>
              </a:rPr>
              <a:t> on irregular domains.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6542443" y="2402952"/>
            <a:ext cx="329443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H</a:t>
            </a:r>
            <a:r>
              <a:rPr lang="en-US" sz="1400" dirty="0" smtClean="0"/>
              <a:t>. Schwarz (1843 </a:t>
            </a:r>
            <a:r>
              <a:rPr lang="en-US" sz="1400" dirty="0"/>
              <a:t>– </a:t>
            </a:r>
            <a:r>
              <a:rPr lang="en-US" sz="1400" dirty="0" smtClean="0"/>
              <a:t>1921)</a:t>
            </a:r>
            <a:endParaRPr lang="en-US" sz="1400" i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937470" y="2741304"/>
            <a:ext cx="6827389" cy="264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Schwarz Alternating Method</a:t>
            </a:r>
          </a:p>
          <a:p>
            <a:pPr marL="0" indent="0">
              <a:buNone/>
              <a:defRPr/>
            </a:pP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Initialize:</a:t>
            </a:r>
          </a:p>
          <a:p>
            <a:pPr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Solve PDE by any method 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w/ initial guess for </a:t>
            </a:r>
            <a:r>
              <a:rPr lang="en-US" sz="1700" dirty="0" err="1" smtClean="0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8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b="1" i="1" dirty="0" smtClean="0">
                <a:latin typeface="Calibri" pitchFamily="34" charset="0"/>
                <a:cs typeface="Calibri" pitchFamily="34" charset="0"/>
              </a:rPr>
              <a:t>Iterate until convergence:</a:t>
            </a:r>
          </a:p>
          <a:p>
            <a:pPr>
              <a:defRPr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Solve PDE by any method (can be different than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) 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r>
              <a:rPr lang="en-US" sz="1700" baseline="-25000" dirty="0" smtClean="0">
                <a:latin typeface="Symbol"/>
                <a:cs typeface="Wingdings 2" charset="2"/>
              </a:rPr>
              <a:t>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w/ </a:t>
            </a:r>
            <a:r>
              <a:rPr lang="en-US" sz="1700" dirty="0" err="1" smtClean="0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BCs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r>
              <a:rPr lang="en-US" sz="1700" baseline="-25000" dirty="0" smtClean="0">
                <a:latin typeface="Symbol"/>
                <a:cs typeface="Wingdings 2" charset="2"/>
              </a:rPr>
              <a:t>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that are the values just obtained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Solve PDE by any method (can be different than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2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on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1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w/ </a:t>
            </a:r>
            <a:r>
              <a:rPr lang="en-US" sz="1700" dirty="0" err="1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1700" i="1" dirty="0" smtClean="0">
                <a:latin typeface="Symbol"/>
                <a:cs typeface="Wingdings 2" charset="2"/>
              </a:rPr>
              <a:t>G</a:t>
            </a:r>
            <a:r>
              <a:rPr lang="en-US" sz="1700" baseline="-25000" dirty="0" smtClean="0">
                <a:latin typeface="Symbol"/>
                <a:cs typeface="Wingdings 2" charset="2"/>
              </a:rPr>
              <a:t>1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that are the values just obtained for </a:t>
            </a:r>
            <a:r>
              <a:rPr lang="en-US" sz="1700" i="1" dirty="0" smtClean="0">
                <a:latin typeface="Symbol"/>
                <a:cs typeface="Wingdings 2" charset="2"/>
              </a:rPr>
              <a:t>W</a:t>
            </a:r>
            <a:r>
              <a:rPr lang="en-US" sz="1700" baseline="-25000" dirty="0" smtClean="0">
                <a:latin typeface="Symbol"/>
                <a:cs typeface="Wingdings 2" charset="2"/>
              </a:rPr>
              <a:t>2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schwar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296" y="866140"/>
            <a:ext cx="1082378" cy="14888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050" y="1759672"/>
            <a:ext cx="7404410" cy="646331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Simple idea:</a:t>
            </a:r>
            <a:r>
              <a:rPr lang="en-US" dirty="0">
                <a:latin typeface="Calibri" pitchFamily="34" charset="0"/>
                <a:cs typeface="Calibri" pitchFamily="34" charset="0"/>
              </a:rPr>
              <a:t> if the solution is known in regularly shaped domains, use those as pieces to iteratively build a solution for the more complex domain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0" y="2618340"/>
            <a:ext cx="1452190" cy="26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1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Sandia Brand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103160"/>
      </a:accent5>
      <a:accent6>
        <a:srgbClr val="730E00"/>
      </a:accent6>
      <a:hlink>
        <a:srgbClr val="37A6D2"/>
      </a:hlink>
      <a:folHlink>
        <a:srgbClr val="B71A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8645</TotalTime>
  <Words>4590</Words>
  <Application>Microsoft Office PowerPoint</Application>
  <PresentationFormat>On-screen Show (4:3)</PresentationFormat>
  <Paragraphs>1076</Paragraphs>
  <Slides>69</Slides>
  <Notes>64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69</vt:i4>
      </vt:variant>
    </vt:vector>
  </HeadingPairs>
  <TitlesOfParts>
    <vt:vector size="79" baseType="lpstr">
      <vt:lpstr>MS PGothic</vt:lpstr>
      <vt:lpstr>MS PGothic</vt:lpstr>
      <vt:lpstr>Andale Mono</vt:lpstr>
      <vt:lpstr>Arial</vt:lpstr>
      <vt:lpstr>Calibri</vt:lpstr>
      <vt:lpstr>Cambria Math</vt:lpstr>
      <vt:lpstr>Symbol</vt:lpstr>
      <vt:lpstr>Wingdings</vt:lpstr>
      <vt:lpstr>Wingdings 2</vt:lpstr>
      <vt:lpstr>Sandia_CorpPresentation_Template1</vt:lpstr>
      <vt:lpstr>Continuum-to-Continuum Concurrent Multiscale Coupling in Solid Mechanics via the Schwarz Alternating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#1: Foulk’s Singular Bar</vt:lpstr>
      <vt:lpstr>Singular Bar and Schwarz Variants</vt:lpstr>
      <vt:lpstr>PowerPoint Presentation</vt:lpstr>
      <vt:lpstr>PowerPoint Presentation</vt:lpstr>
      <vt:lpstr>Cuboid Problem: Schwarz Error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#4: Laser Weld with 3 Subdomains</vt:lpstr>
      <vt:lpstr>Laser Weld: Strong Scalability of Parallel Schwarz with DTK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Appendix: Multiscale Modeling of Localization</vt:lpstr>
      <vt:lpstr>Appendix.  Parallelization via DTK: Weak Scaling on Cubes Problem</vt:lpstr>
      <vt:lpstr>Appendix.  Parallelization via DTK: Strong Scaling on Cubes Problem</vt:lpstr>
      <vt:lpstr>PowerPoint Presentation</vt:lpstr>
      <vt:lpstr>Appendix.  Tensile Bar</vt:lpstr>
      <vt:lpstr>Appendix.  Tensile Bar: Meso-Macroscale Coupling</vt:lpstr>
      <vt:lpstr>Appendix.  Tensile Bar: Results</vt:lpstr>
      <vt:lpstr>PowerPoint Presentation</vt:lpstr>
      <vt:lpstr>PowerPoint Presentation</vt:lpstr>
      <vt:lpstr>PowerPoint Presentation</vt:lpstr>
    </vt:vector>
  </TitlesOfParts>
  <Company>Sandia National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Tezaur, Irina</cp:lastModifiedBy>
  <cp:revision>437</cp:revision>
  <cp:lastPrinted>2015-07-21T17:54:29Z</cp:lastPrinted>
  <dcterms:created xsi:type="dcterms:W3CDTF">2011-10-03T16:15:05Z</dcterms:created>
  <dcterms:modified xsi:type="dcterms:W3CDTF">2017-02-17T03:49:25Z</dcterms:modified>
</cp:coreProperties>
</file>