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  <p:sldMasterId id="2147484041" r:id="rId2"/>
  </p:sldMasterIdLst>
  <p:notesMasterIdLst>
    <p:notesMasterId r:id="rId54"/>
  </p:notesMasterIdLst>
  <p:handoutMasterIdLst>
    <p:handoutMasterId r:id="rId55"/>
  </p:handoutMasterIdLst>
  <p:sldIdLst>
    <p:sldId id="395" r:id="rId3"/>
    <p:sldId id="570" r:id="rId4"/>
    <p:sldId id="731" r:id="rId5"/>
    <p:sldId id="730" r:id="rId6"/>
    <p:sldId id="737" r:id="rId7"/>
    <p:sldId id="723" r:id="rId8"/>
    <p:sldId id="724" r:id="rId9"/>
    <p:sldId id="725" r:id="rId10"/>
    <p:sldId id="726" r:id="rId11"/>
    <p:sldId id="727" r:id="rId12"/>
    <p:sldId id="729" r:id="rId13"/>
    <p:sldId id="732" r:id="rId14"/>
    <p:sldId id="748" r:id="rId15"/>
    <p:sldId id="751" r:id="rId16"/>
    <p:sldId id="749" r:id="rId17"/>
    <p:sldId id="750" r:id="rId18"/>
    <p:sldId id="678" r:id="rId19"/>
    <p:sldId id="679" r:id="rId20"/>
    <p:sldId id="734" r:id="rId21"/>
    <p:sldId id="680" r:id="rId22"/>
    <p:sldId id="681" r:id="rId23"/>
    <p:sldId id="682" r:id="rId24"/>
    <p:sldId id="683" r:id="rId25"/>
    <p:sldId id="684" r:id="rId26"/>
    <p:sldId id="741" r:id="rId27"/>
    <p:sldId id="758" r:id="rId28"/>
    <p:sldId id="739" r:id="rId29"/>
    <p:sldId id="760" r:id="rId30"/>
    <p:sldId id="759" r:id="rId31"/>
    <p:sldId id="691" r:id="rId32"/>
    <p:sldId id="692" r:id="rId33"/>
    <p:sldId id="693" r:id="rId34"/>
    <p:sldId id="755" r:id="rId35"/>
    <p:sldId id="764" r:id="rId36"/>
    <p:sldId id="763" r:id="rId37"/>
    <p:sldId id="761" r:id="rId38"/>
    <p:sldId id="753" r:id="rId39"/>
    <p:sldId id="766" r:id="rId40"/>
    <p:sldId id="767" r:id="rId41"/>
    <p:sldId id="705" r:id="rId42"/>
    <p:sldId id="736" r:id="rId43"/>
    <p:sldId id="733" r:id="rId44"/>
    <p:sldId id="698" r:id="rId45"/>
    <p:sldId id="699" r:id="rId46"/>
    <p:sldId id="700" r:id="rId47"/>
    <p:sldId id="735" r:id="rId48"/>
    <p:sldId id="710" r:id="rId49"/>
    <p:sldId id="706" r:id="rId50"/>
    <p:sldId id="707" r:id="rId51"/>
    <p:sldId id="708" r:id="rId52"/>
    <p:sldId id="765" r:id="rId53"/>
  </p:sldIdLst>
  <p:sldSz cx="9144000" cy="6858000" type="screen4x3"/>
  <p:notesSz cx="7010400" cy="9296400"/>
  <p:embeddedFontLst>
    <p:embeddedFont>
      <p:font typeface="ＭＳ Ｐゴシック" panose="020B0600070205080204" pitchFamily="34" charset="-128"/>
      <p:regular r:id="rId56"/>
    </p:embeddedFont>
    <p:embeddedFont>
      <p:font typeface="Cambria Math" panose="02040503050406030204" pitchFamily="18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FF"/>
    <a:srgbClr val="00FFCC"/>
    <a:srgbClr val="FFFF99"/>
    <a:srgbClr val="99FF66"/>
    <a:srgbClr val="003300"/>
    <a:srgbClr val="FFCC99"/>
    <a:srgbClr val="CCECFF"/>
    <a:srgbClr val="FFE69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73" autoAdjust="0"/>
  </p:normalViewPr>
  <p:slideViewPr>
    <p:cSldViewPr>
      <p:cViewPr>
        <p:scale>
          <a:sx n="112" d="100"/>
          <a:sy n="112" d="100"/>
        </p:scale>
        <p:origin x="-894" y="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0157F-B8A1-4463-9B0F-EC8E87225581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6CE48-BA02-4951-B74E-9408F125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69024-2F17-4A5A-87BC-682849C24338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CB7F0-2855-402D-B1BE-EE1D4ECA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r>
              <a:rPr lang="en-US" baseline="0" dirty="0" smtClean="0"/>
              <a:t> describe dynamic simulations (equations, interfaces to MPAS and CISM, algorithms in CISM code, show science run result – from Steve/Matt’s paper); describe UQ tools (Dakota, QUESO)? </a:t>
            </a:r>
          </a:p>
          <a:p>
            <a:r>
              <a:rPr lang="en-US" baseline="0" dirty="0" smtClean="0"/>
              <a:t>Forward propagation: describe workflow/ objective (</a:t>
            </a:r>
            <a:r>
              <a:rPr lang="en-US" baseline="0" dirty="0" err="1" smtClean="0"/>
              <a:t>QoI</a:t>
            </a:r>
            <a:r>
              <a:rPr lang="en-US" baseline="0" dirty="0" smtClean="0"/>
              <a:t> = SLR predictions); describe challenges (transients, a lot of CPU-hours required, bad surrogates).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5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5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new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9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new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98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new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98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0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8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8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8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8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B8E1-14A4-4DE2-AEAF-BDEDFA2B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233F-3603-4C11-804D-F603BEB1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95E-1429-4DFC-A4ED-5E1C91F70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FF60-7704-4620-8B86-669943715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6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82F5-B8D7-4585-BA42-4DC208A84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F5C8-F183-45E1-81A3-F1DD1EC2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1761-5611-4AA6-A6BD-1598087C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15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SAND2015-1599 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53F1-4BFA-4A95-8569-A8F04E50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911B-F0AD-4F74-96C2-B99FC7F37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9D12-42C0-47BC-A57F-DB8F69D1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9" name="Straight Connector 6"/>
          <p:cNvCxnSpPr/>
          <p:nvPr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1" name="Title Placeholder 1"/>
          <p:cNvSpPr>
            <a:spLocks noGrp="1"/>
          </p:cNvSpPr>
          <p:nvPr>
            <p:ph type="title"/>
          </p:nvPr>
        </p:nvSpPr>
        <p:spPr bwMode="auto">
          <a:xfrm>
            <a:off x="14097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B67D38-5AE2-4466-A1D2-E3FD679E6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0260B8-9196-4E37-B354-1442C8AA3905}" type="slidenum">
              <a:rPr lang="en-US" sz="1600" baseline="0" smtClean="0">
                <a:latin typeface="+mn-lt"/>
              </a:rPr>
              <a:t>‹#›</a:t>
            </a:fld>
            <a:endParaRPr lang="en-US" sz="1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9" r:id="rId2"/>
    <p:sldLayoutId id="2147484038" r:id="rId3"/>
    <p:sldLayoutId id="2147484037" r:id="rId4"/>
    <p:sldLayoutId id="2147484036" r:id="rId5"/>
    <p:sldLayoutId id="2147484035" r:id="rId6"/>
    <p:sldLayoutId id="2147484034" r:id="rId7"/>
    <p:sldLayoutId id="2147484033" r:id="rId8"/>
    <p:sldLayoutId id="2147484032" r:id="rId9"/>
    <p:sldLayoutId id="2147484031" r:id="rId10"/>
    <p:sldLayoutId id="214748403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4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13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0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511.png"/><Relationship Id="rId10" Type="http://schemas.openxmlformats.org/officeDocument/2006/relationships/image" Target="../media/image500.png"/><Relationship Id="rId4" Type="http://schemas.openxmlformats.org/officeDocument/2006/relationships/image" Target="../media/image180.png"/><Relationship Id="rId9" Type="http://schemas.openxmlformats.org/officeDocument/2006/relationships/image" Target="../media/image4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0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511.png"/><Relationship Id="rId5" Type="http://schemas.openxmlformats.org/officeDocument/2006/relationships/image" Target="../media/image21.png"/><Relationship Id="rId10" Type="http://schemas.openxmlformats.org/officeDocument/2006/relationships/image" Target="../media/image500.png"/><Relationship Id="rId4" Type="http://schemas.openxmlformats.org/officeDocument/2006/relationships/image" Target="../media/image20.png"/><Relationship Id="rId9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0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511.png"/><Relationship Id="rId5" Type="http://schemas.openxmlformats.org/officeDocument/2006/relationships/image" Target="../media/image21.png"/><Relationship Id="rId10" Type="http://schemas.openxmlformats.org/officeDocument/2006/relationships/image" Target="../media/image500.png"/><Relationship Id="rId4" Type="http://schemas.openxmlformats.org/officeDocument/2006/relationships/image" Target="../media/image20.png"/><Relationship Id="rId9" Type="http://schemas.openxmlformats.org/officeDocument/2006/relationships/image" Target="../media/image4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0.png"/><Relationship Id="rId7" Type="http://schemas.openxmlformats.org/officeDocument/2006/relationships/image" Target="../media/image103.png"/><Relationship Id="rId12" Type="http://schemas.openxmlformats.org/officeDocument/2006/relationships/image" Target="../media/image2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511.png"/><Relationship Id="rId5" Type="http://schemas.openxmlformats.org/officeDocument/2006/relationships/image" Target="../media/image21.png"/><Relationship Id="rId10" Type="http://schemas.openxmlformats.org/officeDocument/2006/relationships/image" Target="../media/image500.png"/><Relationship Id="rId4" Type="http://schemas.openxmlformats.org/officeDocument/2006/relationships/image" Target="../media/image20.png"/><Relationship Id="rId9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10" Type="http://schemas.openxmlformats.org/officeDocument/2006/relationships/image" Target="../media/image25.png"/><Relationship Id="rId9" Type="http://schemas.openxmlformats.org/officeDocument/2006/relationships/image" Target="../media/image7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10" Type="http://schemas.openxmlformats.org/officeDocument/2006/relationships/image" Target="../media/image25.png"/><Relationship Id="rId9" Type="http://schemas.openxmlformats.org/officeDocument/2006/relationships/image" Target="../media/image75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10" Type="http://schemas.openxmlformats.org/officeDocument/2006/relationships/image" Target="../media/image25.png"/><Relationship Id="rId9" Type="http://schemas.openxmlformats.org/officeDocument/2006/relationships/image" Target="../media/image752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880.png"/><Relationship Id="rId2" Type="http://schemas.openxmlformats.org/officeDocument/2006/relationships/image" Target="../media/image31.png"/><Relationship Id="rId16" Type="http://schemas.openxmlformats.org/officeDocument/2006/relationships/image" Target="../media/image43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8.png"/><Relationship Id="rId5" Type="http://schemas.openxmlformats.org/officeDocument/2006/relationships/image" Target="../media/image300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90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13" Type="http://schemas.openxmlformats.org/officeDocument/2006/relationships/image" Target="../media/image1110.png"/><Relationship Id="rId3" Type="http://schemas.openxmlformats.org/officeDocument/2006/relationships/image" Target="../media/image49.png"/><Relationship Id="rId7" Type="http://schemas.openxmlformats.org/officeDocument/2006/relationships/image" Target="../media/image1070.png"/><Relationship Id="rId12" Type="http://schemas.openxmlformats.org/officeDocument/2006/relationships/image" Target="../media/image110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11" Type="http://schemas.openxmlformats.org/officeDocument/2006/relationships/image" Target="../media/image32.png"/><Relationship Id="rId10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14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2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050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5.png"/><Relationship Id="rId7" Type="http://schemas.openxmlformats.org/officeDocument/2006/relationships/image" Target="../media/image60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7.png"/><Relationship Id="rId5" Type="http://schemas.openxmlformats.org/officeDocument/2006/relationships/image" Target="../media/image1050.png"/><Relationship Id="rId10" Type="http://schemas.openxmlformats.org/officeDocument/2006/relationships/image" Target="../media/image66.png"/><Relationship Id="rId9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66.png"/><Relationship Id="rId5" Type="http://schemas.openxmlformats.org/officeDocument/2006/relationships/image" Target="../media/image1050.png"/><Relationship Id="rId10" Type="http://schemas.openxmlformats.org/officeDocument/2006/relationships/image" Target="../media/image63.png"/><Relationship Id="rId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78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80.png"/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120.png"/><Relationship Id="rId10" Type="http://schemas.openxmlformats.org/officeDocument/2006/relationships/image" Target="../media/image83.jpeg"/><Relationship Id="rId4" Type="http://schemas.openxmlformats.org/officeDocument/2006/relationships/image" Target="../media/image79.png"/><Relationship Id="rId9" Type="http://schemas.openxmlformats.org/officeDocument/2006/relationships/image" Target="../media/image1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3.tiff"/><Relationship Id="rId3" Type="http://schemas.openxmlformats.org/officeDocument/2006/relationships/image" Target="../media/image85.tiff"/><Relationship Id="rId7" Type="http://schemas.openxmlformats.org/officeDocument/2006/relationships/image" Target="../media/image88.jpe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570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7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5.png"/><Relationship Id="rId5" Type="http://schemas.openxmlformats.org/officeDocument/2006/relationships/image" Target="../media/image97.png"/><Relationship Id="rId15" Type="http://schemas.openxmlformats.org/officeDocument/2006/relationships/image" Target="../media/image670.png"/><Relationship Id="rId10" Type="http://schemas.openxmlformats.org/officeDocument/2006/relationships/image" Target="../media/image104.png"/><Relationship Id="rId4" Type="http://schemas.openxmlformats.org/officeDocument/2006/relationships/image" Target="../../clipboard/media/image4.png"/><Relationship Id="rId9" Type="http://schemas.openxmlformats.org/officeDocument/2006/relationships/image" Target="../media/image102.png"/><Relationship Id="rId14" Type="http://schemas.openxmlformats.org/officeDocument/2006/relationships/image" Target="../media/image6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60.png"/><Relationship Id="rId3" Type="http://schemas.openxmlformats.org/officeDocument/2006/relationships/image" Target="../media/image210.png"/><Relationship Id="rId7" Type="http://schemas.openxmlformats.org/officeDocument/2006/relationships/image" Target="../media/image321.png"/><Relationship Id="rId1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11" Type="http://schemas.openxmlformats.org/officeDocument/2006/relationships/image" Target="../media/image100.png"/><Relationship Id="rId5" Type="http://schemas.openxmlformats.org/officeDocument/2006/relationships/image" Target="../media/image8.png"/><Relationship Id="rId10" Type="http://schemas.openxmlformats.org/officeDocument/2006/relationships/image" Target="../media/image350.png"/><Relationship Id="rId4" Type="http://schemas.openxmlformats.org/officeDocument/2006/relationships/image" Target="../media/image83.png"/><Relationship Id="rId9" Type="http://schemas.openxmlformats.org/officeDocument/2006/relationships/image" Target="../media/image341.png"/><Relationship Id="rId1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1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46749"/>
            <a:ext cx="1627971" cy="31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" y="3748683"/>
            <a:ext cx="2650202" cy="22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35052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i="1" dirty="0">
              <a:latin typeface="+mn-lt"/>
            </a:endParaRPr>
          </a:p>
          <a:p>
            <a:pPr algn="ctr"/>
            <a:endParaRPr lang="en-US" sz="2000" dirty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/>
            <a:endParaRPr lang="en-US" sz="800" dirty="0" smtClean="0">
              <a:latin typeface="+mn-lt"/>
            </a:endParaRPr>
          </a:p>
          <a:p>
            <a:pPr algn="ctr"/>
            <a:endParaRPr lang="en-US" sz="800" dirty="0">
              <a:latin typeface="+mn-lt"/>
            </a:endParaRPr>
          </a:p>
          <a:p>
            <a:pPr algn="ctr"/>
            <a:endParaRPr lang="en-US" sz="800" dirty="0" smtClean="0">
              <a:latin typeface="+mn-lt"/>
            </a:endParaRPr>
          </a:p>
          <a:p>
            <a:pPr algn="ctr"/>
            <a:endParaRPr lang="en-US" sz="800" dirty="0" smtClean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SIAM Conference on Uncertainty Quantification (SIAM UQ16)</a:t>
            </a:r>
          </a:p>
          <a:p>
            <a:pPr algn="ctr"/>
            <a:r>
              <a:rPr lang="en-US" sz="2000" dirty="0" smtClean="0">
                <a:latin typeface="+mn-lt"/>
              </a:rPr>
              <a:t>April 5-8, 2016</a:t>
            </a:r>
          </a:p>
          <a:p>
            <a:pPr algn="ctr"/>
            <a:r>
              <a:rPr lang="en-US" sz="2000" dirty="0" smtClean="0">
                <a:latin typeface="+mn-lt"/>
              </a:rPr>
              <a:t>Lausanne, Switzerland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95400"/>
            <a:ext cx="8714571" cy="45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443385" cy="15240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Towards Uncertainty Quantification in 21st Century Sea-Level Rise Predictions: Efficient Methods for </a:t>
            </a:r>
            <a:r>
              <a:rPr lang="en-US" sz="2800" dirty="0" smtClean="0">
                <a:latin typeface="+mn-lt"/>
              </a:rPr>
              <a:t>Bayesian Calibration and Forward Propagation of Uncertainty for Land-Ice </a:t>
            </a:r>
            <a:r>
              <a:rPr lang="en-US" sz="2800" dirty="0">
                <a:latin typeface="+mn-lt"/>
              </a:rPr>
              <a:t>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0010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I. Tezaur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J. Jakeman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M. Eldred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M. </a:t>
            </a:r>
            <a:r>
              <a:rPr lang="en-US" sz="2200" dirty="0" smtClean="0">
                <a:solidFill>
                  <a:schemeClr val="tx1"/>
                </a:solidFill>
              </a:rPr>
              <a:t>Perego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A. </a:t>
            </a:r>
            <a:r>
              <a:rPr lang="en-US" sz="2200" dirty="0" smtClean="0">
                <a:solidFill>
                  <a:schemeClr val="tx1"/>
                </a:solidFill>
              </a:rPr>
              <a:t>Salinger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S. Price</a:t>
            </a:r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baseline="30000" dirty="0" smtClean="0">
                <a:solidFill>
                  <a:schemeClr val="tx1"/>
                </a:solidFill>
              </a:rPr>
              <a:t> </a:t>
            </a:r>
            <a:r>
              <a:rPr lang="en-US" baseline="30000" dirty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chemeClr val="tx1"/>
                </a:solidFill>
              </a:rPr>
              <a:t>Sandia National Laboratories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Livermore, CA and Albuquerque, NM, USA</a:t>
            </a:r>
          </a:p>
          <a:p>
            <a:pPr algn="ctr"/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Los Alamos National Laboratory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Los Alamos, NM, </a:t>
            </a:r>
            <a:r>
              <a:rPr lang="en-US" dirty="0" smtClean="0">
                <a:solidFill>
                  <a:schemeClr val="tx1"/>
                </a:solidFill>
              </a:rPr>
              <a:t>USA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34051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SAND2016-2717C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1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 Ice Sheet Evolution Models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for </a:t>
                </a:r>
                <a:r>
                  <a:rPr lang="en-US" b="1" i="1" dirty="0" smtClean="0">
                    <a:latin typeface="+mn-lt"/>
                  </a:rPr>
                  <a:t>evolution of the boundaries </a:t>
                </a:r>
                <a:r>
                  <a:rPr lang="en-US" dirty="0" smtClean="0">
                    <a:latin typeface="+mn-lt"/>
                  </a:rPr>
                  <a:t>(thickness evolution equation):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algn="ctr"/>
                <a:endParaRPr lang="en-US" sz="1000" b="1" dirty="0">
                  <a:ea typeface="Cambria Math"/>
                </a:endParaRPr>
              </a:p>
              <a:p>
                <a:r>
                  <a:rPr lang="en-US" dirty="0" smtClean="0">
                    <a:latin typeface="+mn-lt"/>
                  </a:rPr>
                  <a:t>     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</a:rPr>
                  <a:t> = vertically averaged velocity,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= surface mass </a:t>
                </a:r>
              </a:p>
              <a:p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      balance (conservation of mass).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Temperature equation </a:t>
                </a:r>
                <a:r>
                  <a:rPr lang="en-US" dirty="0" smtClean="0">
                    <a:latin typeface="+mn-lt"/>
                  </a:rPr>
                  <a:t>(advection-diffusion):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b="1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 smtClean="0">
                  <a:latin typeface="+mn-lt"/>
                  <a:ea typeface="Cambria Math"/>
                </a:endParaRPr>
              </a:p>
              <a:p>
                <a:r>
                  <a:rPr lang="en-US" dirty="0" smtClean="0">
                    <a:latin typeface="+mn-lt"/>
                  </a:rPr>
                  <a:t>     (energy balance). </a:t>
                </a:r>
                <a:endParaRPr lang="en-US" dirty="0">
                  <a:latin typeface="+mn-lt"/>
                </a:endParaRPr>
              </a:p>
              <a:p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Flow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+mn-lt"/>
                  </a:rPr>
                  <a:t> in Glen’s law depends on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Ice sheet </a:t>
                </a:r>
                <a:r>
                  <a:rPr lang="en-US" b="1" i="1" dirty="0" smtClean="0">
                    <a:latin typeface="+mn-lt"/>
                  </a:rPr>
                  <a:t>grows/retreats</a:t>
                </a:r>
                <a:r>
                  <a:rPr lang="en-US" dirty="0" smtClean="0">
                    <a:latin typeface="+mn-lt"/>
                  </a:rPr>
                  <a:t> depending on thickness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blipFill rotWithShape="1">
                <a:blip r:embed="rId2"/>
                <a:stretch>
                  <a:fillRect l="-640" t="-539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800" cy="2512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799" cy="2460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baseline="-25000" smtClean="0">
                        <a:latin typeface="Cambria Math"/>
                      </a:rPr>
                      <m:t>1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9900" y="4224866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 smtClean="0">
                    <a:latin typeface="+mn-lt"/>
                  </a:rPr>
                  <a:t>2</a:t>
                </a:r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4224866"/>
                <a:ext cx="144780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Ice-covered (“active”) cells shaded in white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</a:rPr>
                      <m:t>𝑚𝑖𝑛</m:t>
                    </m:r>
                  </m:oMath>
                </a14:m>
                <a:r>
                  <a:rPr lang="en-US" dirty="0"/>
                  <a:t>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531" t="-2597" r="-1592" b="-77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35724"/>
            <a:ext cx="2548266" cy="24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>
          <a:xfrm>
            <a:off x="4401141" y="1447800"/>
            <a:ext cx="0" cy="52717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086600" cy="11430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Interfaces to </a:t>
            </a:r>
            <a:r>
              <a:rPr lang="en-US" sz="3600" i="1" dirty="0" smtClean="0">
                <a:solidFill>
                  <a:srgbClr val="000099"/>
                </a:solidFill>
                <a:latin typeface="+mn-lt"/>
              </a:rPr>
              <a:t>CISM </a:t>
            </a:r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and </a:t>
            </a:r>
            <a:r>
              <a:rPr lang="en-US" sz="3600" i="1" dirty="0" smtClean="0">
                <a:solidFill>
                  <a:srgbClr val="000099"/>
                </a:solidFill>
                <a:latin typeface="+mn-lt"/>
              </a:rPr>
              <a:t>MPAS LI </a:t>
            </a:r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for Transient Simulations 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64425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7/20</a:t>
            </a:r>
            <a:endParaRPr lang="en-US" sz="1200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5200" y="1592535"/>
            <a:ext cx="179188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Albany/FELIX </a:t>
            </a:r>
            <a:r>
              <a:rPr lang="en-US" sz="1600" dirty="0" smtClean="0">
                <a:latin typeface="+mn-lt"/>
              </a:rPr>
              <a:t>(C++)</a:t>
            </a:r>
          </a:p>
          <a:p>
            <a:pPr algn="ctr"/>
            <a:r>
              <a:rPr lang="en-US" sz="1200" dirty="0" smtClean="0">
                <a:latin typeface="+mn-lt"/>
              </a:rPr>
              <a:t>velocity solve</a:t>
            </a:r>
            <a:endParaRPr lang="en-US" sz="1200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225" y="2458422"/>
            <a:ext cx="1842446" cy="8925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CISM</a:t>
            </a:r>
            <a:r>
              <a:rPr lang="en-US" sz="1600" dirty="0" smtClean="0">
                <a:latin typeface="+mn-lt"/>
              </a:rPr>
              <a:t> (Fortran)</a:t>
            </a:r>
          </a:p>
          <a:p>
            <a:pPr algn="ctr"/>
            <a:r>
              <a:rPr lang="en-US" sz="1200" dirty="0" smtClean="0">
                <a:latin typeface="+mn-lt"/>
              </a:rPr>
              <a:t>Thickness evolution,  temperature solve, coupling to CESM</a:t>
            </a:r>
            <a:endParaRPr lang="en-US" sz="1200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7555" y="1566446"/>
            <a:ext cx="1383786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+mn-lt"/>
              </a:rPr>
              <a:t>c</a:t>
            </a:r>
            <a:r>
              <a:rPr lang="en-US" sz="1600" dirty="0" err="1" smtClean="0">
                <a:latin typeface="+mn-lt"/>
              </a:rPr>
              <a:t>ism_driver</a:t>
            </a:r>
            <a:endParaRPr lang="en-US" sz="1600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62200" y="2598003"/>
            <a:ext cx="18424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C++/</a:t>
            </a:r>
            <a:r>
              <a:rPr lang="en-US" sz="1600" dirty="0">
                <a:latin typeface="+mn-lt"/>
              </a:rPr>
              <a:t>Fortran</a:t>
            </a:r>
            <a:r>
              <a:rPr lang="en-US" sz="1600" dirty="0" smtClean="0">
                <a:latin typeface="+mn-lt"/>
              </a:rPr>
              <a:t> Interface, Mesh Conversion</a:t>
            </a:r>
            <a:endParaRPr lang="en-US" sz="1200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49531" y="2290227"/>
            <a:ext cx="1989669" cy="11387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MPAS Land-Ice </a:t>
            </a:r>
            <a:r>
              <a:rPr lang="en-US" sz="1600" dirty="0" smtClean="0">
                <a:latin typeface="+mn-lt"/>
              </a:rPr>
              <a:t>(Fortran)</a:t>
            </a:r>
          </a:p>
          <a:p>
            <a:pPr algn="ctr"/>
            <a:r>
              <a:rPr lang="en-US" sz="1200" dirty="0" smtClean="0">
                <a:latin typeface="+mn-lt"/>
              </a:rPr>
              <a:t>Thickness evolution,  </a:t>
            </a:r>
          </a:p>
          <a:p>
            <a:pPr algn="ctr"/>
            <a:r>
              <a:rPr lang="en-US" sz="1200" dirty="0" smtClean="0">
                <a:latin typeface="+mn-lt"/>
              </a:rPr>
              <a:t>temperature solve, </a:t>
            </a:r>
          </a:p>
          <a:p>
            <a:pPr algn="ctr"/>
            <a:r>
              <a:rPr lang="en-US" sz="1200" dirty="0" smtClean="0">
                <a:latin typeface="+mn-lt"/>
              </a:rPr>
              <a:t>coupling to DOE-ESM</a:t>
            </a:r>
            <a:endParaRPr lang="en-US" sz="1200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48200" y="2598003"/>
            <a:ext cx="18424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C++/Fortran Interface, Mesh Conversion</a:t>
            </a:r>
            <a:endParaRPr lang="en-US" sz="12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01932" y="1586414"/>
            <a:ext cx="16764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LandIce_model</a:t>
            </a:r>
            <a:endParaRPr lang="en-US" sz="1600" dirty="0">
              <a:latin typeface="+mn-lt"/>
            </a:endParaRPr>
          </a:p>
        </p:txBody>
      </p:sp>
      <p:cxnSp>
        <p:nvCxnSpPr>
          <p:cNvPr id="3" name="Straight Arrow Connector 2"/>
          <p:cNvCxnSpPr>
            <a:endCxn id="57" idx="0"/>
          </p:cNvCxnSpPr>
          <p:nvPr/>
        </p:nvCxnSpPr>
        <p:spPr>
          <a:xfrm>
            <a:off x="1019448" y="1905000"/>
            <a:ext cx="0" cy="553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0"/>
          </p:cNvCxnSpPr>
          <p:nvPr/>
        </p:nvCxnSpPr>
        <p:spPr>
          <a:xfrm>
            <a:off x="7840132" y="1924968"/>
            <a:ext cx="4234" cy="3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940671" y="2895600"/>
            <a:ext cx="4215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490646" y="2895600"/>
            <a:ext cx="3497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038600" y="2115756"/>
            <a:ext cx="0" cy="482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800600" y="2107597"/>
            <a:ext cx="0" cy="4832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057400" y="1197114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+mn-lt"/>
              </a:rPr>
              <a:t>CISM-Albany</a:t>
            </a:r>
            <a:endParaRPr lang="en-US" sz="2000" b="1" i="1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59019" y="1197114"/>
            <a:ext cx="127518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+mn-lt"/>
              </a:rPr>
              <a:t>MPAS LI-Albany</a:t>
            </a:r>
            <a:endParaRPr lang="en-US" sz="2000" b="1" i="1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40671" y="4487647"/>
            <a:ext cx="241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Structured hexahedral meshes (rectangles extruded to hexes).</a:t>
            </a:r>
            <a:endParaRPr lang="en-US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419600" y="3505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Tetrahedral meshes (dual of </a:t>
            </a:r>
            <a:r>
              <a:rPr lang="en-US" dirty="0" err="1" smtClean="0">
                <a:latin typeface="+mn-lt"/>
              </a:rPr>
              <a:t>hexaganonal</a:t>
            </a:r>
            <a:r>
              <a:rPr lang="en-US" dirty="0" smtClean="0">
                <a:latin typeface="+mn-lt"/>
              </a:rPr>
              <a:t> mesh, 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extruded to </a:t>
            </a:r>
            <a:r>
              <a:rPr lang="en-US" dirty="0" err="1" smtClean="0">
                <a:latin typeface="+mn-lt"/>
              </a:rPr>
              <a:t>tets</a:t>
            </a:r>
            <a:r>
              <a:rPr lang="en-US" dirty="0" smtClean="0">
                <a:latin typeface="+mn-lt"/>
              </a:rPr>
              <a:t>).</a:t>
            </a:r>
            <a:endParaRPr lang="en-US" dirty="0">
              <a:latin typeface="+mn-lt"/>
            </a:endParaRPr>
          </a:p>
        </p:txBody>
      </p:sp>
      <p:pic>
        <p:nvPicPr>
          <p:cNvPr id="92" name="Picture 91" descr="jakob_asci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" y="4315562"/>
            <a:ext cx="1627451" cy="1366904"/>
          </a:xfrm>
          <a:prstGeom prst="rect">
            <a:avLst/>
          </a:prstGeom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434840"/>
            <a:ext cx="13716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akob_mpas_const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99479"/>
            <a:ext cx="1837268" cy="15424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4800" y="6135469"/>
            <a:ext cx="7650172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 pitchFamily="34" charset="0"/>
              </a:rPr>
              <a:t>Albany/FELIX</a:t>
            </a:r>
            <a:r>
              <a:rPr lang="en-US" dirty="0" smtClean="0">
                <a:latin typeface="Calibri" pitchFamily="34" charset="0"/>
              </a:rPr>
              <a:t> has been coupled to two land ice </a:t>
            </a:r>
            <a:r>
              <a:rPr lang="en-US" dirty="0" err="1" smtClean="0">
                <a:latin typeface="Calibri" pitchFamily="34" charset="0"/>
              </a:rPr>
              <a:t>dycores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b="1" dirty="0" smtClean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ommunity </a:t>
            </a:r>
            <a:r>
              <a:rPr lang="en-US" b="1" dirty="0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ce </a:t>
            </a:r>
            <a:r>
              <a:rPr lang="en-US" b="1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heet </a:t>
            </a:r>
            <a:r>
              <a:rPr lang="en-US" b="1" dirty="0" smtClean="0">
                <a:latin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</a:rPr>
              <a:t>odel (</a:t>
            </a:r>
            <a:r>
              <a:rPr lang="en-US" b="1" i="1" dirty="0" smtClean="0">
                <a:latin typeface="Calibri" pitchFamily="34" charset="0"/>
              </a:rPr>
              <a:t>CISM</a:t>
            </a:r>
            <a:r>
              <a:rPr lang="en-US" dirty="0" smtClean="0">
                <a:latin typeface="Calibri" pitchFamily="34" charset="0"/>
              </a:rPr>
              <a:t>) and </a:t>
            </a:r>
            <a:r>
              <a:rPr lang="en-US" b="1" dirty="0" smtClean="0">
                <a:latin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</a:rPr>
              <a:t>odel for </a:t>
            </a:r>
            <a:r>
              <a:rPr lang="en-US" b="1" dirty="0" smtClean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rediction </a:t>
            </a:r>
            <a:r>
              <a:rPr lang="en-US" b="1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cross </a:t>
            </a:r>
            <a:r>
              <a:rPr lang="en-US" b="1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cales for </a:t>
            </a:r>
            <a:r>
              <a:rPr lang="en-US" b="1" dirty="0" smtClean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b="1" dirty="0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ce (</a:t>
            </a:r>
            <a:r>
              <a:rPr lang="en-US" b="1" i="1" dirty="0" smtClean="0">
                <a:latin typeface="Calibri" pitchFamily="34" charset="0"/>
              </a:rPr>
              <a:t>MPAS LI</a:t>
            </a:r>
            <a:r>
              <a:rPr lang="en-US" dirty="0" smtClean="0">
                <a:latin typeface="Calibri" pitchFamily="34" charset="0"/>
              </a:rPr>
              <a:t>) 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57600" y="2115756"/>
            <a:ext cx="0" cy="451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05400" y="2107597"/>
            <a:ext cx="0" cy="483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40671" y="3200400"/>
            <a:ext cx="4215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77000" y="32004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3800" y="3733800"/>
            <a:ext cx="1273448" cy="33855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</a:t>
            </a:r>
            <a:r>
              <a:rPr lang="en-US" sz="1600" dirty="0" smtClean="0">
                <a:latin typeface="+mn-lt"/>
              </a:rPr>
              <a:t>utput file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152" y="3776246"/>
            <a:ext cx="1273448" cy="33855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</a:t>
            </a:r>
            <a:r>
              <a:rPr lang="en-US" sz="1600" dirty="0" smtClean="0">
                <a:latin typeface="+mn-lt"/>
              </a:rPr>
              <a:t>utput file</a:t>
            </a:r>
            <a:endParaRPr lang="en-US" sz="1600" dirty="0">
              <a:latin typeface="+mn-lt"/>
            </a:endParaRPr>
          </a:p>
        </p:txBody>
      </p:sp>
      <p:cxnSp>
        <p:nvCxnSpPr>
          <p:cNvPr id="44" name="Straight Arrow Connector 43"/>
          <p:cNvCxnSpPr>
            <a:endCxn id="43" idx="0"/>
          </p:cNvCxnSpPr>
          <p:nvPr/>
        </p:nvCxnSpPr>
        <p:spPr>
          <a:xfrm>
            <a:off x="734876" y="3352800"/>
            <a:ext cx="0" cy="423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153400" y="3429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828800"/>
            <a:ext cx="4953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PISCEES project, land-ice equations and relevant codes (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CISM-Albany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MPAS-Alban</a:t>
            </a:r>
            <a:r>
              <a:rPr lang="en-US" dirty="0" smtClean="0">
                <a:latin typeface="+mn-lt"/>
              </a:rPr>
              <a:t>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Uncertainty Quantification Problem Definition.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Bayesian Calibration.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Demonstrations</a:t>
            </a:r>
            <a:r>
              <a:rPr lang="en-US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Forward Propagation of Uncertainty.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Demonstrations.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Summary and Future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Uncertainty Quantification (UQ)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Definition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Quantity of Interest (</a:t>
                </a:r>
                <a:r>
                  <a:rPr lang="en-US" b="1" dirty="0" err="1" smtClean="0">
                    <a:latin typeface="+mn-lt"/>
                  </a:rPr>
                  <a:t>QoI</a:t>
                </a:r>
                <a:r>
                  <a:rPr lang="en-US" b="1" dirty="0" smtClean="0">
                    <a:latin typeface="+mn-lt"/>
                  </a:rPr>
                  <a:t>) in Ice Sheet Modeling</a:t>
                </a:r>
                <a:r>
                  <a:rPr lang="en-US" dirty="0" smtClean="0">
                    <a:latin typeface="+mn-lt"/>
                  </a:rPr>
                  <a:t>: </a:t>
                </a:r>
              </a:p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otal ice mass loss/gain during 21</a:t>
                </a:r>
                <a:r>
                  <a:rPr lang="en-US" baseline="30000" dirty="0" smtClean="0">
                    <a:latin typeface="+mn-lt"/>
                  </a:rPr>
                  <a:t>st</a:t>
                </a:r>
                <a:r>
                  <a:rPr lang="en-US" dirty="0" smtClean="0">
                    <a:latin typeface="+mn-lt"/>
                  </a:rPr>
                  <a:t> century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sea level rise prediction.</a:t>
                </a:r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199" y="2514600"/>
                <a:ext cx="5867401" cy="2092881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There are several sources of uncertainty, most notably:</a:t>
                </a:r>
                <a:endParaRPr lang="en-US" sz="400" dirty="0" smtClean="0">
                  <a:latin typeface="+mn-lt"/>
                </a:endParaRPr>
              </a:p>
              <a:p>
                <a:r>
                  <a:rPr lang="en-US" sz="400" dirty="0" smtClean="0">
                    <a:latin typeface="+mn-lt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Climate </a:t>
                </a:r>
                <a:r>
                  <a:rPr lang="en-US" dirty="0" err="1" smtClean="0">
                    <a:latin typeface="+mn-lt"/>
                  </a:rPr>
                  <a:t>forcings</a:t>
                </a:r>
                <a:r>
                  <a:rPr lang="en-US" dirty="0" smtClean="0">
                    <a:latin typeface="+mn-lt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Ice sheet thickness (</a:t>
                </a:r>
                <a:r>
                  <a:rPr lang="en-US" i="1" dirty="0">
                    <a:latin typeface="+mn-lt"/>
                  </a:rPr>
                  <a:t>h</a:t>
                </a:r>
                <a:r>
                  <a:rPr lang="en-US" dirty="0" smtClean="0">
                    <a:latin typeface="+mn-lt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parameters (e.g., Glen’s flow law         exponent).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2514600"/>
                <a:ext cx="5867401" cy="2092881"/>
              </a:xfrm>
              <a:prstGeom prst="rect">
                <a:avLst/>
              </a:prstGeom>
              <a:blipFill rotWithShape="1">
                <a:blip r:embed="rId4"/>
                <a:stretch>
                  <a:fillRect l="-725" t="-1159" b="-31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 smtClean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 smtClean="0">
                  <a:latin typeface="Cambria Math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/>
                  <a:t>, </a:t>
                </a:r>
                <a:r>
                  <a:rPr lang="en-US" sz="1400" dirty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2968464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blipFill rotWithShape="1">
                <a:blip r:embed="rId9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25124" y="387045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514046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 smtClean="0">
                    <a:latin typeface="+mn-lt"/>
                  </a:rPr>
                  <a:t> = Glen’s law exponent</a:t>
                </a:r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744124" y="3415099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3820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hickness</a:t>
            </a:r>
          </a:p>
          <a:p>
            <a:pPr algn="ctr"/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35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Uncertainty Quantification (UQ)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Definition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Quantity of Interest (</a:t>
                </a:r>
                <a:r>
                  <a:rPr lang="en-US" b="1" dirty="0" err="1" smtClean="0">
                    <a:latin typeface="+mn-lt"/>
                  </a:rPr>
                  <a:t>QoI</a:t>
                </a:r>
                <a:r>
                  <a:rPr lang="en-US" b="1" dirty="0" smtClean="0">
                    <a:latin typeface="+mn-lt"/>
                  </a:rPr>
                  <a:t>) in Ice Sheet Modeling</a:t>
                </a:r>
                <a:r>
                  <a:rPr lang="en-US" dirty="0" smtClean="0">
                    <a:latin typeface="+mn-lt"/>
                  </a:rPr>
                  <a:t>: </a:t>
                </a:r>
              </a:p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otal ice mass loss/gain during 21</a:t>
                </a:r>
                <a:r>
                  <a:rPr lang="en-US" baseline="30000" dirty="0" smtClean="0">
                    <a:latin typeface="+mn-lt"/>
                  </a:rPr>
                  <a:t>st</a:t>
                </a:r>
                <a:r>
                  <a:rPr lang="en-US" dirty="0" smtClean="0">
                    <a:latin typeface="+mn-lt"/>
                  </a:rPr>
                  <a:t> century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sea level rise prediction.</a:t>
                </a:r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4687669"/>
                <a:ext cx="4999567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dirty="0" smtClean="0">
                    <a:latin typeface="+mn-lt"/>
                  </a:rPr>
                  <a:t>As a first step, we focus on effect of uncertainty in </a:t>
                </a:r>
                <a:r>
                  <a:rPr lang="en-US" b="1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latin typeface="+mn-lt"/>
                  </a:rPr>
                  <a:t>) </a:t>
                </a:r>
                <a:r>
                  <a:rPr lang="en-US" dirty="0" smtClean="0">
                    <a:latin typeface="+mn-lt"/>
                  </a:rPr>
                  <a:t>only.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87669"/>
                <a:ext cx="4999567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24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199" y="2514600"/>
                <a:ext cx="5867401" cy="2092881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There are several sources of uncertainty, most notably:</a:t>
                </a:r>
                <a:endParaRPr lang="en-US" sz="400" dirty="0" smtClean="0">
                  <a:latin typeface="+mn-lt"/>
                </a:endParaRPr>
              </a:p>
              <a:p>
                <a:r>
                  <a:rPr lang="en-US" sz="400" dirty="0" smtClean="0">
                    <a:latin typeface="+mn-lt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Climate </a:t>
                </a:r>
                <a:r>
                  <a:rPr lang="en-US" dirty="0" err="1" smtClean="0">
                    <a:latin typeface="+mn-lt"/>
                  </a:rPr>
                  <a:t>forcings</a:t>
                </a:r>
                <a:r>
                  <a:rPr lang="en-US" dirty="0" smtClean="0">
                    <a:latin typeface="+mn-lt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latin typeface="+mn-lt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Ice sheet thickness (</a:t>
                </a:r>
                <a:r>
                  <a:rPr lang="en-US" i="1" dirty="0">
                    <a:latin typeface="+mn-lt"/>
                  </a:rPr>
                  <a:t>h</a:t>
                </a:r>
                <a:r>
                  <a:rPr lang="en-US" dirty="0" smtClean="0">
                    <a:latin typeface="+mn-lt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parameters (e.g., Glen’s flow law         exponent).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2514600"/>
                <a:ext cx="5867401" cy="2092881"/>
              </a:xfrm>
              <a:prstGeom prst="rect">
                <a:avLst/>
              </a:prstGeom>
              <a:blipFill rotWithShape="1">
                <a:blip r:embed="rId5"/>
                <a:stretch>
                  <a:fillRect l="-725" t="-1159" b="-31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 smtClean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 smtClean="0">
                  <a:latin typeface="Cambria Math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/>
                  <a:t>, </a:t>
                </a:r>
                <a:r>
                  <a:rPr lang="en-US" sz="1400" dirty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2968464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blipFill rotWithShape="1">
                <a:blip r:embed="rId9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25124" y="387045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514046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 smtClean="0">
                    <a:latin typeface="+mn-lt"/>
                  </a:rPr>
                  <a:t> = Glen’s law exponent</a:t>
                </a:r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744124" y="3415099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3820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hickness</a:t>
            </a:r>
          </a:p>
          <a:p>
            <a:pPr algn="ctr"/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8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Uncertainty Quantification (UQ)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Definition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Quantity of Interest (</a:t>
                </a:r>
                <a:r>
                  <a:rPr lang="en-US" b="1" dirty="0" err="1" smtClean="0">
                    <a:latin typeface="+mn-lt"/>
                  </a:rPr>
                  <a:t>QoI</a:t>
                </a:r>
                <a:r>
                  <a:rPr lang="en-US" b="1" dirty="0" smtClean="0">
                    <a:latin typeface="+mn-lt"/>
                  </a:rPr>
                  <a:t>) in Ice Sheet Modeling</a:t>
                </a:r>
                <a:r>
                  <a:rPr lang="en-US" dirty="0" smtClean="0">
                    <a:latin typeface="+mn-lt"/>
                  </a:rPr>
                  <a:t>: </a:t>
                </a:r>
              </a:p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otal ice mass loss/gain during 21</a:t>
                </a:r>
                <a:r>
                  <a:rPr lang="en-US" baseline="30000" dirty="0" smtClean="0">
                    <a:latin typeface="+mn-lt"/>
                  </a:rPr>
                  <a:t>st</a:t>
                </a:r>
                <a:r>
                  <a:rPr lang="en-US" dirty="0" smtClean="0">
                    <a:latin typeface="+mn-lt"/>
                  </a:rPr>
                  <a:t> century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sea level rise prediction.</a:t>
                </a:r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4687669"/>
                <a:ext cx="4999567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dirty="0" smtClean="0">
                    <a:latin typeface="+mn-lt"/>
                  </a:rPr>
                  <a:t>As a first step, we focus on effect of uncertainty in </a:t>
                </a:r>
                <a:r>
                  <a:rPr lang="en-US" b="1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latin typeface="+mn-lt"/>
                  </a:rPr>
                  <a:t>) </a:t>
                </a:r>
                <a:r>
                  <a:rPr lang="en-US" dirty="0" smtClean="0">
                    <a:latin typeface="+mn-lt"/>
                  </a:rPr>
                  <a:t>only.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87669"/>
                <a:ext cx="4999567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24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199" y="2514600"/>
                <a:ext cx="5867401" cy="2092881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There are several sources of uncertainty, most notably:</a:t>
                </a:r>
                <a:endParaRPr lang="en-US" sz="400" dirty="0" smtClean="0">
                  <a:latin typeface="+mn-lt"/>
                </a:endParaRPr>
              </a:p>
              <a:p>
                <a:r>
                  <a:rPr lang="en-US" sz="400" dirty="0" smtClean="0">
                    <a:latin typeface="+mn-lt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Climate </a:t>
                </a:r>
                <a:r>
                  <a:rPr lang="en-US" dirty="0" err="1" smtClean="0">
                    <a:latin typeface="+mn-lt"/>
                  </a:rPr>
                  <a:t>forcings</a:t>
                </a:r>
                <a:r>
                  <a:rPr lang="en-US" dirty="0" smtClean="0">
                    <a:latin typeface="+mn-lt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latin typeface="+mn-lt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Ice sheet thickness (</a:t>
                </a:r>
                <a:r>
                  <a:rPr lang="en-US" i="1" dirty="0">
                    <a:latin typeface="+mn-lt"/>
                  </a:rPr>
                  <a:t>h</a:t>
                </a:r>
                <a:r>
                  <a:rPr lang="en-US" dirty="0" smtClean="0">
                    <a:latin typeface="+mn-lt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parameters (e.g., Glen’s flow law         exponent).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2514600"/>
                <a:ext cx="5867401" cy="2092881"/>
              </a:xfrm>
              <a:prstGeom prst="rect">
                <a:avLst/>
              </a:prstGeom>
              <a:blipFill rotWithShape="1">
                <a:blip r:embed="rId5"/>
                <a:stretch>
                  <a:fillRect l="-725" t="-1159" b="-31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 smtClean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 smtClean="0">
                  <a:latin typeface="Cambria Math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/>
                  <a:t>, </a:t>
                </a:r>
                <a:r>
                  <a:rPr lang="en-US" sz="1400" dirty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2968464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blipFill rotWithShape="1">
                <a:blip r:embed="rId9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25124" y="387045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514046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 smtClean="0">
                    <a:latin typeface="+mn-lt"/>
                  </a:rPr>
                  <a:t> = Glen’s law exponent</a:t>
                </a:r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744124" y="3415099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3820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hickness</a:t>
            </a:r>
          </a:p>
          <a:p>
            <a:pPr algn="ctr"/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042" y="5486400"/>
            <a:ext cx="4495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This is a </a:t>
            </a:r>
            <a:r>
              <a:rPr lang="en-US" b="1" i="1" dirty="0" smtClean="0">
                <a:latin typeface="+mn-lt"/>
              </a:rPr>
              <a:t>real</a:t>
            </a:r>
            <a:r>
              <a:rPr lang="en-US" dirty="0" smtClean="0">
                <a:latin typeface="+mn-lt"/>
              </a:rPr>
              <a:t> application where standard UQ methods </a:t>
            </a:r>
            <a:r>
              <a:rPr lang="en-US" b="1" i="1" dirty="0" smtClean="0">
                <a:latin typeface="+mn-lt"/>
              </a:rPr>
              <a:t>do not work </a:t>
            </a:r>
            <a:r>
              <a:rPr lang="en-US" dirty="0" smtClean="0">
                <a:latin typeface="+mn-lt"/>
              </a:rPr>
              <a:t>out of the box!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10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Uncertainty Quantification (UQ)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Definition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Quantity of Interest (</a:t>
                </a:r>
                <a:r>
                  <a:rPr lang="en-US" b="1" dirty="0" err="1" smtClean="0">
                    <a:latin typeface="+mn-lt"/>
                  </a:rPr>
                  <a:t>QoI</a:t>
                </a:r>
                <a:r>
                  <a:rPr lang="en-US" b="1" dirty="0" smtClean="0">
                    <a:latin typeface="+mn-lt"/>
                  </a:rPr>
                  <a:t>) in Ice Sheet Modeling</a:t>
                </a:r>
                <a:r>
                  <a:rPr lang="en-US" dirty="0" smtClean="0">
                    <a:latin typeface="+mn-lt"/>
                  </a:rPr>
                  <a:t>: </a:t>
                </a:r>
              </a:p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otal ice mass loss/gain during 21</a:t>
                </a:r>
                <a:r>
                  <a:rPr lang="en-US" baseline="30000" dirty="0" smtClean="0">
                    <a:latin typeface="+mn-lt"/>
                  </a:rPr>
                  <a:t>st</a:t>
                </a:r>
                <a:r>
                  <a:rPr lang="en-US" dirty="0" smtClean="0">
                    <a:latin typeface="+mn-lt"/>
                  </a:rPr>
                  <a:t> century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sea level rise prediction.</a:t>
                </a:r>
                <a:endParaRPr lang="en-US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524000"/>
                <a:ext cx="6019800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4687669"/>
                <a:ext cx="4999567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dirty="0" smtClean="0">
                    <a:latin typeface="+mn-lt"/>
                  </a:rPr>
                  <a:t>As a first step, we focus on effect of uncertainty in </a:t>
                </a:r>
                <a:r>
                  <a:rPr lang="en-US" b="1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latin typeface="+mn-lt"/>
                  </a:rPr>
                  <a:t>) </a:t>
                </a:r>
                <a:r>
                  <a:rPr lang="en-US" dirty="0" smtClean="0">
                    <a:latin typeface="+mn-lt"/>
                  </a:rPr>
                  <a:t>only.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87669"/>
                <a:ext cx="4999567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r="-24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199" y="2514600"/>
                <a:ext cx="5867401" cy="2092881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There are several sources of uncertainty, most notably:</a:t>
                </a:r>
                <a:endParaRPr lang="en-US" sz="400" dirty="0" smtClean="0">
                  <a:latin typeface="+mn-lt"/>
                </a:endParaRPr>
              </a:p>
              <a:p>
                <a:r>
                  <a:rPr lang="en-US" sz="400" dirty="0" smtClean="0">
                    <a:latin typeface="+mn-lt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Climate </a:t>
                </a:r>
                <a:r>
                  <a:rPr lang="en-US" dirty="0" err="1" smtClean="0">
                    <a:latin typeface="+mn-lt"/>
                  </a:rPr>
                  <a:t>forcings</a:t>
                </a:r>
                <a:r>
                  <a:rPr lang="en-US" dirty="0" smtClean="0">
                    <a:latin typeface="+mn-lt"/>
                  </a:rPr>
                  <a:t> (e.g., surface mass balance).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Basal friction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latin typeface="+mn-lt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Ice sheet thickness (</a:t>
                </a:r>
                <a:r>
                  <a:rPr lang="en-US" i="1" dirty="0">
                    <a:latin typeface="+mn-lt"/>
                  </a:rPr>
                  <a:t>h</a:t>
                </a:r>
                <a:r>
                  <a:rPr lang="en-US" dirty="0" smtClean="0">
                    <a:latin typeface="+mn-lt"/>
                  </a:rPr>
                  <a:t>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Geothermal heat flux.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parameters (e.g., Glen’s flow law         exponent).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2514600"/>
                <a:ext cx="5867401" cy="2092881"/>
              </a:xfrm>
              <a:prstGeom prst="rect">
                <a:avLst/>
              </a:prstGeom>
              <a:blipFill rotWithShape="1">
                <a:blip r:embed="rId5"/>
                <a:stretch>
                  <a:fillRect l="-725" t="-1159" b="-31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sz="1400" b="1" i="1" dirty="0" smtClean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endParaRPr lang="en-US" sz="1400" b="1" i="1" dirty="0" smtClean="0">
                  <a:latin typeface="Cambria Math"/>
                </a:endParaRPr>
              </a:p>
              <a:p>
                <a:pPr marL="0" lvl="1" algn="ctr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2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sz="1400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400" i="1" dirty="0"/>
                  <a:t>, </a:t>
                </a:r>
                <a:r>
                  <a:rPr lang="en-US" sz="1400" dirty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1400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24" y="5638800"/>
                <a:ext cx="2349518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2968464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59705"/>
                <a:ext cx="2209800" cy="502895"/>
              </a:xfrm>
              <a:prstGeom prst="rect">
                <a:avLst/>
              </a:prstGeom>
              <a:blipFill rotWithShape="1">
                <a:blip r:embed="rId9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25124" y="387045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514046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2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2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9" y="2590800"/>
                <a:ext cx="2286001" cy="6714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200" dirty="0" smtClean="0">
                    <a:latin typeface="+mn-lt"/>
                  </a:rPr>
                  <a:t> = Glen’s law exponent</a:t>
                </a:r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276600"/>
                <a:ext cx="1865842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744124" y="3415099"/>
            <a:ext cx="8976" cy="16446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3820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hickness</a:t>
            </a:r>
          </a:p>
          <a:p>
            <a:pPr algn="ctr"/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042" y="5486400"/>
            <a:ext cx="4495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This is a </a:t>
            </a:r>
            <a:r>
              <a:rPr lang="en-US" b="1" i="1" dirty="0" smtClean="0">
                <a:latin typeface="+mn-lt"/>
              </a:rPr>
              <a:t>real</a:t>
            </a:r>
            <a:r>
              <a:rPr lang="en-US" dirty="0" smtClean="0">
                <a:latin typeface="+mn-lt"/>
              </a:rPr>
              <a:t> application where standard UQ methods </a:t>
            </a:r>
            <a:r>
              <a:rPr lang="en-US" b="1" i="1" dirty="0" smtClean="0">
                <a:latin typeface="+mn-lt"/>
              </a:rPr>
              <a:t>do not work </a:t>
            </a:r>
            <a:r>
              <a:rPr lang="en-US" dirty="0" smtClean="0">
                <a:latin typeface="+mn-lt"/>
              </a:rPr>
              <a:t>out of the box!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6248400"/>
                <a:ext cx="5981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This talk </a:t>
                </a:r>
                <a:r>
                  <a:rPr lang="en-US" dirty="0">
                    <a:latin typeface="+mn-lt"/>
                  </a:rPr>
                  <a:t>tells the story of what we have tried and learned.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48400"/>
                <a:ext cx="5981699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0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3636415" y="247471"/>
            <a:ext cx="51604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Uncertainty Quantification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Workflow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1600200"/>
            <a:ext cx="60198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Goal: </a:t>
            </a:r>
            <a:r>
              <a:rPr lang="en-US" dirty="0" smtClean="0">
                <a:latin typeface="+mn-lt"/>
              </a:rPr>
              <a:t>UQ in 21</a:t>
            </a:r>
            <a:r>
              <a:rPr lang="en-US" baseline="30000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 century aggregate ice sheet mass loss (</a:t>
            </a:r>
            <a:r>
              <a:rPr lang="en-US" dirty="0" err="1" smtClean="0">
                <a:latin typeface="+mn-lt"/>
              </a:rPr>
              <a:t>QoI</a:t>
            </a:r>
            <a:r>
              <a:rPr lang="en-US" dirty="0" smtClean="0">
                <a:latin typeface="+mn-lt"/>
              </a:rPr>
              <a:t>)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057400"/>
                <a:ext cx="6244167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Deterministic inversion: </a:t>
                </a:r>
                <a:r>
                  <a:rPr lang="en-US" dirty="0" smtClean="0">
                    <a:latin typeface="+mn-lt"/>
                  </a:rPr>
                  <a:t>perform </a:t>
                </a:r>
                <a:r>
                  <a:rPr lang="en-US" dirty="0" err="1" smtClean="0">
                    <a:latin typeface="+mn-lt"/>
                  </a:rPr>
                  <a:t>adjoint</a:t>
                </a:r>
                <a:r>
                  <a:rPr lang="en-US" dirty="0" smtClean="0">
                    <a:latin typeface="+mn-lt"/>
                  </a:rPr>
                  <a:t>-based deterministic inversion to estimate initial ice sheet state (i.e., characterize the present state of the ice sheet to be used for performing prediction runs).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Bayesian calibration:</a:t>
                </a:r>
                <a:r>
                  <a:rPr lang="en-US" dirty="0" smtClean="0">
                    <a:latin typeface="+mn-lt"/>
                  </a:rPr>
                  <a:t> construct the posterior distribution using Markov Chain Monte Carlo (MCMC) run on an emulator of the forward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u="sng" dirty="0" smtClean="0">
                    <a:latin typeface="+mn-lt"/>
                  </a:rPr>
                  <a:t>Bayes’ Theorem:</a:t>
                </a:r>
                <a:r>
                  <a:rPr lang="en-US" dirty="0" smtClean="0">
                    <a:latin typeface="+mn-lt"/>
                  </a:rPr>
                  <a:t> assume prior distribution; update using data: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Forward propagation:</a:t>
                </a:r>
                <a:r>
                  <a:rPr lang="en-US" dirty="0" smtClean="0">
                    <a:latin typeface="+mn-lt"/>
                  </a:rPr>
                  <a:t> sample the obtained distribution and perform ensemble of forward propagation runs to compute the uncertainty in the </a:t>
                </a:r>
                <a:r>
                  <a:rPr lang="en-US" dirty="0" err="1" smtClean="0">
                    <a:latin typeface="+mn-lt"/>
                  </a:rPr>
                  <a:t>QoI</a:t>
                </a:r>
                <a:r>
                  <a:rPr lang="en-US" dirty="0" smtClean="0">
                    <a:latin typeface="+mn-lt"/>
                  </a:rPr>
                  <a:t>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6244167" cy="4801314"/>
              </a:xfrm>
              <a:prstGeom prst="rect">
                <a:avLst/>
              </a:prstGeom>
              <a:blipFill rotWithShape="1">
                <a:blip r:embed="rId3"/>
                <a:stretch>
                  <a:fillRect l="-684" t="-635" r="-684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07200" y="2812197"/>
            <a:ext cx="2133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What are the parameters that render a given set of observations?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565815"/>
            <a:ext cx="224366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What is the impact of uncertain parameters in the model on quantities of interest (</a:t>
            </a:r>
            <a:r>
              <a:rPr lang="en-US" sz="1600" dirty="0" err="1" smtClean="0">
                <a:latin typeface="Calibri" pitchFamily="34" charset="0"/>
              </a:rPr>
              <a:t>QoI</a:t>
            </a:r>
            <a:r>
              <a:rPr lang="en-US" sz="1600" dirty="0" smtClean="0">
                <a:latin typeface="Calibri" pitchFamily="34" charset="0"/>
              </a:rPr>
              <a:t>)? 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00800" y="2590800"/>
            <a:ext cx="415384" cy="22139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99220" y="3686215"/>
            <a:ext cx="316964" cy="152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6324600"/>
            <a:ext cx="3810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27845"/>
            <a:ext cx="3564467" cy="109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3636415" y="247471"/>
            <a:ext cx="51604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Uncertainty Quantification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Workflow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1600200"/>
            <a:ext cx="60198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Goal: </a:t>
            </a:r>
            <a:r>
              <a:rPr lang="en-US" dirty="0">
                <a:latin typeface="+mn-lt"/>
              </a:rPr>
              <a:t>UQ in 21</a:t>
            </a:r>
            <a:r>
              <a:rPr lang="en-US" baseline="30000" dirty="0">
                <a:latin typeface="+mn-lt"/>
              </a:rPr>
              <a:t>st</a:t>
            </a:r>
            <a:r>
              <a:rPr lang="en-US" dirty="0">
                <a:latin typeface="+mn-lt"/>
              </a:rPr>
              <a:t> century </a:t>
            </a:r>
            <a:r>
              <a:rPr lang="en-US" dirty="0" smtClean="0">
                <a:latin typeface="+mn-lt"/>
              </a:rPr>
              <a:t>aggregate </a:t>
            </a:r>
            <a:r>
              <a:rPr lang="en-US" dirty="0">
                <a:latin typeface="+mn-lt"/>
              </a:rPr>
              <a:t>ice sheet mass </a:t>
            </a:r>
            <a:r>
              <a:rPr lang="en-US" dirty="0" smtClean="0">
                <a:latin typeface="+mn-lt"/>
              </a:rPr>
              <a:t>loss (</a:t>
            </a:r>
            <a:r>
              <a:rPr lang="en-US" dirty="0" err="1">
                <a:latin typeface="+mn-lt"/>
              </a:rPr>
              <a:t>QoI</a:t>
            </a:r>
            <a:r>
              <a:rPr lang="en-US" dirty="0">
                <a:latin typeface="+mn-lt"/>
              </a:rPr>
              <a:t>)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057400"/>
                <a:ext cx="6244167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Deterministic inversion: </a:t>
                </a:r>
                <a:r>
                  <a:rPr lang="en-US" dirty="0" smtClean="0">
                    <a:latin typeface="+mn-lt"/>
                  </a:rPr>
                  <a:t>perform </a:t>
                </a:r>
                <a:r>
                  <a:rPr lang="en-US" dirty="0" err="1" smtClean="0">
                    <a:latin typeface="+mn-lt"/>
                  </a:rPr>
                  <a:t>adjoint</a:t>
                </a:r>
                <a:r>
                  <a:rPr lang="en-US" dirty="0" smtClean="0">
                    <a:latin typeface="+mn-lt"/>
                  </a:rPr>
                  <a:t>-based deterministic inversion to estimate initial ice sheet state (i.e., characterize the present state of the ice sheet to be used for performing prediction runs).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Bayesian calibration:</a:t>
                </a:r>
                <a:r>
                  <a:rPr lang="en-US" dirty="0" smtClean="0">
                    <a:latin typeface="+mn-lt"/>
                  </a:rPr>
                  <a:t> construct the posterior distribution using Markov Chain Monte Carlo (MCMC) run on an emulator of the forward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u="sng" dirty="0" smtClean="0">
                    <a:latin typeface="+mn-lt"/>
                  </a:rPr>
                  <a:t>Bayes’ Theorem:</a:t>
                </a:r>
                <a:r>
                  <a:rPr lang="en-US" dirty="0" smtClean="0">
                    <a:latin typeface="+mn-lt"/>
                  </a:rPr>
                  <a:t> assume prior distribution; update using data: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Forward propagation:</a:t>
                </a:r>
                <a:r>
                  <a:rPr lang="en-US" dirty="0" smtClean="0">
                    <a:latin typeface="+mn-lt"/>
                  </a:rPr>
                  <a:t> sample the obtained distribution and perform ensemble of forward propagation runs to compute the uncertainty in the </a:t>
                </a:r>
                <a:r>
                  <a:rPr lang="en-US" dirty="0" err="1" smtClean="0">
                    <a:latin typeface="+mn-lt"/>
                  </a:rPr>
                  <a:t>QoI</a:t>
                </a:r>
                <a:r>
                  <a:rPr lang="en-US" dirty="0" smtClean="0">
                    <a:latin typeface="+mn-lt"/>
                  </a:rPr>
                  <a:t>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6244167" cy="4801314"/>
              </a:xfrm>
              <a:prstGeom prst="rect">
                <a:avLst/>
              </a:prstGeom>
              <a:blipFill rotWithShape="1">
                <a:blip r:embed="rId3"/>
                <a:stretch>
                  <a:fillRect l="-684" t="-635" r="-684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07200" y="2812197"/>
            <a:ext cx="2133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What are the parameters that render a given set of observations?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565815"/>
            <a:ext cx="224366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What is the impact of uncertain parameters in the model on quantities of interest (</a:t>
            </a:r>
            <a:r>
              <a:rPr lang="en-US" sz="1600" dirty="0" err="1" smtClean="0">
                <a:latin typeface="Calibri" pitchFamily="34" charset="0"/>
              </a:rPr>
              <a:t>QoI</a:t>
            </a:r>
            <a:r>
              <a:rPr lang="en-US" sz="1600" dirty="0" smtClean="0">
                <a:latin typeface="Calibri" pitchFamily="34" charset="0"/>
              </a:rPr>
              <a:t>)? 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00800" y="2590800"/>
            <a:ext cx="415384" cy="22139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99220" y="3686215"/>
            <a:ext cx="316964" cy="152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6324600"/>
            <a:ext cx="3810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8600" y="3350806"/>
            <a:ext cx="6270620" cy="3430994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27845"/>
            <a:ext cx="3564467" cy="109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8633" y="3048000"/>
            <a:ext cx="164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This talk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1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828800"/>
            <a:ext cx="4953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PISCEES project, land-ice equations and relevant codes (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CISM-Albany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MPAS-Alban</a:t>
            </a:r>
            <a:r>
              <a:rPr lang="en-US" dirty="0" smtClean="0">
                <a:latin typeface="+mn-lt"/>
              </a:rPr>
              <a:t>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Uncertainty Quantification Problem Definition.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Bayesian Calibration.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Demonstrations</a:t>
            </a:r>
            <a:r>
              <a:rPr lang="en-US" b="1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Forward Propagation of Uncertainty.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Demonstrations.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Summary and Future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828800"/>
            <a:ext cx="4953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PISCEES project, land-ice equations and relevant codes (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CISM-Albany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MPAS-Alban</a:t>
            </a:r>
            <a:r>
              <a:rPr lang="en-US" dirty="0" smtClean="0">
                <a:latin typeface="+mn-lt"/>
              </a:rPr>
              <a:t>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Uncertainty Quantification Problem Definition.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Bayesian Calibration.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Demonstrations</a:t>
            </a:r>
            <a:r>
              <a:rPr lang="en-US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Forward Propagation of Uncertainty.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Demonstrations.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Summary and Future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+mn-lt"/>
                  </a:rPr>
                  <a:t>Difficulty in UQ</a:t>
                </a:r>
                <a:r>
                  <a:rPr lang="en-US" dirty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field </a:t>
                </a:r>
                <a:r>
                  <a:rPr lang="en-US" dirty="0">
                    <a:latin typeface="+mn-lt"/>
                  </a:rPr>
                  <a:t>inversion problems </a:t>
                </a:r>
                <a:r>
                  <a:rPr lang="en-US" dirty="0" smtClean="0">
                    <a:latin typeface="+mn-lt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(100</m:t>
                    </m:r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dimensions!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3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82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n-lt"/>
                  </a:rPr>
                  <a:t>Difficulty in UQ</a:t>
                </a:r>
                <a:r>
                  <a:rPr lang="en-US" dirty="0" smtClean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field inversion problems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 dimensions!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5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1046440"/>
              </a:xfrm>
              <a:prstGeom prst="rect">
                <a:avLst/>
              </a:prstGeom>
              <a:blipFill rotWithShape="1">
                <a:blip r:embed="rId2"/>
                <a:stretch>
                  <a:fillRect l="-58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+mn-lt"/>
                  </a:rPr>
                  <a:t>Difficulty in UQ</a:t>
                </a:r>
                <a:r>
                  <a:rPr lang="en-US" dirty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field inversion problems </a:t>
                </a:r>
                <a:r>
                  <a:rPr lang="en-US" dirty="0" smtClean="0">
                    <a:latin typeface="+mn-lt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(100</m:t>
                    </m:r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dimensions!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7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152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1527469"/>
              </a:xfrm>
              <a:prstGeom prst="rect">
                <a:avLst/>
              </a:prstGeom>
              <a:blipFill rotWithShape="1">
                <a:blip r:embed="rId2"/>
                <a:stretch>
                  <a:fillRect l="-582" t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+mn-lt"/>
                  </a:rPr>
                  <a:t>Difficulty in UQ</a:t>
                </a:r>
                <a:r>
                  <a:rPr lang="en-US" dirty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field </a:t>
                </a:r>
                <a:r>
                  <a:rPr lang="en-US" dirty="0">
                    <a:latin typeface="+mn-lt"/>
                  </a:rPr>
                  <a:t>inversion problems </a:t>
                </a:r>
                <a:r>
                  <a:rPr lang="en-US" dirty="0" smtClean="0">
                    <a:latin typeface="+mn-lt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(100</m:t>
                    </m:r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dimensions!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1866024"/>
              </a:xfrm>
              <a:prstGeom prst="rect">
                <a:avLst/>
              </a:prstGeom>
              <a:blipFill rotWithShape="1">
                <a:blip r:embed="rId2"/>
                <a:stretch>
                  <a:fillRect l="-582" t="-1629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+mn-lt"/>
                  </a:rPr>
                  <a:t>Difficulty in UQ</a:t>
                </a:r>
                <a:r>
                  <a:rPr lang="en-US" dirty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field </a:t>
                </a:r>
                <a:r>
                  <a:rPr lang="en-US" dirty="0">
                    <a:latin typeface="+mn-lt"/>
                  </a:rPr>
                  <a:t>inversion problems </a:t>
                </a:r>
                <a:r>
                  <a:rPr lang="en-US" dirty="0" smtClean="0">
                    <a:latin typeface="+mn-lt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(100</m:t>
                    </m:r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dimensions!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20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242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Expand*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in basis of eigenvectors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  <a:cs typeface="Calibri"/>
                      </a:rPr>
                      <m:t>{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Calibri"/>
                      </a:rPr>
                      <m:t>𝝓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  <a:cs typeface="Calibri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, with random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{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2426177"/>
              </a:xfrm>
              <a:prstGeom prst="rect">
                <a:avLst/>
              </a:prstGeom>
              <a:blipFill rotWithShape="1">
                <a:blip r:embed="rId2"/>
                <a:stretch>
                  <a:fillRect l="-582" t="-1256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+mn-lt"/>
                  </a:rPr>
                  <a:t>Difficulty in UQ</a:t>
                </a:r>
                <a:r>
                  <a:rPr lang="en-US" dirty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field inversion problems </a:t>
                </a:r>
                <a:r>
                  <a:rPr lang="en-US" dirty="0" smtClean="0">
                    <a:latin typeface="+mn-lt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(100</m:t>
                    </m:r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dimensions!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5562600"/>
                <a:ext cx="6019800" cy="3904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600" i="1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sz="1600" i="1" baseline="-2500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1600" i="1" baseline="3000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rad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𝝓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nary>
                    <m:sSubSup>
                      <m:sSub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sz="1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,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62600"/>
                <a:ext cx="6019800" cy="390492"/>
              </a:xfrm>
              <a:prstGeom prst="rect">
                <a:avLst/>
              </a:prstGeom>
              <a:blipFill rotWithShape="1">
                <a:blip r:embed="rId4"/>
                <a:stretch>
                  <a:fillRect t="-78788" b="-1393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0" y="5257800"/>
                <a:ext cx="2133600" cy="75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4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=  initial condition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(from deterministic inversion or spin-up)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257800"/>
                <a:ext cx="2133600" cy="757708"/>
              </a:xfrm>
              <a:prstGeom prst="rect">
                <a:avLst/>
              </a:prstGeom>
              <a:blipFill rotWithShape="1"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6427113"/>
                <a:ext cx="2590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*In practice, expansion is done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11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) to avoid negative values of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.</a:t>
                </a:r>
                <a:endParaRPr lang="en-US" sz="11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427113"/>
                <a:ext cx="2590800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86976"/>
                <a:ext cx="8381999" cy="242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  <a:cs typeface="Calibri"/>
                  </a:rPr>
                  <a:t>Approach: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problem. </a:t>
                </a:r>
              </a:p>
              <a:p>
                <a:r>
                  <a:rPr lang="en-US" dirty="0" smtClean="0">
                    <a:latin typeface="+mn-lt"/>
                    <a:cs typeface="Calibri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  <a:cs typeface="Calibri"/>
                  </a:rPr>
                  <a:t>For initial demonstration of workflow, we use the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Expand*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in basis of eigenvectors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  <a:cs typeface="Calibri"/>
                      </a:rPr>
                      <m:t>{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Calibri"/>
                      </a:rPr>
                      <m:t>𝝓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  <a:cs typeface="Calibri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, with random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{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86976"/>
                <a:ext cx="8381999" cy="2426177"/>
              </a:xfrm>
              <a:prstGeom prst="rect">
                <a:avLst/>
              </a:prstGeom>
              <a:blipFill rotWithShape="1">
                <a:blip r:embed="rId2"/>
                <a:stretch>
                  <a:fillRect l="-582" t="-1256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+mn-lt"/>
                  </a:rPr>
                  <a:t>Difficulty in UQ</a:t>
                </a:r>
                <a:r>
                  <a:rPr lang="en-US" dirty="0">
                    <a:latin typeface="+mn-lt"/>
                  </a:rPr>
                  <a:t>: “Curse of Dimensionality”</a:t>
                </a:r>
              </a:p>
              <a:p>
                <a:pPr algn="ctr"/>
                <a:r>
                  <a:rPr lang="en-US" dirty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field inversion problems </a:t>
                </a:r>
                <a:r>
                  <a:rPr lang="en-US" dirty="0" smtClean="0">
                    <a:latin typeface="+mn-lt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(100</m:t>
                    </m:r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dimensions!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286000"/>
                <a:ext cx="64007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5562600"/>
                <a:ext cx="6019800" cy="3904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600" i="1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sz="1600" i="1" baseline="-2500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1600" i="1" baseline="3000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rad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𝝓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nary>
                    <m:sSubSup>
                      <m:sSub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sz="1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,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62600"/>
                <a:ext cx="6019800" cy="390492"/>
              </a:xfrm>
              <a:prstGeom prst="rect">
                <a:avLst/>
              </a:prstGeom>
              <a:blipFill rotWithShape="1">
                <a:blip r:embed="rId4"/>
                <a:stretch>
                  <a:fillRect t="-78788" b="-1393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762000" y="4114800"/>
            <a:ext cx="228600" cy="76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4343400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Offline</a:t>
            </a:r>
            <a:endParaRPr lang="en-US" sz="1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6002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hooked up to </a:t>
            </a:r>
            <a:r>
              <a:rPr lang="en-US" b="1" i="1" dirty="0" smtClean="0">
                <a:latin typeface="+mn-lt"/>
              </a:rPr>
              <a:t>DAKOTA</a:t>
            </a:r>
            <a:r>
              <a:rPr lang="en-US" dirty="0" smtClean="0">
                <a:latin typeface="+mn-lt"/>
              </a:rPr>
              <a:t> (in “black-box” mode) for </a:t>
            </a:r>
            <a:r>
              <a:rPr lang="en-US" b="1" i="1" dirty="0" smtClean="0">
                <a:latin typeface="+mn-lt"/>
              </a:rPr>
              <a:t>UQ/ Bayesian calibration.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0" y="5257800"/>
                <a:ext cx="2133600" cy="75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4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=  initial condition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(from deterministic inversion or spin-up)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257800"/>
                <a:ext cx="2133600" cy="757708"/>
              </a:xfrm>
              <a:prstGeom prst="rect">
                <a:avLst/>
              </a:prstGeom>
              <a:blipFill rotWithShape="1"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6427113"/>
                <a:ext cx="2590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*In practice, expansion is done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11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) to avoid negative values of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.</a:t>
                </a:r>
                <a:endParaRPr lang="en-US" sz="11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427113"/>
                <a:ext cx="2590800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24200" y="6096000"/>
                <a:ext cx="4724400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  <a:cs typeface="Calibri"/>
                  </a:rPr>
                  <a:t>Inference/calibration </a:t>
                </a:r>
                <a:r>
                  <a:rPr lang="en-US" dirty="0">
                    <a:latin typeface="+mn-lt"/>
                    <a:cs typeface="Calibri"/>
                  </a:rPr>
                  <a:t>is for coefficients of </a:t>
                </a:r>
                <a:r>
                  <a:rPr lang="en-US" dirty="0" smtClean="0">
                    <a:latin typeface="+mn-lt"/>
                    <a:cs typeface="Calibri"/>
                  </a:rPr>
                  <a:t>KLE      </a:t>
                </a:r>
              </a:p>
              <a:p>
                <a:pPr algn="ctr"/>
                <a:r>
                  <a:rPr lang="en-US" dirty="0" smtClean="0">
                    <a:latin typeface="+mn-lt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⇒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</a:t>
                </a:r>
                <a:r>
                  <a:rPr lang="en-US" b="1" i="1" dirty="0">
                    <a:latin typeface="+mn-lt"/>
                    <a:cs typeface="Calibri"/>
                  </a:rPr>
                  <a:t>significant dimension reduction</a:t>
                </a:r>
                <a:r>
                  <a:rPr lang="en-US" dirty="0">
                    <a:latin typeface="+mn-lt"/>
                    <a:cs typeface="Calibri"/>
                  </a:rPr>
                  <a:t>.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096000"/>
                <a:ext cx="47244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161" t="-4717" r="-38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/>
          <p:cNvSpPr/>
          <p:nvPr/>
        </p:nvSpPr>
        <p:spPr>
          <a:xfrm>
            <a:off x="762000" y="4953000"/>
            <a:ext cx="228600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" y="5410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Online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8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94287"/>
            <a:ext cx="1066800" cy="5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1" y="1562976"/>
                <a:ext cx="8381999" cy="221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u="sng" dirty="0" smtClean="0">
                    <a:latin typeface="+mn-lt"/>
                    <a:cs typeface="Calibri"/>
                  </a:rPr>
                  <a:t>Step 1 (</a:t>
                </a:r>
                <a:r>
                  <a:rPr lang="en-US" b="1" i="1" u="sng" dirty="0" err="1" smtClean="0">
                    <a:latin typeface="+mn-lt"/>
                    <a:cs typeface="Calibri"/>
                  </a:rPr>
                  <a:t>Trilinos</a:t>
                </a:r>
                <a:r>
                  <a:rPr lang="en-US" b="1" u="sng" dirty="0" smtClean="0">
                    <a:latin typeface="+mn-lt"/>
                    <a:cs typeface="Calibri"/>
                  </a:rPr>
                  <a:t>):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using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Expand*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in </a:t>
                </a:r>
                <a:r>
                  <a:rPr lang="en-US" dirty="0">
                    <a:latin typeface="+mn-lt"/>
                    <a:cs typeface="Calibri"/>
                  </a:rPr>
                  <a:t>basis of eigenvectors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  <a:cs typeface="Calibri"/>
                      </a:rPr>
                      <m:t>{</m:t>
                    </m:r>
                    <m:r>
                      <a:rPr lang="en-US" b="1" i="1">
                        <a:latin typeface="Cambria Math"/>
                        <a:ea typeface="Cambria Math"/>
                        <a:cs typeface="Calibri"/>
                      </a:rPr>
                      <m:t>𝝓</m:t>
                    </m:r>
                    <m:r>
                      <a:rPr lang="en-US" i="1" baseline="-25000">
                        <a:latin typeface="Cambria Math"/>
                        <a:ea typeface="Cambria Math"/>
                        <a:cs typeface="Calibri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+mn-lt"/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>
                    <a:latin typeface="+mn-lt"/>
                    <a:cs typeface="Calibri"/>
                  </a:rPr>
                  <a:t>, with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Calibri"/>
                      </a:rPr>
                      <m:t>{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i="1" dirty="0">
                        <a:latin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62976"/>
                <a:ext cx="8381999" cy="2216697"/>
              </a:xfrm>
              <a:prstGeom prst="rect">
                <a:avLst/>
              </a:prstGeom>
              <a:blipFill rotWithShape="1">
                <a:blip r:embed="rId3"/>
                <a:stretch>
                  <a:fillRect l="-436" t="-1374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/>
          <p:cNvSpPr/>
          <p:nvPr/>
        </p:nvSpPr>
        <p:spPr>
          <a:xfrm>
            <a:off x="685800" y="2362200"/>
            <a:ext cx="228600" cy="76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>
            <a:off x="685800" y="3200400"/>
            <a:ext cx="228600" cy="1219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100" y="2590800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Offline</a:t>
            </a:r>
            <a:endParaRPr lang="en-US" sz="1400" b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3657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Online</a:t>
            </a:r>
            <a:endParaRPr lang="en-US" sz="1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4300" y="6096000"/>
                <a:ext cx="16764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*In practice, expansion is done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11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) to avoid negative values of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.</a:t>
                </a:r>
                <a:endParaRPr lang="en-US" sz="11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6096000"/>
                <a:ext cx="1676400" cy="600164"/>
              </a:xfrm>
              <a:prstGeom prst="rect">
                <a:avLst/>
              </a:prstGeom>
              <a:blipFill rotWithShape="1">
                <a:blip r:embed="rId9"/>
                <a:stretch>
                  <a:fillRect t="-102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 (cont’d)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1100" y="3886200"/>
                <a:ext cx="6134100" cy="3904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600" i="1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sz="1600" i="1" baseline="-2500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1600" i="1" baseline="3000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rad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𝝓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nary>
                    <m:sSubSup>
                      <m:sSub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sz="1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</a:t>
                </a:r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886200"/>
                <a:ext cx="6134100" cy="390492"/>
              </a:xfrm>
              <a:prstGeom prst="rect">
                <a:avLst/>
              </a:prstGeom>
              <a:blipFill rotWithShape="1">
                <a:blip r:embed="rId10"/>
                <a:stretch>
                  <a:fillRect t="-78788" b="-1393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5200" y="3564811"/>
                <a:ext cx="1752600" cy="95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+mn-lt"/>
                  </a:rPr>
                  <a:t>=  initial condition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(from deterministic inversion or spin-up)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64811"/>
                <a:ext cx="1752600" cy="958917"/>
              </a:xfrm>
              <a:prstGeom prst="rect">
                <a:avLst/>
              </a:prstGeom>
              <a:blipFill rotWithShape="1">
                <a:blip r:embed="rId11"/>
                <a:stretch>
                  <a:fillRect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4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94287"/>
            <a:ext cx="1066800" cy="5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1" y="1562976"/>
                <a:ext cx="8381999" cy="221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u="sng" dirty="0" smtClean="0">
                    <a:latin typeface="+mn-lt"/>
                    <a:cs typeface="Calibri"/>
                  </a:rPr>
                  <a:t>Step 1 (</a:t>
                </a:r>
                <a:r>
                  <a:rPr lang="en-US" b="1" i="1" u="sng" dirty="0" err="1" smtClean="0">
                    <a:latin typeface="+mn-lt"/>
                    <a:cs typeface="Calibri"/>
                  </a:rPr>
                  <a:t>Trilinos</a:t>
                </a:r>
                <a:r>
                  <a:rPr lang="en-US" b="1" u="sng" dirty="0" smtClean="0">
                    <a:latin typeface="+mn-lt"/>
                    <a:cs typeface="Calibri"/>
                  </a:rPr>
                  <a:t>):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using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Expand*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in </a:t>
                </a:r>
                <a:r>
                  <a:rPr lang="en-US" dirty="0">
                    <a:latin typeface="+mn-lt"/>
                    <a:cs typeface="Calibri"/>
                  </a:rPr>
                  <a:t>basis of eigenvectors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  <a:cs typeface="Calibri"/>
                      </a:rPr>
                      <m:t>{</m:t>
                    </m:r>
                    <m:r>
                      <a:rPr lang="en-US" b="1" i="1">
                        <a:latin typeface="Cambria Math"/>
                        <a:ea typeface="Cambria Math"/>
                        <a:cs typeface="Calibri"/>
                      </a:rPr>
                      <m:t>𝝓</m:t>
                    </m:r>
                    <m:r>
                      <a:rPr lang="en-US" i="1" baseline="-25000">
                        <a:latin typeface="Cambria Math"/>
                        <a:ea typeface="Cambria Math"/>
                        <a:cs typeface="Calibri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+mn-lt"/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>
                    <a:latin typeface="+mn-lt"/>
                    <a:cs typeface="Calibri"/>
                  </a:rPr>
                  <a:t>, with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Calibri"/>
                      </a:rPr>
                      <m:t>{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i="1" dirty="0">
                        <a:latin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62976"/>
                <a:ext cx="8381999" cy="2216697"/>
              </a:xfrm>
              <a:prstGeom prst="rect">
                <a:avLst/>
              </a:prstGeom>
              <a:blipFill rotWithShape="1">
                <a:blip r:embed="rId3"/>
                <a:stretch>
                  <a:fillRect l="-436" t="-1374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/>
          <p:cNvSpPr/>
          <p:nvPr/>
        </p:nvSpPr>
        <p:spPr>
          <a:xfrm>
            <a:off x="685800" y="2362200"/>
            <a:ext cx="228600" cy="76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>
            <a:off x="685800" y="3200400"/>
            <a:ext cx="228600" cy="1219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100" y="2590800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Offline</a:t>
            </a:r>
            <a:endParaRPr lang="en-US" sz="1400" b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3657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Online</a:t>
            </a:r>
            <a:endParaRPr lang="en-US" sz="1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4300" y="6096000"/>
                <a:ext cx="16764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*In practice, expansion is done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11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) to avoid negative values of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.</a:t>
                </a:r>
                <a:endParaRPr lang="en-US" sz="11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6096000"/>
                <a:ext cx="1676400" cy="600164"/>
              </a:xfrm>
              <a:prstGeom prst="rect">
                <a:avLst/>
              </a:prstGeom>
              <a:blipFill rotWithShape="1">
                <a:blip r:embed="rId9"/>
                <a:stretch>
                  <a:fillRect t="-102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 (cont’d)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1100" y="3886200"/>
                <a:ext cx="6134100" cy="3904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600" i="1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sz="1600" i="1" baseline="-2500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1600" i="1" baseline="3000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rad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𝝓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nary>
                    <m:sSubSup>
                      <m:sSub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sz="1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</a:t>
                </a:r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886200"/>
                <a:ext cx="6134100" cy="390492"/>
              </a:xfrm>
              <a:prstGeom prst="rect">
                <a:avLst/>
              </a:prstGeom>
              <a:blipFill rotWithShape="1">
                <a:blip r:embed="rId10"/>
                <a:stretch>
                  <a:fillRect t="-78788" b="-1393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5200" y="3564811"/>
                <a:ext cx="1752600" cy="95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+mn-lt"/>
                  </a:rPr>
                  <a:t>=  initial condition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(from deterministic inversion or spin-up)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64811"/>
                <a:ext cx="1752600" cy="958917"/>
              </a:xfrm>
              <a:prstGeom prst="rect">
                <a:avLst/>
              </a:prstGeom>
              <a:blipFill rotWithShape="1">
                <a:blip r:embed="rId11"/>
                <a:stretch>
                  <a:fillRect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7200" y="4495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+mn-lt"/>
              </a:rPr>
              <a:t>Step 2 </a:t>
            </a:r>
            <a:r>
              <a:rPr lang="en-US" b="1" i="1" u="sng" dirty="0" smtClean="0">
                <a:latin typeface="+mn-lt"/>
              </a:rPr>
              <a:t>(DAKOTA</a:t>
            </a:r>
            <a:r>
              <a:rPr lang="en-US" b="1" u="sng" dirty="0" smtClean="0">
                <a:latin typeface="+mn-lt"/>
              </a:rPr>
              <a:t>)</a:t>
            </a:r>
            <a:r>
              <a:rPr lang="en-US" b="1" i="1" u="sng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</a:t>
            </a:r>
            <a:r>
              <a:rPr lang="en-US" b="1" i="1" dirty="0" smtClean="0">
                <a:latin typeface="+mn-lt"/>
              </a:rPr>
              <a:t>Polynomial Chaos Expansion (PCE) </a:t>
            </a:r>
            <a:r>
              <a:rPr lang="en-US" dirty="0" smtClean="0">
                <a:latin typeface="+mn-lt"/>
              </a:rPr>
              <a:t>emulator for mismatch (over surface velocity, SMB, thickness) discrepancy.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0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7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94287"/>
            <a:ext cx="1066800" cy="5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1" y="1562976"/>
                <a:ext cx="8381999" cy="221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u="sng" dirty="0" smtClean="0">
                    <a:latin typeface="+mn-lt"/>
                    <a:cs typeface="Calibri"/>
                  </a:rPr>
                  <a:t>Step 1 (</a:t>
                </a:r>
                <a:r>
                  <a:rPr lang="en-US" b="1" i="1" u="sng" dirty="0" err="1" smtClean="0">
                    <a:latin typeface="+mn-lt"/>
                    <a:cs typeface="Calibri"/>
                  </a:rPr>
                  <a:t>Trilinos</a:t>
                </a:r>
                <a:r>
                  <a:rPr lang="en-US" b="1" u="sng" dirty="0" smtClean="0">
                    <a:latin typeface="+mn-lt"/>
                    <a:cs typeface="Calibri"/>
                  </a:rPr>
                  <a:t>):</a:t>
                </a:r>
                <a:r>
                  <a:rPr lang="en-US" b="1" i="1" dirty="0" smtClean="0">
                    <a:latin typeface="+mn-lt"/>
                    <a:cs typeface="Calibri"/>
                  </a:rPr>
                  <a:t> </a:t>
                </a:r>
                <a:r>
                  <a:rPr lang="en-US" dirty="0" smtClean="0">
                    <a:latin typeface="+mn-lt"/>
                    <a:cs typeface="Calibri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(100</m:t>
                    </m:r>
                    <m:r>
                      <a:rPr lang="en-US" b="0" i="1" dirty="0" smtClean="0">
                        <a:latin typeface="Cambria Math"/>
                        <a:cs typeface="Calibri"/>
                      </a:rPr>
                      <m:t>𝐾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𝑂</m:t>
                    </m:r>
                    <m:r>
                      <a:rPr lang="en-US" i="1" dirty="0" smtClean="0">
                        <a:latin typeface="Cambria Math"/>
                        <a:cs typeface="Calibri"/>
                      </a:rPr>
                      <m:t>(10)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dimensional problem using </a:t>
                </a:r>
                <a:r>
                  <a:rPr lang="en-US" b="1" i="1" dirty="0" err="1" smtClean="0">
                    <a:latin typeface="+mn-lt"/>
                    <a:cs typeface="Calibri"/>
                  </a:rPr>
                  <a:t>Karhunen-Loeve</a:t>
                </a:r>
                <a:r>
                  <a:rPr lang="en-US" b="1" i="1" dirty="0" smtClean="0">
                    <a:latin typeface="+mn-lt"/>
                    <a:cs typeface="Calibri"/>
                  </a:rPr>
                  <a:t> Expansion (KLE)</a:t>
                </a:r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  <a:p>
                <a:endParaRPr lang="en-US" sz="8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Assume analytic covariance kernel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/>
                            <a:cs typeface="Calibri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Calibri"/>
                      </a:rPr>
                      <m:t>𝑒𝑥𝑝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Perform eigenvalue decomposition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400" dirty="0" smtClean="0">
                  <a:latin typeface="+mn-lt"/>
                  <a:cs typeface="Calibri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latin typeface="+mn-lt"/>
                    <a:cs typeface="Calibri"/>
                  </a:rPr>
                  <a:t>Expand*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 in </a:t>
                </a:r>
                <a:r>
                  <a:rPr lang="en-US" dirty="0">
                    <a:latin typeface="+mn-lt"/>
                    <a:cs typeface="Calibri"/>
                  </a:rPr>
                  <a:t>basis of eigenvectors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  <a:cs typeface="Calibri"/>
                      </a:rPr>
                      <m:t>{</m:t>
                    </m:r>
                    <m:r>
                      <a:rPr lang="en-US" b="1" i="1">
                        <a:latin typeface="Cambria Math"/>
                        <a:ea typeface="Cambria Math"/>
                        <a:cs typeface="Calibri"/>
                      </a:rPr>
                      <m:t>𝝓</m:t>
                    </m:r>
                    <m:r>
                      <a:rPr lang="en-US" i="1" baseline="-25000">
                        <a:latin typeface="Cambria Math"/>
                        <a:ea typeface="Cambria Math"/>
                        <a:cs typeface="Calibri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+mn-lt"/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Calibri"/>
                      </a:rPr>
                      <m:t>𝐶</m:t>
                    </m:r>
                  </m:oMath>
                </a14:m>
                <a:r>
                  <a:rPr lang="en-US" dirty="0">
                    <a:latin typeface="+mn-lt"/>
                    <a:cs typeface="Calibri"/>
                  </a:rPr>
                  <a:t>, with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Calibri"/>
                      </a:rPr>
                      <m:t>{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i="1" dirty="0">
                        <a:latin typeface="Cambria Math"/>
                        <a:cs typeface="Calibri"/>
                      </a:rPr>
                      <m:t>}</m:t>
                    </m:r>
                  </m:oMath>
                </a14:m>
                <a:r>
                  <a:rPr lang="en-US" dirty="0" smtClean="0">
                    <a:latin typeface="+mn-lt"/>
                    <a:cs typeface="Calibri"/>
                  </a:rPr>
                  <a:t>: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62976"/>
                <a:ext cx="8381999" cy="2216697"/>
              </a:xfrm>
              <a:prstGeom prst="rect">
                <a:avLst/>
              </a:prstGeom>
              <a:blipFill rotWithShape="1">
                <a:blip r:embed="rId3"/>
                <a:stretch>
                  <a:fillRect l="-436" t="-1374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/>
          <p:cNvSpPr/>
          <p:nvPr/>
        </p:nvSpPr>
        <p:spPr>
          <a:xfrm>
            <a:off x="685800" y="2362200"/>
            <a:ext cx="228600" cy="76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>
            <a:off x="685800" y="3200400"/>
            <a:ext cx="228600" cy="1219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100" y="2590800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Offline</a:t>
            </a:r>
            <a:endParaRPr lang="en-US" sz="1400" b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3657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Online</a:t>
            </a:r>
            <a:endParaRPr lang="en-US" sz="1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4300" y="6096000"/>
                <a:ext cx="16764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*In practice, expansion is done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11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) to avoid negative values of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100" dirty="0" smtClean="0">
                    <a:latin typeface="+mn-lt"/>
                  </a:rPr>
                  <a:t>.</a:t>
                </a:r>
                <a:endParaRPr lang="en-US" sz="11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6096000"/>
                <a:ext cx="1676400" cy="600164"/>
              </a:xfrm>
              <a:prstGeom prst="rect">
                <a:avLst/>
              </a:prstGeom>
              <a:blipFill rotWithShape="1">
                <a:blip r:embed="rId9"/>
                <a:stretch>
                  <a:fillRect t="-102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295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Bayesian Calibration: Demonstration of Workflow using KLE (cont’d)</a:t>
            </a:r>
            <a:endParaRPr 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1100" y="3886200"/>
                <a:ext cx="6134100" cy="3904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600" i="1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sz="1600" i="1" baseline="-2500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1600" i="1" baseline="3000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rad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𝝓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nary>
                    <m:sSubSup>
                      <m:sSub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sz="1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</a:t>
                </a:r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886200"/>
                <a:ext cx="6134100" cy="390492"/>
              </a:xfrm>
              <a:prstGeom prst="rect">
                <a:avLst/>
              </a:prstGeom>
              <a:blipFill rotWithShape="1">
                <a:blip r:embed="rId10"/>
                <a:stretch>
                  <a:fillRect t="-78788" b="-1393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5200" y="3564811"/>
                <a:ext cx="1752600" cy="95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+mn-lt"/>
                  </a:rPr>
                  <a:t>=  initial condition 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  <a:cs typeface="Calibri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(from deterministic inversion or spin-up)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64811"/>
                <a:ext cx="1752600" cy="958917"/>
              </a:xfrm>
              <a:prstGeom prst="rect">
                <a:avLst/>
              </a:prstGeom>
              <a:blipFill rotWithShape="1">
                <a:blip r:embed="rId11"/>
                <a:stretch>
                  <a:fillRect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7200" y="4495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+mn-lt"/>
              </a:rPr>
              <a:t>Step 2 </a:t>
            </a:r>
            <a:r>
              <a:rPr lang="en-US" b="1" i="1" u="sng" dirty="0" smtClean="0">
                <a:latin typeface="+mn-lt"/>
              </a:rPr>
              <a:t>(DAKOTA</a:t>
            </a:r>
            <a:r>
              <a:rPr lang="en-US" b="1" u="sng" dirty="0" smtClean="0">
                <a:latin typeface="+mn-lt"/>
              </a:rPr>
              <a:t>)</a:t>
            </a:r>
            <a:r>
              <a:rPr lang="en-US" b="1" i="1" u="sng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</a:t>
            </a:r>
            <a:r>
              <a:rPr lang="en-US" b="1" i="1" dirty="0" smtClean="0">
                <a:latin typeface="+mn-lt"/>
              </a:rPr>
              <a:t>Polynomial Chaos Expansion (PCE) </a:t>
            </a:r>
            <a:r>
              <a:rPr lang="en-US" dirty="0" smtClean="0">
                <a:latin typeface="+mn-lt"/>
              </a:rPr>
              <a:t>emulator for mismatch (over surface velocity, SMB, thickness) discrepancy.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0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68927"/>
            <a:ext cx="1447800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9631" y="5339715"/>
                <a:ext cx="87905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u="sng" dirty="0" smtClean="0">
                    <a:latin typeface="+mn-lt"/>
                  </a:rPr>
                  <a:t>Step 3 </a:t>
                </a:r>
                <a:r>
                  <a:rPr lang="en-US" b="1" i="1" u="sng" dirty="0" smtClean="0">
                    <a:latin typeface="+mn-lt"/>
                  </a:rPr>
                  <a:t>(QUESO</a:t>
                </a:r>
                <a:r>
                  <a:rPr lang="en-US" b="1" u="sng" dirty="0" smtClean="0">
                    <a:latin typeface="+mn-lt"/>
                  </a:rPr>
                  <a:t>)</a:t>
                </a:r>
                <a:r>
                  <a:rPr lang="en-US" b="1" i="1" u="sng" dirty="0" smtClean="0">
                    <a:latin typeface="+mn-lt"/>
                  </a:rPr>
                  <a:t>: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b="1" i="1" dirty="0">
                    <a:latin typeface="+mn-lt"/>
                  </a:rPr>
                  <a:t>Markov Chain Monte Carlo (MCMC)</a:t>
                </a:r>
                <a:r>
                  <a:rPr lang="en-US" dirty="0">
                    <a:latin typeface="+mn-lt"/>
                  </a:rPr>
                  <a:t> calibration using PCE emulator</a:t>
                </a:r>
                <a:r>
                  <a:rPr lang="en-US" dirty="0" smtClean="0">
                    <a:latin typeface="+mn-lt"/>
                  </a:rPr>
                  <a:t>.</a:t>
                </a:r>
              </a:p>
              <a:p>
                <a:endParaRPr lang="en-US" sz="400" u="sng" dirty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</a:rPr>
                  <a:t>can obtain MAP point and posterior distributions on KLE coefficients.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31" y="5339715"/>
                <a:ext cx="8790569" cy="707886"/>
              </a:xfrm>
              <a:prstGeom prst="rect">
                <a:avLst/>
              </a:prstGeom>
              <a:blipFill rotWithShape="1">
                <a:blip r:embed="rId14"/>
                <a:stretch>
                  <a:fillRect l="-416" t="-4310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5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828800"/>
            <a:ext cx="4953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The PISCEES project, land-ice equations and relevant codes (</a:t>
            </a:r>
            <a:r>
              <a:rPr lang="en-US" b="1" i="1" dirty="0" smtClean="0">
                <a:latin typeface="+mn-lt"/>
              </a:rPr>
              <a:t>Albany/FELIX</a:t>
            </a:r>
            <a:r>
              <a:rPr lang="en-US" b="1" dirty="0" smtClean="0">
                <a:latin typeface="+mn-lt"/>
              </a:rPr>
              <a:t>, </a:t>
            </a:r>
            <a:r>
              <a:rPr lang="en-US" b="1" i="1" dirty="0" smtClean="0">
                <a:latin typeface="+mn-lt"/>
              </a:rPr>
              <a:t>CISM-Albany</a:t>
            </a:r>
            <a:r>
              <a:rPr lang="en-US" b="1" dirty="0" smtClean="0">
                <a:latin typeface="+mn-lt"/>
              </a:rPr>
              <a:t>, </a:t>
            </a:r>
            <a:r>
              <a:rPr lang="en-US" b="1" i="1" dirty="0" smtClean="0">
                <a:latin typeface="+mn-lt"/>
              </a:rPr>
              <a:t>MPAS-Alban</a:t>
            </a:r>
            <a:r>
              <a:rPr lang="en-US" b="1" dirty="0" smtClean="0">
                <a:latin typeface="+mn-lt"/>
              </a:rPr>
              <a:t>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Uncertainty Quantification Problem Definition.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Bayesian Calibration.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Demonstrations</a:t>
            </a:r>
            <a:r>
              <a:rPr lang="en-US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Forward Propagation of Uncertainty.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Demonstrations.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Summary and Future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7600"/>
            <a:ext cx="2971800" cy="223983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262582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762000" y="152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latin typeface="+mn-lt"/>
              </a:rPr>
              <a:t>Initial Demonstration: Bayesian </a:t>
            </a:r>
          </a:p>
          <a:p>
            <a:pPr algn="r"/>
            <a:r>
              <a:rPr lang="en-US" sz="3600" kern="0" dirty="0" smtClean="0">
                <a:latin typeface="+mn-lt"/>
              </a:rPr>
              <a:t>Calibration for 4km GIS Problem </a:t>
            </a:r>
            <a:endParaRPr lang="en-US" sz="3600" kern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513582"/>
                <a:ext cx="6705600" cy="139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+mn-lt"/>
                  </a:rPr>
                  <a:t> field obtained through spin-up over 100 years (cheaper than inversion, gives reasonable agreement with present-day velocity field)</a:t>
                </a:r>
                <a:r>
                  <a:rPr lang="en-US" sz="1600" i="1" dirty="0" smtClean="0">
                    <a:latin typeface="+mn-lt"/>
                  </a:rPr>
                  <a:t>.</a:t>
                </a:r>
                <a:r>
                  <a:rPr lang="en-US" sz="1600" dirty="0" smtClean="0">
                    <a:latin typeface="+mn-lt"/>
                  </a:rPr>
                  <a:t>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n-lt"/>
                  </a:rPr>
                  <a:t>C</a:t>
                </a:r>
                <a:r>
                  <a:rPr lang="en-US" sz="1600" dirty="0" smtClean="0">
                    <a:latin typeface="+mn-lt"/>
                  </a:rPr>
                  <a:t>orrelation </a:t>
                </a:r>
                <a:r>
                  <a:rPr lang="en-US" sz="1600" dirty="0">
                    <a:latin typeface="+mn-lt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𝐿</m:t>
                    </m:r>
                    <m:r>
                      <a:rPr lang="en-US" sz="1600" b="0" i="1" baseline="30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1600" i="1" dirty="0" smtClean="0">
                    <a:latin typeface="+mn-lt"/>
                  </a:rPr>
                  <a:t>=0.05</a:t>
                </a:r>
                <a:r>
                  <a:rPr lang="en-US" sz="1600" dirty="0" smtClean="0">
                    <a:latin typeface="+mn-lt"/>
                  </a:rPr>
                  <a:t>) </a:t>
                </a:r>
                <a:r>
                  <a:rPr lang="en-US" sz="1600" dirty="0">
                    <a:latin typeface="+mn-lt"/>
                  </a:rPr>
                  <a:t>selected </a:t>
                </a:r>
                <a:r>
                  <a:rPr lang="en-US" sz="1600" dirty="0" err="1">
                    <a:latin typeface="+mn-lt"/>
                  </a:rPr>
                  <a:t>s.t.</a:t>
                </a:r>
                <a:r>
                  <a:rPr lang="en-US" sz="1600" dirty="0">
                    <a:latin typeface="+mn-lt"/>
                  </a:rPr>
                  <a:t> slow decay of KLE eigenvalues to enable </a:t>
                </a:r>
                <a:r>
                  <a:rPr lang="en-US" sz="1600" dirty="0" smtClean="0">
                    <a:latin typeface="+mn-lt"/>
                  </a:rPr>
                  <a:t>refinement </a:t>
                </a:r>
                <a:r>
                  <a:rPr lang="en-US" sz="1600" i="1" dirty="0" smtClean="0">
                    <a:latin typeface="+mn-lt"/>
                  </a:rPr>
                  <a:t>(left):</a:t>
                </a:r>
                <a:r>
                  <a:rPr lang="en-US" sz="1600" dirty="0" smtClean="0">
                    <a:latin typeface="+mn-lt"/>
                  </a:rPr>
                  <a:t> 10 KLE modes capture 27.3% of covariance energy.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13582"/>
                <a:ext cx="6705600" cy="1390573"/>
              </a:xfrm>
              <a:prstGeom prst="rect">
                <a:avLst/>
              </a:prstGeom>
              <a:blipFill rotWithShape="1">
                <a:blip r:embed="rId5"/>
                <a:stretch>
                  <a:fillRect l="-273" t="-877" r="-909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4648200"/>
                <a:ext cx="8458200" cy="178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Mismatch function (calculated in </a:t>
                </a:r>
                <a:r>
                  <a:rPr lang="en-US" sz="1600" i="1" dirty="0" smtClean="0">
                    <a:latin typeface="+mn-lt"/>
                  </a:rPr>
                  <a:t>Albany/FELIX</a:t>
                </a:r>
                <a:r>
                  <a:rPr lang="en-US" sz="1600" dirty="0" smtClean="0">
                    <a:latin typeface="+mn-lt"/>
                  </a:rPr>
                  <a:t>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3000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 baseline="30000"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r>
                  <a:rPr lang="en-US" sz="1600" dirty="0" smtClean="0">
                    <a:latin typeface="+mn-lt"/>
                  </a:rPr>
                  <a:t> </a:t>
                </a:r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PCE emulator was formed for the mismatch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+mn-lt"/>
                  </a:rPr>
                  <a:t> using uniform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[−1,1] 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prior distributions and 286 high-fidelity runs on Hopper (286 points = 3</a:t>
                </a:r>
                <a:r>
                  <a:rPr lang="en-US" sz="1600" baseline="30000" dirty="0" smtClean="0">
                    <a:latin typeface="+mn-lt"/>
                  </a:rPr>
                  <a:t>rd</a:t>
                </a:r>
                <a:r>
                  <a:rPr lang="en-US" sz="1600" dirty="0" smtClean="0">
                    <a:latin typeface="+mn-lt"/>
                  </a:rPr>
                  <a:t> degree polynomial in 10D).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48200"/>
                <a:ext cx="8458200" cy="1785040"/>
              </a:xfrm>
              <a:prstGeom prst="rect">
                <a:avLst/>
              </a:prstGeom>
              <a:blipFill rotWithShape="1">
                <a:blip r:embed="rId6"/>
                <a:stretch>
                  <a:fillRect l="-216" t="-1027" b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88366" y="2808771"/>
            <a:ext cx="3874234" cy="1839429"/>
            <a:chOff x="199678" y="2650673"/>
            <a:chExt cx="3874234" cy="18394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79" y="2677418"/>
              <a:ext cx="714721" cy="91617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676073"/>
              <a:ext cx="780562" cy="92659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962" y="2650673"/>
              <a:ext cx="839064" cy="9429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026" y="2650673"/>
              <a:ext cx="785691" cy="95199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658135"/>
              <a:ext cx="797312" cy="9354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78" y="3594201"/>
              <a:ext cx="714721" cy="8959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537401"/>
              <a:ext cx="762700" cy="95270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794" y="3563132"/>
              <a:ext cx="774013" cy="92697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026" y="3537732"/>
              <a:ext cx="777636" cy="9523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05" y="3546198"/>
              <a:ext cx="802386" cy="94390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15200" y="1905000"/>
                <a:ext cx="218345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905000"/>
                <a:ext cx="218345" cy="281167"/>
              </a:xfrm>
              <a:prstGeom prst="rect">
                <a:avLst/>
              </a:prstGeom>
              <a:blipFill rotWithShape="1">
                <a:blip r:embed="rId17"/>
                <a:stretch>
                  <a:fillRect r="-1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" y="30450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Modes 1-5:</a:t>
            </a:r>
            <a:endParaRPr lang="en-US" sz="1400" i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0356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Modes 6-10:</a:t>
            </a:r>
            <a:endParaRPr lang="en-US" sz="1400" i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02" y="1516540"/>
            <a:ext cx="1140498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77200" y="1828800"/>
                <a:ext cx="990600" cy="65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computed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endParaRPr lang="en-US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828800"/>
                <a:ext cx="990600" cy="650499"/>
              </a:xfrm>
              <a:prstGeom prst="rect">
                <a:avLst/>
              </a:prstGeom>
              <a:blipFill rotWithShape="1">
                <a:blip r:embed="rId19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51" y="6150806"/>
            <a:ext cx="861098" cy="590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4600" y="3581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Below:</a:t>
            </a:r>
            <a:r>
              <a:rPr lang="en-US" sz="1400" dirty="0" smtClean="0">
                <a:latin typeface="+mn-lt"/>
              </a:rPr>
              <a:t> decay of KLE eigenvalues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2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914400" y="152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>
                <a:latin typeface="+mn-lt"/>
              </a:rPr>
              <a:t>Initial Demonstration: Bayesian </a:t>
            </a:r>
          </a:p>
          <a:p>
            <a:pPr algn="r"/>
            <a:r>
              <a:rPr lang="en-US" sz="3600" kern="0" dirty="0">
                <a:latin typeface="+mn-lt"/>
              </a:rPr>
              <a:t>Calibration </a:t>
            </a:r>
            <a:r>
              <a:rPr lang="en-US" sz="3600" kern="0" dirty="0" smtClean="0">
                <a:latin typeface="+mn-lt"/>
              </a:rPr>
              <a:t>for </a:t>
            </a:r>
            <a:r>
              <a:rPr lang="en-US" sz="3600" kern="0" dirty="0">
                <a:latin typeface="+mn-lt"/>
              </a:rPr>
              <a:t>4km GIS Problem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For </a:t>
            </a:r>
            <a:r>
              <a:rPr lang="en-US" dirty="0">
                <a:latin typeface="+mn-lt"/>
              </a:rPr>
              <a:t>calibration, MCMC </a:t>
            </a:r>
            <a:r>
              <a:rPr lang="en-US" dirty="0" smtClean="0">
                <a:latin typeface="+mn-lt"/>
              </a:rPr>
              <a:t>(Delayed </a:t>
            </a:r>
            <a:r>
              <a:rPr lang="en-US" dirty="0">
                <a:latin typeface="+mn-lt"/>
              </a:rPr>
              <a:t>Rejection Adaptive Metropolis – </a:t>
            </a:r>
            <a:r>
              <a:rPr lang="en-US" dirty="0" smtClean="0">
                <a:latin typeface="+mn-lt"/>
              </a:rPr>
              <a:t>DRAM) was </a:t>
            </a:r>
            <a:r>
              <a:rPr lang="en-US" dirty="0">
                <a:latin typeface="+mn-lt"/>
              </a:rPr>
              <a:t>performed on the PCE with 2K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Posterior distributions </a:t>
            </a:r>
            <a:r>
              <a:rPr lang="en-US" dirty="0" smtClean="0">
                <a:latin typeface="+mn-lt"/>
              </a:rPr>
              <a:t>for 10 KLE coefficients: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8600" y="5590089"/>
                <a:ext cx="8610600" cy="126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Distributions are peaked rather than 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latin typeface="+mn-lt"/>
                  </a:rPr>
                  <a:t> data informed the posteriors. 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MAP point</a:t>
                </a:r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679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20, 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9, 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−7.38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−2, −0.255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449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7,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44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590089"/>
                <a:ext cx="8610600" cy="1267911"/>
              </a:xfrm>
              <a:prstGeom prst="rect">
                <a:avLst/>
              </a:prstGeom>
              <a:blipFill rotWithShape="1">
                <a:blip r:embed="rId13"/>
                <a:stretch>
                  <a:fillRect l="-496" t="-2404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0132" y="2971800"/>
            <a:ext cx="5875867" cy="2133600"/>
            <a:chOff x="220133" y="2209800"/>
            <a:chExt cx="5350410" cy="198491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33" y="2209800"/>
              <a:ext cx="2762927" cy="198491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218266"/>
              <a:ext cx="2751143" cy="197644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62000" y="2590800"/>
              <a:ext cx="839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1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21508" y="2565399"/>
              <a:ext cx="839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2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72200" y="364683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…</a:t>
            </a:r>
            <a:endParaRPr lang="en-US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3512403"/>
            <a:ext cx="1600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Green</a:t>
            </a:r>
            <a:r>
              <a:rPr lang="en-US" sz="1600" dirty="0" smtClean="0">
                <a:latin typeface="+mn-lt"/>
              </a:rPr>
              <a:t> = prior (uniform [-1,1])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Blue</a:t>
            </a:r>
            <a:r>
              <a:rPr lang="en-US" sz="1600" dirty="0" smtClean="0">
                <a:latin typeface="+mn-lt"/>
              </a:rPr>
              <a:t> = posterior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98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69" y="1600200"/>
            <a:ext cx="1420431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1348766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1431042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914400" y="152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>
                <a:latin typeface="+mn-lt"/>
              </a:rPr>
              <a:t>Initial Demonstration: Bayesian </a:t>
            </a:r>
          </a:p>
          <a:p>
            <a:pPr algn="r"/>
            <a:r>
              <a:rPr lang="en-US" sz="3600" kern="0" dirty="0">
                <a:latin typeface="+mn-lt"/>
              </a:rPr>
              <a:t>Calibration </a:t>
            </a:r>
            <a:r>
              <a:rPr lang="en-US" sz="3600" kern="0" dirty="0" smtClean="0">
                <a:latin typeface="+mn-lt"/>
              </a:rPr>
              <a:t>for </a:t>
            </a:r>
            <a:r>
              <a:rPr lang="en-US" sz="3600" kern="0" dirty="0">
                <a:latin typeface="+mn-lt"/>
              </a:rPr>
              <a:t>4km GIS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field at MAP point</a:t>
                </a:r>
                <a:endParaRPr lang="en-US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48400" y="32766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/>
                      </a:rPr>
                      <m:t>𝒖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computed with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 at MAP point</a:t>
                </a:r>
                <a:endParaRPr lang="en-US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76600"/>
                <a:ext cx="990600" cy="830997"/>
              </a:xfrm>
              <a:prstGeom prst="rect">
                <a:avLst/>
              </a:prstGeom>
              <a:blipFill rotWithShape="1">
                <a:blip r:embed="rId7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96200" y="3733800"/>
                <a:ext cx="18237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|</m:t>
                      </m:r>
                      <m:r>
                        <a:rPr lang="en-US" sz="1200" b="1" i="1" smtClean="0">
                          <a:latin typeface="Cambria Math"/>
                        </a:rPr>
                        <m:t>𝒖</m:t>
                      </m:r>
                      <m:r>
                        <a:rPr lang="en-US" sz="1200" b="0" i="1" baseline="30000" smtClean="0">
                          <a:latin typeface="Cambria Math"/>
                        </a:rPr>
                        <m:t>𝑜𝑏𝑠</m:t>
                      </m:r>
                      <m:r>
                        <a:rPr lang="en-US" sz="12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733800"/>
                <a:ext cx="1823759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28600" y="47244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Ice is too fast at MAP point.  Possible explanations:</a:t>
            </a:r>
          </a:p>
          <a:p>
            <a:endParaRPr lang="en-US" sz="10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Surrogate error (based on cross-validation).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Mean field error.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Bad modes (modes lack fine scale features).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00800" y="4648200"/>
                <a:ext cx="1981200" cy="8365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Mismatch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+mn-lt"/>
                  </a:rPr>
                  <a:t> at MAP point: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1.87</m:t>
                    </m:r>
                    <m:r>
                      <a:rPr lang="en-US" sz="1600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mismatch 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648200"/>
                <a:ext cx="1981200" cy="836576"/>
              </a:xfrm>
              <a:prstGeom prst="rect">
                <a:avLst/>
              </a:prstGeom>
              <a:blipFill rotWithShape="1">
                <a:blip r:embed="rId9"/>
                <a:stretch>
                  <a:fillRect t="-1439" b="-7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30"/>
            <a:ext cx="1352379" cy="25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8600"/>
            <a:ext cx="1585594" cy="26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90800" y="3733800"/>
                <a:ext cx="85267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733800"/>
                <a:ext cx="852678" cy="281167"/>
              </a:xfrm>
              <a:prstGeom prst="rect">
                <a:avLst/>
              </a:prstGeom>
              <a:blipFill rotWithShape="1">
                <a:blip r:embed="rId12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95800" y="3505200"/>
                <a:ext cx="10146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+mn-lt"/>
                  </a:rPr>
                  <a:t> from deterministic inversion</a:t>
                </a:r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05200"/>
                <a:ext cx="1014689" cy="646331"/>
              </a:xfrm>
              <a:prstGeom prst="rect">
                <a:avLst/>
              </a:prstGeom>
              <a:blipFill rotWithShape="1">
                <a:blip r:embed="rId13"/>
                <a:stretch>
                  <a:fillRect r="-24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2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3955" name="Text Box 3"/>
              <p:cNvSpPr txBox="1">
                <a:spLocks noChangeArrowheads="1"/>
              </p:cNvSpPr>
              <p:nvPr/>
            </p:nvSpPr>
            <p:spPr bwMode="auto">
              <a:xfrm>
                <a:off x="2197638" y="228600"/>
                <a:ext cx="6641562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kern="0" dirty="0" smtClean="0">
                    <a:solidFill>
                      <a:schemeClr val="tx2"/>
                    </a:solidFill>
                    <a:latin typeface="+mn-lt"/>
                  </a:rPr>
                  <a:t>Next Step: Bayesian Calibration </a:t>
                </a:r>
                <a:r>
                  <a:rPr lang="en-US" sz="3600" kern="0" dirty="0">
                    <a:solidFill>
                      <a:schemeClr val="tx2"/>
                    </a:solidFill>
                    <a:latin typeface="+mn-lt"/>
                  </a:rPr>
                  <a:t>of </a:t>
                </a:r>
                <a:endParaRPr lang="en-US" sz="3600" i="1" kern="0" dirty="0" smtClean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0" i="1" kern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3600" b="0" i="1" kern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3600" kern="0" dirty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sz="3600" kern="0" dirty="0" smtClean="0">
                    <a:solidFill>
                      <a:schemeClr val="tx2"/>
                    </a:solidFill>
                    <a:latin typeface="+mn-lt"/>
                  </a:rPr>
                  <a:t>for 8km, 16km GIS Problems</a:t>
                </a:r>
                <a:endParaRPr lang="en-US" sz="3600" i="1" kern="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39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7638" y="228600"/>
                <a:ext cx="664156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928" t="-7143" r="-2755" b="-1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524000"/>
                <a:ext cx="8686800" cy="146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+mn-lt"/>
                  </a:rPr>
                  <a:t> fields </a:t>
                </a:r>
                <a:r>
                  <a:rPr lang="en-US" sz="1600" dirty="0">
                    <a:latin typeface="+mn-lt"/>
                  </a:rPr>
                  <a:t>obtained </a:t>
                </a:r>
                <a:r>
                  <a:rPr lang="en-US" sz="1600" dirty="0" smtClean="0">
                    <a:latin typeface="+mn-lt"/>
                  </a:rPr>
                  <a:t>deterministic inversion minimizing</a:t>
                </a:r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𝑣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 baseline="30000"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1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𝑑𝑖𝑣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𝑆𝑀𝐵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nary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𝐻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h𝑜𝑏𝑠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endParaRPr lang="en-US" sz="1000" i="1" u="sng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 smtClean="0">
                  <a:latin typeface="+mn-lt"/>
                </a:endParaRPr>
              </a:p>
              <a:p>
                <a:endParaRPr lang="en-US" sz="16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0"/>
                <a:ext cx="8686800" cy="1460143"/>
              </a:xfrm>
              <a:prstGeom prst="rect">
                <a:avLst/>
              </a:prstGeom>
              <a:blipFill rotWithShape="1">
                <a:blip r:embed="rId4"/>
                <a:stretch>
                  <a:fillRect l="-281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3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3955" name="Text Box 3"/>
              <p:cNvSpPr txBox="1">
                <a:spLocks noChangeArrowheads="1"/>
              </p:cNvSpPr>
              <p:nvPr/>
            </p:nvSpPr>
            <p:spPr bwMode="auto">
              <a:xfrm>
                <a:off x="2197638" y="228600"/>
                <a:ext cx="6641562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kern="0" dirty="0" smtClean="0">
                    <a:solidFill>
                      <a:schemeClr val="tx2"/>
                    </a:solidFill>
                    <a:latin typeface="+mn-lt"/>
                  </a:rPr>
                  <a:t>Next Step: Bayesian Calibration </a:t>
                </a:r>
                <a:r>
                  <a:rPr lang="en-US" sz="3600" kern="0" dirty="0">
                    <a:solidFill>
                      <a:schemeClr val="tx2"/>
                    </a:solidFill>
                    <a:latin typeface="+mn-lt"/>
                  </a:rPr>
                  <a:t>of </a:t>
                </a:r>
                <a:endParaRPr lang="en-US" sz="3600" i="1" kern="0" dirty="0" smtClean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0" i="1" kern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3600" b="0" i="1" kern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3600" kern="0" dirty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sz="3600" kern="0" dirty="0" smtClean="0">
                    <a:solidFill>
                      <a:schemeClr val="tx2"/>
                    </a:solidFill>
                    <a:latin typeface="+mn-lt"/>
                  </a:rPr>
                  <a:t>for 8km, 16km GIS Problems</a:t>
                </a:r>
                <a:endParaRPr lang="en-US" sz="3600" i="1" kern="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39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7638" y="228600"/>
                <a:ext cx="664156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928" t="-7143" r="-2755" b="-1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524000"/>
                <a:ext cx="8686800" cy="176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+mn-lt"/>
                  </a:rPr>
                  <a:t> fields </a:t>
                </a:r>
                <a:r>
                  <a:rPr lang="en-US" sz="1600" dirty="0">
                    <a:latin typeface="+mn-lt"/>
                  </a:rPr>
                  <a:t>obtained </a:t>
                </a:r>
                <a:r>
                  <a:rPr lang="en-US" sz="1600" dirty="0" smtClean="0">
                    <a:latin typeface="+mn-lt"/>
                  </a:rPr>
                  <a:t>deterministic inversion minimizing</a:t>
                </a:r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𝑣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 baseline="30000"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1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𝑑𝑖𝑣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𝑆𝑀𝐵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nary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𝐻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h𝑜𝑏𝑠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endParaRPr lang="en-US" sz="1000" i="1" u="sng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Prior and expected variation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is unknown… </a:t>
                </a:r>
                <a:br>
                  <a:rPr lang="en-US" sz="1600" dirty="0" smtClean="0">
                    <a:latin typeface="+mn-lt"/>
                  </a:rPr>
                </a:br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 smtClean="0">
                  <a:latin typeface="+mn-lt"/>
                </a:endParaRPr>
              </a:p>
              <a:p>
                <a:endParaRPr lang="en-US" sz="16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0"/>
                <a:ext cx="8686800" cy="1767920"/>
              </a:xfrm>
              <a:prstGeom prst="rect">
                <a:avLst/>
              </a:prstGeom>
              <a:blipFill rotWithShape="1">
                <a:blip r:embed="rId4"/>
                <a:stretch>
                  <a:fillRect l="-281"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2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3955" name="Text Box 3"/>
              <p:cNvSpPr txBox="1">
                <a:spLocks noChangeArrowheads="1"/>
              </p:cNvSpPr>
              <p:nvPr/>
            </p:nvSpPr>
            <p:spPr bwMode="auto">
              <a:xfrm>
                <a:off x="2197638" y="228600"/>
                <a:ext cx="6641562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kern="0" dirty="0" smtClean="0">
                    <a:solidFill>
                      <a:schemeClr val="tx2"/>
                    </a:solidFill>
                    <a:latin typeface="+mn-lt"/>
                  </a:rPr>
                  <a:t>Next Step: Bayesian Calibration </a:t>
                </a:r>
                <a:r>
                  <a:rPr lang="en-US" sz="3600" kern="0" dirty="0">
                    <a:solidFill>
                      <a:schemeClr val="tx2"/>
                    </a:solidFill>
                    <a:latin typeface="+mn-lt"/>
                  </a:rPr>
                  <a:t>of </a:t>
                </a:r>
                <a:endParaRPr lang="en-US" sz="3600" i="1" kern="0" dirty="0" smtClean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0" i="1" kern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3600" b="0" i="1" kern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3600" kern="0" dirty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sz="3600" kern="0" dirty="0" smtClean="0">
                    <a:solidFill>
                      <a:schemeClr val="tx2"/>
                    </a:solidFill>
                    <a:latin typeface="+mn-lt"/>
                  </a:rPr>
                  <a:t>for 8km, 16km GIS Problems</a:t>
                </a:r>
                <a:endParaRPr lang="en-US" sz="3600" i="1" kern="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39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7638" y="228600"/>
                <a:ext cx="664156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928" t="-7143" r="-2755" b="-1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524000"/>
                <a:ext cx="8686800" cy="292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+mn-lt"/>
                  </a:rPr>
                  <a:t> fields </a:t>
                </a:r>
                <a:r>
                  <a:rPr lang="en-US" sz="1600" dirty="0">
                    <a:latin typeface="+mn-lt"/>
                  </a:rPr>
                  <a:t>obtained </a:t>
                </a:r>
                <a:r>
                  <a:rPr lang="en-US" sz="1600" dirty="0" smtClean="0">
                    <a:latin typeface="+mn-lt"/>
                  </a:rPr>
                  <a:t>deterministic inversion minimizing</a:t>
                </a:r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𝑣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 baseline="30000"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1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𝑑𝑖𝑣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𝑆𝑀𝐵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nary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𝐻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h𝑜𝑏𝑠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endParaRPr lang="en-US" sz="1000" i="1" u="sng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Prior and expected variation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is unknown… </a:t>
                </a:r>
                <a:br>
                  <a:rPr lang="en-US" sz="1600" dirty="0" smtClean="0">
                    <a:latin typeface="+mn-lt"/>
                  </a:rPr>
                </a:br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u="sng" dirty="0" smtClean="0">
                    <a:latin typeface="+mn-lt"/>
                  </a:rPr>
                  <a:t>Idea to estimate K and L: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smtClean="0">
                    <a:latin typeface="+mn-lt"/>
                  </a:rPr>
                  <a:t>solve LLS problem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𝑚𝑖𝑛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exp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  <m:r>
                                    <a:rPr lang="en-US" sz="1600" i="1" baseline="30000">
                                      <a:latin typeface="Cambria Math"/>
                                      <a:ea typeface="Cambria Math"/>
                                    </a:rPr>
                                    <m:t>𝑜𝑝𝑡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/>
                                          <a:ea typeface="Cambria Math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))−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  <m:r>
                                        <a:rPr lang="en-US" sz="1600" i="1" baseline="30000">
                                          <a:latin typeface="Cambria Math"/>
                                          <a:ea typeface="Cambria Math"/>
                                        </a:rPr>
                                        <m:t>𝑜𝑝𝑡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latin typeface="Cambria Math"/>
                                              <a:ea typeface="Cambria Math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𝐽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))</m:t>
                                          </m:r>
                                        </m:e>
                                      </m:func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e>
                                  </m:func>
                                  <m:nary>
                                    <m:naryPr>
                                      <m:chr m:val="∑"/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  <m:r>
                                            <a:rPr lang="en-US" sz="1600" i="1" baseline="-2500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600" i="1" baseline="3000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</m:rad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  <m:r>
                                        <a:rPr lang="en-US" sz="1600" i="1" baseline="-2500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  <m:r>
                                        <a:rPr lang="en-US" sz="1600" i="1" baseline="-2500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endParaRPr lang="en-US" sz="16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0"/>
                <a:ext cx="8686800" cy="2921377"/>
              </a:xfrm>
              <a:prstGeom prst="rect">
                <a:avLst/>
              </a:prstGeom>
              <a:blipFill rotWithShape="1">
                <a:blip r:embed="rId4"/>
                <a:stretch>
                  <a:fillRect l="-281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97" y="2459316"/>
            <a:ext cx="9651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00965" y="4135716"/>
                <a:ext cx="1295399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200" i="1" baseline="30000">
                        <a:latin typeface="Cambria Math"/>
                        <a:ea typeface="Cambria Math"/>
                      </a:rPr>
                      <m:t>𝑜𝑝𝑡</m:t>
                    </m:r>
                  </m:oMath>
                </a14:m>
                <a:r>
                  <a:rPr lang="en-US" sz="1200" dirty="0" smtClean="0">
                    <a:latin typeface="+mn-lt"/>
                  </a:rPr>
                  <a:t> (min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200" dirty="0" smtClean="0">
                    <a:latin typeface="+mn-lt"/>
                  </a:rPr>
                  <a:t>)</a:t>
                </a:r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965" y="4135716"/>
                <a:ext cx="1295399" cy="281167"/>
              </a:xfrm>
              <a:prstGeom prst="rect">
                <a:avLst/>
              </a:prstGeom>
              <a:blipFill rotWithShape="1">
                <a:blip r:embed="rId6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89" y="2438400"/>
            <a:ext cx="929311" cy="16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96364" y="4135715"/>
                <a:ext cx="1037167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US" sz="1200" i="1" baseline="30000">
                          <a:latin typeface="Cambria Math"/>
                          <a:ea typeface="Cambria Math"/>
                        </a:rPr>
                        <m:t>𝑜𝑝𝑡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12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  <a:ea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364" y="4135715"/>
                <a:ext cx="1037167" cy="281167"/>
              </a:xfrm>
              <a:prstGeom prst="rect">
                <a:avLst/>
              </a:prstGeom>
              <a:blipFill rotWithShape="1">
                <a:blip r:embed="rId8"/>
                <a:stretch>
                  <a:fillRect r="-705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3955" name="Text Box 3"/>
              <p:cNvSpPr txBox="1">
                <a:spLocks noChangeArrowheads="1"/>
              </p:cNvSpPr>
              <p:nvPr/>
            </p:nvSpPr>
            <p:spPr bwMode="auto">
              <a:xfrm>
                <a:off x="2197638" y="228600"/>
                <a:ext cx="6641562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kern="0" dirty="0" smtClean="0">
                    <a:solidFill>
                      <a:schemeClr val="tx2"/>
                    </a:solidFill>
                    <a:latin typeface="+mn-lt"/>
                  </a:rPr>
                  <a:t>Next Step: Bayesian Calibration </a:t>
                </a:r>
                <a:r>
                  <a:rPr lang="en-US" sz="3600" kern="0" dirty="0">
                    <a:solidFill>
                      <a:schemeClr val="tx2"/>
                    </a:solidFill>
                    <a:latin typeface="+mn-lt"/>
                  </a:rPr>
                  <a:t>of </a:t>
                </a:r>
                <a:endParaRPr lang="en-US" sz="3600" i="1" kern="0" dirty="0" smtClean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0" i="1" kern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3600" b="0" i="1" kern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3600" kern="0" dirty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sz="3600" kern="0" dirty="0" smtClean="0">
                    <a:solidFill>
                      <a:schemeClr val="tx2"/>
                    </a:solidFill>
                    <a:latin typeface="+mn-lt"/>
                  </a:rPr>
                  <a:t>for 8km, 16km GIS Problems</a:t>
                </a:r>
                <a:endParaRPr lang="en-US" sz="3600" i="1" kern="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39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7638" y="228600"/>
                <a:ext cx="664156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928" t="-7143" r="-2755" b="-1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524000"/>
                <a:ext cx="8686800" cy="292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+mn-lt"/>
                  </a:rPr>
                  <a:t> fields </a:t>
                </a:r>
                <a:r>
                  <a:rPr lang="en-US" sz="1600" dirty="0">
                    <a:latin typeface="+mn-lt"/>
                  </a:rPr>
                  <a:t>obtained </a:t>
                </a:r>
                <a:r>
                  <a:rPr lang="en-US" sz="1600" dirty="0" smtClean="0">
                    <a:latin typeface="+mn-lt"/>
                  </a:rPr>
                  <a:t>deterministic inversion minimizing</a:t>
                </a:r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𝑣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1600" i="1" baseline="30000"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1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𝑑𝑖𝑣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  <a:ea typeface="Cambria Math"/>
                                    </a:rPr>
                                    <m:t>𝒖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𝑆𝑀𝐵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𝑑𝑠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nary>
                      <m:r>
                        <a:rPr lang="en-US" sz="1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𝐻</m:t>
                      </m:r>
                      <m:nary>
                        <m:nary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16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𝑡𝑜𝑝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h𝑜𝑏𝑠</m:t>
                              </m:r>
                            </m:e>
                          </m:d>
                          <m:r>
                            <a:rPr lang="en-US" sz="1600" i="1" baseline="3000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endParaRPr lang="en-US" sz="1000" i="1" u="sng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Prior and expected variation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is unknown… </a:t>
                </a:r>
                <a:br>
                  <a:rPr lang="en-US" sz="1600" dirty="0" smtClean="0">
                    <a:latin typeface="+mn-lt"/>
                  </a:rPr>
                </a:br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1" u="sng" dirty="0" smtClean="0">
                    <a:latin typeface="+mn-lt"/>
                  </a:rPr>
                  <a:t>Idea to estimate K and L: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 smtClean="0">
                    <a:latin typeface="+mn-lt"/>
                  </a:rPr>
                  <a:t>solve LLS problem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𝑚𝑖𝑛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exp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  <m:r>
                                    <a:rPr lang="en-US" sz="1600" i="1" baseline="30000">
                                      <a:latin typeface="Cambria Math"/>
                                      <a:ea typeface="Cambria Math"/>
                                    </a:rPr>
                                    <m:t>𝑜𝑝𝑡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/>
                                          <a:ea typeface="Cambria Math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))−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  <m:r>
                                        <a:rPr lang="en-US" sz="1600" i="1" baseline="30000">
                                          <a:latin typeface="Cambria Math"/>
                                          <a:ea typeface="Cambria Math"/>
                                        </a:rPr>
                                        <m:t>𝑜𝑝𝑡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latin typeface="Cambria Math"/>
                                              <a:ea typeface="Cambria Math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𝐽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h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))</m:t>
                                          </m:r>
                                        </m:e>
                                      </m:func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e>
                                  </m:func>
                                  <m:nary>
                                    <m:naryPr>
                                      <m:chr m:val="∑"/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  <m:r>
                                            <a:rPr lang="en-US" sz="1600" i="1" baseline="-2500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600" i="1" baseline="3000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</m:rad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  <m:r>
                                        <a:rPr lang="en-US" sz="1600" i="1" baseline="-2500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  <m:r>
                                        <a:rPr lang="en-US" sz="1600" i="1" baseline="-2500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endParaRPr lang="en-US" sz="16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0"/>
                <a:ext cx="8686800" cy="2921377"/>
              </a:xfrm>
              <a:prstGeom prst="rect">
                <a:avLst/>
              </a:prstGeom>
              <a:blipFill rotWithShape="1">
                <a:blip r:embed="rId4"/>
                <a:stretch>
                  <a:fillRect l="-281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97" y="2459316"/>
            <a:ext cx="9651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00965" y="4135716"/>
                <a:ext cx="1295399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200" i="1" baseline="30000">
                        <a:latin typeface="Cambria Math"/>
                        <a:ea typeface="Cambria Math"/>
                      </a:rPr>
                      <m:t>𝑜𝑝𝑡</m:t>
                    </m:r>
                  </m:oMath>
                </a14:m>
                <a:r>
                  <a:rPr lang="en-US" sz="1200" dirty="0" smtClean="0">
                    <a:latin typeface="+mn-lt"/>
                  </a:rPr>
                  <a:t> (min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200" dirty="0" smtClean="0">
                    <a:latin typeface="+mn-lt"/>
                  </a:rPr>
                  <a:t>)</a:t>
                </a:r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965" y="4135716"/>
                <a:ext cx="1295399" cy="281167"/>
              </a:xfrm>
              <a:prstGeom prst="rect">
                <a:avLst/>
              </a:prstGeom>
              <a:blipFill rotWithShape="1">
                <a:blip r:embed="rId6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89" y="2438400"/>
            <a:ext cx="929311" cy="16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96364" y="4135715"/>
                <a:ext cx="1037167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US" sz="1200" i="1" baseline="30000">
                          <a:latin typeface="Cambria Math"/>
                          <a:ea typeface="Cambria Math"/>
                        </a:rPr>
                        <m:t>𝑜𝑝𝑡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12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  <a:ea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364" y="4135715"/>
                <a:ext cx="1037167" cy="281167"/>
              </a:xfrm>
              <a:prstGeom prst="rect">
                <a:avLst/>
              </a:prstGeom>
              <a:blipFill rotWithShape="1">
                <a:blip r:embed="rId8"/>
                <a:stretch>
                  <a:fillRect r="-705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0" y="4983946"/>
            <a:ext cx="2027767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LLS representation e</a:t>
            </a:r>
            <a:r>
              <a:rPr lang="en-US" sz="1400" dirty="0" smtClean="0">
                <a:latin typeface="+mn-lt"/>
              </a:rPr>
              <a:t>rror </a:t>
            </a:r>
            <a:r>
              <a:rPr lang="en-US" sz="1400" dirty="0" smtClean="0">
                <a:latin typeface="+mn-lt"/>
              </a:rPr>
              <a:t>decay </a:t>
            </a:r>
            <a:r>
              <a:rPr lang="en-US" sz="1400" dirty="0" smtClean="0">
                <a:latin typeface="+mn-lt"/>
              </a:rPr>
              <a:t>is independent </a:t>
            </a:r>
            <a:r>
              <a:rPr lang="en-US" sz="1400" dirty="0" smtClean="0">
                <a:latin typeface="+mn-lt"/>
              </a:rPr>
              <a:t>of </a:t>
            </a:r>
            <a:r>
              <a:rPr lang="en-US" sz="1400" i="1" dirty="0" smtClean="0">
                <a:latin typeface="+mn-lt"/>
              </a:rPr>
              <a:t>L</a:t>
            </a:r>
            <a:endParaRPr lang="en-US" sz="1400" i="1" dirty="0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88023"/>
            <a:ext cx="3124200" cy="24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4799280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99280"/>
                <a:ext cx="44916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71800" y="6550223"/>
            <a:ext cx="1295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+mn-lt"/>
              </a:rPr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534889" y="5103911"/>
            <a:ext cx="2743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LLS representation relative error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0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/>
              <p:cNvSpPr txBox="1">
                <a:spLocks/>
              </p:cNvSpPr>
              <p:nvPr/>
            </p:nvSpPr>
            <p:spPr bwMode="auto">
              <a:xfrm>
                <a:off x="685800" y="228600"/>
                <a:ext cx="8077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3600" kern="0" dirty="0" smtClean="0">
                    <a:latin typeface="+mn-lt"/>
                  </a:rPr>
                  <a:t>Next Step: Bayesian Calibration of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3600" i="1" kern="0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0" i="1" kern="0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3600" b="0" i="1" kern="0" dirty="0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3600" kern="0" dirty="0" smtClean="0">
                    <a:latin typeface="+mn-lt"/>
                  </a:rPr>
                  <a:t> for 8km, 16km GIS Problems  </a:t>
                </a:r>
                <a:endParaRPr lang="en-US" sz="36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28600"/>
                <a:ext cx="8077200" cy="1219200"/>
              </a:xfrm>
              <a:prstGeom prst="rect">
                <a:avLst/>
              </a:prstGeom>
              <a:blipFill rotWithShape="1">
                <a:blip r:embed="rId3"/>
                <a:stretch>
                  <a:fillRect t="-6500" r="-4830" b="-17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field at MAP point</a:t>
                </a:r>
                <a:endParaRPr lang="en-US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1600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+mn-lt"/>
                <a:ea typeface="Cambria Math"/>
              </a:rPr>
              <a:t>Conclusion 1:</a:t>
            </a:r>
            <a:r>
              <a:rPr lang="en-US" dirty="0">
                <a:latin typeface="+mn-lt"/>
                <a:ea typeface="Cambria Math"/>
              </a:rPr>
              <a:t> </a:t>
            </a:r>
            <a:r>
              <a:rPr lang="en-US" dirty="0" smtClean="0">
                <a:latin typeface="+mn-lt"/>
                <a:ea typeface="Cambria Math"/>
              </a:rPr>
              <a:t>use more modes (</a:t>
            </a:r>
            <a:r>
              <a:rPr lang="en-US" i="1" dirty="0" smtClean="0">
                <a:latin typeface="+mn-lt"/>
                <a:ea typeface="Cambria Math"/>
              </a:rPr>
              <a:t>O(100)</a:t>
            </a:r>
            <a:r>
              <a:rPr lang="en-US" dirty="0" smtClean="0">
                <a:latin typeface="+mn-lt"/>
                <a:ea typeface="Cambria Math"/>
              </a:rPr>
              <a:t>, </a:t>
            </a:r>
            <a:r>
              <a:rPr lang="en-US" i="1" dirty="0" smtClean="0">
                <a:latin typeface="+mn-lt"/>
                <a:ea typeface="Cambria Math"/>
              </a:rPr>
              <a:t>O(1000)</a:t>
            </a:r>
            <a:r>
              <a:rPr lang="en-US" dirty="0" smtClean="0">
                <a:latin typeface="+mn-lt"/>
                <a:ea typeface="Cambria Math"/>
              </a:rPr>
              <a:t>).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2691" y="2057400"/>
            <a:ext cx="7569309" cy="2681814"/>
            <a:chOff x="883539" y="1816963"/>
            <a:chExt cx="7569309" cy="26818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39" y="1965366"/>
              <a:ext cx="1173861" cy="214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83539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1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38754"/>
              <a:ext cx="1271123" cy="225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489534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5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938754"/>
              <a:ext cx="1271123" cy="225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962400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20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816963"/>
              <a:ext cx="1318599" cy="237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455539" y="4188023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50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798" y="1816963"/>
              <a:ext cx="1313050" cy="229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208139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100</a:t>
              </a:r>
              <a:endParaRPr lang="en-US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3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/>
              <p:cNvSpPr txBox="1">
                <a:spLocks/>
              </p:cNvSpPr>
              <p:nvPr/>
            </p:nvSpPr>
            <p:spPr bwMode="auto">
              <a:xfrm>
                <a:off x="685800" y="228600"/>
                <a:ext cx="8077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3600" kern="0" dirty="0" smtClean="0">
                    <a:latin typeface="+mn-lt"/>
                  </a:rPr>
                  <a:t>Next Step: Bayesian Calibration of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3600" i="1" kern="0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0" i="1" kern="0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3600" b="0" i="1" kern="0" dirty="0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3600" kern="0" dirty="0" smtClean="0">
                    <a:latin typeface="+mn-lt"/>
                  </a:rPr>
                  <a:t> for 8km, 16km GIS Problems  </a:t>
                </a:r>
                <a:endParaRPr lang="en-US" sz="36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28600"/>
                <a:ext cx="8077200" cy="1219200"/>
              </a:xfrm>
              <a:prstGeom prst="rect">
                <a:avLst/>
              </a:prstGeom>
              <a:blipFill rotWithShape="1">
                <a:blip r:embed="rId3"/>
                <a:stretch>
                  <a:fillRect t="-6500" r="-4830" b="-17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field at MAP point</a:t>
                </a:r>
                <a:endParaRPr lang="en-US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1600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+mn-lt"/>
                <a:ea typeface="Cambria Math"/>
              </a:rPr>
              <a:t>Conclusion 1:</a:t>
            </a:r>
            <a:r>
              <a:rPr lang="en-US" dirty="0">
                <a:latin typeface="+mn-lt"/>
                <a:ea typeface="Cambria Math"/>
              </a:rPr>
              <a:t> </a:t>
            </a:r>
            <a:r>
              <a:rPr lang="en-US" dirty="0" smtClean="0">
                <a:latin typeface="+mn-lt"/>
                <a:ea typeface="Cambria Math"/>
              </a:rPr>
              <a:t>use more modes (</a:t>
            </a:r>
            <a:r>
              <a:rPr lang="en-US" i="1" dirty="0" smtClean="0">
                <a:latin typeface="+mn-lt"/>
                <a:ea typeface="Cambria Math"/>
              </a:rPr>
              <a:t>O(100)</a:t>
            </a:r>
            <a:r>
              <a:rPr lang="en-US" dirty="0" smtClean="0">
                <a:latin typeface="+mn-lt"/>
                <a:ea typeface="Cambria Math"/>
              </a:rPr>
              <a:t>, </a:t>
            </a:r>
            <a:r>
              <a:rPr lang="en-US" i="1" dirty="0" smtClean="0">
                <a:latin typeface="+mn-lt"/>
                <a:ea typeface="Cambria Math"/>
              </a:rPr>
              <a:t>O(1000)</a:t>
            </a:r>
            <a:r>
              <a:rPr lang="en-US" dirty="0" smtClean="0">
                <a:latin typeface="+mn-lt"/>
                <a:ea typeface="Cambria Math"/>
              </a:rPr>
              <a:t>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" y="4800600"/>
                <a:ext cx="8153400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u="sng" dirty="0" smtClean="0">
                    <a:latin typeface="+mn-lt"/>
                    <a:ea typeface="Cambria Math"/>
                  </a:rPr>
                  <a:t>Conclusion </a:t>
                </a:r>
                <a:r>
                  <a:rPr lang="en-US" b="1" u="sng" dirty="0">
                    <a:latin typeface="+mn-lt"/>
                    <a:ea typeface="Cambria Math"/>
                  </a:rPr>
                  <a:t>2:</a:t>
                </a:r>
                <a:r>
                  <a:rPr lang="en-US" dirty="0">
                    <a:latin typeface="+mn-lt"/>
                    <a:ea typeface="Cambria Math"/>
                  </a:rPr>
                  <a:t> </a:t>
                </a:r>
                <a:r>
                  <a:rPr lang="en-US" i="1" dirty="0" smtClean="0">
                    <a:latin typeface="+mn-lt"/>
                    <a:ea typeface="Cambria Math"/>
                  </a:rPr>
                  <a:t>L</a:t>
                </a:r>
                <a:r>
                  <a:rPr lang="en-US" dirty="0" smtClean="0">
                    <a:latin typeface="+mn-lt"/>
                    <a:ea typeface="Cambria Math"/>
                  </a:rPr>
                  <a:t> </a:t>
                </a:r>
                <a:r>
                  <a:rPr lang="en-US" dirty="0">
                    <a:latin typeface="+mn-lt"/>
                    <a:ea typeface="Cambria Math"/>
                  </a:rPr>
                  <a:t>does not </a:t>
                </a:r>
                <a:r>
                  <a:rPr lang="en-US" dirty="0" smtClean="0">
                    <a:latin typeface="+mn-lt"/>
                    <a:ea typeface="Cambria Math"/>
                  </a:rPr>
                  <a:t>affect LLS reconstructio</a:t>
                </a:r>
                <a:r>
                  <a:rPr lang="en-US" dirty="0" smtClean="0">
                    <a:latin typeface="+mn-lt"/>
                    <a:ea typeface="Cambria Math"/>
                  </a:rPr>
                  <a:t>n </a:t>
                </a:r>
                <a:r>
                  <a:rPr lang="en-US" dirty="0" smtClean="0">
                    <a:latin typeface="+mn-lt"/>
                    <a:ea typeface="Cambria Math"/>
                  </a:rPr>
                  <a:t>because representation error </a:t>
                </a:r>
                <a:r>
                  <a:rPr lang="en-US" dirty="0">
                    <a:latin typeface="+mn-lt"/>
                    <a:ea typeface="Cambria Math"/>
                  </a:rPr>
                  <a:t>decay is independent of </a:t>
                </a:r>
                <a:r>
                  <a:rPr lang="en-US" i="1" dirty="0">
                    <a:latin typeface="+mn-lt"/>
                    <a:ea typeface="Cambria Math"/>
                  </a:rPr>
                  <a:t>L</a:t>
                </a:r>
                <a:r>
                  <a:rPr lang="en-US" dirty="0" smtClean="0">
                    <a:latin typeface="+mn-lt"/>
                    <a:ea typeface="Cambria Math"/>
                  </a:rPr>
                  <a:t>.</a:t>
                </a:r>
              </a:p>
              <a:p>
                <a:endParaRPr lang="en-US" sz="300" dirty="0" smtClean="0">
                  <a:latin typeface="+mn-lt"/>
                  <a:ea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Coefficients </a:t>
                </a:r>
                <a:r>
                  <a:rPr lang="en-US" dirty="0">
                    <a:latin typeface="+mn-lt"/>
                  </a:rPr>
                  <a:t>in LLS fitting were of the same order.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We can assume every random variable has the same variance: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8153400" cy="1523494"/>
              </a:xfrm>
              <a:prstGeom prst="rect">
                <a:avLst/>
              </a:prstGeom>
              <a:blipFill rotWithShape="1">
                <a:blip r:embed="rId6"/>
                <a:stretch>
                  <a:fillRect l="-44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12691" y="2057400"/>
            <a:ext cx="7569309" cy="2681814"/>
            <a:chOff x="883539" y="1816963"/>
            <a:chExt cx="7569309" cy="26818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39" y="1965366"/>
              <a:ext cx="1173861" cy="214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83539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1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38754"/>
              <a:ext cx="1271123" cy="225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489534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5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938754"/>
              <a:ext cx="1271123" cy="225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962400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20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816963"/>
              <a:ext cx="1318599" cy="237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455539" y="4188023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50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798" y="1816963"/>
              <a:ext cx="1313050" cy="229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208139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100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8700" y="6172200"/>
            <a:ext cx="6134100" cy="390492"/>
            <a:chOff x="1143000" y="2438400"/>
            <a:chExt cx="6134100" cy="390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143000" y="2438400"/>
                  <a:ext cx="6134100" cy="3904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US" sz="1600" i="1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sz="1600" i="1" baseline="-2500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1600" i="1" baseline="3000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rad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𝝓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nary>
                      <m:sSubSup>
                        <m:sSubSup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</m:sSubSup>
                      <m:r>
                        <a:rPr lang="en-US" sz="1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1600" dirty="0"/>
                    <a:t>, 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acc>
                      <m:r>
                        <a:rPr lang="en-US" sz="1600" i="1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sz="1600" i="1" baseline="-2500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1600" i="1" baseline="3000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</m:rad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𝝓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  <m:r>
                                <a:rPr lang="en-US" sz="1600" i="1" baseline="-2500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/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2438400"/>
                  <a:ext cx="6134100" cy="39049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78788" b="-14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 flipH="1">
              <a:off x="2839160" y="2438400"/>
              <a:ext cx="399340" cy="390492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887160" y="2438400"/>
              <a:ext cx="399340" cy="390492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1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/>
              <p:cNvSpPr txBox="1">
                <a:spLocks/>
              </p:cNvSpPr>
              <p:nvPr/>
            </p:nvSpPr>
            <p:spPr bwMode="auto">
              <a:xfrm>
                <a:off x="685800" y="228600"/>
                <a:ext cx="8077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/>
                <a:r>
                  <a:rPr lang="en-US" sz="3600" kern="0" dirty="0" smtClean="0">
                    <a:latin typeface="+mn-lt"/>
                  </a:rPr>
                  <a:t>Next Step: Bayesian Calibration of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3600" i="1" kern="0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0" i="1" kern="0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3600" b="0" i="1" kern="0" dirty="0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3600" kern="0" dirty="0" smtClean="0">
                    <a:latin typeface="+mn-lt"/>
                  </a:rPr>
                  <a:t> for 8km, 16km GIS Problems  </a:t>
                </a:r>
                <a:endParaRPr lang="en-US" sz="36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28600"/>
                <a:ext cx="8077200" cy="1219200"/>
              </a:xfrm>
              <a:prstGeom prst="rect">
                <a:avLst/>
              </a:prstGeom>
              <a:blipFill rotWithShape="1">
                <a:blip r:embed="rId3"/>
                <a:stretch>
                  <a:fillRect t="-6500" r="-4830" b="-17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+mn-lt"/>
                  </a:rPr>
                  <a:t> field at MAP point</a:t>
                </a:r>
                <a:endParaRPr lang="en-US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3135"/>
                <a:ext cx="85267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28700" y="6172200"/>
                <a:ext cx="6134100" cy="3683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  <m:r>
                      <a:rPr lang="en-US" sz="1600" i="1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  <m:e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𝝓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nary>
                    <m:sSubSup>
                      <m:sSub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𝜉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/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bSup>
                    <m:r>
                      <a:rPr lang="en-US" sz="1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acc>
                    <m:r>
                      <a:rPr lang="en-US" sz="1600" i="1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  <m:e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𝝓</m:t>
                        </m:r>
                        <m:r>
                          <a:rPr lang="en-US" sz="1600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r>
                              <a:rPr lang="en-US" sz="1600" i="1" baseline="-2500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/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sup>
                        </m:sSub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6172200"/>
                <a:ext cx="6134100" cy="368306"/>
              </a:xfrm>
              <a:prstGeom prst="rect">
                <a:avLst/>
              </a:prstGeom>
              <a:blipFill rotWithShape="1">
                <a:blip r:embed="rId6"/>
                <a:stretch>
                  <a:fillRect t="-91935" b="-146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1600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+mn-lt"/>
                <a:ea typeface="Cambria Math"/>
              </a:rPr>
              <a:t>Conclusion 1:</a:t>
            </a:r>
            <a:r>
              <a:rPr lang="en-US" dirty="0">
                <a:latin typeface="+mn-lt"/>
                <a:ea typeface="Cambria Math"/>
              </a:rPr>
              <a:t> </a:t>
            </a:r>
            <a:r>
              <a:rPr lang="en-US" dirty="0" smtClean="0">
                <a:latin typeface="+mn-lt"/>
                <a:ea typeface="Cambria Math"/>
              </a:rPr>
              <a:t>use more modes (</a:t>
            </a:r>
            <a:r>
              <a:rPr lang="en-US" i="1" dirty="0" smtClean="0">
                <a:latin typeface="+mn-lt"/>
                <a:ea typeface="Cambria Math"/>
              </a:rPr>
              <a:t>O(100)</a:t>
            </a:r>
            <a:r>
              <a:rPr lang="en-US" dirty="0" smtClean="0">
                <a:latin typeface="+mn-lt"/>
                <a:ea typeface="Cambria Math"/>
              </a:rPr>
              <a:t>, </a:t>
            </a:r>
            <a:r>
              <a:rPr lang="en-US" i="1" dirty="0" smtClean="0">
                <a:latin typeface="+mn-lt"/>
                <a:ea typeface="Cambria Math"/>
              </a:rPr>
              <a:t>O(1000)</a:t>
            </a:r>
            <a:r>
              <a:rPr lang="en-US" dirty="0" smtClean="0">
                <a:latin typeface="+mn-lt"/>
                <a:ea typeface="Cambria Math"/>
              </a:rPr>
              <a:t>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" y="4800600"/>
                <a:ext cx="81534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u="sng" dirty="0" smtClean="0">
                    <a:latin typeface="+mn-lt"/>
                    <a:ea typeface="Cambria Math"/>
                  </a:rPr>
                  <a:t>Conclusion </a:t>
                </a:r>
                <a:r>
                  <a:rPr lang="en-US" b="1" u="sng" dirty="0">
                    <a:latin typeface="+mn-lt"/>
                    <a:ea typeface="Cambria Math"/>
                  </a:rPr>
                  <a:t>2:</a:t>
                </a:r>
                <a:r>
                  <a:rPr lang="en-US" dirty="0">
                    <a:latin typeface="+mn-lt"/>
                    <a:ea typeface="Cambria Math"/>
                  </a:rPr>
                  <a:t> </a:t>
                </a:r>
                <a:r>
                  <a:rPr lang="en-US" i="1" dirty="0" smtClean="0">
                    <a:latin typeface="+mn-lt"/>
                    <a:ea typeface="Cambria Math"/>
                  </a:rPr>
                  <a:t>L</a:t>
                </a:r>
                <a:r>
                  <a:rPr lang="en-US" dirty="0" smtClean="0">
                    <a:latin typeface="+mn-lt"/>
                    <a:ea typeface="Cambria Math"/>
                  </a:rPr>
                  <a:t> </a:t>
                </a:r>
                <a:r>
                  <a:rPr lang="en-US" dirty="0">
                    <a:latin typeface="+mn-lt"/>
                    <a:ea typeface="Cambria Math"/>
                  </a:rPr>
                  <a:t>does not </a:t>
                </a:r>
                <a:r>
                  <a:rPr lang="en-US" dirty="0" smtClean="0">
                    <a:latin typeface="+mn-lt"/>
                    <a:ea typeface="Cambria Math"/>
                  </a:rPr>
                  <a:t>affect LLS reconstructio</a:t>
                </a:r>
                <a:r>
                  <a:rPr lang="en-US" dirty="0" smtClean="0">
                    <a:latin typeface="+mn-lt"/>
                    <a:ea typeface="Cambria Math"/>
                  </a:rPr>
                  <a:t>n </a:t>
                </a:r>
                <a:r>
                  <a:rPr lang="en-US" dirty="0" smtClean="0">
                    <a:latin typeface="+mn-lt"/>
                    <a:ea typeface="Cambria Math"/>
                  </a:rPr>
                  <a:t>because representation error </a:t>
                </a:r>
                <a:r>
                  <a:rPr lang="en-US" dirty="0">
                    <a:latin typeface="+mn-lt"/>
                    <a:ea typeface="Cambria Math"/>
                  </a:rPr>
                  <a:t>decay is independent of </a:t>
                </a:r>
                <a:r>
                  <a:rPr lang="en-US" i="1" dirty="0">
                    <a:latin typeface="+mn-lt"/>
                    <a:ea typeface="Cambria Math"/>
                  </a:rPr>
                  <a:t>L</a:t>
                </a:r>
                <a:r>
                  <a:rPr lang="en-US" dirty="0" smtClean="0">
                    <a:latin typeface="+mn-lt"/>
                    <a:ea typeface="Cambria Math"/>
                  </a:rPr>
                  <a:t>.</a:t>
                </a:r>
              </a:p>
              <a:p>
                <a:endParaRPr lang="en-US" sz="400" dirty="0" smtClean="0">
                  <a:latin typeface="+mn-lt"/>
                  <a:ea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Coefficients </a:t>
                </a:r>
                <a:r>
                  <a:rPr lang="en-US" dirty="0">
                    <a:latin typeface="+mn-lt"/>
                  </a:rPr>
                  <a:t>in LLS fitting were of the same order.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We can assume every random variable has the same variance: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8153400" cy="1538883"/>
              </a:xfrm>
              <a:prstGeom prst="rect">
                <a:avLst/>
              </a:prstGeom>
              <a:blipFill rotWithShape="1">
                <a:blip r:embed="rId7"/>
                <a:stretch>
                  <a:fillRect l="-448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12691" y="2057400"/>
            <a:ext cx="7569309" cy="2681814"/>
            <a:chOff x="883539" y="1816963"/>
            <a:chExt cx="7569309" cy="26818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39" y="1965366"/>
              <a:ext cx="1173861" cy="214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83539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1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938754"/>
              <a:ext cx="1271123" cy="225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489534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5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938754"/>
              <a:ext cx="1271123" cy="225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962400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20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816963"/>
              <a:ext cx="1318599" cy="237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455539" y="4188023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50</a:t>
              </a:r>
              <a:endParaRPr lang="en-US" sz="1400" dirty="0">
                <a:latin typeface="+mn-lt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798" y="1816963"/>
              <a:ext cx="1313050" cy="229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208139" y="4191000"/>
              <a:ext cx="1021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Mode 100</a:t>
              </a:r>
              <a:endParaRPr lang="en-US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1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647701" y="228600"/>
            <a:ext cx="803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PISCEES Project and Relevant Solvers (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Albany-FELIX, CISM/MPAS-Albany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)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</a:t>
            </a:r>
            <a:r>
              <a:rPr lang="en-US" sz="1600" i="1" dirty="0">
                <a:latin typeface="+mn-lt"/>
              </a:rPr>
              <a:t>p</a:t>
            </a:r>
            <a:r>
              <a:rPr lang="en-US" sz="1600" i="1" dirty="0" smtClean="0">
                <a:latin typeface="+mn-lt"/>
              </a:rPr>
              <a:t>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approximation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791200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791200"/>
            <a:ext cx="4495800" cy="830997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CISM/MPAS</a:t>
            </a:r>
            <a:r>
              <a:rPr lang="en-US" sz="1600" b="1" dirty="0" smtClean="0">
                <a:latin typeface="+mn-lt"/>
              </a:rPr>
              <a:t> Land Ice Codes (dynamic):</a:t>
            </a:r>
          </a:p>
          <a:p>
            <a:pPr algn="ctr"/>
            <a:r>
              <a:rPr lang="en-US" sz="1600" dirty="0" smtClean="0">
                <a:latin typeface="+mn-lt"/>
              </a:rPr>
              <a:t>Ice Sheet Evolution PDEs</a:t>
            </a:r>
          </a:p>
          <a:p>
            <a:pPr algn="ctr"/>
            <a:r>
              <a:rPr lang="en-US" sz="1600" dirty="0" smtClean="0">
                <a:latin typeface="+mn-lt"/>
              </a:rPr>
              <a:t>(thickness, temperature evolution)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61811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69267" y="63335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2766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our land-ice solver: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Dynamical core (</a:t>
            </a:r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) when coupled to </a:t>
            </a:r>
            <a:r>
              <a:rPr lang="en-US" sz="1600" dirty="0">
                <a:latin typeface="+mn-lt"/>
              </a:rPr>
              <a:t>codes that solve thickness and temperature evolution equations (</a:t>
            </a:r>
            <a:r>
              <a:rPr lang="en-US" sz="1600" i="1" dirty="0" smtClean="0">
                <a:latin typeface="+mn-lt"/>
              </a:rPr>
              <a:t>CISM/MPAS LI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codes</a:t>
            </a:r>
            <a:r>
              <a:rPr lang="en-US" sz="1600" dirty="0" smtClean="0">
                <a:latin typeface="+mn-lt"/>
              </a:rPr>
              <a:t>).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Performance-portability. </a:t>
            </a:r>
            <a:endParaRPr lang="en-US" sz="1600" dirty="0" smtClean="0">
              <a:latin typeface="+mn-lt"/>
            </a:endParaRP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Advanced analysis capabilities (</a:t>
            </a:r>
            <a:r>
              <a:rPr lang="en-US" sz="1600" dirty="0" err="1" smtClean="0">
                <a:latin typeface="+mn-lt"/>
              </a:rPr>
              <a:t>adjoint</a:t>
            </a:r>
            <a:r>
              <a:rPr lang="en-US" sz="1600" dirty="0" smtClean="0">
                <a:latin typeface="+mn-lt"/>
              </a:rPr>
              <a:t>-based deterministic inversion, Bayesian calibration, UQ, sensitivity analysis). </a:t>
            </a:r>
          </a:p>
          <a:p>
            <a:pPr lvl="1"/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191000" y="3200400"/>
            <a:ext cx="48006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 will provide actionable predictions of 21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century sea-level rise (including uncertainty).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4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504867" y="228600"/>
            <a:ext cx="83343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kern="0" dirty="0" smtClean="0">
                <a:latin typeface="+mn-lt"/>
              </a:rPr>
              <a:t>Next Step: Improve Efficiency of </a:t>
            </a:r>
          </a:p>
          <a:p>
            <a:pPr algn="r"/>
            <a:r>
              <a:rPr lang="en-US" sz="3600" kern="0" dirty="0" smtClean="0">
                <a:latin typeface="+mn-lt"/>
              </a:rPr>
              <a:t>MCMC Using Gradient/Hessian Information</a:t>
            </a:r>
            <a:endParaRPr lang="en-US" sz="3600" kern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524000"/>
                <a:ext cx="8763000" cy="5380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smtClean="0">
                    <a:latin typeface="+mn-lt"/>
                  </a:rPr>
                  <a:t>MCMC with active subspaces using gradient information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latin typeface="+mn-lt"/>
                  </a:rPr>
                  <a:t>Gradients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1700" b="0" i="1" smtClean="0">
                            <a:latin typeface="Cambria Math"/>
                          </a:rPr>
                          <m:t>(</m:t>
                        </m:r>
                        <m:r>
                          <a:rPr lang="en-US" sz="1700" b="0" i="1" smtClean="0">
                            <a:latin typeface="Cambria Math"/>
                          </a:rPr>
                          <m:t>𝑚𝑖𝑠𝑚𝑎𝑡𝑐h</m:t>
                        </m:r>
                        <m:r>
                          <a:rPr lang="en-US" sz="17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7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den>
                    </m:f>
                    <m:r>
                      <a:rPr lang="en-US" sz="1700" b="0" i="1" smtClean="0">
                        <a:latin typeface="Cambria Math"/>
                      </a:rPr>
                      <m:t>,</m:t>
                    </m:r>
                    <m:f>
                      <m:fPr>
                        <m:type m:val="skw"/>
                        <m:ctrlPr>
                          <a:rPr lang="en-US" sz="17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i="1">
                            <a:latin typeface="Cambria Math"/>
                          </a:rPr>
                          <m:t>𝑑</m:t>
                        </m:r>
                        <m:r>
                          <a:rPr lang="en-US" sz="1700" i="1">
                            <a:latin typeface="Cambria Math"/>
                          </a:rPr>
                          <m:t>(</m:t>
                        </m:r>
                        <m:r>
                          <a:rPr lang="en-US" sz="1700" i="1">
                            <a:latin typeface="Cambria Math"/>
                          </a:rPr>
                          <m:t>𝑚𝑖𝑠𝑚𝑎𝑡𝑐h</m:t>
                        </m:r>
                        <m:r>
                          <a:rPr lang="en-US" sz="17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700" i="1">
                            <a:latin typeface="Cambria Math"/>
                          </a:rPr>
                          <m:t>𝑑</m:t>
                        </m:r>
                        <m:r>
                          <a:rPr lang="en-US" sz="1700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1700" dirty="0" smtClean="0">
                    <a:latin typeface="+mn-lt"/>
                  </a:rPr>
                  <a:t>) can be used to identify subspace that controls variation in likelihood function </a:t>
                </a:r>
                <a:r>
                  <a:rPr lang="en-US" sz="1700" dirty="0">
                    <a:solidFill>
                      <a:srgbClr val="000000"/>
                    </a:solidFill>
                    <a:cs typeface="Arial" charset="0"/>
                    <a:sym typeface="Wingdings"/>
                  </a:rPr>
                  <a:t></a:t>
                </a:r>
                <a:r>
                  <a:rPr lang="en-US" sz="1700" dirty="0" smtClean="0">
                    <a:latin typeface="+mn-lt"/>
                  </a:rPr>
                  <a:t> this info can improve MCMC performance by reducing correlation between samples.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latin typeface="+mn-lt"/>
                  </a:rPr>
                  <a:t> Surrogates (to reduce sampling cost) are feasible for high-dimensional parameter spaces with active subspaces.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u="sng" dirty="0" smtClean="0">
                    <a:latin typeface="+mn-lt"/>
                  </a:rPr>
                  <a:t>Plan:</a:t>
                </a:r>
                <a:r>
                  <a:rPr lang="en-US" sz="1700" dirty="0" smtClean="0">
                    <a:latin typeface="+mn-lt"/>
                  </a:rPr>
                  <a:t>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Calibri"/>
                  </a:rPr>
                  <a:t>combine </a:t>
                </a:r>
                <a:r>
                  <a:rPr lang="en-US" sz="1700" dirty="0">
                    <a:solidFill>
                      <a:srgbClr val="000000"/>
                    </a:solidFill>
                    <a:latin typeface="Calibri"/>
                  </a:rPr>
                  <a:t>MCMC in active subspaces with surrogates that adaptively target regions of high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Calibri"/>
                  </a:rPr>
                  <a:t>probability.</a:t>
                </a:r>
                <a:endParaRPr lang="en-US" sz="1700" dirty="0">
                  <a:solidFill>
                    <a:srgbClr val="000000"/>
                  </a:solidFill>
                  <a:latin typeface="Calibri"/>
                </a:endParaRPr>
              </a:p>
              <a:p>
                <a:endParaRPr lang="en-US" sz="1700" dirty="0">
                  <a:latin typeface="+mn-lt"/>
                </a:endParaRPr>
              </a:p>
              <a:p>
                <a:r>
                  <a:rPr lang="en-US" sz="1700" b="1" dirty="0" smtClean="0">
                    <a:latin typeface="+mn-lt"/>
                  </a:rPr>
                  <a:t>Exploit Hessian structure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latin typeface="+mn-lt"/>
                  </a:rPr>
                  <a:t>Improve MCMC by informing proposal covariance by structure of Hessian</a:t>
                </a:r>
                <a:r>
                  <a:rPr lang="en-US" sz="1700" b="1" dirty="0" smtClean="0">
                    <a:latin typeface="+mn-lt"/>
                  </a:rPr>
                  <a:t> </a:t>
                </a:r>
                <a:r>
                  <a:rPr lang="en-US" sz="1700" dirty="0" smtClean="0">
                    <a:solidFill>
                      <a:srgbClr val="000000"/>
                    </a:solidFill>
                    <a:cs typeface="Arial" charset="0"/>
                    <a:sym typeface="Wingdings"/>
                  </a:rPr>
                  <a:t>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/>
                  </a:rPr>
                  <a:t>posterior </a:t>
                </a:r>
                <a:r>
                  <a:rPr lang="en-US" sz="1700" dirty="0">
                    <a:solidFill>
                      <a:srgbClr val="000000"/>
                    </a:solidFill>
                    <a:latin typeface="+mn-lt"/>
                    <a:cs typeface="Arial"/>
                  </a:rPr>
                  <a:t>Hessian-based proposal distribution properly balances likelihood and prior, performing better than either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/>
                  </a:rPr>
                  <a:t>alone.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/>
                  </a:rPr>
                  <a:t>Le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 charset="0"/>
                  </a:rPr>
                  <a:t>verage </a:t>
                </a:r>
                <a:r>
                  <a:rPr lang="en-US" sz="170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analytic emulator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 charset="0"/>
                  </a:rPr>
                  <a:t>gradients                                                                                                    for QOI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 charset="0"/>
                    <a:sym typeface="Wingdings"/>
                  </a:rPr>
                  <a:t> </a:t>
                </a:r>
                <a:r>
                  <a:rPr lang="en-US" sz="1700" dirty="0">
                    <a:solidFill>
                      <a:srgbClr val="000000"/>
                    </a:solidFill>
                    <a:latin typeface="+mn-lt"/>
                    <a:cs typeface="Arial" charset="0"/>
                    <a:sym typeface="Wingdings"/>
                  </a:rPr>
                  <a:t>full or Gauss-Newton misfit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 charset="0"/>
                    <a:sym typeface="Wingdings"/>
                  </a:rPr>
                  <a:t>Hessian.</a:t>
                </a:r>
                <a:endParaRPr lang="en-US" sz="1700" dirty="0">
                  <a:solidFill>
                    <a:srgbClr val="000000"/>
                  </a:solidFill>
                  <a:latin typeface="+mn-lt"/>
                  <a:cs typeface="Arial" charset="0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 charset="0"/>
                  </a:rPr>
                  <a:t>Stochastic Newton</a:t>
                </a:r>
                <a:r>
                  <a:rPr lang="en-US" sz="170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: low rank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 charset="0"/>
                  </a:rPr>
                  <a:t>approximation </a:t>
                </a:r>
                <a:r>
                  <a:rPr lang="en-US" sz="170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for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 charset="0"/>
                  </a:rPr>
                  <a:t>                                                                                                  prior-preconditioned </a:t>
                </a:r>
                <a:r>
                  <a:rPr lang="en-US" sz="170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misfit Hessian </a:t>
                </a:r>
                <a:r>
                  <a:rPr lang="en-US" sz="1700" dirty="0">
                    <a:solidFill>
                      <a:srgbClr val="000000"/>
                    </a:solidFill>
                    <a:latin typeface="+mn-lt"/>
                    <a:cs typeface="Arial" charset="0"/>
                    <a:sym typeface="Wingdings"/>
                  </a:rPr>
                  <a:t> multivariate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 charset="0"/>
                    <a:sym typeface="Wingdings"/>
                  </a:rPr>
                  <a:t>normal proposal </a:t>
                </a:r>
                <a:r>
                  <a:rPr lang="en-US" sz="1700" dirty="0">
                    <a:solidFill>
                      <a:srgbClr val="000000"/>
                    </a:solidFill>
                    <a:latin typeface="+mn-lt"/>
                    <a:cs typeface="Arial" charset="0"/>
                    <a:sym typeface="Wingdings"/>
                  </a:rPr>
                  <a:t>covariance for </a:t>
                </a:r>
                <a:r>
                  <a:rPr lang="en-US" sz="1700" dirty="0" smtClean="0">
                    <a:solidFill>
                      <a:srgbClr val="000000"/>
                    </a:solidFill>
                    <a:latin typeface="+mn-lt"/>
                    <a:cs typeface="Arial" charset="0"/>
                    <a:sym typeface="Wingdings"/>
                  </a:rPr>
                  <a:t>MCMC.</a:t>
                </a:r>
                <a:endParaRPr lang="en-US" sz="1700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  <a:p>
                <a:pPr lvl="1"/>
                <a:endParaRPr lang="en-US" sz="1700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rgbClr val="000000"/>
                  </a:solidFill>
                  <a:latin typeface="+mn-lt"/>
                  <a:cs typeface="Arial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700" b="1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8763000" cy="5380255"/>
              </a:xfrm>
              <a:prstGeom prst="rect">
                <a:avLst/>
              </a:prstGeom>
              <a:blipFill rotWithShape="1">
                <a:blip r:embed="rId2"/>
                <a:stretch>
                  <a:fillRect l="-417" t="-4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811119" y="4901773"/>
            <a:ext cx="4114800" cy="813227"/>
            <a:chOff x="1363786" y="3746324"/>
            <a:chExt cx="4522082" cy="8132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3786" y="3746324"/>
              <a:ext cx="4522082" cy="363846"/>
            </a:xfrm>
            <a:prstGeom prst="rect">
              <a:avLst/>
            </a:prstGeom>
            <a:ln>
              <a:solidFill>
                <a:srgbClr val="800000"/>
              </a:solidFill>
            </a:ln>
          </p:spPr>
        </p:pic>
        <p:sp>
          <p:nvSpPr>
            <p:cNvPr id="6" name="Right Brace 5"/>
            <p:cNvSpPr/>
            <p:nvPr/>
          </p:nvSpPr>
          <p:spPr>
            <a:xfrm rot="5400000">
              <a:off x="2948869" y="3507084"/>
              <a:ext cx="178894" cy="1385066"/>
            </a:xfrm>
            <a:prstGeom prst="rightBrac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71680" y="4251774"/>
              <a:ext cx="1806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Calibri"/>
                  <a:cs typeface="Calibri"/>
                </a:rPr>
                <a:t>Gauss-Newton </a:t>
              </a:r>
              <a:r>
                <a:rPr lang="en-US" sz="1400" b="0" dirty="0" err="1" smtClean="0">
                  <a:latin typeface="Calibri"/>
                  <a:cs typeface="Calibri"/>
                </a:rPr>
                <a:t>approx</a:t>
              </a:r>
              <a:endParaRPr lang="en-US" sz="1400" b="0" dirty="0">
                <a:latin typeface="Calibri"/>
                <a:cs typeface="Calibri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6192417"/>
            <a:ext cx="1706689" cy="349661"/>
          </a:xfrm>
          <a:prstGeom prst="rect">
            <a:avLst/>
          </a:prstGeom>
          <a:ln>
            <a:solidFill>
              <a:srgbClr val="8D1515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6161854"/>
            <a:ext cx="2895600" cy="391346"/>
          </a:xfrm>
          <a:prstGeom prst="rect">
            <a:avLst/>
          </a:prstGeom>
          <a:ln>
            <a:solidFill>
              <a:srgbClr val="8D1515"/>
            </a:solidFill>
          </a:ln>
        </p:spPr>
      </p:pic>
    </p:spTree>
    <p:extLst>
      <p:ext uri="{BB962C8B-B14F-4D97-AF65-F5344CB8AC3E}">
        <p14:creationId xmlns:p14="http://schemas.microsoft.com/office/powerpoint/2010/main" val="6532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762000" y="152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latin typeface="+mn-lt"/>
              </a:rPr>
              <a:t>Next Step: Better Reduced Bases for Bayesian Calibration using Hessian Info</a:t>
            </a:r>
            <a:endParaRPr lang="en-US" sz="3600" kern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676400"/>
                <a:ext cx="8229600" cy="89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Hessian of the merit </a:t>
                </a:r>
                <a:r>
                  <a:rPr lang="en-US" sz="1600" dirty="0">
                    <a:latin typeface="+mn-lt"/>
                  </a:rPr>
                  <a:t>(mismatch) </a:t>
                </a:r>
                <a:r>
                  <a:rPr lang="en-US" sz="1600" dirty="0" smtClean="0">
                    <a:latin typeface="+mn-lt"/>
                  </a:rPr>
                  <a:t>functional can provide a way to compute the covariance of a Gaussian posterior: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baseline="-25000" smtClean="0">
                          <a:latin typeface="Cambria Math"/>
                        </a:rPr>
                        <m:t>𝑝𝑜𝑠𝑡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𝑪</m:t>
                              </m:r>
                              <m:r>
                                <a:rPr lang="en-US" sz="1600" i="1" baseline="-25000">
                                  <a:latin typeface="Cambria Math"/>
                                </a:rPr>
                                <m:t>𝑝𝑟𝑖𝑜𝑟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𝑯</m:t>
                              </m:r>
                              <m:r>
                                <a:rPr lang="en-US" sz="1600" i="1" baseline="-25000">
                                  <a:latin typeface="Cambria Math"/>
                                </a:rPr>
                                <m:t>𝑚𝑖𝑠𝑓𝑖𝑡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baseline="-25000" smtClean="0">
                          <a:latin typeface="Cambria Math"/>
                        </a:rPr>
                        <m:t>𝑝𝑟𝑖𝑜𝑟</m:t>
                      </m:r>
                    </m:oMath>
                  </m:oMathPara>
                </a14:m>
                <a:endParaRPr lang="en-US" sz="16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8229600" cy="891334"/>
              </a:xfrm>
              <a:prstGeom prst="rect">
                <a:avLst/>
              </a:prstGeom>
              <a:blipFill rotWithShape="1">
                <a:blip r:embed="rId2"/>
                <a:stretch>
                  <a:fillRect l="-296" t="-2055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2590800"/>
                <a:ext cx="807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n-lt"/>
                  </a:rPr>
                  <a:t>We want to limit only the most important directions (eigenvectors) of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𝑪</m:t>
                    </m:r>
                    <m:r>
                      <a:rPr lang="en-US" sz="1600" i="1" baseline="-25000">
                        <a:latin typeface="Cambria Math"/>
                      </a:rPr>
                      <m:t>𝑝𝑜𝑠𝑡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80772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30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876"/>
            <a:ext cx="4221651" cy="234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798403"/>
            <a:ext cx="8305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i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1600" i="1" dirty="0">
                <a:latin typeface="+mn-lt"/>
              </a:rPr>
              <a:t>R</a:t>
            </a:r>
            <a:r>
              <a:rPr lang="en-US" sz="1600" i="1" dirty="0" smtClean="0">
                <a:latin typeface="+mn-lt"/>
              </a:rPr>
              <a:t>ight</a:t>
            </a:r>
            <a:r>
              <a:rPr lang="en-US" sz="1600" dirty="0" smtClean="0">
                <a:latin typeface="+mn-lt"/>
              </a:rPr>
              <a:t>: log-linear plot of the spectra of a prior-preconditioned data </a:t>
            </a:r>
            <a:r>
              <a:rPr lang="en-US" sz="1600" dirty="0">
                <a:latin typeface="+mn-lt"/>
              </a:rPr>
              <a:t>misfit </a:t>
            </a:r>
            <a:r>
              <a:rPr lang="en-US" sz="1600" dirty="0" smtClean="0">
                <a:latin typeface="+mn-lt"/>
              </a:rPr>
              <a:t>Hessian at the MAP point </a:t>
            </a:r>
            <a:r>
              <a:rPr lang="en-US" sz="1600" dirty="0">
                <a:latin typeface="+mn-lt"/>
              </a:rPr>
              <a:t>for two </a:t>
            </a:r>
            <a:r>
              <a:rPr lang="en-US" sz="1600" dirty="0" smtClean="0">
                <a:latin typeface="+mn-lt"/>
              </a:rPr>
              <a:t>successively finer </a:t>
            </a:r>
            <a:r>
              <a:rPr lang="en-US" sz="1600" dirty="0">
                <a:latin typeface="+mn-lt"/>
              </a:rPr>
              <a:t>parameter/state meshes of the inverse ice sheet </a:t>
            </a:r>
            <a:r>
              <a:rPr lang="en-US" sz="1600" dirty="0" smtClean="0">
                <a:latin typeface="+mn-lt"/>
              </a:rPr>
              <a:t>problem</a:t>
            </a:r>
            <a:r>
              <a:rPr lang="en-US" sz="1600" dirty="0">
                <a:latin typeface="+mn-lt"/>
              </a:rPr>
              <a:t>.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78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evec</a:t>
            </a:r>
            <a:r>
              <a:rPr lang="en-US" sz="1400" dirty="0" smtClean="0">
                <a:latin typeface="+mn-lt"/>
              </a:rPr>
              <a:t> 1</a:t>
            </a:r>
            <a:endParaRPr lang="en-US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578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evec</a:t>
            </a:r>
            <a:r>
              <a:rPr lang="en-US" sz="1400" dirty="0" smtClean="0">
                <a:latin typeface="+mn-lt"/>
              </a:rPr>
              <a:t> 2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578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evec</a:t>
            </a:r>
            <a:r>
              <a:rPr lang="en-US" sz="1400" dirty="0" smtClean="0">
                <a:latin typeface="+mn-lt"/>
              </a:rPr>
              <a:t> 100</a:t>
            </a:r>
            <a:endParaRPr lang="en-US" sz="1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71844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evec</a:t>
            </a:r>
            <a:r>
              <a:rPr lang="en-US" sz="1400" dirty="0" smtClean="0">
                <a:latin typeface="+mn-lt"/>
              </a:rPr>
              <a:t> 200</a:t>
            </a:r>
            <a:endParaRPr lang="en-US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721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n-lt"/>
              </a:rPr>
              <a:t>e</a:t>
            </a:r>
            <a:r>
              <a:rPr lang="en-US" sz="1400" dirty="0" err="1" smtClean="0">
                <a:latin typeface="+mn-lt"/>
              </a:rPr>
              <a:t>vec</a:t>
            </a:r>
            <a:r>
              <a:rPr lang="en-US" sz="1400" dirty="0" smtClean="0">
                <a:latin typeface="+mn-lt"/>
              </a:rPr>
              <a:t> 500</a:t>
            </a:r>
            <a:endParaRPr lang="en-US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2149" y="4721423"/>
            <a:ext cx="102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n-lt"/>
              </a:rPr>
              <a:t>e</a:t>
            </a:r>
            <a:r>
              <a:rPr lang="en-US" sz="1400" dirty="0" err="1" smtClean="0">
                <a:latin typeface="+mn-lt"/>
              </a:rPr>
              <a:t>vec</a:t>
            </a:r>
            <a:r>
              <a:rPr lang="en-US" sz="1400" dirty="0" smtClean="0">
                <a:latin typeface="+mn-lt"/>
              </a:rPr>
              <a:t> 4000</a:t>
            </a:r>
            <a:endParaRPr lang="en-US" sz="14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31" y="2964341"/>
            <a:ext cx="3393836" cy="26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3645213"/>
            <a:ext cx="983431" cy="1015663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Figures courtesy of O. Ghattas’ group (Isaac et al., 2004)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8549" y="3581400"/>
            <a:ext cx="1358251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+mn-lt"/>
              </a:rPr>
              <a:t># significant eigenvalues does not depend on # DOFs in grid</a:t>
            </a:r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3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828800"/>
            <a:ext cx="4953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PISCEES project, land-ice equations and relevant codes (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CISM-Albany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MPAS-Alban</a:t>
            </a:r>
            <a:r>
              <a:rPr lang="en-US" dirty="0" smtClean="0">
                <a:latin typeface="+mn-lt"/>
              </a:rPr>
              <a:t>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Uncertainty Quantification Problem Definition.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Bayesian Calibration.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Demonstrations</a:t>
            </a:r>
            <a:r>
              <a:rPr lang="en-US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Forward Propagation of Uncertainty.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Demonstrations.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Summary and Future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649694" y="344269"/>
            <a:ext cx="4113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Forward Propagation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138763"/>
                <a:ext cx="3200400" cy="106163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PCE Emulator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US" sz="1600" i="1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sz="1600" i="1" baseline="-2500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1600" i="1" baseline="3000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rad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nary>
                      <m:sSubSup>
                        <m:sSubSup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sz="1600" i="1" baseline="-2500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</m:sSubSup>
                      <m:r>
                        <a:rPr lang="en-US" sz="1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a:rPr lang="en-US" sz="160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sz="1600" dirty="0" smtClean="0"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38763"/>
                <a:ext cx="3200400" cy="1061637"/>
              </a:xfrm>
              <a:prstGeom prst="rect">
                <a:avLst/>
              </a:prstGeom>
              <a:blipFill rotWithShape="1">
                <a:blip r:embed="rId2"/>
                <a:stretch>
                  <a:fillRect t="-227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38800" y="2200870"/>
                <a:ext cx="3048000" cy="92333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latin typeface="+mn-lt"/>
                  </a:rPr>
                  <a:t>DAKOTA, Albany/FELIX</a:t>
                </a:r>
              </a:p>
              <a:p>
                <a:pPr algn="ctr"/>
                <a:r>
                  <a:rPr lang="en-US" dirty="0" err="1"/>
                  <a:t>Qo</a:t>
                </a:r>
                <a:r>
                  <a:rPr lang="en-US" dirty="0" err="1" smtClean="0"/>
                  <a:t>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latin typeface="+mn-lt"/>
                </a:endParaRPr>
              </a:p>
              <a:p>
                <a:pPr algn="ctr"/>
                <a:r>
                  <a:rPr lang="en-US" dirty="0" smtClean="0">
                    <a:latin typeface="+mn-lt"/>
                  </a:rPr>
                  <a:t>(total ice mass loss)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200870"/>
                <a:ext cx="3048000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2597" b="-844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3" idx="3"/>
            <a:endCxn id="6" idx="1"/>
          </p:cNvCxnSpPr>
          <p:nvPr/>
        </p:nvCxnSpPr>
        <p:spPr>
          <a:xfrm flipV="1">
            <a:off x="3429000" y="2662535"/>
            <a:ext cx="2209800" cy="704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21408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Model realizations</a:t>
            </a:r>
          </a:p>
          <a:p>
            <a:pPr algn="ctr"/>
            <a:r>
              <a:rPr lang="en-US" sz="1600" dirty="0" smtClean="0">
                <a:latin typeface="+mn-lt"/>
              </a:rPr>
              <a:t>Forward propagation </a:t>
            </a:r>
          </a:p>
          <a:p>
            <a:pPr algn="ctr"/>
            <a:r>
              <a:rPr lang="en-US" sz="1600" dirty="0" smtClean="0">
                <a:latin typeface="+mn-lt"/>
              </a:rPr>
              <a:t>(e.g., 2000-2050)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4064675"/>
                <a:ext cx="79248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Parameter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) distribution can either be assumed to be Gaussian (based on Hessian information) or can be the result of Bayesian calibration.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Emulator is built using </a:t>
                </a:r>
                <a:r>
                  <a:rPr lang="en-US" i="1" dirty="0" smtClean="0">
                    <a:latin typeface="+mn-lt"/>
                  </a:rPr>
                  <a:t>DAKOTA</a:t>
                </a:r>
                <a:r>
                  <a:rPr lang="en-US" dirty="0" smtClean="0">
                    <a:latin typeface="+mn-lt"/>
                  </a:rPr>
                  <a:t> coupled with </a:t>
                </a:r>
                <a:r>
                  <a:rPr lang="en-US" i="1" dirty="0" smtClean="0">
                    <a:latin typeface="+mn-lt"/>
                  </a:rPr>
                  <a:t>CISM-Albany</a:t>
                </a:r>
                <a:r>
                  <a:rPr lang="en-US" dirty="0" smtClean="0">
                    <a:latin typeface="+mn-lt"/>
                  </a:rPr>
                  <a:t> for forward runs.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MCMC (Delayed Rejection Adaptive Metropolis – DRAM) was used to perform uncertainty propagation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(</a:t>
                </a:r>
                <a:r>
                  <a:rPr lang="en-US" i="1" dirty="0" smtClean="0">
                    <a:latin typeface="+mn-lt"/>
                  </a:rPr>
                  <a:t>QUESO</a:t>
                </a:r>
                <a:r>
                  <a:rPr lang="en-US" dirty="0" smtClean="0">
                    <a:latin typeface="+mn-lt"/>
                  </a:rPr>
                  <a:t>).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64675"/>
                <a:ext cx="7924800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462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800600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15172"/>
            <a:ext cx="1447800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276186" y="228600"/>
            <a:ext cx="65630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kern="0" dirty="0">
                <a:latin typeface="+mn-lt"/>
              </a:rPr>
              <a:t>Initial Demonstration: </a:t>
            </a:r>
            <a:r>
              <a:rPr lang="en-US" sz="3600" kern="0" dirty="0" smtClean="0">
                <a:latin typeface="+mn-lt"/>
              </a:rPr>
              <a:t>Forward </a:t>
            </a:r>
          </a:p>
          <a:p>
            <a:pPr algn="r"/>
            <a:r>
              <a:rPr lang="en-US" sz="3600" kern="0" dirty="0" smtClean="0">
                <a:latin typeface="+mn-lt"/>
              </a:rPr>
              <a:t>Propagation for </a:t>
            </a:r>
            <a:r>
              <a:rPr lang="en-US" sz="3600" kern="0" dirty="0">
                <a:latin typeface="+mn-lt"/>
              </a:rPr>
              <a:t>4km GIS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524000"/>
                <a:ext cx="8229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latin typeface="+mn-lt"/>
                  </a:rPr>
                  <a:t>Procedure:</a:t>
                </a:r>
              </a:p>
              <a:p>
                <a:endParaRPr lang="en-US" sz="1000" b="1" i="1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We first ran 66* </a:t>
                </a:r>
                <a:r>
                  <a:rPr lang="en-US" i="1" dirty="0" smtClean="0">
                    <a:latin typeface="+mn-lt"/>
                  </a:rPr>
                  <a:t>CISM-Albany </a:t>
                </a:r>
                <a:r>
                  <a:rPr lang="en-US" dirty="0" smtClean="0">
                    <a:latin typeface="+mn-lt"/>
                  </a:rPr>
                  <a:t>high-fidelity simulations on Hopper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sampled from a 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[−1,1]</m:t>
                    </m:r>
                  </m:oMath>
                </a14:m>
                <a:r>
                  <a:rPr lang="en-US" dirty="0" smtClean="0">
                    <a:latin typeface="+mn-lt"/>
                  </a:rPr>
                  <a:t> distribution and </a:t>
                </a:r>
                <a:r>
                  <a:rPr lang="en-US" b="1" i="1" dirty="0" smtClean="0">
                    <a:latin typeface="+mn-lt"/>
                  </a:rPr>
                  <a:t>no forcing </a:t>
                </a:r>
                <a:r>
                  <a:rPr lang="en-US" dirty="0" smtClean="0">
                    <a:latin typeface="+mn-lt"/>
                  </a:rPr>
                  <a:t>for 50 years.  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822960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593" t="-2825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9488"/>
            <a:ext cx="3581400" cy="2522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7600" y="2930022"/>
                <a:ext cx="2133600" cy="182069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latin typeface="+mn-lt"/>
                  </a:rPr>
                  <a:t>Left:</a:t>
                </a:r>
                <a:r>
                  <a:rPr lang="en-US" sz="1400" dirty="0" smtClean="0">
                    <a:latin typeface="+mn-lt"/>
                  </a:rPr>
                  <a:t> SLR distribution </a:t>
                </a:r>
                <a:r>
                  <a:rPr lang="en-US" sz="1400" dirty="0">
                    <a:latin typeface="+mn-lt"/>
                  </a:rPr>
                  <a:t>from </a:t>
                </a:r>
                <a:r>
                  <a:rPr lang="en-US" sz="1400" dirty="0" smtClean="0">
                    <a:latin typeface="+mn-lt"/>
                  </a:rPr>
                  <a:t>ensemble </a:t>
                </a:r>
                <a:r>
                  <a:rPr lang="en-US" sz="1400" dirty="0">
                    <a:latin typeface="+mn-lt"/>
                  </a:rPr>
                  <a:t>of 66 high-fidelity simulations </a:t>
                </a:r>
                <a:r>
                  <a:rPr lang="en-US" sz="1400" dirty="0" smtClean="0">
                    <a:latin typeface="+mn-lt"/>
                  </a:rPr>
                  <a:t>(differenced against </a:t>
                </a:r>
                <a:r>
                  <a:rPr lang="en-US" sz="1400" dirty="0">
                    <a:latin typeface="+mn-lt"/>
                  </a:rPr>
                  <a:t>control run using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400" dirty="0">
                    <a:latin typeface="+mn-lt"/>
                  </a:rPr>
                  <a:t> </a:t>
                </a:r>
                <a:r>
                  <a:rPr lang="en-US" sz="1400" dirty="0" smtClean="0">
                    <a:latin typeface="+mn-lt"/>
                  </a:rPr>
                  <a:t>distribution).  </a:t>
                </a:r>
                <a:r>
                  <a:rPr lang="en-US" sz="1400" b="1" i="1" dirty="0">
                    <a:latin typeface="+mn-lt"/>
                  </a:rPr>
                  <a:t>All 66 runs ran to completion out-of-the-box on Hopper!</a:t>
                </a:r>
                <a:r>
                  <a:rPr lang="en-US" sz="1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930022"/>
                <a:ext cx="2133600" cy="1820691"/>
              </a:xfrm>
              <a:prstGeom prst="rect">
                <a:avLst/>
              </a:prstGeom>
              <a:blipFill rotWithShape="1">
                <a:blip r:embed="rId5"/>
                <a:stretch>
                  <a:fillRect r="-3977" b="-233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" y="5247382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We then used the results of these runs to create a PCE emulator for the SLR.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Using emulator, propagated posterior distributions computed in Bayesian calibration (using KLE) through the model to get posteriors on SLR (MCMC on PCE emulator with 2K samples).</a:t>
            </a:r>
            <a:endParaRPr lang="en-US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21161"/>
            <a:ext cx="990600" cy="16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01218"/>
            <a:ext cx="1067771" cy="16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4" y="2601218"/>
            <a:ext cx="879156" cy="16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2200" y="4226087"/>
                <a:ext cx="2774337" cy="73866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>
                    <a:latin typeface="+mn-lt"/>
                  </a:rPr>
                  <a:t>Above: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, velocity and thickness perturbations.  Ice thickness changed &gt; 500m in some places.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226087"/>
                <a:ext cx="2774337" cy="738664"/>
              </a:xfrm>
              <a:prstGeom prst="rect">
                <a:avLst/>
              </a:prstGeom>
              <a:blipFill rotWithShape="1">
                <a:blip r:embed="rId9"/>
                <a:stretch>
                  <a:fillRect b="-650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7632"/>
            <a:ext cx="1066800" cy="73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4770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*66 points = 2D polynomial in 10D.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9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636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276186" y="228600"/>
            <a:ext cx="65630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kern="0" dirty="0">
                <a:latin typeface="+mn-lt"/>
              </a:rPr>
              <a:t>Initial Demonstration: Forward </a:t>
            </a:r>
          </a:p>
          <a:p>
            <a:pPr algn="r"/>
            <a:r>
              <a:rPr lang="en-US" sz="3600" kern="0" dirty="0" smtClean="0">
                <a:latin typeface="+mn-lt"/>
              </a:rPr>
              <a:t>Propagation for </a:t>
            </a:r>
            <a:r>
              <a:rPr lang="en-US" sz="3600" kern="0" dirty="0">
                <a:latin typeface="+mn-lt"/>
              </a:rPr>
              <a:t>4km GIS Problem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227260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PDF of SLR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2992160"/>
                <a:ext cx="4419600" cy="26161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+mn-lt"/>
                  </a:rPr>
                  <a:t>Prior informed (green)</a:t>
                </a:r>
                <a:r>
                  <a:rPr lang="en-US" sz="1600" dirty="0" smtClean="0">
                    <a:latin typeface="+mn-lt"/>
                  </a:rPr>
                  <a:t>: uniform distribution translates to distribution skewed w.r.t. model outputs.</a:t>
                </a:r>
                <a:endParaRPr lang="en-US" sz="400" dirty="0" smtClean="0">
                  <a:latin typeface="+mn-lt"/>
                </a:endParaRPr>
              </a:p>
              <a:p>
                <a:r>
                  <a:rPr lang="en-US" sz="400" dirty="0" smtClean="0">
                    <a:latin typeface="+mn-lt"/>
                  </a:rPr>
                  <a:t> </a:t>
                </a:r>
                <a:endParaRPr lang="en-US" sz="4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+mn-lt"/>
                  </a:rPr>
                  <a:t>L</a:t>
                </a:r>
                <a:r>
                  <a:rPr lang="en-US" sz="1400" dirty="0" smtClean="0">
                    <a:latin typeface="+mn-lt"/>
                  </a:rPr>
                  <a:t>arger </a:t>
                </a:r>
                <a:r>
                  <a:rPr lang="en-US" sz="1400" dirty="0">
                    <a:latin typeface="+mn-lt"/>
                  </a:rPr>
                  <a:t>fraction of the ice sheet currently has 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>
                    <a:latin typeface="+mn-lt"/>
                  </a:rPr>
                  <a:t> value that forces no (or slow) basal </a:t>
                </a:r>
                <a:r>
                  <a:rPr lang="en-US" sz="1400" dirty="0" smtClean="0">
                    <a:latin typeface="+mn-lt"/>
                  </a:rPr>
                  <a:t>sliding.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Areas with little sliding: not affected by increase in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, but greatly affected by decrease in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(velocity in these regions will change significantly from initial condition).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Since we sample </a:t>
                </a:r>
                <a:r>
                  <a:rPr lang="en-US" sz="1400" dirty="0">
                    <a:latin typeface="+mn-lt"/>
                  </a:rPr>
                  <a:t>from a uniform distribution when perturbing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, we </a:t>
                </a:r>
                <a:r>
                  <a:rPr lang="en-US" sz="1400" dirty="0">
                    <a:latin typeface="+mn-lt"/>
                  </a:rPr>
                  <a:t>expect to see a disproportionately large signal when reducing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vs. increasing </a:t>
                </a:r>
                <a:r>
                  <a:rPr lang="en-US" sz="1400" dirty="0">
                    <a:latin typeface="+mn-lt"/>
                  </a:rPr>
                  <a:t>it.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92160"/>
                <a:ext cx="4419600" cy="2616101"/>
              </a:xfrm>
              <a:prstGeom prst="rect">
                <a:avLst/>
              </a:prstGeom>
              <a:blipFill rotWithShape="1">
                <a:blip r:embed="rId4"/>
                <a:stretch>
                  <a:fillRect l="-690" t="-699" r="-966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" y="2331185"/>
            <a:ext cx="4191000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Expected PDF of SLR: </a:t>
            </a:r>
            <a:r>
              <a:rPr lang="en-US" sz="1600" dirty="0" smtClean="0">
                <a:latin typeface="+mn-lt"/>
              </a:rPr>
              <a:t>normal distribution centered around 0 SLR since no forcing.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5659160"/>
                <a:ext cx="85344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+mn-lt"/>
                  </a:rPr>
                  <a:t>Posterior informed (blue): </a:t>
                </a:r>
                <a:r>
                  <a:rPr lang="en-US" sz="1600" dirty="0" smtClean="0">
                    <a:latin typeface="+mn-lt"/>
                  </a:rPr>
                  <a:t>centered on positive tail of prior – not consistent with observations.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Could be due to “ad hoc”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used as mean field (spin-up over 100 years).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latin typeface="+mn-lt"/>
                  </a:rPr>
                  <a:t>May be that emulator was been built with a (non-physical) positive mass balance while calibration was done on present-day observations (consistent with ice losing mass).</a:t>
                </a:r>
                <a:endParaRPr lang="en-US" sz="16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659160"/>
                <a:ext cx="8534400" cy="1046440"/>
              </a:xfrm>
              <a:prstGeom prst="rect">
                <a:avLst/>
              </a:prstGeom>
              <a:blipFill rotWithShape="1">
                <a:blip r:embed="rId5"/>
                <a:stretch>
                  <a:fillRect l="-429" t="-1744" r="-28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6800" y="1548825"/>
            <a:ext cx="6934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Disclaimer: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these results illustrate that we have in place all steps of our UQ workflow. </a:t>
            </a:r>
            <a:r>
              <a:rPr lang="en-US" sz="1600" i="1" dirty="0" smtClean="0">
                <a:latin typeface="+mn-lt"/>
              </a:rPr>
              <a:t>They are NOT yet actual uncertainty bounds for sea-level rise.</a:t>
            </a:r>
            <a:r>
              <a:rPr lang="en-US" sz="1600" dirty="0" smtClean="0">
                <a:latin typeface="+mn-lt"/>
              </a:rPr>
              <a:t> 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26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828800"/>
            <a:ext cx="4953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PISCEES project, land-ice equations and relevant codes (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CISM-Albany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MPAS-Alban</a:t>
            </a:r>
            <a:r>
              <a:rPr lang="en-US" dirty="0" smtClean="0">
                <a:latin typeface="+mn-lt"/>
              </a:rPr>
              <a:t>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Uncertainty Quantification Problem Definition.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Bayesian Calibration.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Demonstrations</a:t>
            </a:r>
            <a:r>
              <a:rPr lang="en-US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Forward Propagation of Uncertainty.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Methodology.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Demonstrations.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Summary and Future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Summary and Ongoing Work</a:t>
            </a:r>
            <a:endParaRPr lang="en-US" sz="3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686800" cy="43581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</a:pPr>
            <a:endParaRPr lang="en-US" sz="800" b="1" dirty="0" smtClean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This talk described our </a:t>
            </a:r>
            <a:r>
              <a:rPr lang="en-US" b="1" i="1" dirty="0" smtClean="0">
                <a:latin typeface="Calibri" charset="0"/>
              </a:rPr>
              <a:t>workflow</a:t>
            </a:r>
            <a:r>
              <a:rPr lang="en-US" dirty="0" smtClean="0">
                <a:latin typeface="Calibri" charset="0"/>
              </a:rPr>
              <a:t> for quantifying uncertainties in expected aggregate ice sheet mass loss and its </a:t>
            </a:r>
            <a:r>
              <a:rPr lang="en-US" b="1" i="1" dirty="0" smtClean="0">
                <a:latin typeface="Calibri" charset="0"/>
              </a:rPr>
              <a:t>demonstration</a:t>
            </a:r>
            <a:r>
              <a:rPr lang="en-US" dirty="0" smtClean="0">
                <a:latin typeface="Calibri" charset="0"/>
              </a:rPr>
              <a:t> on some Greenland ice sheet problems. 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Our choice of prior is </a:t>
            </a:r>
            <a:r>
              <a:rPr lang="en-US" altLang="en-US" dirty="0"/>
              <a:t>somewhat </a:t>
            </a:r>
            <a:r>
              <a:rPr lang="en-US" altLang="en-US" dirty="0" smtClean="0"/>
              <a:t>arbitrary; </a:t>
            </a:r>
            <a:r>
              <a:rPr lang="en-US" altLang="en-US" dirty="0"/>
              <a:t>however it is possible to build an informed </a:t>
            </a:r>
            <a:r>
              <a:rPr lang="en-US" altLang="en-US" dirty="0" smtClean="0"/>
              <a:t>Gaussian </a:t>
            </a:r>
            <a:r>
              <a:rPr lang="en-US" altLang="en-US" dirty="0"/>
              <a:t>distribution using the </a:t>
            </a:r>
            <a:r>
              <a:rPr lang="en-US" altLang="en-US" b="1" i="1" dirty="0"/>
              <a:t>Hessian of the deterministic </a:t>
            </a:r>
            <a:r>
              <a:rPr lang="en-US" altLang="en-US" b="1" i="1" dirty="0" smtClean="0"/>
              <a:t>inversion</a:t>
            </a:r>
            <a:r>
              <a:rPr lang="en-US" altLang="en-US" b="1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sz="400" b="1" dirty="0" smtClean="0"/>
          </a:p>
          <a:p>
            <a:pPr>
              <a:lnSpc>
                <a:spcPct val="90000"/>
              </a:lnSpc>
            </a:pPr>
            <a:endParaRPr lang="en-US" altLang="en-US" sz="400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We plan to use </a:t>
            </a:r>
            <a:r>
              <a:rPr lang="en-US" altLang="en-US" b="1" i="1" dirty="0"/>
              <a:t>gradient information </a:t>
            </a:r>
            <a:r>
              <a:rPr lang="en-US" altLang="en-US" dirty="0"/>
              <a:t>to combine MCMC in </a:t>
            </a:r>
            <a:r>
              <a:rPr lang="en-US" altLang="en-US" b="1" i="1" dirty="0"/>
              <a:t>active subspaces </a:t>
            </a:r>
            <a:r>
              <a:rPr lang="en-US" altLang="en-US" dirty="0"/>
              <a:t>with surrogates. </a:t>
            </a:r>
            <a:endParaRPr lang="en-US" altLang="en-US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We might use techniques such as the </a:t>
            </a:r>
            <a:r>
              <a:rPr lang="en-US" altLang="en-US" b="1" i="1" dirty="0"/>
              <a:t>compressed sensing </a:t>
            </a:r>
            <a:r>
              <a:rPr lang="en-US" altLang="en-US" dirty="0" smtClean="0"/>
              <a:t>technique </a:t>
            </a:r>
            <a:r>
              <a:rPr lang="en-US" altLang="en-US" dirty="0"/>
              <a:t>to adaptively select significant modes and the basis for the parameter space. The hope is that only few modes affect the low dimensional </a:t>
            </a:r>
            <a:r>
              <a:rPr lang="en-US" altLang="en-US" dirty="0" err="1"/>
              <a:t>QoI</a:t>
            </a:r>
            <a:r>
              <a:rPr lang="en-US" altLang="en-US" dirty="0"/>
              <a:t> (e.g</a:t>
            </a:r>
            <a:r>
              <a:rPr lang="en-US" altLang="en-US" dirty="0" smtClean="0"/>
              <a:t>., </a:t>
            </a:r>
            <a:r>
              <a:rPr lang="en-US" altLang="en-US" dirty="0"/>
              <a:t>sea level rise</a:t>
            </a:r>
            <a:r>
              <a:rPr lang="en-US" altLang="en-US" dirty="0" smtClean="0"/>
              <a:t>).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We might use </a:t>
            </a:r>
            <a:r>
              <a:rPr lang="en-US" altLang="en-US" b="1" i="1" dirty="0"/>
              <a:t>cheap physical models </a:t>
            </a:r>
            <a:r>
              <a:rPr lang="en-US" altLang="en-US" dirty="0"/>
              <a:t>(</a:t>
            </a:r>
            <a:r>
              <a:rPr lang="en-US" altLang="en-US" dirty="0" smtClean="0"/>
              <a:t>e.g., the shallow ice model or SIA</a:t>
            </a:r>
            <a:r>
              <a:rPr lang="en-US" altLang="en-US" dirty="0"/>
              <a:t>) or </a:t>
            </a:r>
            <a:r>
              <a:rPr lang="en-US" altLang="en-US" b="1" i="1" dirty="0"/>
              <a:t>low resolution solves</a:t>
            </a:r>
            <a:r>
              <a:rPr lang="en-US" altLang="en-US" dirty="0"/>
              <a:t> to reduce the cost of building the emulator. </a:t>
            </a:r>
            <a:endParaRPr lang="en-US" alt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8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In future work, we plan to look at effects of </a:t>
            </a:r>
            <a:r>
              <a:rPr lang="en-US" altLang="en-US" b="1" i="1" dirty="0" smtClean="0"/>
              <a:t>other sources of uncertainty</a:t>
            </a:r>
            <a:r>
              <a:rPr lang="en-US" altLang="en-US" dirty="0" smtClean="0"/>
              <a:t>, e.g., surface mass balance.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800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03200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01487"/>
            <a:ext cx="1066800" cy="5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01487"/>
            <a:ext cx="1447800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03200"/>
            <a:ext cx="1583550" cy="8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1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2895600"/>
            <a:ext cx="14104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Funding/Acknowledgements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280868"/>
            <a:ext cx="3752488" cy="424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 smtClean="0">
                <a:latin typeface="Calibri" charset="0"/>
              </a:rPr>
              <a:t>Thank you!  Questions? 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 bwMode="auto">
              <a:xfrm>
                <a:off x="704850" y="1524000"/>
                <a:ext cx="7620000" cy="114922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200" b="1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000" b="1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2860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743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200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657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600" b="0" dirty="0" smtClean="0"/>
                  <a:t>Support </a:t>
                </a:r>
                <a:r>
                  <a:rPr lang="en-US" sz="1600" b="0" dirty="0"/>
                  <a:t>for this work was provided through Scientific Discovery through </a:t>
                </a:r>
                <a:r>
                  <a:rPr lang="en-US" sz="1600" b="0" dirty="0" smtClean="0"/>
                  <a:t>Advanced Computing </a:t>
                </a:r>
                <a:r>
                  <a:rPr lang="en-US" sz="1600" b="0" dirty="0"/>
                  <a:t>(</a:t>
                </a:r>
                <a:r>
                  <a:rPr lang="en-US" sz="1600" dirty="0"/>
                  <a:t>SciDAC</a:t>
                </a:r>
                <a:r>
                  <a:rPr lang="en-US" sz="1600" b="0" dirty="0"/>
                  <a:t>) </a:t>
                </a:r>
                <a:r>
                  <a:rPr lang="en-US" sz="1600" b="0" dirty="0" smtClean="0"/>
                  <a:t>projects </a:t>
                </a:r>
                <a:r>
                  <a:rPr lang="en-US" sz="1600" b="0" dirty="0"/>
                  <a:t>funded by the U.S. Department of Energy, Office of </a:t>
                </a:r>
                <a:r>
                  <a:rPr lang="en-US" sz="1600" b="0" dirty="0" smtClean="0"/>
                  <a:t>Science (</a:t>
                </a:r>
                <a:r>
                  <a:rPr lang="en-US" sz="1600" dirty="0" smtClean="0"/>
                  <a:t>OSCR</a:t>
                </a:r>
                <a:r>
                  <a:rPr lang="en-US" sz="1600" b="0" dirty="0" smtClean="0"/>
                  <a:t>), Advanced </a:t>
                </a:r>
                <a:r>
                  <a:rPr lang="en-US" sz="1600" b="0" dirty="0"/>
                  <a:t>Scientific Computing Research and Biological and Environmental </a:t>
                </a:r>
                <a:r>
                  <a:rPr lang="en-US" sz="1600" b="0" dirty="0" smtClean="0"/>
                  <a:t>Research (</a:t>
                </a:r>
                <a:r>
                  <a:rPr lang="en-US" sz="1600" dirty="0" smtClean="0"/>
                  <a:t>BER</a:t>
                </a:r>
                <a:r>
                  <a:rPr lang="en-US" sz="1600" b="0" dirty="0" smtClean="0"/>
                  <a:t>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1600" dirty="0" smtClean="0"/>
                  <a:t>PISCEES </a:t>
                </a:r>
                <a:r>
                  <a:rPr lang="en-US" sz="1600" dirty="0" err="1" smtClean="0"/>
                  <a:t>SciDAC</a:t>
                </a:r>
                <a:r>
                  <a:rPr lang="en-US" sz="1600" dirty="0" smtClean="0"/>
                  <a:t> Application Partnership.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" y="1524000"/>
                <a:ext cx="7620000" cy="1149221"/>
              </a:xfrm>
              <a:prstGeom prst="rect">
                <a:avLst/>
              </a:prstGeom>
              <a:blipFill rotWithShape="1">
                <a:blip r:embed="rId4"/>
                <a:stretch>
                  <a:fillRect t="-1587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1" y="2164080"/>
            <a:ext cx="85725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971800"/>
            <a:ext cx="923727" cy="923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36809"/>
            <a:ext cx="1374783" cy="37324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494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7" y="4038600"/>
            <a:ext cx="1525059" cy="5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16" y="4083882"/>
            <a:ext cx="1598084" cy="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672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38" y="2209800"/>
            <a:ext cx="1097062" cy="7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0" y="3066365"/>
            <a:ext cx="1186523" cy="3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54" y="2977901"/>
            <a:ext cx="1260146" cy="49681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98883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819400"/>
            <a:ext cx="1179050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881872"/>
            <a:ext cx="8229600" cy="1255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5100" indent="-222250" algn="ctr">
              <a:lnSpc>
                <a:spcPct val="90000"/>
              </a:lnSpc>
            </a:pPr>
            <a:r>
              <a:rPr lang="en-US" b="1" i="1" dirty="0" smtClean="0">
                <a:latin typeface="Calibri" charset="0"/>
              </a:rPr>
              <a:t>PISCEES team members:</a:t>
            </a:r>
            <a:r>
              <a:rPr lang="en-US" i="1" dirty="0" smtClean="0">
                <a:latin typeface="Calibri" charset="0"/>
              </a:rPr>
              <a:t> </a:t>
            </a:r>
            <a:r>
              <a:rPr lang="en-US" i="1" dirty="0">
                <a:latin typeface="Calibri" charset="0"/>
              </a:rPr>
              <a:t>K. </a:t>
            </a:r>
            <a:r>
              <a:rPr lang="en-US" i="1" dirty="0" smtClean="0">
                <a:latin typeface="Calibri" charset="0"/>
              </a:rPr>
              <a:t>Evans, </a:t>
            </a:r>
            <a:r>
              <a:rPr lang="en-US" i="1" dirty="0">
                <a:latin typeface="Calibri" charset="0"/>
              </a:rPr>
              <a:t>M. </a:t>
            </a:r>
            <a:r>
              <a:rPr lang="en-US" i="1" dirty="0" err="1" smtClean="0">
                <a:latin typeface="Calibri" charset="0"/>
              </a:rPr>
              <a:t>Gunzburger</a:t>
            </a:r>
            <a:r>
              <a:rPr lang="en-US" i="1" dirty="0" smtClean="0">
                <a:latin typeface="Calibri" charset="0"/>
              </a:rPr>
              <a:t>, M</a:t>
            </a:r>
            <a:r>
              <a:rPr lang="en-US" i="1" dirty="0">
                <a:latin typeface="Calibri" charset="0"/>
              </a:rPr>
              <a:t>. </a:t>
            </a:r>
            <a:r>
              <a:rPr lang="en-US" i="1" dirty="0" smtClean="0">
                <a:latin typeface="Calibri" charset="0"/>
              </a:rPr>
              <a:t>Hoffman, C</a:t>
            </a:r>
            <a:r>
              <a:rPr lang="en-US" i="1" dirty="0">
                <a:latin typeface="Calibri" charset="0"/>
              </a:rPr>
              <a:t>. </a:t>
            </a:r>
            <a:r>
              <a:rPr lang="en-US" i="1" dirty="0" smtClean="0">
                <a:latin typeface="Calibri" charset="0"/>
              </a:rPr>
              <a:t>Jackson, </a:t>
            </a:r>
            <a:r>
              <a:rPr lang="en-US" i="1" dirty="0">
                <a:latin typeface="Calibri" charset="0"/>
              </a:rPr>
              <a:t>P. </a:t>
            </a:r>
            <a:r>
              <a:rPr lang="en-US" i="1" dirty="0" smtClean="0">
                <a:latin typeface="Calibri" charset="0"/>
              </a:rPr>
              <a:t>Jones, W. </a:t>
            </a:r>
            <a:r>
              <a:rPr lang="en-US" i="1" dirty="0">
                <a:latin typeface="Calibri" charset="0"/>
              </a:rPr>
              <a:t>Lipscomb, M. </a:t>
            </a:r>
            <a:r>
              <a:rPr lang="en-US" i="1" dirty="0" smtClean="0">
                <a:latin typeface="Calibri" charset="0"/>
              </a:rPr>
              <a:t>Perego, S</a:t>
            </a:r>
            <a:r>
              <a:rPr lang="en-US" i="1" dirty="0">
                <a:latin typeface="Calibri" charset="0"/>
              </a:rPr>
              <a:t>. Price</a:t>
            </a:r>
            <a:r>
              <a:rPr lang="en-US" i="1" dirty="0" smtClean="0">
                <a:latin typeface="Calibri" charset="0"/>
              </a:rPr>
              <a:t>, A. Salinger, I. Tezaur, R. </a:t>
            </a:r>
            <a:r>
              <a:rPr lang="en-US" i="1" dirty="0" err="1" smtClean="0">
                <a:latin typeface="Calibri" charset="0"/>
              </a:rPr>
              <a:t>Tuminaro</a:t>
            </a:r>
            <a:r>
              <a:rPr lang="en-US" i="1" dirty="0" smtClean="0">
                <a:latin typeface="Calibri" charset="0"/>
              </a:rPr>
              <a:t>, </a:t>
            </a:r>
            <a:r>
              <a:rPr lang="en-US" i="1" dirty="0">
                <a:latin typeface="Calibri" charset="0"/>
              </a:rPr>
              <a:t>P. </a:t>
            </a:r>
            <a:r>
              <a:rPr lang="en-US" i="1" dirty="0" smtClean="0">
                <a:latin typeface="Calibri" charset="0"/>
              </a:rPr>
              <a:t>Worley.</a:t>
            </a:r>
            <a:endParaRPr lang="en-US" sz="400" i="1" dirty="0" smtClean="0">
              <a:latin typeface="Calibri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endParaRPr lang="en-US" sz="400" i="1" dirty="0" smtClean="0">
              <a:latin typeface="Calibri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r>
              <a:rPr lang="en-US" sz="400" i="1" dirty="0" smtClean="0">
                <a:latin typeface="Calibri" charset="0"/>
              </a:rPr>
              <a:t> </a:t>
            </a:r>
          </a:p>
          <a:p>
            <a:pPr indent="-57150" algn="ctr">
              <a:lnSpc>
                <a:spcPct val="90000"/>
              </a:lnSpc>
            </a:pPr>
            <a:r>
              <a:rPr lang="en-US" b="1" i="1" dirty="0" err="1" smtClean="0">
                <a:latin typeface="Calibri" charset="0"/>
              </a:rPr>
              <a:t>Trilinos</a:t>
            </a:r>
            <a:r>
              <a:rPr lang="en-US" b="1" i="1" dirty="0" smtClean="0">
                <a:latin typeface="Calibri" charset="0"/>
              </a:rPr>
              <a:t>/DAKOTA collaborators</a:t>
            </a:r>
            <a:r>
              <a:rPr lang="en-US" i="1" dirty="0" smtClean="0">
                <a:latin typeface="Calibri" charset="0"/>
              </a:rPr>
              <a:t>: </a:t>
            </a:r>
            <a:r>
              <a:rPr lang="en-US" i="1" dirty="0">
                <a:latin typeface="Calibri" charset="0"/>
              </a:rPr>
              <a:t>M. Eldred, J. Jakeman, E</a:t>
            </a:r>
            <a:r>
              <a:rPr lang="en-US" i="1" dirty="0" smtClean="0">
                <a:latin typeface="Calibri" charset="0"/>
              </a:rPr>
              <a:t>. Phipps, L. </a:t>
            </a:r>
            <a:r>
              <a:rPr lang="en-US" i="1" dirty="0" err="1" smtClean="0">
                <a:latin typeface="Calibri" charset="0"/>
              </a:rPr>
              <a:t>Swiler</a:t>
            </a:r>
            <a:r>
              <a:rPr lang="en-US" i="1" dirty="0" smtClean="0">
                <a:latin typeface="Calibri" charset="0"/>
              </a:rPr>
              <a:t>.</a:t>
            </a:r>
          </a:p>
          <a:p>
            <a:pPr marL="400050" lvl="1" indent="0" algn="ctr" eaLnBrk="1" hangingPunct="1">
              <a:lnSpc>
                <a:spcPct val="90000"/>
              </a:lnSpc>
            </a:pPr>
            <a:endParaRPr lang="en-US" sz="400" i="1" dirty="0" smtClean="0">
              <a:latin typeface="Calibri" charset="0"/>
            </a:endParaRPr>
          </a:p>
          <a:p>
            <a:pPr marL="400050" lvl="1" indent="0" algn="ctr" eaLnBrk="1" hangingPunct="1">
              <a:lnSpc>
                <a:spcPct val="90000"/>
              </a:lnSpc>
            </a:pPr>
            <a:r>
              <a:rPr lang="en-US" b="1" i="1" dirty="0" smtClean="0">
                <a:latin typeface="Calibri" charset="0"/>
              </a:rPr>
              <a:t>Computing resources: </a:t>
            </a:r>
            <a:r>
              <a:rPr lang="en-US" i="1" dirty="0" smtClean="0">
                <a:latin typeface="Calibri" charset="0"/>
              </a:rPr>
              <a:t>NERSC, OLCF.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65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References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28600" y="3832324"/>
            <a:ext cx="54524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75044"/>
            <a:ext cx="8229600" cy="526297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[1] M.A. </a:t>
            </a:r>
            <a:r>
              <a:rPr lang="en-US" sz="1600" dirty="0" err="1" smtClean="0">
                <a:solidFill>
                  <a:schemeClr val="tx1"/>
                </a:solidFill>
              </a:rPr>
              <a:t>Heroux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et al.  </a:t>
            </a:r>
            <a:r>
              <a:rPr lang="en-US" sz="1600" dirty="0" smtClean="0">
                <a:solidFill>
                  <a:schemeClr val="tx1"/>
                </a:solidFill>
              </a:rPr>
              <a:t>“An overview of the </a:t>
            </a:r>
            <a:r>
              <a:rPr lang="en-US" sz="1600" dirty="0" err="1" smtClean="0">
                <a:solidFill>
                  <a:schemeClr val="tx1"/>
                </a:solidFill>
              </a:rPr>
              <a:t>Trilinos</a:t>
            </a:r>
            <a:r>
              <a:rPr lang="en-US" sz="1600" dirty="0" smtClean="0">
                <a:solidFill>
                  <a:schemeClr val="tx1"/>
                </a:solidFill>
              </a:rPr>
              <a:t> project.”  </a:t>
            </a:r>
            <a:r>
              <a:rPr lang="en-US" sz="1600" i="1" dirty="0" smtClean="0">
                <a:solidFill>
                  <a:schemeClr val="tx1"/>
                </a:solidFill>
              </a:rPr>
              <a:t>ACM Trans. Math. </a:t>
            </a:r>
            <a:r>
              <a:rPr lang="en-US" sz="1600" i="1" dirty="0" err="1" smtClean="0">
                <a:solidFill>
                  <a:schemeClr val="tx1"/>
                </a:solidFill>
              </a:rPr>
              <a:t>Softw</a:t>
            </a:r>
            <a:r>
              <a:rPr lang="en-US" sz="1600" i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</a:rPr>
              <a:t>31</a:t>
            </a:r>
            <a:r>
              <a:rPr lang="en-US" sz="1600" dirty="0" smtClean="0">
                <a:solidFill>
                  <a:schemeClr val="tx1"/>
                </a:solidFill>
              </a:rPr>
              <a:t>(3) (2005).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/>
              <a:t>A.G. </a:t>
            </a:r>
            <a:r>
              <a:rPr lang="en-US" sz="1600" dirty="0" smtClean="0"/>
              <a:t>Salinger</a:t>
            </a:r>
            <a:r>
              <a:rPr lang="en-US" sz="1600" dirty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 </a:t>
            </a:r>
            <a:r>
              <a:rPr lang="en-US" sz="1600" dirty="0"/>
              <a:t>"Albany: Using Agile Components to Develop a Flexible, Generic </a:t>
            </a:r>
            <a:r>
              <a:rPr lang="en-US" sz="1600" dirty="0" err="1"/>
              <a:t>Multiphysics</a:t>
            </a:r>
            <a:r>
              <a:rPr lang="en-US" sz="1600" dirty="0"/>
              <a:t> Analysis Code", </a:t>
            </a:r>
            <a:r>
              <a:rPr lang="en-US" sz="1600" i="1" dirty="0" err="1" smtClean="0"/>
              <a:t>Comput</a:t>
            </a:r>
            <a:r>
              <a:rPr lang="en-US" sz="1600" i="1" dirty="0"/>
              <a:t>. Sci. Disc.</a:t>
            </a:r>
            <a:r>
              <a:rPr lang="en-US" sz="1600" dirty="0"/>
              <a:t> </a:t>
            </a:r>
            <a:r>
              <a:rPr lang="en-US" sz="1600" dirty="0" smtClean="0"/>
              <a:t>(submitted, 2015).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[3] </a:t>
            </a:r>
            <a:r>
              <a:rPr lang="en-US" sz="1600" b="1" dirty="0"/>
              <a:t>I. </a:t>
            </a:r>
            <a:r>
              <a:rPr lang="en-US" sz="1600" b="1" dirty="0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M. Perego, A. Salinger, R. </a:t>
            </a:r>
            <a:r>
              <a:rPr lang="en-US" sz="1600" dirty="0" err="1"/>
              <a:t>Tuminaro</a:t>
            </a:r>
            <a:r>
              <a:rPr lang="en-US" sz="1600" dirty="0"/>
              <a:t>, S. Price. "</a:t>
            </a:r>
            <a:r>
              <a:rPr lang="en-US" sz="1600" i="1" dirty="0"/>
              <a:t>Albany/FELIX</a:t>
            </a:r>
            <a:r>
              <a:rPr lang="en-US" sz="1600" dirty="0"/>
              <a:t>: A Parallel, Scalable and Robust Finite Element Higher-Order Stokes Ice Sheet Solver Built for Advanced Analysis", </a:t>
            </a:r>
            <a:r>
              <a:rPr lang="en-US" sz="1600" i="1" dirty="0" err="1"/>
              <a:t>Geosci</a:t>
            </a:r>
            <a:r>
              <a:rPr lang="en-US" sz="1600" i="1" dirty="0"/>
              <a:t>. Model Develop. </a:t>
            </a:r>
            <a:r>
              <a:rPr lang="en-US" sz="1600" dirty="0" smtClean="0"/>
              <a:t>8</a:t>
            </a:r>
            <a:r>
              <a:rPr lang="en-US" sz="1600" i="1" dirty="0" smtClean="0"/>
              <a:t> </a:t>
            </a:r>
            <a:r>
              <a:rPr lang="en-US" sz="1600" dirty="0" smtClean="0"/>
              <a:t>(2015) 1-24.</a:t>
            </a:r>
            <a:endParaRPr lang="en-US" sz="1600" i="1" dirty="0" smtClean="0"/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[4] </a:t>
            </a:r>
            <a:r>
              <a:rPr lang="en-US" sz="1600" b="1" dirty="0"/>
              <a:t>I. </a:t>
            </a:r>
            <a:r>
              <a:rPr lang="en-US" sz="1600" b="1" dirty="0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R. </a:t>
            </a:r>
            <a:r>
              <a:rPr lang="en-US" sz="1600" dirty="0" err="1"/>
              <a:t>Tuminaro</a:t>
            </a:r>
            <a:r>
              <a:rPr lang="en-US" sz="1600" dirty="0"/>
              <a:t>, M. Perego, A. Salinger, S. Price. "On the scalability of the </a:t>
            </a:r>
            <a:r>
              <a:rPr lang="en-US" sz="1600" i="1" dirty="0"/>
              <a:t>Albany/FELIX</a:t>
            </a:r>
            <a:r>
              <a:rPr lang="en-US" sz="1600" dirty="0"/>
              <a:t> first-order Stokes approximation ice sheet solver for large-scale simulations of the Greenland and Antarctic ice sheets</a:t>
            </a:r>
            <a:r>
              <a:rPr lang="en-US" sz="1600" dirty="0" smtClean="0"/>
              <a:t>", </a:t>
            </a:r>
            <a:r>
              <a:rPr lang="en-US" sz="1600" i="1" dirty="0" smtClean="0"/>
              <a:t>MSESM/ICCS15</a:t>
            </a:r>
            <a:r>
              <a:rPr lang="en-US" sz="1600" dirty="0" smtClean="0"/>
              <a:t>, </a:t>
            </a:r>
            <a:r>
              <a:rPr lang="en-US" sz="1600" dirty="0"/>
              <a:t>Reykjavik, Iceland (June 2014). </a:t>
            </a:r>
            <a:endParaRPr lang="en-US" sz="1600" dirty="0" smtClean="0"/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/>
              <a:t>R.S. </a:t>
            </a:r>
            <a:r>
              <a:rPr lang="en-US" sz="1600" dirty="0" err="1"/>
              <a:t>Tuminaro</a:t>
            </a:r>
            <a:r>
              <a:rPr lang="en-US" sz="1600" dirty="0"/>
              <a:t>, </a:t>
            </a:r>
            <a:r>
              <a:rPr lang="en-US" sz="1600" b="1" dirty="0"/>
              <a:t>I. </a:t>
            </a:r>
            <a:r>
              <a:rPr lang="en-US" sz="1600" b="1" dirty="0" err="1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M. Perego, A.G. Salinger. "A Hybrid Operator Dependent Multi-Grid/Algebraic Multi-Grid Approach: Application to Ice Sheet Modeling", </a:t>
            </a:r>
            <a:r>
              <a:rPr lang="en-US" sz="1600" dirty="0" smtClean="0"/>
              <a:t> </a:t>
            </a:r>
            <a:r>
              <a:rPr lang="en-US" sz="1600" i="1" dirty="0" smtClean="0"/>
              <a:t>SIAM </a:t>
            </a:r>
            <a:r>
              <a:rPr lang="en-US" sz="1600" i="1" dirty="0"/>
              <a:t>J. Sci. </a:t>
            </a:r>
            <a:r>
              <a:rPr lang="en-US" sz="1600" i="1" dirty="0" err="1"/>
              <a:t>Comput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dirty="0" smtClean="0"/>
              <a:t>(in prep).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en-US" sz="1600" dirty="0" smtClean="0">
                <a:solidFill>
                  <a:schemeClr val="tx1"/>
                </a:solidFill>
              </a:rPr>
              <a:t>] </a:t>
            </a:r>
            <a:r>
              <a:rPr lang="en-US" sz="1600" dirty="0">
                <a:solidFill>
                  <a:schemeClr val="tx1"/>
                </a:solidFill>
              </a:rPr>
              <a:t>R. </a:t>
            </a:r>
            <a:r>
              <a:rPr lang="en-US" sz="1600" dirty="0" err="1"/>
              <a:t>Tuminaro</a:t>
            </a:r>
            <a:r>
              <a:rPr lang="en-US" sz="1600" dirty="0"/>
              <a:t>. “ML’s </a:t>
            </a:r>
            <a:r>
              <a:rPr lang="en-US" sz="1600" dirty="0" err="1"/>
              <a:t>SemiCoarsening</a:t>
            </a:r>
            <a:r>
              <a:rPr lang="en-US" sz="1600" dirty="0"/>
              <a:t> Feature, Addition to ML 5.0 Smoothed Aggregation User’s Guide” , Sandia National Laboratories Report, SAND2006-2649, Sandia National Laboratories, Albuquerque, NM, 2014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44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647701" y="228600"/>
            <a:ext cx="803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PISCEES Project and Relevant Solvers (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Albany-FELIX, CISM/MPAS-Albany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)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</a:t>
            </a:r>
            <a:r>
              <a:rPr lang="en-US" sz="1600" i="1" dirty="0">
                <a:latin typeface="+mn-lt"/>
              </a:rPr>
              <a:t>p</a:t>
            </a:r>
            <a:r>
              <a:rPr lang="en-US" sz="1600" i="1" dirty="0" smtClean="0">
                <a:latin typeface="+mn-lt"/>
              </a:rPr>
              <a:t>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approximation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791200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791200"/>
            <a:ext cx="4495800" cy="830997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CISM/MPAS</a:t>
            </a:r>
            <a:r>
              <a:rPr lang="en-US" sz="1600" b="1" dirty="0" smtClean="0">
                <a:latin typeface="+mn-lt"/>
              </a:rPr>
              <a:t> Land Ice Codes (dynamic):</a:t>
            </a:r>
          </a:p>
          <a:p>
            <a:pPr algn="ctr"/>
            <a:r>
              <a:rPr lang="en-US" sz="1600" dirty="0" smtClean="0">
                <a:latin typeface="+mn-lt"/>
              </a:rPr>
              <a:t>Ice Sheet Evolution PDEs</a:t>
            </a:r>
          </a:p>
          <a:p>
            <a:pPr algn="ctr"/>
            <a:r>
              <a:rPr lang="en-US" sz="1600" dirty="0" smtClean="0">
                <a:latin typeface="+mn-lt"/>
              </a:rPr>
              <a:t>(thickness, temperature evolution)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61811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69267" y="63335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2766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our land-ice solver: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Dynamical core (</a:t>
            </a:r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) when coupled to </a:t>
            </a:r>
            <a:r>
              <a:rPr lang="en-US" sz="1600" dirty="0">
                <a:latin typeface="+mn-lt"/>
              </a:rPr>
              <a:t>codes that solve thickness and temperature evolution equations (</a:t>
            </a:r>
            <a:r>
              <a:rPr lang="en-US" sz="1600" i="1" dirty="0" smtClean="0">
                <a:latin typeface="+mn-lt"/>
              </a:rPr>
              <a:t>CISM/MPAS LI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codes</a:t>
            </a:r>
            <a:r>
              <a:rPr lang="en-US" sz="1600" dirty="0" smtClean="0">
                <a:latin typeface="+mn-lt"/>
              </a:rPr>
              <a:t>).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Performance-portability. </a:t>
            </a:r>
            <a:endParaRPr lang="en-US" sz="1600" dirty="0" smtClean="0">
              <a:latin typeface="+mn-lt"/>
            </a:endParaRP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Advanced analysis capabilities (</a:t>
            </a:r>
            <a:r>
              <a:rPr lang="en-US" sz="1600" dirty="0" err="1" smtClean="0">
                <a:latin typeface="+mn-lt"/>
              </a:rPr>
              <a:t>adjoint</a:t>
            </a:r>
            <a:r>
              <a:rPr lang="en-US" sz="1600" dirty="0" smtClean="0">
                <a:latin typeface="+mn-lt"/>
              </a:rPr>
              <a:t>-based deterministic inversion,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Bayesian calibration, UQ, </a:t>
            </a:r>
            <a:r>
              <a:rPr lang="en-US" sz="1600" dirty="0" smtClean="0">
                <a:latin typeface="+mn-lt"/>
              </a:rPr>
              <a:t>sensitivity analysis). </a:t>
            </a:r>
          </a:p>
          <a:p>
            <a:pPr lvl="1"/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191000" y="3200400"/>
            <a:ext cx="48006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 will provide actionable predictions of 21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century sea-level rise (including uncertainty).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664" y="4876800"/>
            <a:ext cx="533400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This talk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40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References (cont’d)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28600" y="3832324"/>
            <a:ext cx="54524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75044"/>
            <a:ext cx="8229600" cy="403187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en-US" sz="1600" dirty="0" smtClean="0">
                <a:solidFill>
                  <a:schemeClr val="tx1"/>
                </a:solidFill>
              </a:rPr>
              <a:t>] S. Shannon, </a:t>
            </a:r>
            <a:r>
              <a:rPr lang="en-US" sz="1600" i="1" dirty="0" smtClean="0">
                <a:solidFill>
                  <a:schemeClr val="tx1"/>
                </a:solidFill>
              </a:rPr>
              <a:t>et al.</a:t>
            </a:r>
            <a:r>
              <a:rPr lang="en-US" sz="1600" dirty="0" smtClean="0">
                <a:solidFill>
                  <a:schemeClr val="tx1"/>
                </a:solidFill>
              </a:rPr>
              <a:t> “Enhanced basal lubrication and the contribution of the Greenland ice sheet to future sea-level rise”,  </a:t>
            </a:r>
            <a:r>
              <a:rPr lang="en-US" sz="1600" i="1" dirty="0" smtClean="0">
                <a:solidFill>
                  <a:schemeClr val="tx1"/>
                </a:solidFill>
              </a:rPr>
              <a:t>P. Natl. Acad. Sci., </a:t>
            </a:r>
            <a:r>
              <a:rPr lang="en-US" sz="1600" dirty="0" smtClean="0">
                <a:solidFill>
                  <a:schemeClr val="tx1"/>
                </a:solidFill>
              </a:rPr>
              <a:t>110 (2013) 14156-14161.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[8] P. </a:t>
            </a:r>
            <a:r>
              <a:rPr lang="en-US" sz="1600" dirty="0" err="1" smtClean="0">
                <a:solidFill>
                  <a:schemeClr val="tx1"/>
                </a:solidFill>
              </a:rPr>
              <a:t>Fretwell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i="1" dirty="0" smtClean="0">
                <a:solidFill>
                  <a:schemeClr val="tx1"/>
                </a:solidFill>
              </a:rPr>
              <a:t>et al.</a:t>
            </a:r>
            <a:r>
              <a:rPr lang="en-US" sz="1600" dirty="0" smtClean="0">
                <a:solidFill>
                  <a:schemeClr val="tx1"/>
                </a:solidFill>
              </a:rPr>
              <a:t>  “BEDMAP2: Improved ice bed, surface, and thickness datasets for Antarctica”,  </a:t>
            </a:r>
            <a:r>
              <a:rPr lang="en-US" sz="1600" i="1" dirty="0" smtClean="0">
                <a:solidFill>
                  <a:schemeClr val="tx1"/>
                </a:solidFill>
              </a:rPr>
              <a:t>The Cryosphere</a:t>
            </a:r>
            <a:r>
              <a:rPr lang="en-US" sz="1600" dirty="0" smtClean="0">
                <a:solidFill>
                  <a:schemeClr val="tx1"/>
                </a:solidFill>
              </a:rPr>
              <a:t> 7(1) (2013) 375-393.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[9] F. </a:t>
            </a:r>
            <a:r>
              <a:rPr lang="en-US" sz="1600" dirty="0" err="1" smtClean="0">
                <a:solidFill>
                  <a:schemeClr val="tx1"/>
                </a:solidFill>
              </a:rPr>
              <a:t>Pattyn</a:t>
            </a:r>
            <a:r>
              <a:rPr lang="en-US" sz="1600" dirty="0" smtClean="0">
                <a:solidFill>
                  <a:schemeClr val="tx1"/>
                </a:solidFill>
              </a:rPr>
              <a:t>.  “Antarctic subglacial conditions inferred from a hybrid ice sheet/ice stream model”,  </a:t>
            </a:r>
            <a:r>
              <a:rPr lang="en-US" sz="1600" i="1" dirty="0" smtClean="0">
                <a:solidFill>
                  <a:schemeClr val="tx1"/>
                </a:solidFill>
              </a:rPr>
              <a:t>Earth and Planetary Science Letters 295 (2010). </a:t>
            </a:r>
          </a:p>
          <a:p>
            <a:endParaRPr lang="en-US" sz="1600" i="1" dirty="0">
              <a:solidFill>
                <a:schemeClr val="tx1"/>
              </a:solidFill>
            </a:endParaRPr>
          </a:p>
          <a:p>
            <a:r>
              <a:rPr lang="en-US" sz="1600" dirty="0" smtClean="0"/>
              <a:t>[10] </a:t>
            </a:r>
            <a:r>
              <a:rPr lang="en-US" sz="1600" dirty="0"/>
              <a:t>M. Perego, S. Price, G. Stadler.  “Optimal Initial Conditions for Coupling Ice Sheet Models to Earth System Models”,  </a:t>
            </a:r>
            <a:r>
              <a:rPr lang="en-US" sz="1600" i="1" dirty="0"/>
              <a:t>J. </a:t>
            </a:r>
            <a:r>
              <a:rPr lang="en-US" sz="1600" i="1" dirty="0" err="1"/>
              <a:t>Geophys</a:t>
            </a:r>
            <a:r>
              <a:rPr lang="en-US" sz="1600" i="1" dirty="0"/>
              <a:t>. Res. </a:t>
            </a:r>
            <a:r>
              <a:rPr lang="en-US" sz="1600" dirty="0"/>
              <a:t>119 (2014) 1894-1917.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[11] J. </a:t>
            </a:r>
            <a:r>
              <a:rPr lang="en-US" altLang="en-US" sz="1600" dirty="0" err="1" smtClean="0"/>
              <a:t>Jakeman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M. Eldred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K. </a:t>
            </a:r>
            <a:r>
              <a:rPr lang="en-US" altLang="en-US" sz="1600" dirty="0" err="1" smtClean="0"/>
              <a:t>Sargsyan</a:t>
            </a:r>
            <a:r>
              <a:rPr lang="en-US" altLang="en-US" sz="1600" dirty="0" smtClean="0"/>
              <a:t>.  “</a:t>
            </a:r>
            <a:r>
              <a:rPr lang="en-US" sz="1600" dirty="0"/>
              <a:t>Enhancing  </a:t>
            </a:r>
            <a:r>
              <a:rPr lang="en-US" sz="1600" dirty="0" smtClean="0"/>
              <a:t>l1-minimization </a:t>
            </a:r>
            <a:r>
              <a:rPr lang="en-US" sz="1600" dirty="0"/>
              <a:t>estimates of polynomial chaos expansions using basis </a:t>
            </a:r>
            <a:r>
              <a:rPr lang="en-US" sz="1600" dirty="0" smtClean="0"/>
              <a:t>selection”,  </a:t>
            </a:r>
            <a:r>
              <a:rPr lang="en-US" sz="1600" i="1" dirty="0" smtClean="0"/>
              <a:t>J. Comp. Phys. </a:t>
            </a:r>
            <a:r>
              <a:rPr lang="en-US" sz="1600" dirty="0" smtClean="0"/>
              <a:t>289 (2015) 18-34.  </a:t>
            </a:r>
          </a:p>
          <a:p>
            <a:endParaRPr lang="en-US" sz="1600" i="1" dirty="0" smtClean="0">
              <a:solidFill>
                <a:schemeClr val="tx1"/>
              </a:solidFill>
            </a:endParaRPr>
          </a:p>
          <a:p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372" y="3943371"/>
            <a:ext cx="3784572" cy="2838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3955" name="Text Box 3"/>
              <p:cNvSpPr txBox="1">
                <a:spLocks noChangeArrowheads="1"/>
              </p:cNvSpPr>
              <p:nvPr/>
            </p:nvSpPr>
            <p:spPr bwMode="auto">
              <a:xfrm>
                <a:off x="2004252" y="228600"/>
                <a:ext cx="6834948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3600" kern="0" dirty="0" smtClean="0">
                    <a:latin typeface="+mn-lt"/>
                  </a:rPr>
                  <a:t>Appendix: Bayesian Calibration </a:t>
                </a:r>
              </a:p>
              <a:p>
                <a:pPr algn="r"/>
                <a:r>
                  <a:rPr lang="en-US" sz="3600" kern="0" dirty="0" smtClean="0">
                    <a:latin typeface="+mn-lt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3600" i="1" ker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0" i="1" kern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3600" b="0" i="1" kern="0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3600" kern="0" dirty="0">
                    <a:latin typeface="+mn-lt"/>
                  </a:rPr>
                  <a:t> for </a:t>
                </a:r>
                <a:r>
                  <a:rPr lang="en-US" sz="3600" kern="0" dirty="0" smtClean="0">
                    <a:latin typeface="+mn-lt"/>
                  </a:rPr>
                  <a:t>8km, 16km GIS Problems</a:t>
                </a:r>
                <a:endParaRPr lang="en-US" sz="3600" i="1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2539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252" y="228600"/>
                <a:ext cx="683494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784" t="-7653" r="-2676" b="-1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506627" y="1521023"/>
            <a:ext cx="3875373" cy="1657071"/>
            <a:chOff x="2832902" y="1676400"/>
            <a:chExt cx="5295240" cy="2843590"/>
          </a:xfrm>
        </p:grpSpPr>
        <p:sp>
          <p:nvSpPr>
            <p:cNvPr id="4" name="TextBox 3"/>
            <p:cNvSpPr txBox="1"/>
            <p:nvPr/>
          </p:nvSpPr>
          <p:spPr>
            <a:xfrm>
              <a:off x="2832902" y="3991834"/>
              <a:ext cx="2171691" cy="52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n-lt"/>
                </a:rPr>
                <a:t>L</a:t>
              </a:r>
              <a:r>
                <a:rPr lang="en-US" sz="1400" i="1" baseline="30000" dirty="0" smtClean="0">
                  <a:latin typeface="+mn-lt"/>
                </a:rPr>
                <a:t>2</a:t>
              </a:r>
              <a:r>
                <a:rPr lang="en-US" sz="1400" i="1" dirty="0" smtClean="0">
                  <a:latin typeface="+mn-lt"/>
                </a:rPr>
                <a:t>=0.005</a:t>
              </a:r>
              <a:endParaRPr lang="en-US" sz="1400" i="1" dirty="0">
                <a:latin typeface="+mn-lt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502" y="1676400"/>
              <a:ext cx="1393395" cy="23154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725168"/>
              <a:ext cx="1407818" cy="23134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96356" y="3991834"/>
              <a:ext cx="1458294" cy="52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+mn-lt"/>
                </a:rPr>
                <a:t> </a:t>
              </a:r>
              <a:r>
                <a:rPr lang="en-US" sz="1400" i="1" dirty="0" smtClean="0">
                  <a:latin typeface="+mn-lt"/>
                </a:rPr>
                <a:t>    L</a:t>
              </a:r>
              <a:r>
                <a:rPr lang="en-US" sz="1400" i="1" baseline="30000" dirty="0" smtClean="0">
                  <a:latin typeface="+mn-lt"/>
                </a:rPr>
                <a:t>2</a:t>
              </a:r>
              <a:r>
                <a:rPr lang="en-US" sz="1400" i="1" dirty="0" smtClean="0">
                  <a:latin typeface="+mn-lt"/>
                </a:rPr>
                <a:t>=0.05</a:t>
              </a:r>
              <a:endParaRPr lang="en-US" sz="1400" i="1" dirty="0">
                <a:latin typeface="+mn-lt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686869"/>
              <a:ext cx="1435493" cy="23134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67310" y="3991834"/>
              <a:ext cx="1660832" cy="52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+mn-lt"/>
                </a:rPr>
                <a:t>     L</a:t>
              </a:r>
              <a:r>
                <a:rPr lang="en-US" sz="1400" i="1" baseline="30000" dirty="0" smtClean="0">
                  <a:latin typeface="+mn-lt"/>
                </a:rPr>
                <a:t>2</a:t>
              </a:r>
              <a:r>
                <a:rPr lang="en-US" sz="1400" i="1" dirty="0" smtClean="0">
                  <a:latin typeface="+mn-lt"/>
                </a:rPr>
                <a:t>=0.5</a:t>
              </a:r>
              <a:endParaRPr lang="en-US" sz="1400" i="1" dirty="0"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07005" y="3200400"/>
            <a:ext cx="3478476" cy="1685083"/>
            <a:chOff x="3896847" y="3556000"/>
            <a:chExt cx="3984067" cy="2268545"/>
          </a:xfrm>
        </p:grpSpPr>
        <p:sp>
          <p:nvSpPr>
            <p:cNvPr id="14" name="TextBox 13"/>
            <p:cNvSpPr txBox="1"/>
            <p:nvPr/>
          </p:nvSpPr>
          <p:spPr>
            <a:xfrm>
              <a:off x="3962400" y="5410200"/>
              <a:ext cx="1117234" cy="41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n-lt"/>
                </a:rPr>
                <a:t>L</a:t>
              </a:r>
              <a:r>
                <a:rPr lang="en-US" sz="1400" i="1" baseline="30000" dirty="0" smtClean="0">
                  <a:latin typeface="+mn-lt"/>
                </a:rPr>
                <a:t>2</a:t>
              </a:r>
              <a:r>
                <a:rPr lang="en-US" sz="1400" i="1" dirty="0" smtClean="0">
                  <a:latin typeface="+mn-lt"/>
                </a:rPr>
                <a:t>=0.001</a:t>
              </a:r>
              <a:endParaRPr lang="en-US" sz="1400" i="1" dirty="0">
                <a:latin typeface="+mn-lt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611" y="3556000"/>
              <a:ext cx="1165013" cy="19202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847" y="3556000"/>
              <a:ext cx="1252037" cy="19202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159" y="3556000"/>
              <a:ext cx="1182224" cy="19202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57800" y="5410200"/>
              <a:ext cx="1207203" cy="41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n-lt"/>
                </a:rPr>
                <a:t>L</a:t>
              </a:r>
              <a:r>
                <a:rPr lang="en-US" sz="1400" i="1" baseline="30000" dirty="0" smtClean="0">
                  <a:latin typeface="+mn-lt"/>
                </a:rPr>
                <a:t>2</a:t>
              </a:r>
              <a:r>
                <a:rPr lang="en-US" sz="1400" i="1" dirty="0" smtClean="0">
                  <a:latin typeface="+mn-lt"/>
                </a:rPr>
                <a:t>=0.005</a:t>
              </a:r>
              <a:endParaRPr lang="en-US" sz="1400" i="1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95053" y="5410200"/>
              <a:ext cx="1285861" cy="41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n-lt"/>
                </a:rPr>
                <a:t>L</a:t>
              </a:r>
              <a:r>
                <a:rPr lang="en-US" sz="1400" i="1" baseline="30000" dirty="0" smtClean="0">
                  <a:latin typeface="+mn-lt"/>
                </a:rPr>
                <a:t>2</a:t>
              </a:r>
              <a:r>
                <a:rPr lang="en-US" sz="1400" i="1" dirty="0" smtClean="0">
                  <a:latin typeface="+mn-lt"/>
                </a:rPr>
                <a:t>=0.05</a:t>
              </a:r>
              <a:endParaRPr lang="en-US" sz="1400" i="1" dirty="0"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24400" y="4953000"/>
            <a:ext cx="3581400" cy="1822703"/>
            <a:chOff x="4724400" y="5010958"/>
            <a:chExt cx="3581400" cy="18227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608" y="5029200"/>
              <a:ext cx="1078354" cy="149668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724400" y="6525884"/>
              <a:ext cx="108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n-lt"/>
                </a:rPr>
                <a:t>L</a:t>
              </a:r>
              <a:r>
                <a:rPr lang="en-US" sz="1400" i="1" baseline="30000" dirty="0" smtClean="0">
                  <a:latin typeface="+mn-lt"/>
                </a:rPr>
                <a:t>2</a:t>
              </a:r>
              <a:r>
                <a:rPr lang="en-US" sz="1400" i="1" dirty="0" smtClean="0">
                  <a:latin typeface="+mn-lt"/>
                </a:rPr>
                <a:t>=0.001</a:t>
              </a:r>
              <a:endParaRPr lang="en-US" sz="1400" i="1" dirty="0">
                <a:latin typeface="+mn-lt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940" y="5033162"/>
              <a:ext cx="1038313" cy="150508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05503" y="6514440"/>
              <a:ext cx="108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n-lt"/>
                </a:rPr>
                <a:t>L</a:t>
              </a:r>
              <a:r>
                <a:rPr lang="en-US" sz="1400" i="1" baseline="30000" dirty="0" smtClean="0">
                  <a:latin typeface="+mn-lt"/>
                </a:rPr>
                <a:t>2</a:t>
              </a:r>
              <a:r>
                <a:rPr lang="en-US" sz="1400" i="1" dirty="0" smtClean="0">
                  <a:latin typeface="+mn-lt"/>
                </a:rPr>
                <a:t>=0.005</a:t>
              </a:r>
              <a:endParaRPr lang="en-US" sz="1400" i="1" dirty="0">
                <a:latin typeface="+mn-lt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227" y="5010958"/>
              <a:ext cx="1126573" cy="151492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086600" y="6525884"/>
              <a:ext cx="119888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latin typeface="+mn-lt"/>
                </a:rPr>
                <a:t>L</a:t>
              </a:r>
              <a:r>
                <a:rPr lang="en-US" sz="1400" i="1" baseline="30000" dirty="0" smtClean="0">
                  <a:latin typeface="+mn-lt"/>
                </a:rPr>
                <a:t>2</a:t>
              </a:r>
              <a:r>
                <a:rPr lang="en-US" sz="1400" i="1" dirty="0" smtClean="0">
                  <a:latin typeface="+mn-lt"/>
                </a:rPr>
                <a:t>=0.01</a:t>
              </a:r>
              <a:endParaRPr lang="en-US" sz="1400" i="1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28800" y="4743783"/>
                <a:ext cx="2667000" cy="11499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+mn-lt"/>
                  </a:rPr>
                  <a:t>Left:</a:t>
                </a:r>
                <a:r>
                  <a:rPr lang="en-US" sz="16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+mn-lt"/>
                    <a:ea typeface="Cambria Math"/>
                  </a:rPr>
                  <a:t> for 16km GIS </a:t>
                </a:r>
                <a:endParaRPr lang="en-US" sz="1600" dirty="0">
                  <a:latin typeface="+mn-lt"/>
                  <a:ea typeface="Cambria Math"/>
                </a:endParaRPr>
              </a:p>
              <a:p>
                <a:endParaRPr lang="en-US" sz="400" dirty="0" smtClean="0">
                  <a:latin typeface="+mn-lt"/>
                  <a:ea typeface="Cambria Math"/>
                </a:endParaRPr>
              </a:p>
              <a:p>
                <a:r>
                  <a:rPr lang="en-US" sz="1600" b="1" i="1" dirty="0" smtClean="0">
                    <a:latin typeface="+mn-lt"/>
                  </a:rPr>
                  <a:t>Right: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+mn-lt"/>
                  </a:rPr>
                  <a:t> reconstructed with </a:t>
                </a:r>
                <a:r>
                  <a:rPr lang="en-US" sz="1600" i="1" dirty="0" smtClean="0">
                    <a:latin typeface="+mn-lt"/>
                  </a:rPr>
                  <a:t>K</a:t>
                </a:r>
                <a:r>
                  <a:rPr lang="en-US" sz="1600" dirty="0" smtClean="0">
                    <a:latin typeface="+mn-lt"/>
                  </a:rPr>
                  <a:t> KLE modes as a function of length scale </a:t>
                </a:r>
                <a:r>
                  <a:rPr lang="en-US" sz="1600" i="1" dirty="0" smtClean="0">
                    <a:latin typeface="+mn-lt"/>
                  </a:rPr>
                  <a:t>L </a:t>
                </a:r>
                <a:r>
                  <a:rPr lang="en-US" sz="1600" dirty="0" smtClean="0">
                    <a:latin typeface="+mn-lt"/>
                  </a:rPr>
                  <a:t>for 16km GIS</a:t>
                </a:r>
                <a:endParaRPr lang="en-US" sz="16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43783"/>
                <a:ext cx="2667000" cy="1149930"/>
              </a:xfrm>
              <a:prstGeom prst="rect">
                <a:avLst/>
              </a:prstGeom>
              <a:blipFill rotWithShape="1">
                <a:blip r:embed="rId14"/>
                <a:stretch>
                  <a:fillRect l="-909" t="-524" b="-5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2400" y="1635339"/>
                <a:ext cx="4419600" cy="2479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Length scale </a:t>
                </a:r>
                <a:r>
                  <a:rPr lang="en-US" i="1" dirty="0" smtClean="0">
                    <a:latin typeface="+mn-lt"/>
                  </a:rPr>
                  <a:t>L</a:t>
                </a:r>
                <a:r>
                  <a:rPr lang="en-US" dirty="0" smtClean="0">
                    <a:latin typeface="+mn-lt"/>
                  </a:rPr>
                  <a:t> and dimension size </a:t>
                </a:r>
                <a:r>
                  <a:rPr lang="en-US" i="1" dirty="0" smtClean="0">
                    <a:latin typeface="+mn-lt"/>
                  </a:rPr>
                  <a:t>K</a:t>
                </a:r>
                <a:r>
                  <a:rPr lang="en-US" dirty="0" smtClean="0">
                    <a:latin typeface="+mn-lt"/>
                  </a:rPr>
                  <a:t> can be fine-tuned by looking at reconstruction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using the KLE modes.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Larger </a:t>
                </a:r>
                <a:r>
                  <a:rPr lang="en-US" i="1" dirty="0" smtClean="0">
                    <a:latin typeface="+mn-lt"/>
                  </a:rPr>
                  <a:t>L</a:t>
                </a:r>
                <a:r>
                  <a:rPr lang="en-US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latin typeface="+mn-lt"/>
                  </a:rPr>
                  <a:t> smoother (too diffusive) reconstruction.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High dimension </a:t>
                </a:r>
                <a:r>
                  <a:rPr lang="en-US" i="1" dirty="0" smtClean="0">
                    <a:latin typeface="+mn-lt"/>
                  </a:rPr>
                  <a:t>K</a:t>
                </a:r>
                <a:r>
                  <a:rPr lang="en-US" dirty="0" smtClean="0">
                    <a:latin typeface="+mn-lt"/>
                  </a:rPr>
                  <a:t> in plots due to omitting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</a:rPr>
                  <a:t> from reconstruction:  </a:t>
                </a:r>
              </a:p>
              <a:p>
                <a:endParaRPr lang="en-US" sz="1000" dirty="0">
                  <a:latin typeface="+mn-lt"/>
                </a:endParaRPr>
              </a:p>
              <a:p>
                <a:r>
                  <a:rPr lang="en-US" dirty="0" smtClean="0">
                    <a:latin typeface="+mn-lt"/>
                  </a:rPr>
                  <a:t> 	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i="1" baseline="-2500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35339"/>
                <a:ext cx="4419600" cy="2479461"/>
              </a:xfrm>
              <a:prstGeom prst="rect">
                <a:avLst/>
              </a:prstGeom>
              <a:blipFill rotWithShape="1">
                <a:blip r:embed="rId15"/>
                <a:stretch>
                  <a:fillRect l="-828" t="-1229" r="-1517" b="-26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218662" y="1981200"/>
            <a:ext cx="84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K=300</a:t>
            </a:r>
            <a:endParaRPr lang="en-US" sz="1600" i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9600" y="3733800"/>
            <a:ext cx="84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K=500</a:t>
            </a:r>
            <a:endParaRPr lang="en-US" sz="1600" i="1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18662" y="5605046"/>
            <a:ext cx="84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K=1000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07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570998" y="160867"/>
            <a:ext cx="60396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Model 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572000"/>
                <a:ext cx="6324600" cy="206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Relevant boundary conditions: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 smtClean="0">
                  <a:latin typeface="+mn-lt"/>
                </a:endParaRPr>
              </a:p>
              <a:p>
                <a:pPr lvl="1"/>
                <a:endParaRPr lang="en-US" sz="400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+mn-lt"/>
                  </a:rPr>
                  <a:t>	</a:t>
                </a:r>
                <a:r>
                  <a:rPr lang="en-US" b="1" i="1" dirty="0" smtClean="0">
                    <a:latin typeface="+mn-lt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i="1" dirty="0">
                    <a:latin typeface="+mn-lt"/>
                  </a:rPr>
                  <a:t>, </a:t>
                </a:r>
                <a:r>
                  <a:rPr lang="en-US" dirty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0"/>
                <a:ext cx="6324600" cy="2067938"/>
              </a:xfrm>
              <a:prstGeom prst="rect">
                <a:avLst/>
              </a:prstGeom>
              <a:blipFill rotWithShape="1">
                <a:blip r:embed="rId4"/>
                <a:stretch>
                  <a:fillRect l="-578" t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4600" y="5608853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608853"/>
                <a:ext cx="2209800" cy="502895"/>
              </a:xfrm>
              <a:prstGeom prst="rect">
                <a:avLst/>
              </a:prstGeom>
              <a:blipFill rotWithShape="1">
                <a:blip r:embed="rId6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n-lt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017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570202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5195501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58450" y="6019800"/>
                <a:ext cx="3033150" cy="362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sliding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coefficient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50" y="6019800"/>
                <a:ext cx="3033150" cy="362984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aseline="-2500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𝑥𝑗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>
                    <a:latin typeface="+mn-lt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45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4231332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" y="4628188"/>
            <a:ext cx="2133600" cy="705812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Land Ice Physics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Set (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Albany/FELIX code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)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62200" y="4622386"/>
            <a:ext cx="1524000" cy="703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Other Albany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Physics Sets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4170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" y="1828800"/>
            <a:ext cx="35433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</a:t>
            </a:r>
            <a:r>
              <a:rPr lang="en-US" b="1" i="1" dirty="0" smtClean="0">
                <a:latin typeface="+mn-lt"/>
              </a:rPr>
              <a:t>Albany/FELIX* </a:t>
            </a:r>
            <a:r>
              <a:rPr lang="en-US" dirty="0" smtClean="0">
                <a:latin typeface="+mn-lt"/>
              </a:rPr>
              <a:t>First Order Stokes solver is implemented in a Sandia parallel C++ finite element code called…</a:t>
            </a:r>
            <a:endParaRPr lang="en-US" b="1" i="1" dirty="0">
              <a:latin typeface="+mn-lt"/>
            </a:endParaRPr>
          </a:p>
        </p:txBody>
      </p:sp>
      <p:pic>
        <p:nvPicPr>
          <p:cNvPr id="30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15" y="3384324"/>
            <a:ext cx="1915385" cy="9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914400" y="3048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 Implementation of </a:t>
            </a:r>
          </a:p>
          <a:p>
            <a:pPr algn="r"/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using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Trilinos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r"/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510" y="5715000"/>
            <a:ext cx="714682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Use of </a:t>
            </a:r>
            <a:r>
              <a:rPr lang="en-US" b="1" i="1" dirty="0" err="1" smtClean="0">
                <a:latin typeface="+mn-lt"/>
              </a:rPr>
              <a:t>Trilinos</a:t>
            </a:r>
            <a:r>
              <a:rPr lang="en-US" i="1" dirty="0" smtClean="0">
                <a:latin typeface="+mn-lt"/>
              </a:rPr>
              <a:t> components has enabled the </a:t>
            </a:r>
            <a:r>
              <a:rPr lang="en-US" b="1" i="1" dirty="0" smtClean="0">
                <a:latin typeface="+mn-lt"/>
              </a:rPr>
              <a:t>rapid</a:t>
            </a:r>
            <a:r>
              <a:rPr lang="en-US" i="1" dirty="0" smtClean="0">
                <a:latin typeface="+mn-lt"/>
              </a:rPr>
              <a:t> development of the </a:t>
            </a:r>
            <a:r>
              <a:rPr lang="en-US" b="1" i="1" dirty="0" smtClean="0">
                <a:latin typeface="+mn-lt"/>
              </a:rPr>
              <a:t>Albany/FELIX</a:t>
            </a:r>
            <a:r>
              <a:rPr lang="en-US" i="1" dirty="0" smtClean="0">
                <a:latin typeface="+mn-lt"/>
              </a:rPr>
              <a:t> First Order Stokes </a:t>
            </a:r>
            <a:r>
              <a:rPr lang="en-US" i="1" dirty="0" err="1" smtClean="0">
                <a:latin typeface="+mn-lt"/>
              </a:rPr>
              <a:t>dycore</a:t>
            </a:r>
            <a:r>
              <a:rPr lang="en-US" i="1" dirty="0" smtClean="0">
                <a:latin typeface="+mn-lt"/>
              </a:rPr>
              <a:t>!</a:t>
            </a:r>
            <a:endParaRPr lang="en-US" i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15" y="3429000"/>
            <a:ext cx="1077185" cy="849085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Started by A. Salinger</a:t>
            </a:r>
            <a:endParaRPr lang="en-US" sz="16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00600" y="2529247"/>
            <a:ext cx="4114800" cy="2652353"/>
            <a:chOff x="4800600" y="3810000"/>
            <a:chExt cx="4114800" cy="2652353"/>
          </a:xfrm>
        </p:grpSpPr>
        <p:pic>
          <p:nvPicPr>
            <p:cNvPr id="24" name="Picture 20" descr="trilinos_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067" y="4058612"/>
              <a:ext cx="1265933" cy="7074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2" descr="Dakota_logo_3d_halfsiz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223" y="5174178"/>
              <a:ext cx="838200" cy="7972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805885" y="3810000"/>
              <a:ext cx="257801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+mn-lt"/>
                </a:rPr>
                <a:t>Discretizations</a:t>
              </a:r>
              <a:r>
                <a:rPr lang="en-US" sz="1600" dirty="0" smtClean="0">
                  <a:latin typeface="+mn-lt"/>
                </a:rPr>
                <a:t>/meshes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Solver </a:t>
              </a:r>
              <a:r>
                <a:rPr lang="en-US" sz="1600" dirty="0">
                  <a:latin typeface="+mn-lt"/>
                </a:rPr>
                <a:t>libraries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+mn-lt"/>
                </a:rPr>
                <a:t>Preconditioners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Automatic differentiation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Many others!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0600" y="5056999"/>
              <a:ext cx="2743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Parameter estimation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Uncertainty </a:t>
              </a:r>
              <a:r>
                <a:rPr lang="en-US" sz="1600" dirty="0" smtClean="0">
                  <a:latin typeface="+mn-lt"/>
                </a:rPr>
                <a:t>q</a:t>
              </a:r>
              <a:r>
                <a:rPr lang="en-US" sz="1600" b="0" dirty="0" smtClean="0">
                  <a:latin typeface="+mn-lt"/>
                </a:rPr>
                <a:t>uantification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Optimization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Bayesian inference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00600" y="6123799"/>
              <a:ext cx="411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Configure/build/</a:t>
              </a:r>
              <a:r>
                <a:rPr lang="en-US" sz="1600" dirty="0" smtClean="0">
                  <a:latin typeface="+mn-lt"/>
                </a:rPr>
                <a:t>t</a:t>
              </a:r>
              <a:r>
                <a:rPr lang="en-US" sz="1600" b="0" dirty="0" smtClean="0">
                  <a:latin typeface="+mn-lt"/>
                </a:rPr>
                <a:t>est/documentation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00600" y="3837799"/>
              <a:ext cx="4114800" cy="12616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00600" y="5108373"/>
              <a:ext cx="4114800" cy="10154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00600" y="6123799"/>
              <a:ext cx="4114800" cy="3296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31" idx="1"/>
          </p:cNvCxnSpPr>
          <p:nvPr/>
        </p:nvCxnSpPr>
        <p:spPr>
          <a:xfrm flipH="1" flipV="1">
            <a:off x="3352800" y="4053247"/>
            <a:ext cx="1447800" cy="9590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352800" y="3871389"/>
            <a:ext cx="1447800" cy="4418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352800" y="2986447"/>
            <a:ext cx="1447800" cy="5582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5000" y="2057400"/>
            <a:ext cx="2286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“Agile Components”</a:t>
            </a:r>
            <a:endParaRPr lang="en-US" b="1" i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6412468"/>
            <a:ext cx="5181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*FELIX = “Finite Elements for Land Ice </a:t>
            </a:r>
            <a:r>
              <a:rPr lang="en-US" sz="1600" dirty="0" err="1" smtClean="0">
                <a:latin typeface="+mn-lt"/>
              </a:rPr>
              <a:t>eXperiments</a:t>
            </a:r>
            <a:r>
              <a:rPr lang="en-US" sz="1600" dirty="0" smtClean="0">
                <a:latin typeface="+mn-lt"/>
              </a:rPr>
              <a:t>”.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7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Ice Sheet Evolution Models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for </a:t>
                </a:r>
                <a:r>
                  <a:rPr lang="en-US" b="1" i="1" dirty="0">
                    <a:latin typeface="+mn-lt"/>
                  </a:rPr>
                  <a:t>evolution of the boundaries </a:t>
                </a:r>
                <a:r>
                  <a:rPr lang="en-US" dirty="0">
                    <a:latin typeface="+mn-lt"/>
                  </a:rPr>
                  <a:t>(thickness evolution equation):</a:t>
                </a:r>
              </a:p>
              <a:p>
                <a:endParaRPr lang="en-US" sz="10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>
                  <a:latin typeface="+mn-lt"/>
                  <a:ea typeface="Cambria Math"/>
                </a:endParaRPr>
              </a:p>
              <a:p>
                <a:r>
                  <a:rPr lang="en-US" dirty="0">
                    <a:latin typeface="+mn-lt"/>
                  </a:rPr>
                  <a:t>     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dirty="0">
                    <a:latin typeface="+mn-lt"/>
                  </a:rPr>
                  <a:t> = vertically averaged velocity,</a:t>
                </a:r>
                <a:r>
                  <a:rPr lang="en-US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= surface mass </a:t>
                </a:r>
              </a:p>
              <a:p>
                <a:r>
                  <a:rPr lang="en-US" dirty="0">
                    <a:latin typeface="+mn-lt"/>
                  </a:rPr>
                  <a:t>       balance (conservation of mass).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Temperature equation </a:t>
                </a:r>
                <a:r>
                  <a:rPr lang="en-US" dirty="0" smtClean="0">
                    <a:latin typeface="+mn-lt"/>
                  </a:rPr>
                  <a:t>(advection-diffusion):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b="1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 smtClean="0">
                  <a:latin typeface="+mn-lt"/>
                  <a:ea typeface="Cambria Math"/>
                </a:endParaRPr>
              </a:p>
              <a:p>
                <a:r>
                  <a:rPr lang="en-US" dirty="0" smtClean="0">
                    <a:latin typeface="+mn-lt"/>
                  </a:rPr>
                  <a:t>     (energy balance). </a:t>
                </a:r>
                <a:endParaRPr lang="en-US" dirty="0">
                  <a:latin typeface="+mn-lt"/>
                </a:endParaRPr>
              </a:p>
              <a:p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Flow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+mn-lt"/>
                  </a:rPr>
                  <a:t> in Glen’s law depends on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Ice sheet </a:t>
                </a:r>
                <a:r>
                  <a:rPr lang="en-US" b="1" i="1" dirty="0" smtClean="0">
                    <a:latin typeface="+mn-lt"/>
                  </a:rPr>
                  <a:t>grows/retreats</a:t>
                </a:r>
                <a:r>
                  <a:rPr lang="en-US" dirty="0" smtClean="0">
                    <a:latin typeface="+mn-lt"/>
                  </a:rPr>
                  <a:t> depending on thickness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blipFill rotWithShape="1">
                <a:blip r:embed="rId2"/>
                <a:stretch>
                  <a:fillRect l="-640" t="-539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800" cy="251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0" baseline="-25000" smtClean="0">
                        <a:latin typeface="Cambria Math"/>
                      </a:rPr>
                      <m:t>0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Ice-covered (“active”) cells shaded in white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𝑚𝑖𝑛</m:t>
                    </m:r>
                  </m:oMath>
                </a14:m>
                <a:r>
                  <a:rPr lang="en-US" dirty="0" smtClean="0">
                    <a:latin typeface="+mn-lt"/>
                  </a:rPr>
                  <a:t>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531" t="-2597" r="-1592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5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0099"/>
                </a:solidFill>
                <a:latin typeface="+mn-lt"/>
              </a:rPr>
              <a:t> Ice Sheet Evolution Models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Model for </a:t>
                </a:r>
                <a:r>
                  <a:rPr lang="en-US" b="1" i="1" dirty="0">
                    <a:latin typeface="+mn-lt"/>
                  </a:rPr>
                  <a:t>evolution of the boundaries </a:t>
                </a:r>
                <a:r>
                  <a:rPr lang="en-US" dirty="0">
                    <a:latin typeface="+mn-lt"/>
                  </a:rPr>
                  <a:t>(thickness evolution equation):</a:t>
                </a:r>
              </a:p>
              <a:p>
                <a:endParaRPr lang="en-US" sz="10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b="1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>
                  <a:latin typeface="+mn-lt"/>
                  <a:ea typeface="Cambria Math"/>
                </a:endParaRPr>
              </a:p>
              <a:p>
                <a:r>
                  <a:rPr lang="en-US" dirty="0">
                    <a:latin typeface="+mn-lt"/>
                  </a:rPr>
                  <a:t>     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dirty="0">
                    <a:latin typeface="+mn-lt"/>
                  </a:rPr>
                  <a:t> = vertically averaged velocity,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= surface mass </a:t>
                </a:r>
              </a:p>
              <a:p>
                <a:r>
                  <a:rPr lang="en-US" dirty="0">
                    <a:latin typeface="+mn-lt"/>
                  </a:rPr>
                  <a:t>       balance (conservation of mass).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Temperature equation </a:t>
                </a:r>
                <a:r>
                  <a:rPr lang="en-US" dirty="0" smtClean="0">
                    <a:latin typeface="+mn-lt"/>
                  </a:rPr>
                  <a:t>(advection-diffusion):</a:t>
                </a:r>
              </a:p>
              <a:p>
                <a:endParaRPr lang="en-US" sz="10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b="1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1" dirty="0" smtClean="0">
                  <a:latin typeface="+mn-lt"/>
                  <a:ea typeface="Cambria Math"/>
                </a:endParaRPr>
              </a:p>
              <a:p>
                <a:r>
                  <a:rPr lang="en-US" dirty="0" smtClean="0">
                    <a:latin typeface="+mn-lt"/>
                  </a:rPr>
                  <a:t>     (energy balance). </a:t>
                </a:r>
                <a:endParaRPr lang="en-US" dirty="0">
                  <a:latin typeface="+mn-lt"/>
                </a:endParaRPr>
              </a:p>
              <a:p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Flow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+mn-lt"/>
                  </a:rPr>
                  <a:t> in Glen’s law depends on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Ice sheet </a:t>
                </a:r>
                <a:r>
                  <a:rPr lang="en-US" b="1" i="1" dirty="0" smtClean="0">
                    <a:latin typeface="+mn-lt"/>
                  </a:rPr>
                  <a:t>grows/retreats</a:t>
                </a:r>
                <a:r>
                  <a:rPr lang="en-US" dirty="0" smtClean="0">
                    <a:latin typeface="+mn-lt"/>
                  </a:rPr>
                  <a:t> depending on thickness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8412"/>
                <a:ext cx="5715000" cy="5655266"/>
              </a:xfrm>
              <a:prstGeom prst="rect">
                <a:avLst/>
              </a:prstGeom>
              <a:blipFill rotWithShape="1">
                <a:blip r:embed="rId2"/>
                <a:stretch>
                  <a:fillRect l="-640" t="-539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800" cy="2512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799" cy="2460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9" y="4233333"/>
                <a:ext cx="1447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Ice-covered (“active”) cells shaded in white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</a:rPr>
                      <m:t>𝑚𝑖𝑛</m:t>
                    </m:r>
                  </m:oMath>
                </a14:m>
                <a:r>
                  <a:rPr lang="en-US" dirty="0"/>
                  <a:t>)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531" t="-2597" r="-1592" b="-77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4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input{pre-packages}&#10;\input{pre-declarations}&#10;\input{pre-definitions}&#10;\begin{document}&#10;\begin{displaymath}&#10;&#10;\end{displaymath}&#10;\end{document}&#10;"/>
  <p:tag name="EMBEDFONTS" val="1"/>
</p:tagLst>
</file>

<file path=ppt/theme/theme1.xml><?xml version="1.0" encoding="utf-8"?>
<a:theme xmlns:a="http://schemas.openxmlformats.org/drawingml/2006/main" name="4_Kolda - SDM - Apr 30 2010">
  <a:themeElements>
    <a:clrScheme name="4_Kolda - SDM - Apr 30 2010 1">
      <a:dk1>
        <a:srgbClr val="000000"/>
      </a:dk1>
      <a:lt1>
        <a:srgbClr val="FFFFFF"/>
      </a:lt1>
      <a:dk2>
        <a:srgbClr val="17365D"/>
      </a:dk2>
      <a:lt2>
        <a:srgbClr val="EEECE1"/>
      </a:lt2>
      <a:accent1>
        <a:srgbClr val="33CCCC"/>
      </a:accent1>
      <a:accent2>
        <a:srgbClr val="CC0000"/>
      </a:accent2>
      <a:accent3>
        <a:srgbClr val="FFFFFF"/>
      </a:accent3>
      <a:accent4>
        <a:srgbClr val="000000"/>
      </a:accent4>
      <a:accent5>
        <a:srgbClr val="ADE2E2"/>
      </a:accent5>
      <a:accent6>
        <a:srgbClr val="B90000"/>
      </a:accent6>
      <a:hlink>
        <a:srgbClr val="0000FF"/>
      </a:hlink>
      <a:folHlink>
        <a:srgbClr val="800080"/>
      </a:folHlink>
    </a:clrScheme>
    <a:fontScheme name="4_Kolda - SDM - Apr 30 2010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Kolda - SDM - Apr 30 2010 1">
        <a:dk1>
          <a:srgbClr val="000000"/>
        </a:dk1>
        <a:lt1>
          <a:srgbClr val="FFFFFF"/>
        </a:lt1>
        <a:dk2>
          <a:srgbClr val="17365D"/>
        </a:dk2>
        <a:lt2>
          <a:srgbClr val="EEECE1"/>
        </a:lt2>
        <a:accent1>
          <a:srgbClr val="33CCCC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B9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Kolda - SDM - Apr 30 2010</Template>
  <TotalTime>34603</TotalTime>
  <Words>6574</Words>
  <Application>Microsoft Office PowerPoint</Application>
  <PresentationFormat>On-screen Show (4:3)</PresentationFormat>
  <Paragraphs>794</Paragraphs>
  <Slides>51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ＭＳ Ｐゴシック</vt:lpstr>
      <vt:lpstr>Wingdings</vt:lpstr>
      <vt:lpstr>Times New Roman</vt:lpstr>
      <vt:lpstr>Cambria Math</vt:lpstr>
      <vt:lpstr>Calibri</vt:lpstr>
      <vt:lpstr>4_Kolda - SDM - Apr 30 2010</vt:lpstr>
      <vt:lpstr>Custom Design</vt:lpstr>
      <vt:lpstr>Towards Uncertainty Quantification in 21st Century Sea-Level Rise Predictions: Efficient Methods for Bayesian Calibration and Forward Propagation of Uncertainty for Land-Ice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Ice Sheet Evolution Models</vt:lpstr>
      <vt:lpstr> Ice Sheet Evolution Models</vt:lpstr>
      <vt:lpstr> Ice Sheet Evolution Models</vt:lpstr>
      <vt:lpstr>Interfaces to CISM and MPAS LI for Transient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</vt:lpstr>
      <vt:lpstr>Bayesian Calibration: Demonstration of Workflow using KLE (cont’d)</vt:lpstr>
      <vt:lpstr>Bayesian Calibration: Demonstration of Workflow using KLE (cont’d)</vt:lpstr>
      <vt:lpstr>Bayesian Calibration: Demonstration of Workflow using KLE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Ongoing Work</vt:lpstr>
      <vt:lpstr>Funding/Acknowledgements</vt:lpstr>
      <vt:lpstr>References</vt:lpstr>
      <vt:lpstr>References (cont’d)</vt:lpstr>
      <vt:lpstr>PowerPoint Presentation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Kalashnikova, Irina</dc:creator>
  <cp:lastModifiedBy>Tezaur, Irina</cp:lastModifiedBy>
  <cp:revision>1970</cp:revision>
  <cp:lastPrinted>2015-03-05T18:57:19Z</cp:lastPrinted>
  <dcterms:created xsi:type="dcterms:W3CDTF">2010-04-22T00:05:18Z</dcterms:created>
  <dcterms:modified xsi:type="dcterms:W3CDTF">2016-03-31T02:58:20Z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0x010100ED6848BFB3B80D4FB91BB98E54455AC9</vt:lpwstr>
  </property>
</Properties>
</file>