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97"/>
  </p:notesMasterIdLst>
  <p:sldIdLst>
    <p:sldId id="256" r:id="rId3"/>
    <p:sldId id="459" r:id="rId4"/>
    <p:sldId id="524" r:id="rId5"/>
    <p:sldId id="397" r:id="rId6"/>
    <p:sldId id="425" r:id="rId7"/>
    <p:sldId id="426" r:id="rId8"/>
    <p:sldId id="427" r:id="rId9"/>
    <p:sldId id="403" r:id="rId10"/>
    <p:sldId id="523" r:id="rId11"/>
    <p:sldId id="431" r:id="rId12"/>
    <p:sldId id="422" r:id="rId13"/>
    <p:sldId id="415" r:id="rId14"/>
    <p:sldId id="435" r:id="rId15"/>
    <p:sldId id="436" r:id="rId16"/>
    <p:sldId id="437" r:id="rId17"/>
    <p:sldId id="438" r:id="rId18"/>
    <p:sldId id="439" r:id="rId19"/>
    <p:sldId id="440" r:id="rId20"/>
    <p:sldId id="441" r:id="rId21"/>
    <p:sldId id="418" r:id="rId22"/>
    <p:sldId id="442" r:id="rId23"/>
    <p:sldId id="443" r:id="rId24"/>
    <p:sldId id="444" r:id="rId25"/>
    <p:sldId id="508" r:id="rId26"/>
    <p:sldId id="509" r:id="rId27"/>
    <p:sldId id="510" r:id="rId28"/>
    <p:sldId id="525" r:id="rId29"/>
    <p:sldId id="317" r:id="rId30"/>
    <p:sldId id="466" r:id="rId31"/>
    <p:sldId id="467" r:id="rId32"/>
    <p:sldId id="468" r:id="rId33"/>
    <p:sldId id="469" r:id="rId34"/>
    <p:sldId id="470" r:id="rId35"/>
    <p:sldId id="471" r:id="rId36"/>
    <p:sldId id="321" r:id="rId37"/>
    <p:sldId id="473" r:id="rId38"/>
    <p:sldId id="474" r:id="rId39"/>
    <p:sldId id="475" r:id="rId40"/>
    <p:sldId id="476" r:id="rId41"/>
    <p:sldId id="477" r:id="rId42"/>
    <p:sldId id="344" r:id="rId43"/>
    <p:sldId id="478" r:id="rId44"/>
    <p:sldId id="479" r:id="rId45"/>
    <p:sldId id="480" r:id="rId46"/>
    <p:sldId id="481" r:id="rId47"/>
    <p:sldId id="482" r:id="rId48"/>
    <p:sldId id="483" r:id="rId49"/>
    <p:sldId id="484" r:id="rId50"/>
    <p:sldId id="485" r:id="rId51"/>
    <p:sldId id="380" r:id="rId52"/>
    <p:sldId id="330" r:id="rId53"/>
    <p:sldId id="486" r:id="rId54"/>
    <p:sldId id="487" r:id="rId55"/>
    <p:sldId id="488" r:id="rId56"/>
    <p:sldId id="489" r:id="rId57"/>
    <p:sldId id="490" r:id="rId58"/>
    <p:sldId id="491" r:id="rId59"/>
    <p:sldId id="492" r:id="rId60"/>
    <p:sldId id="526" r:id="rId61"/>
    <p:sldId id="269" r:id="rId62"/>
    <p:sldId id="270" r:id="rId63"/>
    <p:sldId id="378" r:id="rId64"/>
    <p:sldId id="379" r:id="rId65"/>
    <p:sldId id="272" r:id="rId66"/>
    <p:sldId id="495" r:id="rId67"/>
    <p:sldId id="274" r:id="rId68"/>
    <p:sldId id="276" r:id="rId69"/>
    <p:sldId id="349" r:id="rId70"/>
    <p:sldId id="529" r:id="rId71"/>
    <p:sldId id="530" r:id="rId72"/>
    <p:sldId id="531" r:id="rId73"/>
    <p:sldId id="527" r:id="rId74"/>
    <p:sldId id="423" r:id="rId75"/>
    <p:sldId id="501" r:id="rId76"/>
    <p:sldId id="502" r:id="rId77"/>
    <p:sldId id="504" r:id="rId78"/>
    <p:sldId id="499" r:id="rId79"/>
    <p:sldId id="500" r:id="rId80"/>
    <p:sldId id="424" r:id="rId81"/>
    <p:sldId id="505" r:id="rId82"/>
    <p:sldId id="506" r:id="rId83"/>
    <p:sldId id="528" r:id="rId84"/>
    <p:sldId id="278" r:id="rId85"/>
    <p:sldId id="536" r:id="rId86"/>
    <p:sldId id="396" r:id="rId87"/>
    <p:sldId id="532" r:id="rId88"/>
    <p:sldId id="533" r:id="rId89"/>
    <p:sldId id="534" r:id="rId90"/>
    <p:sldId id="535" r:id="rId91"/>
    <p:sldId id="280" r:id="rId92"/>
    <p:sldId id="281" r:id="rId93"/>
    <p:sldId id="432" r:id="rId94"/>
    <p:sldId id="433" r:id="rId95"/>
    <p:sldId id="434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699"/>
    <a:srgbClr val="A5F7BA"/>
    <a:srgbClr val="CCFF99"/>
    <a:srgbClr val="FFFF99"/>
    <a:srgbClr val="99FF99"/>
    <a:srgbClr val="FFCC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9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120E57E-9835-49EF-AFBF-C392330F5E4E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50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9867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Add equation numbers (1) and (2)!</a:t>
            </a:r>
            <a:endParaRPr dirty="0"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6531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9625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1350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2956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2447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8666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1478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2271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2231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2221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5841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5894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6994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87722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5033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0636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86228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53407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79383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1116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51068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44937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16280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54119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12272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66393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82662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06220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6400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6851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07748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54172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912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88151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28681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99963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57158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13201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11703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2474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64143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710816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91428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917036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681179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819483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859957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011408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067994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943418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0758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Add equation numbers (1) and (2)!</a:t>
            </a:r>
            <a:endParaRPr dirty="0"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491459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37729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28404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243608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179410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091201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283612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274228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089552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3407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22399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620327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656935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008679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78992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079797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887212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819985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Add equation numbers (1) and (2)!</a:t>
            </a:r>
            <a:endParaRPr dirty="0"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834176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101842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805920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7781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381060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67424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0" name="Picture 49"/>
          <p:cNvPicPr/>
          <p:nvPr/>
        </p:nvPicPr>
        <p:blipFill>
          <a:blip r:embed="rId2"/>
          <a:stretch/>
        </p:blipFill>
        <p:spPr>
          <a:xfrm>
            <a:off x="1532520" y="1278720"/>
            <a:ext cx="6078240" cy="4847040"/>
          </a:xfrm>
          <a:prstGeom prst="rect">
            <a:avLst/>
          </a:prstGeom>
          <a:ln>
            <a:noFill/>
          </a:ln>
        </p:spPr>
      </p:pic>
      <p:pic>
        <p:nvPicPr>
          <p:cNvPr id="51" name="Picture 50"/>
          <p:cNvPicPr/>
          <p:nvPr/>
        </p:nvPicPr>
        <p:blipFill>
          <a:blip r:embed="rId2"/>
          <a:stretch/>
        </p:blipFill>
        <p:spPr>
          <a:xfrm>
            <a:off x="1532520" y="1278720"/>
            <a:ext cx="6078240" cy="484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algn="ctr"/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457200" y="0"/>
            <a:ext cx="8229240" cy="4597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algn="ctr"/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81060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381060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67424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5720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92" name="Picture 91"/>
          <p:cNvPicPr/>
          <p:nvPr/>
        </p:nvPicPr>
        <p:blipFill>
          <a:blip r:embed="rId2"/>
          <a:stretch/>
        </p:blipFill>
        <p:spPr>
          <a:xfrm>
            <a:off x="1532520" y="1278720"/>
            <a:ext cx="6078240" cy="4847040"/>
          </a:xfrm>
          <a:prstGeom prst="rect">
            <a:avLst/>
          </a:prstGeom>
          <a:ln>
            <a:noFill/>
          </a:ln>
        </p:spPr>
      </p:pic>
      <p:pic>
        <p:nvPicPr>
          <p:cNvPr id="93" name="Picture 92"/>
          <p:cNvPicPr/>
          <p:nvPr/>
        </p:nvPicPr>
        <p:blipFill>
          <a:blip r:embed="rId2"/>
          <a:stretch/>
        </p:blipFill>
        <p:spPr>
          <a:xfrm>
            <a:off x="1532520" y="1278720"/>
            <a:ext cx="6078240" cy="484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subTitle"/>
          </p:nvPr>
        </p:nvSpPr>
        <p:spPr>
          <a:xfrm>
            <a:off x="457200" y="0"/>
            <a:ext cx="8229240" cy="4597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381060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stomShape 1"/>
          <p:cNvSpPr/>
          <p:nvPr/>
        </p:nvSpPr>
        <p:spPr>
          <a:xfrm>
            <a:off x="0" y="6553080"/>
            <a:ext cx="9143640" cy="304560"/>
          </a:xfrm>
          <a:prstGeom prst="rect">
            <a:avLst/>
          </a:prstGeom>
          <a:solidFill>
            <a:srgbClr val="9E8C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" name="CustomShape 2"/>
          <p:cNvSpPr/>
          <p:nvPr/>
        </p:nvSpPr>
        <p:spPr>
          <a:xfrm>
            <a:off x="0" y="6451560"/>
            <a:ext cx="9143640" cy="7596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" name="Picture 8"/>
          <p:cNvPicPr/>
          <p:nvPr/>
        </p:nvPicPr>
        <p:blipFill>
          <a:blip r:embed="rId14"/>
          <a:stretch/>
        </p:blipFill>
        <p:spPr>
          <a:xfrm>
            <a:off x="8001000" y="228600"/>
            <a:ext cx="936360" cy="410760"/>
          </a:xfrm>
          <a:prstGeom prst="rect">
            <a:avLst/>
          </a:prstGeom>
          <a:ln w="9360">
            <a:noFill/>
          </a:ln>
        </p:spPr>
      </p:pic>
      <p:sp>
        <p:nvSpPr>
          <p:cNvPr id="3" name="CustomShape 3"/>
          <p:cNvSpPr/>
          <p:nvPr/>
        </p:nvSpPr>
        <p:spPr>
          <a:xfrm>
            <a:off x="0" y="0"/>
            <a:ext cx="9143640" cy="2514240"/>
          </a:xfrm>
          <a:prstGeom prst="rect">
            <a:avLst/>
          </a:prstGeom>
          <a:solidFill>
            <a:srgbClr val="102E54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" name="Picture 6"/>
          <p:cNvPicPr/>
          <p:nvPr/>
        </p:nvPicPr>
        <p:blipFill>
          <a:blip r:embed="rId15"/>
          <a:stretch/>
        </p:blipFill>
        <p:spPr>
          <a:xfrm>
            <a:off x="6934320" y="1008000"/>
            <a:ext cx="1523520" cy="585360"/>
          </a:xfrm>
          <a:prstGeom prst="rect">
            <a:avLst/>
          </a:prstGeom>
          <a:ln w="9360">
            <a:noFill/>
          </a:ln>
        </p:spPr>
      </p:pic>
      <p:pic>
        <p:nvPicPr>
          <p:cNvPr id="5" name="Picture 7"/>
          <p:cNvPicPr/>
          <p:nvPr/>
        </p:nvPicPr>
        <p:blipFill>
          <a:blip r:embed="rId16"/>
          <a:stretch/>
        </p:blipFill>
        <p:spPr>
          <a:xfrm>
            <a:off x="1227240" y="1185840"/>
            <a:ext cx="5393880" cy="304560"/>
          </a:xfrm>
          <a:prstGeom prst="rect">
            <a:avLst/>
          </a:prstGeom>
          <a:ln w="9360">
            <a:noFill/>
          </a:ln>
        </p:spPr>
      </p:pic>
      <p:sp>
        <p:nvSpPr>
          <p:cNvPr id="6" name="CustomShape 4"/>
          <p:cNvSpPr/>
          <p:nvPr/>
        </p:nvSpPr>
        <p:spPr>
          <a:xfrm>
            <a:off x="0" y="6553080"/>
            <a:ext cx="9143640" cy="304560"/>
          </a:xfrm>
          <a:prstGeom prst="rect">
            <a:avLst/>
          </a:prstGeom>
          <a:solidFill>
            <a:srgbClr val="9E8C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CustomShape 5"/>
          <p:cNvSpPr/>
          <p:nvPr/>
        </p:nvSpPr>
        <p:spPr>
          <a:xfrm>
            <a:off x="0" y="6451560"/>
            <a:ext cx="9143640" cy="7596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8" name="Picture 13"/>
          <p:cNvPicPr/>
          <p:nvPr/>
        </p:nvPicPr>
        <p:blipFill>
          <a:blip r:embed="rId17"/>
          <a:stretch/>
        </p:blipFill>
        <p:spPr>
          <a:xfrm>
            <a:off x="212760" y="6119640"/>
            <a:ext cx="1023480" cy="247320"/>
          </a:xfrm>
          <a:prstGeom prst="rect">
            <a:avLst/>
          </a:prstGeom>
          <a:ln w="9360">
            <a:noFill/>
          </a:ln>
        </p:spPr>
      </p:pic>
      <p:sp>
        <p:nvSpPr>
          <p:cNvPr id="9" name="CustomShape 6"/>
          <p:cNvSpPr/>
          <p:nvPr/>
        </p:nvSpPr>
        <p:spPr>
          <a:xfrm>
            <a:off x="0" y="2590920"/>
            <a:ext cx="3768480" cy="16149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A6A6A6"/>
                </a:solidFill>
                <a:latin typeface="Arial"/>
              </a:rPr>
              <a:t>Photos placed in horizontal position 
with even amount of white space
 between photos and header</a:t>
            </a:r>
            <a:endParaRPr/>
          </a:p>
        </p:txBody>
      </p:sp>
      <p:sp>
        <p:nvSpPr>
          <p:cNvPr id="10" name="CustomShape 7"/>
          <p:cNvSpPr/>
          <p:nvPr/>
        </p:nvSpPr>
        <p:spPr>
          <a:xfrm>
            <a:off x="3852000" y="2590920"/>
            <a:ext cx="2285640" cy="16149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" name="CustomShape 8"/>
          <p:cNvSpPr/>
          <p:nvPr/>
        </p:nvSpPr>
        <p:spPr>
          <a:xfrm>
            <a:off x="6226920" y="2590920"/>
            <a:ext cx="2916720" cy="16149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" name="PlaceHolder 9"/>
          <p:cNvSpPr>
            <a:spLocks noGrp="1"/>
          </p:cNvSpPr>
          <p:nvPr>
            <p:ph type="title"/>
          </p:nvPr>
        </p:nvSpPr>
        <p:spPr>
          <a:xfrm>
            <a:off x="920520" y="4260240"/>
            <a:ext cx="7772040" cy="8978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4000" strike="noStrike">
                <a:solidFill>
                  <a:srgbClr val="9D8C78"/>
                </a:solidFill>
                <a:latin typeface="Calibri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13" name="PlaceHolder 10"/>
          <p:cNvSpPr>
            <a:spLocks noGrp="1"/>
          </p:cNvSpPr>
          <p:nvPr>
            <p:ph type="dt"/>
          </p:nvPr>
        </p:nvSpPr>
        <p:spPr>
          <a:xfrm>
            <a:off x="109440" y="4197600"/>
            <a:ext cx="931680" cy="280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4" name="Picture 12"/>
          <p:cNvPicPr/>
          <p:nvPr/>
        </p:nvPicPr>
        <p:blipFill>
          <a:blip r:embed="rId18"/>
          <a:stretch/>
        </p:blipFill>
        <p:spPr>
          <a:xfrm>
            <a:off x="1380240" y="6115680"/>
            <a:ext cx="850320" cy="275760"/>
          </a:xfrm>
          <a:prstGeom prst="rect">
            <a:avLst/>
          </a:prstGeom>
          <a:ln w="9360">
            <a:noFill/>
          </a:ln>
        </p:spPr>
      </p:pic>
      <p:sp>
        <p:nvSpPr>
          <p:cNvPr id="15" name="PlaceHolder 11"/>
          <p:cNvSpPr>
            <a:spLocks noGrp="1"/>
          </p:cNvSpPr>
          <p:nvPr>
            <p:ph type="ftr"/>
          </p:nvPr>
        </p:nvSpPr>
        <p:spPr>
          <a:xfrm>
            <a:off x="3123360" y="6519240"/>
            <a:ext cx="2895120" cy="28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16" name="CustomShape 12"/>
          <p:cNvSpPr/>
          <p:nvPr/>
        </p:nvSpPr>
        <p:spPr>
          <a:xfrm>
            <a:off x="3124080" y="6172200"/>
            <a:ext cx="556236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600" strike="noStrike">
                <a:solidFill>
                  <a:srgbClr val="000000"/>
                </a:solidFill>
                <a:latin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/>
          </a:p>
        </p:txBody>
      </p:sp>
      <p:sp>
        <p:nvSpPr>
          <p:cNvPr id="17" name="PlaceHolder 1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6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0" y="6553080"/>
            <a:ext cx="9143640" cy="304560"/>
          </a:xfrm>
          <a:prstGeom prst="rect">
            <a:avLst/>
          </a:prstGeom>
          <a:solidFill>
            <a:srgbClr val="9E8C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0" y="6451560"/>
            <a:ext cx="9143640" cy="7596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4" name="Picture 8"/>
          <p:cNvPicPr/>
          <p:nvPr/>
        </p:nvPicPr>
        <p:blipFill>
          <a:blip r:embed="rId14"/>
          <a:stretch/>
        </p:blipFill>
        <p:spPr>
          <a:xfrm>
            <a:off x="8001000" y="228600"/>
            <a:ext cx="936360" cy="410760"/>
          </a:xfrm>
          <a:prstGeom prst="rect">
            <a:avLst/>
          </a:prstGeom>
          <a:ln w="9360">
            <a:noFill/>
          </a:ln>
        </p:spPr>
      </p:pic>
      <p:sp>
        <p:nvSpPr>
          <p:cNvPr id="55" name="PlaceHolder 3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102E54"/>
                </a:solidFill>
                <a:latin typeface="Calibri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US" sz="2000" strike="noStrike">
                <a:solidFill>
                  <a:srgbClr val="000000"/>
                </a:solidFill>
                <a:latin typeface="Calibri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Wingdings" charset="2"/>
              <a:buChar char=""/>
            </a:pPr>
            <a:r>
              <a:rPr lang="en-US" strike="noStrike">
                <a:solidFill>
                  <a:srgbClr val="000000"/>
                </a:solidFill>
                <a:latin typeface="Calibri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en-US" sz="1600" strike="noStrike">
                <a:solidFill>
                  <a:srgbClr val="000000"/>
                </a:solidFill>
                <a:latin typeface="Calibri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US" sz="1600" strike="noStrike">
                <a:solidFill>
                  <a:srgbClr val="000000"/>
                </a:solidFill>
                <a:latin typeface="Calibri"/>
                <a:ea typeface="ＭＳ Ｐゴシック"/>
              </a:rPr>
              <a:t>Fifth level</a:t>
            </a:r>
            <a:endParaRPr/>
          </a:p>
        </p:txBody>
      </p:sp>
      <p:sp>
        <p:nvSpPr>
          <p:cNvPr id="57" name="PlaceHolder 5"/>
          <p:cNvSpPr>
            <a:spLocks noGrp="1"/>
          </p:cNvSpPr>
          <p:nvPr>
            <p:ph type="dt"/>
          </p:nvPr>
        </p:nvSpPr>
        <p:spPr>
          <a:xfrm>
            <a:off x="22320" y="6166800"/>
            <a:ext cx="2133360" cy="4759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8" name="PlaceHolder 6"/>
          <p:cNvSpPr>
            <a:spLocks noGrp="1"/>
          </p:cNvSpPr>
          <p:nvPr>
            <p:ph type="sldNum"/>
          </p:nvPr>
        </p:nvSpPr>
        <p:spPr>
          <a:xfrm>
            <a:off x="8305920" y="6153120"/>
            <a:ext cx="609120" cy="3744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C5401BE9-B2E9-43D1-B495-9931CA1401D9}" type="slidenum">
              <a:rPr lang="en-US" sz="1400" strike="noStrike">
                <a:solidFill>
                  <a:srgbClr val="000000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59" name="PlaceHolder 7"/>
          <p:cNvSpPr>
            <a:spLocks noGrp="1"/>
          </p:cNvSpPr>
          <p:nvPr>
            <p:ph type="ftr"/>
          </p:nvPr>
        </p:nvSpPr>
        <p:spPr>
          <a:xfrm>
            <a:off x="3123360" y="6519240"/>
            <a:ext cx="2895120" cy="28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Minimal Subspace 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4.png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5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3.png"/><Relationship Id="rId5" Type="http://schemas.openxmlformats.org/officeDocument/2006/relationships/image" Target="../media/image68.png"/><Relationship Id="rId4" Type="http://schemas.openxmlformats.org/officeDocument/2006/relationships/image" Target="../media/image7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openxmlformats.org/officeDocument/2006/relationships/image" Target="../media/image76.png"/><Relationship Id="rId4" Type="http://schemas.openxmlformats.org/officeDocument/2006/relationships/image" Target="../media/image7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77.png"/><Relationship Id="rId7" Type="http://schemas.openxmlformats.org/officeDocument/2006/relationships/image" Target="../media/image79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0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80.png"/><Relationship Id="rId4" Type="http://schemas.openxmlformats.org/officeDocument/2006/relationships/image" Target="../media/image9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50.png"/><Relationship Id="rId4" Type="http://schemas.openxmlformats.org/officeDocument/2006/relationships/image" Target="../media/image9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7" Type="http://schemas.openxmlformats.org/officeDocument/2006/relationships/image" Target="../media/image85.e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7" Type="http://schemas.openxmlformats.org/officeDocument/2006/relationships/image" Target="../media/image85.e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13" y="2534883"/>
            <a:ext cx="2344573" cy="170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TextShape 1"/>
          <p:cNvSpPr txBox="1"/>
          <p:nvPr/>
        </p:nvSpPr>
        <p:spPr>
          <a:xfrm>
            <a:off x="1600200" y="3962400"/>
            <a:ext cx="5943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dirty="0"/>
          </a:p>
          <a:p>
            <a:pPr algn="ctr"/>
            <a:r>
              <a:rPr lang="en-US" dirty="0"/>
              <a:t> </a:t>
            </a:r>
            <a:r>
              <a:rPr lang="en-US" b="1" dirty="0"/>
              <a:t>A minimal subspace rotation approach for extreme model reduction in fluid </a:t>
            </a:r>
            <a:r>
              <a:rPr lang="en-US" b="1" dirty="0" smtClean="0"/>
              <a:t>mechanics</a:t>
            </a:r>
            <a:endParaRPr sz="2100" b="1" dirty="0">
              <a:latin typeface="Calibri" panose="020F0502020204030204" pitchFamily="34" charset="0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152400" y="4953000"/>
            <a:ext cx="8839200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n-US" u="sng" dirty="0" smtClean="0">
                <a:latin typeface="Calibri" panose="020F0502020204030204" pitchFamily="34" charset="0"/>
              </a:rPr>
              <a:t>Irina Tezaur</a:t>
            </a:r>
            <a:r>
              <a:rPr lang="en-US" baseline="30000" dirty="0" smtClean="0">
                <a:latin typeface="Calibri" panose="020F0502020204030204" pitchFamily="34" charset="0"/>
              </a:rPr>
              <a:t>1</a:t>
            </a:r>
            <a:r>
              <a:rPr lang="en-US" dirty="0" smtClean="0">
                <a:latin typeface="Calibri" panose="020F0502020204030204" pitchFamily="34" charset="0"/>
              </a:rPr>
              <a:t>,  </a:t>
            </a:r>
            <a:r>
              <a:rPr lang="en-US" dirty="0" err="1" smtClean="0">
                <a:latin typeface="Calibri" panose="020F0502020204030204" pitchFamily="34" charset="0"/>
              </a:rPr>
              <a:t>Maciej</a:t>
            </a:r>
            <a:r>
              <a:rPr lang="en-US" dirty="0" smtClean="0">
                <a:latin typeface="Calibri" panose="020F0502020204030204" pitchFamily="34" charset="0"/>
              </a:rPr>
              <a:t> Balajewicz</a:t>
            </a:r>
            <a:r>
              <a:rPr lang="en-US" baseline="30000" dirty="0" smtClean="0">
                <a:latin typeface="Calibri" panose="020F0502020204030204" pitchFamily="34" charset="0"/>
              </a:rPr>
              <a:t>2</a:t>
            </a:r>
          </a:p>
          <a:p>
            <a:pPr algn="ctr"/>
            <a:endParaRPr lang="en-US" sz="400" dirty="0" smtClean="0">
              <a:latin typeface="Calibri" panose="020F0502020204030204" pitchFamily="34" charset="0"/>
            </a:endParaRPr>
          </a:p>
          <a:p>
            <a:pPr algn="ctr"/>
            <a:r>
              <a:rPr lang="en-US" sz="1400" baseline="30000" dirty="0" smtClean="0">
                <a:latin typeface="Calibri" panose="020F0502020204030204" pitchFamily="34" charset="0"/>
              </a:rPr>
              <a:t>1</a:t>
            </a:r>
            <a:r>
              <a:rPr lang="en-US" sz="1400" dirty="0" smtClean="0">
                <a:latin typeface="Calibri" panose="020F0502020204030204" pitchFamily="34" charset="0"/>
              </a:rPr>
              <a:t> Extreme Scale Data Science &amp; Analytics Department, Sandia National Laboratories</a:t>
            </a:r>
          </a:p>
          <a:p>
            <a:pPr algn="ctr"/>
            <a:r>
              <a:rPr lang="en-US" sz="1400" baseline="30000" dirty="0" smtClean="0">
                <a:latin typeface="Calibri" panose="020F0502020204030204" pitchFamily="34" charset="0"/>
              </a:rPr>
              <a:t>2</a:t>
            </a:r>
            <a:r>
              <a:rPr lang="en-US" sz="1400" dirty="0" smtClean="0">
                <a:latin typeface="Calibri" panose="020F0502020204030204" pitchFamily="34" charset="0"/>
              </a:rPr>
              <a:t> Aerospace Engineering Department, University of Illinois Urbana-Champaign</a:t>
            </a:r>
          </a:p>
          <a:p>
            <a:pPr algn="ctr"/>
            <a:endParaRPr lang="en-US" sz="400" dirty="0"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Recent Developments MOR 2016    Paris, France    November 7-10, 2016</a:t>
            </a:r>
            <a:endParaRPr dirty="0">
              <a:latin typeface="Calibri" panose="020F050202020403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43957"/>
            <a:ext cx="1447800" cy="16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358" y="2556290"/>
            <a:ext cx="2473642" cy="167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066"/>
            <a:ext cx="3355318" cy="16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6488668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SAND2016-10461C</a:t>
            </a: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3D Compressible </a:t>
            </a:r>
            <a:r>
              <a:rPr lang="en-US" sz="3600" dirty="0" err="1" smtClean="0">
                <a:latin typeface="Calibri" panose="020F0502020204030204" pitchFamily="34" charset="0"/>
              </a:rPr>
              <a:t>Navier</a:t>
            </a:r>
            <a:r>
              <a:rPr lang="en-US" sz="3600" dirty="0" smtClean="0">
                <a:latin typeface="Calibri" panose="020F0502020204030204" pitchFamily="34" charset="0"/>
              </a:rPr>
              <a:t>-Stokes Equations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840600"/>
            <a:ext cx="85340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We start with the 3D compressible </a:t>
            </a:r>
            <a:r>
              <a:rPr lang="en-US" sz="2000" dirty="0" err="1" smtClean="0">
                <a:latin typeface="Calibri" panose="020F0502020204030204" pitchFamily="34" charset="0"/>
              </a:rPr>
              <a:t>Navier</a:t>
            </a:r>
            <a:r>
              <a:rPr lang="en-US" sz="2000" dirty="0" smtClean="0">
                <a:latin typeface="Calibri" panose="020F0502020204030204" pitchFamily="34" charset="0"/>
              </a:rPr>
              <a:t>-Stokes equations in </a:t>
            </a:r>
            <a:r>
              <a:rPr lang="en-US" sz="2000" i="1" u="sng" dirty="0" smtClean="0">
                <a:latin typeface="Calibri" panose="020F0502020204030204" pitchFamily="34" charset="0"/>
              </a:rPr>
              <a:t>primitive specific volume form</a:t>
            </a:r>
            <a:r>
              <a:rPr lang="en-US" sz="2000" i="1" dirty="0" smtClean="0"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13010" y="2438400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(1)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66800" y="1905000"/>
                <a:ext cx="6629400" cy="153439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mbria Math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𝑅𝑒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mbria Math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𝛾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𝑃𝑟𝑅𝑒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𝜁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𝑅𝑒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905000"/>
                <a:ext cx="6629400" cy="15343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-152400" y="2514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[PDEs]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327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3D Compressible </a:t>
            </a:r>
            <a:r>
              <a:rPr lang="en-US" sz="3600" dirty="0" err="1" smtClean="0">
                <a:latin typeface="Calibri" panose="020F0502020204030204" pitchFamily="34" charset="0"/>
              </a:rPr>
              <a:t>Navier</a:t>
            </a:r>
            <a:r>
              <a:rPr lang="en-US" sz="3600" dirty="0" smtClean="0">
                <a:latin typeface="Calibri" panose="020F0502020204030204" pitchFamily="34" charset="0"/>
              </a:rPr>
              <a:t>-Stokes Equations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840600"/>
            <a:ext cx="85340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We start with the 3D compressible </a:t>
            </a:r>
            <a:r>
              <a:rPr lang="en-US" sz="2000" dirty="0" err="1" smtClean="0">
                <a:latin typeface="Calibri" panose="020F0502020204030204" pitchFamily="34" charset="0"/>
              </a:rPr>
              <a:t>Navier</a:t>
            </a:r>
            <a:r>
              <a:rPr lang="en-US" sz="2000" dirty="0" smtClean="0">
                <a:latin typeface="Calibri" panose="020F0502020204030204" pitchFamily="34" charset="0"/>
              </a:rPr>
              <a:t>-Stokes equations in </a:t>
            </a:r>
            <a:r>
              <a:rPr lang="en-US" sz="2000" i="1" u="sng" dirty="0" smtClean="0">
                <a:latin typeface="Calibri" panose="020F0502020204030204" pitchFamily="34" charset="0"/>
              </a:rPr>
              <a:t>primitive specific volume form</a:t>
            </a:r>
            <a:r>
              <a:rPr lang="en-US" sz="2000" i="1" dirty="0" smtClean="0"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13010" y="2438400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(1)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66800" y="1905000"/>
                <a:ext cx="6629400" cy="153439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mbria Math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𝑅𝑒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mbria Math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𝛾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𝑃𝑟𝑅𝑒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𝜁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𝑅𝑒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905000"/>
                <a:ext cx="6629400" cy="15343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3962400"/>
                <a:ext cx="8076840" cy="1016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Spectral discretization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𝒒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  <m:r>
                          <a:rPr lang="en-US" sz="2000" i="1">
                            <a:latin typeface="Cambria Math"/>
                          </a:rPr>
                          <m:t>)≈</m:t>
                        </m:r>
                        <m:nary>
                          <m:naryPr>
                            <m:chr m:val="∑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/>
                                    <a:ea typeface="Cambria Math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nary>
                      </m:e>
                    </m:d>
                    <m:r>
                      <a:rPr lang="en-US" sz="2000" i="1">
                        <a:latin typeface="Cambria Math"/>
                      </a:rPr>
                      <m:t>+ </m:t>
                    </m:r>
                  </m:oMath>
                </a14:m>
                <a:r>
                  <a:rPr lang="en-US" sz="2000" dirty="0" err="1">
                    <a:latin typeface="Calibri" panose="020F0502020204030204" pitchFamily="34" charset="0"/>
                  </a:rPr>
                  <a:t>Galerkin</a:t>
                </a:r>
                <a:r>
                  <a:rPr lang="en-US" sz="2000" dirty="0">
                    <a:latin typeface="Calibri" panose="020F0502020204030204" pitchFamily="34" charset="0"/>
                  </a:rPr>
                  <a:t> projection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applied to (1) yields </a:t>
                </a:r>
                <a:r>
                  <a:rPr lang="en-US" sz="2000" dirty="0">
                    <a:latin typeface="Calibri" panose="020F0502020204030204" pitchFamily="34" charset="0"/>
                  </a:rPr>
                  <a:t>a system of </a:t>
                </a:r>
                <a14:m>
                  <m:oMath xmlns:m="http://schemas.openxmlformats.org/officeDocument/2006/math">
                    <m:r>
                      <a:rPr lang="en-US" sz="2000" i="1" u="sng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i="1" u="sng" dirty="0">
                    <a:latin typeface="Calibri" panose="020F0502020204030204" pitchFamily="34" charset="0"/>
                  </a:rPr>
                  <a:t> coupled quadratic ODEs</a:t>
                </a:r>
                <a:r>
                  <a:rPr lang="en-US" sz="2000" dirty="0">
                    <a:latin typeface="Calibri" panose="020F0502020204030204" pitchFamily="34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962400"/>
                <a:ext cx="8076840" cy="1016625"/>
              </a:xfrm>
              <a:prstGeom prst="rect">
                <a:avLst/>
              </a:prstGeom>
              <a:blipFill rotWithShape="1">
                <a:blip r:embed="rId4"/>
                <a:stretch>
                  <a:fillRect l="-604" t="-48503" r="-906" b="-1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85720" y="4868154"/>
                <a:ext cx="6019800" cy="618246"/>
              </a:xfrm>
              <a:prstGeom prst="rect">
                <a:avLst/>
              </a:prstGeom>
              <a:solidFill>
                <a:srgbClr val="A5F7BA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𝑪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𝑳𝒂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(1)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(2)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+⋯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US" i="1" baseline="3000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720" y="4868154"/>
                <a:ext cx="6019800" cy="6182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924800" y="4964668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(2)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2400" y="494435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[ROM]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52400" y="2514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[PDEs]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0280" y="5715000"/>
                <a:ext cx="6895920" cy="657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𝑳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𝑸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=1,…,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80" y="5715000"/>
                <a:ext cx="6895920" cy="657809"/>
              </a:xfrm>
              <a:prstGeom prst="rect">
                <a:avLst/>
              </a:prstGeom>
              <a:blipFill rotWithShape="1">
                <a:blip r:embed="rId6"/>
                <a:stretch>
                  <a:fillRect l="-707" t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6621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524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ROM Instability Problem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914400"/>
            <a:ext cx="70104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Stability can be a real problem for compressible flow ROMs!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262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524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ROM Instability Problem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268" y="1447800"/>
            <a:ext cx="86719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A compressible fluid POD/</a:t>
            </a:r>
            <a:r>
              <a:rPr lang="en-US" sz="2000" dirty="0" err="1">
                <a:latin typeface="Calibri" panose="020F0502020204030204" pitchFamily="34" charset="0"/>
              </a:rPr>
              <a:t>Galerkin</a:t>
            </a:r>
            <a:r>
              <a:rPr lang="en-US" sz="2000" dirty="0">
                <a:latin typeface="Calibri" panose="020F0502020204030204" pitchFamily="34" charset="0"/>
              </a:rPr>
              <a:t> ROM might be stable for a given number </a:t>
            </a:r>
            <a:r>
              <a:rPr lang="en-US" sz="2000" dirty="0" smtClean="0">
                <a:latin typeface="Calibri" panose="020F0502020204030204" pitchFamily="34" charset="0"/>
              </a:rPr>
              <a:t>of  modes</a:t>
            </a:r>
            <a:r>
              <a:rPr lang="en-US" sz="2000" dirty="0">
                <a:latin typeface="Calibri" panose="020F0502020204030204" pitchFamily="34" charset="0"/>
              </a:rPr>
              <a:t>, but </a:t>
            </a:r>
            <a:r>
              <a:rPr lang="en-US" sz="2000" b="1" i="1" dirty="0">
                <a:latin typeface="Calibri" panose="020F0502020204030204" pitchFamily="34" charset="0"/>
              </a:rPr>
              <a:t>unstable</a:t>
            </a:r>
            <a:r>
              <a:rPr lang="en-US" sz="2000" dirty="0">
                <a:latin typeface="Calibri" panose="020F0502020204030204" pitchFamily="34" charset="0"/>
              </a:rPr>
              <a:t> for other choices of basis size (Bui-</a:t>
            </a:r>
            <a:r>
              <a:rPr lang="en-US" sz="2000" dirty="0" err="1">
                <a:latin typeface="Calibri" panose="020F0502020204030204" pitchFamily="34" charset="0"/>
              </a:rPr>
              <a:t>Tanh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i="1" dirty="0">
                <a:latin typeface="Calibri" panose="020F0502020204030204" pitchFamily="34" charset="0"/>
              </a:rPr>
              <a:t>et al. </a:t>
            </a:r>
            <a:r>
              <a:rPr lang="en-US" sz="2000" dirty="0" smtClean="0">
                <a:latin typeface="Calibri" panose="020F0502020204030204" pitchFamily="34" charset="0"/>
              </a:rPr>
              <a:t>2007).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914400"/>
            <a:ext cx="70104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Stability can be a real problem for compressible flow ROMs!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658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524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ROM Instability Problem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268" y="1447800"/>
            <a:ext cx="86719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A compressible fluid POD/</a:t>
            </a:r>
            <a:r>
              <a:rPr lang="en-US" sz="2000" dirty="0" err="1">
                <a:latin typeface="Calibri" panose="020F0502020204030204" pitchFamily="34" charset="0"/>
              </a:rPr>
              <a:t>Galerkin</a:t>
            </a:r>
            <a:r>
              <a:rPr lang="en-US" sz="2000" dirty="0">
                <a:latin typeface="Calibri" panose="020F0502020204030204" pitchFamily="34" charset="0"/>
              </a:rPr>
              <a:t> ROM might be stable for a given number </a:t>
            </a:r>
            <a:r>
              <a:rPr lang="en-US" sz="2000" dirty="0" smtClean="0">
                <a:latin typeface="Calibri" panose="020F0502020204030204" pitchFamily="34" charset="0"/>
              </a:rPr>
              <a:t>of  modes</a:t>
            </a:r>
            <a:r>
              <a:rPr lang="en-US" sz="2000" dirty="0">
                <a:latin typeface="Calibri" panose="020F0502020204030204" pitchFamily="34" charset="0"/>
              </a:rPr>
              <a:t>, but </a:t>
            </a:r>
            <a:r>
              <a:rPr lang="en-US" sz="2000" b="1" i="1" dirty="0">
                <a:latin typeface="Calibri" panose="020F0502020204030204" pitchFamily="34" charset="0"/>
              </a:rPr>
              <a:t>unstable</a:t>
            </a:r>
            <a:r>
              <a:rPr lang="en-US" sz="2000" dirty="0">
                <a:latin typeface="Calibri" panose="020F0502020204030204" pitchFamily="34" charset="0"/>
              </a:rPr>
              <a:t> for other choices of basis size (Bui-</a:t>
            </a:r>
            <a:r>
              <a:rPr lang="en-US" sz="2000" dirty="0" err="1">
                <a:latin typeface="Calibri" panose="020F0502020204030204" pitchFamily="34" charset="0"/>
              </a:rPr>
              <a:t>Tanh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i="1" dirty="0">
                <a:latin typeface="Calibri" panose="020F0502020204030204" pitchFamily="34" charset="0"/>
              </a:rPr>
              <a:t>et al. </a:t>
            </a:r>
            <a:r>
              <a:rPr lang="en-US" sz="2000" dirty="0" smtClean="0">
                <a:latin typeface="Calibri" panose="020F0502020204030204" pitchFamily="34" charset="0"/>
              </a:rPr>
              <a:t>2007).</a:t>
            </a:r>
          </a:p>
          <a:p>
            <a:endParaRPr lang="en-US" sz="10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Instability can be due to:</a:t>
            </a: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914400"/>
            <a:ext cx="70104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Stability can be a real problem for compressible flow ROMs!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890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524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ROM Instability Problem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268" y="1447800"/>
            <a:ext cx="86719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A compressible fluid POD/</a:t>
            </a:r>
            <a:r>
              <a:rPr lang="en-US" sz="2000" dirty="0" err="1">
                <a:latin typeface="Calibri" panose="020F0502020204030204" pitchFamily="34" charset="0"/>
              </a:rPr>
              <a:t>Galerkin</a:t>
            </a:r>
            <a:r>
              <a:rPr lang="en-US" sz="2000" dirty="0">
                <a:latin typeface="Calibri" panose="020F0502020204030204" pitchFamily="34" charset="0"/>
              </a:rPr>
              <a:t> ROM might be stable for a given number </a:t>
            </a:r>
            <a:r>
              <a:rPr lang="en-US" sz="2000" dirty="0" smtClean="0">
                <a:latin typeface="Calibri" panose="020F0502020204030204" pitchFamily="34" charset="0"/>
              </a:rPr>
              <a:t>of  modes</a:t>
            </a:r>
            <a:r>
              <a:rPr lang="en-US" sz="2000" dirty="0">
                <a:latin typeface="Calibri" panose="020F0502020204030204" pitchFamily="34" charset="0"/>
              </a:rPr>
              <a:t>, but </a:t>
            </a:r>
            <a:r>
              <a:rPr lang="en-US" sz="2000" b="1" i="1" dirty="0">
                <a:latin typeface="Calibri" panose="020F0502020204030204" pitchFamily="34" charset="0"/>
              </a:rPr>
              <a:t>unstable</a:t>
            </a:r>
            <a:r>
              <a:rPr lang="en-US" sz="2000" dirty="0">
                <a:latin typeface="Calibri" panose="020F0502020204030204" pitchFamily="34" charset="0"/>
              </a:rPr>
              <a:t> for other choices of basis size (Bui-</a:t>
            </a:r>
            <a:r>
              <a:rPr lang="en-US" sz="2000" dirty="0" err="1">
                <a:latin typeface="Calibri" panose="020F0502020204030204" pitchFamily="34" charset="0"/>
              </a:rPr>
              <a:t>Tanh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i="1" dirty="0">
                <a:latin typeface="Calibri" panose="020F0502020204030204" pitchFamily="34" charset="0"/>
              </a:rPr>
              <a:t>et al. </a:t>
            </a:r>
            <a:r>
              <a:rPr lang="en-US" sz="2000" dirty="0" smtClean="0">
                <a:latin typeface="Calibri" panose="020F0502020204030204" pitchFamily="34" charset="0"/>
              </a:rPr>
              <a:t>2007).</a:t>
            </a:r>
          </a:p>
          <a:p>
            <a:endParaRPr lang="en-US" sz="10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Instability can be due to: 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1.  </a:t>
            </a:r>
            <a:r>
              <a:rPr lang="en-US" sz="2000" b="1" i="1" dirty="0" smtClean="0">
                <a:latin typeface="Calibri" panose="020F0502020204030204" pitchFamily="34" charset="0"/>
              </a:rPr>
              <a:t>Choice of inner product</a:t>
            </a:r>
            <a:r>
              <a:rPr lang="en-US" sz="2000" dirty="0" smtClean="0">
                <a:latin typeface="Calibri" panose="020F0502020204030204" pitchFamily="34" charset="0"/>
              </a:rPr>
              <a:t>: </a:t>
            </a:r>
            <a:r>
              <a:rPr lang="en-US" sz="2000" dirty="0" err="1" smtClean="0">
                <a:latin typeface="Calibri" panose="020F0502020204030204" pitchFamily="34" charset="0"/>
              </a:rPr>
              <a:t>Galerkin</a:t>
            </a:r>
            <a:r>
              <a:rPr lang="en-US" sz="2000" dirty="0" smtClean="0">
                <a:latin typeface="Calibri" panose="020F0502020204030204" pitchFamily="34" charset="0"/>
              </a:rPr>
              <a:t> projection + L2 inner product is unstable.</a:t>
            </a:r>
          </a:p>
          <a:p>
            <a:pPr lvl="1"/>
            <a:endParaRPr lang="en-US" sz="400" dirty="0" smtClean="0">
              <a:latin typeface="Calibri" panose="020F0502020204030204" pitchFamily="34" charset="0"/>
            </a:endParaRPr>
          </a:p>
          <a:p>
            <a:pPr lvl="2"/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914400"/>
            <a:ext cx="70104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Stability can be a real problem for compressible flow ROMs!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5450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524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ROM Instability Problem</a:t>
            </a:r>
            <a:endParaRPr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268" y="1447800"/>
                <a:ext cx="8671932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A compressible fluid POD/</a:t>
                </a:r>
                <a:r>
                  <a:rPr lang="en-US" sz="2000" dirty="0" err="1">
                    <a:latin typeface="Calibri" panose="020F0502020204030204" pitchFamily="34" charset="0"/>
                  </a:rPr>
                  <a:t>Galerkin</a:t>
                </a:r>
                <a:r>
                  <a:rPr lang="en-US" sz="2000" dirty="0">
                    <a:latin typeface="Calibri" panose="020F0502020204030204" pitchFamily="34" charset="0"/>
                  </a:rPr>
                  <a:t> ROM might be stable for a given number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of  modes</a:t>
                </a:r>
                <a:r>
                  <a:rPr lang="en-US" sz="2000" dirty="0">
                    <a:latin typeface="Calibri" panose="020F0502020204030204" pitchFamily="34" charset="0"/>
                  </a:rPr>
                  <a:t>, but </a:t>
                </a:r>
                <a:r>
                  <a:rPr lang="en-US" sz="2000" b="1" i="1" dirty="0">
                    <a:latin typeface="Calibri" panose="020F0502020204030204" pitchFamily="34" charset="0"/>
                  </a:rPr>
                  <a:t>unstable</a:t>
                </a:r>
                <a:r>
                  <a:rPr lang="en-US" sz="2000" dirty="0">
                    <a:latin typeface="Calibri" panose="020F0502020204030204" pitchFamily="34" charset="0"/>
                  </a:rPr>
                  <a:t> for other choices of basis size (Bui-</a:t>
                </a:r>
                <a:r>
                  <a:rPr lang="en-US" sz="2000" dirty="0" err="1">
                    <a:latin typeface="Calibri" panose="020F0502020204030204" pitchFamily="34" charset="0"/>
                  </a:rPr>
                  <a:t>Tanh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:r>
                  <a:rPr lang="en-US" sz="2000" i="1" dirty="0">
                    <a:latin typeface="Calibri" panose="020F0502020204030204" pitchFamily="34" charset="0"/>
                  </a:rPr>
                  <a:t>et al.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2007).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Instability can be due to: 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lvl="1"/>
                <a:r>
                  <a:rPr lang="en-US" sz="2000" dirty="0" smtClean="0">
                    <a:latin typeface="Calibri" panose="020F0502020204030204" pitchFamily="34" charset="0"/>
                  </a:rPr>
                  <a:t>1.  </a:t>
                </a:r>
                <a:r>
                  <a:rPr lang="en-US" sz="2000" b="1" i="1" dirty="0" smtClean="0">
                    <a:latin typeface="Calibri" panose="020F0502020204030204" pitchFamily="34" charset="0"/>
                  </a:rPr>
                  <a:t>Choice of inner product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: </a:t>
                </a:r>
                <a:r>
                  <a:rPr lang="en-US" sz="2000" dirty="0" err="1" smtClean="0">
                    <a:latin typeface="Calibri" panose="020F0502020204030204" pitchFamily="34" charset="0"/>
                  </a:rPr>
                  <a:t>Galerkin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projection + L2 inner product is unstable.</a:t>
                </a:r>
              </a:p>
              <a:p>
                <a:pPr lvl="1"/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Stable alternatives include:</a:t>
                </a:r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:r>
                  <a:rPr lang="en-US" sz="2000" b="1" i="1" dirty="0">
                    <a:latin typeface="Calibri" panose="020F0502020204030204" pitchFamily="34" charset="0"/>
                  </a:rPr>
                  <a:t>Energy-based inner products</a:t>
                </a:r>
                <a:r>
                  <a:rPr lang="en-US" sz="2000" b="1" dirty="0">
                    <a:latin typeface="Calibri" panose="020F0502020204030204" pitchFamily="34" charset="0"/>
                  </a:rPr>
                  <a:t>: </a:t>
                </a:r>
                <a:r>
                  <a:rPr lang="en-US" sz="2000" dirty="0">
                    <a:latin typeface="Calibri" panose="020F0502020204030204" pitchFamily="34" charset="0"/>
                  </a:rPr>
                  <a:t>Rowley </a:t>
                </a:r>
                <a:r>
                  <a:rPr lang="en-US" sz="2000" i="1" dirty="0">
                    <a:latin typeface="Calibri" panose="020F0502020204030204" pitchFamily="34" charset="0"/>
                  </a:rPr>
                  <a:t>et al.,</a:t>
                </a:r>
                <a:r>
                  <a:rPr lang="en-US" sz="2000" dirty="0">
                    <a:latin typeface="Calibri" panose="020F0502020204030204" pitchFamily="34" charset="0"/>
                  </a:rPr>
                  <a:t> 2004 (isentropic); Barone </a:t>
                </a:r>
                <a:r>
                  <a:rPr lang="en-US" sz="2000" i="1" dirty="0">
                    <a:latin typeface="Calibri" panose="020F0502020204030204" pitchFamily="34" charset="0"/>
                  </a:rPr>
                  <a:t>et al., </a:t>
                </a:r>
                <a:r>
                  <a:rPr lang="en-US" sz="2000" dirty="0">
                    <a:latin typeface="Calibri" panose="020F0502020204030204" pitchFamily="34" charset="0"/>
                  </a:rPr>
                  <a:t>2007 (linear); </a:t>
                </a:r>
                <a:r>
                  <a:rPr lang="en-US" sz="2000" dirty="0" err="1">
                    <a:latin typeface="Calibri" panose="020F0502020204030204" pitchFamily="34" charset="0"/>
                  </a:rPr>
                  <a:t>Serre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:r>
                  <a:rPr lang="en-US" sz="2000" i="1" dirty="0">
                    <a:latin typeface="Calibri" panose="020F0502020204030204" pitchFamily="34" charset="0"/>
                  </a:rPr>
                  <a:t>et al.</a:t>
                </a:r>
                <a:r>
                  <a:rPr lang="en-US" sz="2000" dirty="0">
                    <a:latin typeface="Calibri" panose="020F0502020204030204" pitchFamily="34" charset="0"/>
                  </a:rPr>
                  <a:t>, 2012 (linear); </a:t>
                </a:r>
                <a:r>
                  <a:rPr lang="en-US" sz="2000" u="sng" dirty="0" err="1">
                    <a:latin typeface="Calibri" panose="020F0502020204030204" pitchFamily="34" charset="0"/>
                  </a:rPr>
                  <a:t>Kalashnikova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:r>
                  <a:rPr lang="en-US" sz="2000" i="1" dirty="0">
                    <a:latin typeface="Calibri" panose="020F0502020204030204" pitchFamily="34" charset="0"/>
                  </a:rPr>
                  <a:t>et al.</a:t>
                </a:r>
                <a:r>
                  <a:rPr lang="en-US" sz="2000" dirty="0">
                    <a:latin typeface="Calibri" panose="020F0502020204030204" pitchFamily="34" charset="0"/>
                  </a:rPr>
                  <a:t>, 2014 (nonlinear).</a:t>
                </a:r>
              </a:p>
              <a:p>
                <a:pPr lvl="1"/>
                <a:endParaRPr lang="en-US" sz="400" dirty="0">
                  <a:latin typeface="Calibri" panose="020F0502020204030204" pitchFamily="34" charset="0"/>
                </a:endParaRPr>
              </a:p>
              <a:p>
                <a:pPr lvl="2"/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68" y="1447800"/>
                <a:ext cx="8671932" cy="3231654"/>
              </a:xfrm>
              <a:prstGeom prst="rect">
                <a:avLst/>
              </a:prstGeom>
              <a:blipFill>
                <a:blip r:embed="rId3"/>
                <a:stretch>
                  <a:fillRect l="-632" t="-1132" r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066800" y="914400"/>
            <a:ext cx="70104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Stability can be a real problem for compressible flow ROMs!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204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524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ROM Instability Problem</a:t>
            </a:r>
            <a:endParaRPr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268" y="1447800"/>
                <a:ext cx="8671932" cy="3847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A compressible fluid POD/</a:t>
                </a:r>
                <a:r>
                  <a:rPr lang="en-US" sz="2000" dirty="0" err="1">
                    <a:latin typeface="Calibri" panose="020F0502020204030204" pitchFamily="34" charset="0"/>
                  </a:rPr>
                  <a:t>Galerkin</a:t>
                </a:r>
                <a:r>
                  <a:rPr lang="en-US" sz="2000" dirty="0">
                    <a:latin typeface="Calibri" panose="020F0502020204030204" pitchFamily="34" charset="0"/>
                  </a:rPr>
                  <a:t> ROM might be stable for a given number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of  modes</a:t>
                </a:r>
                <a:r>
                  <a:rPr lang="en-US" sz="2000" dirty="0">
                    <a:latin typeface="Calibri" panose="020F0502020204030204" pitchFamily="34" charset="0"/>
                  </a:rPr>
                  <a:t>, but </a:t>
                </a:r>
                <a:r>
                  <a:rPr lang="en-US" sz="2000" b="1" i="1" dirty="0">
                    <a:latin typeface="Calibri" panose="020F0502020204030204" pitchFamily="34" charset="0"/>
                  </a:rPr>
                  <a:t>unstable</a:t>
                </a:r>
                <a:r>
                  <a:rPr lang="en-US" sz="2000" dirty="0">
                    <a:latin typeface="Calibri" panose="020F0502020204030204" pitchFamily="34" charset="0"/>
                  </a:rPr>
                  <a:t> for other choices of basis size (Bui-</a:t>
                </a:r>
                <a:r>
                  <a:rPr lang="en-US" sz="2000" dirty="0" err="1">
                    <a:latin typeface="Calibri" panose="020F0502020204030204" pitchFamily="34" charset="0"/>
                  </a:rPr>
                  <a:t>Tanh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:r>
                  <a:rPr lang="en-US" sz="2000" i="1" dirty="0">
                    <a:latin typeface="Calibri" panose="020F0502020204030204" pitchFamily="34" charset="0"/>
                  </a:rPr>
                  <a:t>et al.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2007).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Instability can be due to: 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lvl="1"/>
                <a:r>
                  <a:rPr lang="en-US" sz="2000" dirty="0" smtClean="0">
                    <a:latin typeface="Calibri" panose="020F0502020204030204" pitchFamily="34" charset="0"/>
                  </a:rPr>
                  <a:t>1.  </a:t>
                </a:r>
                <a:r>
                  <a:rPr lang="en-US" sz="2000" b="1" i="1" dirty="0" smtClean="0">
                    <a:latin typeface="Calibri" panose="020F0502020204030204" pitchFamily="34" charset="0"/>
                  </a:rPr>
                  <a:t>Choice of inner product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: </a:t>
                </a:r>
                <a:r>
                  <a:rPr lang="en-US" sz="2000" dirty="0" err="1" smtClean="0">
                    <a:latin typeface="Calibri" panose="020F0502020204030204" pitchFamily="34" charset="0"/>
                  </a:rPr>
                  <a:t>Galerkin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projection + L2 inner product is unstable.</a:t>
                </a:r>
              </a:p>
              <a:p>
                <a:pPr lvl="1"/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Stable alternatives include:</a:t>
                </a:r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:r>
                  <a:rPr lang="en-US" sz="2000" b="1" i="1" dirty="0">
                    <a:latin typeface="Calibri" panose="020F0502020204030204" pitchFamily="34" charset="0"/>
                  </a:rPr>
                  <a:t>Energy-based inner products</a:t>
                </a:r>
                <a:r>
                  <a:rPr lang="en-US" sz="2000" b="1" dirty="0">
                    <a:latin typeface="Calibri" panose="020F0502020204030204" pitchFamily="34" charset="0"/>
                  </a:rPr>
                  <a:t>: </a:t>
                </a:r>
                <a:r>
                  <a:rPr lang="en-US" sz="2000" dirty="0">
                    <a:latin typeface="Calibri" panose="020F0502020204030204" pitchFamily="34" charset="0"/>
                  </a:rPr>
                  <a:t>Rowley </a:t>
                </a:r>
                <a:r>
                  <a:rPr lang="en-US" sz="2000" i="1" dirty="0">
                    <a:latin typeface="Calibri" panose="020F0502020204030204" pitchFamily="34" charset="0"/>
                  </a:rPr>
                  <a:t>et al.,</a:t>
                </a:r>
                <a:r>
                  <a:rPr lang="en-US" sz="2000" dirty="0">
                    <a:latin typeface="Calibri" panose="020F0502020204030204" pitchFamily="34" charset="0"/>
                  </a:rPr>
                  <a:t> 2004 (isentropic); Barone </a:t>
                </a:r>
                <a:r>
                  <a:rPr lang="en-US" sz="2000" i="1" dirty="0">
                    <a:latin typeface="Calibri" panose="020F0502020204030204" pitchFamily="34" charset="0"/>
                  </a:rPr>
                  <a:t>et al., </a:t>
                </a:r>
                <a:r>
                  <a:rPr lang="en-US" sz="2000" dirty="0">
                    <a:latin typeface="Calibri" panose="020F0502020204030204" pitchFamily="34" charset="0"/>
                  </a:rPr>
                  <a:t>2007 (linear); </a:t>
                </a:r>
                <a:r>
                  <a:rPr lang="en-US" sz="2000" dirty="0" err="1">
                    <a:latin typeface="Calibri" panose="020F0502020204030204" pitchFamily="34" charset="0"/>
                  </a:rPr>
                  <a:t>Serre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:r>
                  <a:rPr lang="en-US" sz="2000" i="1" dirty="0">
                    <a:latin typeface="Calibri" panose="020F0502020204030204" pitchFamily="34" charset="0"/>
                  </a:rPr>
                  <a:t>et al.</a:t>
                </a:r>
                <a:r>
                  <a:rPr lang="en-US" sz="2000" dirty="0">
                    <a:latin typeface="Calibri" panose="020F0502020204030204" pitchFamily="34" charset="0"/>
                  </a:rPr>
                  <a:t>, 2012 (linear); </a:t>
                </a:r>
                <a:r>
                  <a:rPr lang="en-US" sz="2000" u="sng" dirty="0" err="1">
                    <a:latin typeface="Calibri" panose="020F0502020204030204" pitchFamily="34" charset="0"/>
                  </a:rPr>
                  <a:t>Kalashnikova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:r>
                  <a:rPr lang="en-US" sz="2000" i="1" dirty="0">
                    <a:latin typeface="Calibri" panose="020F0502020204030204" pitchFamily="34" charset="0"/>
                  </a:rPr>
                  <a:t>et al.</a:t>
                </a:r>
                <a:r>
                  <a:rPr lang="en-US" sz="2000" dirty="0">
                    <a:latin typeface="Calibri" panose="020F0502020204030204" pitchFamily="34" charset="0"/>
                  </a:rPr>
                  <a:t>, 2014 (nonlinear).</a:t>
                </a:r>
              </a:p>
              <a:p>
                <a:pPr lvl="1"/>
                <a:endParaRPr lang="en-US" sz="400" dirty="0">
                  <a:latin typeface="Calibri" panose="020F0502020204030204" pitchFamily="34" charset="0"/>
                </a:endParaRPr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:r>
                  <a:rPr lang="en-US" sz="2000" b="1" i="1" dirty="0">
                    <a:latin typeface="Calibri" panose="020F0502020204030204" pitchFamily="34" charset="0"/>
                  </a:rPr>
                  <a:t>GNAT method/</a:t>
                </a:r>
                <a:r>
                  <a:rPr lang="en-US" sz="2000" b="1" i="1" dirty="0" err="1">
                    <a:latin typeface="Calibri" panose="020F0502020204030204" pitchFamily="34" charset="0"/>
                  </a:rPr>
                  <a:t>Petrov-Galerkin</a:t>
                </a:r>
                <a:r>
                  <a:rPr lang="en-US" sz="2000" b="1" i="1" dirty="0">
                    <a:latin typeface="Calibri" panose="020F0502020204030204" pitchFamily="34" charset="0"/>
                  </a:rPr>
                  <a:t> projection</a:t>
                </a:r>
                <a:r>
                  <a:rPr lang="en-US" sz="2000" b="1" dirty="0">
                    <a:latin typeface="Calibri" panose="020F0502020204030204" pitchFamily="34" charset="0"/>
                  </a:rPr>
                  <a:t>: </a:t>
                </a:r>
                <a:r>
                  <a:rPr lang="en-US" sz="2000" dirty="0">
                    <a:latin typeface="Calibri" panose="020F0502020204030204" pitchFamily="34" charset="0"/>
                  </a:rPr>
                  <a:t>Carlberg </a:t>
                </a:r>
                <a:r>
                  <a:rPr lang="en-US" sz="2000" i="1" dirty="0">
                    <a:latin typeface="Calibri" panose="020F0502020204030204" pitchFamily="34" charset="0"/>
                  </a:rPr>
                  <a:t>et al., </a:t>
                </a:r>
                <a:r>
                  <a:rPr lang="en-US" sz="2000" dirty="0">
                    <a:latin typeface="Calibri" panose="020F0502020204030204" pitchFamily="34" charset="0"/>
                  </a:rPr>
                  <a:t>2014 (nonlinear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).</a:t>
                </a:r>
              </a:p>
              <a:p>
                <a:pPr lvl="2"/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68" y="1447800"/>
                <a:ext cx="8671932" cy="3847207"/>
              </a:xfrm>
              <a:prstGeom prst="rect">
                <a:avLst/>
              </a:prstGeom>
              <a:blipFill>
                <a:blip r:embed="rId3"/>
                <a:stretch>
                  <a:fillRect l="-632" t="-951" r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066800" y="914400"/>
            <a:ext cx="70104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Stability can be a real problem for compressible flow ROMs!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3858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524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ROM Instability Problem</a:t>
            </a:r>
            <a:endParaRPr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268" y="1447800"/>
                <a:ext cx="8671932" cy="4462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A compressible fluid POD/</a:t>
                </a:r>
                <a:r>
                  <a:rPr lang="en-US" sz="2000" dirty="0" err="1">
                    <a:latin typeface="Calibri" panose="020F0502020204030204" pitchFamily="34" charset="0"/>
                  </a:rPr>
                  <a:t>Galerkin</a:t>
                </a:r>
                <a:r>
                  <a:rPr lang="en-US" sz="2000" dirty="0">
                    <a:latin typeface="Calibri" panose="020F0502020204030204" pitchFamily="34" charset="0"/>
                  </a:rPr>
                  <a:t> ROM might be stable for a given number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of  modes</a:t>
                </a:r>
                <a:r>
                  <a:rPr lang="en-US" sz="2000" dirty="0">
                    <a:latin typeface="Calibri" panose="020F0502020204030204" pitchFamily="34" charset="0"/>
                  </a:rPr>
                  <a:t>, but </a:t>
                </a:r>
                <a:r>
                  <a:rPr lang="en-US" sz="2000" b="1" i="1" dirty="0">
                    <a:latin typeface="Calibri" panose="020F0502020204030204" pitchFamily="34" charset="0"/>
                  </a:rPr>
                  <a:t>unstable</a:t>
                </a:r>
                <a:r>
                  <a:rPr lang="en-US" sz="2000" dirty="0">
                    <a:latin typeface="Calibri" panose="020F0502020204030204" pitchFamily="34" charset="0"/>
                  </a:rPr>
                  <a:t> for other choices of basis size (Bui-</a:t>
                </a:r>
                <a:r>
                  <a:rPr lang="en-US" sz="2000" dirty="0" err="1">
                    <a:latin typeface="Calibri" panose="020F0502020204030204" pitchFamily="34" charset="0"/>
                  </a:rPr>
                  <a:t>Tanh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:r>
                  <a:rPr lang="en-US" sz="2000" i="1" dirty="0">
                    <a:latin typeface="Calibri" panose="020F0502020204030204" pitchFamily="34" charset="0"/>
                  </a:rPr>
                  <a:t>et al.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2007).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Instability can be due to: 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lvl="1"/>
                <a:r>
                  <a:rPr lang="en-US" sz="2000" dirty="0" smtClean="0">
                    <a:latin typeface="Calibri" panose="020F0502020204030204" pitchFamily="34" charset="0"/>
                  </a:rPr>
                  <a:t>1.  </a:t>
                </a:r>
                <a:r>
                  <a:rPr lang="en-US" sz="2000" b="1" i="1" dirty="0" smtClean="0">
                    <a:latin typeface="Calibri" panose="020F0502020204030204" pitchFamily="34" charset="0"/>
                  </a:rPr>
                  <a:t>Choice of inner product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: </a:t>
                </a:r>
                <a:r>
                  <a:rPr lang="en-US" sz="2000" dirty="0" err="1" smtClean="0">
                    <a:latin typeface="Calibri" panose="020F0502020204030204" pitchFamily="34" charset="0"/>
                  </a:rPr>
                  <a:t>Galerkin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projection + L2 inner product is unstable.</a:t>
                </a:r>
              </a:p>
              <a:p>
                <a:pPr lvl="1"/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Stable alternatives include:</a:t>
                </a:r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:r>
                  <a:rPr lang="en-US" sz="2000" b="1" i="1" dirty="0">
                    <a:latin typeface="Calibri" panose="020F0502020204030204" pitchFamily="34" charset="0"/>
                  </a:rPr>
                  <a:t>Energy-based inner products</a:t>
                </a:r>
                <a:r>
                  <a:rPr lang="en-US" sz="2000" b="1" dirty="0">
                    <a:latin typeface="Calibri" panose="020F0502020204030204" pitchFamily="34" charset="0"/>
                  </a:rPr>
                  <a:t>: </a:t>
                </a:r>
                <a:r>
                  <a:rPr lang="en-US" sz="2000" dirty="0">
                    <a:latin typeface="Calibri" panose="020F0502020204030204" pitchFamily="34" charset="0"/>
                  </a:rPr>
                  <a:t>Rowley </a:t>
                </a:r>
                <a:r>
                  <a:rPr lang="en-US" sz="2000" i="1" dirty="0">
                    <a:latin typeface="Calibri" panose="020F0502020204030204" pitchFamily="34" charset="0"/>
                  </a:rPr>
                  <a:t>et al.,</a:t>
                </a:r>
                <a:r>
                  <a:rPr lang="en-US" sz="2000" dirty="0">
                    <a:latin typeface="Calibri" panose="020F0502020204030204" pitchFamily="34" charset="0"/>
                  </a:rPr>
                  <a:t> 2004 (isentropic); Barone </a:t>
                </a:r>
                <a:r>
                  <a:rPr lang="en-US" sz="2000" i="1" dirty="0">
                    <a:latin typeface="Calibri" panose="020F0502020204030204" pitchFamily="34" charset="0"/>
                  </a:rPr>
                  <a:t>et al., </a:t>
                </a:r>
                <a:r>
                  <a:rPr lang="en-US" sz="2000" dirty="0">
                    <a:latin typeface="Calibri" panose="020F0502020204030204" pitchFamily="34" charset="0"/>
                  </a:rPr>
                  <a:t>2007 (linear); </a:t>
                </a:r>
                <a:r>
                  <a:rPr lang="en-US" sz="2000" dirty="0" err="1">
                    <a:latin typeface="Calibri" panose="020F0502020204030204" pitchFamily="34" charset="0"/>
                  </a:rPr>
                  <a:t>Serre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:r>
                  <a:rPr lang="en-US" sz="2000" i="1" dirty="0">
                    <a:latin typeface="Calibri" panose="020F0502020204030204" pitchFamily="34" charset="0"/>
                  </a:rPr>
                  <a:t>et al.</a:t>
                </a:r>
                <a:r>
                  <a:rPr lang="en-US" sz="2000" dirty="0">
                    <a:latin typeface="Calibri" panose="020F0502020204030204" pitchFamily="34" charset="0"/>
                  </a:rPr>
                  <a:t>, 2012 (linear); </a:t>
                </a:r>
                <a:r>
                  <a:rPr lang="en-US" sz="2000" u="sng" dirty="0" err="1">
                    <a:latin typeface="Calibri" panose="020F0502020204030204" pitchFamily="34" charset="0"/>
                  </a:rPr>
                  <a:t>Kalashnikova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:r>
                  <a:rPr lang="en-US" sz="2000" i="1" dirty="0">
                    <a:latin typeface="Calibri" panose="020F0502020204030204" pitchFamily="34" charset="0"/>
                  </a:rPr>
                  <a:t>et al.</a:t>
                </a:r>
                <a:r>
                  <a:rPr lang="en-US" sz="2000" dirty="0">
                    <a:latin typeface="Calibri" panose="020F0502020204030204" pitchFamily="34" charset="0"/>
                  </a:rPr>
                  <a:t>, 2014 (nonlinear).</a:t>
                </a:r>
              </a:p>
              <a:p>
                <a:pPr lvl="1"/>
                <a:endParaRPr lang="en-US" sz="400" dirty="0">
                  <a:latin typeface="Calibri" panose="020F0502020204030204" pitchFamily="34" charset="0"/>
                </a:endParaRPr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:r>
                  <a:rPr lang="en-US" sz="2000" b="1" i="1" dirty="0">
                    <a:latin typeface="Calibri" panose="020F0502020204030204" pitchFamily="34" charset="0"/>
                  </a:rPr>
                  <a:t>GNAT method/</a:t>
                </a:r>
                <a:r>
                  <a:rPr lang="en-US" sz="2000" b="1" i="1" dirty="0" err="1">
                    <a:latin typeface="Calibri" panose="020F0502020204030204" pitchFamily="34" charset="0"/>
                  </a:rPr>
                  <a:t>Petrov-Galerkin</a:t>
                </a:r>
                <a:r>
                  <a:rPr lang="en-US" sz="2000" b="1" i="1" dirty="0">
                    <a:latin typeface="Calibri" panose="020F0502020204030204" pitchFamily="34" charset="0"/>
                  </a:rPr>
                  <a:t> projection</a:t>
                </a:r>
                <a:r>
                  <a:rPr lang="en-US" sz="2000" b="1" dirty="0">
                    <a:latin typeface="Calibri" panose="020F0502020204030204" pitchFamily="34" charset="0"/>
                  </a:rPr>
                  <a:t>: </a:t>
                </a:r>
                <a:r>
                  <a:rPr lang="en-US" sz="2000" dirty="0">
                    <a:latin typeface="Calibri" panose="020F0502020204030204" pitchFamily="34" charset="0"/>
                  </a:rPr>
                  <a:t>Carlberg </a:t>
                </a:r>
                <a:r>
                  <a:rPr lang="en-US" sz="2000" i="1" dirty="0">
                    <a:latin typeface="Calibri" panose="020F0502020204030204" pitchFamily="34" charset="0"/>
                  </a:rPr>
                  <a:t>et al., </a:t>
                </a:r>
                <a:r>
                  <a:rPr lang="en-US" sz="2000" dirty="0">
                    <a:latin typeface="Calibri" panose="020F0502020204030204" pitchFamily="34" charset="0"/>
                  </a:rPr>
                  <a:t>2014 (nonlinear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).</a:t>
                </a:r>
              </a:p>
              <a:p>
                <a:pPr lvl="2"/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lvl="1"/>
                <a:r>
                  <a:rPr lang="en-US" sz="2000" dirty="0">
                    <a:latin typeface="Calibri" panose="020F0502020204030204" pitchFamily="34" charset="0"/>
                  </a:rPr>
                  <a:t>2.   </a:t>
                </a:r>
                <a:r>
                  <a:rPr lang="en-US" sz="2000" b="1" i="1" dirty="0" smtClean="0">
                    <a:latin typeface="Calibri" panose="020F0502020204030204" pitchFamily="34" charset="0"/>
                  </a:rPr>
                  <a:t>Basis </a:t>
                </a:r>
                <a:r>
                  <a:rPr lang="en-US" sz="2000" b="1" i="1" dirty="0">
                    <a:latin typeface="Calibri" panose="020F0502020204030204" pitchFamily="34" charset="0"/>
                  </a:rPr>
                  <a:t>truncation</a:t>
                </a:r>
                <a:r>
                  <a:rPr lang="en-US" sz="2000" b="1" dirty="0">
                    <a:latin typeface="Calibri" panose="020F0502020204030204" pitchFamily="34" charset="0"/>
                  </a:rPr>
                  <a:t>: </a:t>
                </a:r>
                <a:r>
                  <a:rPr lang="en-US" sz="2000" dirty="0">
                    <a:latin typeface="Calibri" panose="020F0502020204030204" pitchFamily="34" charset="0"/>
                  </a:rPr>
                  <a:t>destroys balance between energy production &amp;    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nnn</a:t>
                </a:r>
                <a:r>
                  <a:rPr lang="en-US" sz="2000" dirty="0" err="1" smtClean="0">
                    <a:latin typeface="Calibri" panose="020F0502020204030204" pitchFamily="34" charset="0"/>
                  </a:rPr>
                  <a:t>dissipation</a:t>
                </a:r>
                <a:r>
                  <a:rPr lang="en-US" sz="2000" dirty="0">
                    <a:latin typeface="Calibri" panose="020F0502020204030204" pitchFamily="34" charset="0"/>
                  </a:rPr>
                  <a:t>.</a:t>
                </a:r>
                <a:endParaRPr lang="en-US" sz="2000" b="1" i="1" dirty="0">
                  <a:latin typeface="Calibri" panose="020F0502020204030204" pitchFamily="34" charset="0"/>
                </a:endParaRPr>
              </a:p>
              <a:p>
                <a:pPr lvl="1"/>
                <a:endParaRPr lang="en-US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68" y="1447800"/>
                <a:ext cx="8671932" cy="4462760"/>
              </a:xfrm>
              <a:prstGeom prst="rect">
                <a:avLst/>
              </a:prstGeom>
              <a:blipFill>
                <a:blip r:embed="rId3"/>
                <a:stretch>
                  <a:fillRect l="-632" t="-820" r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066800" y="914400"/>
            <a:ext cx="70104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Stability can be a real problem for compressible flow ROMs!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758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524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ROM Instability Problem</a:t>
            </a:r>
            <a:endParaRPr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268" y="1447800"/>
                <a:ext cx="8671932" cy="4462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A compressible fluid POD/</a:t>
                </a:r>
                <a:r>
                  <a:rPr lang="en-US" sz="2000" dirty="0" err="1">
                    <a:latin typeface="Calibri" panose="020F0502020204030204" pitchFamily="34" charset="0"/>
                  </a:rPr>
                  <a:t>Galerkin</a:t>
                </a:r>
                <a:r>
                  <a:rPr lang="en-US" sz="2000" dirty="0">
                    <a:latin typeface="Calibri" panose="020F0502020204030204" pitchFamily="34" charset="0"/>
                  </a:rPr>
                  <a:t> ROM might be stable for a given number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of  modes</a:t>
                </a:r>
                <a:r>
                  <a:rPr lang="en-US" sz="2000" dirty="0">
                    <a:latin typeface="Calibri" panose="020F0502020204030204" pitchFamily="34" charset="0"/>
                  </a:rPr>
                  <a:t>, but </a:t>
                </a:r>
                <a:r>
                  <a:rPr lang="en-US" sz="2000" b="1" i="1" dirty="0">
                    <a:latin typeface="Calibri" panose="020F0502020204030204" pitchFamily="34" charset="0"/>
                  </a:rPr>
                  <a:t>unstable</a:t>
                </a:r>
                <a:r>
                  <a:rPr lang="en-US" sz="2000" dirty="0">
                    <a:latin typeface="Calibri" panose="020F0502020204030204" pitchFamily="34" charset="0"/>
                  </a:rPr>
                  <a:t> for other choices of basis size (Bui-</a:t>
                </a:r>
                <a:r>
                  <a:rPr lang="en-US" sz="2000" dirty="0" err="1">
                    <a:latin typeface="Calibri" panose="020F0502020204030204" pitchFamily="34" charset="0"/>
                  </a:rPr>
                  <a:t>Tanh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:r>
                  <a:rPr lang="en-US" sz="2000" i="1" dirty="0">
                    <a:latin typeface="Calibri" panose="020F0502020204030204" pitchFamily="34" charset="0"/>
                  </a:rPr>
                  <a:t>et al.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2007).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Instability can be due to: 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lvl="1"/>
                <a:r>
                  <a:rPr lang="en-US" sz="2000" dirty="0" smtClean="0">
                    <a:latin typeface="Calibri" panose="020F0502020204030204" pitchFamily="34" charset="0"/>
                  </a:rPr>
                  <a:t>1.</a:t>
                </a:r>
                <a:r>
                  <a:rPr lang="en-US" sz="2000" i="1" dirty="0" smtClean="0">
                    <a:latin typeface="Calibri" panose="020F0502020204030204" pitchFamily="34" charset="0"/>
                  </a:rPr>
                  <a:t>  </a:t>
                </a:r>
                <a:r>
                  <a:rPr lang="en-US" sz="2000" b="1" i="1" dirty="0" smtClean="0">
                    <a:latin typeface="Calibri" panose="020F0502020204030204" pitchFamily="34" charset="0"/>
                  </a:rPr>
                  <a:t>Choice of inner product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: </a:t>
                </a:r>
                <a:r>
                  <a:rPr lang="en-US" sz="2000" dirty="0" err="1" smtClean="0">
                    <a:latin typeface="Calibri" panose="020F0502020204030204" pitchFamily="34" charset="0"/>
                  </a:rPr>
                  <a:t>Galerkin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projection + L2 inner product is unstable.</a:t>
                </a:r>
              </a:p>
              <a:p>
                <a:pPr lvl="1"/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Stable alternatives include:</a:t>
                </a:r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:r>
                  <a:rPr lang="en-US" sz="2000" b="1" i="1" dirty="0">
                    <a:latin typeface="Calibri" panose="020F0502020204030204" pitchFamily="34" charset="0"/>
                  </a:rPr>
                  <a:t>Energy-based inner products</a:t>
                </a:r>
                <a:r>
                  <a:rPr lang="en-US" sz="2000" b="1" dirty="0">
                    <a:latin typeface="Calibri" panose="020F0502020204030204" pitchFamily="34" charset="0"/>
                  </a:rPr>
                  <a:t>: </a:t>
                </a:r>
                <a:r>
                  <a:rPr lang="en-US" sz="2000" dirty="0">
                    <a:latin typeface="Calibri" panose="020F0502020204030204" pitchFamily="34" charset="0"/>
                  </a:rPr>
                  <a:t>Rowley </a:t>
                </a:r>
                <a:r>
                  <a:rPr lang="en-US" sz="2000" i="1" dirty="0">
                    <a:latin typeface="Calibri" panose="020F0502020204030204" pitchFamily="34" charset="0"/>
                  </a:rPr>
                  <a:t>et al.,</a:t>
                </a:r>
                <a:r>
                  <a:rPr lang="en-US" sz="2000" dirty="0">
                    <a:latin typeface="Calibri" panose="020F0502020204030204" pitchFamily="34" charset="0"/>
                  </a:rPr>
                  <a:t> 2004 (isentropic); Barone </a:t>
                </a:r>
                <a:r>
                  <a:rPr lang="en-US" sz="2000" i="1" dirty="0">
                    <a:latin typeface="Calibri" panose="020F0502020204030204" pitchFamily="34" charset="0"/>
                  </a:rPr>
                  <a:t>et al., </a:t>
                </a:r>
                <a:r>
                  <a:rPr lang="en-US" sz="2000" dirty="0">
                    <a:latin typeface="Calibri" panose="020F0502020204030204" pitchFamily="34" charset="0"/>
                  </a:rPr>
                  <a:t>2007 (linear); </a:t>
                </a:r>
                <a:r>
                  <a:rPr lang="en-US" sz="2000" dirty="0" err="1">
                    <a:latin typeface="Calibri" panose="020F0502020204030204" pitchFamily="34" charset="0"/>
                  </a:rPr>
                  <a:t>Serre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:r>
                  <a:rPr lang="en-US" sz="2000" i="1" dirty="0">
                    <a:latin typeface="Calibri" panose="020F0502020204030204" pitchFamily="34" charset="0"/>
                  </a:rPr>
                  <a:t>et al.</a:t>
                </a:r>
                <a:r>
                  <a:rPr lang="en-US" sz="2000" dirty="0">
                    <a:latin typeface="Calibri" panose="020F0502020204030204" pitchFamily="34" charset="0"/>
                  </a:rPr>
                  <a:t>, 2012 (linear); </a:t>
                </a:r>
                <a:r>
                  <a:rPr lang="en-US" sz="2000" u="sng" dirty="0" err="1">
                    <a:latin typeface="Calibri" panose="020F0502020204030204" pitchFamily="34" charset="0"/>
                  </a:rPr>
                  <a:t>Kalashnikova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:r>
                  <a:rPr lang="en-US" sz="2000" i="1" dirty="0">
                    <a:latin typeface="Calibri" panose="020F0502020204030204" pitchFamily="34" charset="0"/>
                  </a:rPr>
                  <a:t>et al.</a:t>
                </a:r>
                <a:r>
                  <a:rPr lang="en-US" sz="2000" dirty="0">
                    <a:latin typeface="Calibri" panose="020F0502020204030204" pitchFamily="34" charset="0"/>
                  </a:rPr>
                  <a:t>, 2014 (nonlinear).</a:t>
                </a:r>
              </a:p>
              <a:p>
                <a:pPr lvl="1"/>
                <a:endParaRPr lang="en-US" sz="400" dirty="0">
                  <a:latin typeface="Calibri" panose="020F0502020204030204" pitchFamily="34" charset="0"/>
                </a:endParaRPr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:r>
                  <a:rPr lang="en-US" sz="2000" b="1" i="1" dirty="0">
                    <a:latin typeface="Calibri" panose="020F0502020204030204" pitchFamily="34" charset="0"/>
                  </a:rPr>
                  <a:t>GNAT method/</a:t>
                </a:r>
                <a:r>
                  <a:rPr lang="en-US" sz="2000" b="1" i="1" dirty="0" err="1">
                    <a:latin typeface="Calibri" panose="020F0502020204030204" pitchFamily="34" charset="0"/>
                  </a:rPr>
                  <a:t>Petrov-Galerkin</a:t>
                </a:r>
                <a:r>
                  <a:rPr lang="en-US" sz="2000" b="1" i="1" dirty="0">
                    <a:latin typeface="Calibri" panose="020F0502020204030204" pitchFamily="34" charset="0"/>
                  </a:rPr>
                  <a:t> projection</a:t>
                </a:r>
                <a:r>
                  <a:rPr lang="en-US" sz="2000" b="1" dirty="0">
                    <a:latin typeface="Calibri" panose="020F0502020204030204" pitchFamily="34" charset="0"/>
                  </a:rPr>
                  <a:t>: </a:t>
                </a:r>
                <a:r>
                  <a:rPr lang="en-US" sz="2000" dirty="0">
                    <a:latin typeface="Calibri" panose="020F0502020204030204" pitchFamily="34" charset="0"/>
                  </a:rPr>
                  <a:t>Carlberg </a:t>
                </a:r>
                <a:r>
                  <a:rPr lang="en-US" sz="2000" i="1" dirty="0">
                    <a:latin typeface="Calibri" panose="020F0502020204030204" pitchFamily="34" charset="0"/>
                  </a:rPr>
                  <a:t>et al., </a:t>
                </a:r>
                <a:r>
                  <a:rPr lang="en-US" sz="2000" dirty="0">
                    <a:latin typeface="Calibri" panose="020F0502020204030204" pitchFamily="34" charset="0"/>
                  </a:rPr>
                  <a:t>2014 (nonlinear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).</a:t>
                </a:r>
              </a:p>
              <a:p>
                <a:pPr lvl="2"/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lvl="1"/>
                <a:r>
                  <a:rPr lang="en-US" sz="2000" dirty="0" smtClean="0">
                    <a:latin typeface="Calibri" panose="020F0502020204030204" pitchFamily="34" charset="0"/>
                  </a:rPr>
                  <a:t>2.   </a:t>
                </a:r>
                <a:r>
                  <a:rPr lang="en-US" sz="2000" b="1" i="1" dirty="0" smtClean="0">
                    <a:latin typeface="Calibri" panose="020F0502020204030204" pitchFamily="34" charset="0"/>
                  </a:rPr>
                  <a:t>Basis truncation</a:t>
                </a:r>
                <a:r>
                  <a:rPr lang="en-US" sz="2000" b="1" dirty="0" smtClean="0">
                    <a:latin typeface="Calibri" panose="020F0502020204030204" pitchFamily="34" charset="0"/>
                  </a:rPr>
                  <a:t>: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destroys balance between energy production &amp; 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       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hhh</a:t>
                </a:r>
                <a:r>
                  <a:rPr lang="en-US" sz="2000" dirty="0" err="1" smtClean="0">
                    <a:latin typeface="Calibri" panose="020F0502020204030204" pitchFamily="34" charset="0"/>
                  </a:rPr>
                  <a:t>dissipation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  <a:endParaRPr lang="en-US" sz="2000" b="1" i="1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68" y="1447800"/>
                <a:ext cx="8671932" cy="4462760"/>
              </a:xfrm>
              <a:prstGeom prst="rect">
                <a:avLst/>
              </a:prstGeom>
              <a:blipFill>
                <a:blip r:embed="rId3"/>
                <a:stretch>
                  <a:fillRect l="-632" t="-820" r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066800" y="914400"/>
            <a:ext cx="70104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Stability can be a real problem for compressible flow ROMs!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" y="5659034"/>
            <a:ext cx="7696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This talk focuses on remedying “</a:t>
            </a:r>
            <a:r>
              <a:rPr lang="en-US" sz="2000" b="1" i="1" dirty="0" smtClean="0">
                <a:latin typeface="Calibri" panose="020F0502020204030204" pitchFamily="34" charset="0"/>
              </a:rPr>
              <a:t>mode truncation instability</a:t>
            </a:r>
            <a:r>
              <a:rPr lang="en-US" sz="2000" dirty="0" smtClean="0">
                <a:latin typeface="Calibri" panose="020F0502020204030204" pitchFamily="34" charset="0"/>
              </a:rPr>
              <a:t>” problem for projection-based (POD/</a:t>
            </a:r>
            <a:r>
              <a:rPr lang="en-US" sz="2000" dirty="0" err="1" smtClean="0">
                <a:latin typeface="Calibri" panose="020F0502020204030204" pitchFamily="34" charset="0"/>
              </a:rPr>
              <a:t>Galerkin</a:t>
            </a:r>
            <a:r>
              <a:rPr lang="en-US" sz="2000" dirty="0" smtClean="0">
                <a:latin typeface="Calibri" panose="020F0502020204030204" pitchFamily="34" charset="0"/>
              </a:rPr>
              <a:t>) compressible flow ROMs.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4953000"/>
            <a:ext cx="7543800" cy="6096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90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228600" y="8382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</a:rPr>
              <a:t>Introduction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Targeted application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POD/</a:t>
            </a:r>
            <a:r>
              <a:rPr lang="en-US" sz="2400" dirty="0" err="1" smtClean="0">
                <a:latin typeface="Calibri" panose="020F0502020204030204" pitchFamily="34" charset="0"/>
              </a:rPr>
              <a:t>Galerkin</a:t>
            </a:r>
            <a:r>
              <a:rPr lang="en-US" sz="2400" dirty="0" smtClean="0">
                <a:latin typeface="Calibri" panose="020F0502020204030204" pitchFamily="34" charset="0"/>
              </a:rPr>
              <a:t> approach to MOR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Extreme model reduction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Mode truncation instability in MOR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4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Calibri" panose="020F0502020204030204" pitchFamily="34" charset="0"/>
              </a:rPr>
              <a:t>2.   Accounting for modal truncation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Traditional linear eddy-viscosity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New proposed approach via subspace rotation</a:t>
            </a:r>
          </a:p>
          <a:p>
            <a:pPr lvl="1"/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3.   Applications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Low Reynolds (</a:t>
            </a:r>
            <a:r>
              <a:rPr lang="en-US" sz="2400" i="1" dirty="0" smtClean="0">
                <a:latin typeface="Calibri" panose="020F0502020204030204" pitchFamily="34" charset="0"/>
              </a:rPr>
              <a:t>Re</a:t>
            </a:r>
            <a:r>
              <a:rPr lang="en-US" sz="2400" dirty="0" smtClean="0">
                <a:latin typeface="Calibri" panose="020F0502020204030204" pitchFamily="34" charset="0"/>
              </a:rPr>
              <a:t>) number channel driven cavity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Moderate Reynolds (</a:t>
            </a:r>
            <a:r>
              <a:rPr lang="en-US" sz="2400" i="1" dirty="0" smtClean="0">
                <a:latin typeface="Calibri" panose="020F0502020204030204" pitchFamily="34" charset="0"/>
              </a:rPr>
              <a:t>Re</a:t>
            </a:r>
            <a:r>
              <a:rPr lang="en-US" sz="2400" dirty="0" smtClean="0">
                <a:latin typeface="Calibri" panose="020F0502020204030204" pitchFamily="34" charset="0"/>
              </a:rPr>
              <a:t>) number channel driven cavity</a:t>
            </a:r>
          </a:p>
          <a:p>
            <a:pPr lvl="1"/>
            <a:endParaRPr lang="en-US" sz="400" dirty="0" smtClean="0">
              <a:latin typeface="Calibri" panose="020F0502020204030204" pitchFamily="34" charset="0"/>
            </a:endParaRP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4.   Extension to Least-Squares </a:t>
            </a:r>
            <a:r>
              <a:rPr lang="en-US" sz="2400" dirty="0" err="1" smtClean="0">
                <a:latin typeface="Calibri" panose="020F0502020204030204" pitchFamily="34" charset="0"/>
              </a:rPr>
              <a:t>Petrov</a:t>
            </a:r>
            <a:r>
              <a:rPr lang="en-US" sz="2400" dirty="0" err="1">
                <a:latin typeface="Calibri" panose="020F0502020204030204" pitchFamily="34" charset="0"/>
              </a:rPr>
              <a:t>-</a:t>
            </a:r>
            <a:r>
              <a:rPr lang="en-US" sz="2400" dirty="0" err="1" smtClean="0">
                <a:latin typeface="Calibri" panose="020F0502020204030204" pitchFamily="34" charset="0"/>
              </a:rPr>
              <a:t>Galerkin</a:t>
            </a:r>
            <a:r>
              <a:rPr lang="en-US" sz="2400" dirty="0" smtClean="0">
                <a:latin typeface="Calibri" panose="020F0502020204030204" pitchFamily="34" charset="0"/>
              </a:rPr>
              <a:t> (LSPG) ROMs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5</a:t>
            </a:r>
            <a:r>
              <a:rPr lang="en-US" sz="2400" dirty="0" smtClean="0">
                <a:latin typeface="Calibri" panose="020F0502020204030204" pitchFamily="34" charset="0"/>
              </a:rPr>
              <a:t>.   Summary &amp; future work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endParaRPr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9842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Mode Truncation Instability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144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063" y="91541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Projection-based MOR necessitates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truncation</a:t>
            </a:r>
            <a:r>
              <a:rPr lang="en-US" sz="2000" b="1" dirty="0" smtClean="0">
                <a:latin typeface="Calibri" panose="020F0502020204030204" pitchFamily="34" charset="0"/>
              </a:rPr>
              <a:t>.</a:t>
            </a:r>
            <a:endParaRPr lang="en-US" sz="400" b="1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400" b="1" dirty="0" smtClean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79258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Mode Truncation Instability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144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063" y="915412"/>
            <a:ext cx="8534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Projection-based MOR necessitates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truncation</a:t>
            </a:r>
            <a:r>
              <a:rPr lang="en-US" sz="2000" b="1" dirty="0" smtClean="0">
                <a:latin typeface="Calibri" panose="020F0502020204030204" pitchFamily="34" charset="0"/>
              </a:rPr>
              <a:t>.</a:t>
            </a:r>
            <a:endParaRPr lang="en-US" sz="400" b="1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400" b="1" dirty="0" smtClean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POD is, by definition and design, biased towards the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large, energy producing</a:t>
            </a:r>
            <a:r>
              <a:rPr lang="en-US" sz="2000" b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scales of the flow (i.e., modes with large POD eigenvalues).</a:t>
            </a:r>
          </a:p>
          <a:p>
            <a:pPr>
              <a:lnSpc>
                <a:spcPct val="100000"/>
              </a:lnSpc>
            </a:pPr>
            <a:endParaRPr lang="en-US" sz="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0734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Mode Truncation Instability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144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063" y="915412"/>
            <a:ext cx="8534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Projection-based MOR necessitates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truncation</a:t>
            </a:r>
            <a:r>
              <a:rPr lang="en-US" sz="2000" b="1" dirty="0" smtClean="0">
                <a:latin typeface="Calibri" panose="020F0502020204030204" pitchFamily="34" charset="0"/>
              </a:rPr>
              <a:t>.</a:t>
            </a:r>
            <a:endParaRPr lang="en-US" sz="400" b="1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400" b="1" dirty="0" smtClean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POD is, by definition and design, biased towards the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large, energy producing</a:t>
            </a:r>
            <a:r>
              <a:rPr lang="en-US" sz="2000" b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scales of the flow (i.e., modes with large POD eigenvalues).</a:t>
            </a:r>
          </a:p>
          <a:p>
            <a:pPr>
              <a:lnSpc>
                <a:spcPct val="100000"/>
              </a:lnSpc>
            </a:pPr>
            <a:endParaRPr lang="en-US" sz="4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Truncated/unresolved modes are negligible from a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data compression</a:t>
            </a:r>
            <a:r>
              <a:rPr lang="en-US" sz="2000" b="1" i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point of view (i.e., small POD eigenvalues) but are crucial for the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dynamical equations</a:t>
            </a:r>
            <a:r>
              <a:rPr lang="en-US" sz="2000" i="1" dirty="0" smtClean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" i="1" u="sng" dirty="0" smtClean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6422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Mode Truncation Instability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144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063" y="915412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Projection-based MOR necessitates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truncation</a:t>
            </a:r>
            <a:r>
              <a:rPr lang="en-US" sz="2000" b="1" dirty="0" smtClean="0">
                <a:latin typeface="Calibri" panose="020F0502020204030204" pitchFamily="34" charset="0"/>
              </a:rPr>
              <a:t>.</a:t>
            </a:r>
            <a:endParaRPr lang="en-US" sz="400" b="1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400" b="1" dirty="0" smtClean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POD is, by definition and design, biased towards the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large, energy producing</a:t>
            </a:r>
            <a:r>
              <a:rPr lang="en-US" sz="2000" b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scales of the flow (i.e., modes with large POD eigenvalues).</a:t>
            </a:r>
          </a:p>
          <a:p>
            <a:pPr>
              <a:lnSpc>
                <a:spcPct val="100000"/>
              </a:lnSpc>
            </a:pPr>
            <a:endParaRPr lang="en-US" sz="4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Truncated/unresolved modes are negligible from a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data compression</a:t>
            </a:r>
            <a:r>
              <a:rPr lang="en-US" sz="2000" b="1" i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point of view (i.e., small POD eigenvalues) but are crucial for the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dynamical equations</a:t>
            </a:r>
            <a:r>
              <a:rPr lang="en-US" sz="2000" i="1" dirty="0" smtClean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" i="1" u="sng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For fluid flow applications, higher-order modes are associated with energy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dissipation</a:t>
            </a:r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2587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Mode Truncation Instability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144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063" y="915412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Projection-based MOR necessitates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truncation</a:t>
            </a:r>
            <a:r>
              <a:rPr lang="en-US" sz="2000" b="1" dirty="0" smtClean="0">
                <a:latin typeface="Calibri" panose="020F0502020204030204" pitchFamily="34" charset="0"/>
              </a:rPr>
              <a:t>.</a:t>
            </a:r>
            <a:endParaRPr lang="en-US" sz="400" b="1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400" b="1" dirty="0" smtClean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POD is, by definition and design, biased towards the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large, energy producing</a:t>
            </a:r>
            <a:r>
              <a:rPr lang="en-US" sz="2000" b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scales of the flow (i.e., modes with large POD eigenvalues).</a:t>
            </a:r>
          </a:p>
          <a:p>
            <a:pPr>
              <a:lnSpc>
                <a:spcPct val="100000"/>
              </a:lnSpc>
            </a:pPr>
            <a:endParaRPr lang="en-US" sz="4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Truncated/unresolved modes are negligible from a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data compression</a:t>
            </a:r>
            <a:r>
              <a:rPr lang="en-US" sz="2000" b="1" i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point of view (i.e., small POD eigenvalues) but are crucial for the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dynamical equations</a:t>
            </a:r>
            <a:r>
              <a:rPr lang="en-US" sz="2000" i="1" dirty="0" smtClean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" i="1" u="sng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For fluid flow applications, higher-order modes are associated with energy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dissipation</a:t>
            </a:r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6423" y="3638490"/>
                <a:ext cx="7877977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low-dimensional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ROMs (</a:t>
                </a:r>
                <a:r>
                  <a:rPr lang="en-US" sz="2000" dirty="0" err="1" smtClean="0">
                    <a:latin typeface="Calibri" panose="020F0502020204030204" pitchFamily="34" charset="0"/>
                  </a:rPr>
                  <a:t>Galerkin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2000" i="1" u="sng" dirty="0" smtClean="0">
                    <a:latin typeface="Calibri" panose="020F0502020204030204" pitchFamily="34" charset="0"/>
                  </a:rPr>
                  <a:t>and</a:t>
                </a:r>
                <a:r>
                  <a:rPr lang="en-US" sz="2000" i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Calibri" panose="020F0502020204030204" pitchFamily="34" charset="0"/>
                  </a:rPr>
                  <a:t>Petrov-Galerkin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) can be </a:t>
                </a:r>
                <a:r>
                  <a:rPr lang="en-US" sz="2000" b="1" i="1" u="sng" dirty="0" smtClean="0">
                    <a:latin typeface="Calibri" panose="020F0502020204030204" pitchFamily="34" charset="0"/>
                  </a:rPr>
                  <a:t>inaccurate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and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unstable</a:t>
                </a:r>
                <a:r>
                  <a:rPr lang="en-US" sz="2000" dirty="0">
                    <a:latin typeface="Calibri" panose="020F0502020204030204" pitchFamily="34" charset="0"/>
                  </a:rPr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23" y="3638490"/>
                <a:ext cx="7877977" cy="707886"/>
              </a:xfrm>
              <a:prstGeom prst="rect">
                <a:avLst/>
              </a:prstGeom>
              <a:blipFill>
                <a:blip r:embed="rId3"/>
                <a:stretch>
                  <a:fillRect l="-851" t="-5172" b="-146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6305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Mode Truncation Instability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144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063" y="915412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Projection-based MOR necessitates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truncation</a:t>
            </a:r>
            <a:r>
              <a:rPr lang="en-US" sz="2000" b="1" dirty="0" smtClean="0">
                <a:latin typeface="Calibri" panose="020F0502020204030204" pitchFamily="34" charset="0"/>
              </a:rPr>
              <a:t>.</a:t>
            </a:r>
            <a:endParaRPr lang="en-US" sz="400" b="1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400" b="1" dirty="0" smtClean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POD is, by definition and design, biased towards the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large, energy producing</a:t>
            </a:r>
            <a:r>
              <a:rPr lang="en-US" sz="2000" b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scales of the flow (i.e., modes with large POD eigenvalues).</a:t>
            </a:r>
          </a:p>
          <a:p>
            <a:pPr>
              <a:lnSpc>
                <a:spcPct val="100000"/>
              </a:lnSpc>
            </a:pPr>
            <a:endParaRPr lang="en-US" sz="4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Truncated/unresolved modes are negligible from a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data compression</a:t>
            </a:r>
            <a:r>
              <a:rPr lang="en-US" sz="2000" b="1" i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point of view (i.e., small POD eigenvalues) but are crucial for the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dynamical equations</a:t>
            </a:r>
            <a:r>
              <a:rPr lang="en-US" sz="2000" i="1" dirty="0" smtClean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" i="1" u="sng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For fluid flow applications, higher-order modes are associated with energy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dissipation</a:t>
            </a:r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6423" y="3638490"/>
                <a:ext cx="7877977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low-dimensional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ROMs (</a:t>
                </a:r>
                <a:r>
                  <a:rPr lang="en-US" sz="2000" dirty="0" err="1" smtClean="0">
                    <a:latin typeface="Calibri" panose="020F0502020204030204" pitchFamily="34" charset="0"/>
                  </a:rPr>
                  <a:t>Galerkin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2000" i="1" u="sng" dirty="0" smtClean="0">
                    <a:latin typeface="Calibri" panose="020F0502020204030204" pitchFamily="34" charset="0"/>
                  </a:rPr>
                  <a:t>and</a:t>
                </a:r>
                <a:r>
                  <a:rPr lang="en-US" sz="2000" i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Calibri" panose="020F0502020204030204" pitchFamily="34" charset="0"/>
                  </a:rPr>
                  <a:t>Petrov-Galerkin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) can be </a:t>
                </a:r>
                <a:r>
                  <a:rPr lang="en-US" sz="2000" b="1" i="1" u="sng" dirty="0" smtClean="0">
                    <a:latin typeface="Calibri" panose="020F0502020204030204" pitchFamily="34" charset="0"/>
                  </a:rPr>
                  <a:t>inaccurate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and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unstable</a:t>
                </a:r>
                <a:r>
                  <a:rPr lang="en-US" sz="2000" dirty="0">
                    <a:latin typeface="Calibri" panose="020F0502020204030204" pitchFamily="34" charset="0"/>
                  </a:rPr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23" y="3638490"/>
                <a:ext cx="7877977" cy="707886"/>
              </a:xfrm>
              <a:prstGeom prst="rect">
                <a:avLst/>
              </a:prstGeom>
              <a:blipFill>
                <a:blip r:embed="rId3"/>
                <a:stretch>
                  <a:fillRect l="-851" t="-5172" b="-146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214793" y="4549914"/>
            <a:ext cx="6409253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For </a:t>
            </a:r>
            <a:r>
              <a:rPr lang="en-US" sz="2000" dirty="0" smtClean="0">
                <a:latin typeface="Calibri" panose="020F0502020204030204" pitchFamily="34" charset="0"/>
              </a:rPr>
              <a:t>a low-dimensional </a:t>
            </a:r>
            <a:r>
              <a:rPr lang="en-US" sz="2000" dirty="0">
                <a:latin typeface="Calibri" panose="020F0502020204030204" pitchFamily="34" charset="0"/>
              </a:rPr>
              <a:t>ROM </a:t>
            </a:r>
            <a:r>
              <a:rPr lang="en-US" sz="2000" dirty="0" smtClean="0">
                <a:latin typeface="Calibri" panose="020F0502020204030204" pitchFamily="34" charset="0"/>
              </a:rPr>
              <a:t>to </a:t>
            </a:r>
            <a:r>
              <a:rPr lang="en-US" sz="2000" dirty="0">
                <a:latin typeface="Calibri" panose="020F0502020204030204" pitchFamily="34" charset="0"/>
              </a:rPr>
              <a:t>be stable and accurate, the </a:t>
            </a:r>
            <a:r>
              <a:rPr lang="en-US" sz="2000" b="1" i="1" u="sng" dirty="0">
                <a:latin typeface="Calibri" panose="020F0502020204030204" pitchFamily="34" charset="0"/>
              </a:rPr>
              <a:t>truncated/unresolved subspace</a:t>
            </a:r>
            <a:r>
              <a:rPr lang="en-US" sz="2000" b="1" i="1" dirty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must be accounted </a:t>
            </a:r>
            <a:r>
              <a:rPr lang="en-US" sz="2000" dirty="0" smtClean="0">
                <a:latin typeface="Calibri" panose="020F0502020204030204" pitchFamily="34" charset="0"/>
              </a:rPr>
              <a:t>for.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7313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Mode Truncation Instability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144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063" y="915412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Projection-based MOR necessitates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truncation</a:t>
            </a:r>
            <a:r>
              <a:rPr lang="en-US" sz="2000" b="1" dirty="0" smtClean="0">
                <a:latin typeface="Calibri" panose="020F0502020204030204" pitchFamily="34" charset="0"/>
              </a:rPr>
              <a:t>.</a:t>
            </a:r>
            <a:endParaRPr lang="en-US" sz="400" b="1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400" b="1" dirty="0" smtClean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POD is, by definition and design, biased towards the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large, energy producing</a:t>
            </a:r>
            <a:r>
              <a:rPr lang="en-US" sz="2000" b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scales of the flow (i.e., modes with large POD eigenvalues).</a:t>
            </a:r>
          </a:p>
          <a:p>
            <a:pPr>
              <a:lnSpc>
                <a:spcPct val="100000"/>
              </a:lnSpc>
            </a:pPr>
            <a:endParaRPr lang="en-US" sz="4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Truncated/unresolved modes are negligible from a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data compression</a:t>
            </a:r>
            <a:r>
              <a:rPr lang="en-US" sz="2000" b="1" i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point of view (i.e., small POD eigenvalues) but are crucial for the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dynamical equations</a:t>
            </a:r>
            <a:r>
              <a:rPr lang="en-US" sz="2000" i="1" dirty="0" smtClean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" i="1" u="sng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For fluid flow applications, higher-order modes are associated with energy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dissipation</a:t>
            </a:r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6423" y="3638490"/>
                <a:ext cx="7877977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low-dimensional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ROMs (</a:t>
                </a:r>
                <a:r>
                  <a:rPr lang="en-US" sz="2000" dirty="0" err="1" smtClean="0">
                    <a:latin typeface="Calibri" panose="020F0502020204030204" pitchFamily="34" charset="0"/>
                  </a:rPr>
                  <a:t>Galerkin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2000" i="1" u="sng" dirty="0" smtClean="0">
                    <a:latin typeface="Calibri" panose="020F0502020204030204" pitchFamily="34" charset="0"/>
                  </a:rPr>
                  <a:t>and</a:t>
                </a:r>
                <a:r>
                  <a:rPr lang="en-US" sz="2000" i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Calibri" panose="020F0502020204030204" pitchFamily="34" charset="0"/>
                  </a:rPr>
                  <a:t>Petrov-Galerkin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) can be </a:t>
                </a:r>
                <a:r>
                  <a:rPr lang="en-US" sz="2000" b="1" i="1" u="sng" dirty="0" smtClean="0">
                    <a:latin typeface="Calibri" panose="020F0502020204030204" pitchFamily="34" charset="0"/>
                  </a:rPr>
                  <a:t>inaccurate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and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unstable</a:t>
                </a:r>
                <a:r>
                  <a:rPr lang="en-US" sz="2000" dirty="0">
                    <a:latin typeface="Calibri" panose="020F0502020204030204" pitchFamily="34" charset="0"/>
                  </a:rPr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23" y="3638490"/>
                <a:ext cx="7877977" cy="707886"/>
              </a:xfrm>
              <a:prstGeom prst="rect">
                <a:avLst/>
              </a:prstGeom>
              <a:blipFill>
                <a:blip r:embed="rId3"/>
                <a:stretch>
                  <a:fillRect l="-851" t="-5172" b="-146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214793" y="4549914"/>
            <a:ext cx="6409253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For </a:t>
            </a:r>
            <a:r>
              <a:rPr lang="en-US" sz="2000" dirty="0" smtClean="0">
                <a:latin typeface="Calibri" panose="020F0502020204030204" pitchFamily="34" charset="0"/>
              </a:rPr>
              <a:t>a low-dimensional </a:t>
            </a:r>
            <a:r>
              <a:rPr lang="en-US" sz="2000" dirty="0">
                <a:latin typeface="Calibri" panose="020F0502020204030204" pitchFamily="34" charset="0"/>
              </a:rPr>
              <a:t>ROM </a:t>
            </a:r>
            <a:r>
              <a:rPr lang="en-US" sz="2000" dirty="0" smtClean="0">
                <a:latin typeface="Calibri" panose="020F0502020204030204" pitchFamily="34" charset="0"/>
              </a:rPr>
              <a:t>to </a:t>
            </a:r>
            <a:r>
              <a:rPr lang="en-US" sz="2000" dirty="0">
                <a:latin typeface="Calibri" panose="020F0502020204030204" pitchFamily="34" charset="0"/>
              </a:rPr>
              <a:t>be stable and accurate, the </a:t>
            </a:r>
            <a:r>
              <a:rPr lang="en-US" sz="2000" b="1" i="1" u="sng" dirty="0">
                <a:latin typeface="Calibri" panose="020F0502020204030204" pitchFamily="34" charset="0"/>
              </a:rPr>
              <a:t>truncated/unresolved subspace</a:t>
            </a:r>
            <a:r>
              <a:rPr lang="en-US" sz="2000" b="1" i="1" dirty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must be accounted </a:t>
            </a:r>
            <a:r>
              <a:rPr lang="en-US" sz="2000" dirty="0" smtClean="0">
                <a:latin typeface="Calibri" panose="020F0502020204030204" pitchFamily="34" charset="0"/>
              </a:rPr>
              <a:t>for.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5464314"/>
            <a:ext cx="251460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latin typeface="Calibri" panose="020F0502020204030204" pitchFamily="34" charset="0"/>
              </a:rPr>
              <a:t>Turbulence Modeling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(traditional approach)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5464314"/>
            <a:ext cx="25146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latin typeface="Calibri" panose="020F0502020204030204" pitchFamily="34" charset="0"/>
              </a:rPr>
              <a:t>Subspace Rotation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(our approach)</a:t>
            </a:r>
            <a:endParaRPr lang="en-US" sz="2000" dirty="0">
              <a:latin typeface="Calibri" panose="020F050202020403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362200" y="5235714"/>
            <a:ext cx="2286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324600" y="5235714"/>
            <a:ext cx="2286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2446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228600" y="8382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</a:rPr>
              <a:t>Introduction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Targeted application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POD/</a:t>
            </a:r>
            <a:r>
              <a:rPr lang="en-US" sz="2400" dirty="0" err="1" smtClean="0">
                <a:latin typeface="Calibri" panose="020F0502020204030204" pitchFamily="34" charset="0"/>
              </a:rPr>
              <a:t>Galerkin</a:t>
            </a:r>
            <a:r>
              <a:rPr lang="en-US" sz="2400" dirty="0" smtClean="0">
                <a:latin typeface="Calibri" panose="020F0502020204030204" pitchFamily="34" charset="0"/>
              </a:rPr>
              <a:t> approach to MOR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Extreme model reduction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Mode truncation instability in MOR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4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b="1" dirty="0" smtClean="0">
                <a:latin typeface="Calibri" panose="020F0502020204030204" pitchFamily="34" charset="0"/>
              </a:rPr>
              <a:t>2.   Accounting for modal truncation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Traditional linear eddy-viscosity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New proposed approach via subspace rotation</a:t>
            </a:r>
          </a:p>
          <a:p>
            <a:pPr lvl="1"/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3.   Applications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Low Reynolds (</a:t>
            </a:r>
            <a:r>
              <a:rPr lang="en-US" sz="2400" i="1" dirty="0" smtClean="0">
                <a:latin typeface="Calibri" panose="020F0502020204030204" pitchFamily="34" charset="0"/>
              </a:rPr>
              <a:t>Re</a:t>
            </a:r>
            <a:r>
              <a:rPr lang="en-US" sz="2400" dirty="0" smtClean="0">
                <a:latin typeface="Calibri" panose="020F0502020204030204" pitchFamily="34" charset="0"/>
              </a:rPr>
              <a:t>) number channel driven cavity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Moderate Reynolds (</a:t>
            </a:r>
            <a:r>
              <a:rPr lang="en-US" sz="2400" i="1" dirty="0" smtClean="0">
                <a:latin typeface="Calibri" panose="020F0502020204030204" pitchFamily="34" charset="0"/>
              </a:rPr>
              <a:t>Re</a:t>
            </a:r>
            <a:r>
              <a:rPr lang="en-US" sz="2400" dirty="0" smtClean="0">
                <a:latin typeface="Calibri" panose="020F0502020204030204" pitchFamily="34" charset="0"/>
              </a:rPr>
              <a:t>) number channel driven cavity</a:t>
            </a:r>
          </a:p>
          <a:p>
            <a:pPr lvl="1"/>
            <a:endParaRPr lang="en-US" sz="400" dirty="0" smtClean="0">
              <a:latin typeface="Calibri" panose="020F0502020204030204" pitchFamily="34" charset="0"/>
            </a:endParaRP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4.   </a:t>
            </a:r>
            <a:r>
              <a:rPr lang="en-US" sz="2400" dirty="0">
                <a:latin typeface="Calibri" panose="020F0502020204030204" pitchFamily="34" charset="0"/>
              </a:rPr>
              <a:t>Extension to </a:t>
            </a:r>
            <a:r>
              <a:rPr lang="en-US" sz="2400" dirty="0" smtClean="0">
                <a:latin typeface="Calibri" panose="020F0502020204030204" pitchFamily="34" charset="0"/>
              </a:rPr>
              <a:t>Least-Squares </a:t>
            </a:r>
            <a:r>
              <a:rPr lang="en-US" sz="2400" dirty="0" err="1" smtClean="0">
                <a:latin typeface="Calibri" panose="020F0502020204030204" pitchFamily="34" charset="0"/>
              </a:rPr>
              <a:t>Petrov</a:t>
            </a:r>
            <a:r>
              <a:rPr lang="en-US" sz="2400" dirty="0" err="1">
                <a:latin typeface="Calibri" panose="020F0502020204030204" pitchFamily="34" charset="0"/>
              </a:rPr>
              <a:t>-</a:t>
            </a:r>
            <a:r>
              <a:rPr lang="en-US" sz="2400" dirty="0" err="1" smtClean="0">
                <a:latin typeface="Calibri" panose="020F0502020204030204" pitchFamily="34" charset="0"/>
              </a:rPr>
              <a:t>Galerkin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(LSPG) ROMs</a:t>
            </a:r>
            <a:endParaRPr lang="en-US" sz="2400" dirty="0" smtClean="0">
              <a:latin typeface="Calibri" panose="020F0502020204030204" pitchFamily="34" charset="0"/>
            </a:endParaRP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5.   Summary &amp; future work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endParaRPr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2260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Traditional Linear Eddy-Viscosity Approach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Dissipative dynamics of truncated higher-order modes are modeled using an additional linear term: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14400" y="1896354"/>
                <a:ext cx="7391400" cy="61824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𝑪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b="1" i="1">
                          <a:latin typeface="Cambria Math"/>
                        </a:rPr>
                        <m:t>𝒂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+⋯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US" i="1" baseline="3000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baseline="30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896354"/>
                <a:ext cx="7391400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1787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Traditional Linear Eddy-Viscosity Approach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Dissipative dynamics of truncated higher-order modes are modeled using an additional linear term: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14400" y="1896354"/>
                <a:ext cx="7391400" cy="61824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𝑪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𝑳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/>
                        </a:rPr>
                        <m:t>𝒂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+⋯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US" i="1" baseline="3000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baseline="30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896354"/>
                <a:ext cx="7391400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7700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228600" y="8382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</a:rPr>
              <a:t>Introduction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Targeted application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POD/</a:t>
            </a:r>
            <a:r>
              <a:rPr lang="en-US" sz="2400" dirty="0" err="1" smtClean="0">
                <a:latin typeface="Calibri" panose="020F0502020204030204" pitchFamily="34" charset="0"/>
              </a:rPr>
              <a:t>Galerkin</a:t>
            </a:r>
            <a:r>
              <a:rPr lang="en-US" sz="2400" dirty="0" smtClean="0">
                <a:latin typeface="Calibri" panose="020F0502020204030204" pitchFamily="34" charset="0"/>
              </a:rPr>
              <a:t> approach to MOR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Extreme model reduction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Mode truncation instability in MOR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4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Calibri" panose="020F0502020204030204" pitchFamily="34" charset="0"/>
              </a:rPr>
              <a:t>2.   Accounting for modal truncation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Traditional linear eddy-viscosity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New proposed approach via subspace rotation</a:t>
            </a:r>
          </a:p>
          <a:p>
            <a:pPr lvl="1"/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3.   Applications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Low Reynolds (</a:t>
            </a:r>
            <a:r>
              <a:rPr lang="en-US" sz="2400" i="1" dirty="0" smtClean="0">
                <a:latin typeface="Calibri" panose="020F0502020204030204" pitchFamily="34" charset="0"/>
              </a:rPr>
              <a:t>Re</a:t>
            </a:r>
            <a:r>
              <a:rPr lang="en-US" sz="2400" dirty="0" smtClean="0">
                <a:latin typeface="Calibri" panose="020F0502020204030204" pitchFamily="34" charset="0"/>
              </a:rPr>
              <a:t>) number channel driven cavity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Moderate Reynolds (</a:t>
            </a:r>
            <a:r>
              <a:rPr lang="en-US" sz="2400" i="1" dirty="0" smtClean="0">
                <a:latin typeface="Calibri" panose="020F0502020204030204" pitchFamily="34" charset="0"/>
              </a:rPr>
              <a:t>Re</a:t>
            </a:r>
            <a:r>
              <a:rPr lang="en-US" sz="2400" dirty="0" smtClean="0">
                <a:latin typeface="Calibri" panose="020F0502020204030204" pitchFamily="34" charset="0"/>
              </a:rPr>
              <a:t>) number channel driven cavity</a:t>
            </a:r>
          </a:p>
          <a:p>
            <a:pPr lvl="1"/>
            <a:endParaRPr lang="en-US" sz="400" dirty="0" smtClean="0">
              <a:latin typeface="Calibri" panose="020F0502020204030204" pitchFamily="34" charset="0"/>
            </a:endParaRP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4.   Extension </a:t>
            </a:r>
            <a:r>
              <a:rPr lang="en-US" sz="2400" dirty="0">
                <a:latin typeface="Calibri" panose="020F0502020204030204" pitchFamily="34" charset="0"/>
              </a:rPr>
              <a:t>to </a:t>
            </a:r>
            <a:r>
              <a:rPr lang="en-US" sz="2400" dirty="0" smtClean="0">
                <a:latin typeface="Calibri" panose="020F0502020204030204" pitchFamily="34" charset="0"/>
              </a:rPr>
              <a:t>Least-Squares </a:t>
            </a:r>
            <a:r>
              <a:rPr lang="en-US" sz="2400" dirty="0" err="1" smtClean="0">
                <a:latin typeface="Calibri" panose="020F0502020204030204" pitchFamily="34" charset="0"/>
              </a:rPr>
              <a:t>Petrov</a:t>
            </a:r>
            <a:r>
              <a:rPr lang="en-US" sz="2400" dirty="0" err="1">
                <a:latin typeface="Calibri" panose="020F0502020204030204" pitchFamily="34" charset="0"/>
              </a:rPr>
              <a:t>-</a:t>
            </a:r>
            <a:r>
              <a:rPr lang="en-US" sz="2400" dirty="0" err="1" smtClean="0">
                <a:latin typeface="Calibri" panose="020F0502020204030204" pitchFamily="34" charset="0"/>
              </a:rPr>
              <a:t>Galerkin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(LSPG) ROMs</a:t>
            </a:r>
            <a:endParaRPr lang="en-US" sz="2400" dirty="0" smtClean="0">
              <a:latin typeface="Calibri" panose="020F0502020204030204" pitchFamily="34" charset="0"/>
            </a:endParaRP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5</a:t>
            </a:r>
            <a:r>
              <a:rPr lang="en-US" sz="2400" dirty="0" smtClean="0">
                <a:latin typeface="Calibri" panose="020F0502020204030204" pitchFamily="34" charset="0"/>
              </a:rPr>
              <a:t>.   Summary &amp; future work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endParaRPr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9871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Traditional Linear Eddy-Viscosity Approach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Dissipative dynamics of truncated higher-order modes are modeled using an additional linear term: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14400" y="1896354"/>
                <a:ext cx="7391400" cy="61824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𝑪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𝑳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/>
                        </a:rPr>
                        <m:t>𝒂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+⋯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US" i="1" baseline="3000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baseline="30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896354"/>
                <a:ext cx="7391400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2819400"/>
                <a:ext cx="8305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is designed to decrease magnitude of positive eigenvalues and increase magnitude of negative eigenvalues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𝑳</m:t>
                    </m:r>
                    <m:r>
                      <a:rPr lang="en-US" sz="20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  <m:r>
                      <a:rPr lang="en-US" sz="200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(for stability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).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819400"/>
                <a:ext cx="8305800" cy="707886"/>
              </a:xfrm>
              <a:prstGeom prst="rect">
                <a:avLst/>
              </a:prstGeom>
              <a:blipFill>
                <a:blip r:embed="rId4"/>
                <a:stretch>
                  <a:fillRect l="-661" t="-5172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0020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Traditional Linear Eddy-Viscosity Approach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Dissipative dynamics of truncated higher-order modes are modeled using an additional linear term: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14400" y="1896354"/>
                <a:ext cx="7391400" cy="61824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𝑪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𝑳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/>
                        </a:rPr>
                        <m:t>𝒂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+⋯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US" i="1" baseline="3000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baseline="30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896354"/>
                <a:ext cx="7391400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2819400"/>
                <a:ext cx="8305800" cy="1282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is designed to decrease magnitude of positive eigenvalues and increase magnitude of negative eigenvalues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𝑳</m:t>
                    </m:r>
                    <m:r>
                      <a:rPr lang="en-US" sz="20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  <m:r>
                      <a:rPr lang="en-US" sz="200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(for stability).</a:t>
                </a: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sz="2000" baseline="30000" dirty="0">
                  <a:latin typeface="Calibri" panose="020F0502020204030204" pitchFamily="34" charset="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Disadvantages of this approach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:</a:t>
                </a: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819400"/>
                <a:ext cx="8305800" cy="1282402"/>
              </a:xfrm>
              <a:prstGeom prst="rect">
                <a:avLst/>
              </a:prstGeom>
              <a:blipFill>
                <a:blip r:embed="rId4"/>
                <a:stretch>
                  <a:fillRect l="-661" t="-285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8054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Traditional Linear Eddy-Viscosity Approach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Dissipative dynamics of truncated higher-order modes are modeled using an additional linear term: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14400" y="1896354"/>
                <a:ext cx="7391400" cy="61824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𝑪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𝑳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/>
                        </a:rPr>
                        <m:t>𝒂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+⋯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US" i="1" baseline="3000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baseline="30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896354"/>
                <a:ext cx="7391400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2819400"/>
                <a:ext cx="8305800" cy="1897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is designed to decrease magnitude of positive eigenvalues and increase magnitude of negative eigenvalues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𝑳</m:t>
                    </m:r>
                    <m:r>
                      <a:rPr lang="en-US" sz="20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  <m:r>
                      <a:rPr lang="en-US" sz="200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(for stability).</a:t>
                </a: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sz="2000" baseline="30000" dirty="0">
                  <a:latin typeface="Calibri" panose="020F0502020204030204" pitchFamily="34" charset="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Disadvantages of this approach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:</a:t>
                </a: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Additional term destroys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consistency</a:t>
                </a:r>
                <a:r>
                  <a:rPr lang="en-US" sz="2000" i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between ROM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Navier</a:t>
                </a:r>
                <a:r>
                  <a:rPr lang="en-US" sz="2000" dirty="0">
                    <a:latin typeface="Calibri" panose="020F0502020204030204" pitchFamily="34" charset="0"/>
                  </a:rPr>
                  <a:t>-Stokes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equations.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819400"/>
                <a:ext cx="8305800" cy="1897955"/>
              </a:xfrm>
              <a:prstGeom prst="rect">
                <a:avLst/>
              </a:prstGeom>
              <a:blipFill>
                <a:blip r:embed="rId4"/>
                <a:stretch>
                  <a:fillRect l="-661" t="-1929" b="-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2634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Traditional Linear Eddy-Viscosity Approach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Dissipative dynamics of truncated higher-order modes are modeled using an additional linear term: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14400" y="1896354"/>
                <a:ext cx="7391400" cy="61824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𝑪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𝑳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/>
                        </a:rPr>
                        <m:t>𝒂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+⋯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US" i="1" baseline="3000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baseline="30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896354"/>
                <a:ext cx="7391400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81000" y="2819400"/>
                <a:ext cx="8305800" cy="2575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is designed to decrease magnitude of positive eigenvalues and increase magnitude of negative eigenvalues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𝑳</m:t>
                    </m:r>
                    <m:r>
                      <a:rPr lang="en-US" sz="20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  <m:r>
                      <a:rPr lang="en-US" sz="200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(for stability).</a:t>
                </a: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sz="2000" baseline="30000" dirty="0">
                  <a:latin typeface="Calibri" panose="020F0502020204030204" pitchFamily="34" charset="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Disadvantages of this approach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:</a:t>
                </a: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Additional term destroys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consistency</a:t>
                </a:r>
                <a:r>
                  <a:rPr lang="en-US" sz="2000" i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between ROM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Navier</a:t>
                </a:r>
                <a:r>
                  <a:rPr lang="en-US" sz="2000" dirty="0">
                    <a:latin typeface="Calibri" panose="020F0502020204030204" pitchFamily="34" charset="0"/>
                  </a:rPr>
                  <a:t>-Stokes equations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lvl="1"/>
                <a:endParaRPr lang="en-US" sz="400" dirty="0">
                  <a:latin typeface="Calibri" panose="020F0502020204030204" pitchFamily="34" charset="0"/>
                </a:endParaRPr>
              </a:p>
              <a:p>
                <a:pPr lvl="1"/>
                <a:r>
                  <a:rPr lang="en-US" sz="2000" dirty="0" smtClean="0">
                    <a:latin typeface="Calibri" panose="020F0502020204030204" pitchFamily="34" charset="0"/>
                  </a:rPr>
                  <a:t>2.    Calibration </a:t>
                </a:r>
                <a:r>
                  <a:rPr lang="en-US" sz="2000" dirty="0">
                    <a:latin typeface="Calibri" panose="020F0502020204030204" pitchFamily="34" charset="0"/>
                  </a:rPr>
                  <a:t>is necessary to derive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and optimal value is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flow</a:t>
                </a:r>
                <a:r>
                  <a:rPr lang="en-US" sz="2000" i="1" dirty="0">
                    <a:latin typeface="Calibri" panose="020F0502020204030204" pitchFamily="34" charset="0"/>
                  </a:rPr>
                  <a:t> </a:t>
                </a:r>
                <a:r>
                  <a:rPr lang="en-US" sz="2000" i="1" dirty="0" smtClean="0">
                    <a:latin typeface="Calibri" panose="020F0502020204030204" pitchFamily="34" charset="0"/>
                  </a:rPr>
                  <a:t>	</a:t>
                </a:r>
                <a:r>
                  <a:rPr lang="en-US" sz="2000" i="1" u="sng" dirty="0" smtClean="0">
                    <a:latin typeface="Calibri" panose="020F0502020204030204" pitchFamily="34" charset="0"/>
                  </a:rPr>
                  <a:t>dependent</a:t>
                </a:r>
                <a:r>
                  <a:rPr lang="en-US" sz="2000" i="1" dirty="0" smtClean="0">
                    <a:latin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819400"/>
                <a:ext cx="8305800" cy="2575064"/>
              </a:xfrm>
              <a:prstGeom prst="rect">
                <a:avLst/>
              </a:prstGeom>
              <a:blipFill>
                <a:blip r:embed="rId4"/>
                <a:stretch>
                  <a:fillRect l="-661" t="-1422" r="-147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4697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Traditional Linear Eddy-Viscosity Approach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Dissipative dynamics of truncated higher-order modes are modeled using an additional linear term: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14400" y="1896354"/>
                <a:ext cx="7391400" cy="61824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𝑪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𝑳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/>
                        </a:rPr>
                        <m:t>𝒂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+⋯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US" i="1" baseline="3000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baseline="30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896354"/>
                <a:ext cx="7391400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2819400"/>
                <a:ext cx="8305800" cy="3252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is designed to decrease magnitude of positive eigenvalues and increase magnitude of negative eigenvalues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𝑳</m:t>
                    </m:r>
                    <m:r>
                      <a:rPr lang="en-US" sz="20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  <m:r>
                      <a:rPr lang="en-US" sz="200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(for stability).</a:t>
                </a: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sz="2000" baseline="30000" dirty="0">
                  <a:latin typeface="Calibri" panose="020F0502020204030204" pitchFamily="34" charset="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Disadvantages of this approach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:</a:t>
                </a: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Additional term destroys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consistency</a:t>
                </a:r>
                <a:r>
                  <a:rPr lang="en-US" sz="2000" i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between ROM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Navier</a:t>
                </a:r>
                <a:r>
                  <a:rPr lang="en-US" sz="2000" dirty="0">
                    <a:latin typeface="Calibri" panose="020F0502020204030204" pitchFamily="34" charset="0"/>
                  </a:rPr>
                  <a:t>-Stokes equations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lvl="1"/>
                <a:endParaRPr lang="en-US" sz="400" dirty="0">
                  <a:latin typeface="Calibri" panose="020F0502020204030204" pitchFamily="34" charset="0"/>
                </a:endParaRPr>
              </a:p>
              <a:p>
                <a:pPr lvl="1"/>
                <a:r>
                  <a:rPr lang="en-US" sz="2000" dirty="0" smtClean="0">
                    <a:latin typeface="Calibri" panose="020F0502020204030204" pitchFamily="34" charset="0"/>
                  </a:rPr>
                  <a:t>2.    Calibration </a:t>
                </a:r>
                <a:r>
                  <a:rPr lang="en-US" sz="2000" dirty="0">
                    <a:latin typeface="Calibri" panose="020F0502020204030204" pitchFamily="34" charset="0"/>
                  </a:rPr>
                  <a:t>is necessary to derive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and optimal value is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flow</a:t>
                </a:r>
                <a:r>
                  <a:rPr lang="en-US" sz="2000" i="1" dirty="0">
                    <a:latin typeface="Calibri" panose="020F0502020204030204" pitchFamily="34" charset="0"/>
                  </a:rPr>
                  <a:t> </a:t>
                </a:r>
                <a:r>
                  <a:rPr lang="en-US" sz="2000" i="1" dirty="0" smtClean="0">
                    <a:latin typeface="Calibri" panose="020F0502020204030204" pitchFamily="34" charset="0"/>
                  </a:rPr>
                  <a:t>	</a:t>
                </a:r>
                <a:r>
                  <a:rPr lang="en-US" sz="2000" i="1" u="sng" dirty="0" smtClean="0">
                    <a:latin typeface="Calibri" panose="020F0502020204030204" pitchFamily="34" charset="0"/>
                  </a:rPr>
                  <a:t>dependent</a:t>
                </a:r>
                <a:r>
                  <a:rPr lang="en-US" sz="2000" i="1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lvl="1"/>
                <a:endParaRPr lang="en-US" sz="400" i="1" dirty="0">
                  <a:latin typeface="Calibri" panose="020F0502020204030204" pitchFamily="34" charset="0"/>
                </a:endParaRPr>
              </a:p>
              <a:p>
                <a:pPr lvl="1"/>
                <a:r>
                  <a:rPr lang="en-US" sz="2000" dirty="0" smtClean="0">
                    <a:latin typeface="Calibri" panose="020F0502020204030204" pitchFamily="34" charset="0"/>
                  </a:rPr>
                  <a:t>3.    Inherently </a:t>
                </a:r>
                <a:r>
                  <a:rPr lang="en-US" sz="2000" dirty="0">
                    <a:latin typeface="Calibri" panose="020F0502020204030204" pitchFamily="34" charset="0"/>
                  </a:rPr>
                  <a:t>a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linear model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cannot be expected to perform well for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  	all </a:t>
                </a:r>
                <a:r>
                  <a:rPr lang="en-US" sz="2000" dirty="0">
                    <a:latin typeface="Calibri" panose="020F0502020204030204" pitchFamily="34" charset="0"/>
                  </a:rPr>
                  <a:t>classes of problems (e.g., nonlinear).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819400"/>
                <a:ext cx="8305800" cy="3252172"/>
              </a:xfrm>
              <a:prstGeom prst="rect">
                <a:avLst/>
              </a:prstGeom>
              <a:blipFill>
                <a:blip r:embed="rId4"/>
                <a:stretch>
                  <a:fillRect l="-661" t="-1126" r="-147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2523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Proposed new approach: basis rotation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066800"/>
            <a:ext cx="8458380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Instead of modeling truncation via additional linear term, model the truncation </a:t>
            </a:r>
            <a:r>
              <a:rPr lang="en-US" sz="2000" i="1" u="sng" dirty="0">
                <a:latin typeface="Calibri" panose="020F0502020204030204" pitchFamily="34" charset="0"/>
              </a:rPr>
              <a:t>a priori</a:t>
            </a:r>
            <a:r>
              <a:rPr lang="en-US" sz="2000" dirty="0">
                <a:latin typeface="Calibri" panose="020F0502020204030204" pitchFamily="34" charset="0"/>
              </a:rPr>
              <a:t> by “rotating” the projection subspace into a more dissipative </a:t>
            </a:r>
            <a:r>
              <a:rPr lang="en-US" sz="2000" dirty="0" smtClean="0">
                <a:latin typeface="Calibri" panose="020F0502020204030204" pitchFamily="34" charset="0"/>
              </a:rPr>
              <a:t>regime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138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Proposed new approach: basis rotation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066800"/>
            <a:ext cx="8458380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Instead of modeling truncation via additional linear term, model the truncation </a:t>
            </a:r>
            <a:r>
              <a:rPr lang="en-US" sz="2000" i="1" u="sng" dirty="0">
                <a:latin typeface="Calibri" panose="020F0502020204030204" pitchFamily="34" charset="0"/>
              </a:rPr>
              <a:t>a priori</a:t>
            </a:r>
            <a:r>
              <a:rPr lang="en-US" sz="2000" dirty="0">
                <a:latin typeface="Calibri" panose="020F0502020204030204" pitchFamily="34" charset="0"/>
              </a:rPr>
              <a:t> by “rotating” the projection subspace into a more dissipative </a:t>
            </a:r>
            <a:r>
              <a:rPr lang="en-US" sz="2000" dirty="0" smtClean="0">
                <a:latin typeface="Calibri" panose="020F0502020204030204" pitchFamily="34" charset="0"/>
              </a:rPr>
              <a:t>regime</a:t>
            </a:r>
            <a:endParaRPr 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1981200"/>
                <a:ext cx="8458080" cy="19389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1" dirty="0" smtClean="0">
                    <a:latin typeface="Calibri" panose="020F0502020204030204" pitchFamily="34" charset="0"/>
                  </a:rPr>
                  <a:t>Illustrative example</a:t>
                </a: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i="1" u="sng" dirty="0" smtClean="0">
                    <a:latin typeface="Calibri" panose="020F0502020204030204" pitchFamily="34" charset="0"/>
                  </a:rPr>
                  <a:t>Standard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approach</a:t>
                </a:r>
                <a:r>
                  <a:rPr lang="en-US" sz="2000" i="1" dirty="0">
                    <a:latin typeface="Calibri" panose="020F0502020204030204" pitchFamily="34" charset="0"/>
                  </a:rPr>
                  <a:t>: </a:t>
                </a:r>
                <a:r>
                  <a:rPr lang="en-US" sz="2000" dirty="0">
                    <a:latin typeface="Calibri" panose="020F0502020204030204" pitchFamily="34" charset="0"/>
                  </a:rPr>
                  <a:t>retain only the most energetic POD modes,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i="1" dirty="0">
                    <a:latin typeface="Calibri" panose="020F0502020204030204" pitchFamily="34" charset="0"/>
                  </a:rPr>
                  <a:t>,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i="1" u="sng" dirty="0" smtClean="0">
                    <a:latin typeface="Calibri" panose="020F0502020204030204" pitchFamily="34" charset="0"/>
                  </a:rPr>
                  <a:t>Proposed approach</a:t>
                </a:r>
                <a:r>
                  <a:rPr lang="en-US" sz="2000" i="1" dirty="0" smtClean="0">
                    <a:latin typeface="Calibri" panose="020F0502020204030204" pitchFamily="34" charset="0"/>
                  </a:rPr>
                  <a:t>: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add some </a:t>
                </a:r>
                <a:r>
                  <a:rPr lang="en-US" sz="2000" dirty="0">
                    <a:latin typeface="Calibri" panose="020F0502020204030204" pitchFamily="34" charset="0"/>
                  </a:rPr>
                  <a:t>higher order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basis modes </a:t>
                </a:r>
                <a:r>
                  <a:rPr lang="en-US" sz="2000" dirty="0">
                    <a:latin typeface="Calibri" panose="020F0502020204030204" pitchFamily="34" charset="0"/>
                  </a:rPr>
                  <a:t>to increase dissipation,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 baseline="-25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 baseline="-25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/>
                          </a:rPr>
                          <m:t>8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8</m:t>
                        </m:r>
                      </m:sub>
                    </m:sSub>
                  </m:oMath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81200"/>
                <a:ext cx="8458080" cy="1938992"/>
              </a:xfrm>
              <a:prstGeom prst="rect">
                <a:avLst/>
              </a:prstGeom>
              <a:blipFill>
                <a:blip r:embed="rId3"/>
                <a:stretch>
                  <a:fillRect l="-576" t="-1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5381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Proposed new approach: basis rotation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960" y="5193268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(3)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066800"/>
            <a:ext cx="8458380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Instead of modeling truncation via additional linear term, model the truncation </a:t>
            </a:r>
            <a:r>
              <a:rPr lang="en-US" sz="2000" i="1" u="sng" dirty="0">
                <a:latin typeface="Calibri" panose="020F0502020204030204" pitchFamily="34" charset="0"/>
              </a:rPr>
              <a:t>a priori</a:t>
            </a:r>
            <a:r>
              <a:rPr lang="en-US" sz="2000" dirty="0">
                <a:latin typeface="Calibri" panose="020F0502020204030204" pitchFamily="34" charset="0"/>
              </a:rPr>
              <a:t> by “rotating” the projection subspace into a more dissipative </a:t>
            </a:r>
            <a:r>
              <a:rPr lang="en-US" sz="2000" dirty="0" smtClean="0">
                <a:latin typeface="Calibri" panose="020F0502020204030204" pitchFamily="34" charset="0"/>
              </a:rPr>
              <a:t>regime</a:t>
            </a:r>
            <a:endParaRPr 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440" y="4114800"/>
                <a:ext cx="79251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i="1" u="sng" dirty="0" smtClean="0">
                    <a:latin typeface="Calibri" panose="020F0502020204030204" pitchFamily="34" charset="0"/>
                  </a:rPr>
                  <a:t>More generally</a:t>
                </a:r>
                <a:r>
                  <a:rPr lang="en-US" sz="2000" i="1" dirty="0" smtClean="0">
                    <a:latin typeface="Calibri" panose="020F0502020204030204" pitchFamily="34" charset="0"/>
                  </a:rPr>
                  <a:t>: </a:t>
                </a:r>
                <a:r>
                  <a:rPr lang="en-US" sz="2000" dirty="0">
                    <a:latin typeface="Calibri" panose="020F0502020204030204" pitchFamily="34" charset="0"/>
                  </a:rPr>
                  <a:t>approximate the solution using a linear superposition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(with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) most energetic modes: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40" y="4114800"/>
                <a:ext cx="7925160" cy="1015663"/>
              </a:xfrm>
              <a:prstGeom prst="rect">
                <a:avLst/>
              </a:prstGeom>
              <a:blipFill>
                <a:blip r:embed="rId4"/>
                <a:stretch>
                  <a:fillRect l="-692" t="-2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7400" y="5105400"/>
                <a:ext cx="4724400" cy="44717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𝑼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  <m:r>
                      <a:rPr lang="en-US" i="1" dirty="0">
                        <a:latin typeface="Cambria Math"/>
                      </a:rPr>
                      <m:t>=1,…,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  <m:r>
                      <a:rPr lang="en-US" i="1" dirty="0">
                        <a:latin typeface="Cambria Math"/>
                      </a:rPr>
                      <m:t>,</m:t>
                    </m:r>
                  </m:oMath>
                </a14:m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105400"/>
                <a:ext cx="4724400" cy="447174"/>
              </a:xfrm>
              <a:prstGeom prst="rect">
                <a:avLst/>
              </a:prstGeom>
              <a:blipFill rotWithShape="1">
                <a:blip r:embed="rId5"/>
                <a:stretch>
                  <a:fillRect t="-91781" b="-14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" y="5791200"/>
                <a:ext cx="7848720" cy="42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𝑿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is an orthonormal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000" b="1" i="1">
                        <a:latin typeface="Cambria Math"/>
                      </a:rPr>
                      <m:t>𝑿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) “rotation” matrix.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791200"/>
                <a:ext cx="7848720" cy="421013"/>
              </a:xfrm>
              <a:prstGeom prst="rect">
                <a:avLst/>
              </a:prstGeom>
              <a:blipFill rotWithShape="1">
                <a:blip r:embed="rId6"/>
                <a:stretch>
                  <a:fillRect l="-78" t="-1449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800" y="1981200"/>
                <a:ext cx="8458080" cy="19389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1" dirty="0" smtClean="0">
                    <a:latin typeface="Calibri" panose="020F0502020204030204" pitchFamily="34" charset="0"/>
                  </a:rPr>
                  <a:t>Illustrative example</a:t>
                </a: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i="1" u="sng" dirty="0" smtClean="0">
                    <a:latin typeface="Calibri" panose="020F0502020204030204" pitchFamily="34" charset="0"/>
                  </a:rPr>
                  <a:t>Standard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approach</a:t>
                </a:r>
                <a:r>
                  <a:rPr lang="en-US" sz="2000" i="1" dirty="0">
                    <a:latin typeface="Calibri" panose="020F0502020204030204" pitchFamily="34" charset="0"/>
                  </a:rPr>
                  <a:t>: </a:t>
                </a:r>
                <a:r>
                  <a:rPr lang="en-US" sz="2000" dirty="0">
                    <a:latin typeface="Calibri" panose="020F0502020204030204" pitchFamily="34" charset="0"/>
                  </a:rPr>
                  <a:t>retain only the most energetic POD modes,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i="1" dirty="0">
                    <a:latin typeface="Calibri" panose="020F0502020204030204" pitchFamily="34" charset="0"/>
                  </a:rPr>
                  <a:t>,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i="1" u="sng" dirty="0" smtClean="0">
                    <a:latin typeface="Calibri" panose="020F0502020204030204" pitchFamily="34" charset="0"/>
                  </a:rPr>
                  <a:t>Proposed approach</a:t>
                </a:r>
                <a:r>
                  <a:rPr lang="en-US" sz="2000" i="1" dirty="0" smtClean="0">
                    <a:latin typeface="Calibri" panose="020F0502020204030204" pitchFamily="34" charset="0"/>
                  </a:rPr>
                  <a:t>: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add some </a:t>
                </a:r>
                <a:r>
                  <a:rPr lang="en-US" sz="2000" dirty="0">
                    <a:latin typeface="Calibri" panose="020F0502020204030204" pitchFamily="34" charset="0"/>
                  </a:rPr>
                  <a:t>higher order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basis modes </a:t>
                </a:r>
                <a:r>
                  <a:rPr lang="en-US" sz="2000" dirty="0">
                    <a:latin typeface="Calibri" panose="020F0502020204030204" pitchFamily="34" charset="0"/>
                  </a:rPr>
                  <a:t>to increase dissipation,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 baseline="-25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 baseline="-25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/>
                          </a:rPr>
                          <m:t>8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8</m:t>
                        </m:r>
                      </m:sub>
                    </m:sSub>
                  </m:oMath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81200"/>
                <a:ext cx="8458080" cy="1938992"/>
              </a:xfrm>
              <a:prstGeom prst="rect">
                <a:avLst/>
              </a:prstGeom>
              <a:blipFill>
                <a:blip r:embed="rId7"/>
                <a:stretch>
                  <a:fillRect l="-576" t="-1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22763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Goals of proposed new approach</a:t>
            </a:r>
            <a:endParaRPr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875705"/>
                <a:ext cx="7086600" cy="11054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2000" b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such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that:</a:t>
                </a: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New modes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</m:acc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remain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good approximations</a:t>
                </a:r>
                <a:r>
                  <a:rPr lang="en-US" sz="2000" i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of the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flow.</a:t>
                </a:r>
              </a:p>
              <a:p>
                <a:pPr>
                  <a:lnSpc>
                    <a:spcPct val="100000"/>
                  </a:lnSpc>
                </a:pPr>
                <a:endParaRPr lang="en-US" sz="200" baseline="-25000" dirty="0">
                  <a:latin typeface="Calibri" panose="020F0502020204030204" pitchFamily="34" charset="0"/>
                </a:endParaRPr>
              </a:p>
              <a:p>
                <a:pPr lvl="1"/>
                <a:r>
                  <a:rPr lang="en-US" sz="2000" dirty="0" smtClean="0">
                    <a:latin typeface="Calibri" panose="020F0502020204030204" pitchFamily="34" charset="0"/>
                  </a:rPr>
                  <a:t>2.     New </a:t>
                </a:r>
                <a:r>
                  <a:rPr lang="en-US" sz="2000" dirty="0">
                    <a:latin typeface="Calibri" panose="020F0502020204030204" pitchFamily="34" charset="0"/>
                  </a:rPr>
                  <a:t>modes produce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stable</a:t>
                </a:r>
                <a:r>
                  <a:rPr lang="en-US" sz="2000" dirty="0">
                    <a:latin typeface="Calibri" panose="020F0502020204030204" pitchFamily="34" charset="0"/>
                  </a:rPr>
                  <a:t> and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accurate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ROMs.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875705"/>
                <a:ext cx="7086600" cy="1105495"/>
              </a:xfrm>
              <a:prstGeom prst="rect">
                <a:avLst/>
              </a:prstGeom>
              <a:blipFill>
                <a:blip r:embed="rId3"/>
                <a:stretch>
                  <a:fillRect l="-773" t="-2732" b="-87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303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Goals of proposed new approach</a:t>
            </a:r>
            <a:endParaRPr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875705"/>
                <a:ext cx="7086600" cy="11054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2000" b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such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that:</a:t>
                </a: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New modes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</m:acc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remain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good approximations</a:t>
                </a:r>
                <a:r>
                  <a:rPr lang="en-US" sz="2000" i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of the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flow.</a:t>
                </a:r>
              </a:p>
              <a:p>
                <a:pPr>
                  <a:lnSpc>
                    <a:spcPct val="100000"/>
                  </a:lnSpc>
                </a:pPr>
                <a:endParaRPr lang="en-US" sz="200" baseline="-25000" dirty="0">
                  <a:latin typeface="Calibri" panose="020F0502020204030204" pitchFamily="34" charset="0"/>
                </a:endParaRPr>
              </a:p>
              <a:p>
                <a:pPr lvl="1"/>
                <a:r>
                  <a:rPr lang="en-US" sz="2000" dirty="0" smtClean="0">
                    <a:latin typeface="Calibri" panose="020F0502020204030204" pitchFamily="34" charset="0"/>
                  </a:rPr>
                  <a:t>2.     New </a:t>
                </a:r>
                <a:r>
                  <a:rPr lang="en-US" sz="2000" dirty="0">
                    <a:latin typeface="Calibri" panose="020F0502020204030204" pitchFamily="34" charset="0"/>
                  </a:rPr>
                  <a:t>modes produce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stable</a:t>
                </a:r>
                <a:r>
                  <a:rPr lang="en-US" sz="2000" dirty="0">
                    <a:latin typeface="Calibri" panose="020F0502020204030204" pitchFamily="34" charset="0"/>
                  </a:rPr>
                  <a:t> and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accurate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ROMs.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875705"/>
                <a:ext cx="7086600" cy="1105495"/>
              </a:xfrm>
              <a:prstGeom prst="rect">
                <a:avLst/>
              </a:prstGeom>
              <a:blipFill>
                <a:blip r:embed="rId3"/>
                <a:stretch>
                  <a:fillRect l="-773" t="-2732" b="-87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2133600"/>
                <a:ext cx="8457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We formulate and solve a </a:t>
                </a:r>
                <a:r>
                  <a:rPr lang="en-US" i="1" u="sng" dirty="0" smtClean="0"/>
                  <a:t>constrained optimization problem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𝑿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133600"/>
                <a:ext cx="8457840" cy="369332"/>
              </a:xfrm>
              <a:prstGeom prst="rect">
                <a:avLst/>
              </a:prstGeom>
              <a:blipFill>
                <a:blip r:embed="rId4"/>
                <a:stretch>
                  <a:fillRect l="-50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33600" y="2667000"/>
                <a:ext cx="4876800" cy="77373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minimize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𝒱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000">
                          <a:latin typeface="Cambria Math"/>
                        </a:rPr>
                        <m:t>  </m:t>
                      </m:r>
                      <m:r>
                        <a:rPr lang="en-US" sz="200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𝑿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subject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to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    </m:t>
                      </m:r>
                      <m:r>
                        <a:rPr lang="en-US" sz="200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𝑳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667000"/>
                <a:ext cx="4876800" cy="773738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3581400"/>
                <a:ext cx="8153040" cy="75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where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𝒱</m:t>
                        </m:r>
                      </m:e>
                      <m: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𝑿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ℝ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: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  <m:r>
                          <a:rPr lang="en-US" sz="2000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  <m:r>
                          <a:rPr lang="en-US" sz="2000" i="1">
                            <a:latin typeface="Cambria Math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is the </a:t>
                </a:r>
                <a:r>
                  <a:rPr lang="en-US" sz="2000" i="1" u="sng" dirty="0" err="1" smtClean="0">
                    <a:latin typeface="Calibri" panose="020F0502020204030204" pitchFamily="34" charset="0"/>
                  </a:rPr>
                  <a:t>Stiefel</a:t>
                </a:r>
                <a:r>
                  <a:rPr lang="en-US" sz="2000" i="1" u="sng" dirty="0" smtClean="0">
                    <a:latin typeface="Calibri" panose="020F0502020204030204" pitchFamily="34" charset="0"/>
                  </a:rPr>
                  <a:t> manifold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581400"/>
                <a:ext cx="8153040" cy="759567"/>
              </a:xfrm>
              <a:prstGeom prst="rect">
                <a:avLst/>
              </a:prstGeom>
              <a:blipFill>
                <a:blip r:embed="rId6"/>
                <a:stretch>
                  <a:fillRect l="-823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23163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524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Targeted Application: Compressible Flow</a:t>
            </a:r>
            <a:endParaRPr sz="3600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076840" cy="215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2"/>
          <p:cNvSpPr txBox="1"/>
          <p:nvPr/>
        </p:nvSpPr>
        <p:spPr>
          <a:xfrm>
            <a:off x="152400" y="897720"/>
            <a:ext cx="8229240" cy="1159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We are interested in the </a:t>
            </a:r>
            <a:r>
              <a:rPr lang="en-US" sz="2000" b="1" i="1" dirty="0" smtClean="0">
                <a:latin typeface="Calibri" panose="020F0502020204030204" pitchFamily="34" charset="0"/>
              </a:rPr>
              <a:t>compressible captive-carry problem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41541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Goals of proposed new approach</a:t>
            </a:r>
            <a:endParaRPr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875705"/>
                <a:ext cx="7086600" cy="11054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2000" b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such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that:</a:t>
                </a: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New modes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</m:acc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remain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good approximations</a:t>
                </a:r>
                <a:r>
                  <a:rPr lang="en-US" sz="2000" i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of the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flow.</a:t>
                </a:r>
              </a:p>
              <a:p>
                <a:pPr>
                  <a:lnSpc>
                    <a:spcPct val="100000"/>
                  </a:lnSpc>
                </a:pPr>
                <a:endParaRPr lang="en-US" sz="200" baseline="-25000" dirty="0">
                  <a:latin typeface="Calibri" panose="020F0502020204030204" pitchFamily="34" charset="0"/>
                </a:endParaRPr>
              </a:p>
              <a:p>
                <a:pPr lvl="1"/>
                <a:r>
                  <a:rPr lang="en-US" sz="2000" dirty="0" smtClean="0">
                    <a:latin typeface="Calibri" panose="020F0502020204030204" pitchFamily="34" charset="0"/>
                  </a:rPr>
                  <a:t>2.     New </a:t>
                </a:r>
                <a:r>
                  <a:rPr lang="en-US" sz="2000" dirty="0">
                    <a:latin typeface="Calibri" panose="020F0502020204030204" pitchFamily="34" charset="0"/>
                  </a:rPr>
                  <a:t>modes produce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stable</a:t>
                </a:r>
                <a:r>
                  <a:rPr lang="en-US" sz="2000" dirty="0">
                    <a:latin typeface="Calibri" panose="020F0502020204030204" pitchFamily="34" charset="0"/>
                  </a:rPr>
                  <a:t> and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accurate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ROMs.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875705"/>
                <a:ext cx="7086600" cy="1105495"/>
              </a:xfrm>
              <a:prstGeom prst="rect">
                <a:avLst/>
              </a:prstGeom>
              <a:blipFill>
                <a:blip r:embed="rId3"/>
                <a:stretch>
                  <a:fillRect l="-773" t="-2732" b="-87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2133600"/>
                <a:ext cx="8457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We formulate and solve a </a:t>
                </a:r>
                <a:r>
                  <a:rPr lang="en-US" i="1" u="sng" dirty="0" smtClean="0"/>
                  <a:t>constrained optimization problem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𝑿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133600"/>
                <a:ext cx="8457840" cy="369332"/>
              </a:xfrm>
              <a:prstGeom prst="rect">
                <a:avLst/>
              </a:prstGeom>
              <a:blipFill>
                <a:blip r:embed="rId4"/>
                <a:stretch>
                  <a:fillRect l="-50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33600" y="2667000"/>
                <a:ext cx="4876800" cy="77373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minimize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𝒱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000">
                          <a:latin typeface="Cambria Math"/>
                        </a:rPr>
                        <m:t>  </m:t>
                      </m:r>
                      <m:r>
                        <a:rPr lang="en-US" sz="200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𝑿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subject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to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    </m:t>
                      </m:r>
                      <m:r>
                        <a:rPr lang="en-US" sz="200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𝑳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667000"/>
                <a:ext cx="4876800" cy="773738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3581400"/>
                <a:ext cx="8153040" cy="75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where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𝒱</m:t>
                        </m:r>
                      </m:e>
                      <m: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𝑿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ℝ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: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  <m:r>
                          <a:rPr lang="en-US" sz="2000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  <m:r>
                          <a:rPr lang="en-US" sz="2000" i="1">
                            <a:latin typeface="Cambria Math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is the </a:t>
                </a:r>
                <a:r>
                  <a:rPr lang="en-US" sz="2000" i="1" u="sng" dirty="0" err="1" smtClean="0">
                    <a:latin typeface="Calibri" panose="020F0502020204030204" pitchFamily="34" charset="0"/>
                  </a:rPr>
                  <a:t>Stiefel</a:t>
                </a:r>
                <a:r>
                  <a:rPr lang="en-US" sz="2000" i="1" u="sng" dirty="0" smtClean="0">
                    <a:latin typeface="Calibri" panose="020F0502020204030204" pitchFamily="34" charset="0"/>
                  </a:rPr>
                  <a:t> manifold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581400"/>
                <a:ext cx="8153040" cy="759567"/>
              </a:xfrm>
              <a:prstGeom prst="rect">
                <a:avLst/>
              </a:prstGeom>
              <a:blipFill>
                <a:blip r:embed="rId6"/>
                <a:stretch>
                  <a:fillRect l="-823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4092714"/>
                <a:ext cx="8686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Once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is found, the result is a system of the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form: </a:t>
                </a:r>
                <a:endParaRPr lang="en-US" sz="2000" dirty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092714"/>
                <a:ext cx="8686800" cy="707886"/>
              </a:xfrm>
              <a:prstGeom prst="rect">
                <a:avLst/>
              </a:prstGeom>
              <a:blipFill>
                <a:blip r:embed="rId7"/>
                <a:stretch>
                  <a:fillRect l="-632" t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71600" y="5562600"/>
                <a:ext cx="6934320" cy="47981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𝑄</m:t>
                        </m:r>
                      </m:e>
                      <m:sub/>
                      <m:sup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en-US" sz="2000" i="1" baseline="-25000">
                        <a:latin typeface="Cambria Math"/>
                      </a:rPr>
                      <m:t>𝑗𝑘</m:t>
                    </m:r>
                  </m:oMath>
                </a14:m>
                <a:r>
                  <a:rPr lang="en-US" sz="2000" baseline="-25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←</m:t>
                    </m:r>
                    <m:nary>
                      <m:naryPr>
                        <m:chr m:val="∑"/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 dirty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𝑞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/>
                                <a:ea typeface="Cambria Math"/>
                              </a:rPr>
                              <m:t>𝑠𝑖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𝑄</m:t>
                            </m:r>
                          </m:e>
                          <m:sub/>
                          <m:sup>
                            <m:r>
                              <a:rPr lang="en-US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  <m:r>
                          <a:rPr lang="en-US" sz="2000" i="1" baseline="-25000">
                            <a:latin typeface="Cambria Math"/>
                          </a:rPr>
                          <m:t>𝑞𝑟</m:t>
                        </m:r>
                      </m:e>
                    </m:nary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𝑞𝑟</m:t>
                        </m:r>
                      </m:sub>
                    </m:sSub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𝑟𝑘</m:t>
                        </m:r>
                      </m:sub>
                    </m:sSub>
                    <m:r>
                      <a:rPr lang="en-US" sz="2000" i="1" dirty="0">
                        <a:latin typeface="Cambria Math"/>
                        <a:ea typeface="Cambria Math"/>
                      </a:rPr>
                      <m:t>,    </m:t>
                    </m:r>
                    <m:r>
                      <a:rPr lang="en-US" sz="2000" b="1" i="1" dirty="0">
                        <a:latin typeface="Cambria Math"/>
                        <a:ea typeface="Cambria Math"/>
                      </a:rPr>
                      <m:t>𝑳</m:t>
                    </m:r>
                  </m:oMath>
                </a14:m>
                <a:r>
                  <a:rPr lang="en-US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←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000" b="1" i="1">
                        <a:latin typeface="Cambria Math"/>
                      </a:rPr>
                      <m:t>𝑳𝑿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←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562600"/>
                <a:ext cx="6934320" cy="479811"/>
              </a:xfrm>
              <a:prstGeom prst="rect">
                <a:avLst/>
              </a:prstGeom>
              <a:blipFill>
                <a:blip r:embed="rId8"/>
                <a:stretch>
                  <a:fillRect l="-175" t="-86250" b="-146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2000" y="4614510"/>
                <a:ext cx="7391400" cy="61824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𝑪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b="1" i="1">
                          <a:latin typeface="Cambria Math"/>
                        </a:rPr>
                        <m:t>𝒂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+⋯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US" i="1" baseline="3000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baseline="30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614510"/>
                <a:ext cx="7391400" cy="6182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33400" y="5467290"/>
            <a:ext cx="81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w</a:t>
            </a:r>
            <a:r>
              <a:rPr lang="en-US" sz="2000" dirty="0" smtClean="0">
                <a:latin typeface="Calibri" panose="020F0502020204030204" pitchFamily="34" charset="0"/>
              </a:rPr>
              <a:t>ith: 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41473" y="5617839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(4)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9005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Objective function</a:t>
            </a:r>
            <a:endParaRPr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1828800"/>
                <a:ext cx="76200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We have considered two objectives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𝑓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b="1" i="1" dirty="0" smtClean="0">
                        <a:latin typeface="Cambria Math"/>
                      </a:rPr>
                      <m:t>𝑿</m:t>
                    </m:r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in (5):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828800"/>
                <a:ext cx="7620000" cy="553998"/>
              </a:xfrm>
              <a:prstGeom prst="rect">
                <a:avLst/>
              </a:prstGeom>
              <a:blipFill>
                <a:blip r:embed="rId3"/>
                <a:stretch>
                  <a:fillRect l="-720" t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29960" y="990600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(5)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86000" y="914400"/>
                <a:ext cx="4876800" cy="77373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minimize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𝒱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000">
                          <a:latin typeface="Cambria Math"/>
                        </a:rPr>
                        <m:t>  </m:t>
                      </m:r>
                      <m:r>
                        <a:rPr lang="en-US" sz="200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𝑿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subject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to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    </m:t>
                      </m:r>
                      <m:r>
                        <a:rPr lang="en-US" sz="200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𝑳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914400"/>
                <a:ext cx="4876800" cy="773738"/>
              </a:xfrm>
              <a:prstGeom prst="rect">
                <a:avLst/>
              </a:prstGeom>
              <a:blipFill>
                <a:blip r:embed="rId4"/>
                <a:stretch>
                  <a:fillRect b="-7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1383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Objective function</a:t>
            </a:r>
            <a:endParaRPr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1828800"/>
                <a:ext cx="7620000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We have considered two objectives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𝑓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b="1" i="1" dirty="0" smtClean="0">
                        <a:latin typeface="Cambria Math"/>
                      </a:rPr>
                      <m:t>𝑿</m:t>
                    </m:r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in (5):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Minimize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subspace rotation</a:t>
                </a:r>
              </a:p>
              <a:p>
                <a:pPr lvl="1"/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828800"/>
                <a:ext cx="7620000" cy="1538883"/>
              </a:xfrm>
              <a:prstGeom prst="rect">
                <a:avLst/>
              </a:prstGeom>
              <a:blipFill>
                <a:blip r:embed="rId3"/>
                <a:stretch>
                  <a:fillRect l="-720" t="-1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29960" y="990600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(5)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00" y="2830709"/>
                <a:ext cx="5181600" cy="44589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i="1" baseline="-25000">
                          <a:latin typeface="Cambria Math"/>
                        </a:rPr>
                        <m:t>𝐹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  <m:r>
                        <a:rPr lang="en-US" sz="200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830709"/>
                <a:ext cx="5181600" cy="445891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229600" y="2895600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(6)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86000" y="914400"/>
                <a:ext cx="4876800" cy="77373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minimize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𝒱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000">
                          <a:latin typeface="Cambria Math"/>
                        </a:rPr>
                        <m:t>  </m:t>
                      </m:r>
                      <m:r>
                        <a:rPr lang="en-US" sz="200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𝑿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subject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to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    </m:t>
                      </m:r>
                      <m:r>
                        <a:rPr lang="en-US" sz="200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𝑳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914400"/>
                <a:ext cx="4876800" cy="773738"/>
              </a:xfrm>
              <a:prstGeom prst="rect">
                <a:avLst/>
              </a:prstGeom>
              <a:blipFill>
                <a:blip r:embed="rId5"/>
                <a:stretch>
                  <a:fillRect b="-7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9090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Objective function</a:t>
            </a:r>
            <a:endParaRPr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1828800"/>
                <a:ext cx="7620000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We have considered two objectives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𝑓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b="1" i="1" dirty="0" smtClean="0">
                        <a:latin typeface="Cambria Math"/>
                      </a:rPr>
                      <m:t>𝑿</m:t>
                    </m:r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in (5):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Minimize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subspace rotation</a:t>
                </a:r>
              </a:p>
              <a:p>
                <a:pPr lvl="1"/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828800"/>
                <a:ext cx="7620000" cy="1538883"/>
              </a:xfrm>
              <a:prstGeom prst="rect">
                <a:avLst/>
              </a:prstGeom>
              <a:blipFill>
                <a:blip r:embed="rId3"/>
                <a:stretch>
                  <a:fillRect l="-720" t="-1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29960" y="990600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(5)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57400" y="4102807"/>
                <a:ext cx="3657600" cy="39299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</a:rPr>
                            <m:t>𝑿</m:t>
                          </m:r>
                        </m:e>
                      </m:d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=−|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000" b="1" i="1" dirty="0" smtClean="0">
                              <a:latin typeface="Cambria Math"/>
                              <a:ea typeface="Cambria Math"/>
                            </a:rPr>
                            <m:t>𝜮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</a:rPr>
                            <m:t>𝑿𝑿</m:t>
                          </m:r>
                          <m:r>
                            <a:rPr lang="en-US" sz="2000" b="0" i="1" baseline="30000" dirty="0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l-GR" sz="2000" b="1" i="1" dirty="0" smtClean="0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</m:d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|</m:t>
                      </m:r>
                      <m:r>
                        <a:rPr lang="en-US" sz="2000" b="0" i="1" baseline="-25000" dirty="0" smtClean="0">
                          <a:latin typeface="Cambria Math"/>
                          <a:ea typeface="Cambria Math"/>
                        </a:rPr>
                        <m:t>𝐹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102807"/>
                <a:ext cx="3657600" cy="392993"/>
              </a:xfrm>
              <a:prstGeom prst="rect">
                <a:avLst/>
              </a:prstGeom>
              <a:blipFill>
                <a:blip r:embed="rId4"/>
                <a:stretch>
                  <a:fillRect b="-149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09600" y="35052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Maximize resolved </a:t>
            </a:r>
            <a:r>
              <a:rPr lang="en-US" sz="2000" i="1" u="sng" dirty="0">
                <a:latin typeface="Calibri" panose="020F0502020204030204" pitchFamily="34" charset="0"/>
              </a:rPr>
              <a:t>turbulent kinetic energy (TKE)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00" y="2830709"/>
                <a:ext cx="5181600" cy="44589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i="1" baseline="-25000">
                          <a:latin typeface="Cambria Math"/>
                        </a:rPr>
                        <m:t>𝐹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  <m:r>
                        <a:rPr lang="en-US" sz="200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830709"/>
                <a:ext cx="5181600" cy="445891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229600" y="2895600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(6)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29960" y="4126468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(7)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86000" y="914400"/>
                <a:ext cx="4876800" cy="77373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minimize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𝒱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000">
                          <a:latin typeface="Cambria Math"/>
                        </a:rPr>
                        <m:t>  </m:t>
                      </m:r>
                      <m:r>
                        <a:rPr lang="en-US" sz="200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𝑿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subject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to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    </m:t>
                      </m:r>
                      <m:r>
                        <a:rPr lang="en-US" sz="200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𝑳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914400"/>
                <a:ext cx="4876800" cy="773738"/>
              </a:xfrm>
              <a:prstGeom prst="rect">
                <a:avLst/>
              </a:prstGeom>
              <a:blipFill>
                <a:blip r:embed="rId6"/>
                <a:stretch>
                  <a:fillRect b="-7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2887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Objective function</a:t>
            </a:r>
            <a:endParaRPr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1828800"/>
                <a:ext cx="7620000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We have considered two objectives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𝑓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b="1" i="1" dirty="0" smtClean="0">
                        <a:latin typeface="Cambria Math"/>
                      </a:rPr>
                      <m:t>𝑿</m:t>
                    </m:r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in (5):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Minimize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subspace rotation</a:t>
                </a:r>
              </a:p>
              <a:p>
                <a:pPr lvl="1"/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828800"/>
                <a:ext cx="7620000" cy="1538883"/>
              </a:xfrm>
              <a:prstGeom prst="rect">
                <a:avLst/>
              </a:prstGeom>
              <a:blipFill>
                <a:blip r:embed="rId3"/>
                <a:stretch>
                  <a:fillRect l="-720" t="-1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29960" y="990600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(5)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57400" y="4102807"/>
                <a:ext cx="3657600" cy="39299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</a:rPr>
                            <m:t>𝑿</m:t>
                          </m:r>
                        </m:e>
                      </m:d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=−|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000" b="1" i="1" dirty="0" smtClean="0">
                              <a:latin typeface="Cambria Math"/>
                              <a:ea typeface="Cambria Math"/>
                            </a:rPr>
                            <m:t>𝜮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</a:rPr>
                            <m:t>𝑿𝑿</m:t>
                          </m:r>
                          <m:r>
                            <a:rPr lang="en-US" sz="2000" b="0" i="1" baseline="30000" dirty="0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l-GR" sz="2000" b="1" i="1" dirty="0" smtClean="0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</m:d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|</m:t>
                      </m:r>
                      <m:r>
                        <a:rPr lang="en-US" sz="2000" b="0" i="1" baseline="-25000" dirty="0" smtClean="0">
                          <a:latin typeface="Cambria Math"/>
                          <a:ea typeface="Cambria Math"/>
                        </a:rPr>
                        <m:t>𝐹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102807"/>
                <a:ext cx="3657600" cy="392993"/>
              </a:xfrm>
              <a:prstGeom prst="rect">
                <a:avLst/>
              </a:prstGeom>
              <a:blipFill>
                <a:blip r:embed="rId4"/>
                <a:stretch>
                  <a:fillRect b="-149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09600" y="35052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Maximize resolved </a:t>
            </a:r>
            <a:r>
              <a:rPr lang="en-US" sz="2000" i="1" u="sng" dirty="0">
                <a:latin typeface="Calibri" panose="020F0502020204030204" pitchFamily="34" charset="0"/>
              </a:rPr>
              <a:t>turbulent kinetic energy (TKE)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00" y="2830709"/>
                <a:ext cx="5181600" cy="44589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i="1" baseline="-25000">
                          <a:latin typeface="Cambria Math"/>
                        </a:rPr>
                        <m:t>𝐹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  <m:r>
                        <a:rPr lang="en-US" sz="200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830709"/>
                <a:ext cx="5181600" cy="445891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2400" y="472440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TKE objective (7) comes from earlier work (</a:t>
            </a:r>
            <a:r>
              <a:rPr lang="en-US" sz="2000" dirty="0" err="1" smtClean="0">
                <a:latin typeface="Calibri" panose="020F0502020204030204" pitchFamily="34" charset="0"/>
              </a:rPr>
              <a:t>Balajewicz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i="1" dirty="0" smtClean="0">
                <a:latin typeface="Calibri" panose="020F0502020204030204" pitchFamily="34" charset="0"/>
              </a:rPr>
              <a:t>et al., </a:t>
            </a:r>
            <a:r>
              <a:rPr lang="en-US" sz="2000" dirty="0" smtClean="0">
                <a:latin typeface="Calibri" panose="020F0502020204030204" pitchFamily="34" charset="0"/>
              </a:rPr>
              <a:t>2013) involving stabilization of incompressible flow ROMs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POD modes associated with low KE are important </a:t>
            </a:r>
            <a:r>
              <a:rPr lang="en-US" sz="2000" i="1" dirty="0" smtClean="0">
                <a:latin typeface="Calibri" panose="020F0502020204030204" pitchFamily="34" charset="0"/>
              </a:rPr>
              <a:t>dynamically </a:t>
            </a:r>
            <a:r>
              <a:rPr lang="en-US" sz="2000" dirty="0" smtClean="0">
                <a:latin typeface="Calibri" panose="020F0502020204030204" pitchFamily="34" charset="0"/>
              </a:rPr>
              <a:t>even though they contribute little to overall energy of the fluid flow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29600" y="2895600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(6)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29960" y="4126468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(7)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86000" y="914400"/>
                <a:ext cx="4876800" cy="77373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minimize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𝒱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000">
                          <a:latin typeface="Cambria Math"/>
                        </a:rPr>
                        <m:t>  </m:t>
                      </m:r>
                      <m:r>
                        <a:rPr lang="en-US" sz="200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𝑿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subject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to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    </m:t>
                      </m:r>
                      <m:r>
                        <a:rPr lang="en-US" sz="200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𝑳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914400"/>
                <a:ext cx="4876800" cy="773738"/>
              </a:xfrm>
              <a:prstGeom prst="rect">
                <a:avLst/>
              </a:prstGeom>
              <a:blipFill>
                <a:blip r:embed="rId6"/>
                <a:stretch>
                  <a:fillRect b="-7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0" y="6519446"/>
                <a:ext cx="899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ea typeface="Cambria Math"/>
                  </a:rPr>
                  <a:t>* </a:t>
                </a:r>
                <a:r>
                  <a:rPr lang="en-US" sz="1600" dirty="0" smtClean="0">
                    <a:ea typeface="Cambria Math"/>
                  </a:rPr>
                  <a:t>In (7), </a:t>
                </a:r>
                <a14:m>
                  <m:oMath xmlns:m="http://schemas.openxmlformats.org/officeDocument/2006/math">
                    <m:r>
                      <a:rPr lang="el-GR" sz="1600" b="1" i="1" dirty="0">
                        <a:ea typeface="Cambria Math"/>
                      </a:rPr>
                      <m:t>𝜮</m:t>
                    </m:r>
                  </m:oMath>
                </a14:m>
                <a:r>
                  <a:rPr lang="en-US" sz="1600" dirty="0" smtClean="0"/>
                  <a:t> denotes the square of second moments of ROM modal coefficients (</a:t>
                </a:r>
                <a:r>
                  <a:rPr lang="en-US" sz="1600" dirty="0" err="1" smtClean="0"/>
                  <a:t>Balajewicz</a:t>
                </a:r>
                <a:r>
                  <a:rPr lang="en-US" sz="1600" dirty="0" smtClean="0"/>
                  <a:t> et al., 2013). </a:t>
                </a:r>
                <a:endParaRPr lang="en-US" sz="16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519446"/>
                <a:ext cx="8991600" cy="338554"/>
              </a:xfrm>
              <a:prstGeom prst="rect">
                <a:avLst/>
              </a:prstGeom>
              <a:blipFill>
                <a:blip r:embed="rId7"/>
                <a:stretch>
                  <a:fillRect l="-339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9201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Objective function</a:t>
            </a:r>
            <a:endParaRPr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1828800"/>
                <a:ext cx="7620000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We have considered two objectives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𝑓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b="1" i="1" dirty="0" smtClean="0">
                        <a:latin typeface="Cambria Math"/>
                      </a:rPr>
                      <m:t>𝑿</m:t>
                    </m:r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in (5):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Minimize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subspace rotation</a:t>
                </a:r>
              </a:p>
              <a:p>
                <a:pPr lvl="1"/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828800"/>
                <a:ext cx="7620000" cy="1538883"/>
              </a:xfrm>
              <a:prstGeom prst="rect">
                <a:avLst/>
              </a:prstGeom>
              <a:blipFill>
                <a:blip r:embed="rId3"/>
                <a:stretch>
                  <a:fillRect l="-720" t="-1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29960" y="990600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(5)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57400" y="4102807"/>
                <a:ext cx="3657600" cy="392993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𝑿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  <a:ea typeface="Cambria Math"/>
                        </a:rPr>
                        <m:t>=−|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dirty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000" b="1" i="1" dirty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𝜮</m:t>
                          </m:r>
                          <m:r>
                            <a:rPr lang="en-US" sz="2000" b="0" i="1" dirty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 dirty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𝑿𝑿</m:t>
                          </m:r>
                          <m:r>
                            <a:rPr lang="en-US" sz="2000" b="0" i="1" baseline="30000" dirty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l-GR" sz="2000" b="1" i="1" dirty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  <a:ea typeface="Cambria Math"/>
                        </a:rPr>
                        <m:t>|</m:t>
                      </m:r>
                      <m:r>
                        <a:rPr lang="en-US" sz="2000" b="0" i="1" baseline="-25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  <a:ea typeface="Cambria Math"/>
                        </a:rPr>
                        <m:t>𝐹</m:t>
                      </m:r>
                    </m:oMath>
                  </m:oMathPara>
                </a14:m>
                <a:endParaRPr lang="en-US" sz="2000" baseline="-250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102807"/>
                <a:ext cx="3657600" cy="392993"/>
              </a:xfrm>
              <a:prstGeom prst="rect">
                <a:avLst/>
              </a:prstGeom>
              <a:blipFill>
                <a:blip r:embed="rId4"/>
                <a:stretch>
                  <a:fillRect b="-14925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09600" y="35052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Maximize resolved </a:t>
            </a:r>
            <a:r>
              <a:rPr lang="en-US" sz="2000" i="1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turbulent kinetic energy (TKE)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00" y="2830709"/>
                <a:ext cx="5181600" cy="44589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i="1" baseline="-25000">
                          <a:latin typeface="Cambria Math"/>
                        </a:rPr>
                        <m:t>𝐹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  <m:r>
                        <a:rPr lang="en-US" sz="200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830709"/>
                <a:ext cx="5181600" cy="445891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229600" y="2895600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(6)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29960" y="4126468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(7)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86000" y="914400"/>
                <a:ext cx="4876800" cy="77373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minimize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𝒱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000">
                          <a:latin typeface="Cambria Math"/>
                        </a:rPr>
                        <m:t>  </m:t>
                      </m:r>
                      <m:r>
                        <a:rPr lang="en-US" sz="200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𝑿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subject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to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    </m:t>
                      </m:r>
                      <m:r>
                        <a:rPr lang="en-US" sz="200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𝑳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914400"/>
                <a:ext cx="4876800" cy="773738"/>
              </a:xfrm>
              <a:prstGeom prst="rect">
                <a:avLst/>
              </a:prstGeom>
              <a:blipFill>
                <a:blip r:embed="rId6"/>
                <a:stretch>
                  <a:fillRect b="-7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381000" y="2286000"/>
            <a:ext cx="7391400" cy="1143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400" y="50292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Numerical experiments reveal objective (6) produces better results than objective (7) for compressible flow.</a:t>
            </a:r>
          </a:p>
        </p:txBody>
      </p:sp>
    </p:spTree>
    <p:extLst>
      <p:ext uri="{BB962C8B-B14F-4D97-AF65-F5344CB8AC3E}">
        <p14:creationId xmlns:p14="http://schemas.microsoft.com/office/powerpoint/2010/main" val="4739280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Constraint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9960" y="990600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(5)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86000" y="914400"/>
                <a:ext cx="4876800" cy="77373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minimize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𝒱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000">
                          <a:latin typeface="Cambria Math"/>
                        </a:rPr>
                        <m:t>  </m:t>
                      </m:r>
                      <m:r>
                        <a:rPr lang="en-US" sz="200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𝑿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subject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to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    </m:t>
                      </m:r>
                      <m:r>
                        <a:rPr lang="en-US" sz="200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𝑳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914400"/>
                <a:ext cx="4876800" cy="773738"/>
              </a:xfrm>
              <a:prstGeom prst="rect">
                <a:avLst/>
              </a:prstGeom>
              <a:blipFill>
                <a:blip r:embed="rId3"/>
                <a:stretch>
                  <a:fillRect b="-7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2256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Constraint</a:t>
            </a:r>
            <a:endParaRPr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220" y="1905000"/>
                <a:ext cx="86107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We use the traditional </a:t>
                </a:r>
                <a:r>
                  <a:rPr lang="en-US" sz="2000" i="1" u="sng" dirty="0" smtClean="0">
                    <a:latin typeface="Calibri" panose="020F0502020204030204" pitchFamily="34" charset="0"/>
                  </a:rPr>
                  <a:t>linear eddy-viscosity closure model ansatz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for the constraint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𝑔</m:t>
                    </m:r>
                    <m:r>
                      <a:rPr lang="en-US" sz="2000" b="0" i="1" dirty="0" smtClean="0">
                        <a:latin typeface="Cambria Math"/>
                      </a:rPr>
                      <m:t>(</m:t>
                    </m:r>
                    <m:r>
                      <a:rPr lang="en-US" sz="2000" b="1" i="1" dirty="0" smtClean="0">
                        <a:latin typeface="Cambria Math"/>
                      </a:rPr>
                      <m:t>𝑿</m:t>
                    </m:r>
                    <m:r>
                      <a:rPr lang="en-US" sz="2000" b="1" i="1" dirty="0" smtClean="0">
                        <a:latin typeface="Cambria Math"/>
                      </a:rPr>
                      <m:t>,</m:t>
                    </m:r>
                    <m:r>
                      <a:rPr lang="en-US" sz="2000" b="1" i="1" dirty="0" smtClean="0">
                        <a:latin typeface="Cambria Math"/>
                      </a:rPr>
                      <m:t>𝑳</m:t>
                    </m:r>
                    <m:r>
                      <a:rPr lang="en-US" sz="2000" b="1" i="1" dirty="0" smtClean="0">
                        <a:latin typeface="Cambria Math"/>
                      </a:rPr>
                      <m:t>)</m:t>
                    </m:r>
                    <m:r>
                      <a:rPr lang="en-US" sz="2000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in (5):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20" y="1905000"/>
                <a:ext cx="8610780" cy="923330"/>
              </a:xfrm>
              <a:prstGeom prst="rect">
                <a:avLst/>
              </a:prstGeom>
              <a:blipFill>
                <a:blip r:embed="rId3"/>
                <a:stretch>
                  <a:fillRect l="-637"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90800" y="2752954"/>
                <a:ext cx="3886200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 dirty="0"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dirty="0">
                              <a:latin typeface="Cambria Math"/>
                            </a:rPr>
                            <m:t>𝑳</m:t>
                          </m:r>
                        </m:e>
                      </m:d>
                      <m:r>
                        <a:rPr lang="en-US" sz="2000" b="0" i="0" dirty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b="1" i="1" dirty="0">
                              <a:latin typeface="Cambria Math"/>
                            </a:rPr>
                            <m:t>𝑳𝑿</m:t>
                          </m:r>
                        </m:e>
                      </m:d>
                      <m:r>
                        <a:rPr lang="en-US" sz="2000" b="0" i="1" dirty="0" smtClean="0">
                          <a:latin typeface="Cambria Math"/>
                        </a:rPr>
                        <m:t>−</m:t>
                      </m:r>
                      <m:r>
                        <a:rPr lang="en-US" sz="2000" i="1" dirty="0">
                          <a:latin typeface="Cambria Math"/>
                          <a:ea typeface="Cambria Math"/>
                        </a:rPr>
                        <m:t>𝜂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752954"/>
                <a:ext cx="3886200" cy="400110"/>
              </a:xfrm>
              <a:prstGeom prst="rect">
                <a:avLst/>
              </a:prstGeom>
              <a:blipFill>
                <a:blip r:embed="rId4"/>
                <a:stretch>
                  <a:fillRect b="-597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229600" y="2743200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(8)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9960" y="990600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(5)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86000" y="914400"/>
                <a:ext cx="4876800" cy="77373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minimize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𝒱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000">
                          <a:latin typeface="Cambria Math"/>
                        </a:rPr>
                        <m:t>  </m:t>
                      </m:r>
                      <m:r>
                        <a:rPr lang="en-US" sz="200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𝑿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subject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to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    </m:t>
                      </m:r>
                      <m:r>
                        <a:rPr lang="en-US" sz="200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𝑳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914400"/>
                <a:ext cx="4876800" cy="773738"/>
              </a:xfrm>
              <a:prstGeom prst="rect">
                <a:avLst/>
              </a:prstGeom>
              <a:blipFill>
                <a:blip r:embed="rId5"/>
                <a:stretch>
                  <a:fillRect b="-7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462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Constraint</a:t>
            </a:r>
            <a:endParaRPr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220" y="1905000"/>
                <a:ext cx="86107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We use the traditional </a:t>
                </a:r>
                <a:r>
                  <a:rPr lang="en-US" sz="2000" i="1" u="sng" dirty="0" smtClean="0">
                    <a:latin typeface="Calibri" panose="020F0502020204030204" pitchFamily="34" charset="0"/>
                  </a:rPr>
                  <a:t>linear eddy-viscosity closure model ansatz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for the constraint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𝑔</m:t>
                    </m:r>
                    <m:r>
                      <a:rPr lang="en-US" sz="2000" b="0" i="1" dirty="0" smtClean="0">
                        <a:latin typeface="Cambria Math"/>
                      </a:rPr>
                      <m:t>(</m:t>
                    </m:r>
                    <m:r>
                      <a:rPr lang="en-US" sz="2000" b="1" i="1" dirty="0" smtClean="0">
                        <a:latin typeface="Cambria Math"/>
                      </a:rPr>
                      <m:t>𝑿</m:t>
                    </m:r>
                    <m:r>
                      <a:rPr lang="en-US" sz="2000" b="1" i="1" dirty="0" smtClean="0">
                        <a:latin typeface="Cambria Math"/>
                      </a:rPr>
                      <m:t>,</m:t>
                    </m:r>
                    <m:r>
                      <a:rPr lang="en-US" sz="2000" b="1" i="1" dirty="0" smtClean="0">
                        <a:latin typeface="Cambria Math"/>
                      </a:rPr>
                      <m:t>𝑳</m:t>
                    </m:r>
                    <m:r>
                      <a:rPr lang="en-US" sz="2000" b="1" i="1" dirty="0" smtClean="0">
                        <a:latin typeface="Cambria Math"/>
                      </a:rPr>
                      <m:t>)</m:t>
                    </m:r>
                    <m:r>
                      <a:rPr lang="en-US" sz="2000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in (5):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20" y="1905000"/>
                <a:ext cx="8610780" cy="923330"/>
              </a:xfrm>
              <a:prstGeom prst="rect">
                <a:avLst/>
              </a:prstGeom>
              <a:blipFill>
                <a:blip r:embed="rId3"/>
                <a:stretch>
                  <a:fillRect l="-637"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90800" y="2752954"/>
                <a:ext cx="3886200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 dirty="0"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dirty="0">
                              <a:latin typeface="Cambria Math"/>
                            </a:rPr>
                            <m:t>𝑳</m:t>
                          </m:r>
                        </m:e>
                      </m:d>
                      <m:r>
                        <a:rPr lang="en-US" sz="2000" b="0" i="0" dirty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b="1" i="1" dirty="0">
                              <a:latin typeface="Cambria Math"/>
                            </a:rPr>
                            <m:t>𝑳𝑿</m:t>
                          </m:r>
                        </m:e>
                      </m:d>
                      <m:r>
                        <a:rPr lang="en-US" sz="2000" b="0" i="1" dirty="0" smtClean="0">
                          <a:latin typeface="Cambria Math"/>
                        </a:rPr>
                        <m:t>−</m:t>
                      </m:r>
                      <m:r>
                        <a:rPr lang="en-US" sz="2000" i="1" dirty="0">
                          <a:latin typeface="Cambria Math"/>
                          <a:ea typeface="Cambria Math"/>
                        </a:rPr>
                        <m:t>𝜂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752954"/>
                <a:ext cx="3886200" cy="400110"/>
              </a:xfrm>
              <a:prstGeom prst="rect">
                <a:avLst/>
              </a:prstGeom>
              <a:blipFill>
                <a:blip r:embed="rId4"/>
                <a:stretch>
                  <a:fillRect b="-597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420" y="3429000"/>
                <a:ext cx="868698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Specifically, constraint (8) involves overall balance between </a:t>
                </a:r>
                <a:r>
                  <a:rPr lang="en-US" sz="2000" i="1" u="sng" dirty="0" smtClean="0">
                    <a:latin typeface="Calibri" panose="020F0502020204030204" pitchFamily="34" charset="0"/>
                  </a:rPr>
                  <a:t>linear energy production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and </a:t>
                </a:r>
                <a:r>
                  <a:rPr lang="en-US" sz="2000" i="1" u="sng" dirty="0" smtClean="0">
                    <a:latin typeface="Calibri" panose="020F0502020204030204" pitchFamily="34" charset="0"/>
                  </a:rPr>
                  <a:t>dissipation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sz="2000" i="1" dirty="0">
                        <a:latin typeface="Cambria Math"/>
                      </a:rPr>
                      <m:t> =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proxy for the balance between linear energy production and energy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dissipation.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20" y="3429000"/>
                <a:ext cx="8686980" cy="1446550"/>
              </a:xfrm>
              <a:prstGeom prst="rect">
                <a:avLst/>
              </a:prstGeom>
              <a:blipFill>
                <a:blip r:embed="rId5"/>
                <a:stretch>
                  <a:fillRect l="-631" t="-2532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229600" y="2743200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(8)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9960" y="990600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(5)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86000" y="914400"/>
                <a:ext cx="4876800" cy="77373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minimize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𝒱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000">
                          <a:latin typeface="Cambria Math"/>
                        </a:rPr>
                        <m:t>  </m:t>
                      </m:r>
                      <m:r>
                        <a:rPr lang="en-US" sz="200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𝑿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subject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to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    </m:t>
                      </m:r>
                      <m:r>
                        <a:rPr lang="en-US" sz="200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𝑳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914400"/>
                <a:ext cx="4876800" cy="773738"/>
              </a:xfrm>
              <a:prstGeom prst="rect">
                <a:avLst/>
              </a:prstGeom>
              <a:blipFill>
                <a:blip r:embed="rId6"/>
                <a:stretch>
                  <a:fillRect b="-7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3705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Constraint</a:t>
            </a:r>
            <a:endParaRPr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220" y="1905000"/>
                <a:ext cx="86107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We use the traditional </a:t>
                </a:r>
                <a:r>
                  <a:rPr lang="en-US" sz="2000" i="1" u="sng" dirty="0" smtClean="0">
                    <a:latin typeface="Calibri" panose="020F0502020204030204" pitchFamily="34" charset="0"/>
                  </a:rPr>
                  <a:t>linear eddy-viscosity closure model ansatz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for the constraint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𝑔</m:t>
                    </m:r>
                    <m:r>
                      <a:rPr lang="en-US" sz="2000" b="0" i="1" dirty="0" smtClean="0">
                        <a:latin typeface="Cambria Math"/>
                      </a:rPr>
                      <m:t>(</m:t>
                    </m:r>
                    <m:r>
                      <a:rPr lang="en-US" sz="2000" b="1" i="1" dirty="0" smtClean="0">
                        <a:latin typeface="Cambria Math"/>
                      </a:rPr>
                      <m:t>𝑿</m:t>
                    </m:r>
                    <m:r>
                      <a:rPr lang="en-US" sz="2000" b="1" i="1" dirty="0" smtClean="0">
                        <a:latin typeface="Cambria Math"/>
                      </a:rPr>
                      <m:t>,</m:t>
                    </m:r>
                    <m:r>
                      <a:rPr lang="en-US" sz="2000" b="1" i="1" dirty="0" smtClean="0">
                        <a:latin typeface="Cambria Math"/>
                      </a:rPr>
                      <m:t>𝑳</m:t>
                    </m:r>
                    <m:r>
                      <a:rPr lang="en-US" sz="2000" b="1" i="1" dirty="0" smtClean="0">
                        <a:latin typeface="Cambria Math"/>
                      </a:rPr>
                      <m:t>)</m:t>
                    </m:r>
                    <m:r>
                      <a:rPr lang="en-US" sz="2000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in (5):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20" y="1905000"/>
                <a:ext cx="8610780" cy="923330"/>
              </a:xfrm>
              <a:prstGeom prst="rect">
                <a:avLst/>
              </a:prstGeom>
              <a:blipFill>
                <a:blip r:embed="rId3"/>
                <a:stretch>
                  <a:fillRect l="-637"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90800" y="2752954"/>
                <a:ext cx="3886200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 dirty="0"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dirty="0">
                              <a:latin typeface="Cambria Math"/>
                            </a:rPr>
                            <m:t>𝑳</m:t>
                          </m:r>
                        </m:e>
                      </m:d>
                      <m:r>
                        <a:rPr lang="en-US" sz="2000" b="0" i="0" dirty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b="1" i="1" dirty="0">
                              <a:latin typeface="Cambria Math"/>
                            </a:rPr>
                            <m:t>𝑳𝑿</m:t>
                          </m:r>
                        </m:e>
                      </m:d>
                      <m:r>
                        <a:rPr lang="en-US" sz="2000" b="0" i="1" dirty="0" smtClean="0">
                          <a:latin typeface="Cambria Math"/>
                        </a:rPr>
                        <m:t>−</m:t>
                      </m:r>
                      <m:r>
                        <a:rPr lang="en-US" sz="2000" i="1" dirty="0">
                          <a:latin typeface="Cambria Math"/>
                          <a:ea typeface="Cambria Math"/>
                        </a:rPr>
                        <m:t>𝜂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752954"/>
                <a:ext cx="3886200" cy="400110"/>
              </a:xfrm>
              <a:prstGeom prst="rect">
                <a:avLst/>
              </a:prstGeom>
              <a:blipFill>
                <a:blip r:embed="rId4"/>
                <a:stretch>
                  <a:fillRect b="-597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420" y="3429000"/>
                <a:ext cx="8686980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Specifically, constraint (8) involves overall balance between </a:t>
                </a:r>
                <a:r>
                  <a:rPr lang="en-US" sz="2000" i="1" u="sng" dirty="0" smtClean="0">
                    <a:latin typeface="Calibri" panose="020F0502020204030204" pitchFamily="34" charset="0"/>
                  </a:rPr>
                  <a:t>linear energy production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and </a:t>
                </a:r>
                <a:r>
                  <a:rPr lang="en-US" sz="2000" i="1" u="sng" dirty="0" smtClean="0">
                    <a:latin typeface="Calibri" panose="020F0502020204030204" pitchFamily="34" charset="0"/>
                  </a:rPr>
                  <a:t>dissipation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sz="2000" i="1" dirty="0">
                        <a:latin typeface="Cambria Math"/>
                      </a:rPr>
                      <m:t> =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proxy for the balance between linear energy production and energy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dissipation.</a:t>
                </a:r>
              </a:p>
              <a:p>
                <a:pPr lvl="1"/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Constraint </a:t>
                </a:r>
                <a:r>
                  <a:rPr lang="en-US" sz="2000" dirty="0">
                    <a:latin typeface="Calibri" panose="020F0502020204030204" pitchFamily="34" charset="0"/>
                  </a:rPr>
                  <a:t>comes from property that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averaged total power</a:t>
                </a:r>
                <a:r>
                  <a:rPr lang="en-US" sz="2000" i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tr</m:t>
                    </m:r>
                    <m:r>
                      <a:rPr lang="en-US" sz="200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000" b="1" i="1" dirty="0">
                        <a:latin typeface="Cambria Math"/>
                      </a:rPr>
                      <m:t>𝑳𝑿</m:t>
                    </m:r>
                    <m:r>
                      <a:rPr lang="en-US" sz="20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+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energy transfer) has to vanish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20" y="3429000"/>
                <a:ext cx="8686980" cy="2431435"/>
              </a:xfrm>
              <a:prstGeom prst="rect">
                <a:avLst/>
              </a:prstGeom>
              <a:blipFill>
                <a:blip r:embed="rId5"/>
                <a:stretch>
                  <a:fillRect l="-631" t="-1508" b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229600" y="2743200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(8)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9960" y="990600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(5)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86000" y="914400"/>
                <a:ext cx="4876800" cy="77373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minimize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𝒱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000">
                          <a:latin typeface="Cambria Math"/>
                        </a:rPr>
                        <m:t>  </m:t>
                      </m:r>
                      <m:r>
                        <a:rPr lang="en-US" sz="200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𝑿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subject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to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    </m:t>
                      </m:r>
                      <m:r>
                        <a:rPr lang="en-US" sz="200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𝑳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914400"/>
                <a:ext cx="4876800" cy="773738"/>
              </a:xfrm>
              <a:prstGeom prst="rect">
                <a:avLst/>
              </a:prstGeom>
              <a:blipFill>
                <a:blip r:embed="rId6"/>
                <a:stretch>
                  <a:fillRect b="-7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2531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076840" cy="215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TextShape 1"/>
          <p:cNvSpPr txBox="1"/>
          <p:nvPr/>
        </p:nvSpPr>
        <p:spPr>
          <a:xfrm>
            <a:off x="1524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Targeted Application: Compressible Flow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6" name="TextShape 2"/>
          <p:cNvSpPr txBox="1"/>
          <p:nvPr/>
        </p:nvSpPr>
        <p:spPr>
          <a:xfrm>
            <a:off x="152400" y="897720"/>
            <a:ext cx="8229240" cy="1159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We are interested in the </a:t>
            </a:r>
            <a:r>
              <a:rPr lang="en-US" sz="2000" b="1" i="1" dirty="0" smtClean="0">
                <a:latin typeface="Calibri" panose="020F0502020204030204" pitchFamily="34" charset="0"/>
              </a:rPr>
              <a:t>compressible captive-carry problem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3169143"/>
            <a:ext cx="4572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Of </a:t>
            </a:r>
            <a:r>
              <a:rPr lang="en-US" sz="2000" u="sng" dirty="0" smtClean="0">
                <a:latin typeface="Calibri" panose="020F0502020204030204" pitchFamily="34" charset="0"/>
              </a:rPr>
              <a:t>primary interest</a:t>
            </a:r>
            <a:r>
              <a:rPr lang="en-US" sz="2000" dirty="0" smtClean="0">
                <a:latin typeface="Calibri" panose="020F0502020204030204" pitchFamily="34" charset="0"/>
              </a:rPr>
              <a:t> are </a:t>
            </a:r>
            <a:r>
              <a:rPr lang="en-US" sz="2000" b="1" i="1" dirty="0" smtClean="0">
                <a:latin typeface="Calibri" panose="020F0502020204030204" pitchFamily="34" charset="0"/>
              </a:rPr>
              <a:t>long-time predictive simulations</a:t>
            </a:r>
            <a:r>
              <a:rPr lang="en-US" sz="2000" dirty="0" smtClean="0">
                <a:latin typeface="Calibri" panose="020F0502020204030204" pitchFamily="34" charset="0"/>
              </a:rPr>
              <a:t>: ROM run at same parameters as FOM but much longer in time.</a:t>
            </a:r>
          </a:p>
          <a:p>
            <a:endParaRPr 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2711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Optimization problem summary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10692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Minimal subspace rotation: </a:t>
            </a:r>
            <a:r>
              <a:rPr lang="en-US" sz="2000" dirty="0" smtClean="0">
                <a:latin typeface="Calibri" panose="020F0502020204030204" pitchFamily="34" charset="0"/>
              </a:rPr>
              <a:t>trace minimization on </a:t>
            </a:r>
            <a:r>
              <a:rPr lang="en-US" sz="2000" dirty="0" err="1" smtClean="0">
                <a:latin typeface="Calibri" panose="020F0502020204030204" pitchFamily="34" charset="0"/>
              </a:rPr>
              <a:t>Stiefel</a:t>
            </a:r>
            <a:r>
              <a:rPr lang="en-US" sz="2000" dirty="0" smtClean="0">
                <a:latin typeface="Calibri" panose="020F0502020204030204" pitchFamily="34" charset="0"/>
              </a:rPr>
              <a:t> manifold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220" y="2447092"/>
                <a:ext cx="8610780" cy="3437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2000" i="1" dirty="0" smtClean="0">
                  <a:latin typeface="Cambria Math"/>
                  <a:ea typeface="Cambria Math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000" dirty="0" smtClean="0">
                    <a:latin typeface="Cambria Math"/>
                    <a:ea typeface="Cambria Math"/>
                  </a:rPr>
                  <a:t>: </a:t>
                </a:r>
                <a:r>
                  <a:rPr lang="en-US" sz="2000" dirty="0">
                    <a:latin typeface="Calibri" panose="020F0502020204030204" pitchFamily="34" charset="0"/>
                  </a:rPr>
                  <a:t>proxy for the balance between linear energy production and energy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dissipation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(calculated iteratively using modal energy).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2000" dirty="0" smtClean="0">
                  <a:latin typeface="Cambria Math"/>
                  <a:ea typeface="Cambria Math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𝒱</m:t>
                        </m:r>
                      </m:e>
                      <m: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𝑿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ℝ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: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  <m:r>
                          <a:rPr lang="en-US" sz="2000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  <m:r>
                          <a:rPr lang="en-US" sz="2000" i="1">
                            <a:latin typeface="Cambria Math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is the </a:t>
                </a:r>
                <a:r>
                  <a:rPr lang="en-US" sz="2000" i="1" u="sng" dirty="0" err="1">
                    <a:latin typeface="Calibri" panose="020F0502020204030204" pitchFamily="34" charset="0"/>
                  </a:rPr>
                  <a:t>Stiefel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 manifold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Equation (9) is solved efficiently offline using the method of Lagrange multipliers (</a:t>
                </a: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Manopt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MATLAB toolbox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See (</a:t>
                </a:r>
                <a:r>
                  <a:rPr lang="en-US" sz="2000" dirty="0" err="1" smtClean="0">
                    <a:latin typeface="Calibri" panose="020F0502020204030204" pitchFamily="34" charset="0"/>
                  </a:rPr>
                  <a:t>Balajewicz</a:t>
                </a:r>
                <a:r>
                  <a:rPr lang="en-US" sz="2000" i="1" dirty="0" smtClean="0">
                    <a:latin typeface="Calibri" panose="020F0502020204030204" pitchFamily="34" charset="0"/>
                  </a:rPr>
                  <a:t>, </a:t>
                </a:r>
                <a:r>
                  <a:rPr lang="en-US" sz="2000" u="sng" dirty="0" err="1" smtClean="0">
                    <a:latin typeface="Calibri" panose="020F0502020204030204" pitchFamily="34" charset="0"/>
                  </a:rPr>
                  <a:t>Tezaur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, Dowell,</a:t>
                </a:r>
                <a:r>
                  <a:rPr lang="en-US" sz="2000" i="1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2016) and Appendix slide for Algorithm.</a:t>
                </a:r>
                <a:endParaRPr lang="en-US" sz="2000" dirty="0">
                  <a:latin typeface="Calibri" panose="020F0502020204030204" pitchFamily="34" charset="0"/>
                </a:endParaRP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20" y="2447092"/>
                <a:ext cx="8610780" cy="3437223"/>
              </a:xfrm>
              <a:prstGeom prst="rect">
                <a:avLst/>
              </a:prstGeom>
              <a:blipFill rotWithShape="1">
                <a:blip r:embed="rId3"/>
                <a:stretch>
                  <a:fillRect l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29960" y="1840468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(9)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86000" y="1642541"/>
                <a:ext cx="4876800" cy="79585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minimize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𝒱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000">
                          <a:latin typeface="Cambria Math"/>
                        </a:rPr>
                        <m:t>  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subject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to</m:t>
                      </m:r>
                      <m:r>
                        <a:rPr lang="en-US" sz="2000" b="0" i="0" smtClean="0">
                          <a:latin typeface="Cambria Math"/>
                        </a:rPr>
                        <m:t>      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b="1" i="1" dirty="0">
                              <a:latin typeface="Cambria Math"/>
                            </a:rPr>
                            <m:t>𝑳𝑿</m:t>
                          </m:r>
                        </m:e>
                      </m:d>
                      <m:r>
                        <a:rPr lang="en-US" sz="2000" b="0" i="1" dirty="0" smtClean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  <a:ea typeface="Cambria Math"/>
                        </a:rPr>
                        <m:t>𝜂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642541"/>
                <a:ext cx="4876800" cy="795859"/>
              </a:xfrm>
              <a:prstGeom prst="rect">
                <a:avLst/>
              </a:prstGeom>
              <a:blipFill rotWithShape="1">
                <a:blip r:embed="rId4"/>
                <a:stretch>
                  <a:fillRect b="-6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4094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Remarks on proposed approach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3" name="TextShape 3"/>
          <p:cNvSpPr txBox="1"/>
          <p:nvPr/>
        </p:nvSpPr>
        <p:spPr>
          <a:xfrm>
            <a:off x="8305920" y="6153120"/>
            <a:ext cx="609120" cy="3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1066800"/>
            <a:ext cx="7010400" cy="707886"/>
          </a:xfrm>
          <a:prstGeom prst="rect">
            <a:avLst/>
          </a:prstGeom>
          <a:solidFill>
            <a:srgbClr val="A5F7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Proposed approach may be interpreted as an </a:t>
            </a:r>
            <a:r>
              <a:rPr lang="en-US" sz="2000" i="1" u="sng" dirty="0">
                <a:latin typeface="Calibri" panose="020F0502020204030204" pitchFamily="34" charset="0"/>
              </a:rPr>
              <a:t>a priori consistent</a:t>
            </a:r>
            <a:r>
              <a:rPr lang="en-US" sz="2000" dirty="0">
                <a:latin typeface="Calibri" panose="020F0502020204030204" pitchFamily="34" charset="0"/>
              </a:rPr>
              <a:t> formulation of the eddy-viscosity turbulence modeling approach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955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Remarks on proposed approach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3" name="TextShape 3"/>
          <p:cNvSpPr txBox="1"/>
          <p:nvPr/>
        </p:nvSpPr>
        <p:spPr>
          <a:xfrm>
            <a:off x="8305920" y="6153120"/>
            <a:ext cx="609120" cy="3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1066800"/>
            <a:ext cx="7010400" cy="707886"/>
          </a:xfrm>
          <a:prstGeom prst="rect">
            <a:avLst/>
          </a:prstGeom>
          <a:solidFill>
            <a:srgbClr val="A5F7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Proposed approach may be interpreted as an </a:t>
            </a:r>
            <a:r>
              <a:rPr lang="en-US" sz="2000" i="1" u="sng" dirty="0">
                <a:latin typeface="Calibri" panose="020F0502020204030204" pitchFamily="34" charset="0"/>
              </a:rPr>
              <a:t>a priori consistent</a:t>
            </a:r>
            <a:r>
              <a:rPr lang="en-US" sz="2000" dirty="0">
                <a:latin typeface="Calibri" panose="020F0502020204030204" pitchFamily="34" charset="0"/>
              </a:rPr>
              <a:t> formulation of the eddy-viscosity turbulence modeling approach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34892"/>
            <a:ext cx="80768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u="sng" dirty="0">
                <a:latin typeface="Calibri" panose="020F0502020204030204" pitchFamily="34" charset="0"/>
              </a:rPr>
              <a:t>Advantages of proposed approach</a:t>
            </a:r>
            <a:r>
              <a:rPr lang="en-US" sz="2000" dirty="0">
                <a:latin typeface="Calibri" panose="020F0502020204030204" pitchFamily="34" charset="0"/>
              </a:rPr>
              <a:t>: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4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endParaRPr lang="en-US" sz="1000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6078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Remarks on proposed approach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3" name="TextShape 3"/>
          <p:cNvSpPr txBox="1"/>
          <p:nvPr/>
        </p:nvSpPr>
        <p:spPr>
          <a:xfrm>
            <a:off x="8305920" y="6153120"/>
            <a:ext cx="609120" cy="3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1066800"/>
            <a:ext cx="7010400" cy="707886"/>
          </a:xfrm>
          <a:prstGeom prst="rect">
            <a:avLst/>
          </a:prstGeom>
          <a:solidFill>
            <a:srgbClr val="A5F7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Proposed approach may be interpreted as an </a:t>
            </a:r>
            <a:r>
              <a:rPr lang="en-US" sz="2000" i="1" u="sng" dirty="0">
                <a:latin typeface="Calibri" panose="020F0502020204030204" pitchFamily="34" charset="0"/>
              </a:rPr>
              <a:t>a priori consistent</a:t>
            </a:r>
            <a:r>
              <a:rPr lang="en-US" sz="2000" dirty="0">
                <a:latin typeface="Calibri" panose="020F0502020204030204" pitchFamily="34" charset="0"/>
              </a:rPr>
              <a:t> formulation of the eddy-viscosity turbulence modeling approach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34892"/>
                <a:ext cx="80768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Advantages of proposed approach</a:t>
                </a:r>
                <a:r>
                  <a:rPr lang="en-US" sz="2000" dirty="0">
                    <a:latin typeface="Calibri" panose="020F0502020204030204" pitchFamily="34" charset="0"/>
                  </a:rPr>
                  <a:t>: </a:t>
                </a:r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Retains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consistency</a:t>
                </a:r>
                <a:r>
                  <a:rPr lang="en-US" sz="2000" dirty="0">
                    <a:latin typeface="Calibri" panose="020F0502020204030204" pitchFamily="34" charset="0"/>
                  </a:rPr>
                  <a:t> between ROM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Navier</a:t>
                </a:r>
                <a:r>
                  <a:rPr lang="en-US" sz="2000" dirty="0">
                    <a:latin typeface="Calibri" panose="020F0502020204030204" pitchFamily="34" charset="0"/>
                  </a:rPr>
                  <a:t>-Stokes equations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no additional turbulence terms required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lvl="1"/>
                <a:endParaRPr lang="en-US" sz="400" dirty="0">
                  <a:latin typeface="Calibri" panose="020F0502020204030204" pitchFamily="34" charset="0"/>
                </a:endParaRPr>
              </a:p>
              <a:p>
                <a:endParaRPr lang="en-US" sz="1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34892"/>
                <a:ext cx="8076840" cy="1354217"/>
              </a:xfrm>
              <a:prstGeom prst="rect">
                <a:avLst/>
              </a:prstGeom>
              <a:blipFill>
                <a:blip r:embed="rId3"/>
                <a:stretch>
                  <a:fillRect l="-679"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8950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Remarks on proposed approach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3" name="TextShape 3"/>
          <p:cNvSpPr txBox="1"/>
          <p:nvPr/>
        </p:nvSpPr>
        <p:spPr>
          <a:xfrm>
            <a:off x="8305920" y="6153120"/>
            <a:ext cx="609120" cy="3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1066800"/>
            <a:ext cx="7010400" cy="707886"/>
          </a:xfrm>
          <a:prstGeom prst="rect">
            <a:avLst/>
          </a:prstGeom>
          <a:solidFill>
            <a:srgbClr val="A5F7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Proposed approach may be interpreted as an </a:t>
            </a:r>
            <a:r>
              <a:rPr lang="en-US" sz="2000" i="1" u="sng" dirty="0">
                <a:latin typeface="Calibri" panose="020F0502020204030204" pitchFamily="34" charset="0"/>
              </a:rPr>
              <a:t>a priori consistent</a:t>
            </a:r>
            <a:r>
              <a:rPr lang="en-US" sz="2000" dirty="0">
                <a:latin typeface="Calibri" panose="020F0502020204030204" pitchFamily="34" charset="0"/>
              </a:rPr>
              <a:t> formulation of the eddy-viscosity turbulence modeling approach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34892"/>
                <a:ext cx="807684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Advantages of proposed approach</a:t>
                </a:r>
                <a:r>
                  <a:rPr lang="en-US" sz="2000" dirty="0">
                    <a:latin typeface="Calibri" panose="020F0502020204030204" pitchFamily="34" charset="0"/>
                  </a:rPr>
                  <a:t>: </a:t>
                </a:r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Retains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consistency</a:t>
                </a:r>
                <a:r>
                  <a:rPr lang="en-US" sz="2000" dirty="0">
                    <a:latin typeface="Calibri" panose="020F0502020204030204" pitchFamily="34" charset="0"/>
                  </a:rPr>
                  <a:t> between ROM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Navier</a:t>
                </a:r>
                <a:r>
                  <a:rPr lang="en-US" sz="2000" dirty="0">
                    <a:latin typeface="Calibri" panose="020F0502020204030204" pitchFamily="34" charset="0"/>
                  </a:rPr>
                  <a:t>-Stokes equations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no additional turbulence terms required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lvl="1"/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AutoNum type="arabicPeriod" startAt="2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Inherently </a:t>
                </a:r>
                <a:r>
                  <a:rPr lang="en-US" sz="2000" dirty="0">
                    <a:latin typeface="Calibri" panose="020F0502020204030204" pitchFamily="34" charset="0"/>
                  </a:rPr>
                  <a:t>a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nonlinear</a:t>
                </a:r>
                <a:r>
                  <a:rPr lang="en-US" sz="2000" dirty="0">
                    <a:latin typeface="Calibri" panose="020F0502020204030204" pitchFamily="34" charset="0"/>
                  </a:rPr>
                  <a:t> model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should be expected to outperform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linear </a:t>
                </a:r>
                <a:r>
                  <a:rPr lang="en-US" sz="2000" dirty="0">
                    <a:latin typeface="Calibri" panose="020F0502020204030204" pitchFamily="34" charset="0"/>
                  </a:rPr>
                  <a:t>models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34892"/>
                <a:ext cx="8076840" cy="1815882"/>
              </a:xfrm>
              <a:prstGeom prst="rect">
                <a:avLst/>
              </a:prstGeom>
              <a:blipFill>
                <a:blip r:embed="rId3"/>
                <a:stretch>
                  <a:fillRect l="-679" t="-2020" b="-5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9573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Remarks on proposed approach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3" name="TextShape 3"/>
          <p:cNvSpPr txBox="1"/>
          <p:nvPr/>
        </p:nvSpPr>
        <p:spPr>
          <a:xfrm>
            <a:off x="8305920" y="6153120"/>
            <a:ext cx="609120" cy="3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1066800"/>
            <a:ext cx="7010400" cy="707886"/>
          </a:xfrm>
          <a:prstGeom prst="rect">
            <a:avLst/>
          </a:prstGeom>
          <a:solidFill>
            <a:srgbClr val="A5F7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Proposed approach may be interpreted as an </a:t>
            </a:r>
            <a:r>
              <a:rPr lang="en-US" sz="2000" i="1" u="sng" dirty="0">
                <a:latin typeface="Calibri" panose="020F0502020204030204" pitchFamily="34" charset="0"/>
              </a:rPr>
              <a:t>a priori consistent</a:t>
            </a:r>
            <a:r>
              <a:rPr lang="en-US" sz="2000" dirty="0">
                <a:latin typeface="Calibri" panose="020F0502020204030204" pitchFamily="34" charset="0"/>
              </a:rPr>
              <a:t> formulation of the eddy-viscosity turbulence modeling approach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34892"/>
                <a:ext cx="8076840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Advantages of proposed approach</a:t>
                </a:r>
                <a:r>
                  <a:rPr lang="en-US" sz="2000" dirty="0">
                    <a:latin typeface="Calibri" panose="020F0502020204030204" pitchFamily="34" charset="0"/>
                  </a:rPr>
                  <a:t>: </a:t>
                </a:r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Retains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consistency</a:t>
                </a:r>
                <a:r>
                  <a:rPr lang="en-US" sz="2000" dirty="0">
                    <a:latin typeface="Calibri" panose="020F0502020204030204" pitchFamily="34" charset="0"/>
                  </a:rPr>
                  <a:t> between ROM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Navier</a:t>
                </a:r>
                <a:r>
                  <a:rPr lang="en-US" sz="2000" dirty="0">
                    <a:latin typeface="Calibri" panose="020F0502020204030204" pitchFamily="34" charset="0"/>
                  </a:rPr>
                  <a:t>-Stokes equations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no additional turbulence terms required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lvl="1"/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AutoNum type="arabicPeriod" startAt="2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Inherently </a:t>
                </a:r>
                <a:r>
                  <a:rPr lang="en-US" sz="2000" dirty="0">
                    <a:latin typeface="Calibri" panose="020F0502020204030204" pitchFamily="34" charset="0"/>
                  </a:rPr>
                  <a:t>a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nonlinear</a:t>
                </a:r>
                <a:r>
                  <a:rPr lang="en-US" sz="2000" dirty="0">
                    <a:latin typeface="Calibri" panose="020F0502020204030204" pitchFamily="34" charset="0"/>
                  </a:rPr>
                  <a:t> model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should be expected to outperform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linear </a:t>
                </a:r>
                <a:r>
                  <a:rPr lang="en-US" sz="2000" dirty="0">
                    <a:latin typeface="Calibri" panose="020F0502020204030204" pitchFamily="34" charset="0"/>
                  </a:rPr>
                  <a:t>models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lvl="1"/>
                <a:endParaRPr lang="en-US" sz="800" dirty="0">
                  <a:latin typeface="Calibri" panose="020F0502020204030204" pitchFamily="34" charset="0"/>
                </a:endParaRPr>
              </a:p>
              <a:p>
                <a:pPr lvl="1"/>
                <a:r>
                  <a:rPr lang="en-US" sz="2000" dirty="0" smtClean="0">
                    <a:latin typeface="Calibri" panose="020F0502020204030204" pitchFamily="34" charset="0"/>
                  </a:rPr>
                  <a:t>3.     Works </a:t>
                </a:r>
                <a:r>
                  <a:rPr lang="en-US" sz="2000" dirty="0">
                    <a:latin typeface="Calibri" panose="020F0502020204030204" pitchFamily="34" charset="0"/>
                  </a:rPr>
                  <a:t>with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any</a:t>
                </a:r>
                <a:r>
                  <a:rPr lang="en-US" sz="2000" dirty="0">
                    <a:latin typeface="Calibri" panose="020F0502020204030204" pitchFamily="34" charset="0"/>
                  </a:rPr>
                  <a:t> basis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Petrov-Galerkin</a:t>
                </a:r>
                <a:r>
                  <a:rPr lang="en-US" sz="2000" dirty="0">
                    <a:latin typeface="Calibri" panose="020F0502020204030204" pitchFamily="34" charset="0"/>
                  </a:rPr>
                  <a:t> projection.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34892"/>
                <a:ext cx="8076840" cy="2400657"/>
              </a:xfrm>
              <a:prstGeom prst="rect">
                <a:avLst/>
              </a:prstGeom>
              <a:blipFill>
                <a:blip r:embed="rId3"/>
                <a:stretch>
                  <a:fillRect l="-679" t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5684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Remarks on proposed approach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3" name="TextShape 3"/>
          <p:cNvSpPr txBox="1"/>
          <p:nvPr/>
        </p:nvSpPr>
        <p:spPr>
          <a:xfrm>
            <a:off x="8305920" y="6153120"/>
            <a:ext cx="609120" cy="3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1066800"/>
            <a:ext cx="7010400" cy="707886"/>
          </a:xfrm>
          <a:prstGeom prst="rect">
            <a:avLst/>
          </a:prstGeom>
          <a:solidFill>
            <a:srgbClr val="A5F7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Proposed approach may be interpreted as an </a:t>
            </a:r>
            <a:r>
              <a:rPr lang="en-US" sz="2000" i="1" u="sng" dirty="0">
                <a:latin typeface="Calibri" panose="020F0502020204030204" pitchFamily="34" charset="0"/>
              </a:rPr>
              <a:t>a priori consistent</a:t>
            </a:r>
            <a:r>
              <a:rPr lang="en-US" sz="2000" dirty="0">
                <a:latin typeface="Calibri" panose="020F0502020204030204" pitchFamily="34" charset="0"/>
              </a:rPr>
              <a:t> formulation of the eddy-viscosity turbulence modeling approach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34892"/>
                <a:ext cx="8076840" cy="301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Advantages of proposed approach</a:t>
                </a:r>
                <a:r>
                  <a:rPr lang="en-US" sz="2000" dirty="0">
                    <a:latin typeface="Calibri" panose="020F0502020204030204" pitchFamily="34" charset="0"/>
                  </a:rPr>
                  <a:t>: </a:t>
                </a:r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Retains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consistency</a:t>
                </a:r>
                <a:r>
                  <a:rPr lang="en-US" sz="2000" dirty="0">
                    <a:latin typeface="Calibri" panose="020F0502020204030204" pitchFamily="34" charset="0"/>
                  </a:rPr>
                  <a:t> between ROM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Navier</a:t>
                </a:r>
                <a:r>
                  <a:rPr lang="en-US" sz="2000" dirty="0">
                    <a:latin typeface="Calibri" panose="020F0502020204030204" pitchFamily="34" charset="0"/>
                  </a:rPr>
                  <a:t>-Stokes equations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no additional turbulence terms required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lvl="1"/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AutoNum type="arabicPeriod" startAt="2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Inherently </a:t>
                </a:r>
                <a:r>
                  <a:rPr lang="en-US" sz="2000" dirty="0">
                    <a:latin typeface="Calibri" panose="020F0502020204030204" pitchFamily="34" charset="0"/>
                  </a:rPr>
                  <a:t>a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nonlinear</a:t>
                </a:r>
                <a:r>
                  <a:rPr lang="en-US" sz="2000" dirty="0">
                    <a:latin typeface="Calibri" panose="020F0502020204030204" pitchFamily="34" charset="0"/>
                  </a:rPr>
                  <a:t> model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should be expected to outperform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linear </a:t>
                </a:r>
                <a:r>
                  <a:rPr lang="en-US" sz="2000" dirty="0">
                    <a:latin typeface="Calibri" panose="020F0502020204030204" pitchFamily="34" charset="0"/>
                  </a:rPr>
                  <a:t>models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lvl="1"/>
                <a:endParaRPr lang="en-US" sz="800" dirty="0">
                  <a:latin typeface="Calibri" panose="020F0502020204030204" pitchFamily="34" charset="0"/>
                </a:endParaRPr>
              </a:p>
              <a:p>
                <a:pPr lvl="1"/>
                <a:r>
                  <a:rPr lang="en-US" sz="2000" dirty="0" smtClean="0">
                    <a:latin typeface="Calibri" panose="020F0502020204030204" pitchFamily="34" charset="0"/>
                  </a:rPr>
                  <a:t>3.     Works </a:t>
                </a:r>
                <a:r>
                  <a:rPr lang="en-US" sz="2000" dirty="0">
                    <a:latin typeface="Calibri" panose="020F0502020204030204" pitchFamily="34" charset="0"/>
                  </a:rPr>
                  <a:t>with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any</a:t>
                </a:r>
                <a:r>
                  <a:rPr lang="en-US" sz="2000" dirty="0">
                    <a:latin typeface="Calibri" panose="020F0502020204030204" pitchFamily="34" charset="0"/>
                  </a:rPr>
                  <a:t> basis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Petrov-Galerkin</a:t>
                </a:r>
                <a:r>
                  <a:rPr lang="en-US" sz="2000" dirty="0">
                    <a:latin typeface="Calibri" panose="020F0502020204030204" pitchFamily="34" charset="0"/>
                  </a:rPr>
                  <a:t> projection.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endParaRPr lang="en-US" sz="1000" dirty="0">
                  <a:latin typeface="Calibri" panose="020F0502020204030204" pitchFamily="34" charset="0"/>
                </a:endParaRPr>
              </a:p>
              <a:p>
                <a:endParaRPr lang="en-US" sz="1000" dirty="0">
                  <a:latin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Disadvantages of proposed approach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: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34892"/>
                <a:ext cx="8076840" cy="3016210"/>
              </a:xfrm>
              <a:prstGeom prst="rect">
                <a:avLst/>
              </a:prstGeom>
              <a:blipFill>
                <a:blip r:embed="rId3"/>
                <a:stretch>
                  <a:fillRect l="-679" t="-1215" b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6789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Remarks on proposed approach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3" name="TextShape 3"/>
          <p:cNvSpPr txBox="1"/>
          <p:nvPr/>
        </p:nvSpPr>
        <p:spPr>
          <a:xfrm>
            <a:off x="8305920" y="6153120"/>
            <a:ext cx="609120" cy="3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1066800"/>
            <a:ext cx="7010400" cy="707886"/>
          </a:xfrm>
          <a:prstGeom prst="rect">
            <a:avLst/>
          </a:prstGeom>
          <a:solidFill>
            <a:srgbClr val="A5F7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Proposed approach may be interpreted as an </a:t>
            </a:r>
            <a:r>
              <a:rPr lang="en-US" sz="2000" i="1" u="sng" dirty="0">
                <a:latin typeface="Calibri" panose="020F0502020204030204" pitchFamily="34" charset="0"/>
              </a:rPr>
              <a:t>a priori consistent</a:t>
            </a:r>
            <a:r>
              <a:rPr lang="en-US" sz="2000" dirty="0">
                <a:latin typeface="Calibri" panose="020F0502020204030204" pitchFamily="34" charset="0"/>
              </a:rPr>
              <a:t> formulation of the eddy-viscosity turbulence modeling approach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34892"/>
                <a:ext cx="8076840" cy="346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Advantages of proposed approach</a:t>
                </a:r>
                <a:r>
                  <a:rPr lang="en-US" sz="2000" dirty="0">
                    <a:latin typeface="Calibri" panose="020F0502020204030204" pitchFamily="34" charset="0"/>
                  </a:rPr>
                  <a:t>: </a:t>
                </a:r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Retains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consistency</a:t>
                </a:r>
                <a:r>
                  <a:rPr lang="en-US" sz="2000" dirty="0">
                    <a:latin typeface="Calibri" panose="020F0502020204030204" pitchFamily="34" charset="0"/>
                  </a:rPr>
                  <a:t> between ROM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Navier</a:t>
                </a:r>
                <a:r>
                  <a:rPr lang="en-US" sz="2000" dirty="0">
                    <a:latin typeface="Calibri" panose="020F0502020204030204" pitchFamily="34" charset="0"/>
                  </a:rPr>
                  <a:t>-Stokes equations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no additional turbulence terms required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lvl="1"/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AutoNum type="arabicPeriod" startAt="2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Inherently </a:t>
                </a:r>
                <a:r>
                  <a:rPr lang="en-US" sz="2000" dirty="0">
                    <a:latin typeface="Calibri" panose="020F0502020204030204" pitchFamily="34" charset="0"/>
                  </a:rPr>
                  <a:t>a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nonlinear</a:t>
                </a:r>
                <a:r>
                  <a:rPr lang="en-US" sz="2000" dirty="0">
                    <a:latin typeface="Calibri" panose="020F0502020204030204" pitchFamily="34" charset="0"/>
                  </a:rPr>
                  <a:t> model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should be expected to outperform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linear </a:t>
                </a:r>
                <a:r>
                  <a:rPr lang="en-US" sz="2000" dirty="0">
                    <a:latin typeface="Calibri" panose="020F0502020204030204" pitchFamily="34" charset="0"/>
                  </a:rPr>
                  <a:t>models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lvl="1"/>
                <a:endParaRPr lang="en-US" sz="800" dirty="0">
                  <a:latin typeface="Calibri" panose="020F0502020204030204" pitchFamily="34" charset="0"/>
                </a:endParaRPr>
              </a:p>
              <a:p>
                <a:pPr lvl="1"/>
                <a:r>
                  <a:rPr lang="en-US" sz="2000" dirty="0" smtClean="0">
                    <a:latin typeface="Calibri" panose="020F0502020204030204" pitchFamily="34" charset="0"/>
                  </a:rPr>
                  <a:t>3.     Works </a:t>
                </a:r>
                <a:r>
                  <a:rPr lang="en-US" sz="2000" dirty="0">
                    <a:latin typeface="Calibri" panose="020F0502020204030204" pitchFamily="34" charset="0"/>
                  </a:rPr>
                  <a:t>with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any</a:t>
                </a:r>
                <a:r>
                  <a:rPr lang="en-US" sz="2000" dirty="0">
                    <a:latin typeface="Calibri" panose="020F0502020204030204" pitchFamily="34" charset="0"/>
                  </a:rPr>
                  <a:t> basis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Petrov-Galerkin</a:t>
                </a:r>
                <a:r>
                  <a:rPr lang="en-US" sz="2000" dirty="0">
                    <a:latin typeface="Calibri" panose="020F0502020204030204" pitchFamily="34" charset="0"/>
                  </a:rPr>
                  <a:t> projection.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endParaRPr lang="en-US" sz="1000" dirty="0">
                  <a:latin typeface="Calibri" panose="020F0502020204030204" pitchFamily="34" charset="0"/>
                </a:endParaRPr>
              </a:p>
              <a:p>
                <a:endParaRPr lang="en-US" sz="1000" dirty="0">
                  <a:latin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Disadvantages of proposed approach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: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endParaRPr lang="en-US" sz="5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Off-line calibration of free parameter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𝜂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is required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34892"/>
                <a:ext cx="8076840" cy="3462486"/>
              </a:xfrm>
              <a:prstGeom prst="rect">
                <a:avLst/>
              </a:prstGeom>
              <a:blipFill>
                <a:blip r:embed="rId3"/>
                <a:stretch>
                  <a:fillRect l="-679" t="-1056" b="-2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2115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Remarks on proposed approach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3" name="TextShape 3"/>
          <p:cNvSpPr txBox="1"/>
          <p:nvPr/>
        </p:nvSpPr>
        <p:spPr>
          <a:xfrm>
            <a:off x="8305920" y="6153120"/>
            <a:ext cx="609120" cy="3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1066800"/>
            <a:ext cx="7010400" cy="707886"/>
          </a:xfrm>
          <a:prstGeom prst="rect">
            <a:avLst/>
          </a:prstGeom>
          <a:solidFill>
            <a:srgbClr val="A5F7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Proposed approach may be interpreted as an </a:t>
            </a:r>
            <a:r>
              <a:rPr lang="en-US" sz="2000" i="1" u="sng" dirty="0">
                <a:latin typeface="Calibri" panose="020F0502020204030204" pitchFamily="34" charset="0"/>
              </a:rPr>
              <a:t>a priori consistent</a:t>
            </a:r>
            <a:r>
              <a:rPr lang="en-US" sz="2000" dirty="0">
                <a:latin typeface="Calibri" panose="020F0502020204030204" pitchFamily="34" charset="0"/>
              </a:rPr>
              <a:t> formulation of the eddy-viscosity turbulence modeling approach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34892"/>
                <a:ext cx="8076840" cy="3831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Advantages of proposed approach</a:t>
                </a:r>
                <a:r>
                  <a:rPr lang="en-US" sz="2000" dirty="0">
                    <a:latin typeface="Calibri" panose="020F0502020204030204" pitchFamily="34" charset="0"/>
                  </a:rPr>
                  <a:t>: </a:t>
                </a:r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Retains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consistency</a:t>
                </a:r>
                <a:r>
                  <a:rPr lang="en-US" sz="2000" dirty="0">
                    <a:latin typeface="Calibri" panose="020F0502020204030204" pitchFamily="34" charset="0"/>
                  </a:rPr>
                  <a:t> between ROM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Navier</a:t>
                </a:r>
                <a:r>
                  <a:rPr lang="en-US" sz="2000" dirty="0">
                    <a:latin typeface="Calibri" panose="020F0502020204030204" pitchFamily="34" charset="0"/>
                  </a:rPr>
                  <a:t>-Stokes equations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no additional turbulence terms required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lvl="1"/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AutoNum type="arabicPeriod" startAt="2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Inherently </a:t>
                </a:r>
                <a:r>
                  <a:rPr lang="en-US" sz="2000" dirty="0">
                    <a:latin typeface="Calibri" panose="020F0502020204030204" pitchFamily="34" charset="0"/>
                  </a:rPr>
                  <a:t>a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nonlinear</a:t>
                </a:r>
                <a:r>
                  <a:rPr lang="en-US" sz="2000" dirty="0">
                    <a:latin typeface="Calibri" panose="020F0502020204030204" pitchFamily="34" charset="0"/>
                  </a:rPr>
                  <a:t> model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should be expected to outperform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linear </a:t>
                </a:r>
                <a:r>
                  <a:rPr lang="en-US" sz="2000" dirty="0">
                    <a:latin typeface="Calibri" panose="020F0502020204030204" pitchFamily="34" charset="0"/>
                  </a:rPr>
                  <a:t>models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lvl="1"/>
                <a:endParaRPr lang="en-US" sz="800" dirty="0">
                  <a:latin typeface="Calibri" panose="020F0502020204030204" pitchFamily="34" charset="0"/>
                </a:endParaRPr>
              </a:p>
              <a:p>
                <a:pPr lvl="1"/>
                <a:r>
                  <a:rPr lang="en-US" sz="2000" dirty="0" smtClean="0">
                    <a:latin typeface="Calibri" panose="020F0502020204030204" pitchFamily="34" charset="0"/>
                  </a:rPr>
                  <a:t>3.     Works </a:t>
                </a:r>
                <a:r>
                  <a:rPr lang="en-US" sz="2000" dirty="0">
                    <a:latin typeface="Calibri" panose="020F0502020204030204" pitchFamily="34" charset="0"/>
                  </a:rPr>
                  <a:t>with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any</a:t>
                </a:r>
                <a:r>
                  <a:rPr lang="en-US" sz="2000" dirty="0">
                    <a:latin typeface="Calibri" panose="020F0502020204030204" pitchFamily="34" charset="0"/>
                  </a:rPr>
                  <a:t> basis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Petrov-Galerkin</a:t>
                </a:r>
                <a:r>
                  <a:rPr lang="en-US" sz="2000" dirty="0">
                    <a:latin typeface="Calibri" panose="020F0502020204030204" pitchFamily="34" charset="0"/>
                  </a:rPr>
                  <a:t> projection.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endParaRPr lang="en-US" sz="1000" dirty="0">
                  <a:latin typeface="Calibri" panose="020F0502020204030204" pitchFamily="34" charset="0"/>
                </a:endParaRPr>
              </a:p>
              <a:p>
                <a:endParaRPr lang="en-US" sz="1000" dirty="0">
                  <a:latin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Disadvantages of proposed approach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: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endParaRPr lang="en-US" sz="5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Off-line calibration of free parameter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𝜂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is required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lvl="1"/>
                <a:endParaRPr lang="en-US" sz="400" dirty="0">
                  <a:latin typeface="Calibri" panose="020F0502020204030204" pitchFamily="34" charset="0"/>
                </a:endParaRPr>
              </a:p>
              <a:p>
                <a:pPr lvl="1"/>
                <a:r>
                  <a:rPr lang="en-US" sz="2000" dirty="0" smtClean="0">
                    <a:latin typeface="Calibri" panose="020F0502020204030204" pitchFamily="34" charset="0"/>
                  </a:rPr>
                  <a:t>2.     Stability </a:t>
                </a:r>
                <a:r>
                  <a:rPr lang="en-US" sz="2000" dirty="0">
                    <a:latin typeface="Calibri" panose="020F0502020204030204" pitchFamily="34" charset="0"/>
                  </a:rPr>
                  <a:t>cannot be proven like for incompressible case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34892"/>
                <a:ext cx="8076840" cy="3831818"/>
              </a:xfrm>
              <a:prstGeom prst="rect">
                <a:avLst/>
              </a:prstGeom>
              <a:blipFill>
                <a:blip r:embed="rId3"/>
                <a:stretch>
                  <a:fillRect l="-679" t="-955" b="-2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4842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228600" y="8382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</a:rPr>
              <a:t>Introduction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Targeted application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POD/</a:t>
            </a:r>
            <a:r>
              <a:rPr lang="en-US" sz="2400" dirty="0" err="1" smtClean="0">
                <a:latin typeface="Calibri" panose="020F0502020204030204" pitchFamily="34" charset="0"/>
              </a:rPr>
              <a:t>Galerkin</a:t>
            </a:r>
            <a:r>
              <a:rPr lang="en-US" sz="2400" dirty="0" smtClean="0">
                <a:latin typeface="Calibri" panose="020F0502020204030204" pitchFamily="34" charset="0"/>
              </a:rPr>
              <a:t> approach to MOR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Extreme model reduction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Mode truncation instability in MOR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4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Calibri" panose="020F0502020204030204" pitchFamily="34" charset="0"/>
              </a:rPr>
              <a:t>2.   Accounting for modal truncation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Traditional linear eddy-viscosity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New proposed approach via subspace rotation</a:t>
            </a:r>
          </a:p>
          <a:p>
            <a:pPr lvl="1"/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</a:rPr>
              <a:t>3.   Applications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Low Reynolds (</a:t>
            </a:r>
            <a:r>
              <a:rPr lang="en-US" sz="2400" i="1" dirty="0" smtClean="0">
                <a:latin typeface="Calibri" panose="020F0502020204030204" pitchFamily="34" charset="0"/>
              </a:rPr>
              <a:t>Re</a:t>
            </a:r>
            <a:r>
              <a:rPr lang="en-US" sz="2400" dirty="0" smtClean="0">
                <a:latin typeface="Calibri" panose="020F0502020204030204" pitchFamily="34" charset="0"/>
              </a:rPr>
              <a:t>) number channel driven cavity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Moderate Reynolds (</a:t>
            </a:r>
            <a:r>
              <a:rPr lang="en-US" sz="2400" i="1" dirty="0" smtClean="0">
                <a:latin typeface="Calibri" panose="020F0502020204030204" pitchFamily="34" charset="0"/>
              </a:rPr>
              <a:t>Re</a:t>
            </a:r>
            <a:r>
              <a:rPr lang="en-US" sz="2400" dirty="0" smtClean="0">
                <a:latin typeface="Calibri" panose="020F0502020204030204" pitchFamily="34" charset="0"/>
              </a:rPr>
              <a:t>) number channel driven cavity</a:t>
            </a:r>
          </a:p>
          <a:p>
            <a:pPr lvl="1"/>
            <a:endParaRPr lang="en-US" sz="400" dirty="0" smtClean="0">
              <a:latin typeface="Calibri" panose="020F0502020204030204" pitchFamily="34" charset="0"/>
            </a:endParaRP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4.   Extension </a:t>
            </a:r>
            <a:r>
              <a:rPr lang="en-US" sz="2400" dirty="0">
                <a:latin typeface="Calibri" panose="020F0502020204030204" pitchFamily="34" charset="0"/>
              </a:rPr>
              <a:t>to </a:t>
            </a:r>
            <a:r>
              <a:rPr lang="en-US" sz="2400" dirty="0" smtClean="0">
                <a:latin typeface="Calibri" panose="020F0502020204030204" pitchFamily="34" charset="0"/>
              </a:rPr>
              <a:t>Least-Squares </a:t>
            </a:r>
            <a:r>
              <a:rPr lang="en-US" sz="2400" dirty="0" err="1" smtClean="0">
                <a:latin typeface="Calibri" panose="020F0502020204030204" pitchFamily="34" charset="0"/>
              </a:rPr>
              <a:t>Petrov</a:t>
            </a:r>
            <a:r>
              <a:rPr lang="en-US" sz="2400" dirty="0" err="1">
                <a:latin typeface="Calibri" panose="020F0502020204030204" pitchFamily="34" charset="0"/>
              </a:rPr>
              <a:t>-</a:t>
            </a:r>
            <a:r>
              <a:rPr lang="en-US" sz="2400" dirty="0" err="1" smtClean="0">
                <a:latin typeface="Calibri" panose="020F0502020204030204" pitchFamily="34" charset="0"/>
              </a:rPr>
              <a:t>Galerkin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(LSPG) ROMs</a:t>
            </a:r>
            <a:endParaRPr lang="en-US" sz="2400" dirty="0" smtClean="0">
              <a:latin typeface="Calibri" panose="020F0502020204030204" pitchFamily="34" charset="0"/>
            </a:endParaRP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5</a:t>
            </a:r>
            <a:r>
              <a:rPr lang="en-US" sz="2400" dirty="0" smtClean="0">
                <a:latin typeface="Calibri" panose="020F0502020204030204" pitchFamily="34" charset="0"/>
              </a:rPr>
              <a:t>.   Summary &amp; future work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endParaRPr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791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076840" cy="215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544" y="3169143"/>
            <a:ext cx="4817856" cy="2340326"/>
          </a:xfrm>
          <a:prstGeom prst="rect">
            <a:avLst/>
          </a:prstGeom>
        </p:spPr>
      </p:pic>
      <p:sp>
        <p:nvSpPr>
          <p:cNvPr id="101" name="TextShape 1"/>
          <p:cNvSpPr txBox="1"/>
          <p:nvPr/>
        </p:nvSpPr>
        <p:spPr>
          <a:xfrm>
            <a:off x="1524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Targeted Application: Compressible Flow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6" name="TextShape 2"/>
          <p:cNvSpPr txBox="1"/>
          <p:nvPr/>
        </p:nvSpPr>
        <p:spPr>
          <a:xfrm>
            <a:off x="152400" y="897720"/>
            <a:ext cx="8229240" cy="1159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We are interested in the </a:t>
            </a:r>
            <a:r>
              <a:rPr lang="en-US" sz="2000" b="1" i="1" dirty="0" smtClean="0">
                <a:latin typeface="Calibri" panose="020F0502020204030204" pitchFamily="34" charset="0"/>
              </a:rPr>
              <a:t>compressible captive-carry problem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3169143"/>
                <a:ext cx="4572000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Of </a:t>
                </a:r>
                <a:r>
                  <a:rPr lang="en-US" sz="2000" u="sng" dirty="0" smtClean="0">
                    <a:latin typeface="Calibri" panose="020F0502020204030204" pitchFamily="34" charset="0"/>
                  </a:rPr>
                  <a:t>primary interest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are </a:t>
                </a:r>
                <a:r>
                  <a:rPr lang="en-US" sz="2000" b="1" i="1" dirty="0" smtClean="0">
                    <a:latin typeface="Calibri" panose="020F0502020204030204" pitchFamily="34" charset="0"/>
                  </a:rPr>
                  <a:t>long-time predictive simulations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: ROM run at same parameters as FOM but much longer in time.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2000" u="sng" dirty="0" smtClean="0">
                    <a:latin typeface="Calibri" panose="020F0502020204030204" pitchFamily="34" charset="0"/>
                  </a:rPr>
                  <a:t>QoIs: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statistics of flow, e.g., pressure Power Spectral Densities (</a:t>
                </a:r>
                <a:r>
                  <a:rPr lang="en-US" sz="2000" b="1" i="1" dirty="0" smtClean="0">
                    <a:latin typeface="Calibri" panose="020F0502020204030204" pitchFamily="34" charset="0"/>
                  </a:rPr>
                  <a:t>PSDs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) [left].</a:t>
                </a:r>
                <a:endParaRPr lang="en-US" sz="2000" dirty="0">
                  <a:latin typeface="Calibri" panose="020F0502020204030204" pitchFamily="34" charset="0"/>
                </a:endParaRPr>
              </a:p>
              <a:p>
                <a:pPr lvl="1"/>
                <a:endParaRPr lang="en-US" sz="2000" dirty="0" smtClean="0">
                  <a:latin typeface="Calibri" panose="020F0502020204030204" pitchFamily="34" charset="0"/>
                </a:endParaRPr>
              </a:p>
              <a:p>
                <a:endParaRPr lang="en-US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169143"/>
                <a:ext cx="4572000" cy="2893100"/>
              </a:xfrm>
              <a:prstGeom prst="rect">
                <a:avLst/>
              </a:prstGeom>
              <a:blipFill>
                <a:blip r:embed="rId5"/>
                <a:stretch>
                  <a:fillRect l="-1200" t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2043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Low </a:t>
            </a:r>
            <a:r>
              <a:rPr lang="en-US" sz="3600" i="1" dirty="0" smtClean="0">
                <a:latin typeface="Calibri" panose="020F0502020204030204" pitchFamily="34" charset="0"/>
              </a:rPr>
              <a:t>Re</a:t>
            </a:r>
            <a:r>
              <a:rPr lang="en-US" sz="3600" dirty="0" smtClean="0">
                <a:latin typeface="Calibri" panose="020F0502020204030204" pitchFamily="34" charset="0"/>
              </a:rPr>
              <a:t> Channel Driven Cavity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2000" b="1" dirty="0" smtClean="0">
              <a:latin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82625"/>
            <a:ext cx="8229600" cy="427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43000" y="1066800"/>
                <a:ext cx="6705600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</a:rPr>
                  <a:t>Flow over square cavity at Mach 0.6, Re = 1453.9, </a:t>
                </a:r>
                <a:r>
                  <a:rPr lang="en-US" sz="2000" dirty="0" err="1">
                    <a:latin typeface="Calibri" panose="020F0502020204030204" pitchFamily="34" charset="0"/>
                  </a:rPr>
                  <a:t>Pr</a:t>
                </a:r>
                <a:r>
                  <a:rPr lang="en-US" sz="2000" dirty="0">
                    <a:latin typeface="Calibri" panose="020F0502020204030204" pitchFamily="34" charset="0"/>
                  </a:rPr>
                  <a:t> = 0.72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=4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ROM (91% snapshot energy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).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066800"/>
                <a:ext cx="6705600" cy="707886"/>
              </a:xfrm>
              <a:prstGeom prst="rect">
                <a:avLst/>
              </a:prstGeom>
              <a:blipFill>
                <a:blip r:embed="rId4"/>
                <a:stretch>
                  <a:fillRect t="-3390" b="-135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38200" y="5562600"/>
            <a:ext cx="75208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Figure 1: </a:t>
            </a:r>
            <a:r>
              <a:rPr lang="en-US" dirty="0" smtClean="0">
                <a:latin typeface="Calibri" panose="020F0502020204030204" pitchFamily="34" charset="0"/>
              </a:rPr>
              <a:t>Domain and mesh for viscous channel driven cavity problem.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668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133600"/>
            <a:ext cx="792294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>
                <a:latin typeface="Calibri" panose="020F0502020204030204" pitchFamily="34" charset="0"/>
              </a:rPr>
              <a:t>Low </a:t>
            </a:r>
            <a:r>
              <a:rPr lang="en-US" sz="3600" i="1" dirty="0">
                <a:latin typeface="Calibri" panose="020F0502020204030204" pitchFamily="34" charset="0"/>
              </a:rPr>
              <a:t>Re </a:t>
            </a:r>
            <a:r>
              <a:rPr lang="en-US" sz="3600" dirty="0">
                <a:latin typeface="Calibri" panose="020F0502020204030204" pitchFamily="34" charset="0"/>
              </a:rPr>
              <a:t>Channel Driven Cavity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5334000"/>
                <a:ext cx="8839200" cy="112736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Figure 2:</a:t>
                </a:r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(a) evolution of modal energy, (b) phase plot of first and second temporal basis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i="1" baseline="-25000" dirty="0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i="1" baseline="-25000" dirty="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, (c) illustration of stabilizing rotation showing that rotation is small: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𝑿</m:t>
                            </m:r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𝑰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 baseline="-2500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=0.188, 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𝑿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d>
                          <m:dPr>
                            <m:ctrlP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334000"/>
                <a:ext cx="8839200" cy="1127360"/>
              </a:xfrm>
              <a:prstGeom prst="rect">
                <a:avLst/>
              </a:prstGeom>
              <a:blipFill>
                <a:blip r:embed="rId4"/>
                <a:stretch>
                  <a:fillRect l="-482" t="-213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81000" y="1002268"/>
            <a:ext cx="727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u="sng" dirty="0" smtClean="0">
                <a:latin typeface="Calibri" panose="020F0502020204030204" pitchFamily="34" charset="0"/>
              </a:rPr>
              <a:t>Minimizing subspace rotation</a:t>
            </a:r>
            <a:r>
              <a:rPr lang="en-US" i="1" dirty="0" smtClean="0">
                <a:latin typeface="Calibri" panose="020F0502020204030204" pitchFamily="34" charset="0"/>
              </a:rPr>
              <a:t>:</a:t>
            </a:r>
            <a:endParaRPr lang="en-US" i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14860" y="1447800"/>
                <a:ext cx="5181600" cy="44589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i="1" baseline="-25000">
                          <a:latin typeface="Cambria Math"/>
                        </a:rPr>
                        <m:t>𝐹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  <m:r>
                        <a:rPr lang="en-US" sz="200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860" y="1447800"/>
                <a:ext cx="5181600" cy="445891"/>
              </a:xfrm>
              <a:prstGeom prst="rect">
                <a:avLst/>
              </a:prstGeom>
              <a:blipFill>
                <a:blip r:embed="rId5"/>
                <a:stretch>
                  <a:fillRect b="-5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96200" y="2667000"/>
                <a:ext cx="1371600" cy="13234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-- standard ROM (n=4)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stabilized ROM (n=p=4)</a:t>
                </a:r>
              </a:p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1600" dirty="0" smtClean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FOM</a:t>
                </a:r>
                <a:endParaRPr lang="en-US" sz="1600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2667000"/>
                <a:ext cx="1371600" cy="1323439"/>
              </a:xfrm>
              <a:prstGeom prst="rect">
                <a:avLst/>
              </a:prstGeom>
              <a:blipFill>
                <a:blip r:embed="rId6"/>
                <a:stretch>
                  <a:fillRect l="-2203" t="-913" b="-411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2869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>
                <a:latin typeface="Calibri" panose="020F0502020204030204" pitchFamily="34" charset="0"/>
              </a:rPr>
              <a:t>Low </a:t>
            </a:r>
            <a:r>
              <a:rPr lang="en-US" sz="3600" i="1" dirty="0">
                <a:latin typeface="Calibri" panose="020F0502020204030204" pitchFamily="34" charset="0"/>
              </a:rPr>
              <a:t>Re</a:t>
            </a:r>
            <a:r>
              <a:rPr lang="en-US" sz="3600" dirty="0">
                <a:latin typeface="Calibri" panose="020F0502020204030204" pitchFamily="34" charset="0"/>
              </a:rPr>
              <a:t> Channel Driven Cavity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7883" y="5410200"/>
                <a:ext cx="7122257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Figure 3: </a:t>
                </a:r>
                <a:r>
                  <a:rPr lang="en-US" dirty="0" smtClean="0">
                    <a:latin typeface="Calibri" panose="020F0502020204030204" pitchFamily="34" charset="0"/>
                  </a:rPr>
                  <a:t>Pressure power spectral density (PSD) at location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i="1" dirty="0" smtClean="0">
                        <a:latin typeface="Cambria Math"/>
                      </a:rPr>
                      <m:t>=(2,−1)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; stabilized ROM minimizes subspace rotation.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83" y="5410200"/>
                <a:ext cx="7122257" cy="646331"/>
              </a:xfrm>
              <a:prstGeom prst="rect">
                <a:avLst/>
              </a:prstGeom>
              <a:blipFill>
                <a:blip r:embed="rId3"/>
                <a:stretch>
                  <a:fillRect l="-684" t="-4630" b="-1203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4" y="1981200"/>
            <a:ext cx="7156576" cy="322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5200" y="2769749"/>
                <a:ext cx="1371600" cy="13234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-- standard ROM (n=4)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stabilized ROM (n=p=4)</a:t>
                </a:r>
              </a:p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1600" dirty="0" smtClean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FOM</a:t>
                </a:r>
                <a:endParaRPr lang="en-US" sz="1600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769749"/>
                <a:ext cx="1371600" cy="1323439"/>
              </a:xfrm>
              <a:prstGeom prst="rect">
                <a:avLst/>
              </a:prstGeom>
              <a:blipFill>
                <a:blip r:embed="rId5"/>
                <a:stretch>
                  <a:fillRect l="-1762" t="-913" b="-45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81000" y="1002268"/>
            <a:ext cx="727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u="sng" dirty="0" smtClean="0">
                <a:latin typeface="Calibri" panose="020F0502020204030204" pitchFamily="34" charset="0"/>
              </a:rPr>
              <a:t>Minimizing subspace rotation</a:t>
            </a:r>
            <a:r>
              <a:rPr lang="en-US" i="1" dirty="0" smtClean="0">
                <a:latin typeface="Calibri" panose="020F0502020204030204" pitchFamily="34" charset="0"/>
              </a:rPr>
              <a:t>:</a:t>
            </a:r>
            <a:endParaRPr lang="en-US" i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14860" y="1447800"/>
                <a:ext cx="5181600" cy="44589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i="1" baseline="-25000">
                          <a:latin typeface="Cambria Math"/>
                        </a:rPr>
                        <m:t>𝐹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  <m:r>
                        <a:rPr lang="en-US" sz="200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860" y="1447800"/>
                <a:ext cx="5181600" cy="445891"/>
              </a:xfrm>
              <a:prstGeom prst="rect">
                <a:avLst/>
              </a:prstGeom>
              <a:blipFill>
                <a:blip r:embed="rId6"/>
                <a:stretch>
                  <a:fillRect b="-5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3498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>
                <a:latin typeface="Calibri" panose="020F0502020204030204" pitchFamily="34" charset="0"/>
              </a:rPr>
              <a:t>Low </a:t>
            </a:r>
            <a:r>
              <a:rPr lang="en-US" sz="3600" i="1" dirty="0">
                <a:latin typeface="Calibri" panose="020F0502020204030204" pitchFamily="34" charset="0"/>
              </a:rPr>
              <a:t>Re</a:t>
            </a:r>
            <a:r>
              <a:rPr lang="en-US" sz="3600" dirty="0">
                <a:latin typeface="Calibri" panose="020F0502020204030204" pitchFamily="34" charset="0"/>
              </a:rPr>
              <a:t> Channel Driven Cavity</a:t>
            </a: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US" sz="2000" b="1" dirty="0" smtClean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7883" y="5257800"/>
                <a:ext cx="6858001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Figure 4</a:t>
                </a:r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: </a:t>
                </a:r>
                <a:r>
                  <a:rPr lang="en-US" dirty="0">
                    <a:latin typeface="Calibri" panose="020F0502020204030204" pitchFamily="34" charset="0"/>
                  </a:rPr>
                  <a:t>Pressure power spectral density (PSD) at location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𝒙</m:t>
                    </m:r>
                    <m:r>
                      <a:rPr lang="en-US" i="1" dirty="0">
                        <a:latin typeface="Cambria Math"/>
                      </a:rPr>
                      <m:t>=(2,−1)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; stabilized ROM </a:t>
                </a:r>
                <a:r>
                  <a:rPr lang="en-US" dirty="0" smtClean="0">
                    <a:latin typeface="Calibri" panose="020F0502020204030204" pitchFamily="34" charset="0"/>
                  </a:rPr>
                  <a:t>maximizes resolved TKE.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83" y="5257800"/>
                <a:ext cx="6858001" cy="646331"/>
              </a:xfrm>
              <a:prstGeom prst="rect">
                <a:avLst/>
              </a:prstGeom>
              <a:blipFill>
                <a:blip r:embed="rId3"/>
                <a:stretch>
                  <a:fillRect l="-710" t="-4630" r="-1065" b="-1203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41" y="2057400"/>
            <a:ext cx="735895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315200" y="2667000"/>
                <a:ext cx="1371600" cy="13234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-- standard ROM (n=4)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stabilized ROM (n=p=4)</a:t>
                </a:r>
              </a:p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1600" dirty="0" smtClean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FOM</a:t>
                </a:r>
                <a:endParaRPr lang="en-US" sz="1600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667000"/>
                <a:ext cx="1371600" cy="1323439"/>
              </a:xfrm>
              <a:prstGeom prst="rect">
                <a:avLst/>
              </a:prstGeom>
              <a:blipFill>
                <a:blip r:embed="rId5"/>
                <a:stretch>
                  <a:fillRect l="-1762" t="-913" b="-411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57200" y="990600"/>
            <a:ext cx="727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u="sng" dirty="0" smtClean="0">
                <a:latin typeface="Calibri" panose="020F0502020204030204" pitchFamily="34" charset="0"/>
              </a:rPr>
              <a:t>Maximizing resolved TKE</a:t>
            </a:r>
            <a:r>
              <a:rPr lang="en-US" i="1" dirty="0" smtClean="0">
                <a:latin typeface="Calibri" panose="020F0502020204030204" pitchFamily="34" charset="0"/>
              </a:rPr>
              <a:t>:</a:t>
            </a:r>
            <a:endParaRPr lang="en-US" i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90800" y="1447800"/>
                <a:ext cx="3657600" cy="39299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</a:rPr>
                            <m:t>𝑿</m:t>
                          </m:r>
                        </m:e>
                      </m:d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=−|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000" b="1" i="1" dirty="0" smtClean="0">
                              <a:latin typeface="Cambria Math"/>
                              <a:ea typeface="Cambria Math"/>
                            </a:rPr>
                            <m:t>𝜮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</a:rPr>
                            <m:t>𝑿𝑿</m:t>
                          </m:r>
                          <m:r>
                            <a:rPr lang="en-US" sz="2000" b="0" i="1" baseline="30000" dirty="0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l-GR" sz="2000" b="1" i="1" dirty="0" smtClean="0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</m:d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|</m:t>
                      </m:r>
                      <m:r>
                        <a:rPr lang="en-US" sz="2000" b="0" i="1" baseline="-25000" dirty="0" smtClean="0">
                          <a:latin typeface="Cambria Math"/>
                          <a:ea typeface="Cambria Math"/>
                        </a:rPr>
                        <m:t>𝐹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447800"/>
                <a:ext cx="3657600" cy="392993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2522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>
                <a:latin typeface="Calibri" panose="020F0502020204030204" pitchFamily="34" charset="0"/>
              </a:rPr>
              <a:t>Low </a:t>
            </a:r>
            <a:r>
              <a:rPr lang="en-US" sz="3600" i="1" dirty="0">
                <a:latin typeface="Calibri" panose="020F0502020204030204" pitchFamily="34" charset="0"/>
              </a:rPr>
              <a:t>Re</a:t>
            </a:r>
            <a:r>
              <a:rPr lang="en-US" sz="3600" dirty="0">
                <a:latin typeface="Calibri" panose="020F0502020204030204" pitchFamily="34" charset="0"/>
              </a:rPr>
              <a:t> Channel Driven Cavity</a:t>
            </a: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US" sz="2000" b="1" dirty="0" smtClean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5221069"/>
                <a:ext cx="8412840" cy="64633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Figure </a:t>
                </a:r>
                <a:r>
                  <a:rPr lang="en-US" dirty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5</a:t>
                </a:r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:</a:t>
                </a:r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Channel driven cavity 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1500 contours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-velocity at time of final snapshot.</a:t>
                </a:r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221069"/>
                <a:ext cx="8412840" cy="646331"/>
              </a:xfrm>
              <a:prstGeom prst="rect">
                <a:avLst/>
              </a:prstGeom>
              <a:blipFill>
                <a:blip r:embed="rId3"/>
                <a:stretch>
                  <a:fillRect l="-579" t="-3670" b="-1192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31328" y="4368225"/>
                <a:ext cx="1281344" cy="58477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</a:rPr>
                  <a:t>Standard ROM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𝑛</m:t>
                    </m:r>
                    <m:r>
                      <a:rPr lang="en-US" sz="1600" i="1" dirty="0" smtClean="0">
                        <a:latin typeface="Cambria Math"/>
                      </a:rPr>
                      <m:t>=4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)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328" y="4368225"/>
                <a:ext cx="1281344" cy="584775"/>
              </a:xfrm>
              <a:prstGeom prst="rect">
                <a:avLst/>
              </a:prstGeom>
              <a:blipFill>
                <a:blip r:embed="rId4"/>
                <a:stretch>
                  <a:fillRect l="-1415" t="-2041" r="-1887" b="-1122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286000"/>
            <a:ext cx="92043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81800" y="4343400"/>
                <a:ext cx="1524000" cy="58477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</a:rPr>
                  <a:t>Stabilized ROM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𝑛</m:t>
                    </m:r>
                    <m:r>
                      <a:rPr lang="en-US" sz="1600" b="0" i="1" dirty="0" smtClean="0">
                        <a:latin typeface="Cambria Math"/>
                      </a:rPr>
                      <m:t>=</m:t>
                    </m:r>
                    <m:r>
                      <a:rPr lang="en-US" sz="1600" b="0" i="1" dirty="0" smtClean="0">
                        <a:latin typeface="Cambria Math"/>
                      </a:rPr>
                      <m:t>𝑝</m:t>
                    </m:r>
                    <m:r>
                      <a:rPr lang="en-US" sz="1600" i="1" dirty="0" smtClean="0">
                        <a:latin typeface="Cambria Math"/>
                      </a:rPr>
                      <m:t>=4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)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343400"/>
                <a:ext cx="1524000" cy="584775"/>
              </a:xfrm>
              <a:prstGeom prst="rect">
                <a:avLst/>
              </a:prstGeom>
              <a:blipFill>
                <a:blip r:embed="rId6"/>
                <a:stretch>
                  <a:fillRect t="-2062" r="-1587" b="-1134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990600" y="4491335"/>
            <a:ext cx="1281344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FOM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002268"/>
            <a:ext cx="727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u="sng" dirty="0" smtClean="0">
                <a:latin typeface="Calibri" panose="020F0502020204030204" pitchFamily="34" charset="0"/>
              </a:rPr>
              <a:t>Minimizing subspace rotation</a:t>
            </a:r>
            <a:r>
              <a:rPr lang="en-US" i="1" dirty="0" smtClean="0">
                <a:latin typeface="Calibri" panose="020F0502020204030204" pitchFamily="34" charset="0"/>
              </a:rPr>
              <a:t>:</a:t>
            </a:r>
            <a:endParaRPr lang="en-US" i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14860" y="1447800"/>
                <a:ext cx="5181600" cy="44589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i="1" baseline="-25000">
                          <a:latin typeface="Cambria Math"/>
                        </a:rPr>
                        <m:t>𝐹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  <m:r>
                        <a:rPr lang="en-US" sz="200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860" y="1447800"/>
                <a:ext cx="5181600" cy="445891"/>
              </a:xfrm>
              <a:prstGeom prst="rect">
                <a:avLst/>
              </a:prstGeom>
              <a:blipFill>
                <a:blip r:embed="rId7"/>
                <a:stretch>
                  <a:fillRect b="-5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8201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Moderate </a:t>
            </a:r>
            <a:r>
              <a:rPr lang="en-US" sz="3600" i="1" dirty="0" smtClean="0">
                <a:latin typeface="Calibri" panose="020F0502020204030204" pitchFamily="34" charset="0"/>
              </a:rPr>
              <a:t>Re</a:t>
            </a:r>
            <a:r>
              <a:rPr lang="en-US" sz="3600" dirty="0" smtClean="0">
                <a:latin typeface="Calibri" panose="020F0502020204030204" pitchFamily="34" charset="0"/>
              </a:rPr>
              <a:t> Channel Driven Cavity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2000" b="1" dirty="0" smtClean="0">
              <a:latin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82625"/>
            <a:ext cx="8229600" cy="427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43000" y="1066800"/>
                <a:ext cx="6705600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</a:rPr>
                  <a:t>Flow over square cavity at Mach 0.6, Re = 5452.1, </a:t>
                </a:r>
                <a:r>
                  <a:rPr lang="en-US" sz="2000" dirty="0" err="1">
                    <a:latin typeface="Calibri" panose="020F0502020204030204" pitchFamily="34" charset="0"/>
                  </a:rPr>
                  <a:t>Pr</a:t>
                </a:r>
                <a:r>
                  <a:rPr lang="en-US" sz="2000" dirty="0">
                    <a:latin typeface="Calibri" panose="020F0502020204030204" pitchFamily="34" charset="0"/>
                  </a:rPr>
                  <a:t> = 0.72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=20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ROM (71.8% snapshot energy).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066800"/>
                <a:ext cx="6705600" cy="707886"/>
              </a:xfrm>
              <a:prstGeom prst="rect">
                <a:avLst/>
              </a:prstGeom>
              <a:blipFill>
                <a:blip r:embed="rId4"/>
                <a:stretch>
                  <a:fillRect t="-3390" b="-135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38200" y="5562600"/>
            <a:ext cx="75208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Figure 6: </a:t>
            </a:r>
            <a:r>
              <a:rPr lang="en-US" dirty="0" smtClean="0">
                <a:latin typeface="Calibri" panose="020F0502020204030204" pitchFamily="34" charset="0"/>
              </a:rPr>
              <a:t>Domain and mesh for viscous channel driven cavity problem.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9696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Moderate </a:t>
            </a:r>
            <a:r>
              <a:rPr lang="en-US" sz="3600" i="1" dirty="0">
                <a:latin typeface="Calibri" panose="020F0502020204030204" pitchFamily="34" charset="0"/>
              </a:rPr>
              <a:t>Re</a:t>
            </a:r>
            <a:r>
              <a:rPr lang="en-US" sz="3600" dirty="0">
                <a:latin typeface="Calibri" panose="020F0502020204030204" pitchFamily="34" charset="0"/>
              </a:rPr>
              <a:t> Channel Driven Cavity</a:t>
            </a: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US" sz="2000" b="1" dirty="0" smtClean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1010" y="5257800"/>
                <a:ext cx="8412840" cy="82894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Figure </a:t>
                </a:r>
                <a:r>
                  <a:rPr lang="en-US" dirty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7</a:t>
                </a:r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:</a:t>
                </a:r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(a) evolution of modal energy, (b) illustration of stabilizing rotation showing that rotation is small: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𝑿</m:t>
                            </m:r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𝑰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 baseline="-2500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=0.038, 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𝑿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d>
                          <m:dPr>
                            <m:ctrlP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0" y="5257800"/>
                <a:ext cx="8412840" cy="828945"/>
              </a:xfrm>
              <a:prstGeom prst="rect">
                <a:avLst/>
              </a:prstGeom>
              <a:blipFill>
                <a:blip r:embed="rId3"/>
                <a:stretch>
                  <a:fillRect l="-579" t="-3650" b="-365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029" y="1981200"/>
            <a:ext cx="7763029" cy="305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85350" y="2362200"/>
                <a:ext cx="1482450" cy="13234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-- standard ROM (n=20)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stabilized ROM (n=p=20)</a:t>
                </a:r>
              </a:p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1600" dirty="0" smtClean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FOM</a:t>
                </a:r>
                <a:endParaRPr lang="en-US" sz="1600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350" y="2362200"/>
                <a:ext cx="1482450" cy="1323439"/>
              </a:xfrm>
              <a:prstGeom prst="rect">
                <a:avLst/>
              </a:prstGeom>
              <a:blipFill>
                <a:blip r:embed="rId5"/>
                <a:stretch>
                  <a:fillRect l="-1626" t="-913" b="-411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219200" y="4086761"/>
            <a:ext cx="152400" cy="256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1002268"/>
            <a:ext cx="727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u="sng" dirty="0" smtClean="0">
                <a:latin typeface="Calibri" panose="020F0502020204030204" pitchFamily="34" charset="0"/>
              </a:rPr>
              <a:t>Minimizing subspace rotation</a:t>
            </a:r>
            <a:r>
              <a:rPr lang="en-US" i="1" dirty="0" smtClean="0">
                <a:latin typeface="Calibri" panose="020F0502020204030204" pitchFamily="34" charset="0"/>
              </a:rPr>
              <a:t>:</a:t>
            </a:r>
            <a:endParaRPr lang="en-US" i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14860" y="1447800"/>
                <a:ext cx="5181600" cy="44589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i="1" baseline="-25000">
                          <a:latin typeface="Cambria Math"/>
                        </a:rPr>
                        <m:t>𝐹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  <m:r>
                        <a:rPr lang="en-US" sz="200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860" y="1447800"/>
                <a:ext cx="5181600" cy="445891"/>
              </a:xfrm>
              <a:prstGeom prst="rect">
                <a:avLst/>
              </a:prstGeom>
              <a:blipFill>
                <a:blip r:embed="rId6"/>
                <a:stretch>
                  <a:fillRect b="-5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1124415" y="3581400"/>
            <a:ext cx="228600" cy="2074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123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US" sz="2000" b="1" dirty="0" smtClean="0">
              <a:latin typeface="Calibri" panose="020F0502020204030204" pitchFamily="34" charset="0"/>
            </a:endParaRPr>
          </a:p>
        </p:txBody>
      </p:sp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>
                <a:latin typeface="Calibri" panose="020F0502020204030204" pitchFamily="34" charset="0"/>
              </a:rPr>
              <a:t>Moderate </a:t>
            </a:r>
            <a:r>
              <a:rPr lang="en-US" sz="3600" i="1" dirty="0">
                <a:latin typeface="Calibri" panose="020F0502020204030204" pitchFamily="34" charset="0"/>
              </a:rPr>
              <a:t>Re</a:t>
            </a:r>
            <a:r>
              <a:rPr lang="en-US" sz="3600" dirty="0">
                <a:latin typeface="Calibri" panose="020F0502020204030204" pitchFamily="34" charset="0"/>
              </a:rPr>
              <a:t> Channel Driven Cavity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5143" y="5464314"/>
                <a:ext cx="8836457" cy="70788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Calibri" panose="020F0502020204030204" pitchFamily="34" charset="0"/>
                  </a:rPr>
                  <a:t>Power </a:t>
                </a:r>
                <a:r>
                  <a:rPr lang="en-US" sz="2000" dirty="0">
                    <a:latin typeface="Calibri" panose="020F0502020204030204" pitchFamily="34" charset="0"/>
                  </a:rPr>
                  <a:t>and phase lag at fundamental frequency, and first two super harmonics are predicted accurately using the fine-tuned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ROM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 =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stabilized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ROM,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sym typeface="Wingdings 2"/>
                      </a:rPr>
                      <m:t></m:t>
                    </m:r>
                    <m:r>
                      <a:rPr lang="en-US" sz="2000" i="1">
                        <a:latin typeface="Cambria Math"/>
                        <a:sym typeface="Wingdings 2"/>
                      </a:rPr>
                      <m:t>= 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FOM)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43" y="5464314"/>
                <a:ext cx="8836457" cy="707886"/>
              </a:xfrm>
              <a:prstGeom prst="rect">
                <a:avLst/>
              </a:prstGeom>
              <a:blipFill>
                <a:blip r:embed="rId3"/>
                <a:stretch>
                  <a:fillRect t="-4274" r="-207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" y="2109787"/>
            <a:ext cx="423379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20" y="2057400"/>
            <a:ext cx="448184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4724400"/>
                <a:ext cx="906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Figure </a:t>
                </a:r>
                <a:r>
                  <a:rPr lang="en-US" dirty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8</a:t>
                </a:r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: </a:t>
                </a:r>
                <a:r>
                  <a:rPr lang="en-US" dirty="0" smtClean="0">
                    <a:latin typeface="Calibri" panose="020F0502020204030204" pitchFamily="34" charset="0"/>
                  </a:rPr>
                  <a:t>Pressure cross PSD of </a:t>
                </a:r>
                <a:r>
                  <a:rPr lang="en-US" dirty="0" err="1" smtClean="0">
                    <a:latin typeface="Calibri" panose="020F0502020204030204" pitchFamily="34" charset="0"/>
                  </a:rPr>
                  <a:t>of</a:t>
                </a:r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i="1" baseline="-25000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i="1" baseline="-25000" dirty="0" smtClean="0">
                        <a:latin typeface="Cambria Math"/>
                      </a:rPr>
                      <m:t>2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i="1" baseline="-25000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2,−0.5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i="1" baseline="-25000" dirty="0" smtClean="0">
                        <a:latin typeface="Cambria Math"/>
                      </a:rPr>
                      <m:t>2</m:t>
                    </m:r>
                    <m:r>
                      <a:rPr lang="en-US" i="1" dirty="0" smtClean="0">
                        <a:latin typeface="Cambria Math"/>
                      </a:rPr>
                      <m:t>=(0,−0.5)  </m:t>
                    </m:r>
                  </m:oMath>
                </a14:m>
                <a:endParaRPr lang="en-US" dirty="0">
                  <a:solidFill>
                    <a:schemeClr val="tx2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724400"/>
                <a:ext cx="9067800" cy="369332"/>
              </a:xfrm>
              <a:prstGeom prst="rect">
                <a:avLst/>
              </a:prstGeom>
              <a:blipFill>
                <a:blip r:embed="rId6"/>
                <a:stretch>
                  <a:fillRect l="-53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09150" y="990600"/>
                <a:ext cx="1482450" cy="8309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stabilized ROM (n=p=20)</a:t>
                </a:r>
              </a:p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1600" dirty="0" smtClean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FOM</a:t>
                </a:r>
                <a:endParaRPr lang="en-US" sz="1600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150" y="990600"/>
                <a:ext cx="1482450" cy="830997"/>
              </a:xfrm>
              <a:prstGeom prst="rect">
                <a:avLst/>
              </a:prstGeom>
              <a:blipFill>
                <a:blip r:embed="rId7"/>
                <a:stretch>
                  <a:fillRect l="-2041" t="-1449" b="-72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81000" y="1002268"/>
            <a:ext cx="727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u="sng" dirty="0" smtClean="0">
                <a:latin typeface="Calibri" panose="020F0502020204030204" pitchFamily="34" charset="0"/>
              </a:rPr>
              <a:t>Minimizing subspace rotation</a:t>
            </a:r>
            <a:r>
              <a:rPr lang="en-US" i="1" dirty="0" smtClean="0">
                <a:latin typeface="Calibri" panose="020F0502020204030204" pitchFamily="34" charset="0"/>
              </a:rPr>
              <a:t>:</a:t>
            </a:r>
            <a:endParaRPr lang="en-US" i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14860" y="1447800"/>
                <a:ext cx="5181600" cy="44589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i="1" baseline="-25000">
                          <a:latin typeface="Cambria Math"/>
                        </a:rPr>
                        <m:t>𝐹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  <m:r>
                        <a:rPr lang="en-US" sz="200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860" y="1447800"/>
                <a:ext cx="5181600" cy="445891"/>
              </a:xfrm>
              <a:prstGeom prst="rect">
                <a:avLst/>
              </a:prstGeom>
              <a:blipFill>
                <a:blip r:embed="rId8"/>
                <a:stretch>
                  <a:fillRect b="-5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0832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>
                <a:latin typeface="Calibri" panose="020F0502020204030204" pitchFamily="34" charset="0"/>
              </a:rPr>
              <a:t>Moderate </a:t>
            </a:r>
            <a:r>
              <a:rPr lang="en-US" sz="3600" i="1" dirty="0">
                <a:latin typeface="Calibri" panose="020F0502020204030204" pitchFamily="34" charset="0"/>
              </a:rPr>
              <a:t>Re</a:t>
            </a:r>
            <a:r>
              <a:rPr lang="en-US" sz="3600" dirty="0">
                <a:latin typeface="Calibri" panose="020F0502020204030204" pitchFamily="34" charset="0"/>
              </a:rPr>
              <a:t> Channel Driven Cavity</a:t>
            </a: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US" sz="2000" b="1" dirty="0" smtClean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5257800"/>
                <a:ext cx="8412840" cy="64633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Figure </a:t>
                </a:r>
                <a:r>
                  <a:rPr lang="en-US" dirty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9</a:t>
                </a:r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:</a:t>
                </a:r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Channel driven cavity 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5500 contours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-velocity at time of final snapshot.</a:t>
                </a:r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257800"/>
                <a:ext cx="8412840" cy="646331"/>
              </a:xfrm>
              <a:prstGeom prst="rect">
                <a:avLst/>
              </a:prstGeom>
              <a:blipFill>
                <a:blip r:embed="rId3"/>
                <a:stretch>
                  <a:fillRect l="-579" t="-4630" b="-1203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86200" y="4292025"/>
                <a:ext cx="1631272" cy="58477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</a:rPr>
                  <a:t>Standard ROM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𝑛</m:t>
                    </m:r>
                    <m:r>
                      <a:rPr lang="en-US" sz="1600" i="1" dirty="0" smtClean="0">
                        <a:latin typeface="Cambria Math"/>
                      </a:rPr>
                      <m:t>=20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)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292025"/>
                <a:ext cx="1631272" cy="584775"/>
              </a:xfrm>
              <a:prstGeom prst="rect">
                <a:avLst/>
              </a:prstGeom>
              <a:blipFill>
                <a:blip r:embed="rId4"/>
                <a:stretch>
                  <a:fillRect t="-2041" b="-1122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05600" y="4267200"/>
                <a:ext cx="1524000" cy="58477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</a:rPr>
                  <a:t>Stabilized ROM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𝑛</m:t>
                    </m:r>
                    <m:r>
                      <a:rPr lang="en-US" sz="1600" b="0" i="1" dirty="0" smtClean="0">
                        <a:latin typeface="Cambria Math"/>
                      </a:rPr>
                      <m:t>=</m:t>
                    </m:r>
                    <m:r>
                      <a:rPr lang="en-US" sz="1600" b="0" i="1" dirty="0" smtClean="0">
                        <a:latin typeface="Cambria Math"/>
                      </a:rPr>
                      <m:t>𝑝</m:t>
                    </m:r>
                    <m:r>
                      <a:rPr lang="en-US" sz="160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20)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267200"/>
                <a:ext cx="1524000" cy="584775"/>
              </a:xfrm>
              <a:prstGeom prst="rect">
                <a:avLst/>
              </a:prstGeom>
              <a:blipFill>
                <a:blip r:embed="rId5"/>
                <a:stretch>
                  <a:fillRect t="-2041" r="-1984" b="-1122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990600" y="4415135"/>
            <a:ext cx="1281344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FOM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274690"/>
            <a:ext cx="9339891" cy="199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1000" y="1002268"/>
            <a:ext cx="727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u="sng" dirty="0" smtClean="0">
                <a:latin typeface="Calibri" panose="020F0502020204030204" pitchFamily="34" charset="0"/>
              </a:rPr>
              <a:t>Minimizing subspace rotation</a:t>
            </a:r>
            <a:r>
              <a:rPr lang="en-US" i="1" dirty="0" smtClean="0">
                <a:latin typeface="Calibri" panose="020F0502020204030204" pitchFamily="34" charset="0"/>
              </a:rPr>
              <a:t>:</a:t>
            </a:r>
            <a:endParaRPr lang="en-US" i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14860" y="1447800"/>
                <a:ext cx="5181600" cy="44589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i="1" baseline="-25000">
                          <a:latin typeface="Cambria Math"/>
                        </a:rPr>
                        <m:t>𝐹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  <m:r>
                        <a:rPr lang="en-US" sz="200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860" y="1447800"/>
                <a:ext cx="5181600" cy="445891"/>
              </a:xfrm>
              <a:prstGeom prst="rect">
                <a:avLst/>
              </a:prstGeom>
              <a:blipFill>
                <a:blip r:embed="rId7"/>
                <a:stretch>
                  <a:fillRect b="-5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3072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15156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dirty="0">
                <a:latin typeface="Calibri" panose="020F0502020204030204" pitchFamily="34" charset="0"/>
              </a:rPr>
              <a:t>CPU times (CPU-hours) for offline and online computations* </a:t>
            </a: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US" sz="2000" b="1" dirty="0" smtClean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55626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* For minimizing subspace rotation.</a:t>
            </a:r>
            <a:endParaRPr lang="en-US" sz="1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587519"/>
                  </p:ext>
                </p:extLst>
              </p:nvPr>
            </p:nvGraphicFramePr>
            <p:xfrm>
              <a:off x="919797" y="1539240"/>
              <a:ext cx="7436507" cy="34031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09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606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094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771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Procedure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Low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Re Cavity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Moderate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Re Cavity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FOM # of DOF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D6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288,250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D6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243,750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D6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Time-integration of FOM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72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179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Basis construction (size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ROM)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0.88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3.44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Galerkin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projection (size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ROM)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5.44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14.8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Stabilization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170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ROM # of DOF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D6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D6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D6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Time-integration of ROM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0.16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0.83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Online computational speed-up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1.6e6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7.8e5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587519"/>
                  </p:ext>
                </p:extLst>
              </p:nvPr>
            </p:nvGraphicFramePr>
            <p:xfrm>
              <a:off x="919797" y="1539240"/>
              <a:ext cx="7436507" cy="34031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09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606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094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771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Procedure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Low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Re Cavity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Moderate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Re Cavity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FOM # of DOF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D6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288,250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D6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243,750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D6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Time-integration of FOM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72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179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340000" r="-102819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0.88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3.44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440000" r="-102819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5.44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14.8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Stabilization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170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ROM # of DOF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D6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D6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D6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Time-integration of ROM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0.16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0.83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Online computational speed-up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1.6e6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7.8e5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Left Brace 11"/>
          <p:cNvSpPr/>
          <p:nvPr/>
        </p:nvSpPr>
        <p:spPr>
          <a:xfrm>
            <a:off x="457200" y="2514600"/>
            <a:ext cx="304800" cy="1447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>
            <a:off x="457200" y="4343400"/>
            <a:ext cx="304800" cy="381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778877" y="3640723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online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778877" y="2345323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offline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959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076840" cy="215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544" y="3169143"/>
            <a:ext cx="4817856" cy="2340326"/>
          </a:xfrm>
          <a:prstGeom prst="rect">
            <a:avLst/>
          </a:prstGeom>
        </p:spPr>
      </p:pic>
      <p:sp>
        <p:nvSpPr>
          <p:cNvPr id="101" name="TextShape 1"/>
          <p:cNvSpPr txBox="1"/>
          <p:nvPr/>
        </p:nvSpPr>
        <p:spPr>
          <a:xfrm>
            <a:off x="1524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Targeted Application: Compressible Flow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6" name="TextShape 2"/>
          <p:cNvSpPr txBox="1"/>
          <p:nvPr/>
        </p:nvSpPr>
        <p:spPr>
          <a:xfrm>
            <a:off x="152400" y="897720"/>
            <a:ext cx="8229240" cy="1159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We are interested in the </a:t>
            </a:r>
            <a:r>
              <a:rPr lang="en-US" sz="2000" b="1" i="1" dirty="0" smtClean="0">
                <a:latin typeface="Calibri" panose="020F0502020204030204" pitchFamily="34" charset="0"/>
              </a:rPr>
              <a:t>compressible captive-carry problem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391" y="5509469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Calibri" panose="020F0502020204030204" pitchFamily="34" charset="0"/>
              </a:rPr>
              <a:t>Secondary interest</a:t>
            </a:r>
            <a:r>
              <a:rPr lang="en-US" sz="2000" dirty="0">
                <a:latin typeface="Calibri" panose="020F0502020204030204" pitchFamily="34" charset="0"/>
              </a:rPr>
              <a:t>: ROMs robust w.r.t. </a:t>
            </a:r>
            <a:r>
              <a:rPr lang="en-US" sz="2000" b="1" i="1" dirty="0">
                <a:latin typeface="Calibri" panose="020F0502020204030204" pitchFamily="34" charset="0"/>
              </a:rPr>
              <a:t>parameter changes </a:t>
            </a:r>
            <a:r>
              <a:rPr lang="en-US" sz="2000" dirty="0">
                <a:latin typeface="Calibri" panose="020F0502020204030204" pitchFamily="34" charset="0"/>
              </a:rPr>
              <a:t>(e.g., Reynolds, Mach number) for enabling </a:t>
            </a:r>
            <a:r>
              <a:rPr lang="en-US" sz="2000" b="1" i="1" dirty="0">
                <a:latin typeface="Calibri" panose="020F0502020204030204" pitchFamily="34" charset="0"/>
              </a:rPr>
              <a:t>uncertainty quantification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3169143"/>
                <a:ext cx="4572000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Of </a:t>
                </a:r>
                <a:r>
                  <a:rPr lang="en-US" sz="2000" u="sng" dirty="0" smtClean="0">
                    <a:latin typeface="Calibri" panose="020F0502020204030204" pitchFamily="34" charset="0"/>
                  </a:rPr>
                  <a:t>primary interest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are </a:t>
                </a:r>
                <a:r>
                  <a:rPr lang="en-US" sz="2000" b="1" i="1" dirty="0" smtClean="0">
                    <a:latin typeface="Calibri" panose="020F0502020204030204" pitchFamily="34" charset="0"/>
                  </a:rPr>
                  <a:t>long-time predictive simulations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: ROM run at same parameters as FOM but much longer in time.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2000" u="sng" dirty="0" smtClean="0">
                    <a:latin typeface="Calibri" panose="020F0502020204030204" pitchFamily="34" charset="0"/>
                  </a:rPr>
                  <a:t>QoIs: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statistics of flow, e.g., pressure Power Spectral Densities (</a:t>
                </a:r>
                <a:r>
                  <a:rPr lang="en-US" sz="2000" b="1" i="1" dirty="0" smtClean="0">
                    <a:latin typeface="Calibri" panose="020F0502020204030204" pitchFamily="34" charset="0"/>
                  </a:rPr>
                  <a:t>PSDs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) [left].</a:t>
                </a:r>
                <a:endParaRPr lang="en-US" sz="2000" dirty="0">
                  <a:latin typeface="Calibri" panose="020F0502020204030204" pitchFamily="34" charset="0"/>
                </a:endParaRPr>
              </a:p>
              <a:p>
                <a:pPr lvl="1"/>
                <a:endParaRPr lang="en-US" sz="2000" dirty="0" smtClean="0">
                  <a:latin typeface="Calibri" panose="020F0502020204030204" pitchFamily="34" charset="0"/>
                </a:endParaRPr>
              </a:p>
              <a:p>
                <a:endParaRPr lang="en-US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169143"/>
                <a:ext cx="4572000" cy="2893100"/>
              </a:xfrm>
              <a:prstGeom prst="rect">
                <a:avLst/>
              </a:prstGeom>
              <a:blipFill>
                <a:blip r:embed="rId5"/>
                <a:stretch>
                  <a:fillRect l="-1200" t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84269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15156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dirty="0">
                <a:latin typeface="Calibri" panose="020F0502020204030204" pitchFamily="34" charset="0"/>
              </a:rPr>
              <a:t>CPU times (CPU-hours) for offline and online computations* </a:t>
            </a: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US" sz="2000" b="1" dirty="0" smtClean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55626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* For minimizing subspace rotation.</a:t>
            </a:r>
            <a:endParaRPr lang="en-US" sz="1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19797" y="1539240"/>
              <a:ext cx="7436507" cy="34031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09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606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094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771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Procedure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Low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Re Cavity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Moderate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Re Cavity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FOM # of DOF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288,250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243,750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Time-integration of FOM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72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179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Basis construction (size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ROM)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0.88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3.44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Galerkin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projection (size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ROM)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5.44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14.8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Stabilization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170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ROM # of DOF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Time-integration of ROM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0.16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0.83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Online computational speed-up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1.6e6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7.8e5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5479131"/>
                  </p:ext>
                </p:extLst>
              </p:nvPr>
            </p:nvGraphicFramePr>
            <p:xfrm>
              <a:off x="919797" y="1539240"/>
              <a:ext cx="7436507" cy="34031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09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606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094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771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Procedure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Low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Re Cavity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Moderate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Re Cavity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FOM # of DOF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288,250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243,750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Time-integration of FOM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72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179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340000" r="-102819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0.88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3.44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440000" r="-102819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5.44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14.8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Stabilization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170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ROM # of DOF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Time-integration of ROM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0.16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0.83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Online computational speed-up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1.6e6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7.8e5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Left Brace 11"/>
          <p:cNvSpPr/>
          <p:nvPr/>
        </p:nvSpPr>
        <p:spPr>
          <a:xfrm>
            <a:off x="457200" y="2514600"/>
            <a:ext cx="304800" cy="1447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>
            <a:off x="457200" y="4343400"/>
            <a:ext cx="304800" cy="381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778877" y="3640723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online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778877" y="2345323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offline</a:t>
            </a:r>
            <a:endParaRPr lang="en-US" sz="1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5410200"/>
                <a:ext cx="77724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Stabilization is </a:t>
                </a:r>
                <a:r>
                  <a:rPr lang="en-US" sz="2000" i="1" u="sng" dirty="0" smtClean="0">
                    <a:latin typeface="Calibri" panose="020F0502020204030204" pitchFamily="34" charset="0"/>
                  </a:rPr>
                  <a:t>fast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(sec) 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(min)).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410200"/>
                <a:ext cx="7772400" cy="553998"/>
              </a:xfrm>
              <a:prstGeom prst="rect">
                <a:avLst/>
              </a:prstGeom>
              <a:blipFill>
                <a:blip r:embed="rId4"/>
                <a:stretch>
                  <a:fillRect l="-706" t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00279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15156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dirty="0">
                <a:latin typeface="Calibri" panose="020F0502020204030204" pitchFamily="34" charset="0"/>
              </a:rPr>
              <a:t>CPU times (CPU-hours) for offline and online computations* </a:t>
            </a: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US" sz="2000" b="1" dirty="0" smtClean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55626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* For minimizing subspace rotation.</a:t>
            </a:r>
            <a:endParaRPr lang="en-US" sz="1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19797" y="1539240"/>
              <a:ext cx="7436507" cy="34031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09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606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094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771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Procedure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Low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Re Cavity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Moderate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Re Cavity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FOM # of DOF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288,250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243,750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Time-integration of FOM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72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179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Basis construction (size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ROM)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0.88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3.44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Galerkin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projection (size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ROM)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5.44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14.8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Stabilization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170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ROM # of DOF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Time-integration of ROM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0.16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0.83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Online computational speed-up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5F7B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1.6e6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5F7B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7.8e5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5F7B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5893761"/>
                  </p:ext>
                </p:extLst>
              </p:nvPr>
            </p:nvGraphicFramePr>
            <p:xfrm>
              <a:off x="919797" y="1539240"/>
              <a:ext cx="7436507" cy="34031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09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606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094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771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Procedure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Low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Re Cavity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Moderate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Re Cavity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FOM # of DOF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288,250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243,750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Time-integration of FOM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72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179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340000" r="-102819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0.88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3.44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440000" r="-102819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5.44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14.8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Stabilization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170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ROM # of DOF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Time-integration of ROM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0.16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0.83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Online computational speed-up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5F7B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1.6e6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5F7B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7.8e5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5F7B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Left Brace 11"/>
          <p:cNvSpPr/>
          <p:nvPr/>
        </p:nvSpPr>
        <p:spPr>
          <a:xfrm>
            <a:off x="457200" y="2514600"/>
            <a:ext cx="304800" cy="1447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>
            <a:off x="457200" y="4343400"/>
            <a:ext cx="304800" cy="381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778877" y="3640723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online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778877" y="2345323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offline</a:t>
            </a:r>
            <a:endParaRPr lang="en-US" sz="1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5410200"/>
                <a:ext cx="77724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Stabilization is </a:t>
                </a:r>
                <a:r>
                  <a:rPr lang="en-US" sz="2000" i="1" u="sng" dirty="0" smtClean="0">
                    <a:latin typeface="Calibri" panose="020F0502020204030204" pitchFamily="34" charset="0"/>
                  </a:rPr>
                  <a:t>fast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(sec) 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(min)).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Significant </a:t>
                </a:r>
                <a:r>
                  <a:rPr lang="en-US" sz="2000" i="1" u="sng" dirty="0" smtClean="0">
                    <a:latin typeface="Calibri" panose="020F0502020204030204" pitchFamily="34" charset="0"/>
                  </a:rPr>
                  <a:t>online computational speed-up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!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410200"/>
                <a:ext cx="7772400" cy="861774"/>
              </a:xfrm>
              <a:prstGeom prst="rect">
                <a:avLst/>
              </a:prstGeom>
              <a:blipFill>
                <a:blip r:embed="rId4"/>
                <a:stretch>
                  <a:fillRect l="-706" t="-4255" b="-1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7749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228600" y="8382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</a:rPr>
              <a:t>Introduction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Targeted application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POD/</a:t>
            </a:r>
            <a:r>
              <a:rPr lang="en-US" sz="2400" dirty="0" err="1" smtClean="0">
                <a:latin typeface="Calibri" panose="020F0502020204030204" pitchFamily="34" charset="0"/>
              </a:rPr>
              <a:t>Galerkin</a:t>
            </a:r>
            <a:r>
              <a:rPr lang="en-US" sz="2400" dirty="0" smtClean="0">
                <a:latin typeface="Calibri" panose="020F0502020204030204" pitchFamily="34" charset="0"/>
              </a:rPr>
              <a:t> approach to MOR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Extreme model reduction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Mode truncation instability in MOR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4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Calibri" panose="020F0502020204030204" pitchFamily="34" charset="0"/>
              </a:rPr>
              <a:t>2.   Accounting for modal truncation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Traditional linear eddy-viscosity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New proposed approach via subspace rotation</a:t>
            </a:r>
          </a:p>
          <a:p>
            <a:pPr lvl="1"/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3.   Applications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Low Reynolds (</a:t>
            </a:r>
            <a:r>
              <a:rPr lang="en-US" sz="2400" i="1" dirty="0" smtClean="0">
                <a:latin typeface="Calibri" panose="020F0502020204030204" pitchFamily="34" charset="0"/>
              </a:rPr>
              <a:t>Re</a:t>
            </a:r>
            <a:r>
              <a:rPr lang="en-US" sz="2400" dirty="0" smtClean="0">
                <a:latin typeface="Calibri" panose="020F0502020204030204" pitchFamily="34" charset="0"/>
              </a:rPr>
              <a:t>) number channel driven cavity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Moderate Reynolds (</a:t>
            </a:r>
            <a:r>
              <a:rPr lang="en-US" sz="2400" i="1" dirty="0" smtClean="0">
                <a:latin typeface="Calibri" panose="020F0502020204030204" pitchFamily="34" charset="0"/>
              </a:rPr>
              <a:t>Re</a:t>
            </a:r>
            <a:r>
              <a:rPr lang="en-US" sz="2400" dirty="0" smtClean="0">
                <a:latin typeface="Calibri" panose="020F0502020204030204" pitchFamily="34" charset="0"/>
              </a:rPr>
              <a:t>) number channel driven cavity</a:t>
            </a:r>
          </a:p>
          <a:p>
            <a:pPr lvl="1"/>
            <a:endParaRPr lang="en-US" sz="400" dirty="0" smtClean="0">
              <a:latin typeface="Calibri" panose="020F0502020204030204" pitchFamily="34" charset="0"/>
            </a:endParaRP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</a:rPr>
              <a:t>4.   Extension </a:t>
            </a:r>
            <a:r>
              <a:rPr lang="en-US" sz="2400" b="1" dirty="0">
                <a:latin typeface="Calibri" panose="020F0502020204030204" pitchFamily="34" charset="0"/>
              </a:rPr>
              <a:t>to </a:t>
            </a:r>
            <a:r>
              <a:rPr lang="en-US" sz="2400" b="1" dirty="0" smtClean="0">
                <a:latin typeface="Calibri" panose="020F0502020204030204" pitchFamily="34" charset="0"/>
              </a:rPr>
              <a:t>Least-Squares </a:t>
            </a:r>
            <a:r>
              <a:rPr lang="en-US" sz="2400" b="1" dirty="0" err="1" smtClean="0">
                <a:latin typeface="Calibri" panose="020F0502020204030204" pitchFamily="34" charset="0"/>
              </a:rPr>
              <a:t>Petrov</a:t>
            </a:r>
            <a:r>
              <a:rPr lang="en-US" sz="2400" b="1" dirty="0" err="1">
                <a:latin typeface="Calibri" panose="020F0502020204030204" pitchFamily="34" charset="0"/>
              </a:rPr>
              <a:t>-</a:t>
            </a:r>
            <a:r>
              <a:rPr lang="en-US" sz="2400" b="1" dirty="0" err="1" smtClean="0">
                <a:latin typeface="Calibri" panose="020F0502020204030204" pitchFamily="34" charset="0"/>
              </a:rPr>
              <a:t>Galerkin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</a:rPr>
              <a:t>(LSPG) </a:t>
            </a:r>
            <a:r>
              <a:rPr lang="en-US" sz="2400" b="1" dirty="0" smtClean="0">
                <a:latin typeface="Calibri" panose="020F0502020204030204" pitchFamily="34" charset="0"/>
              </a:rPr>
              <a:t>ROMs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5</a:t>
            </a:r>
            <a:r>
              <a:rPr lang="en-US" sz="2400" dirty="0" smtClean="0">
                <a:latin typeface="Calibri" panose="020F0502020204030204" pitchFamily="34" charset="0"/>
              </a:rPr>
              <a:t>.   Summary &amp; future work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endParaRPr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3922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Shape 1"/>
          <p:cNvSpPr txBox="1"/>
          <p:nvPr/>
        </p:nvSpPr>
        <p:spPr>
          <a:xfrm>
            <a:off x="304800" y="15156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dirty="0" smtClean="0">
                <a:latin typeface="Calibri" panose="020F0502020204030204" pitchFamily="34" charset="0"/>
              </a:rPr>
              <a:t>Extensions to Least-Squares </a:t>
            </a:r>
            <a:r>
              <a:rPr lang="en-US" sz="3600" dirty="0" err="1" smtClean="0">
                <a:latin typeface="Calibri" panose="020F0502020204030204" pitchFamily="34" charset="0"/>
              </a:rPr>
              <a:t>Petrov-Galerkin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 smtClean="0">
                <a:latin typeface="Calibri" panose="020F0502020204030204" pitchFamily="34" charset="0"/>
              </a:rPr>
              <a:t>(LSPG) ROMs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961" y="1360872"/>
            <a:ext cx="80772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Stabilization/enhancement of </a:t>
            </a:r>
            <a:r>
              <a:rPr lang="en-US" sz="2000" b="1" i="1" dirty="0" smtClean="0">
                <a:latin typeface="Calibri" panose="020F0502020204030204" pitchFamily="34" charset="0"/>
              </a:rPr>
              <a:t>LSPG ROMs </a:t>
            </a:r>
            <a:r>
              <a:rPr lang="en-US" sz="2000" dirty="0" smtClean="0">
                <a:latin typeface="Calibri" panose="020F0502020204030204" pitchFamily="34" charset="0"/>
              </a:rPr>
              <a:t>is parallel effort to implementation of LSPG minimal-residual ROMs (GNAT method of Carlberg </a:t>
            </a:r>
            <a:r>
              <a:rPr lang="en-US" sz="2000" i="1" dirty="0" smtClean="0">
                <a:latin typeface="Calibri" panose="020F0502020204030204" pitchFamily="34" charset="0"/>
              </a:rPr>
              <a:t>et al.</a:t>
            </a:r>
            <a:r>
              <a:rPr lang="en-US" sz="2000" dirty="0" smtClean="0">
                <a:latin typeface="Calibri" panose="020F0502020204030204" pitchFamily="34" charset="0"/>
              </a:rPr>
              <a:t>) in our in-house flow solver, SPARC (see poster by Jeff Fike)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398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Shape 1"/>
          <p:cNvSpPr txBox="1"/>
          <p:nvPr/>
        </p:nvSpPr>
        <p:spPr>
          <a:xfrm>
            <a:off x="304800" y="15156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dirty="0" smtClean="0">
                <a:latin typeface="Calibri" panose="020F0502020204030204" pitchFamily="34" charset="0"/>
              </a:rPr>
              <a:t>Extensions to Least-Squares </a:t>
            </a:r>
            <a:r>
              <a:rPr lang="en-US" sz="3600" dirty="0" err="1" smtClean="0">
                <a:latin typeface="Calibri" panose="020F0502020204030204" pitchFamily="34" charset="0"/>
              </a:rPr>
              <a:t>Petrov-Galerkin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 smtClean="0">
                <a:latin typeface="Calibri" panose="020F0502020204030204" pitchFamily="34" charset="0"/>
              </a:rPr>
              <a:t>(LSPG) ROMs</a:t>
            </a:r>
            <a:endParaRPr lang="en-US"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2590800"/>
                <a:ext cx="8305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FOM is a nonlinear system of the form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(</a:t>
                </a:r>
                <a:r>
                  <a:rPr lang="en-US" sz="2000" dirty="0" err="1" smtClean="0">
                    <a:latin typeface="Calibri" panose="020F0502020204030204" pitchFamily="34" charset="0"/>
                  </a:rPr>
                  <a:t>Navier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-Stokes discretized in </a:t>
                </a:r>
                <a:r>
                  <a:rPr lang="en-US" sz="2000" b="1" i="1" dirty="0" smtClean="0">
                    <a:latin typeface="Calibri" panose="020F0502020204030204" pitchFamily="34" charset="0"/>
                  </a:rPr>
                  <a:t>space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and in </a:t>
                </a:r>
                <a:r>
                  <a:rPr lang="en-US" sz="2000" b="1" i="1" dirty="0" smtClean="0">
                    <a:latin typeface="Calibri" panose="020F0502020204030204" pitchFamily="34" charset="0"/>
                  </a:rPr>
                  <a:t>time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).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590800"/>
                <a:ext cx="8305800" cy="769441"/>
              </a:xfrm>
              <a:prstGeom prst="rect">
                <a:avLst/>
              </a:prstGeom>
              <a:blipFill>
                <a:blip r:embed="rId3"/>
                <a:stretch>
                  <a:fillRect l="-660" t="-396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28961" y="1360872"/>
            <a:ext cx="80772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Stabilization/enhancement of </a:t>
            </a:r>
            <a:r>
              <a:rPr lang="en-US" sz="2000" b="1" i="1" dirty="0" smtClean="0">
                <a:latin typeface="Calibri" panose="020F0502020204030204" pitchFamily="34" charset="0"/>
              </a:rPr>
              <a:t>LSPG ROMs </a:t>
            </a:r>
            <a:r>
              <a:rPr lang="en-US" sz="2000" dirty="0" smtClean="0">
                <a:latin typeface="Calibri" panose="020F0502020204030204" pitchFamily="34" charset="0"/>
              </a:rPr>
              <a:t>is parallel effort to implementation of LSPG minimal-residual ROMs (GNAT method of Carlberg </a:t>
            </a:r>
            <a:r>
              <a:rPr lang="en-US" sz="2000" i="1" dirty="0" smtClean="0">
                <a:latin typeface="Calibri" panose="020F0502020204030204" pitchFamily="34" charset="0"/>
              </a:rPr>
              <a:t>et al.</a:t>
            </a:r>
            <a:r>
              <a:rPr lang="en-US" sz="2000" dirty="0" smtClean="0">
                <a:latin typeface="Calibri" panose="020F0502020204030204" pitchFamily="34" charset="0"/>
              </a:rPr>
              <a:t>) in our in-house flow solver, SPARC (see poster by Jeff Fike)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6663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Shape 1"/>
          <p:cNvSpPr txBox="1"/>
          <p:nvPr/>
        </p:nvSpPr>
        <p:spPr>
          <a:xfrm>
            <a:off x="304800" y="15156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dirty="0" smtClean="0">
                <a:latin typeface="Calibri" panose="020F0502020204030204" pitchFamily="34" charset="0"/>
              </a:rPr>
              <a:t>Extensions to Least-Squares </a:t>
            </a:r>
            <a:r>
              <a:rPr lang="en-US" sz="3600" dirty="0" err="1" smtClean="0">
                <a:latin typeface="Calibri" panose="020F0502020204030204" pitchFamily="34" charset="0"/>
              </a:rPr>
              <a:t>Petrov-Galerkin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 smtClean="0">
                <a:latin typeface="Calibri" panose="020F0502020204030204" pitchFamily="34" charset="0"/>
              </a:rPr>
              <a:t>(LSPG) ROMs</a:t>
            </a:r>
            <a:endParaRPr lang="en-US"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2590800"/>
                <a:ext cx="8305800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FOM is a nonlinear system of the form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(</a:t>
                </a:r>
                <a:r>
                  <a:rPr lang="en-US" sz="2000" dirty="0" err="1" smtClean="0">
                    <a:latin typeface="Calibri" panose="020F0502020204030204" pitchFamily="34" charset="0"/>
                  </a:rPr>
                  <a:t>Navier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-Stokes discretized in </a:t>
                </a:r>
                <a:r>
                  <a:rPr lang="en-US" sz="2000" b="1" i="1" dirty="0" smtClean="0">
                    <a:latin typeface="Calibri" panose="020F0502020204030204" pitchFamily="34" charset="0"/>
                  </a:rPr>
                  <a:t>space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and in </a:t>
                </a:r>
                <a:r>
                  <a:rPr lang="en-US" sz="2000" b="1" i="1" dirty="0" smtClean="0">
                    <a:latin typeface="Calibri" panose="020F0502020204030204" pitchFamily="34" charset="0"/>
                  </a:rPr>
                  <a:t>time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).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Solving ROM amounts to solving </a:t>
                </a:r>
                <a:r>
                  <a:rPr lang="en-US" sz="2000" b="1" i="1" dirty="0" smtClean="0">
                    <a:latin typeface="Calibri" panose="020F0502020204030204" pitchFamily="34" charset="0"/>
                  </a:rPr>
                  <a:t>non-linear least-squares problem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: </a:t>
                </a:r>
              </a:p>
              <a:p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590800"/>
                <a:ext cx="8305800" cy="1508105"/>
              </a:xfrm>
              <a:prstGeom prst="rect">
                <a:avLst/>
              </a:prstGeom>
              <a:blipFill>
                <a:blip r:embed="rId3"/>
                <a:stretch>
                  <a:fillRect l="-660" t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59295" y="3797265"/>
                <a:ext cx="3720249" cy="302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𝑃𝐺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</m:func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b="0" i="1" baseline="30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l-GR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𝜱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 smtClean="0"/>
                  <a:t>)||</a:t>
                </a:r>
                <a:r>
                  <a:rPr lang="en-US" baseline="-25000" dirty="0" smtClean="0"/>
                  <a:t>2</a:t>
                </a:r>
                <a:r>
                  <a:rPr lang="en-US" baseline="30000" dirty="0" smtClean="0"/>
                  <a:t>2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295" y="3797265"/>
                <a:ext cx="3720249" cy="302455"/>
              </a:xfrm>
              <a:prstGeom prst="rect">
                <a:avLst/>
              </a:prstGeom>
              <a:blipFill>
                <a:blip r:embed="rId4"/>
                <a:stretch>
                  <a:fillRect l="-1803" t="-26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28961" y="1360872"/>
            <a:ext cx="80772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Stabilization/enhancement of </a:t>
            </a:r>
            <a:r>
              <a:rPr lang="en-US" sz="2000" b="1" i="1" dirty="0" smtClean="0">
                <a:latin typeface="Calibri" panose="020F0502020204030204" pitchFamily="34" charset="0"/>
              </a:rPr>
              <a:t>LSPG ROMs </a:t>
            </a:r>
            <a:r>
              <a:rPr lang="en-US" sz="2000" dirty="0" smtClean="0">
                <a:latin typeface="Calibri" panose="020F0502020204030204" pitchFamily="34" charset="0"/>
              </a:rPr>
              <a:t>is parallel effort to implementation of LSPG minimal-residual ROMs (GNAT method of Carlberg </a:t>
            </a:r>
            <a:r>
              <a:rPr lang="en-US" sz="2000" i="1" dirty="0" smtClean="0">
                <a:latin typeface="Calibri" panose="020F0502020204030204" pitchFamily="34" charset="0"/>
              </a:rPr>
              <a:t>et al.</a:t>
            </a:r>
            <a:r>
              <a:rPr lang="en-US" sz="2000" dirty="0" smtClean="0">
                <a:latin typeface="Calibri" panose="020F0502020204030204" pitchFamily="34" charset="0"/>
              </a:rPr>
              <a:t>) in our in-house flow solver, SPARC (see poster by Jeff Fike)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124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Shape 1"/>
          <p:cNvSpPr txBox="1"/>
          <p:nvPr/>
        </p:nvSpPr>
        <p:spPr>
          <a:xfrm>
            <a:off x="304800" y="15156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dirty="0" smtClean="0">
                <a:latin typeface="Calibri" panose="020F0502020204030204" pitchFamily="34" charset="0"/>
              </a:rPr>
              <a:t>Extensions to Least-Squares </a:t>
            </a:r>
            <a:r>
              <a:rPr lang="en-US" sz="3600" dirty="0" err="1" smtClean="0">
                <a:latin typeface="Calibri" panose="020F0502020204030204" pitchFamily="34" charset="0"/>
              </a:rPr>
              <a:t>Petrov-Galerkin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 smtClean="0">
                <a:latin typeface="Calibri" panose="020F0502020204030204" pitchFamily="34" charset="0"/>
              </a:rPr>
              <a:t>(LSPG) ROMs</a:t>
            </a:r>
            <a:endParaRPr lang="en-US"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2590800"/>
                <a:ext cx="8305800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FOM is a nonlinear system of the form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(</a:t>
                </a:r>
                <a:r>
                  <a:rPr lang="en-US" sz="2000" dirty="0" err="1" smtClean="0">
                    <a:latin typeface="Calibri" panose="020F0502020204030204" pitchFamily="34" charset="0"/>
                  </a:rPr>
                  <a:t>Navier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-Stokes discretized in </a:t>
                </a:r>
                <a:r>
                  <a:rPr lang="en-US" sz="2000" b="1" i="1" dirty="0" smtClean="0">
                    <a:latin typeface="Calibri" panose="020F0502020204030204" pitchFamily="34" charset="0"/>
                  </a:rPr>
                  <a:t>space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and in </a:t>
                </a:r>
                <a:r>
                  <a:rPr lang="en-US" sz="2000" b="1" i="1" dirty="0" smtClean="0">
                    <a:latin typeface="Calibri" panose="020F0502020204030204" pitchFamily="34" charset="0"/>
                  </a:rPr>
                  <a:t>time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).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Solving ROM amounts to solving </a:t>
                </a:r>
                <a:r>
                  <a:rPr lang="en-US" sz="2000" b="1" i="1" dirty="0" smtClean="0">
                    <a:latin typeface="Calibri" panose="020F0502020204030204" pitchFamily="34" charset="0"/>
                  </a:rPr>
                  <a:t>non-linear least-squares problem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: </a:t>
                </a:r>
              </a:p>
              <a:p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590800"/>
                <a:ext cx="8305800" cy="1508105"/>
              </a:xfrm>
              <a:prstGeom prst="rect">
                <a:avLst/>
              </a:prstGeom>
              <a:blipFill>
                <a:blip r:embed="rId3"/>
                <a:stretch>
                  <a:fillRect l="-660" t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59295" y="3797265"/>
                <a:ext cx="3720249" cy="302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𝑃𝐺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</m:func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b="0" i="1" baseline="30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l-GR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𝜱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 smtClean="0"/>
                  <a:t>)||</a:t>
                </a:r>
                <a:r>
                  <a:rPr lang="en-US" baseline="-25000" dirty="0" smtClean="0"/>
                  <a:t>2</a:t>
                </a:r>
                <a:r>
                  <a:rPr lang="en-US" baseline="30000" dirty="0" smtClean="0"/>
                  <a:t>2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295" y="3797265"/>
                <a:ext cx="3720249" cy="302455"/>
              </a:xfrm>
              <a:prstGeom prst="rect">
                <a:avLst/>
              </a:prstGeom>
              <a:blipFill>
                <a:blip r:embed="rId4"/>
                <a:stretch>
                  <a:fillRect l="-1803" t="-26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4267200"/>
                <a:ext cx="85344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Equivalent to </a:t>
                </a:r>
                <a:r>
                  <a:rPr lang="en-US" sz="2000" b="1" i="1" dirty="0" err="1" smtClean="0">
                    <a:latin typeface="Calibri" panose="020F0502020204030204" pitchFamily="34" charset="0"/>
                  </a:rPr>
                  <a:t>Petrov-Galerkin</a:t>
                </a:r>
                <a:r>
                  <a:rPr lang="en-US" sz="2000" b="1" i="1" dirty="0" smtClean="0">
                    <a:latin typeface="Calibri" panose="020F0502020204030204" pitchFamily="34" charset="0"/>
                  </a:rPr>
                  <a:t> projection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with test basis </a:t>
                </a:r>
                <a14:m>
                  <m:oMath xmlns:m="http://schemas.openxmlformats.org/officeDocument/2006/math">
                    <m:r>
                      <a:rPr lang="el-G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𝜳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𝑱</m:t>
                    </m:r>
                    <m:r>
                      <a:rPr lang="el-G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𝜱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is the Jacobian of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.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i="1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i="1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i="1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267200"/>
                <a:ext cx="8534400" cy="892552"/>
              </a:xfrm>
              <a:prstGeom prst="rect">
                <a:avLst/>
              </a:prstGeom>
              <a:blipFill>
                <a:blip r:embed="rId5"/>
                <a:stretch>
                  <a:fillRect l="-643" t="-3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28961" y="1360872"/>
            <a:ext cx="80772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Stabilization/enhancement of </a:t>
            </a:r>
            <a:r>
              <a:rPr lang="en-US" sz="2000" b="1" i="1" dirty="0" smtClean="0">
                <a:latin typeface="Calibri" panose="020F0502020204030204" pitchFamily="34" charset="0"/>
              </a:rPr>
              <a:t>LSPG ROMs </a:t>
            </a:r>
            <a:r>
              <a:rPr lang="en-US" sz="2000" dirty="0" smtClean="0">
                <a:latin typeface="Calibri" panose="020F0502020204030204" pitchFamily="34" charset="0"/>
              </a:rPr>
              <a:t>is parallel effort to implementation of LSPG minimal-residual ROMs (GNAT method of Carlberg </a:t>
            </a:r>
            <a:r>
              <a:rPr lang="en-US" sz="2000" i="1" dirty="0" smtClean="0">
                <a:latin typeface="Calibri" panose="020F0502020204030204" pitchFamily="34" charset="0"/>
              </a:rPr>
              <a:t>et al.</a:t>
            </a:r>
            <a:r>
              <a:rPr lang="en-US" sz="2000" dirty="0" smtClean="0">
                <a:latin typeface="Calibri" panose="020F0502020204030204" pitchFamily="34" charset="0"/>
              </a:rPr>
              <a:t>) in our in-house flow solver, SPARC (see poster by Jeff Fike)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5522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Shape 1"/>
          <p:cNvSpPr txBox="1"/>
          <p:nvPr/>
        </p:nvSpPr>
        <p:spPr>
          <a:xfrm>
            <a:off x="304800" y="15156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dirty="0" smtClean="0">
                <a:latin typeface="Calibri" panose="020F0502020204030204" pitchFamily="34" charset="0"/>
              </a:rPr>
              <a:t>Extensions to Least-Squares </a:t>
            </a:r>
            <a:r>
              <a:rPr lang="en-US" sz="3600" dirty="0" err="1" smtClean="0">
                <a:latin typeface="Calibri" panose="020F0502020204030204" pitchFamily="34" charset="0"/>
              </a:rPr>
              <a:t>Petrov-Galerkin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 smtClean="0">
                <a:latin typeface="Calibri" panose="020F0502020204030204" pitchFamily="34" charset="0"/>
              </a:rPr>
              <a:t>(LSPG) ROMs</a:t>
            </a:r>
            <a:endParaRPr lang="en-US"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2590800"/>
                <a:ext cx="8305800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FOM is a nonlinear system of the form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(</a:t>
                </a:r>
                <a:r>
                  <a:rPr lang="en-US" sz="2000" dirty="0" err="1" smtClean="0">
                    <a:latin typeface="Calibri" panose="020F0502020204030204" pitchFamily="34" charset="0"/>
                  </a:rPr>
                  <a:t>Navier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-Stokes discretized in </a:t>
                </a:r>
                <a:r>
                  <a:rPr lang="en-US" sz="2000" b="1" i="1" dirty="0" smtClean="0">
                    <a:latin typeface="Calibri" panose="020F0502020204030204" pitchFamily="34" charset="0"/>
                  </a:rPr>
                  <a:t>space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and in </a:t>
                </a:r>
                <a:r>
                  <a:rPr lang="en-US" sz="2000" b="1" i="1" dirty="0" smtClean="0">
                    <a:latin typeface="Calibri" panose="020F0502020204030204" pitchFamily="34" charset="0"/>
                  </a:rPr>
                  <a:t>time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).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Solving ROM amounts to solving </a:t>
                </a:r>
                <a:r>
                  <a:rPr lang="en-US" sz="2000" b="1" i="1" dirty="0" smtClean="0">
                    <a:latin typeface="Calibri" panose="020F0502020204030204" pitchFamily="34" charset="0"/>
                  </a:rPr>
                  <a:t>non-linear least-squares problem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: </a:t>
                </a:r>
              </a:p>
              <a:p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590800"/>
                <a:ext cx="8305800" cy="1508105"/>
              </a:xfrm>
              <a:prstGeom prst="rect">
                <a:avLst/>
              </a:prstGeom>
              <a:blipFill>
                <a:blip r:embed="rId3"/>
                <a:stretch>
                  <a:fillRect l="-660" t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59295" y="3797265"/>
                <a:ext cx="3720249" cy="302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𝑃𝐺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</m:func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b="0" i="1" baseline="30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l-GR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𝜱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 smtClean="0"/>
                  <a:t>)||</a:t>
                </a:r>
                <a:r>
                  <a:rPr lang="en-US" baseline="-25000" dirty="0" smtClean="0"/>
                  <a:t>2</a:t>
                </a:r>
                <a:r>
                  <a:rPr lang="en-US" baseline="30000" dirty="0" smtClean="0"/>
                  <a:t>2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295" y="3797265"/>
                <a:ext cx="3720249" cy="302455"/>
              </a:xfrm>
              <a:prstGeom prst="rect">
                <a:avLst/>
              </a:prstGeom>
              <a:blipFill>
                <a:blip r:embed="rId4"/>
                <a:stretch>
                  <a:fillRect l="-1803" t="-26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4267200"/>
                <a:ext cx="8534400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Equivalent to </a:t>
                </a:r>
                <a:r>
                  <a:rPr lang="en-US" sz="2000" b="1" i="1" dirty="0" err="1" smtClean="0">
                    <a:latin typeface="Calibri" panose="020F0502020204030204" pitchFamily="34" charset="0"/>
                  </a:rPr>
                  <a:t>Petrov-Galerkin</a:t>
                </a:r>
                <a:r>
                  <a:rPr lang="en-US" sz="2000" b="1" i="1" dirty="0" smtClean="0">
                    <a:latin typeface="Calibri" panose="020F0502020204030204" pitchFamily="34" charset="0"/>
                  </a:rPr>
                  <a:t> projection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with test basis </a:t>
                </a:r>
                <a14:m>
                  <m:oMath xmlns:m="http://schemas.openxmlformats.org/officeDocument/2006/math">
                    <m:r>
                      <a:rPr lang="el-G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𝜳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𝑱</m:t>
                    </m:r>
                    <m:r>
                      <a:rPr lang="el-G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𝜱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is the Jacobian of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.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i="1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i="1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i="1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POD/LSPG ROMs are </a:t>
                </a:r>
                <a:r>
                  <a:rPr lang="en-US" sz="2000" b="1" i="1" dirty="0">
                    <a:latin typeface="Calibri" panose="020F0502020204030204" pitchFamily="34" charset="0"/>
                  </a:rPr>
                  <a:t>more stable </a:t>
                </a:r>
                <a:r>
                  <a:rPr lang="en-US" sz="2000" dirty="0">
                    <a:latin typeface="Calibri" panose="020F0502020204030204" pitchFamily="34" charset="0"/>
                  </a:rPr>
                  <a:t>than POD/</a:t>
                </a:r>
                <a:r>
                  <a:rPr lang="en-US" sz="2000" dirty="0" err="1">
                    <a:latin typeface="Calibri" panose="020F0502020204030204" pitchFamily="34" charset="0"/>
                  </a:rPr>
                  <a:t>Galerkin</a:t>
                </a:r>
                <a:r>
                  <a:rPr lang="en-US" sz="2000" dirty="0">
                    <a:latin typeface="Calibri" panose="020F0502020204030204" pitchFamily="34" charset="0"/>
                  </a:rPr>
                  <a:t> ROMs.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267200"/>
                <a:ext cx="8534400" cy="1261884"/>
              </a:xfrm>
              <a:prstGeom prst="rect">
                <a:avLst/>
              </a:prstGeom>
              <a:blipFill>
                <a:blip r:embed="rId5"/>
                <a:stretch>
                  <a:fillRect l="-643" t="-2415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28961" y="1360872"/>
            <a:ext cx="80772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Stabilization/enhancement of </a:t>
            </a:r>
            <a:r>
              <a:rPr lang="en-US" sz="2000" b="1" i="1" dirty="0" smtClean="0">
                <a:latin typeface="Calibri" panose="020F0502020204030204" pitchFamily="34" charset="0"/>
              </a:rPr>
              <a:t>LSPG ROMs </a:t>
            </a:r>
            <a:r>
              <a:rPr lang="en-US" sz="2000" dirty="0" smtClean="0">
                <a:latin typeface="Calibri" panose="020F0502020204030204" pitchFamily="34" charset="0"/>
              </a:rPr>
              <a:t>is parallel effort to implementation of LSPG minimal-residual ROMs (GNAT method of Carlberg </a:t>
            </a:r>
            <a:r>
              <a:rPr lang="en-US" sz="2000" i="1" dirty="0" smtClean="0">
                <a:latin typeface="Calibri" panose="020F0502020204030204" pitchFamily="34" charset="0"/>
              </a:rPr>
              <a:t>et al.</a:t>
            </a:r>
            <a:r>
              <a:rPr lang="en-US" sz="2000" dirty="0" smtClean="0">
                <a:latin typeface="Calibri" panose="020F0502020204030204" pitchFamily="34" charset="0"/>
              </a:rPr>
              <a:t>) in our in-house flow solver, SPARC (see poster by Jeff Fike)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4054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Shape 1"/>
          <p:cNvSpPr txBox="1"/>
          <p:nvPr/>
        </p:nvSpPr>
        <p:spPr>
          <a:xfrm>
            <a:off x="304800" y="15156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dirty="0" smtClean="0">
                <a:latin typeface="Calibri" panose="020F0502020204030204" pitchFamily="34" charset="0"/>
              </a:rPr>
              <a:t>Extensions to Least-Squares </a:t>
            </a:r>
            <a:r>
              <a:rPr lang="en-US" sz="3600" dirty="0" err="1" smtClean="0">
                <a:latin typeface="Calibri" panose="020F0502020204030204" pitchFamily="34" charset="0"/>
              </a:rPr>
              <a:t>Petrov-Galerkin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 smtClean="0">
                <a:latin typeface="Calibri" panose="020F0502020204030204" pitchFamily="34" charset="0"/>
              </a:rPr>
              <a:t>(LSPG) ROMs</a:t>
            </a:r>
            <a:endParaRPr lang="en-US"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2590800"/>
                <a:ext cx="8305800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FOM is a nonlinear system of the form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(</a:t>
                </a:r>
                <a:r>
                  <a:rPr lang="en-US" sz="2000" dirty="0" err="1" smtClean="0">
                    <a:latin typeface="Calibri" panose="020F0502020204030204" pitchFamily="34" charset="0"/>
                  </a:rPr>
                  <a:t>Navier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-Stokes discretized in </a:t>
                </a:r>
                <a:r>
                  <a:rPr lang="en-US" sz="2000" b="1" i="1" dirty="0" smtClean="0">
                    <a:latin typeface="Calibri" panose="020F0502020204030204" pitchFamily="34" charset="0"/>
                  </a:rPr>
                  <a:t>space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and in </a:t>
                </a:r>
                <a:r>
                  <a:rPr lang="en-US" sz="2000" b="1" i="1" dirty="0" smtClean="0">
                    <a:latin typeface="Calibri" panose="020F0502020204030204" pitchFamily="34" charset="0"/>
                  </a:rPr>
                  <a:t>time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).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Solving ROM amounts to solving </a:t>
                </a:r>
                <a:r>
                  <a:rPr lang="en-US" sz="2000" b="1" i="1" dirty="0" smtClean="0">
                    <a:latin typeface="Calibri" panose="020F0502020204030204" pitchFamily="34" charset="0"/>
                  </a:rPr>
                  <a:t>non-linear least-squares problem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: </a:t>
                </a:r>
              </a:p>
              <a:p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590800"/>
                <a:ext cx="8305800" cy="1508105"/>
              </a:xfrm>
              <a:prstGeom prst="rect">
                <a:avLst/>
              </a:prstGeom>
              <a:blipFill>
                <a:blip r:embed="rId3"/>
                <a:stretch>
                  <a:fillRect l="-660" t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59295" y="3797265"/>
                <a:ext cx="3720249" cy="302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𝑃𝐺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</m:func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b="0" i="1" baseline="30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l-GR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𝜱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 smtClean="0"/>
                  <a:t>)||</a:t>
                </a:r>
                <a:r>
                  <a:rPr lang="en-US" baseline="-25000" dirty="0" smtClean="0"/>
                  <a:t>2</a:t>
                </a:r>
                <a:r>
                  <a:rPr lang="en-US" baseline="30000" dirty="0" smtClean="0"/>
                  <a:t>2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295" y="3797265"/>
                <a:ext cx="3720249" cy="302455"/>
              </a:xfrm>
              <a:prstGeom prst="rect">
                <a:avLst/>
              </a:prstGeom>
              <a:blipFill>
                <a:blip r:embed="rId4"/>
                <a:stretch>
                  <a:fillRect l="-1803" t="-26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4267200"/>
                <a:ext cx="8534400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Equivalent to </a:t>
                </a:r>
                <a:r>
                  <a:rPr lang="en-US" sz="2000" b="1" i="1" dirty="0" err="1" smtClean="0">
                    <a:latin typeface="Calibri" panose="020F0502020204030204" pitchFamily="34" charset="0"/>
                  </a:rPr>
                  <a:t>Petrov-Galerkin</a:t>
                </a:r>
                <a:r>
                  <a:rPr lang="en-US" sz="2000" b="1" i="1" dirty="0" smtClean="0">
                    <a:latin typeface="Calibri" panose="020F0502020204030204" pitchFamily="34" charset="0"/>
                  </a:rPr>
                  <a:t> projection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with test basis </a:t>
                </a:r>
                <a14:m>
                  <m:oMath xmlns:m="http://schemas.openxmlformats.org/officeDocument/2006/math">
                    <m:r>
                      <a:rPr lang="el-G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𝜳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𝑱</m:t>
                    </m:r>
                    <m:r>
                      <a:rPr lang="el-G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𝜱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is the Jacobian of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.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i="1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i="1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i="1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POD/LSPG ROMs are </a:t>
                </a:r>
                <a:r>
                  <a:rPr lang="en-US" sz="2000" b="1" i="1" dirty="0" smtClean="0">
                    <a:latin typeface="Calibri" panose="020F0502020204030204" pitchFamily="34" charset="0"/>
                  </a:rPr>
                  <a:t>more stable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than POD/</a:t>
                </a:r>
                <a:r>
                  <a:rPr lang="en-US" sz="2000" dirty="0" err="1" smtClean="0">
                    <a:latin typeface="Calibri" panose="020F0502020204030204" pitchFamily="34" charset="0"/>
                  </a:rPr>
                  <a:t>Galerkin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ROMs.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Nevertheless, </a:t>
                </a:r>
                <a:r>
                  <a:rPr lang="en-US" sz="2000" b="1" i="1" dirty="0" smtClean="0">
                    <a:latin typeface="Calibri" panose="020F0502020204030204" pitchFamily="34" charset="0"/>
                  </a:rPr>
                  <a:t>low-dimensional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LSPG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ROMs can benefit from basis stabilization.  </a:t>
                </a:r>
                <a:endParaRPr lang="en-US" sz="20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267200"/>
                <a:ext cx="8534400" cy="1877437"/>
              </a:xfrm>
              <a:prstGeom prst="rect">
                <a:avLst/>
              </a:prstGeom>
              <a:blipFill>
                <a:blip r:embed="rId5"/>
                <a:stretch>
                  <a:fillRect l="-643" t="-1623" b="-4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28961" y="1360872"/>
            <a:ext cx="80772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Stabilization/enhancement of </a:t>
            </a:r>
            <a:r>
              <a:rPr lang="en-US" sz="2000" b="1" i="1" dirty="0" smtClean="0">
                <a:latin typeface="Calibri" panose="020F0502020204030204" pitchFamily="34" charset="0"/>
              </a:rPr>
              <a:t>LSPG ROMs </a:t>
            </a:r>
            <a:r>
              <a:rPr lang="en-US" sz="2000" dirty="0" smtClean="0">
                <a:latin typeface="Calibri" panose="020F0502020204030204" pitchFamily="34" charset="0"/>
              </a:rPr>
              <a:t>is parallel effort to implementation of LSPG minimal-residual ROMs (GNAT method of Carlberg </a:t>
            </a:r>
            <a:r>
              <a:rPr lang="en-US" sz="2000" i="1" dirty="0" smtClean="0">
                <a:latin typeface="Calibri" panose="020F0502020204030204" pitchFamily="34" charset="0"/>
              </a:rPr>
              <a:t>et al.</a:t>
            </a:r>
            <a:r>
              <a:rPr lang="en-US" sz="2000" dirty="0" smtClean="0">
                <a:latin typeface="Calibri" panose="020F0502020204030204" pitchFamily="34" charset="0"/>
              </a:rPr>
              <a:t>) in our in-house flow solver, SPARC (see poster by Jeff Fike)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1363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Shape 1"/>
          <p:cNvSpPr txBox="1"/>
          <p:nvPr/>
        </p:nvSpPr>
        <p:spPr>
          <a:xfrm>
            <a:off x="304800" y="15156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dirty="0" smtClean="0">
                <a:latin typeface="Calibri" panose="020F0502020204030204" pitchFamily="34" charset="0"/>
              </a:rPr>
              <a:t>Stabilization of Inviscid Pulse in Uniform Flow Low Order LSPG ROM</a:t>
            </a:r>
            <a:endParaRPr lang="en-US"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040" y="1294857"/>
                <a:ext cx="8001000" cy="1557478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Preliminary Workflow </a:t>
                </a:r>
                <a:endParaRPr lang="en-US" b="1" dirty="0">
                  <a:solidFill>
                    <a:schemeClr val="tx2"/>
                  </a:solidFill>
                  <a:latin typeface="Calibri" panose="020F0502020204030204" pitchFamily="34" charset="0"/>
                </a:endParaRPr>
              </a:p>
              <a:p>
                <a:pPr algn="ctr"/>
                <a:endParaRPr lang="en-US" sz="400" b="1" dirty="0" smtClean="0">
                  <a:latin typeface="Calibri" panose="020F0502020204030204" pitchFamily="34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dirty="0" smtClean="0">
                    <a:latin typeface="Calibri" panose="020F0502020204030204" pitchFamily="34" charset="0"/>
                  </a:rPr>
                  <a:t>Run LSPG ROM in SPARC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output POD basis.</a:t>
                </a:r>
              </a:p>
              <a:p>
                <a:pPr marL="342900" indent="-342900">
                  <a:buAutoNum type="arabicPeriod"/>
                </a:pPr>
                <a:r>
                  <a:rPr lang="en-US" dirty="0" smtClean="0">
                    <a:latin typeface="Calibri" panose="020F0502020204030204" pitchFamily="34" charset="0"/>
                  </a:rPr>
                  <a:t>Use POD/</a:t>
                </a:r>
                <a:r>
                  <a:rPr lang="en-US" dirty="0" err="1" smtClean="0">
                    <a:latin typeface="Calibri" panose="020F0502020204030204" pitchFamily="34" charset="0"/>
                  </a:rPr>
                  <a:t>Galerkin</a:t>
                </a:r>
                <a:r>
                  <a:rPr lang="en-US" dirty="0" smtClean="0">
                    <a:latin typeface="Calibri" panose="020F0502020204030204" pitchFamily="34" charset="0"/>
                  </a:rPr>
                  <a:t> ROM code Spirit to produce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𝑸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matrices in (2).</a:t>
                </a:r>
              </a:p>
              <a:p>
                <a:pPr marL="342900" indent="-342900">
                  <a:buAutoNum type="arabicPeriod"/>
                </a:pPr>
                <a:r>
                  <a:rPr lang="en-US" dirty="0" smtClean="0">
                    <a:latin typeface="Calibri" panose="020F0502020204030204" pitchFamily="34" charset="0"/>
                  </a:rPr>
                  <a:t>Stabilize POD basis using stabilization approach described in this talk.</a:t>
                </a:r>
              </a:p>
              <a:p>
                <a:pPr marL="342900" indent="-342900">
                  <a:buAutoNum type="arabicPeriod"/>
                </a:pPr>
                <a:r>
                  <a:rPr lang="en-US" dirty="0" smtClean="0">
                    <a:latin typeface="Calibri" panose="020F0502020204030204" pitchFamily="34" charset="0"/>
                  </a:rPr>
                  <a:t>Run LSPG ROM in SPARC with stabilized basis. 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40" y="1294857"/>
                <a:ext cx="8001000" cy="1557478"/>
              </a:xfrm>
              <a:prstGeom prst="rect">
                <a:avLst/>
              </a:prstGeom>
              <a:blipFill>
                <a:blip r:embed="rId3"/>
                <a:stretch>
                  <a:fillRect l="-532" t="-1550" b="-4651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8977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POD/</a:t>
            </a:r>
            <a:r>
              <a:rPr lang="en-US" sz="3600" dirty="0" err="1" smtClean="0">
                <a:latin typeface="Calibri" panose="020F0502020204030204" pitchFamily="34" charset="0"/>
              </a:rPr>
              <a:t>Galerkin</a:t>
            </a:r>
            <a:r>
              <a:rPr lang="en-US" sz="3600" dirty="0" smtClean="0">
                <a:latin typeface="Calibri" panose="020F0502020204030204" pitchFamily="34" charset="0"/>
              </a:rPr>
              <a:t> Method to MOR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91200" y="5867400"/>
            <a:ext cx="3124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46412"/>
            <a:ext cx="8382000" cy="568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91200" y="5867400"/>
            <a:ext cx="3200400" cy="56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6200" y="3200400"/>
                <a:ext cx="3868303" cy="83099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 i="1" dirty="0" smtClean="0">
                    <a:latin typeface="Calibri" panose="020F0502020204030204" pitchFamily="34" charset="0"/>
                  </a:rPr>
                  <a:t>Snapshot matrix</a:t>
                </a:r>
                <a:r>
                  <a:rPr lang="en-US" sz="1600" b="1" dirty="0" smtClean="0">
                    <a:latin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𝑿</m:t>
                    </m:r>
                    <m:r>
                      <a:rPr lang="en-US" sz="1600" i="1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dirty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1600" i="1" dirty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600" dirty="0"/>
                  <a:t>, 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dirty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1600" i="1" dirty="0">
                            <a:latin typeface="Cambria Math"/>
                          </a:rPr>
                          <m:t>𝐾</m:t>
                        </m:r>
                      </m:sup>
                    </m:sSup>
                    <m:r>
                      <a:rPr lang="en-US" sz="16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1600" i="1" dirty="0">
                            <a:latin typeface="Cambria Math"/>
                            <a:ea typeface="Cambria Math"/>
                          </a:rPr>
                          <m:t>𝑁𝑥𝐾</m:t>
                        </m:r>
                      </m:sup>
                    </m:sSup>
                  </m:oMath>
                </a14:m>
                <a:endParaRPr lang="en-US" sz="1600" dirty="0" smtClean="0"/>
              </a:p>
              <a:p>
                <a:r>
                  <a:rPr lang="en-US" sz="1600" b="1" i="1" dirty="0" smtClean="0">
                    <a:latin typeface="Calibri" panose="020F0502020204030204" pitchFamily="34" charset="0"/>
                  </a:rPr>
                  <a:t>SVD:</a:t>
                </a:r>
                <a:r>
                  <a:rPr lang="en-US" sz="1600" b="1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</a:rPr>
                      <m:t>𝑿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r>
                      <a:rPr lang="en-US" sz="1600" b="1" i="1">
                        <a:latin typeface="Cambria Math"/>
                      </a:rPr>
                      <m:t>𝑼</m:t>
                    </m:r>
                    <m:r>
                      <a:rPr lang="el-GR" sz="1600" b="1" i="1">
                        <a:latin typeface="Cambria Math"/>
                        <a:ea typeface="Cambria Math"/>
                      </a:rPr>
                      <m:t>𝜮</m:t>
                    </m:r>
                    <m:sSup>
                      <m:sSupPr>
                        <m:ctrlPr>
                          <a:rPr lang="el-G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𝑽</m:t>
                        </m:r>
                      </m:e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sz="1600" b="1" i="1" dirty="0" smtClean="0"/>
              </a:p>
              <a:p>
                <a:r>
                  <a:rPr lang="en-US" sz="1600" b="1" i="1" dirty="0" smtClean="0">
                    <a:latin typeface="Calibri" panose="020F0502020204030204" pitchFamily="34" charset="0"/>
                  </a:rPr>
                  <a:t>Truncation:</a:t>
                </a:r>
                <a:r>
                  <a:rPr lang="en-US" sz="1600" b="1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</a:rPr>
                      <m:t>𝑼</m:t>
                    </m:r>
                    <m:r>
                      <a:rPr lang="en-US" sz="1600" b="1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a:rPr lang="en-US" sz="16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𝑼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𝑼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/>
                  <a:t>)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=</m:t>
                    </m:r>
                    <m:r>
                      <a:rPr lang="en-US" sz="1600" b="1" i="1" dirty="0">
                        <a:latin typeface="Cambria Math"/>
                      </a:rPr>
                      <m:t>𝑼</m:t>
                    </m:r>
                    <m:d>
                      <m:dPr>
                        <m:ctrlPr>
                          <a:rPr lang="en-US" sz="16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/>
                          </a:rPr>
                          <m:t>:,1: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200400"/>
                <a:ext cx="3868303" cy="830997"/>
              </a:xfrm>
              <a:prstGeom prst="rect">
                <a:avLst/>
              </a:prstGeom>
              <a:blipFill>
                <a:blip r:embed="rId4"/>
                <a:stretch>
                  <a:fillRect l="-786" t="-1449" b="-79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29400" y="3952747"/>
                <a:ext cx="2133600" cy="13234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𝑁</m:t>
                    </m:r>
                    <m:r>
                      <a:rPr lang="en-US" sz="1600" i="1" dirty="0" smtClean="0">
                        <a:latin typeface="Cambria Math"/>
                      </a:rPr>
                      <m:t> =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# of </a:t>
                </a:r>
                <a:r>
                  <a:rPr lang="en-US" sz="1600" dirty="0" err="1" smtClean="0">
                    <a:latin typeface="Calibri" panose="020F0502020204030204" pitchFamily="34" charset="0"/>
                  </a:rPr>
                  <a:t>dofs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 in full order model (FOM)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𝐾</m:t>
                    </m:r>
                    <m:r>
                      <a:rPr lang="en-US" sz="1600" i="1" dirty="0" smtClean="0">
                        <a:latin typeface="Cambria Math"/>
                      </a:rPr>
                      <m:t> =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# of snapshots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𝑛</m:t>
                    </m:r>
                    <m:r>
                      <a:rPr lang="en-US" sz="1600" i="1" dirty="0" smtClean="0">
                        <a:latin typeface="Cambria Math"/>
                      </a:rPr>
                      <m:t> =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# of </a:t>
                </a:r>
                <a:r>
                  <a:rPr lang="en-US" sz="1600" dirty="0" err="1" smtClean="0">
                    <a:latin typeface="Calibri" panose="020F0502020204030204" pitchFamily="34" charset="0"/>
                  </a:rPr>
                  <a:t>dofs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 in ROM </a:t>
                </a:r>
              </a:p>
              <a:p>
                <a:r>
                  <a:rPr lang="en-US" sz="1600" dirty="0" smtClean="0">
                    <a:latin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𝑛</m:t>
                    </m:r>
                    <m:r>
                      <a:rPr lang="en-US" sz="1600" i="1" dirty="0" smtClean="0">
                        <a:latin typeface="Cambria Math"/>
                      </a:rPr>
                      <m:t> &lt;&lt; </m:t>
                    </m:r>
                    <m:r>
                      <a:rPr lang="en-US" sz="16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𝑛</m:t>
                    </m:r>
                    <m:r>
                      <a:rPr lang="en-US" sz="1600" i="1" dirty="0" smtClean="0">
                        <a:latin typeface="Cambria Math"/>
                      </a:rPr>
                      <m:t> &lt;&lt; </m:t>
                    </m:r>
                    <m:r>
                      <a:rPr lang="en-US" sz="1600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952747"/>
                <a:ext cx="2133600" cy="1323439"/>
              </a:xfrm>
              <a:prstGeom prst="rect">
                <a:avLst/>
              </a:prstGeom>
              <a:blipFill>
                <a:blip r:embed="rId5"/>
                <a:stretch>
                  <a:fillRect l="-1420" t="-909" b="-4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99224" y="4777809"/>
            <a:ext cx="23622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Our focus has been primarily on </a:t>
            </a:r>
            <a:r>
              <a:rPr lang="en-US" sz="2000" b="1" i="1" dirty="0" smtClean="0">
                <a:latin typeface="Calibri" panose="020F0502020204030204" pitchFamily="34" charset="0"/>
              </a:rPr>
              <a:t>POD/</a:t>
            </a:r>
            <a:r>
              <a:rPr lang="en-US" sz="2000" b="1" i="1" dirty="0" err="1" smtClean="0">
                <a:latin typeface="Calibri" panose="020F0502020204030204" pitchFamily="34" charset="0"/>
              </a:rPr>
              <a:t>Galerkin</a:t>
            </a:r>
            <a:r>
              <a:rPr lang="en-US" sz="2000" b="1" i="1" dirty="0" smtClean="0">
                <a:latin typeface="Calibri" panose="020F0502020204030204" pitchFamily="34" charset="0"/>
              </a:rPr>
              <a:t> ROMs</a:t>
            </a:r>
            <a:endParaRPr lang="en-US" sz="20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814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Shape 1"/>
          <p:cNvSpPr txBox="1"/>
          <p:nvPr/>
        </p:nvSpPr>
        <p:spPr>
          <a:xfrm>
            <a:off x="304800" y="15156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dirty="0" smtClean="0">
                <a:latin typeface="Calibri" panose="020F0502020204030204" pitchFamily="34" charset="0"/>
              </a:rPr>
              <a:t>Stabilization of Inviscid Pulse in Uniform Flow Low Order LSPG ROM</a:t>
            </a:r>
            <a:endParaRPr lang="en-US"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040" y="1294857"/>
                <a:ext cx="8001000" cy="1557478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Preliminary Workflow </a:t>
                </a:r>
                <a:endParaRPr lang="en-US" b="1" dirty="0">
                  <a:solidFill>
                    <a:schemeClr val="tx2"/>
                  </a:solidFill>
                  <a:latin typeface="Calibri" panose="020F0502020204030204" pitchFamily="34" charset="0"/>
                </a:endParaRPr>
              </a:p>
              <a:p>
                <a:pPr algn="ctr"/>
                <a:endParaRPr lang="en-US" sz="400" b="1" dirty="0" smtClean="0">
                  <a:latin typeface="Calibri" panose="020F0502020204030204" pitchFamily="34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dirty="0" smtClean="0">
                    <a:latin typeface="Calibri" panose="020F0502020204030204" pitchFamily="34" charset="0"/>
                  </a:rPr>
                  <a:t>Run LSPG ROM in SPARC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output POD basis.</a:t>
                </a:r>
              </a:p>
              <a:p>
                <a:pPr marL="342900" indent="-342900">
                  <a:buAutoNum type="arabicPeriod"/>
                </a:pPr>
                <a:r>
                  <a:rPr lang="en-US" dirty="0" smtClean="0">
                    <a:latin typeface="Calibri" panose="020F0502020204030204" pitchFamily="34" charset="0"/>
                  </a:rPr>
                  <a:t>Use POD/</a:t>
                </a:r>
                <a:r>
                  <a:rPr lang="en-US" dirty="0" err="1" smtClean="0">
                    <a:latin typeface="Calibri" panose="020F0502020204030204" pitchFamily="34" charset="0"/>
                  </a:rPr>
                  <a:t>Galerkin</a:t>
                </a:r>
                <a:r>
                  <a:rPr lang="en-US" dirty="0" smtClean="0">
                    <a:latin typeface="Calibri" panose="020F0502020204030204" pitchFamily="34" charset="0"/>
                  </a:rPr>
                  <a:t> ROM code Spirit to produce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𝑸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matrices in (2).</a:t>
                </a:r>
              </a:p>
              <a:p>
                <a:pPr marL="342900" indent="-342900">
                  <a:buAutoNum type="arabicPeriod"/>
                </a:pPr>
                <a:r>
                  <a:rPr lang="en-US" dirty="0" smtClean="0">
                    <a:latin typeface="Calibri" panose="020F0502020204030204" pitchFamily="34" charset="0"/>
                  </a:rPr>
                  <a:t>Stabilize POD basis using stabilization approach described in this talk.</a:t>
                </a:r>
              </a:p>
              <a:p>
                <a:pPr marL="342900" indent="-342900">
                  <a:buAutoNum type="arabicPeriod"/>
                </a:pPr>
                <a:r>
                  <a:rPr lang="en-US" dirty="0" smtClean="0">
                    <a:latin typeface="Calibri" panose="020F0502020204030204" pitchFamily="34" charset="0"/>
                  </a:rPr>
                  <a:t>Run LSPG ROM in SPARC with stabilized basis. 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40" y="1294857"/>
                <a:ext cx="8001000" cy="1557478"/>
              </a:xfrm>
              <a:prstGeom prst="rect">
                <a:avLst/>
              </a:prstGeom>
              <a:blipFill>
                <a:blip r:embed="rId3"/>
                <a:stretch>
                  <a:fillRect l="-532" t="-1550" b="-4651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959363"/>
            <a:ext cx="3808141" cy="3472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5181600"/>
            <a:ext cx="2639520" cy="69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0" y="3119497"/>
            <a:ext cx="533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Figure (left) shows </a:t>
            </a:r>
            <a:r>
              <a:rPr lang="en-US" sz="2000" b="1" i="1" dirty="0" smtClean="0">
                <a:latin typeface="Calibri" panose="020F0502020204030204" pitchFamily="34" charset="0"/>
              </a:rPr>
              <a:t>generalized coordinates </a:t>
            </a:r>
            <a:r>
              <a:rPr lang="en-US" sz="2000" dirty="0" smtClean="0">
                <a:latin typeface="Calibri" panose="020F0502020204030204" pitchFamily="34" charset="0"/>
              </a:rPr>
              <a:t>for mode 2</a:t>
            </a:r>
            <a:r>
              <a:rPr lang="en-US" sz="2000" b="1" i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compared to FOM projection.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Our approach effectively </a:t>
            </a:r>
            <a:r>
              <a:rPr lang="en-US" sz="2000" b="1" i="1" dirty="0" smtClean="0">
                <a:latin typeface="Calibri" panose="020F0502020204030204" pitchFamily="34" charset="0"/>
              </a:rPr>
              <a:t>stabilizes</a:t>
            </a:r>
            <a:r>
              <a:rPr lang="en-US" sz="2000" dirty="0" smtClean="0">
                <a:latin typeface="Calibri" panose="020F0502020204030204" pitchFamily="34" charset="0"/>
              </a:rPr>
              <a:t> LSPG ROM.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746" y="2912327"/>
            <a:ext cx="1080028" cy="10622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3411" y="2895600"/>
            <a:ext cx="1102719" cy="107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450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Shape 1"/>
          <p:cNvSpPr txBox="1"/>
          <p:nvPr/>
        </p:nvSpPr>
        <p:spPr>
          <a:xfrm>
            <a:off x="304800" y="15156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dirty="0" smtClean="0">
                <a:latin typeface="Calibri" panose="020F0502020204030204" pitchFamily="34" charset="0"/>
              </a:rPr>
              <a:t>Stabilization of Inviscid Pulse in Uniform Flow Low Order LSPG ROM</a:t>
            </a:r>
            <a:endParaRPr lang="en-US"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040" y="1294857"/>
                <a:ext cx="8001000" cy="1557478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Preliminary Workflow </a:t>
                </a:r>
                <a:endParaRPr lang="en-US" b="1" dirty="0">
                  <a:solidFill>
                    <a:schemeClr val="tx2"/>
                  </a:solidFill>
                  <a:latin typeface="Calibri" panose="020F0502020204030204" pitchFamily="34" charset="0"/>
                </a:endParaRPr>
              </a:p>
              <a:p>
                <a:pPr algn="ctr"/>
                <a:endParaRPr lang="en-US" sz="400" b="1" dirty="0" smtClean="0">
                  <a:latin typeface="Calibri" panose="020F0502020204030204" pitchFamily="34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dirty="0" smtClean="0">
                    <a:latin typeface="Calibri" panose="020F0502020204030204" pitchFamily="34" charset="0"/>
                  </a:rPr>
                  <a:t>Run LSPG ROM in SPARC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output POD basis.</a:t>
                </a:r>
              </a:p>
              <a:p>
                <a:pPr marL="342900" indent="-342900">
                  <a:buAutoNum type="arabicPeriod"/>
                </a:pPr>
                <a:r>
                  <a:rPr lang="en-US" dirty="0" smtClean="0">
                    <a:latin typeface="Calibri" panose="020F0502020204030204" pitchFamily="34" charset="0"/>
                  </a:rPr>
                  <a:t>Use POD/</a:t>
                </a:r>
                <a:r>
                  <a:rPr lang="en-US" dirty="0" err="1" smtClean="0">
                    <a:latin typeface="Calibri" panose="020F0502020204030204" pitchFamily="34" charset="0"/>
                  </a:rPr>
                  <a:t>Galerkin</a:t>
                </a:r>
                <a:r>
                  <a:rPr lang="en-US" dirty="0" smtClean="0">
                    <a:latin typeface="Calibri" panose="020F0502020204030204" pitchFamily="34" charset="0"/>
                  </a:rPr>
                  <a:t> ROM code Spirit to produce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𝑸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matrices in (2).</a:t>
                </a:r>
              </a:p>
              <a:p>
                <a:pPr marL="342900" indent="-342900">
                  <a:buAutoNum type="arabicPeriod"/>
                </a:pPr>
                <a:r>
                  <a:rPr lang="en-US" dirty="0" smtClean="0">
                    <a:latin typeface="Calibri" panose="020F0502020204030204" pitchFamily="34" charset="0"/>
                  </a:rPr>
                  <a:t>Stabilize POD basis using stabilization approach described in this talk.</a:t>
                </a:r>
              </a:p>
              <a:p>
                <a:pPr marL="342900" indent="-342900">
                  <a:buAutoNum type="arabicPeriod"/>
                </a:pPr>
                <a:r>
                  <a:rPr lang="en-US" dirty="0" smtClean="0">
                    <a:latin typeface="Calibri" panose="020F0502020204030204" pitchFamily="34" charset="0"/>
                  </a:rPr>
                  <a:t>Run LSPG ROM in SPARC with stabilized basis. 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40" y="1294857"/>
                <a:ext cx="8001000" cy="1557478"/>
              </a:xfrm>
              <a:prstGeom prst="rect">
                <a:avLst/>
              </a:prstGeom>
              <a:blipFill>
                <a:blip r:embed="rId3"/>
                <a:stretch>
                  <a:fillRect l="-532" t="-1550" b="-4651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959363"/>
            <a:ext cx="3808141" cy="3472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5181600"/>
            <a:ext cx="2639520" cy="69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0" y="3119497"/>
            <a:ext cx="533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Figure (left) shows </a:t>
            </a:r>
            <a:r>
              <a:rPr lang="en-US" sz="2000" b="1" i="1" dirty="0" smtClean="0">
                <a:latin typeface="Calibri" panose="020F0502020204030204" pitchFamily="34" charset="0"/>
              </a:rPr>
              <a:t>generalized coordinates </a:t>
            </a:r>
            <a:r>
              <a:rPr lang="en-US" sz="2000" dirty="0" smtClean="0">
                <a:latin typeface="Calibri" panose="020F0502020204030204" pitchFamily="34" charset="0"/>
              </a:rPr>
              <a:t>for mode 2</a:t>
            </a:r>
            <a:r>
              <a:rPr lang="en-US" sz="2000" b="1" i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compared to FOM projection.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Our approach effectively </a:t>
            </a:r>
            <a:r>
              <a:rPr lang="en-US" sz="2000" b="1" i="1" dirty="0" smtClean="0">
                <a:latin typeface="Calibri" panose="020F0502020204030204" pitchFamily="34" charset="0"/>
              </a:rPr>
              <a:t>stabilizes</a:t>
            </a:r>
            <a:r>
              <a:rPr lang="en-US" sz="2000" dirty="0" smtClean="0">
                <a:latin typeface="Calibri" panose="020F0502020204030204" pitchFamily="34" charset="0"/>
              </a:rPr>
              <a:t> LSPG ROM.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Preliminary approach needs improvement, as there are </a:t>
            </a:r>
            <a:r>
              <a:rPr lang="en-US" sz="2000" b="1" i="1" dirty="0" smtClean="0">
                <a:latin typeface="Calibri" panose="020F0502020204030204" pitchFamily="34" charset="0"/>
              </a:rPr>
              <a:t>inconsistencies</a:t>
            </a:r>
            <a:r>
              <a:rPr lang="en-US" sz="2000" dirty="0" smtClean="0">
                <a:latin typeface="Calibri" panose="020F0502020204030204" pitchFamily="34" charset="0"/>
              </a:rPr>
              <a:t> between SPARC and Spirit codes.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5181600"/>
            <a:ext cx="4572000" cy="1015663"/>
          </a:xfrm>
          <a:prstGeom prst="rect">
            <a:avLst/>
          </a:prstGeom>
          <a:solidFill>
            <a:srgbClr val="A5F7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We are currently working on extending our stabilization/enhancement approach to ROMs with </a:t>
            </a:r>
            <a:r>
              <a:rPr lang="en-US" sz="2000" b="1" i="1" dirty="0" smtClean="0">
                <a:latin typeface="Calibri" panose="020F0502020204030204" pitchFamily="34" charset="0"/>
              </a:rPr>
              <a:t>generic nonlinearities</a:t>
            </a:r>
            <a:r>
              <a:rPr lang="en-US" sz="2000" dirty="0" smtClean="0">
                <a:latin typeface="Calibri" panose="020F0502020204030204" pitchFamily="34" charset="0"/>
              </a:rPr>
              <a:t>.  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746" y="2912327"/>
            <a:ext cx="1080028" cy="10622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3411" y="2895600"/>
            <a:ext cx="1102719" cy="107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346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228600" y="8382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</a:rPr>
              <a:t>Introduction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Targeted application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POD/</a:t>
            </a:r>
            <a:r>
              <a:rPr lang="en-US" sz="2400" dirty="0" err="1" smtClean="0">
                <a:latin typeface="Calibri" panose="020F0502020204030204" pitchFamily="34" charset="0"/>
              </a:rPr>
              <a:t>Galerkin</a:t>
            </a:r>
            <a:r>
              <a:rPr lang="en-US" sz="2400" dirty="0" smtClean="0">
                <a:latin typeface="Calibri" panose="020F0502020204030204" pitchFamily="34" charset="0"/>
              </a:rPr>
              <a:t> approach to MOR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Extreme model reduction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Mode truncation instability in MOR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4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Calibri" panose="020F0502020204030204" pitchFamily="34" charset="0"/>
              </a:rPr>
              <a:t>2.   Accounting for modal truncation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Traditional linear eddy-viscosity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New proposed approach via subspace rotation</a:t>
            </a:r>
          </a:p>
          <a:p>
            <a:pPr lvl="1"/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3.   Applications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Low Reynolds (</a:t>
            </a:r>
            <a:r>
              <a:rPr lang="en-US" sz="2400" i="1" dirty="0" smtClean="0">
                <a:latin typeface="Calibri" panose="020F0502020204030204" pitchFamily="34" charset="0"/>
              </a:rPr>
              <a:t>Re</a:t>
            </a:r>
            <a:r>
              <a:rPr lang="en-US" sz="2400" dirty="0" smtClean="0">
                <a:latin typeface="Calibri" panose="020F0502020204030204" pitchFamily="34" charset="0"/>
              </a:rPr>
              <a:t>) number channel driven cavity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Moderate Reynolds (</a:t>
            </a:r>
            <a:r>
              <a:rPr lang="en-US" sz="2400" i="1" dirty="0" smtClean="0">
                <a:latin typeface="Calibri" panose="020F0502020204030204" pitchFamily="34" charset="0"/>
              </a:rPr>
              <a:t>Re</a:t>
            </a:r>
            <a:r>
              <a:rPr lang="en-US" sz="2400" dirty="0" smtClean="0">
                <a:latin typeface="Calibri" panose="020F0502020204030204" pitchFamily="34" charset="0"/>
              </a:rPr>
              <a:t>) number channel driven cavity</a:t>
            </a:r>
          </a:p>
          <a:p>
            <a:pPr lvl="1"/>
            <a:endParaRPr lang="en-US" sz="400" dirty="0" smtClean="0">
              <a:latin typeface="Calibri" panose="020F0502020204030204" pitchFamily="34" charset="0"/>
            </a:endParaRP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4.   Extension </a:t>
            </a:r>
            <a:r>
              <a:rPr lang="en-US" sz="2400" dirty="0">
                <a:latin typeface="Calibri" panose="020F0502020204030204" pitchFamily="34" charset="0"/>
              </a:rPr>
              <a:t>to </a:t>
            </a:r>
            <a:r>
              <a:rPr lang="en-US" sz="2400" dirty="0" smtClean="0">
                <a:latin typeface="Calibri" panose="020F0502020204030204" pitchFamily="34" charset="0"/>
              </a:rPr>
              <a:t>Least-Squares </a:t>
            </a:r>
            <a:r>
              <a:rPr lang="en-US" sz="2400" dirty="0" err="1" smtClean="0">
                <a:latin typeface="Calibri" panose="020F0502020204030204" pitchFamily="34" charset="0"/>
              </a:rPr>
              <a:t>Petrov-Galerkin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(LSPG) ROMs</a:t>
            </a:r>
            <a:endParaRPr lang="en-US" sz="2400" dirty="0" smtClean="0">
              <a:latin typeface="Calibri" panose="020F0502020204030204" pitchFamily="34" charset="0"/>
            </a:endParaRP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</a:rPr>
              <a:t>5</a:t>
            </a:r>
            <a:r>
              <a:rPr lang="en-US" sz="2400" b="1" dirty="0" smtClean="0">
                <a:latin typeface="Calibri" panose="020F0502020204030204" pitchFamily="34" charset="0"/>
              </a:rPr>
              <a:t>.   Summary &amp; future work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endParaRPr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944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Summary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11454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We have developed a non-intrusive approach for </a:t>
            </a:r>
            <a:r>
              <a:rPr lang="en-US" sz="2000" i="1" u="sng" dirty="0" smtClean="0">
                <a:latin typeface="Calibri" panose="020F0502020204030204" pitchFamily="34" charset="0"/>
              </a:rPr>
              <a:t>stabilizing</a:t>
            </a:r>
            <a:r>
              <a:rPr lang="en-US" sz="2000" dirty="0" smtClean="0">
                <a:latin typeface="Calibri" panose="020F0502020204030204" pitchFamily="34" charset="0"/>
              </a:rPr>
              <a:t> and </a:t>
            </a:r>
            <a:r>
              <a:rPr lang="en-US" sz="2000" i="1" u="sng" dirty="0" smtClean="0">
                <a:latin typeface="Calibri" panose="020F0502020204030204" pitchFamily="34" charset="0"/>
              </a:rPr>
              <a:t>fine-tuning</a:t>
            </a:r>
            <a:r>
              <a:rPr lang="en-US" sz="2000" dirty="0" smtClean="0">
                <a:latin typeface="Calibri" panose="020F0502020204030204" pitchFamily="34" charset="0"/>
              </a:rPr>
              <a:t> projection-based ROMs for compressible flows.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The standard POD modes are </a:t>
            </a:r>
            <a:r>
              <a:rPr lang="en-US" sz="2000" i="1" dirty="0" smtClean="0">
                <a:latin typeface="Calibri" panose="020F0502020204030204" pitchFamily="34" charset="0"/>
              </a:rPr>
              <a:t>“</a:t>
            </a:r>
            <a:r>
              <a:rPr lang="en-US" sz="2000" i="1" u="sng" dirty="0" smtClean="0">
                <a:latin typeface="Calibri" panose="020F0502020204030204" pitchFamily="34" charset="0"/>
              </a:rPr>
              <a:t>rotated</a:t>
            </a:r>
            <a:r>
              <a:rPr lang="en-US" sz="2000" i="1" dirty="0" smtClean="0">
                <a:latin typeface="Calibri" panose="020F0502020204030204" pitchFamily="34" charset="0"/>
              </a:rPr>
              <a:t>”</a:t>
            </a:r>
            <a:r>
              <a:rPr lang="en-US" sz="2000" dirty="0" smtClean="0">
                <a:latin typeface="Calibri" panose="020F0502020204030204" pitchFamily="34" charset="0"/>
              </a:rPr>
              <a:t> into a more dissipative regime to account for the dynamics in the higher order modes truncated by the standard POD method.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The new approach is </a:t>
            </a:r>
            <a:r>
              <a:rPr lang="en-US" sz="2000" i="1" u="sng" dirty="0" smtClean="0">
                <a:latin typeface="Calibri" panose="020F0502020204030204" pitchFamily="34" charset="0"/>
              </a:rPr>
              <a:t>consistent</a:t>
            </a:r>
            <a:r>
              <a:rPr lang="en-US" sz="2000" dirty="0" smtClean="0">
                <a:latin typeface="Calibri" panose="020F0502020204030204" pitchFamily="34" charset="0"/>
              </a:rPr>
              <a:t> and does not require the addition of empirical turbulence model terms unlike traditional approaches.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Mathematically, the approach is formulated as a </a:t>
            </a:r>
            <a:r>
              <a:rPr lang="en-US" sz="2000" i="1" u="sng" dirty="0" smtClean="0">
                <a:latin typeface="Calibri" panose="020F0502020204030204" pitchFamily="34" charset="0"/>
              </a:rPr>
              <a:t>quadratic matrix program</a:t>
            </a:r>
            <a:r>
              <a:rPr lang="en-US" sz="2000" i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on the </a:t>
            </a:r>
            <a:r>
              <a:rPr lang="en-US" sz="2000" dirty="0" err="1" smtClean="0">
                <a:latin typeface="Calibri" panose="020F0502020204030204" pitchFamily="34" charset="0"/>
              </a:rPr>
              <a:t>Stiefel</a:t>
            </a:r>
            <a:r>
              <a:rPr lang="en-US" sz="2000" dirty="0" smtClean="0">
                <a:latin typeface="Calibri" panose="020F0502020204030204" pitchFamily="34" charset="0"/>
              </a:rPr>
              <a:t> manifold.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The constrained minimization problem is solved </a:t>
            </a:r>
            <a:r>
              <a:rPr lang="en-US" sz="2000" i="1" u="sng" dirty="0" smtClean="0">
                <a:latin typeface="Calibri" panose="020F0502020204030204" pitchFamily="34" charset="0"/>
              </a:rPr>
              <a:t>offline</a:t>
            </a:r>
            <a:r>
              <a:rPr lang="en-US" sz="2000" i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and </a:t>
            </a:r>
            <a:r>
              <a:rPr lang="en-US" sz="2000" i="1" u="sng" dirty="0" smtClean="0">
                <a:latin typeface="Calibri" panose="020F0502020204030204" pitchFamily="34" charset="0"/>
              </a:rPr>
              <a:t>small</a:t>
            </a:r>
            <a:r>
              <a:rPr lang="en-US" sz="2000" dirty="0" smtClean="0">
                <a:latin typeface="Calibri" panose="020F0502020204030204" pitchFamily="34" charset="0"/>
              </a:rPr>
              <a:t> enough to be solved in MATLAB.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The method is demonstrated on several compressible flow problems and shown to deliver </a:t>
            </a:r>
            <a:r>
              <a:rPr lang="en-US" sz="2000" i="1" u="sng" dirty="0" smtClean="0">
                <a:latin typeface="Calibri" panose="020F0502020204030204" pitchFamily="34" charset="0"/>
              </a:rPr>
              <a:t>stable</a:t>
            </a:r>
            <a:r>
              <a:rPr lang="en-US" sz="2000" i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and </a:t>
            </a:r>
            <a:r>
              <a:rPr lang="en-US" sz="2000" i="1" u="sng" dirty="0" smtClean="0">
                <a:latin typeface="Calibri" panose="020F0502020204030204" pitchFamily="34" charset="0"/>
              </a:rPr>
              <a:t>accurate</a:t>
            </a:r>
            <a:r>
              <a:rPr lang="en-US" sz="2000" i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ROMs.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1688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Future work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152400" y="1118012"/>
            <a:ext cx="88388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5335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Future work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152400" y="1118012"/>
            <a:ext cx="88388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Application to </a:t>
            </a:r>
            <a:r>
              <a:rPr lang="en-US" sz="2000" i="1" u="sng" dirty="0" smtClean="0">
                <a:latin typeface="Calibri" panose="020F0502020204030204" pitchFamily="34" charset="0"/>
              </a:rPr>
              <a:t>higher Reynolds number</a:t>
            </a:r>
            <a:r>
              <a:rPr lang="en-US" sz="2000" i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problems.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7919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Future work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152400" y="1118012"/>
            <a:ext cx="88388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Application to </a:t>
            </a:r>
            <a:r>
              <a:rPr lang="en-US" sz="2000" i="1" u="sng" dirty="0" smtClean="0">
                <a:latin typeface="Calibri" panose="020F0502020204030204" pitchFamily="34" charset="0"/>
              </a:rPr>
              <a:t>higher Reynolds number</a:t>
            </a:r>
            <a:r>
              <a:rPr lang="en-US" sz="2000" i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problems.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Extension of the proposed approach to problems with </a:t>
            </a:r>
            <a:r>
              <a:rPr lang="en-US" sz="2000" i="1" u="sng" dirty="0" smtClean="0">
                <a:latin typeface="Calibri" panose="020F0502020204030204" pitchFamily="34" charset="0"/>
              </a:rPr>
              <a:t>generic nonlinearities</a:t>
            </a:r>
            <a:r>
              <a:rPr lang="en-US" sz="2000" dirty="0" smtClean="0">
                <a:latin typeface="Calibri" panose="020F0502020204030204" pitchFamily="34" charset="0"/>
              </a:rPr>
              <a:t>, where the ROM involves some form of hyper-reduction (e.g., DEIM, </a:t>
            </a:r>
            <a:r>
              <a:rPr lang="en-US" sz="2000" dirty="0" err="1" smtClean="0">
                <a:latin typeface="Calibri" panose="020F0502020204030204" pitchFamily="34" charset="0"/>
              </a:rPr>
              <a:t>gappy</a:t>
            </a:r>
            <a:r>
              <a:rPr lang="en-US" sz="2000" dirty="0" smtClean="0">
                <a:latin typeface="Calibri" panose="020F0502020204030204" pitchFamily="34" charset="0"/>
              </a:rPr>
              <a:t> POD).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754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Future work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152400" y="1118012"/>
            <a:ext cx="88388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Application to </a:t>
            </a:r>
            <a:r>
              <a:rPr lang="en-US" sz="2000" i="1" u="sng" dirty="0" smtClean="0">
                <a:latin typeface="Calibri" panose="020F0502020204030204" pitchFamily="34" charset="0"/>
              </a:rPr>
              <a:t>higher Reynolds number</a:t>
            </a:r>
            <a:r>
              <a:rPr lang="en-US" sz="2000" i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problems.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Extension of the proposed approach to problems with </a:t>
            </a:r>
            <a:r>
              <a:rPr lang="en-US" sz="2000" i="1" u="sng" dirty="0" smtClean="0">
                <a:latin typeface="Calibri" panose="020F0502020204030204" pitchFamily="34" charset="0"/>
              </a:rPr>
              <a:t>generic nonlinearities</a:t>
            </a:r>
            <a:r>
              <a:rPr lang="en-US" sz="2000" dirty="0" smtClean="0">
                <a:latin typeface="Calibri" panose="020F0502020204030204" pitchFamily="34" charset="0"/>
              </a:rPr>
              <a:t>, where the ROM involves some form of hyper-reduction (e.g., DEIM, </a:t>
            </a:r>
            <a:r>
              <a:rPr lang="en-US" sz="2000" dirty="0" err="1" smtClean="0">
                <a:latin typeface="Calibri" panose="020F0502020204030204" pitchFamily="34" charset="0"/>
              </a:rPr>
              <a:t>gappy</a:t>
            </a:r>
            <a:r>
              <a:rPr lang="en-US" sz="2000" dirty="0" smtClean="0">
                <a:latin typeface="Calibri" panose="020F0502020204030204" pitchFamily="34" charset="0"/>
              </a:rPr>
              <a:t> POD).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Extension of the method to </a:t>
            </a:r>
            <a:r>
              <a:rPr lang="en-US" sz="2000" i="1" u="sng" dirty="0" smtClean="0">
                <a:latin typeface="Calibri" panose="020F0502020204030204" pitchFamily="34" charset="0"/>
              </a:rPr>
              <a:t>minimal-residual-based</a:t>
            </a:r>
            <a:r>
              <a:rPr lang="en-US" sz="2000" dirty="0" smtClean="0">
                <a:latin typeface="Calibri" panose="020F0502020204030204" pitchFamily="34" charset="0"/>
              </a:rPr>
              <a:t> nonlinear ROMs.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3463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Future work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152400" y="1118012"/>
            <a:ext cx="88388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Application to </a:t>
            </a:r>
            <a:r>
              <a:rPr lang="en-US" sz="2000" i="1" u="sng" dirty="0" smtClean="0">
                <a:latin typeface="Calibri" panose="020F0502020204030204" pitchFamily="34" charset="0"/>
              </a:rPr>
              <a:t>higher Reynolds number</a:t>
            </a:r>
            <a:r>
              <a:rPr lang="en-US" sz="2000" i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problems.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Extension of the proposed approach to problems with </a:t>
            </a:r>
            <a:r>
              <a:rPr lang="en-US" sz="2000" i="1" u="sng" dirty="0" smtClean="0">
                <a:latin typeface="Calibri" panose="020F0502020204030204" pitchFamily="34" charset="0"/>
              </a:rPr>
              <a:t>generic nonlinearities</a:t>
            </a:r>
            <a:r>
              <a:rPr lang="en-US" sz="2000" dirty="0" smtClean="0">
                <a:latin typeface="Calibri" panose="020F0502020204030204" pitchFamily="34" charset="0"/>
              </a:rPr>
              <a:t>, where the ROM involves some form of hyper-reduction (e.g., DEIM, </a:t>
            </a:r>
            <a:r>
              <a:rPr lang="en-US" sz="2000" dirty="0" err="1" smtClean="0">
                <a:latin typeface="Calibri" panose="020F0502020204030204" pitchFamily="34" charset="0"/>
              </a:rPr>
              <a:t>gappy</a:t>
            </a:r>
            <a:r>
              <a:rPr lang="en-US" sz="2000" dirty="0" smtClean="0">
                <a:latin typeface="Calibri" panose="020F0502020204030204" pitchFamily="34" charset="0"/>
              </a:rPr>
              <a:t> POD).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Extension of the method to </a:t>
            </a:r>
            <a:r>
              <a:rPr lang="en-US" sz="2000" i="1" u="sng" dirty="0" smtClean="0">
                <a:latin typeface="Calibri" panose="020F0502020204030204" pitchFamily="34" charset="0"/>
              </a:rPr>
              <a:t>minimal-residual-based</a:t>
            </a:r>
            <a:r>
              <a:rPr lang="en-US" sz="2000" dirty="0" smtClean="0">
                <a:latin typeface="Calibri" panose="020F0502020204030204" pitchFamily="34" charset="0"/>
              </a:rPr>
              <a:t> nonlinear ROMs.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Extension of the method to </a:t>
            </a:r>
            <a:r>
              <a:rPr lang="en-US" sz="2000" i="1" u="sng" dirty="0" smtClean="0">
                <a:latin typeface="Calibri" panose="020F0502020204030204" pitchFamily="34" charset="0"/>
              </a:rPr>
              <a:t>predictive applications</a:t>
            </a:r>
            <a:r>
              <a:rPr lang="en-US" sz="2000" dirty="0" smtClean="0">
                <a:latin typeface="Calibri" panose="020F0502020204030204" pitchFamily="34" charset="0"/>
              </a:rPr>
              <a:t>, e.g., problems with varying Reynolds number and/or Mach number.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3230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Future work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152400" y="1118012"/>
            <a:ext cx="88388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Application to </a:t>
            </a:r>
            <a:r>
              <a:rPr lang="en-US" sz="2000" i="1" u="sng" dirty="0" smtClean="0">
                <a:latin typeface="Calibri" panose="020F0502020204030204" pitchFamily="34" charset="0"/>
              </a:rPr>
              <a:t>higher Reynolds number</a:t>
            </a:r>
            <a:r>
              <a:rPr lang="en-US" sz="2000" i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problems.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Extension of the proposed approach to problems with </a:t>
            </a:r>
            <a:r>
              <a:rPr lang="en-US" sz="2000" i="1" u="sng" dirty="0" smtClean="0">
                <a:latin typeface="Calibri" panose="020F0502020204030204" pitchFamily="34" charset="0"/>
              </a:rPr>
              <a:t>generic nonlinearities</a:t>
            </a:r>
            <a:r>
              <a:rPr lang="en-US" sz="2000" dirty="0" smtClean="0">
                <a:latin typeface="Calibri" panose="020F0502020204030204" pitchFamily="34" charset="0"/>
              </a:rPr>
              <a:t>, where the ROM involves some form of hyper-reduction (e.g., DEIM, </a:t>
            </a:r>
            <a:r>
              <a:rPr lang="en-US" sz="2000" dirty="0" err="1" smtClean="0">
                <a:latin typeface="Calibri" panose="020F0502020204030204" pitchFamily="34" charset="0"/>
              </a:rPr>
              <a:t>gappy</a:t>
            </a:r>
            <a:r>
              <a:rPr lang="en-US" sz="2000" dirty="0" smtClean="0">
                <a:latin typeface="Calibri" panose="020F0502020204030204" pitchFamily="34" charset="0"/>
              </a:rPr>
              <a:t> POD).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Extension of the method to </a:t>
            </a:r>
            <a:r>
              <a:rPr lang="en-US" sz="2000" i="1" u="sng" dirty="0" smtClean="0">
                <a:latin typeface="Calibri" panose="020F0502020204030204" pitchFamily="34" charset="0"/>
              </a:rPr>
              <a:t>minimal-residual-based</a:t>
            </a:r>
            <a:r>
              <a:rPr lang="en-US" sz="2000" dirty="0" smtClean="0">
                <a:latin typeface="Calibri" panose="020F0502020204030204" pitchFamily="34" charset="0"/>
              </a:rPr>
              <a:t> nonlinear ROMs.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Extension of the method to </a:t>
            </a:r>
            <a:r>
              <a:rPr lang="en-US" sz="2000" i="1" u="sng" dirty="0" smtClean="0">
                <a:latin typeface="Calibri" panose="020F0502020204030204" pitchFamily="34" charset="0"/>
              </a:rPr>
              <a:t>predictive applications</a:t>
            </a:r>
            <a:r>
              <a:rPr lang="en-US" sz="2000" dirty="0" smtClean="0">
                <a:latin typeface="Calibri" panose="020F0502020204030204" pitchFamily="34" charset="0"/>
              </a:rPr>
              <a:t>, e.g., problems with varying Reynolds number and/or Mach number.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Selecting different </a:t>
            </a:r>
            <a:r>
              <a:rPr lang="en-US" sz="2000" i="1" u="sng" dirty="0" smtClean="0">
                <a:latin typeface="Calibri" panose="020F0502020204030204" pitchFamily="34" charset="0"/>
              </a:rPr>
              <a:t>goal-oriented</a:t>
            </a:r>
            <a:r>
              <a:rPr lang="en-US" sz="2000" dirty="0" smtClean="0">
                <a:latin typeface="Calibri" panose="020F0502020204030204" pitchFamily="34" charset="0"/>
              </a:rPr>
              <a:t> objectives and constraints in our optimization problem: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0" y="4399501"/>
                <a:ext cx="2639184" cy="7058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minimize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𝑿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𝒱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>
                          <a:latin typeface="Cambria Math"/>
                        </a:rPr>
                        <m:t>  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𝑿</m:t>
                      </m:r>
                      <m:r>
                        <a:rPr lang="en-US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subject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to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    </m:t>
                      </m:r>
                      <m:r>
                        <a:rPr lang="en-US" i="1">
                          <a:latin typeface="Cambria Math"/>
                        </a:rPr>
                        <m:t>𝑔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b="1" i="1" dirty="0">
                          <a:latin typeface="Cambria Math"/>
                        </a:rPr>
                        <m:t>𝑿</m:t>
                      </m:r>
                      <m:r>
                        <a:rPr lang="en-US" b="1" i="1" dirty="0">
                          <a:latin typeface="Cambria Math"/>
                        </a:rPr>
                        <m:t>,</m:t>
                      </m:r>
                      <m:r>
                        <a:rPr lang="en-US" b="1" i="1" dirty="0">
                          <a:latin typeface="Cambria Math"/>
                        </a:rPr>
                        <m:t>𝑳</m:t>
                      </m:r>
                      <m:r>
                        <a:rPr lang="en-US" b="1" i="1" dirty="0">
                          <a:latin typeface="Cambria Math"/>
                        </a:rPr>
                        <m:t>)</m:t>
                      </m:r>
                      <m:r>
                        <a:rPr lang="en-US" i="1" dirty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399501"/>
                <a:ext cx="2639184" cy="705899"/>
              </a:xfrm>
              <a:prstGeom prst="rect">
                <a:avLst/>
              </a:prstGeom>
              <a:blipFill rotWithShape="1">
                <a:blip r:embed="rId3"/>
                <a:stretch>
                  <a:fillRect b="-59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5098033"/>
                <a:ext cx="8686800" cy="1378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e.g</a:t>
                </a:r>
                <a:r>
                  <a:rPr lang="en-US" sz="2000" dirty="0">
                    <a:latin typeface="Calibri" panose="020F0502020204030204" pitchFamily="34" charset="0"/>
                  </a:rPr>
                  <a:t>.,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Maximize parametric robustness: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/>
                                  </a:rPr>
                                  <m:t>𝑼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1" i="1">
                                <a:latin typeface="Cambria Math"/>
                              </a:rPr>
                              <m:t>𝑿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/>
                                  </a:rPr>
                                  <m:t>𝑼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  <m:r>
                      <a:rPr lang="en-US" sz="2000" i="1" baseline="-25000">
                        <a:latin typeface="Cambria Math"/>
                      </a:rPr>
                      <m:t>𝐹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lvl="1"/>
                <a:endParaRPr lang="en-US" sz="400" dirty="0">
                  <a:latin typeface="Calibri" panose="020F050202020403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ODE constraints: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𝑔</m:t>
                    </m:r>
                    <m:r>
                      <a:rPr lang="en-US" sz="2000" i="1">
                        <a:latin typeface="Cambria Math"/>
                      </a:rPr>
                      <m:t>= </m:t>
                    </m:r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𝒂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     </a:t>
                </a:r>
              </a:p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098033"/>
                <a:ext cx="8686800" cy="1378967"/>
              </a:xfrm>
              <a:prstGeom prst="rect">
                <a:avLst/>
              </a:prstGeom>
              <a:blipFill>
                <a:blip r:embed="rId4"/>
                <a:stretch>
                  <a:fillRect l="-702" t="-11894" b="-5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0240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804855"/>
            <a:ext cx="5218461" cy="3810000"/>
          </a:xfrm>
          <a:prstGeom prst="rect">
            <a:avLst/>
          </a:prstGeom>
        </p:spPr>
      </p:pic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Extreme Model Reduction</a:t>
            </a:r>
            <a:endParaRPr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" y="880554"/>
                <a:ext cx="89154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Most realistic applications (e.g., high </a:t>
                </a:r>
                <a:r>
                  <a:rPr lang="en-US" sz="2000" i="1" dirty="0" smtClean="0">
                    <a:latin typeface="Calibri" panose="020F0502020204030204" pitchFamily="34" charset="0"/>
                  </a:rPr>
                  <a:t>Re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compressible cavity): basis that captures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000" b="1" i="1" dirty="0" smtClean="0">
                    <a:latin typeface="Calibri" panose="020F0502020204030204" pitchFamily="34" charset="0"/>
                  </a:rPr>
                  <a:t>99% snapshot energy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is required to accurately reproduce snapshots.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leads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&gt;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(1000) 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except for </a:t>
                </a:r>
                <a:r>
                  <a:rPr lang="en-US" sz="2000" b="1" i="1" dirty="0" smtClean="0">
                    <a:latin typeface="Calibri" panose="020F0502020204030204" pitchFamily="34" charset="0"/>
                  </a:rPr>
                  <a:t>toy problems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and/or </a:t>
                </a:r>
                <a:r>
                  <a:rPr lang="en-US" sz="2000" b="1" i="1" dirty="0" smtClean="0">
                    <a:latin typeface="Calibri" panose="020F0502020204030204" pitchFamily="34" charset="0"/>
                  </a:rPr>
                  <a:t>low-fidelity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models.</a:t>
                </a:r>
              </a:p>
              <a:p>
                <a:endParaRPr lang="en-US" sz="200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880554"/>
                <a:ext cx="8915400" cy="1384995"/>
              </a:xfrm>
              <a:prstGeom prst="rect">
                <a:avLst/>
              </a:prstGeom>
              <a:blipFill>
                <a:blip r:embed="rId4"/>
                <a:stretch>
                  <a:fillRect l="-616" t="-2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9503" y="5620647"/>
                <a:ext cx="7924800" cy="70788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</a:rPr>
                  <a:t>We are looking for an approach that enables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extreme model reduction</a:t>
                </a:r>
                <a:r>
                  <a:rPr lang="en-US" sz="2000" dirty="0">
                    <a:latin typeface="Calibri" panose="020F0502020204030204" pitchFamily="34" charset="0"/>
                  </a:rPr>
                  <a:t>: </a:t>
                </a:r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 algn="ctr"/>
                <a:r>
                  <a:rPr lang="en-US" sz="2000" dirty="0" smtClean="0">
                    <a:latin typeface="Calibri" panose="020F0502020204030204" pitchFamily="34" charset="0"/>
                  </a:rPr>
                  <a:t>ROM </a:t>
                </a:r>
                <a:r>
                  <a:rPr lang="en-US" sz="2000" dirty="0">
                    <a:latin typeface="Calibri" panose="020F0502020204030204" pitchFamily="34" charset="0"/>
                  </a:rPr>
                  <a:t>basis size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(10)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(100)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03" y="5620647"/>
                <a:ext cx="7924800" cy="707886"/>
              </a:xfrm>
              <a:prstGeom prst="rect">
                <a:avLst/>
              </a:prstGeom>
              <a:blipFill>
                <a:blip r:embed="rId5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6200" y="2002439"/>
            <a:ext cx="43368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Higher </a:t>
            </a:r>
            <a:r>
              <a:rPr lang="en-US" sz="2000" dirty="0">
                <a:latin typeface="Calibri" panose="020F0502020204030204" pitchFamily="34" charset="0"/>
              </a:rPr>
              <a:t>order modes are in general </a:t>
            </a:r>
            <a:r>
              <a:rPr lang="en-US" sz="2000" b="1" i="1" dirty="0">
                <a:latin typeface="Calibri" panose="020F0502020204030204" pitchFamily="34" charset="0"/>
              </a:rPr>
              <a:t>unreliable for prediction</a:t>
            </a:r>
            <a:r>
              <a:rPr lang="en-US" sz="2000" dirty="0">
                <a:latin typeface="Calibri" panose="020F0502020204030204" pitchFamily="34" charset="0"/>
              </a:rPr>
              <a:t>, so including them in the basis is unlikely to improve the </a:t>
            </a:r>
            <a:r>
              <a:rPr lang="en-US" sz="2000" b="1" i="1" dirty="0">
                <a:latin typeface="Calibri" panose="020F0502020204030204" pitchFamily="34" charset="0"/>
              </a:rPr>
              <a:t>predictive</a:t>
            </a:r>
            <a:r>
              <a:rPr lang="en-US" sz="2000" dirty="0">
                <a:latin typeface="Calibri" panose="020F0502020204030204" pitchFamily="34" charset="0"/>
              </a:rPr>
              <a:t> capabilities of a ROM. 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346" y="3831239"/>
            <a:ext cx="3843454" cy="1478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Figure (right) shows projection error for POD basis constructed using 800 snapshots for cavity problem.  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Dashed line = end of snapshot collection period.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355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-15240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References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609600"/>
            <a:ext cx="8991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[1] M. </a:t>
            </a:r>
            <a:r>
              <a:rPr lang="en-US" sz="1400" dirty="0" err="1" smtClean="0">
                <a:latin typeface="Calibri" panose="020F0502020204030204" pitchFamily="34" charset="0"/>
              </a:rPr>
              <a:t>Balajewicz</a:t>
            </a:r>
            <a:r>
              <a:rPr lang="en-US" sz="1400" dirty="0" smtClean="0">
                <a:latin typeface="Calibri" panose="020F0502020204030204" pitchFamily="34" charset="0"/>
              </a:rPr>
              <a:t>, E. Dowell.  Stabilization </a:t>
            </a:r>
            <a:r>
              <a:rPr lang="en-US" sz="1400" dirty="0">
                <a:latin typeface="Calibri" panose="020F0502020204030204" pitchFamily="34" charset="0"/>
              </a:rPr>
              <a:t>of projection-based reduced order models of the </a:t>
            </a:r>
            <a:r>
              <a:rPr lang="en-US" sz="1400" dirty="0" err="1">
                <a:latin typeface="Calibri" panose="020F0502020204030204" pitchFamily="34" charset="0"/>
              </a:rPr>
              <a:t>Navier</a:t>
            </a:r>
            <a:r>
              <a:rPr lang="en-US" sz="1400" dirty="0">
                <a:latin typeface="Calibri" panose="020F0502020204030204" pitchFamily="34" charset="0"/>
              </a:rPr>
              <a:t>-Stokes </a:t>
            </a:r>
            <a:r>
              <a:rPr lang="en-US" sz="1400" dirty="0" smtClean="0">
                <a:latin typeface="Calibri" panose="020F0502020204030204" pitchFamily="34" charset="0"/>
              </a:rPr>
              <a:t>equation.  </a:t>
            </a:r>
            <a:r>
              <a:rPr lang="en-US" sz="1400" i="1" dirty="0" smtClean="0">
                <a:latin typeface="Calibri" panose="020F0502020204030204" pitchFamily="34" charset="0"/>
              </a:rPr>
              <a:t>Nonlinear Dynamics </a:t>
            </a:r>
            <a:r>
              <a:rPr lang="en-US" sz="1400" b="1" dirty="0" smtClean="0">
                <a:latin typeface="Calibri" panose="020F0502020204030204" pitchFamily="34" charset="0"/>
              </a:rPr>
              <a:t>70</a:t>
            </a:r>
            <a:r>
              <a:rPr lang="en-US" sz="1400" dirty="0" smtClean="0">
                <a:latin typeface="Calibri" panose="020F0502020204030204" pitchFamily="34" charset="0"/>
              </a:rPr>
              <a:t>(2),1619-1632, 2012.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1400" dirty="0" smtClean="0">
                <a:latin typeface="Calibri" panose="020F0502020204030204" pitchFamily="34" charset="0"/>
              </a:rPr>
              <a:t>[2] M. </a:t>
            </a:r>
            <a:r>
              <a:rPr lang="en-US" sz="1400" dirty="0" err="1" smtClean="0">
                <a:latin typeface="Calibri" panose="020F0502020204030204" pitchFamily="34" charset="0"/>
              </a:rPr>
              <a:t>Balajewicz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smtClean="0">
                <a:latin typeface="Calibri" panose="020F0502020204030204" pitchFamily="34" charset="0"/>
              </a:rPr>
              <a:t>E. </a:t>
            </a:r>
            <a:r>
              <a:rPr lang="en-US" sz="1400" dirty="0">
                <a:latin typeface="Calibri" panose="020F0502020204030204" pitchFamily="34" charset="0"/>
              </a:rPr>
              <a:t>Dowell, </a:t>
            </a:r>
            <a:r>
              <a:rPr lang="en-US" sz="1400" dirty="0" smtClean="0">
                <a:latin typeface="Calibri" panose="020F0502020204030204" pitchFamily="34" charset="0"/>
              </a:rPr>
              <a:t>B. </a:t>
            </a:r>
            <a:r>
              <a:rPr lang="en-US" sz="1400" dirty="0" err="1" smtClean="0">
                <a:latin typeface="Calibri" panose="020F0502020204030204" pitchFamily="34" charset="0"/>
              </a:rPr>
              <a:t>Noack</a:t>
            </a:r>
            <a:r>
              <a:rPr lang="en-US" sz="1400" dirty="0" smtClean="0">
                <a:latin typeface="Calibri" panose="020F0502020204030204" pitchFamily="34" charset="0"/>
              </a:rPr>
              <a:t>. Low-dimensional </a:t>
            </a:r>
            <a:r>
              <a:rPr lang="en-US" sz="1400" dirty="0">
                <a:latin typeface="Calibri" panose="020F0502020204030204" pitchFamily="34" charset="0"/>
              </a:rPr>
              <a:t>modelling of high-Reynolds-number shear flows incorporating constraints from the </a:t>
            </a:r>
            <a:r>
              <a:rPr lang="en-US" sz="1400" dirty="0" err="1">
                <a:latin typeface="Calibri" panose="020F0502020204030204" pitchFamily="34" charset="0"/>
              </a:rPr>
              <a:t>Navier</a:t>
            </a:r>
            <a:r>
              <a:rPr lang="en-US" sz="1400" dirty="0">
                <a:latin typeface="Calibri" panose="020F0502020204030204" pitchFamily="34" charset="0"/>
              </a:rPr>
              <a:t>-Stokes equation. </a:t>
            </a:r>
            <a:r>
              <a:rPr lang="en-US" sz="1400" i="1" dirty="0" smtClean="0">
                <a:latin typeface="Calibri" panose="020F0502020204030204" pitchFamily="34" charset="0"/>
              </a:rPr>
              <a:t>Journal </a:t>
            </a:r>
            <a:r>
              <a:rPr lang="en-US" sz="1400" i="1" dirty="0">
                <a:latin typeface="Calibri" panose="020F0502020204030204" pitchFamily="34" charset="0"/>
              </a:rPr>
              <a:t>of Fluid </a:t>
            </a:r>
            <a:r>
              <a:rPr lang="en-US" sz="1400" i="1" dirty="0" smtClean="0">
                <a:latin typeface="Calibri" panose="020F0502020204030204" pitchFamily="34" charset="0"/>
              </a:rPr>
              <a:t>Mechanics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b="1" dirty="0" smtClean="0">
                <a:latin typeface="Calibri" panose="020F0502020204030204" pitchFamily="34" charset="0"/>
              </a:rPr>
              <a:t>729</a:t>
            </a:r>
            <a:r>
              <a:rPr lang="en-US" sz="1400" dirty="0" smtClean="0">
                <a:latin typeface="Calibri" panose="020F0502020204030204" pitchFamily="34" charset="0"/>
              </a:rPr>
              <a:t>, 285-308, 2013.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[3] M. </a:t>
            </a:r>
            <a:r>
              <a:rPr lang="en-US" sz="14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Balajewicz</a:t>
            </a: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, I. Tezaur, E. Dowell.  Minimal 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subspace rotation on the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Stiefel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 manifold for stabilization and enhancement of projection-based reduced order models for the compressible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Navier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-Stokes </a:t>
            </a: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equations. </a:t>
            </a:r>
            <a:r>
              <a:rPr lang="en-US" sz="1400" i="1" dirty="0">
                <a:solidFill>
                  <a:srgbClr val="FF0000"/>
                </a:solidFill>
                <a:latin typeface="Calibri" panose="020F0502020204030204" pitchFamily="34" charset="0"/>
              </a:rPr>
              <a:t>J. </a:t>
            </a:r>
            <a:r>
              <a:rPr lang="en-US" sz="14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Comput</a:t>
            </a:r>
            <a:r>
              <a:rPr lang="en-US" sz="1400" i="1" dirty="0">
                <a:solidFill>
                  <a:srgbClr val="FF0000"/>
                </a:solidFill>
                <a:latin typeface="Calibri" panose="020F0502020204030204" pitchFamily="34" charset="0"/>
              </a:rPr>
              <a:t>. Phys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., </a:t>
            </a:r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321</a:t>
            </a: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, 224–241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, 2016</a:t>
            </a: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1400" dirty="0" smtClean="0">
                <a:latin typeface="Calibri" panose="020F0502020204030204" pitchFamily="34" charset="0"/>
              </a:rPr>
              <a:t>[4] M. </a:t>
            </a:r>
            <a:r>
              <a:rPr lang="en-US" sz="1400" dirty="0">
                <a:latin typeface="Calibri" panose="020F0502020204030204" pitchFamily="34" charset="0"/>
              </a:rPr>
              <a:t>Barone, </a:t>
            </a:r>
            <a:r>
              <a:rPr lang="en-US" sz="1400" dirty="0" smtClean="0">
                <a:latin typeface="Calibri" panose="020F0502020204030204" pitchFamily="34" charset="0"/>
              </a:rPr>
              <a:t>I. </a:t>
            </a:r>
            <a:r>
              <a:rPr lang="en-US" sz="1400" dirty="0" err="1" smtClean="0">
                <a:latin typeface="Calibri" panose="020F0502020204030204" pitchFamily="34" charset="0"/>
              </a:rPr>
              <a:t>Kalashnikova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smtClean="0">
                <a:latin typeface="Calibri" panose="020F0502020204030204" pitchFamily="34" charset="0"/>
              </a:rPr>
              <a:t>D. </a:t>
            </a:r>
            <a:r>
              <a:rPr lang="en-US" sz="1400" dirty="0" err="1" smtClean="0">
                <a:latin typeface="Calibri" panose="020F0502020204030204" pitchFamily="34" charset="0"/>
              </a:rPr>
              <a:t>Segalman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smtClean="0">
                <a:latin typeface="Calibri" panose="020F0502020204030204" pitchFamily="34" charset="0"/>
              </a:rPr>
              <a:t>H. </a:t>
            </a:r>
            <a:r>
              <a:rPr lang="en-US" sz="1400" dirty="0" err="1" smtClean="0">
                <a:latin typeface="Calibri" panose="020F0502020204030204" pitchFamily="34" charset="0"/>
              </a:rPr>
              <a:t>Thornquist</a:t>
            </a:r>
            <a:r>
              <a:rPr lang="en-US" sz="1400" dirty="0" smtClean="0">
                <a:latin typeface="Calibri" panose="020F0502020204030204" pitchFamily="34" charset="0"/>
              </a:rPr>
              <a:t>.  Stable </a:t>
            </a:r>
            <a:r>
              <a:rPr lang="en-US" sz="1400" dirty="0" err="1">
                <a:latin typeface="Calibri" panose="020F0502020204030204" pitchFamily="34" charset="0"/>
              </a:rPr>
              <a:t>Galerkin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</a:rPr>
              <a:t>reduced order </a:t>
            </a:r>
            <a:r>
              <a:rPr lang="en-US" sz="1400" dirty="0">
                <a:latin typeface="Calibri" panose="020F0502020204030204" pitchFamily="34" charset="0"/>
              </a:rPr>
              <a:t>models for linearized compressible flow. 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i="1" dirty="0" smtClean="0">
                <a:latin typeface="Calibri" panose="020F0502020204030204" pitchFamily="34" charset="0"/>
              </a:rPr>
              <a:t>J</a:t>
            </a:r>
            <a:r>
              <a:rPr lang="en-US" sz="1400" i="1" dirty="0">
                <a:latin typeface="Calibri" panose="020F0502020204030204" pitchFamily="34" charset="0"/>
              </a:rPr>
              <a:t>. </a:t>
            </a:r>
            <a:r>
              <a:rPr lang="en-US" sz="1400" i="1" dirty="0" err="1" smtClean="0">
                <a:latin typeface="Calibri" panose="020F0502020204030204" pitchFamily="34" charset="0"/>
              </a:rPr>
              <a:t>Computat</a:t>
            </a:r>
            <a:r>
              <a:rPr lang="en-US" sz="1400" i="1" dirty="0" smtClean="0">
                <a:latin typeface="Calibri" panose="020F0502020204030204" pitchFamily="34" charset="0"/>
              </a:rPr>
              <a:t>. Phys</a:t>
            </a:r>
            <a:r>
              <a:rPr lang="en-US" sz="1400" dirty="0">
                <a:latin typeface="Calibri" panose="020F0502020204030204" pitchFamily="34" charset="0"/>
              </a:rPr>
              <a:t>.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b="1" dirty="0" smtClean="0">
                <a:latin typeface="Calibri" panose="020F0502020204030204" pitchFamily="34" charset="0"/>
              </a:rPr>
              <a:t>228</a:t>
            </a:r>
            <a:r>
              <a:rPr lang="en-US" sz="1400" dirty="0" smtClean="0">
                <a:latin typeface="Calibri" panose="020F0502020204030204" pitchFamily="34" charset="0"/>
              </a:rPr>
              <a:t>(6), 1932-1946, 2009.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1400" dirty="0" smtClean="0">
                <a:latin typeface="Calibri" panose="020F0502020204030204" pitchFamily="34" charset="0"/>
              </a:rPr>
              <a:t>[5]  K. Carlberg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smtClean="0">
                <a:latin typeface="Calibri" panose="020F0502020204030204" pitchFamily="34" charset="0"/>
              </a:rPr>
              <a:t>C. Farhat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smtClean="0">
                <a:latin typeface="Calibri" panose="020F0502020204030204" pitchFamily="34" charset="0"/>
              </a:rPr>
              <a:t>J. </a:t>
            </a:r>
            <a:r>
              <a:rPr lang="en-US" sz="1400" dirty="0" err="1" smtClean="0">
                <a:latin typeface="Calibri" panose="020F0502020204030204" pitchFamily="34" charset="0"/>
              </a:rPr>
              <a:t>Cortial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smtClean="0">
                <a:latin typeface="Calibri" panose="020F0502020204030204" pitchFamily="34" charset="0"/>
              </a:rPr>
              <a:t>D. </a:t>
            </a:r>
            <a:r>
              <a:rPr lang="en-US" sz="1400" dirty="0" err="1" smtClean="0">
                <a:latin typeface="Calibri" panose="020F0502020204030204" pitchFamily="34" charset="0"/>
              </a:rPr>
              <a:t>Amsallem</a:t>
            </a:r>
            <a:r>
              <a:rPr lang="en-US" sz="1400" dirty="0" smtClean="0">
                <a:latin typeface="Calibri" panose="020F0502020204030204" pitchFamily="34" charset="0"/>
              </a:rPr>
              <a:t>.  The </a:t>
            </a:r>
            <a:r>
              <a:rPr lang="en-US" sz="1400" dirty="0">
                <a:latin typeface="Calibri" panose="020F0502020204030204" pitchFamily="34" charset="0"/>
              </a:rPr>
              <a:t>GNAT method for nonlinear </a:t>
            </a:r>
            <a:r>
              <a:rPr lang="en-US" sz="1400" dirty="0" smtClean="0">
                <a:latin typeface="Calibri" panose="020F0502020204030204" pitchFamily="34" charset="0"/>
              </a:rPr>
              <a:t>model reduction</a:t>
            </a:r>
            <a:r>
              <a:rPr lang="en-US" sz="1400" dirty="0">
                <a:latin typeface="Calibri" panose="020F0502020204030204" pitchFamily="34" charset="0"/>
              </a:rPr>
              <a:t>: effective implementation and application to </a:t>
            </a:r>
            <a:r>
              <a:rPr lang="en-US" sz="1400" dirty="0" smtClean="0">
                <a:latin typeface="Calibri" panose="020F0502020204030204" pitchFamily="34" charset="0"/>
              </a:rPr>
              <a:t>computational fluid </a:t>
            </a:r>
            <a:r>
              <a:rPr lang="en-US" sz="1400" dirty="0">
                <a:latin typeface="Calibri" panose="020F0502020204030204" pitchFamily="34" charset="0"/>
              </a:rPr>
              <a:t>dynamics and turbulent flows. </a:t>
            </a:r>
            <a:r>
              <a:rPr lang="en-US" sz="1400" i="1" dirty="0" smtClean="0">
                <a:latin typeface="Calibri" panose="020F0502020204030204" pitchFamily="34" charset="0"/>
              </a:rPr>
              <a:t>J</a:t>
            </a:r>
            <a:r>
              <a:rPr lang="en-US" sz="1400" i="1" dirty="0">
                <a:latin typeface="Calibri" panose="020F0502020204030204" pitchFamily="34" charset="0"/>
              </a:rPr>
              <a:t>. </a:t>
            </a:r>
            <a:r>
              <a:rPr lang="en-US" sz="1400" i="1" dirty="0" err="1">
                <a:latin typeface="Calibri" panose="020F0502020204030204" pitchFamily="34" charset="0"/>
              </a:rPr>
              <a:t>Computat</a:t>
            </a:r>
            <a:r>
              <a:rPr lang="en-US" sz="1400" i="1" dirty="0">
                <a:latin typeface="Calibri" panose="020F0502020204030204" pitchFamily="34" charset="0"/>
              </a:rPr>
              <a:t>. Phys</a:t>
            </a:r>
            <a:r>
              <a:rPr lang="en-US" sz="1400" i="1" dirty="0" smtClean="0">
                <a:latin typeface="Calibri" panose="020F0502020204030204" pitchFamily="34" charset="0"/>
              </a:rPr>
              <a:t>.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b="1" dirty="0" smtClean="0">
                <a:latin typeface="Calibri" panose="020F0502020204030204" pitchFamily="34" charset="0"/>
              </a:rPr>
              <a:t>242,</a:t>
            </a:r>
            <a:r>
              <a:rPr lang="en-US" sz="1400" dirty="0" smtClean="0">
                <a:latin typeface="Calibri" panose="020F0502020204030204" pitchFamily="34" charset="0"/>
              </a:rPr>
              <a:t> 623-647, 2013.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1400" dirty="0" smtClean="0">
                <a:latin typeface="Calibri" panose="020F0502020204030204" pitchFamily="34" charset="0"/>
              </a:rPr>
              <a:t>[6] I. </a:t>
            </a:r>
            <a:r>
              <a:rPr lang="en-US" sz="1400" dirty="0" err="1" smtClean="0">
                <a:latin typeface="Calibri" panose="020F0502020204030204" pitchFamily="34" charset="0"/>
              </a:rPr>
              <a:t>Kalashnikova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smtClean="0">
                <a:latin typeface="Calibri" panose="020F0502020204030204" pitchFamily="34" charset="0"/>
              </a:rPr>
              <a:t>S. Arunajatesan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smtClean="0">
                <a:latin typeface="Calibri" panose="020F0502020204030204" pitchFamily="34" charset="0"/>
              </a:rPr>
              <a:t>M. </a:t>
            </a:r>
            <a:r>
              <a:rPr lang="en-US" sz="1400" dirty="0">
                <a:latin typeface="Calibri" panose="020F0502020204030204" pitchFamily="34" charset="0"/>
              </a:rPr>
              <a:t>Barone, </a:t>
            </a:r>
            <a:r>
              <a:rPr lang="en-US" sz="1400" dirty="0" smtClean="0">
                <a:latin typeface="Calibri" panose="020F0502020204030204" pitchFamily="34" charset="0"/>
              </a:rPr>
              <a:t>B. van </a:t>
            </a:r>
            <a:r>
              <a:rPr lang="en-US" sz="1400" dirty="0" err="1">
                <a:latin typeface="Calibri" panose="020F0502020204030204" pitchFamily="34" charset="0"/>
              </a:rPr>
              <a:t>Bloemen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Waanders</a:t>
            </a:r>
            <a:r>
              <a:rPr lang="en-US" sz="1400" dirty="0">
                <a:latin typeface="Calibri" panose="020F0502020204030204" pitchFamily="34" charset="0"/>
              </a:rPr>
              <a:t>,  </a:t>
            </a:r>
            <a:r>
              <a:rPr lang="en-US" sz="1400" dirty="0" smtClean="0">
                <a:latin typeface="Calibri" panose="020F0502020204030204" pitchFamily="34" charset="0"/>
              </a:rPr>
              <a:t>J. Fike. </a:t>
            </a:r>
            <a:r>
              <a:rPr lang="en-US" sz="1400" dirty="0">
                <a:latin typeface="Calibri" panose="020F0502020204030204" pitchFamily="34" charset="0"/>
              </a:rPr>
              <a:t>Reduced order modeling for prediction and control of large-scale systems</a:t>
            </a:r>
            <a:r>
              <a:rPr lang="en-US" sz="1400" dirty="0" smtClean="0">
                <a:latin typeface="Calibri" panose="020F0502020204030204" pitchFamily="34" charset="0"/>
              </a:rPr>
              <a:t>.  </a:t>
            </a:r>
            <a:r>
              <a:rPr lang="en-US" sz="1400" i="1" dirty="0" smtClean="0">
                <a:latin typeface="Calibri" panose="020F0502020204030204" pitchFamily="34" charset="0"/>
              </a:rPr>
              <a:t>Sandia </a:t>
            </a:r>
            <a:r>
              <a:rPr lang="en-US" sz="1400" i="1" dirty="0">
                <a:latin typeface="Calibri" panose="020F0502020204030204" pitchFamily="34" charset="0"/>
              </a:rPr>
              <a:t>Tech. </a:t>
            </a:r>
            <a:r>
              <a:rPr lang="en-US" sz="1400" i="1" dirty="0" smtClean="0">
                <a:latin typeface="Calibri" panose="020F0502020204030204" pitchFamily="34" charset="0"/>
              </a:rPr>
              <a:t>Report</a:t>
            </a:r>
            <a:r>
              <a:rPr lang="en-US" sz="1400" dirty="0" smtClean="0">
                <a:latin typeface="Calibri" panose="020F0502020204030204" pitchFamily="34" charset="0"/>
              </a:rPr>
              <a:t>, 2014. 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1400" dirty="0" smtClean="0">
                <a:latin typeface="Calibri" panose="020F0502020204030204" pitchFamily="34" charset="0"/>
              </a:rPr>
              <a:t>[7] C. Rowley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smtClean="0">
                <a:latin typeface="Calibri" panose="020F0502020204030204" pitchFamily="34" charset="0"/>
              </a:rPr>
              <a:t>T. </a:t>
            </a:r>
            <a:r>
              <a:rPr lang="en-US" sz="1400" dirty="0" err="1" smtClean="0">
                <a:latin typeface="Calibri" panose="020F0502020204030204" pitchFamily="34" charset="0"/>
              </a:rPr>
              <a:t>Colonius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smtClean="0">
                <a:latin typeface="Calibri" panose="020F0502020204030204" pitchFamily="34" charset="0"/>
              </a:rPr>
              <a:t>R. Murray.  </a:t>
            </a:r>
            <a:r>
              <a:rPr lang="en-US" sz="1400" dirty="0">
                <a:latin typeface="Calibri" panose="020F0502020204030204" pitchFamily="34" charset="0"/>
              </a:rPr>
              <a:t>Model reduction for </a:t>
            </a:r>
            <a:r>
              <a:rPr lang="en-US" sz="1400" dirty="0" smtClean="0">
                <a:latin typeface="Calibri" panose="020F0502020204030204" pitchFamily="34" charset="0"/>
              </a:rPr>
              <a:t>compressible flows </a:t>
            </a:r>
            <a:r>
              <a:rPr lang="en-US" sz="1400" dirty="0">
                <a:latin typeface="Calibri" panose="020F0502020204030204" pitchFamily="34" charset="0"/>
              </a:rPr>
              <a:t>using </a:t>
            </a:r>
            <a:r>
              <a:rPr lang="en-US" sz="1400" dirty="0" smtClean="0">
                <a:latin typeface="Calibri" panose="020F0502020204030204" pitchFamily="34" charset="0"/>
              </a:rPr>
              <a:t>POD </a:t>
            </a:r>
            <a:r>
              <a:rPr lang="en-US" sz="1400" dirty="0">
                <a:latin typeface="Calibri" panose="020F0502020204030204" pitchFamily="34" charset="0"/>
              </a:rPr>
              <a:t>and </a:t>
            </a:r>
            <a:r>
              <a:rPr lang="en-US" sz="1400" dirty="0" err="1" smtClean="0">
                <a:latin typeface="Calibri" panose="020F0502020204030204" pitchFamily="34" charset="0"/>
              </a:rPr>
              <a:t>Galerkin</a:t>
            </a:r>
            <a:r>
              <a:rPr lang="en-US" sz="1400" dirty="0" smtClean="0">
                <a:latin typeface="Calibri" panose="020F0502020204030204" pitchFamily="34" charset="0"/>
              </a:rPr>
              <a:t> projection.  </a:t>
            </a:r>
            <a:r>
              <a:rPr lang="en-US" sz="1400" i="1" dirty="0" err="1" smtClean="0">
                <a:latin typeface="Calibri" panose="020F0502020204030204" pitchFamily="34" charset="0"/>
              </a:rPr>
              <a:t>Physica</a:t>
            </a:r>
            <a:r>
              <a:rPr lang="en-US" sz="1400" i="1" dirty="0" smtClean="0">
                <a:latin typeface="Calibri" panose="020F0502020204030204" pitchFamily="34" charset="0"/>
              </a:rPr>
              <a:t> </a:t>
            </a:r>
            <a:r>
              <a:rPr lang="en-US" sz="1400" i="1" dirty="0">
                <a:latin typeface="Calibri" panose="020F0502020204030204" pitchFamily="34" charset="0"/>
              </a:rPr>
              <a:t>D: </a:t>
            </a:r>
            <a:r>
              <a:rPr lang="en-US" sz="1400" i="1" dirty="0" smtClean="0">
                <a:latin typeface="Calibri" panose="020F0502020204030204" pitchFamily="34" charset="0"/>
              </a:rPr>
              <a:t>Nonlinear Phenomena</a:t>
            </a:r>
            <a:r>
              <a:rPr lang="en-US" sz="1400" dirty="0" smtClean="0">
                <a:latin typeface="Calibri" panose="020F0502020204030204" pitchFamily="34" charset="0"/>
              </a:rPr>
              <a:t>. </a:t>
            </a:r>
            <a:r>
              <a:rPr lang="en-US" sz="1400" b="1" dirty="0" smtClean="0">
                <a:latin typeface="Calibri" panose="020F0502020204030204" pitchFamily="34" charset="0"/>
              </a:rPr>
              <a:t>189</a:t>
            </a:r>
            <a:r>
              <a:rPr lang="en-US" sz="1400" dirty="0" smtClean="0">
                <a:latin typeface="Calibri" panose="020F0502020204030204" pitchFamily="34" charset="0"/>
              </a:rPr>
              <a:t>(1) 115-129, 2004.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1400" dirty="0" smtClean="0">
                <a:latin typeface="Calibri" panose="020F0502020204030204" pitchFamily="34" charset="0"/>
              </a:rPr>
              <a:t>[8] G. </a:t>
            </a:r>
            <a:r>
              <a:rPr lang="en-US" sz="1400" dirty="0" err="1" smtClean="0">
                <a:latin typeface="Calibri" panose="020F0502020204030204" pitchFamily="34" charset="0"/>
              </a:rPr>
              <a:t>Serre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smtClean="0">
                <a:latin typeface="Calibri" panose="020F0502020204030204" pitchFamily="34" charset="0"/>
              </a:rPr>
              <a:t>P. Lafon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smtClean="0">
                <a:latin typeface="Calibri" panose="020F0502020204030204" pitchFamily="34" charset="0"/>
              </a:rPr>
              <a:t>X. </a:t>
            </a:r>
            <a:r>
              <a:rPr lang="en-US" sz="1400" dirty="0" err="1">
                <a:latin typeface="Calibri" panose="020F0502020204030204" pitchFamily="34" charset="0"/>
              </a:rPr>
              <a:t>Gloerfelt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smtClean="0">
                <a:latin typeface="Calibri" panose="020F0502020204030204" pitchFamily="34" charset="0"/>
              </a:rPr>
              <a:t>C. </a:t>
            </a:r>
            <a:r>
              <a:rPr lang="en-US" sz="1400" dirty="0" err="1" smtClean="0">
                <a:latin typeface="Calibri" panose="020F0502020204030204" pitchFamily="34" charset="0"/>
              </a:rPr>
              <a:t>Bailly</a:t>
            </a:r>
            <a:r>
              <a:rPr lang="en-US" sz="1400" dirty="0" smtClean="0">
                <a:latin typeface="Calibri" panose="020F0502020204030204" pitchFamily="34" charset="0"/>
              </a:rPr>
              <a:t>.   </a:t>
            </a:r>
            <a:r>
              <a:rPr lang="en-US" sz="1400" dirty="0">
                <a:latin typeface="Calibri" panose="020F0502020204030204" pitchFamily="34" charset="0"/>
              </a:rPr>
              <a:t>Reliable reduced-order models for </a:t>
            </a:r>
            <a:r>
              <a:rPr lang="en-US" sz="1400" dirty="0" err="1" smtClean="0">
                <a:latin typeface="Calibri" panose="020F0502020204030204" pitchFamily="34" charset="0"/>
              </a:rPr>
              <a:t>timedependentlinearized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euler</a:t>
            </a:r>
            <a:r>
              <a:rPr lang="en-US" sz="1400" dirty="0">
                <a:latin typeface="Calibri" panose="020F0502020204030204" pitchFamily="34" charset="0"/>
              </a:rPr>
              <a:t> equations.  </a:t>
            </a:r>
            <a:r>
              <a:rPr lang="en-US" sz="1400" i="1" dirty="0" smtClean="0">
                <a:latin typeface="Calibri" panose="020F0502020204030204" pitchFamily="34" charset="0"/>
              </a:rPr>
              <a:t>J</a:t>
            </a:r>
            <a:r>
              <a:rPr lang="en-US" sz="1400" i="1" dirty="0">
                <a:latin typeface="Calibri" panose="020F0502020204030204" pitchFamily="34" charset="0"/>
              </a:rPr>
              <a:t>. </a:t>
            </a:r>
            <a:r>
              <a:rPr lang="en-US" sz="1400" i="1" dirty="0" err="1">
                <a:latin typeface="Calibri" panose="020F0502020204030204" pitchFamily="34" charset="0"/>
              </a:rPr>
              <a:t>Computat</a:t>
            </a:r>
            <a:r>
              <a:rPr lang="en-US" sz="1400" i="1" dirty="0">
                <a:latin typeface="Calibri" panose="020F0502020204030204" pitchFamily="34" charset="0"/>
              </a:rPr>
              <a:t>. Phys</a:t>
            </a:r>
            <a:r>
              <a:rPr lang="en-US" sz="1400" i="1" dirty="0" smtClean="0">
                <a:latin typeface="Calibri" panose="020F0502020204030204" pitchFamily="34" charset="0"/>
              </a:rPr>
              <a:t>.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b="1" dirty="0" smtClean="0">
                <a:latin typeface="Calibri" panose="020F0502020204030204" pitchFamily="34" charset="0"/>
              </a:rPr>
              <a:t>231</a:t>
            </a:r>
            <a:r>
              <a:rPr lang="en-US" sz="1400" dirty="0" smtClean="0">
                <a:latin typeface="Calibri" panose="020F0502020204030204" pitchFamily="34" charset="0"/>
              </a:rPr>
              <a:t>(15) 5176-5194, 2012.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1400" dirty="0" smtClean="0">
                <a:latin typeface="Calibri" panose="020F0502020204030204" pitchFamily="34" charset="0"/>
              </a:rPr>
              <a:t>[9]  N. </a:t>
            </a:r>
            <a:r>
              <a:rPr lang="en-US" sz="1400" dirty="0" err="1" smtClean="0">
                <a:latin typeface="Calibri" panose="020F0502020204030204" pitchFamily="34" charset="0"/>
              </a:rPr>
              <a:t>Aubry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smtClean="0">
                <a:latin typeface="Calibri" panose="020F0502020204030204" pitchFamily="34" charset="0"/>
              </a:rPr>
              <a:t>P. Holmes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smtClean="0">
                <a:latin typeface="Calibri" panose="020F0502020204030204" pitchFamily="34" charset="0"/>
              </a:rPr>
              <a:t>J. Lumley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smtClean="0">
                <a:latin typeface="Calibri" panose="020F0502020204030204" pitchFamily="34" charset="0"/>
              </a:rPr>
              <a:t>E. Stone </a:t>
            </a:r>
            <a:r>
              <a:rPr lang="en-US" sz="1400" dirty="0">
                <a:latin typeface="Calibri" panose="020F0502020204030204" pitchFamily="34" charset="0"/>
              </a:rPr>
              <a:t>The dynamics of coherent structures in the wall region of a </a:t>
            </a:r>
          </a:p>
          <a:p>
            <a:r>
              <a:rPr lang="en-US" sz="1400" dirty="0">
                <a:latin typeface="Calibri" panose="020F0502020204030204" pitchFamily="34" charset="0"/>
              </a:rPr>
              <a:t>turbulent boundary </a:t>
            </a:r>
            <a:r>
              <a:rPr lang="en-US" sz="1400" dirty="0" smtClean="0">
                <a:latin typeface="Calibri" panose="020F0502020204030204" pitchFamily="34" charset="0"/>
              </a:rPr>
              <a:t>layer.  </a:t>
            </a:r>
            <a:r>
              <a:rPr lang="en-US" sz="1400" i="1" dirty="0" smtClean="0">
                <a:latin typeface="Calibri" panose="020F0502020204030204" pitchFamily="34" charset="0"/>
              </a:rPr>
              <a:t>J</a:t>
            </a:r>
            <a:r>
              <a:rPr lang="en-US" sz="1400" i="1" dirty="0">
                <a:latin typeface="Calibri" panose="020F0502020204030204" pitchFamily="34" charset="0"/>
              </a:rPr>
              <a:t>. Fluid Mech</a:t>
            </a:r>
            <a:r>
              <a:rPr lang="en-US" sz="1400" i="1" dirty="0" smtClean="0">
                <a:latin typeface="Calibri" panose="020F0502020204030204" pitchFamily="34" charset="0"/>
              </a:rPr>
              <a:t>.</a:t>
            </a:r>
            <a:r>
              <a:rPr lang="en-US" sz="1400" dirty="0" smtClean="0">
                <a:latin typeface="Calibri" panose="020F0502020204030204" pitchFamily="34" charset="0"/>
              </a:rPr>
              <a:t>  </a:t>
            </a:r>
            <a:r>
              <a:rPr lang="en-US" sz="1400" b="1" dirty="0" smtClean="0">
                <a:latin typeface="Calibri" panose="020F0502020204030204" pitchFamily="34" charset="0"/>
              </a:rPr>
              <a:t>192</a:t>
            </a:r>
            <a:r>
              <a:rPr lang="en-US" sz="1400" dirty="0" smtClean="0">
                <a:latin typeface="Calibri" panose="020F0502020204030204" pitchFamily="34" charset="0"/>
              </a:rPr>
              <a:t>(115) 115-173, 1988.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1400" dirty="0" smtClean="0">
                <a:latin typeface="Calibri" panose="020F0502020204030204" pitchFamily="34" charset="0"/>
              </a:rPr>
              <a:t>[10] J. </a:t>
            </a:r>
            <a:r>
              <a:rPr lang="en-US" sz="1400" dirty="0" err="1" smtClean="0">
                <a:latin typeface="Calibri" panose="020F0502020204030204" pitchFamily="34" charset="0"/>
              </a:rPr>
              <a:t>Osth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smtClean="0">
                <a:latin typeface="Calibri" panose="020F0502020204030204" pitchFamily="34" charset="0"/>
              </a:rPr>
              <a:t>B. </a:t>
            </a:r>
            <a:r>
              <a:rPr lang="en-US" sz="1400" dirty="0" err="1">
                <a:latin typeface="Calibri" panose="020F0502020204030204" pitchFamily="34" charset="0"/>
              </a:rPr>
              <a:t>Noack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smtClean="0">
                <a:latin typeface="Calibri" panose="020F0502020204030204" pitchFamily="34" charset="0"/>
              </a:rPr>
              <a:t>R. </a:t>
            </a:r>
            <a:r>
              <a:rPr lang="en-US" sz="1400" dirty="0" err="1">
                <a:latin typeface="Calibri" panose="020F0502020204030204" pitchFamily="34" charset="0"/>
              </a:rPr>
              <a:t>Krajnovic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smtClean="0">
                <a:latin typeface="Calibri" panose="020F0502020204030204" pitchFamily="34" charset="0"/>
              </a:rPr>
              <a:t>D. </a:t>
            </a:r>
            <a:r>
              <a:rPr lang="en-US" sz="1400" dirty="0">
                <a:latin typeface="Calibri" panose="020F0502020204030204" pitchFamily="34" charset="0"/>
              </a:rPr>
              <a:t>Barros, </a:t>
            </a:r>
            <a:r>
              <a:rPr lang="en-US" sz="1400" dirty="0" smtClean="0">
                <a:latin typeface="Calibri" panose="020F0502020204030204" pitchFamily="34" charset="0"/>
              </a:rPr>
              <a:t>J. </a:t>
            </a:r>
            <a:r>
              <a:rPr lang="en-US" sz="1400" dirty="0" err="1" smtClean="0">
                <a:latin typeface="Calibri" panose="020F0502020204030204" pitchFamily="34" charset="0"/>
              </a:rPr>
              <a:t>Boree</a:t>
            </a:r>
            <a:r>
              <a:rPr lang="en-US" sz="1400" dirty="0" smtClean="0">
                <a:latin typeface="Calibri" panose="020F0502020204030204" pitchFamily="34" charset="0"/>
              </a:rPr>
              <a:t>.  On </a:t>
            </a:r>
            <a:r>
              <a:rPr lang="en-US" sz="1400" dirty="0">
                <a:latin typeface="Calibri" panose="020F0502020204030204" pitchFamily="34" charset="0"/>
              </a:rPr>
              <a:t>the need for a nonlinear subscale turbulence term in POD</a:t>
            </a:r>
          </a:p>
          <a:p>
            <a:r>
              <a:rPr lang="en-US" sz="1400" dirty="0">
                <a:latin typeface="Calibri" panose="020F0502020204030204" pitchFamily="34" charset="0"/>
              </a:rPr>
              <a:t>models as exemplified for a high Reynolds number </a:t>
            </a:r>
            <a:r>
              <a:rPr lang="en-US" sz="1400" dirty="0" smtClean="0">
                <a:latin typeface="Calibri" panose="020F0502020204030204" pitchFamily="34" charset="0"/>
              </a:rPr>
              <a:t>flow </a:t>
            </a:r>
            <a:r>
              <a:rPr lang="en-US" sz="1400" dirty="0">
                <a:latin typeface="Calibri" panose="020F0502020204030204" pitchFamily="34" charset="0"/>
              </a:rPr>
              <a:t>over an Ahmed body.  </a:t>
            </a:r>
            <a:r>
              <a:rPr lang="en-US" sz="1400" i="1" dirty="0" smtClean="0">
                <a:latin typeface="Calibri" panose="020F0502020204030204" pitchFamily="34" charset="0"/>
              </a:rPr>
              <a:t>J</a:t>
            </a:r>
            <a:r>
              <a:rPr lang="en-US" sz="1400" i="1" dirty="0">
                <a:latin typeface="Calibri" panose="020F0502020204030204" pitchFamily="34" charset="0"/>
              </a:rPr>
              <a:t>. Fluid Mech</a:t>
            </a:r>
            <a:r>
              <a:rPr lang="en-US" sz="1400" i="1" dirty="0" smtClean="0">
                <a:latin typeface="Calibri" panose="020F0502020204030204" pitchFamily="34" charset="0"/>
              </a:rPr>
              <a:t>.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b="1" dirty="0" smtClean="0">
                <a:latin typeface="Calibri" panose="020F0502020204030204" pitchFamily="34" charset="0"/>
              </a:rPr>
              <a:t>747 </a:t>
            </a:r>
            <a:r>
              <a:rPr lang="en-US" sz="1400" dirty="0" smtClean="0">
                <a:latin typeface="Calibri" panose="020F0502020204030204" pitchFamily="34" charset="0"/>
              </a:rPr>
              <a:t>518-544, 2004.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1400" dirty="0" smtClean="0">
                <a:latin typeface="Calibri" panose="020F0502020204030204" pitchFamily="34" charset="0"/>
              </a:rPr>
              <a:t>[11] </a:t>
            </a:r>
            <a:r>
              <a:rPr lang="en-US" sz="1400" dirty="0">
                <a:latin typeface="Calibri" panose="020F0502020204030204" pitchFamily="34" charset="0"/>
              </a:rPr>
              <a:t>T. Bui-</a:t>
            </a:r>
            <a:r>
              <a:rPr lang="en-US" sz="1400" dirty="0" err="1">
                <a:latin typeface="Calibri" panose="020F0502020204030204" pitchFamily="34" charset="0"/>
              </a:rPr>
              <a:t>Thanh</a:t>
            </a:r>
            <a:r>
              <a:rPr lang="en-US" sz="1400" dirty="0">
                <a:latin typeface="Calibri" panose="020F0502020204030204" pitchFamily="34" charset="0"/>
              </a:rPr>
              <a:t>, K. </a:t>
            </a:r>
            <a:r>
              <a:rPr lang="en-US" sz="1400" dirty="0" err="1">
                <a:latin typeface="Calibri" panose="020F0502020204030204" pitchFamily="34" charset="0"/>
              </a:rPr>
              <a:t>Willcox</a:t>
            </a:r>
            <a:r>
              <a:rPr lang="en-US" sz="1400" dirty="0">
                <a:latin typeface="Calibri" panose="020F0502020204030204" pitchFamily="34" charset="0"/>
              </a:rPr>
              <a:t>, O. </a:t>
            </a:r>
            <a:r>
              <a:rPr lang="en-US" sz="1400" dirty="0" err="1">
                <a:latin typeface="Calibri" panose="020F0502020204030204" pitchFamily="34" charset="0"/>
              </a:rPr>
              <a:t>Ghattas</a:t>
            </a:r>
            <a:r>
              <a:rPr lang="en-US" sz="1400" dirty="0">
                <a:latin typeface="Calibri" panose="020F0502020204030204" pitchFamily="34" charset="0"/>
              </a:rPr>
              <a:t>, and B. van </a:t>
            </a:r>
            <a:r>
              <a:rPr lang="en-US" sz="1400" dirty="0" err="1">
                <a:latin typeface="Calibri" panose="020F0502020204030204" pitchFamily="34" charset="0"/>
              </a:rPr>
              <a:t>Bloemen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Waanders</a:t>
            </a:r>
            <a:r>
              <a:rPr lang="en-US" sz="1400" dirty="0">
                <a:latin typeface="Calibri" panose="020F0502020204030204" pitchFamily="34" charset="0"/>
              </a:rPr>
              <a:t>. Goal-oriented, model</a:t>
            </a:r>
          </a:p>
          <a:p>
            <a:r>
              <a:rPr lang="en-US" sz="1400" dirty="0">
                <a:latin typeface="Calibri" panose="020F0502020204030204" pitchFamily="34" charset="0"/>
              </a:rPr>
              <a:t>constrained optimization for reduction of large-scale systems</a:t>
            </a:r>
            <a:r>
              <a:rPr lang="en-US" sz="1400" i="1" dirty="0">
                <a:latin typeface="Calibri" panose="020F0502020204030204" pitchFamily="34" charset="0"/>
              </a:rPr>
              <a:t>. J. </a:t>
            </a:r>
            <a:r>
              <a:rPr lang="en-US" sz="1400" i="1" dirty="0" err="1">
                <a:latin typeface="Calibri" panose="020F0502020204030204" pitchFamily="34" charset="0"/>
              </a:rPr>
              <a:t>Comput</a:t>
            </a:r>
            <a:r>
              <a:rPr lang="en-US" sz="1400" i="1" dirty="0">
                <a:latin typeface="Calibri" panose="020F0502020204030204" pitchFamily="34" charset="0"/>
              </a:rPr>
              <a:t>. Phys</a:t>
            </a:r>
            <a:r>
              <a:rPr lang="en-US" sz="1400" dirty="0">
                <a:latin typeface="Calibri" panose="020F0502020204030204" pitchFamily="34" charset="0"/>
              </a:rPr>
              <a:t>., </a:t>
            </a:r>
            <a:r>
              <a:rPr lang="en-US" sz="1400" b="1" dirty="0" smtClean="0">
                <a:latin typeface="Calibri" panose="020F0502020204030204" pitchFamily="34" charset="0"/>
              </a:rPr>
              <a:t>224</a:t>
            </a:r>
            <a:r>
              <a:rPr lang="en-US" sz="1400" dirty="0" smtClean="0">
                <a:latin typeface="Calibri" panose="020F0502020204030204" pitchFamily="34" charset="0"/>
              </a:rPr>
              <a:t>, 880–896</a:t>
            </a:r>
            <a:r>
              <a:rPr lang="en-US" sz="1400" dirty="0">
                <a:latin typeface="Calibri" panose="020F0502020204030204" pitchFamily="34" charset="0"/>
              </a:rPr>
              <a:t>, 2007.</a:t>
            </a:r>
            <a:br>
              <a:rPr lang="en-US" sz="1400" dirty="0">
                <a:latin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</a:rPr>
              <a:t> 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00200"/>
            <a:ext cx="89154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224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Appendix: 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Shape 2"/>
              <p:cNvSpPr txBox="1"/>
              <p:nvPr/>
            </p:nvSpPr>
            <p:spPr>
              <a:xfrm>
                <a:off x="350760" y="840600"/>
                <a:ext cx="8229240" cy="487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sz="2000" b="1" dirty="0" smtClean="0">
                    <a:latin typeface="Calibri" panose="020F0502020204030204" pitchFamily="34" charset="0"/>
                  </a:rPr>
                  <a:t>Stabilization algorithm: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returns stabilizing rotation matrix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</a:rPr>
                      <m:t>𝑿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2" name="TextShap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60" y="840600"/>
                <a:ext cx="8229240" cy="4874400"/>
              </a:xfrm>
              <a:prstGeom prst="rect">
                <a:avLst/>
              </a:prstGeom>
              <a:blipFill rotWithShape="1">
                <a:blip r:embed="rId3"/>
                <a:stretch>
                  <a:fillRect l="-815" t="-6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48" y="1371601"/>
            <a:ext cx="8401652" cy="494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1360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524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Targeted Application: Compressible Flow</a:t>
            </a:r>
            <a:endParaRPr sz="3600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076840" cy="215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2"/>
          <p:cNvSpPr txBox="1"/>
          <p:nvPr/>
        </p:nvSpPr>
        <p:spPr>
          <a:xfrm>
            <a:off x="152400" y="897720"/>
            <a:ext cx="8229240" cy="1159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We are interested in the </a:t>
            </a:r>
            <a:r>
              <a:rPr lang="en-US" sz="2000" b="1" i="1" dirty="0" smtClean="0">
                <a:latin typeface="Calibri" panose="020F0502020204030204" pitchFamily="34" charset="0"/>
              </a:rPr>
              <a:t>compressible captive-carry problem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124200"/>
            <a:ext cx="8991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Majority of fluid MOR approaches in the literature are for </a:t>
            </a:r>
            <a:r>
              <a:rPr lang="en-US" sz="2000" b="1" i="1" dirty="0" smtClean="0">
                <a:latin typeface="Calibri" panose="020F0502020204030204" pitchFamily="34" charset="0"/>
              </a:rPr>
              <a:t>incompressible</a:t>
            </a:r>
            <a:r>
              <a:rPr lang="en-US" sz="2000" b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flow.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123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524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Targeted Application: Compressible Flow</a:t>
            </a:r>
            <a:endParaRPr sz="3600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076840" cy="215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2"/>
          <p:cNvSpPr txBox="1"/>
          <p:nvPr/>
        </p:nvSpPr>
        <p:spPr>
          <a:xfrm>
            <a:off x="152400" y="897720"/>
            <a:ext cx="8229240" cy="1159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We are interested in the </a:t>
            </a:r>
            <a:r>
              <a:rPr lang="en-US" sz="2000" b="1" i="1" dirty="0" smtClean="0">
                <a:latin typeface="Calibri" panose="020F0502020204030204" pitchFamily="34" charset="0"/>
              </a:rPr>
              <a:t>compressible captive-carry problem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124200"/>
            <a:ext cx="8991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Majority of fluid MOR approaches in the literature are for </a:t>
            </a:r>
            <a:r>
              <a:rPr lang="en-US" sz="2000" b="1" i="1" dirty="0" smtClean="0">
                <a:latin typeface="Calibri" panose="020F0502020204030204" pitchFamily="34" charset="0"/>
              </a:rPr>
              <a:t>incompressible</a:t>
            </a:r>
            <a:r>
              <a:rPr lang="en-US" sz="2000" b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flow.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469719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Desired numerical properties of ROMs: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 smtClean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Calibri" panose="020F0502020204030204" pitchFamily="34" charset="0"/>
              </a:rPr>
              <a:t>Consistency </a:t>
            </a:r>
            <a:r>
              <a:rPr lang="en-US" sz="2000" dirty="0" smtClean="0">
                <a:latin typeface="Calibri" panose="020F0502020204030204" pitchFamily="34" charset="0"/>
              </a:rPr>
              <a:t>(w.r.t. the continuous PDEs).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Calibri" panose="020F0502020204030204" pitchFamily="34" charset="0"/>
              </a:rPr>
              <a:t>Stability:</a:t>
            </a:r>
            <a:r>
              <a:rPr lang="en-US" sz="2000" dirty="0" smtClean="0">
                <a:latin typeface="Calibri" panose="020F0502020204030204" pitchFamily="34" charset="0"/>
              </a:rPr>
              <a:t> if full order model (FOM) is stable, ROM should be stable.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Calibri" panose="020F0502020204030204" pitchFamily="34" charset="0"/>
              </a:rPr>
              <a:t>Convergence:</a:t>
            </a:r>
            <a:r>
              <a:rPr lang="en-US" sz="2000" dirty="0" smtClean="0">
                <a:latin typeface="Calibri" panose="020F0502020204030204" pitchFamily="34" charset="0"/>
              </a:rPr>
              <a:t> requires consistency and stability.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Calibri" panose="020F0502020204030204" pitchFamily="34" charset="0"/>
              </a:rPr>
              <a:t>Accuracy</a:t>
            </a:r>
            <a:r>
              <a:rPr lang="en-US" sz="2000" dirty="0" smtClean="0">
                <a:latin typeface="Calibri" panose="020F0502020204030204" pitchFamily="34" charset="0"/>
              </a:rPr>
              <a:t> (w.r.t. FOM).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Calibri" panose="020F0502020204030204" pitchFamily="34" charset="0"/>
              </a:rPr>
              <a:t>Efficiency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Calibri" panose="020F0502020204030204" pitchFamily="34" charset="0"/>
              </a:rPr>
              <a:t>Robustness</a:t>
            </a:r>
            <a:r>
              <a:rPr lang="en-US" sz="2000" dirty="0" smtClean="0">
                <a:latin typeface="Calibri" panose="020F0502020204030204" pitchFamily="34" charset="0"/>
              </a:rPr>
              <a:t> (w.r.t. time or parameter changes).</a:t>
            </a:r>
          </a:p>
        </p:txBody>
      </p:sp>
    </p:spTree>
    <p:extLst>
      <p:ext uri="{BB962C8B-B14F-4D97-AF65-F5344CB8AC3E}">
        <p14:creationId xmlns:p14="http://schemas.microsoft.com/office/powerpoint/2010/main" val="11317451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524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Targeted Application: Compressible Flow</a:t>
            </a:r>
            <a:endParaRPr sz="3600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076840" cy="215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2"/>
          <p:cNvSpPr txBox="1"/>
          <p:nvPr/>
        </p:nvSpPr>
        <p:spPr>
          <a:xfrm>
            <a:off x="152400" y="897720"/>
            <a:ext cx="8229240" cy="1159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We are interested in the </a:t>
            </a:r>
            <a:r>
              <a:rPr lang="en-US" sz="2000" b="1" i="1" dirty="0" smtClean="0">
                <a:latin typeface="Calibri" panose="020F0502020204030204" pitchFamily="34" charset="0"/>
              </a:rPr>
              <a:t>compressible captive-carry problem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124200"/>
            <a:ext cx="8991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Majority of fluid MOR approaches in the literature are for </a:t>
            </a:r>
            <a:r>
              <a:rPr lang="en-US" sz="2000" b="1" i="1" dirty="0" smtClean="0">
                <a:latin typeface="Calibri" panose="020F0502020204030204" pitchFamily="34" charset="0"/>
              </a:rPr>
              <a:t>incompressible</a:t>
            </a:r>
            <a:r>
              <a:rPr lang="en-US" sz="2000" b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flow.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469719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Desired numerical properties of ROMs: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 smtClean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Calibri" panose="020F0502020204030204" pitchFamily="34" charset="0"/>
              </a:rPr>
              <a:t>Consistency </a:t>
            </a:r>
            <a:r>
              <a:rPr lang="en-US" sz="2000" dirty="0" smtClean="0">
                <a:latin typeface="Calibri" panose="020F0502020204030204" pitchFamily="34" charset="0"/>
              </a:rPr>
              <a:t>(w.r.t. the continuous PDEs).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Calibri" panose="020F0502020204030204" pitchFamily="34" charset="0"/>
              </a:rPr>
              <a:t>Stability:</a:t>
            </a:r>
            <a:r>
              <a:rPr lang="en-US" sz="2000" dirty="0" smtClean="0">
                <a:latin typeface="Calibri" panose="020F0502020204030204" pitchFamily="34" charset="0"/>
              </a:rPr>
              <a:t> if full order model (FOM) is stable, ROM should be stable.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Calibri" panose="020F0502020204030204" pitchFamily="34" charset="0"/>
              </a:rPr>
              <a:t>Convergence:</a:t>
            </a:r>
            <a:r>
              <a:rPr lang="en-US" sz="2000" dirty="0" smtClean="0">
                <a:latin typeface="Calibri" panose="020F0502020204030204" pitchFamily="34" charset="0"/>
              </a:rPr>
              <a:t> requires consistency and stability.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Calibri" panose="020F0502020204030204" pitchFamily="34" charset="0"/>
              </a:rPr>
              <a:t>Accuracy</a:t>
            </a:r>
            <a:r>
              <a:rPr lang="en-US" sz="2000" dirty="0" smtClean="0">
                <a:latin typeface="Calibri" panose="020F0502020204030204" pitchFamily="34" charset="0"/>
              </a:rPr>
              <a:t> (w.r.t. FOM).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Calibri" panose="020F0502020204030204" pitchFamily="34" charset="0"/>
              </a:rPr>
              <a:t>Efficiency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Calibri" panose="020F0502020204030204" pitchFamily="34" charset="0"/>
              </a:rPr>
              <a:t>Robustness</a:t>
            </a:r>
            <a:r>
              <a:rPr lang="en-US" sz="2000" dirty="0" smtClean="0">
                <a:latin typeface="Calibri" panose="020F0502020204030204" pitchFamily="34" charset="0"/>
              </a:rPr>
              <a:t> (w.r.t. time or parameter changes).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4199089"/>
            <a:ext cx="7543800" cy="2967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5867400"/>
            <a:ext cx="70104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Stability can be a real problem for compressible flow ROMs!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664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5865</Words>
  <Application>Microsoft Office PowerPoint</Application>
  <PresentationFormat>On-screen Show (4:3)</PresentationFormat>
  <Paragraphs>931</Paragraphs>
  <Slides>94</Slides>
  <Notes>93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94</vt:i4>
      </vt:variant>
    </vt:vector>
  </HeadingPairs>
  <TitlesOfParts>
    <vt:vector size="106" baseType="lpstr">
      <vt:lpstr>ＭＳ Ｐゴシック</vt:lpstr>
      <vt:lpstr>Arial</vt:lpstr>
      <vt:lpstr>Calibri</vt:lpstr>
      <vt:lpstr>Cambria Math</vt:lpstr>
      <vt:lpstr>Courier New</vt:lpstr>
      <vt:lpstr>DejaVu Sans</vt:lpstr>
      <vt:lpstr>StarSymbol</vt:lpstr>
      <vt:lpstr>Times New Roman</vt:lpstr>
      <vt:lpstr>Wingdings</vt:lpstr>
      <vt:lpstr>Wingdings 2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Tezaur, Irina</dc:creator>
  <cp:lastModifiedBy>Windows User</cp:lastModifiedBy>
  <cp:revision>295</cp:revision>
  <dcterms:modified xsi:type="dcterms:W3CDTF">2016-11-06T18:02:41Z</dcterms:modified>
</cp:coreProperties>
</file>