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84" r:id="rId1"/>
    <p:sldMasterId id="2147484041" r:id="rId2"/>
  </p:sldMasterIdLst>
  <p:notesMasterIdLst>
    <p:notesMasterId r:id="rId52"/>
  </p:notesMasterIdLst>
  <p:handoutMasterIdLst>
    <p:handoutMasterId r:id="rId53"/>
  </p:handoutMasterIdLst>
  <p:sldIdLst>
    <p:sldId id="395" r:id="rId3"/>
    <p:sldId id="570" r:id="rId4"/>
    <p:sldId id="619" r:id="rId5"/>
    <p:sldId id="648" r:id="rId6"/>
    <p:sldId id="663" r:id="rId7"/>
    <p:sldId id="501" r:id="rId8"/>
    <p:sldId id="554" r:id="rId9"/>
    <p:sldId id="564" r:id="rId10"/>
    <p:sldId id="613" r:id="rId11"/>
    <p:sldId id="646" r:id="rId12"/>
    <p:sldId id="625" r:id="rId13"/>
    <p:sldId id="647" r:id="rId14"/>
    <p:sldId id="604" r:id="rId15"/>
    <p:sldId id="620" r:id="rId16"/>
    <p:sldId id="664" r:id="rId17"/>
    <p:sldId id="628" r:id="rId18"/>
    <p:sldId id="638" r:id="rId19"/>
    <p:sldId id="606" r:id="rId20"/>
    <p:sldId id="630" r:id="rId21"/>
    <p:sldId id="645" r:id="rId22"/>
    <p:sldId id="622" r:id="rId23"/>
    <p:sldId id="675" r:id="rId24"/>
    <p:sldId id="669" r:id="rId25"/>
    <p:sldId id="670" r:id="rId26"/>
    <p:sldId id="671" r:id="rId27"/>
    <p:sldId id="672" r:id="rId28"/>
    <p:sldId id="673" r:id="rId29"/>
    <p:sldId id="674" r:id="rId30"/>
    <p:sldId id="627" r:id="rId31"/>
    <p:sldId id="631" r:id="rId32"/>
    <p:sldId id="649" r:id="rId33"/>
    <p:sldId id="632" r:id="rId34"/>
    <p:sldId id="595" r:id="rId35"/>
    <p:sldId id="650" r:id="rId36"/>
    <p:sldId id="667" r:id="rId37"/>
    <p:sldId id="635" r:id="rId38"/>
    <p:sldId id="621" r:id="rId39"/>
    <p:sldId id="607" r:id="rId40"/>
    <p:sldId id="668" r:id="rId41"/>
    <p:sldId id="643" r:id="rId42"/>
    <p:sldId id="608" r:id="rId43"/>
    <p:sldId id="642" r:id="rId44"/>
    <p:sldId id="644" r:id="rId45"/>
    <p:sldId id="609" r:id="rId46"/>
    <p:sldId id="610" r:id="rId47"/>
    <p:sldId id="611" r:id="rId48"/>
    <p:sldId id="612" r:id="rId49"/>
    <p:sldId id="651" r:id="rId50"/>
    <p:sldId id="652" r:id="rId51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 Math" panose="02040503050406030204" pitchFamily="18" charset="0"/>
      <p:regular r:id="rId58"/>
    </p:embeddedFont>
    <p:embeddedFont>
      <p:font typeface="ＭＳ Ｐゴシック" panose="020B0600070205080204" pitchFamily="34" charset="-128"/>
      <p:regular r:id="rId59"/>
    </p:embeddedFont>
  </p:embeddedFontLst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99"/>
    <a:srgbClr val="00FFCC"/>
    <a:srgbClr val="99FF66"/>
    <a:srgbClr val="003300"/>
    <a:srgbClr val="FFCC99"/>
    <a:srgbClr val="CCECFF"/>
    <a:srgbClr val="FFE69F"/>
    <a:srgbClr val="CCCCFF"/>
    <a:srgbClr val="19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73" autoAdjust="0"/>
  </p:normalViewPr>
  <p:slideViewPr>
    <p:cSldViewPr>
      <p:cViewPr>
        <p:scale>
          <a:sx n="112" d="100"/>
          <a:sy n="112" d="100"/>
        </p:scale>
        <p:origin x="-282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6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60157F-B8A1-4463-9B0F-EC8E87225581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D6CE48-BA02-4951-B74E-9408F125C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8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369024-2F17-4A5A-87BC-682849C24338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8638" cy="4183063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9CB7F0-2855-402D-B1BE-EE1D4ECA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45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48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Analytic covariance kernel would normally</a:t>
            </a:r>
            <a:r>
              <a:rPr lang="en-US" baseline="0" dirty="0" smtClean="0"/>
              <a:t> be computed from ensemble averaging (or numerical integration) applied to a set of (</a:t>
            </a:r>
            <a:r>
              <a:rPr lang="en-US" baseline="0" dirty="0" err="1" smtClean="0"/>
              <a:t>X_i</a:t>
            </a:r>
            <a:r>
              <a:rPr lang="en-US" baseline="0" dirty="0" smtClean="0"/>
              <a:t> - </a:t>
            </a:r>
            <a:r>
              <a:rPr lang="en-US" baseline="0" dirty="0" err="1" smtClean="0"/>
              <a:t>mu_i</a:t>
            </a:r>
            <a:r>
              <a:rPr lang="en-US" baseline="0" dirty="0" smtClean="0"/>
              <a:t>)(</a:t>
            </a:r>
            <a:r>
              <a:rPr lang="en-US" baseline="0" dirty="0" err="1" smtClean="0"/>
              <a:t>X_j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mu_j</a:t>
            </a:r>
            <a:r>
              <a:rPr lang="en-US" baseline="0" dirty="0" smtClean="0"/>
              <a:t>) snapshots.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B8E1-14A4-4DE2-AEAF-BDEDFA2B8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233F-3603-4C11-804D-F603BEB13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E95E-1429-4DFC-A4ED-5E1C91F70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9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35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1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41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9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76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5FF60-7704-4620-8B86-669943715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6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2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82F5-B8D7-4585-BA42-4DC208A84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F5C8-F183-45E1-81A3-F1DD1EC23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1761-5611-4AA6-A6BD-1598087C0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15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SAND2015-1599 C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53F1-4BFA-4A95-8569-A8F04E50E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911B-F0AD-4F74-96C2-B99FC7F37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9D12-42C0-47BC-A57F-DB8F69D1F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79" name="Picture 6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53400" y="6418263"/>
            <a:ext cx="8890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9" name="Straight Connector 6"/>
          <p:cNvCxnSpPr/>
          <p:nvPr/>
        </p:nvCxnSpPr>
        <p:spPr>
          <a:xfrm>
            <a:off x="419100" y="1447800"/>
            <a:ext cx="8305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181" name="Title Placeholder 1"/>
          <p:cNvSpPr>
            <a:spLocks noGrp="1"/>
          </p:cNvSpPr>
          <p:nvPr>
            <p:ph type="title"/>
          </p:nvPr>
        </p:nvSpPr>
        <p:spPr bwMode="auto">
          <a:xfrm>
            <a:off x="1409700" y="274638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B67D38-5AE2-4466-A1D2-E3FD679E6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0260B8-9196-4E37-B354-1442C8AA3905}" type="slidenum">
              <a:rPr lang="en-US" sz="1600" baseline="0" smtClean="0">
                <a:latin typeface="+mn-lt"/>
              </a:rPr>
              <a:t>‹#›</a:t>
            </a:fld>
            <a:endParaRPr lang="en-US" sz="16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9" r:id="rId2"/>
    <p:sldLayoutId id="2147484038" r:id="rId3"/>
    <p:sldLayoutId id="2147484037" r:id="rId4"/>
    <p:sldLayoutId id="2147484036" r:id="rId5"/>
    <p:sldLayoutId id="2147484035" r:id="rId6"/>
    <p:sldLayoutId id="2147484034" r:id="rId7"/>
    <p:sldLayoutId id="2147484033" r:id="rId8"/>
    <p:sldLayoutId id="2147484032" r:id="rId9"/>
    <p:sldLayoutId id="2147484031" r:id="rId10"/>
    <p:sldLayoutId id="214748403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10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44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0.png"/><Relationship Id="rId7" Type="http://schemas.openxmlformats.org/officeDocument/2006/relationships/image" Target="../media/image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70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jpe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00.png"/><Relationship Id="rId7" Type="http://schemas.openxmlformats.org/officeDocument/2006/relationships/image" Target="../media/image670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6.png"/><Relationship Id="rId7" Type="http://schemas.openxmlformats.org/officeDocument/2006/relationships/image" Target="../media/image6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601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5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5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90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8.png"/><Relationship Id="rId12" Type="http://schemas.openxmlformats.org/officeDocument/2006/relationships/image" Target="../media/image74.png"/><Relationship Id="rId17" Type="http://schemas.openxmlformats.org/officeDocument/2006/relationships/image" Target="../media/image78.png"/><Relationship Id="rId2" Type="http://schemas.openxmlformats.org/officeDocument/2006/relationships/image" Target="../media/image60.png"/><Relationship Id="rId16" Type="http://schemas.openxmlformats.org/officeDocument/2006/relationships/image" Target="../media/image88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73.png"/><Relationship Id="rId5" Type="http://schemas.openxmlformats.org/officeDocument/2006/relationships/image" Target="../media/image64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79.jpeg"/><Relationship Id="rId4" Type="http://schemas.openxmlformats.org/officeDocument/2006/relationships/image" Target="../media/image740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3.png"/><Relationship Id="rId7" Type="http://schemas.openxmlformats.org/officeDocument/2006/relationships/image" Target="../media/image89.png"/><Relationship Id="rId12" Type="http://schemas.openxmlformats.org/officeDocument/2006/relationships/image" Target="../media/image100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5.png"/><Relationship Id="rId5" Type="http://schemas.openxmlformats.org/officeDocument/2006/relationships/image" Target="../media/image86.png"/><Relationship Id="rId10" Type="http://schemas.openxmlformats.org/officeDocument/2006/relationships/image" Target="../media/image94.png"/><Relationship Id="rId4" Type="http://schemas.openxmlformats.org/officeDocument/2006/relationships/image" Target="../media/image84.png"/><Relationship Id="rId9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97.png"/><Relationship Id="rId7" Type="http://schemas.openxmlformats.org/officeDocument/2006/relationships/image" Target="../media/image108.png"/><Relationship Id="rId12" Type="http://schemas.openxmlformats.org/officeDocument/2006/relationships/image" Target="../media/image11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0.png"/><Relationship Id="rId5" Type="http://schemas.openxmlformats.org/officeDocument/2006/relationships/image" Target="../media/image1050.png"/><Relationship Id="rId10" Type="http://schemas.openxmlformats.org/officeDocument/2006/relationships/image" Target="../media/image62.png"/><Relationship Id="rId4" Type="http://schemas.openxmlformats.org/officeDocument/2006/relationships/image" Target="../media/image98.png"/><Relationship Id="rId9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102.png"/><Relationship Id="rId4" Type="http://schemas.openxmlformats.org/officeDocument/2006/relationships/image" Target="../media/image8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03.png"/><Relationship Id="rId7" Type="http://schemas.openxmlformats.org/officeDocument/2006/relationships/image" Target="../media/image10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91.png"/><Relationship Id="rId4" Type="http://schemas.openxmlformats.org/officeDocument/2006/relationships/image" Target="../media/image1120.png"/><Relationship Id="rId9" Type="http://schemas.openxmlformats.org/officeDocument/2006/relationships/image" Target="../media/image1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81.png"/><Relationship Id="rId4" Type="http://schemas.openxmlformats.org/officeDocument/2006/relationships/image" Target="../media/image12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4.tiff"/><Relationship Id="rId3" Type="http://schemas.openxmlformats.org/officeDocument/2006/relationships/image" Target="../media/image125.tiff"/><Relationship Id="rId7" Type="http://schemas.openxmlformats.org/officeDocument/2006/relationships/image" Target="../media/image128.jpe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7.jpe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4" Type="http://schemas.openxmlformats.org/officeDocument/2006/relationships/image" Target="../media/image570.png"/><Relationship Id="rId9" Type="http://schemas.openxmlformats.org/officeDocument/2006/relationships/image" Target="../media/image129.png"/><Relationship Id="rId14" Type="http://schemas.openxmlformats.org/officeDocument/2006/relationships/image" Target="../media/image13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81.png"/><Relationship Id="rId5" Type="http://schemas.openxmlformats.org/officeDocument/2006/relationships/image" Target="../media/image138.png"/><Relationship Id="rId10" Type="http://schemas.openxmlformats.org/officeDocument/2006/relationships/image" Target="../media/image124.png"/><Relationship Id="rId4" Type="http://schemas.openxmlformats.org/officeDocument/2006/relationships/image" Target="../media/image750.png"/><Relationship Id="rId9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860.png"/><Relationship Id="rId3" Type="http://schemas.openxmlformats.org/officeDocument/2006/relationships/image" Target="../media/image143.emf"/><Relationship Id="rId7" Type="http://schemas.openxmlformats.org/officeDocument/2006/relationships/image" Target="../media/image147.emf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emf"/><Relationship Id="rId11" Type="http://schemas.openxmlformats.org/officeDocument/2006/relationships/image" Target="../media/image840.png"/><Relationship Id="rId5" Type="http://schemas.openxmlformats.org/officeDocument/2006/relationships/image" Target="../media/image145.emf"/><Relationship Id="rId10" Type="http://schemas.openxmlformats.org/officeDocument/2006/relationships/image" Target="../media/image149.png"/><Relationship Id="rId4" Type="http://schemas.openxmlformats.org/officeDocument/2006/relationships/image" Target="../media/image144.emf"/><Relationship Id="rId9" Type="http://schemas.openxmlformats.org/officeDocument/2006/relationships/image" Target="../media/image148.png"/><Relationship Id="rId14" Type="http://schemas.openxmlformats.org/officeDocument/2006/relationships/image" Target="../media/image8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10.png"/><Relationship Id="rId7" Type="http://schemas.openxmlformats.org/officeDocument/2006/relationships/image" Target="../media/image32.png"/><Relationship Id="rId1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1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34.png"/><Relationship Id="rId14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18" Type="http://schemas.openxmlformats.org/officeDocument/2006/relationships/image" Target="../media/image31.jpe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17" Type="http://schemas.openxmlformats.org/officeDocument/2006/relationships/image" Target="../media/image30.jpeg"/><Relationship Id="rId2" Type="http://schemas.openxmlformats.org/officeDocument/2006/relationships/image" Target="../media/image18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20.png"/><Relationship Id="rId19" Type="http://schemas.openxmlformats.org/officeDocument/2006/relationships/image" Target="../media/image32.jpeg"/><Relationship Id="rId4" Type="http://schemas.openxmlformats.org/officeDocument/2006/relationships/image" Target="../media/image21.png"/><Relationship Id="rId9" Type="http://schemas.openxmlformats.org/officeDocument/2006/relationships/image" Target="../media/image19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46749"/>
            <a:ext cx="1627971" cy="31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" y="3748683"/>
            <a:ext cx="2650202" cy="226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3048000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i="1" dirty="0">
              <a:latin typeface="+mn-lt"/>
            </a:endParaRPr>
          </a:p>
          <a:p>
            <a:pPr algn="ctr"/>
            <a:endParaRPr lang="en-US" sz="2000" dirty="0">
              <a:latin typeface="+mn-lt"/>
            </a:endParaRPr>
          </a:p>
          <a:p>
            <a:pPr algn="ctr"/>
            <a:endParaRPr lang="en-US" sz="2000" dirty="0" smtClean="0">
              <a:latin typeface="+mn-lt"/>
            </a:endParaRPr>
          </a:p>
          <a:p>
            <a:pPr algn="ctr"/>
            <a:endParaRPr lang="en-US" sz="800" dirty="0" smtClean="0">
              <a:latin typeface="+mn-lt"/>
            </a:endParaRPr>
          </a:p>
          <a:p>
            <a:pPr algn="ctr"/>
            <a:endParaRPr lang="en-US" sz="800" dirty="0">
              <a:latin typeface="+mn-lt"/>
            </a:endParaRPr>
          </a:p>
          <a:p>
            <a:pPr algn="ctr"/>
            <a:endParaRPr lang="en-US" sz="800" dirty="0" smtClean="0">
              <a:latin typeface="+mn-lt"/>
            </a:endParaRPr>
          </a:p>
          <a:p>
            <a:pPr algn="ctr"/>
            <a:endParaRPr lang="en-US" sz="800" dirty="0" smtClean="0">
              <a:latin typeface="+mn-lt"/>
            </a:endParaRPr>
          </a:p>
          <a:p>
            <a:pPr algn="ctr"/>
            <a:r>
              <a:rPr lang="en-US" sz="2000" dirty="0" smtClean="0">
                <a:latin typeface="+mn-lt"/>
              </a:rPr>
              <a:t>8</a:t>
            </a:r>
            <a:r>
              <a:rPr lang="en-US" sz="2000" baseline="30000" dirty="0" smtClean="0">
                <a:latin typeface="+mn-lt"/>
              </a:rPr>
              <a:t>th</a:t>
            </a:r>
            <a:r>
              <a:rPr lang="en-US" sz="2000" dirty="0" smtClean="0">
                <a:latin typeface="+mn-lt"/>
              </a:rPr>
              <a:t> International Congress on Industrial and Applied Mathematics (ICIAM 2015)</a:t>
            </a:r>
          </a:p>
          <a:p>
            <a:pPr algn="ctr"/>
            <a:r>
              <a:rPr lang="en-US" sz="2000" dirty="0" smtClean="0">
                <a:latin typeface="+mn-lt"/>
              </a:rPr>
              <a:t>August 10-14, 2015</a:t>
            </a:r>
          </a:p>
          <a:p>
            <a:pPr algn="ctr"/>
            <a:r>
              <a:rPr lang="en-US" sz="2000" dirty="0" smtClean="0">
                <a:latin typeface="+mn-lt"/>
              </a:rPr>
              <a:t>Beijing, China 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295400"/>
            <a:ext cx="8714571" cy="455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986185" cy="1447800"/>
          </a:xfrm>
        </p:spPr>
        <p:txBody>
          <a:bodyPr/>
          <a:lstStyle/>
          <a:p>
            <a:r>
              <a:rPr lang="en-US" sz="3000" i="1" dirty="0">
                <a:latin typeface="+mn-lt"/>
              </a:rPr>
              <a:t>Albany/FELIX</a:t>
            </a:r>
            <a:r>
              <a:rPr lang="en-US" sz="3000" dirty="0">
                <a:latin typeface="+mn-lt"/>
              </a:rPr>
              <a:t>: A Robust &amp;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>
                <a:latin typeface="+mn-lt"/>
              </a:rPr>
              <a:t>Scalable </a:t>
            </a:r>
            <a:r>
              <a:rPr lang="en-US" sz="3000" i="1" dirty="0" err="1">
                <a:latin typeface="+mn-lt"/>
              </a:rPr>
              <a:t>Trilinos</a:t>
            </a:r>
            <a:r>
              <a:rPr lang="en-US" sz="3000" dirty="0">
                <a:latin typeface="+mn-lt"/>
              </a:rPr>
              <a:t>-Based Finite-Element Ice Flow </a:t>
            </a:r>
            <a:r>
              <a:rPr lang="en-US" sz="3000" dirty="0" err="1">
                <a:latin typeface="+mn-lt"/>
              </a:rPr>
              <a:t>Dycore</a:t>
            </a:r>
            <a:r>
              <a:rPr lang="en-US" sz="3000" dirty="0">
                <a:latin typeface="+mn-lt"/>
              </a:rPr>
              <a:t> Built for Advanced Architectures &amp;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>
                <a:latin typeface="+mn-lt"/>
              </a:rPr>
              <a:t>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867" y="2133600"/>
            <a:ext cx="7848600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I. Tezaur</a:t>
            </a:r>
            <a:r>
              <a:rPr lang="en-US" sz="2200" baseline="30000" dirty="0" smtClean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>
                <a:solidFill>
                  <a:schemeClr val="tx1"/>
                </a:solidFill>
              </a:rPr>
              <a:t>A. </a:t>
            </a:r>
            <a:r>
              <a:rPr lang="en-US" sz="2200" dirty="0" smtClean="0">
                <a:solidFill>
                  <a:schemeClr val="tx1"/>
                </a:solidFill>
              </a:rPr>
              <a:t>Salinger</a:t>
            </a:r>
            <a:r>
              <a:rPr lang="en-US" sz="2200" baseline="30000" dirty="0" smtClean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, M</a:t>
            </a:r>
            <a:r>
              <a:rPr lang="en-US" sz="2200" dirty="0">
                <a:solidFill>
                  <a:schemeClr val="tx1"/>
                </a:solidFill>
              </a:rPr>
              <a:t>. Perego</a:t>
            </a:r>
            <a:r>
              <a:rPr lang="en-US" sz="2200" baseline="30000" dirty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, J. Jakeman</a:t>
            </a:r>
            <a:r>
              <a:rPr lang="en-US" sz="2200" baseline="30000" dirty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, M. Eldred</a:t>
            </a:r>
            <a:r>
              <a:rPr lang="en-US" sz="2200" baseline="30000" dirty="0">
                <a:solidFill>
                  <a:schemeClr val="tx1"/>
                </a:solidFill>
              </a:rPr>
              <a:t>1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I. Demeshko</a:t>
            </a:r>
            <a:r>
              <a:rPr lang="en-US" sz="2200" baseline="30000" dirty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, R</a:t>
            </a:r>
            <a:r>
              <a:rPr lang="en-US" sz="2200" dirty="0">
                <a:solidFill>
                  <a:schemeClr val="tx1"/>
                </a:solidFill>
              </a:rPr>
              <a:t>. Tuminaro</a:t>
            </a:r>
            <a:r>
              <a:rPr lang="en-US" sz="2200" baseline="30000" dirty="0">
                <a:solidFill>
                  <a:schemeClr val="tx1"/>
                </a:solidFill>
              </a:rPr>
              <a:t>1</a:t>
            </a:r>
            <a:r>
              <a:rPr lang="en-US" sz="2200" dirty="0">
                <a:solidFill>
                  <a:schemeClr val="tx1"/>
                </a:solidFill>
              </a:rPr>
              <a:t>, S</a:t>
            </a:r>
            <a:r>
              <a:rPr lang="en-US" sz="2200" dirty="0" smtClean="0">
                <a:solidFill>
                  <a:schemeClr val="tx1"/>
                </a:solidFill>
              </a:rPr>
              <a:t>. Price</a:t>
            </a:r>
            <a:r>
              <a:rPr lang="en-US" sz="2200" baseline="30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baseline="30000" dirty="0" smtClean="0">
                <a:solidFill>
                  <a:schemeClr val="tx1"/>
                </a:solidFill>
              </a:rPr>
              <a:t>1 </a:t>
            </a:r>
            <a:r>
              <a:rPr lang="en-US" dirty="0" smtClean="0">
                <a:solidFill>
                  <a:schemeClr val="tx1"/>
                </a:solidFill>
              </a:rPr>
              <a:t>Sandia National Laboratories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Livermore, CA and Albuquerque, NM, USA</a:t>
            </a:r>
          </a:p>
          <a:p>
            <a:pPr algn="ctr"/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Los Alamos National Laboratory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Los Alamos, NM, USA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6340512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SAND2015-6419C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1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12192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Ice Sheet Evolution Models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628412"/>
                <a:ext cx="5715000" cy="565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Model for </a:t>
                </a:r>
                <a:r>
                  <a:rPr lang="en-US" b="1" i="1" dirty="0">
                    <a:latin typeface="+mn-lt"/>
                  </a:rPr>
                  <a:t>evolution of the boundaries </a:t>
                </a:r>
                <a:r>
                  <a:rPr lang="en-US" dirty="0">
                    <a:latin typeface="+mn-lt"/>
                  </a:rPr>
                  <a:t>(thickness evolution equation):</a:t>
                </a:r>
              </a:p>
              <a:p>
                <a:endParaRPr lang="en-US" sz="10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 smtClean="0">
                  <a:latin typeface="+mn-lt"/>
                  <a:ea typeface="Cambria Math"/>
                </a:endParaRPr>
              </a:p>
              <a:p>
                <a:pPr algn="ctr"/>
                <a:endParaRPr lang="en-US" sz="1000" b="1" dirty="0">
                  <a:latin typeface="+mn-lt"/>
                  <a:ea typeface="Cambria Math"/>
                </a:endParaRPr>
              </a:p>
              <a:p>
                <a:r>
                  <a:rPr lang="en-US" dirty="0">
                    <a:latin typeface="+mn-lt"/>
                  </a:rPr>
                  <a:t>     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dirty="0">
                    <a:latin typeface="+mn-lt"/>
                  </a:rPr>
                  <a:t> = vertically averaged velocity,</a:t>
                </a:r>
                <a:r>
                  <a:rPr lang="en-US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= surface mass </a:t>
                </a:r>
              </a:p>
              <a:p>
                <a:r>
                  <a:rPr lang="en-US" dirty="0">
                    <a:latin typeface="+mn-lt"/>
                  </a:rPr>
                  <a:t>       balance (conservation of mass).</a:t>
                </a:r>
              </a:p>
              <a:p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Temperature equation </a:t>
                </a:r>
                <a:r>
                  <a:rPr lang="en-US" dirty="0" smtClean="0">
                    <a:latin typeface="+mn-lt"/>
                  </a:rPr>
                  <a:t>(advection-diffusion):</a:t>
                </a:r>
              </a:p>
              <a:p>
                <a:endParaRPr lang="en-US" sz="1000" dirty="0" smtClean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acc>
                        <m:accPr>
                          <m:chr m:val="̇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𝝈</m:t>
                      </m:r>
                    </m:oMath>
                  </m:oMathPara>
                </a14:m>
                <a:endParaRPr lang="en-US" b="1" dirty="0" smtClean="0">
                  <a:latin typeface="+mn-lt"/>
                  <a:ea typeface="Cambria Math"/>
                </a:endParaRPr>
              </a:p>
              <a:p>
                <a:pPr algn="ctr"/>
                <a:endParaRPr lang="en-US" sz="1000" b="1" dirty="0" smtClean="0">
                  <a:latin typeface="+mn-lt"/>
                  <a:ea typeface="Cambria Math"/>
                </a:endParaRPr>
              </a:p>
              <a:p>
                <a:r>
                  <a:rPr lang="en-US" dirty="0" smtClean="0">
                    <a:latin typeface="+mn-lt"/>
                  </a:rPr>
                  <a:t>     (energy balance). </a:t>
                </a:r>
                <a:endParaRPr lang="en-US" dirty="0">
                  <a:latin typeface="+mn-lt"/>
                </a:endParaRPr>
              </a:p>
              <a:p>
                <a:endParaRPr lang="en-US" b="1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Flow factor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latin typeface="+mn-lt"/>
                  </a:rPr>
                  <a:t> in Glen’s law depends on temperature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Ice sheet </a:t>
                </a:r>
                <a:r>
                  <a:rPr lang="en-US" b="1" i="1" dirty="0" smtClean="0">
                    <a:latin typeface="+mn-lt"/>
                  </a:rPr>
                  <a:t>grows/retreats</a:t>
                </a:r>
                <a:r>
                  <a:rPr lang="en-US" dirty="0" smtClean="0">
                    <a:latin typeface="+mn-lt"/>
                  </a:rPr>
                  <a:t> depending on thickness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>
                    <a:latin typeface="+mn-lt"/>
                  </a:rPr>
                  <a:t>.</a:t>
                </a:r>
              </a:p>
              <a:p>
                <a:endParaRPr lang="en-US" dirty="0">
                  <a:latin typeface="+mn-lt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8412"/>
                <a:ext cx="5715000" cy="5655266"/>
              </a:xfrm>
              <a:prstGeom prst="rect">
                <a:avLst/>
              </a:prstGeom>
              <a:blipFill rotWithShape="1">
                <a:blip r:embed="rId2"/>
                <a:stretch>
                  <a:fillRect l="-640" t="-539" r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62279"/>
            <a:ext cx="2590800" cy="2512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0" baseline="-25000" smtClean="0">
                        <a:latin typeface="Cambria Math"/>
                      </a:rPr>
                      <m:t>0</m:t>
                    </m:r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Ice-covered (“active”) cells shaded in white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latin typeface="Cambria Math"/>
                      </a:rPr>
                      <m:t>&gt;</m:t>
                    </m:r>
                    <m:r>
                      <a:rPr lang="en-US" b="0" i="1" dirty="0" smtClean="0">
                        <a:latin typeface="Cambria Math"/>
                      </a:rPr>
                      <m:t>𝐻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𝑚𝑖𝑛</m:t>
                    </m:r>
                  </m:oMath>
                </a14:m>
                <a:r>
                  <a:rPr lang="en-US" dirty="0" smtClean="0">
                    <a:latin typeface="+mn-lt"/>
                  </a:rPr>
                  <a:t>)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531" t="-2597" r="-1592" b="-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9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12192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Ice Sheet Evolution Models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628412"/>
                <a:ext cx="5715000" cy="565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Model for </a:t>
                </a:r>
                <a:r>
                  <a:rPr lang="en-US" b="1" i="1" dirty="0">
                    <a:latin typeface="+mn-lt"/>
                  </a:rPr>
                  <a:t>evolution of the boundaries </a:t>
                </a:r>
                <a:r>
                  <a:rPr lang="en-US" dirty="0">
                    <a:latin typeface="+mn-lt"/>
                  </a:rPr>
                  <a:t>(thickness evolution equation):</a:t>
                </a:r>
              </a:p>
              <a:p>
                <a:endParaRPr lang="en-US" sz="10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b="1" dirty="0" smtClean="0">
                  <a:latin typeface="+mn-lt"/>
                  <a:ea typeface="Cambria Math"/>
                </a:endParaRPr>
              </a:p>
              <a:p>
                <a:pPr algn="ctr"/>
                <a:endParaRPr lang="en-US" sz="1000" b="1" dirty="0">
                  <a:latin typeface="+mn-lt"/>
                  <a:ea typeface="Cambria Math"/>
                </a:endParaRPr>
              </a:p>
              <a:p>
                <a:r>
                  <a:rPr lang="en-US" dirty="0">
                    <a:latin typeface="+mn-lt"/>
                  </a:rPr>
                  <a:t>     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dirty="0">
                    <a:latin typeface="+mn-lt"/>
                  </a:rPr>
                  <a:t> = vertically averaged velocity,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 smtClean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= surface mass </a:t>
                </a:r>
              </a:p>
              <a:p>
                <a:r>
                  <a:rPr lang="en-US" dirty="0">
                    <a:latin typeface="+mn-lt"/>
                  </a:rPr>
                  <a:t>       balance (conservation of mass).</a:t>
                </a:r>
              </a:p>
              <a:p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Temperature equation </a:t>
                </a:r>
                <a:r>
                  <a:rPr lang="en-US" dirty="0" smtClean="0">
                    <a:latin typeface="+mn-lt"/>
                  </a:rPr>
                  <a:t>(advection-diffusion):</a:t>
                </a:r>
              </a:p>
              <a:p>
                <a:endParaRPr lang="en-US" sz="1000" dirty="0" smtClean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acc>
                        <m:accPr>
                          <m:chr m:val="̇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𝝈</m:t>
                      </m:r>
                    </m:oMath>
                  </m:oMathPara>
                </a14:m>
                <a:endParaRPr lang="en-US" b="1" dirty="0" smtClean="0">
                  <a:latin typeface="+mn-lt"/>
                  <a:ea typeface="Cambria Math"/>
                </a:endParaRPr>
              </a:p>
              <a:p>
                <a:pPr algn="ctr"/>
                <a:endParaRPr lang="en-US" sz="1000" b="1" dirty="0" smtClean="0">
                  <a:latin typeface="+mn-lt"/>
                  <a:ea typeface="Cambria Math"/>
                </a:endParaRPr>
              </a:p>
              <a:p>
                <a:r>
                  <a:rPr lang="en-US" dirty="0" smtClean="0">
                    <a:latin typeface="+mn-lt"/>
                  </a:rPr>
                  <a:t>     (energy balance). </a:t>
                </a:r>
                <a:endParaRPr lang="en-US" dirty="0">
                  <a:latin typeface="+mn-lt"/>
                </a:endParaRPr>
              </a:p>
              <a:p>
                <a:endParaRPr lang="en-US" b="1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Flow factor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latin typeface="+mn-lt"/>
                  </a:rPr>
                  <a:t> in Glen’s law depends on temperature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Ice sheet </a:t>
                </a:r>
                <a:r>
                  <a:rPr lang="en-US" b="1" i="1" dirty="0" smtClean="0">
                    <a:latin typeface="+mn-lt"/>
                  </a:rPr>
                  <a:t>grows/retreats</a:t>
                </a:r>
                <a:r>
                  <a:rPr lang="en-US" dirty="0" smtClean="0">
                    <a:latin typeface="+mn-lt"/>
                  </a:rPr>
                  <a:t> depending on thickness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>
                    <a:latin typeface="+mn-lt"/>
                  </a:rPr>
                  <a:t>.</a:t>
                </a:r>
              </a:p>
              <a:p>
                <a:endParaRPr lang="en-US" dirty="0">
                  <a:latin typeface="+mn-lt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8412"/>
                <a:ext cx="5715000" cy="5655266"/>
              </a:xfrm>
              <a:prstGeom prst="rect">
                <a:avLst/>
              </a:prstGeom>
              <a:blipFill rotWithShape="1">
                <a:blip r:embed="rId2"/>
                <a:stretch>
                  <a:fillRect l="-640" t="-539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62279"/>
            <a:ext cx="2590800" cy="2512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62279"/>
            <a:ext cx="2590799" cy="2460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t</a:t>
                </a:r>
                <a:r>
                  <a:rPr lang="en-US" dirty="0" smtClean="0">
                    <a:latin typeface="+mn-lt"/>
                  </a:rPr>
                  <a:t>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baseline="-25000" smtClean="0">
                        <a:latin typeface="Cambria Math"/>
                      </a:rPr>
                      <m:t>0</m:t>
                    </m:r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Ice-covered (“active”) cells shaded in white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𝐻</m:t>
                    </m:r>
                    <m:r>
                      <a:rPr lang="en-US" i="1" dirty="0">
                        <a:latin typeface="Cambria Math"/>
                      </a:rPr>
                      <m:t>&gt;</m:t>
                    </m:r>
                    <m:r>
                      <a:rPr lang="en-US" i="1" dirty="0">
                        <a:latin typeface="Cambria Math"/>
                      </a:rPr>
                      <m:t>𝐻𝑚𝑖𝑛</m:t>
                    </m:r>
                  </m:oMath>
                </a14:m>
                <a:r>
                  <a:rPr lang="en-US" dirty="0"/>
                  <a:t>)</a:t>
                </a: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531" t="-2597" r="-1592" b="-77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5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12192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Ice Sheet Evolution Models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628412"/>
                <a:ext cx="5715000" cy="565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Model for </a:t>
                </a:r>
                <a:r>
                  <a:rPr lang="en-US" b="1" i="1" dirty="0" smtClean="0">
                    <a:latin typeface="+mn-lt"/>
                  </a:rPr>
                  <a:t>evolution of the boundaries </a:t>
                </a:r>
                <a:r>
                  <a:rPr lang="en-US" dirty="0" smtClean="0">
                    <a:latin typeface="+mn-lt"/>
                  </a:rPr>
                  <a:t>(thickness evolution equation):</a:t>
                </a:r>
              </a:p>
              <a:p>
                <a:endParaRPr lang="en-US" sz="1000" dirty="0" smtClean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pPr algn="ctr"/>
                <a:endParaRPr lang="en-US" sz="1000" b="1" dirty="0">
                  <a:ea typeface="Cambria Math"/>
                </a:endParaRPr>
              </a:p>
              <a:p>
                <a:r>
                  <a:rPr lang="en-US" dirty="0" smtClean="0">
                    <a:latin typeface="+mn-lt"/>
                  </a:rPr>
                  <a:t>     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dirty="0" smtClean="0">
                    <a:latin typeface="+mn-lt"/>
                  </a:rPr>
                  <a:t> = vertically averaged velocity,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+mn-lt"/>
                  </a:rPr>
                  <a:t>= surface mass </a:t>
                </a:r>
              </a:p>
              <a:p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      balance (conservation of mass).</a:t>
                </a:r>
              </a:p>
              <a:p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Temperature equation </a:t>
                </a:r>
                <a:r>
                  <a:rPr lang="en-US" dirty="0" smtClean="0">
                    <a:latin typeface="+mn-lt"/>
                  </a:rPr>
                  <a:t>(advection-diffusion):</a:t>
                </a:r>
              </a:p>
              <a:p>
                <a:endParaRPr lang="en-US" sz="1000" dirty="0" smtClean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acc>
                        <m:accPr>
                          <m:chr m:val="̇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𝝈</m:t>
                      </m:r>
                    </m:oMath>
                  </m:oMathPara>
                </a14:m>
                <a:endParaRPr lang="en-US" b="1" dirty="0" smtClean="0">
                  <a:latin typeface="+mn-lt"/>
                  <a:ea typeface="Cambria Math"/>
                </a:endParaRPr>
              </a:p>
              <a:p>
                <a:pPr algn="ctr"/>
                <a:endParaRPr lang="en-US" sz="1000" b="1" dirty="0" smtClean="0">
                  <a:latin typeface="+mn-lt"/>
                  <a:ea typeface="Cambria Math"/>
                </a:endParaRPr>
              </a:p>
              <a:p>
                <a:r>
                  <a:rPr lang="en-US" dirty="0" smtClean="0">
                    <a:latin typeface="+mn-lt"/>
                  </a:rPr>
                  <a:t>     (energy balance). </a:t>
                </a:r>
                <a:endParaRPr lang="en-US" dirty="0">
                  <a:latin typeface="+mn-lt"/>
                </a:endParaRPr>
              </a:p>
              <a:p>
                <a:endParaRPr lang="en-US" b="1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Flow factor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latin typeface="+mn-lt"/>
                  </a:rPr>
                  <a:t> in Glen’s law depends on temperature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Ice sheet </a:t>
                </a:r>
                <a:r>
                  <a:rPr lang="en-US" b="1" i="1" dirty="0" smtClean="0">
                    <a:latin typeface="+mn-lt"/>
                  </a:rPr>
                  <a:t>grows/retreats</a:t>
                </a:r>
                <a:r>
                  <a:rPr lang="en-US" dirty="0" smtClean="0">
                    <a:latin typeface="+mn-lt"/>
                  </a:rPr>
                  <a:t> depending on thickness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>
                    <a:latin typeface="+mn-lt"/>
                  </a:rPr>
                  <a:t>.</a:t>
                </a:r>
              </a:p>
              <a:p>
                <a:endParaRPr lang="en-US" dirty="0">
                  <a:latin typeface="+mn-lt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8412"/>
                <a:ext cx="5715000" cy="5655266"/>
              </a:xfrm>
              <a:prstGeom prst="rect">
                <a:avLst/>
              </a:prstGeom>
              <a:blipFill rotWithShape="1">
                <a:blip r:embed="rId2"/>
                <a:stretch>
                  <a:fillRect l="-640" t="-539" r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62279"/>
            <a:ext cx="2590800" cy="2512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62279"/>
            <a:ext cx="2590799" cy="2460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t</a:t>
                </a:r>
                <a:r>
                  <a:rPr lang="en-US" dirty="0" smtClean="0">
                    <a:latin typeface="+mn-lt"/>
                  </a:rPr>
                  <a:t>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baseline="-25000" smtClean="0">
                        <a:latin typeface="Cambria Math"/>
                      </a:rPr>
                      <m:t>0</m:t>
                    </m:r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baseline="-25000" smtClean="0">
                        <a:latin typeface="Cambria Math"/>
                      </a:rPr>
                      <m:t>1</m:t>
                    </m:r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19900" y="4224866"/>
                <a:ext cx="1447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baseline="-25000" dirty="0" smtClean="0">
                    <a:latin typeface="+mn-lt"/>
                  </a:rPr>
                  <a:t>2</a:t>
                </a:r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00" y="4224866"/>
                <a:ext cx="144780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Ice-covered (“active”) cells shaded in white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𝐻</m:t>
                    </m:r>
                    <m:r>
                      <a:rPr lang="en-US" i="1" dirty="0">
                        <a:latin typeface="Cambria Math"/>
                      </a:rPr>
                      <m:t>&gt;</m:t>
                    </m:r>
                    <m:r>
                      <a:rPr lang="en-US" i="1" dirty="0">
                        <a:latin typeface="Cambria Math"/>
                      </a:rPr>
                      <m:t>𝐻𝑚𝑖𝑛</m:t>
                    </m:r>
                  </m:oMath>
                </a14:m>
                <a:r>
                  <a:rPr lang="en-US" dirty="0"/>
                  <a:t>)</a:t>
                </a: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531" t="-2597" r="-1592" b="-77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35724"/>
            <a:ext cx="2548266" cy="24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/>
          <p:cNvCxnSpPr/>
          <p:nvPr/>
        </p:nvCxnSpPr>
        <p:spPr>
          <a:xfrm>
            <a:off x="4401141" y="1447800"/>
            <a:ext cx="0" cy="52717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7086600" cy="11430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Interfaces to </a:t>
            </a:r>
            <a:r>
              <a:rPr lang="en-US" sz="3600" i="1" dirty="0" smtClean="0">
                <a:solidFill>
                  <a:srgbClr val="000099"/>
                </a:solidFill>
                <a:latin typeface="+mn-lt"/>
              </a:rPr>
              <a:t>CISM </a:t>
            </a:r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and </a:t>
            </a:r>
            <a:r>
              <a:rPr lang="en-US" sz="3600" i="1" dirty="0" smtClean="0">
                <a:solidFill>
                  <a:srgbClr val="000099"/>
                </a:solidFill>
                <a:latin typeface="+mn-lt"/>
              </a:rPr>
              <a:t>MPAS LI </a:t>
            </a:r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for Transient Simulations 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64425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7/20</a:t>
            </a:r>
            <a:endParaRPr lang="en-US" sz="1200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05200" y="1592535"/>
            <a:ext cx="179188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n-lt"/>
              </a:rPr>
              <a:t>Albany/FELIX </a:t>
            </a:r>
            <a:r>
              <a:rPr lang="en-US" sz="1600" dirty="0" smtClean="0">
                <a:latin typeface="+mn-lt"/>
              </a:rPr>
              <a:t>(C++)</a:t>
            </a:r>
          </a:p>
          <a:p>
            <a:pPr algn="ctr"/>
            <a:r>
              <a:rPr lang="en-US" sz="1200" dirty="0" smtClean="0">
                <a:latin typeface="+mn-lt"/>
              </a:rPr>
              <a:t>velocity solve</a:t>
            </a:r>
            <a:endParaRPr lang="en-US" sz="1200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8225" y="2458422"/>
            <a:ext cx="1842446" cy="8925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n-lt"/>
              </a:rPr>
              <a:t>CISM</a:t>
            </a:r>
            <a:r>
              <a:rPr lang="en-US" sz="1600" dirty="0" smtClean="0">
                <a:latin typeface="+mn-lt"/>
              </a:rPr>
              <a:t> (Fortran)</a:t>
            </a:r>
          </a:p>
          <a:p>
            <a:pPr algn="ctr"/>
            <a:r>
              <a:rPr lang="en-US" sz="1200" dirty="0" smtClean="0">
                <a:latin typeface="+mn-lt"/>
              </a:rPr>
              <a:t>Thickness evolution,  temperature solve, coupling to CESM</a:t>
            </a:r>
            <a:endParaRPr lang="en-US" sz="1200" dirty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7555" y="1566446"/>
            <a:ext cx="1383786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+mn-lt"/>
              </a:rPr>
              <a:t>c</a:t>
            </a:r>
            <a:r>
              <a:rPr lang="en-US" sz="1600" dirty="0" err="1" smtClean="0">
                <a:latin typeface="+mn-lt"/>
              </a:rPr>
              <a:t>ism_driver</a:t>
            </a:r>
            <a:endParaRPr lang="en-US" sz="1600" dirty="0"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62200" y="2598003"/>
            <a:ext cx="18424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C++/</a:t>
            </a:r>
            <a:r>
              <a:rPr lang="en-US" sz="1600" dirty="0">
                <a:latin typeface="+mn-lt"/>
              </a:rPr>
              <a:t>Fortran</a:t>
            </a:r>
            <a:r>
              <a:rPr lang="en-US" sz="1600" dirty="0" smtClean="0">
                <a:latin typeface="+mn-lt"/>
              </a:rPr>
              <a:t> Interface, Mesh Conversion</a:t>
            </a:r>
            <a:endParaRPr lang="en-US" sz="1200" dirty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49531" y="2290227"/>
            <a:ext cx="1989669" cy="11387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n-lt"/>
              </a:rPr>
              <a:t>MPAS Land-Ice </a:t>
            </a:r>
            <a:r>
              <a:rPr lang="en-US" sz="1600" dirty="0" smtClean="0">
                <a:latin typeface="+mn-lt"/>
              </a:rPr>
              <a:t>(Fortran)</a:t>
            </a:r>
          </a:p>
          <a:p>
            <a:pPr algn="ctr"/>
            <a:r>
              <a:rPr lang="en-US" sz="1200" dirty="0" smtClean="0">
                <a:latin typeface="+mn-lt"/>
              </a:rPr>
              <a:t>Thickness evolution,  </a:t>
            </a:r>
          </a:p>
          <a:p>
            <a:pPr algn="ctr"/>
            <a:r>
              <a:rPr lang="en-US" sz="1200" dirty="0" smtClean="0">
                <a:latin typeface="+mn-lt"/>
              </a:rPr>
              <a:t>temperature solve, </a:t>
            </a:r>
          </a:p>
          <a:p>
            <a:pPr algn="ctr"/>
            <a:r>
              <a:rPr lang="en-US" sz="1200" dirty="0" smtClean="0">
                <a:latin typeface="+mn-lt"/>
              </a:rPr>
              <a:t>coupling to DOE-ESM</a:t>
            </a:r>
            <a:endParaRPr lang="en-US" sz="1200" dirty="0"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48200" y="2598003"/>
            <a:ext cx="18424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C++/Fortran Interface, Mesh Conversion</a:t>
            </a:r>
            <a:endParaRPr lang="en-US" sz="12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01932" y="1586414"/>
            <a:ext cx="16764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LandIce_model</a:t>
            </a:r>
            <a:endParaRPr lang="en-US" sz="1600" dirty="0">
              <a:latin typeface="+mn-lt"/>
            </a:endParaRPr>
          </a:p>
        </p:txBody>
      </p:sp>
      <p:cxnSp>
        <p:nvCxnSpPr>
          <p:cNvPr id="3" name="Straight Arrow Connector 2"/>
          <p:cNvCxnSpPr>
            <a:endCxn id="57" idx="0"/>
          </p:cNvCxnSpPr>
          <p:nvPr/>
        </p:nvCxnSpPr>
        <p:spPr>
          <a:xfrm>
            <a:off x="1019448" y="1905000"/>
            <a:ext cx="0" cy="5534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0"/>
          </p:cNvCxnSpPr>
          <p:nvPr/>
        </p:nvCxnSpPr>
        <p:spPr>
          <a:xfrm>
            <a:off x="7840132" y="1924968"/>
            <a:ext cx="4234" cy="365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940671" y="2895600"/>
            <a:ext cx="42152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6490646" y="2895600"/>
            <a:ext cx="3497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038600" y="2115756"/>
            <a:ext cx="0" cy="4822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4800600" y="2107597"/>
            <a:ext cx="0" cy="4832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057400" y="1197114"/>
            <a:ext cx="990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+mn-lt"/>
              </a:rPr>
              <a:t>CISM-Albany</a:t>
            </a:r>
            <a:endParaRPr lang="en-US" sz="2000" b="1" i="1" dirty="0"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659019" y="1197114"/>
            <a:ext cx="127518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+mn-lt"/>
              </a:rPr>
              <a:t>MPAS LI-Albany</a:t>
            </a:r>
            <a:endParaRPr lang="en-US" sz="2000" b="1" i="1" dirty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940671" y="4487647"/>
            <a:ext cx="2415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Structured hexahedral meshes (rectangles extruded to hexes).</a:t>
            </a:r>
            <a:endParaRPr lang="en-US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419600" y="3505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Tetrahedral meshes (dual of </a:t>
            </a:r>
            <a:r>
              <a:rPr lang="en-US" dirty="0" err="1" smtClean="0">
                <a:latin typeface="+mn-lt"/>
              </a:rPr>
              <a:t>hexaganonal</a:t>
            </a:r>
            <a:r>
              <a:rPr lang="en-US" dirty="0" smtClean="0">
                <a:latin typeface="+mn-lt"/>
              </a:rPr>
              <a:t> mesh, 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extruded to </a:t>
            </a:r>
            <a:r>
              <a:rPr lang="en-US" dirty="0" err="1" smtClean="0">
                <a:latin typeface="+mn-lt"/>
              </a:rPr>
              <a:t>tets</a:t>
            </a:r>
            <a:r>
              <a:rPr lang="en-US" dirty="0" smtClean="0">
                <a:latin typeface="+mn-lt"/>
              </a:rPr>
              <a:t>).</a:t>
            </a:r>
            <a:endParaRPr lang="en-US" dirty="0">
              <a:latin typeface="+mn-lt"/>
            </a:endParaRPr>
          </a:p>
        </p:txBody>
      </p:sp>
      <p:pic>
        <p:nvPicPr>
          <p:cNvPr id="92" name="Picture 91" descr="jakob_asci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2" y="4315562"/>
            <a:ext cx="1627451" cy="1366904"/>
          </a:xfrm>
          <a:prstGeom prst="rect">
            <a:avLst/>
          </a:prstGeom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434840"/>
            <a:ext cx="137160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akob_mpas_const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99479"/>
            <a:ext cx="1837268" cy="15424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4800" y="6135469"/>
            <a:ext cx="7650172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 pitchFamily="34" charset="0"/>
              </a:rPr>
              <a:t>Albany/FELIX</a:t>
            </a:r>
            <a:r>
              <a:rPr lang="en-US" dirty="0" smtClean="0">
                <a:latin typeface="Calibri" pitchFamily="34" charset="0"/>
              </a:rPr>
              <a:t> has been coupled to two land ice </a:t>
            </a:r>
            <a:r>
              <a:rPr lang="en-US" dirty="0" err="1" smtClean="0">
                <a:latin typeface="Calibri" pitchFamily="34" charset="0"/>
              </a:rPr>
              <a:t>dycores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b="1" dirty="0" smtClean="0">
                <a:latin typeface="Calibri" pitchFamily="34" charset="0"/>
              </a:rPr>
              <a:t>C</a:t>
            </a:r>
            <a:r>
              <a:rPr lang="en-US" dirty="0" smtClean="0">
                <a:latin typeface="Calibri" pitchFamily="34" charset="0"/>
              </a:rPr>
              <a:t>ommunity </a:t>
            </a:r>
            <a:r>
              <a:rPr lang="en-US" b="1" dirty="0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ce </a:t>
            </a:r>
            <a:r>
              <a:rPr lang="en-US" b="1" dirty="0" smtClean="0">
                <a:latin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</a:rPr>
              <a:t>heet </a:t>
            </a:r>
            <a:r>
              <a:rPr lang="en-US" b="1" dirty="0" smtClean="0">
                <a:latin typeface="Calibri" pitchFamily="34" charset="0"/>
              </a:rPr>
              <a:t>M</a:t>
            </a:r>
            <a:r>
              <a:rPr lang="en-US" dirty="0" smtClean="0">
                <a:latin typeface="Calibri" pitchFamily="34" charset="0"/>
              </a:rPr>
              <a:t>odel (</a:t>
            </a:r>
            <a:r>
              <a:rPr lang="en-US" b="1" i="1" dirty="0" smtClean="0">
                <a:latin typeface="Calibri" pitchFamily="34" charset="0"/>
              </a:rPr>
              <a:t>CISM</a:t>
            </a:r>
            <a:r>
              <a:rPr lang="en-US" dirty="0" smtClean="0">
                <a:latin typeface="Calibri" pitchFamily="34" charset="0"/>
              </a:rPr>
              <a:t>) and </a:t>
            </a:r>
            <a:r>
              <a:rPr lang="en-US" b="1" dirty="0" smtClean="0">
                <a:latin typeface="Calibri" pitchFamily="34" charset="0"/>
              </a:rPr>
              <a:t>M</a:t>
            </a:r>
            <a:r>
              <a:rPr lang="en-US" dirty="0" smtClean="0">
                <a:latin typeface="Calibri" pitchFamily="34" charset="0"/>
              </a:rPr>
              <a:t>odel for </a:t>
            </a:r>
            <a:r>
              <a:rPr lang="en-US" b="1" dirty="0" smtClean="0"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rediction </a:t>
            </a:r>
            <a:r>
              <a:rPr lang="en-US" b="1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cross </a:t>
            </a:r>
            <a:r>
              <a:rPr lang="en-US" b="1" dirty="0" smtClean="0">
                <a:latin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</a:rPr>
              <a:t>cales for </a:t>
            </a:r>
            <a:r>
              <a:rPr lang="en-US" b="1" dirty="0" smtClean="0">
                <a:latin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b="1" dirty="0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ce (</a:t>
            </a:r>
            <a:r>
              <a:rPr lang="en-US" b="1" i="1" dirty="0" smtClean="0">
                <a:latin typeface="Calibri" pitchFamily="34" charset="0"/>
              </a:rPr>
              <a:t>MPAS LI</a:t>
            </a:r>
            <a:r>
              <a:rPr lang="en-US" dirty="0" smtClean="0">
                <a:latin typeface="Calibri" pitchFamily="34" charset="0"/>
              </a:rPr>
              <a:t>) 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57600" y="2115756"/>
            <a:ext cx="0" cy="4514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05400" y="2107597"/>
            <a:ext cx="0" cy="4832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940671" y="3200400"/>
            <a:ext cx="4215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477000" y="32004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43800" y="3733800"/>
            <a:ext cx="1273448" cy="338554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o</a:t>
            </a:r>
            <a:r>
              <a:rPr lang="en-US" sz="1600" dirty="0" smtClean="0">
                <a:latin typeface="+mn-lt"/>
              </a:rPr>
              <a:t>utput file</a:t>
            </a:r>
            <a:endParaRPr lang="en-US" sz="16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152" y="3776246"/>
            <a:ext cx="1273448" cy="338554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o</a:t>
            </a:r>
            <a:r>
              <a:rPr lang="en-US" sz="1600" dirty="0" smtClean="0">
                <a:latin typeface="+mn-lt"/>
              </a:rPr>
              <a:t>utput file</a:t>
            </a:r>
            <a:endParaRPr lang="en-US" sz="1600" dirty="0">
              <a:latin typeface="+mn-lt"/>
            </a:endParaRPr>
          </a:p>
        </p:txBody>
      </p:sp>
      <p:cxnSp>
        <p:nvCxnSpPr>
          <p:cNvPr id="44" name="Straight Arrow Connector 43"/>
          <p:cNvCxnSpPr>
            <a:endCxn id="43" idx="0"/>
          </p:cNvCxnSpPr>
          <p:nvPr/>
        </p:nvCxnSpPr>
        <p:spPr>
          <a:xfrm>
            <a:off x="734876" y="3352800"/>
            <a:ext cx="0" cy="423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153400" y="34290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3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4572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Outline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1616687"/>
            <a:ext cx="3384881" cy="247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343400"/>
            <a:ext cx="3390900" cy="226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066" y="1600200"/>
            <a:ext cx="380153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+mn-lt"/>
              </a:rPr>
              <a:t>Albany/FELIX </a:t>
            </a:r>
            <a:r>
              <a:rPr lang="en-US" dirty="0" smtClean="0">
                <a:latin typeface="+mn-lt"/>
              </a:rPr>
              <a:t> = new land-ice solver with </a:t>
            </a:r>
            <a:r>
              <a:rPr lang="en-US" b="1" i="1" dirty="0" smtClean="0">
                <a:latin typeface="+mn-lt"/>
              </a:rPr>
              <a:t>next-generation </a:t>
            </a:r>
            <a:r>
              <a:rPr lang="en-US" dirty="0" smtClean="0">
                <a:latin typeface="+mn-lt"/>
              </a:rPr>
              <a:t>capabilities.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286000"/>
            <a:ext cx="4953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Overview: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First Order (FO) Stokes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model.</a:t>
            </a:r>
            <a:endParaRPr lang="en-US" sz="8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Albany/FELIX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First-Order (FO) Stokes diagnostic solver.</a:t>
            </a:r>
            <a:endParaRPr lang="en-US" sz="800" b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CISM-Albany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and </a:t>
            </a: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MPAS-Albany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codes for prognostic simulations of the ice sheet evolution. </a:t>
            </a:r>
            <a:endParaRPr lang="en-US" b="1" i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endParaRPr lang="en-US" sz="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Uncertainty Quantification (UQ):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Deterministic inversion.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Bayesian calibration.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orward propagation of uncertainty.</a:t>
            </a:r>
          </a:p>
          <a:p>
            <a:endParaRPr lang="en-US" sz="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Performance portability.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endParaRPr lang="en-US" sz="8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Summary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and ongoing work. </a:t>
            </a:r>
          </a:p>
          <a:p>
            <a:endParaRPr lang="en-US" sz="8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Questions?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15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3048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Uncertainty Quantification (UQ)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Problem Definition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1524000"/>
                <a:ext cx="6019800" cy="9233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n-lt"/>
                  </a:rPr>
                  <a:t>Quantity of Interest (</a:t>
                </a:r>
                <a:r>
                  <a:rPr lang="en-US" b="1" dirty="0" err="1" smtClean="0">
                    <a:latin typeface="+mn-lt"/>
                  </a:rPr>
                  <a:t>QoI</a:t>
                </a:r>
                <a:r>
                  <a:rPr lang="en-US" b="1" dirty="0" smtClean="0">
                    <a:latin typeface="+mn-lt"/>
                  </a:rPr>
                  <a:t>) in Ice Sheet Modeling</a:t>
                </a:r>
                <a:r>
                  <a:rPr lang="en-US" dirty="0" smtClean="0">
                    <a:latin typeface="+mn-lt"/>
                  </a:rPr>
                  <a:t>: </a:t>
                </a:r>
              </a:p>
              <a:p>
                <a:pPr algn="ctr"/>
                <a:r>
                  <a:rPr lang="en-US" dirty="0">
                    <a:latin typeface="+mn-lt"/>
                  </a:rPr>
                  <a:t>t</a:t>
                </a:r>
                <a:r>
                  <a:rPr lang="en-US" dirty="0" smtClean="0">
                    <a:latin typeface="+mn-lt"/>
                  </a:rPr>
                  <a:t>otal ice mass loss/gain during 21</a:t>
                </a:r>
                <a:r>
                  <a:rPr lang="en-US" baseline="30000" dirty="0" smtClean="0">
                    <a:latin typeface="+mn-lt"/>
                  </a:rPr>
                  <a:t>st</a:t>
                </a:r>
                <a:r>
                  <a:rPr lang="en-US" dirty="0" smtClean="0">
                    <a:latin typeface="+mn-lt"/>
                  </a:rPr>
                  <a:t> century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b="1" i="1" dirty="0" smtClean="0">
                    <a:latin typeface="+mn-lt"/>
                  </a:rPr>
                  <a:t> sea level rise prediction.</a:t>
                </a:r>
                <a:endParaRPr lang="en-US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524000"/>
                <a:ext cx="6019800" cy="923330"/>
              </a:xfrm>
              <a:prstGeom prst="rect">
                <a:avLst/>
              </a:prstGeom>
              <a:blipFill rotWithShape="1">
                <a:blip r:embed="rId2"/>
                <a:stretch>
                  <a:fillRect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2971800"/>
                <a:ext cx="6781800" cy="1938992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There are several sources of uncertainty, most notably:</a:t>
                </a:r>
                <a:endParaRPr lang="en-US" sz="1000" dirty="0" smtClean="0">
                  <a:latin typeface="+mn-lt"/>
                </a:endParaRPr>
              </a:p>
              <a:p>
                <a:r>
                  <a:rPr lang="en-US" sz="1000" dirty="0" smtClean="0">
                    <a:latin typeface="+mn-lt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Climate </a:t>
                </a:r>
                <a:r>
                  <a:rPr lang="en-US" dirty="0" err="1" smtClean="0">
                    <a:latin typeface="+mn-lt"/>
                  </a:rPr>
                  <a:t>forcings</a:t>
                </a:r>
                <a:r>
                  <a:rPr lang="en-US" dirty="0" smtClean="0">
                    <a:latin typeface="+mn-lt"/>
                  </a:rPr>
                  <a:t> (e.g., surface mass balance).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Bedrock topography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Geothermal heat flux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Model parameters (e.g., Glen’s flow law exponent)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971800"/>
                <a:ext cx="6781800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718" t="-1250" b="-187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450524" y="5638800"/>
                <a:ext cx="2349518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1400" b="1" i="1" dirty="0" smtClean="0">
                    <a:latin typeface="+mn-lt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 </m:t>
                    </m:r>
                  </m:oMath>
                </a14:m>
                <a:endParaRPr lang="en-US" sz="1400" b="1" i="1" dirty="0" smtClean="0">
                  <a:latin typeface="Cambria Math"/>
                </a:endParaRPr>
              </a:p>
              <a:p>
                <a:pPr marL="0" lvl="1" algn="ctr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2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sz="1400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400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𝑢𝑖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1400" i="1" dirty="0"/>
                  <a:t>, </a:t>
                </a:r>
                <a:r>
                  <a:rPr lang="en-US" sz="1400" dirty="0"/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1400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24" y="5638800"/>
                <a:ext cx="2349518" cy="523220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2968464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24600" y="5059705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/>
              </a:p>
              <a:p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)</a:t>
                </a:r>
                <a:endParaRPr lang="en-US" sz="13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59705"/>
                <a:ext cx="2209800" cy="502895"/>
              </a:xfrm>
              <a:prstGeom prst="rect">
                <a:avLst/>
              </a:prstGeom>
              <a:blipFill rotWithShape="1">
                <a:blip r:embed="rId8"/>
                <a:stretch>
                  <a:fillRect l="-55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25124" y="387045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19800" y="5140466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86499" y="2590800"/>
                <a:ext cx="2286001" cy="6714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2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2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e>
                              </m:nary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9" y="2590800"/>
                <a:ext cx="2286001" cy="67146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53200" y="3276600"/>
                <a:ext cx="18658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200" dirty="0" smtClean="0">
                    <a:latin typeface="+mn-lt"/>
                  </a:rPr>
                  <a:t> = Glen’s law exponent</a:t>
                </a:r>
                <a:endParaRPr lang="en-US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276600"/>
                <a:ext cx="1865842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7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3048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Uncertainty Quantification (UQ)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Problem Definition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1524000"/>
                <a:ext cx="6019800" cy="9233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n-lt"/>
                  </a:rPr>
                  <a:t>Quantity of Interest (</a:t>
                </a:r>
                <a:r>
                  <a:rPr lang="en-US" b="1" dirty="0" err="1" smtClean="0">
                    <a:latin typeface="+mn-lt"/>
                  </a:rPr>
                  <a:t>QoI</a:t>
                </a:r>
                <a:r>
                  <a:rPr lang="en-US" b="1" dirty="0" smtClean="0">
                    <a:latin typeface="+mn-lt"/>
                  </a:rPr>
                  <a:t>) in Ice Sheet Modeling</a:t>
                </a:r>
                <a:r>
                  <a:rPr lang="en-US" dirty="0" smtClean="0">
                    <a:latin typeface="+mn-lt"/>
                  </a:rPr>
                  <a:t>: </a:t>
                </a:r>
              </a:p>
              <a:p>
                <a:pPr algn="ctr"/>
                <a:r>
                  <a:rPr lang="en-US" dirty="0">
                    <a:latin typeface="+mn-lt"/>
                  </a:rPr>
                  <a:t>t</a:t>
                </a:r>
                <a:r>
                  <a:rPr lang="en-US" dirty="0" smtClean="0">
                    <a:latin typeface="+mn-lt"/>
                  </a:rPr>
                  <a:t>otal ice mass loss/gain during 21</a:t>
                </a:r>
                <a:r>
                  <a:rPr lang="en-US" baseline="30000" dirty="0" smtClean="0">
                    <a:latin typeface="+mn-lt"/>
                  </a:rPr>
                  <a:t>st</a:t>
                </a:r>
                <a:r>
                  <a:rPr lang="en-US" dirty="0" smtClean="0">
                    <a:latin typeface="+mn-lt"/>
                  </a:rPr>
                  <a:t> century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b="1" i="1" dirty="0" smtClean="0">
                    <a:latin typeface="+mn-lt"/>
                  </a:rPr>
                  <a:t> sea level rise prediction.</a:t>
                </a:r>
                <a:endParaRPr lang="en-US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524000"/>
                <a:ext cx="6019800" cy="923330"/>
              </a:xfrm>
              <a:prstGeom prst="rect">
                <a:avLst/>
              </a:prstGeom>
              <a:blipFill rotWithShape="1">
                <a:blip r:embed="rId2"/>
                <a:stretch>
                  <a:fillRect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2971800"/>
                <a:ext cx="6781800" cy="1938992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There are several sources of uncertainty, most notably:</a:t>
                </a:r>
                <a:endParaRPr lang="en-US" sz="1000" dirty="0" smtClean="0">
                  <a:latin typeface="+mn-lt"/>
                </a:endParaRPr>
              </a:p>
              <a:p>
                <a:r>
                  <a:rPr lang="en-US" sz="1000" dirty="0" smtClean="0">
                    <a:latin typeface="+mn-lt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Climate </a:t>
                </a:r>
                <a:r>
                  <a:rPr lang="en-US" dirty="0" err="1" smtClean="0">
                    <a:latin typeface="+mn-lt"/>
                  </a:rPr>
                  <a:t>forcings</a:t>
                </a:r>
                <a:r>
                  <a:rPr lang="en-US" dirty="0" smtClean="0">
                    <a:latin typeface="+mn-lt"/>
                  </a:rPr>
                  <a:t> (e.g., surface mass balance).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Bedrock topography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Geothermal heat flux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Model parameters (e.g., Glen’s flow law exponent)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971800"/>
                <a:ext cx="6781800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718" t="-1250" b="-187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3033" y="5562600"/>
                <a:ext cx="4313767" cy="6463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dirty="0" smtClean="0">
                    <a:latin typeface="+mn-lt"/>
                  </a:rPr>
                  <a:t>As a first step, we focus on effect of uncertainty in </a:t>
                </a:r>
                <a:r>
                  <a:rPr lang="en-US" b="1" dirty="0" smtClean="0">
                    <a:latin typeface="+mn-lt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 smtClean="0">
                    <a:latin typeface="+mn-lt"/>
                  </a:rPr>
                  <a:t>) </a:t>
                </a:r>
                <a:r>
                  <a:rPr lang="en-US" dirty="0" smtClean="0">
                    <a:latin typeface="+mn-lt"/>
                  </a:rPr>
                  <a:t>only.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33" y="5562600"/>
                <a:ext cx="4313767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199" y="2968464"/>
                <a:ext cx="5867401" cy="1908215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There are several sources of uncertainty, most notably:</a:t>
                </a:r>
                <a:endParaRPr lang="en-US" sz="1000" dirty="0" smtClean="0">
                  <a:latin typeface="+mn-lt"/>
                </a:endParaRPr>
              </a:p>
              <a:p>
                <a:r>
                  <a:rPr lang="en-US" sz="1000" dirty="0" smtClean="0">
                    <a:latin typeface="+mn-lt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Climate </a:t>
                </a:r>
                <a:r>
                  <a:rPr lang="en-US" dirty="0" err="1" smtClean="0">
                    <a:latin typeface="+mn-lt"/>
                  </a:rPr>
                  <a:t>forcings</a:t>
                </a:r>
                <a:r>
                  <a:rPr lang="en-US" dirty="0" smtClean="0">
                    <a:latin typeface="+mn-lt"/>
                  </a:rPr>
                  <a:t> (e.g., surface mass balance).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+mn-lt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 smtClean="0">
                    <a:latin typeface="+mn-lt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Bedrock topography.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Geothermal heat flux.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Model parameters (e.g., Glen’s flow law exponent).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2968464"/>
                <a:ext cx="5867401" cy="1908215"/>
              </a:xfrm>
              <a:prstGeom prst="rect">
                <a:avLst/>
              </a:prstGeom>
              <a:blipFill rotWithShape="1">
                <a:blip r:embed="rId5"/>
                <a:stretch>
                  <a:fillRect l="-725" t="-1270" b="-381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450524" y="5638800"/>
                <a:ext cx="2349518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1400" b="1" i="1" dirty="0" smtClean="0">
                    <a:latin typeface="+mn-lt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 </m:t>
                    </m:r>
                  </m:oMath>
                </a14:m>
                <a:endParaRPr lang="en-US" sz="1400" b="1" i="1" dirty="0" smtClean="0">
                  <a:latin typeface="Cambria Math"/>
                </a:endParaRPr>
              </a:p>
              <a:p>
                <a:pPr marL="0" lvl="1" algn="ctr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2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sz="1400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400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𝑢𝑖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1400" i="1" dirty="0"/>
                  <a:t>, </a:t>
                </a:r>
                <a:r>
                  <a:rPr lang="en-US" sz="1400" dirty="0"/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1400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24" y="5638800"/>
                <a:ext cx="2349518" cy="523220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2968464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24600" y="5059705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/>
              </a:p>
              <a:p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)</a:t>
                </a:r>
                <a:endParaRPr lang="en-US" sz="13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59705"/>
                <a:ext cx="2209800" cy="502895"/>
              </a:xfrm>
              <a:prstGeom prst="rect">
                <a:avLst/>
              </a:prstGeom>
              <a:blipFill rotWithShape="1">
                <a:blip r:embed="rId8"/>
                <a:stretch>
                  <a:fillRect l="-55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25124" y="387045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19800" y="5140466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86499" y="2590800"/>
                <a:ext cx="2286001" cy="6714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2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2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e>
                              </m:nary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9" y="2590800"/>
                <a:ext cx="2286001" cy="67146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53200" y="3276600"/>
                <a:ext cx="18658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200" dirty="0" smtClean="0">
                    <a:latin typeface="+mn-lt"/>
                  </a:rPr>
                  <a:t> = Glen’s law exponent</a:t>
                </a:r>
                <a:endParaRPr lang="en-US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276600"/>
                <a:ext cx="1865842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8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3636415" y="152400"/>
            <a:ext cx="51604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Calibri" pitchFamily="34" charset="0"/>
                <a:ea typeface="ＭＳ Ｐゴシック" charset="0"/>
              </a:rPr>
              <a:t>Uncertainty Quantification</a:t>
            </a:r>
          </a:p>
          <a:p>
            <a:pPr algn="r"/>
            <a:r>
              <a:rPr lang="en-US" sz="3600" dirty="0" smtClean="0">
                <a:solidFill>
                  <a:srgbClr val="000099"/>
                </a:solidFill>
                <a:latin typeface="Calibri" pitchFamily="34" charset="0"/>
                <a:ea typeface="ＭＳ Ｐゴシック" charset="0"/>
              </a:rPr>
              <a:t>Workflow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1840468"/>
            <a:ext cx="60198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Goal: </a:t>
            </a:r>
            <a:r>
              <a:rPr lang="en-US" dirty="0" smtClean="0">
                <a:latin typeface="+mn-lt"/>
              </a:rPr>
              <a:t>Uncertainty Quantification in 21</a:t>
            </a:r>
            <a:r>
              <a:rPr lang="en-US" baseline="30000" dirty="0" smtClean="0">
                <a:latin typeface="+mn-lt"/>
              </a:rPr>
              <a:t>st</a:t>
            </a:r>
            <a:r>
              <a:rPr lang="en-US" dirty="0" smtClean="0">
                <a:latin typeface="+mn-lt"/>
              </a:rPr>
              <a:t> century sea level (</a:t>
            </a:r>
            <a:r>
              <a:rPr lang="en-US" dirty="0" err="1" smtClean="0">
                <a:latin typeface="+mn-lt"/>
              </a:rPr>
              <a:t>QoI</a:t>
            </a:r>
            <a:r>
              <a:rPr lang="en-US" dirty="0" smtClean="0">
                <a:latin typeface="+mn-lt"/>
              </a:rPr>
              <a:t>)</a:t>
            </a:r>
            <a:endParaRPr lang="en-US" b="1" i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603480"/>
            <a:ext cx="6244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Deterministic inversion: </a:t>
            </a:r>
            <a:r>
              <a:rPr lang="en-US" dirty="0" smtClean="0">
                <a:latin typeface="+mn-lt"/>
              </a:rPr>
              <a:t>perform </a:t>
            </a:r>
            <a:r>
              <a:rPr lang="en-US" dirty="0" err="1" smtClean="0">
                <a:latin typeface="+mn-lt"/>
              </a:rPr>
              <a:t>adjoint</a:t>
            </a:r>
            <a:r>
              <a:rPr lang="en-US" dirty="0" smtClean="0">
                <a:latin typeface="+mn-lt"/>
              </a:rPr>
              <a:t>-based deterministic inversion to estimate initial ice sheet state (i.e., characterize the present state of the ice sheet to be used for performing prediction runs).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Bayesian calibration:</a:t>
            </a:r>
            <a:r>
              <a:rPr lang="en-US" dirty="0" smtClean="0">
                <a:latin typeface="+mn-lt"/>
              </a:rPr>
              <a:t> construct the posterior distribution using Markov Chain Monte Carlo (MCMC) run on an emulator of the forward model.</a:t>
            </a:r>
          </a:p>
          <a:p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Forward propagation:</a:t>
            </a:r>
            <a:r>
              <a:rPr lang="en-US" dirty="0" smtClean="0">
                <a:latin typeface="+mn-lt"/>
              </a:rPr>
              <a:t> sample the obtained distribution and perform ensemble of forward propagation runs to compute the uncertainty in the </a:t>
            </a:r>
            <a:r>
              <a:rPr lang="en-US" dirty="0" err="1" smtClean="0">
                <a:latin typeface="+mn-lt"/>
              </a:rPr>
              <a:t>QoI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7200" y="2964597"/>
            <a:ext cx="21336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What are the parameters that render a given set of observations? 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7200" y="4935379"/>
            <a:ext cx="224366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What is the impact of uncertain parameters in the model on quantities of interest (</a:t>
            </a:r>
            <a:r>
              <a:rPr lang="en-US" sz="1600" dirty="0" err="1" smtClean="0">
                <a:latin typeface="Calibri" pitchFamily="34" charset="0"/>
              </a:rPr>
              <a:t>QoI</a:t>
            </a:r>
            <a:r>
              <a:rPr lang="en-US" sz="1600" dirty="0" smtClean="0">
                <a:latin typeface="Calibri" pitchFamily="34" charset="0"/>
              </a:rPr>
              <a:t>)? 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216641" y="3269397"/>
            <a:ext cx="565159" cy="304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6472767" y="3802797"/>
            <a:ext cx="309033" cy="50884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72728" y="5402997"/>
            <a:ext cx="53447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7315200" cy="6096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Deterministic Inversion: Estimation </a:t>
            </a:r>
            <a:br>
              <a:rPr lang="en-US" sz="3600" dirty="0" smtClean="0">
                <a:solidFill>
                  <a:srgbClr val="000099"/>
                </a:solidFill>
                <a:latin typeface="+mn-lt"/>
              </a:rPr>
            </a:br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of Ice Sheet Initial State 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" y="1524000"/>
                <a:ext cx="57150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+mn-lt"/>
                  </a:rPr>
                  <a:t>Objective:</a:t>
                </a:r>
                <a:r>
                  <a:rPr lang="en-US" sz="1600" dirty="0" smtClean="0">
                    <a:latin typeface="+mn-lt"/>
                  </a:rPr>
                  <a:t>  find ice sheet initial state that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Matches observations (e.g., surface velocity, temperature, etc.)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Matches present-day geometry (elevation, thickness).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Is in “equilibrium” with climate </a:t>
                </a:r>
                <a:r>
                  <a:rPr lang="en-US" sz="1600" dirty="0" err="1" smtClean="0">
                    <a:latin typeface="+mn-lt"/>
                  </a:rPr>
                  <a:t>forcings</a:t>
                </a:r>
                <a:r>
                  <a:rPr lang="en-US" sz="1600" dirty="0" smtClean="0">
                    <a:latin typeface="+mn-lt"/>
                  </a:rPr>
                  <a:t> (SMB).</a:t>
                </a:r>
              </a:p>
              <a:p>
                <a:endParaRPr lang="en-US" sz="1600" dirty="0">
                  <a:latin typeface="+mn-lt"/>
                </a:endParaRPr>
              </a:p>
              <a:p>
                <a:r>
                  <a:rPr lang="en-US" sz="1600" b="1" dirty="0" smtClean="0">
                    <a:latin typeface="+mn-lt"/>
                  </a:rPr>
                  <a:t>Approach:</a:t>
                </a:r>
                <a:r>
                  <a:rPr lang="en-US" sz="1600" dirty="0" smtClean="0">
                    <a:latin typeface="+mn-lt"/>
                  </a:rPr>
                  <a:t>  invert for unknown/uncertain ice sheet model parameters.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Significantly reduces non-physical transients without model spin-up.</a:t>
                </a:r>
              </a:p>
              <a:p>
                <a:endParaRPr lang="en-US" sz="1600" dirty="0">
                  <a:latin typeface="+mn-lt"/>
                </a:endParaRPr>
              </a:p>
              <a:p>
                <a:r>
                  <a:rPr lang="en-US" sz="1600" b="1" dirty="0" smtClean="0">
                    <a:latin typeface="+mn-lt"/>
                  </a:rPr>
                  <a:t>Available data/measurements: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Ice extent and surface topography.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Surface velocity.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Surface mass balance (SMB).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Ice thickness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 (sparse measurements).</a:t>
                </a:r>
              </a:p>
              <a:p>
                <a:endParaRPr lang="en-US" sz="1600" dirty="0" smtClean="0">
                  <a:latin typeface="+mn-lt"/>
                </a:endParaRPr>
              </a:p>
              <a:p>
                <a:r>
                  <a:rPr lang="en-US" sz="1600" b="1" dirty="0" smtClean="0">
                    <a:latin typeface="+mn-lt"/>
                  </a:rPr>
                  <a:t>Field to be estimated: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Basal friction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 (spatially variable proxy for all basal processes).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n-lt"/>
                  </a:rPr>
                  <a:t>Ice thickness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𝐻</m:t>
                    </m:r>
                  </m:oMath>
                </a14:m>
                <a:r>
                  <a:rPr lang="en-US" sz="1600" dirty="0">
                    <a:latin typeface="+mn-lt"/>
                  </a:rPr>
                  <a:t> (allowed to be weighted by observational uncertainties</a:t>
                </a:r>
                <a:r>
                  <a:rPr lang="en-US" sz="1600" dirty="0" smtClean="0">
                    <a:latin typeface="+mn-lt"/>
                  </a:rPr>
                  <a:t>).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57150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640" t="-365" r="-427" b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99" y="4585900"/>
            <a:ext cx="2743199" cy="19953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56358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05600" y="6337012"/>
                <a:ext cx="22098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3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sz="13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6337012"/>
                <a:ext cx="2209800" cy="292388"/>
              </a:xfrm>
              <a:prstGeom prst="rect">
                <a:avLst/>
              </a:prstGeom>
              <a:blipFill rotWithShape="1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 flipV="1">
            <a:off x="6400800" y="6430185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239000" y="5346412"/>
            <a:ext cx="0" cy="6096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10400" y="5422612"/>
                <a:ext cx="22098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3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US" sz="13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422612"/>
                <a:ext cx="2209800" cy="2923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248400" y="2209800"/>
            <a:ext cx="2514600" cy="18158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Assumptions</a:t>
            </a:r>
            <a:r>
              <a:rPr lang="en-US" sz="1600" b="1" dirty="0">
                <a:latin typeface="+mn-lt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Ice flow described by FO Stokes equations.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Ice is close to mechanical equilibrium.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Temperature field is given.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553200" y="4353580"/>
                <a:ext cx="2349518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1400" b="1" i="1" dirty="0" smtClean="0">
                    <a:latin typeface="+mn-lt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 </m:t>
                    </m:r>
                  </m:oMath>
                </a14:m>
                <a:endParaRPr lang="en-US" sz="1400" b="1" i="1" dirty="0" smtClean="0">
                  <a:latin typeface="Cambria Math"/>
                </a:endParaRPr>
              </a:p>
              <a:p>
                <a:pPr marL="0" lvl="1" algn="ctr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2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sz="1400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400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𝑢𝑖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1400" i="1" dirty="0"/>
                  <a:t>, </a:t>
                </a:r>
                <a:r>
                  <a:rPr lang="en-US" sz="1400" dirty="0"/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1400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353580"/>
                <a:ext cx="2349518" cy="523220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06715"/>
            <a:ext cx="1774278" cy="14412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11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315200" cy="6096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Deterministic Inversion: </a:t>
            </a:r>
            <a:br>
              <a:rPr lang="en-US" sz="3600" dirty="0" smtClean="0">
                <a:solidFill>
                  <a:srgbClr val="000099"/>
                </a:solidFill>
                <a:latin typeface="+mn-lt"/>
              </a:rPr>
            </a:br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Greenland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524000"/>
                <a:ext cx="8458200" cy="988604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n-lt"/>
                  </a:rPr>
                  <a:t>First Order Stokes PDE Constrained Optimization Problem:</a:t>
                </a:r>
              </a:p>
              <a:p>
                <a:pPr algn="ctr"/>
                <a:endParaRPr lang="en-US" sz="800" dirty="0" smtClean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400" i="1" baseline="-25000">
                          <a:latin typeface="Cambria Math"/>
                          <a:ea typeface="Cambria Math"/>
                        </a:rPr>
                        <m:t>𝑣</m:t>
                      </m:r>
                      <m:nary>
                        <m:nary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4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sz="1400" i="1" baseline="-25000">
                              <a:latin typeface="Cambria Math"/>
                              <a:ea typeface="Cambria Math"/>
                            </a:rPr>
                            <m:t>𝑡𝑜𝑝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400" i="1" baseline="30000">
                                  <a:latin typeface="Cambria Math"/>
                                  <a:ea typeface="Cambria Math"/>
                                </a:rPr>
                                <m:t>𝑜𝑏𝑠</m:t>
                              </m:r>
                            </m:e>
                          </m:d>
                          <m:r>
                            <a:rPr lang="en-US" sz="14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𝑑𝑠</m:t>
                          </m:r>
                        </m:e>
                      </m:nary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𝑑𝑖𝑣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smtClean="0">
                                      <a:latin typeface="Cambria Math"/>
                                      <a:ea typeface="Cambria Math"/>
                                    </a:rPr>
                                    <m:t>𝑼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𝑆𝑀𝐵</m:t>
                              </m:r>
                            </m:e>
                          </m:d>
                          <m:r>
                            <a:rPr lang="en-US" sz="1400" b="0" i="1" baseline="30000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e>
                      </m:nary>
                      <m:f>
                        <m:f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400" b="0" i="1" baseline="-25000" smtClean="0">
                          <a:latin typeface="Cambria Math"/>
                          <a:ea typeface="Cambria Math"/>
                        </a:rPr>
                        <m:t>𝐻</m:t>
                      </m:r>
                      <m:nary>
                        <m:nary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4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sz="1400" i="1" baseline="-25000">
                              <a:latin typeface="Cambria Math"/>
                              <a:ea typeface="Cambria Math"/>
                            </a:rPr>
                            <m:t>𝑡𝑜𝑝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r>
                                <a:rPr lang="en-US" sz="1400" i="1" baseline="30000">
                                  <a:latin typeface="Cambria Math"/>
                                  <a:ea typeface="Cambria Math"/>
                                </a:rPr>
                                <m:t>𝑜𝑏𝑠</m:t>
                              </m:r>
                            </m:e>
                          </m:d>
                          <m:r>
                            <a:rPr lang="en-US" sz="14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𝑑𝑠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ℛ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)+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ℛ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8458200" cy="988604"/>
              </a:xfrm>
              <a:prstGeom prst="rect">
                <a:avLst/>
              </a:prstGeom>
              <a:blipFill rotWithShape="1">
                <a:blip r:embed="rId2"/>
                <a:stretch>
                  <a:fillRect t="-122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514600"/>
                <a:ext cx="598917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Minimize difference between: </a:t>
                </a:r>
              </a:p>
              <a:p>
                <a:pPr marL="74295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n-lt"/>
                  </a:rPr>
                  <a:t>Computed and measured </a:t>
                </a:r>
                <a:r>
                  <a:rPr lang="en-US" sz="1600" b="1" i="1" dirty="0">
                    <a:latin typeface="+mn-lt"/>
                  </a:rPr>
                  <a:t>surface velocity (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𝒖</m:t>
                    </m:r>
                    <m:r>
                      <a:rPr lang="en-US" sz="1600" b="1" i="1" baseline="30000">
                        <a:latin typeface="Cambria Math"/>
                      </a:rPr>
                      <m:t>𝒐𝒃𝒔</m:t>
                    </m:r>
                  </m:oMath>
                </a14:m>
                <a:r>
                  <a:rPr lang="en-US" sz="1600" b="1" dirty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i="1" dirty="0">
                    <a:latin typeface="+mn-lt"/>
                  </a:rPr>
                  <a:t>common</a:t>
                </a:r>
                <a:r>
                  <a:rPr lang="en-US" sz="1600" dirty="0">
                    <a:latin typeface="+mn-lt"/>
                  </a:rPr>
                  <a:t> </a:t>
                </a:r>
                <a:endParaRPr lang="en-US" sz="16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Computed divergence flux and measured </a:t>
                </a:r>
                <a:r>
                  <a:rPr lang="en-US" sz="1600" b="1" i="1" dirty="0" smtClean="0">
                    <a:latin typeface="+mn-lt"/>
                  </a:rPr>
                  <a:t>surface mass balance (SMB)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 </a:t>
                </a:r>
                <a:r>
                  <a:rPr lang="en-US" sz="1600" i="1" dirty="0" smtClean="0">
                    <a:latin typeface="+mn-lt"/>
                  </a:rPr>
                  <a:t>novel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Computed and </a:t>
                </a:r>
                <a:r>
                  <a:rPr lang="en-US" sz="1600" b="1" i="1" dirty="0" smtClean="0">
                    <a:latin typeface="+mn-lt"/>
                  </a:rPr>
                  <a:t>reference</a:t>
                </a:r>
                <a:r>
                  <a:rPr lang="en-US" sz="1600" dirty="0" smtClean="0">
                    <a:latin typeface="+mn-lt"/>
                  </a:rPr>
                  <a:t> </a:t>
                </a:r>
                <a:r>
                  <a:rPr lang="en-US" sz="1600" b="1" i="1" dirty="0" smtClean="0">
                    <a:latin typeface="+mn-lt"/>
                  </a:rPr>
                  <a:t>thickness (H</a:t>
                </a:r>
                <a:r>
                  <a:rPr lang="en-US" sz="1600" b="1" i="1" baseline="30000" dirty="0" smtClean="0">
                    <a:latin typeface="+mn-lt"/>
                  </a:rPr>
                  <a:t>obs</a:t>
                </a:r>
                <a:r>
                  <a:rPr lang="en-US" sz="1600" i="1" dirty="0" smtClean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i="1" dirty="0" smtClean="0">
                    <a:latin typeface="+mn-lt"/>
                  </a:rPr>
                  <a:t>novel</a:t>
                </a:r>
                <a:endParaRPr lang="en-US" sz="1600" dirty="0" smtClean="0">
                  <a:latin typeface="+mn-lt"/>
                </a:endParaRPr>
              </a:p>
              <a:p>
                <a:pPr lvl="1"/>
                <a:endParaRPr lang="en-US" sz="16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Control variables: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b="1" i="1" dirty="0" smtClean="0">
                    <a:latin typeface="+mn-lt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sz="1600" b="1" i="1" dirty="0" smtClean="0">
                    <a:latin typeface="+mn-lt"/>
                  </a:rPr>
                  <a:t>)</a:t>
                </a:r>
                <a:r>
                  <a:rPr lang="en-US" sz="1600" dirty="0" smtClean="0">
                    <a:latin typeface="+mn-lt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b="1" i="1" dirty="0" smtClean="0">
                    <a:latin typeface="+mn-lt"/>
                  </a:rPr>
                  <a:t>Thickness (H)</a:t>
                </a:r>
                <a:r>
                  <a:rPr lang="en-US" sz="1600" dirty="0" smtClean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514600"/>
                <a:ext cx="5989173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305" t="-794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73" y="4913131"/>
            <a:ext cx="2316627" cy="186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68516"/>
            <a:ext cx="2364680" cy="195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82" y="4928710"/>
            <a:ext cx="2359318" cy="192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00" y="4537502"/>
            <a:ext cx="2362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+mn-lt"/>
              </a:rPr>
              <a:t>Estimated divergence (left) vs. reference SMB (right)</a:t>
            </a:r>
            <a:endParaRPr lang="en-US" sz="105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2600" y="2590800"/>
                <a:ext cx="23622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latin typeface="+mn-lt"/>
                  </a:rPr>
                  <a:t>Estimated </a:t>
                </a:r>
                <a14:m>
                  <m:oMath xmlns:m="http://schemas.openxmlformats.org/officeDocument/2006/math">
                    <m:r>
                      <a:rPr lang="en-US" sz="105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105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590800"/>
                <a:ext cx="2362200" cy="253916"/>
              </a:xfrm>
              <a:prstGeom prst="rect">
                <a:avLst/>
              </a:prstGeom>
              <a:blipFill rotWithShape="1"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781800" y="2590800"/>
                <a:ext cx="2362200" cy="242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10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000" i="1">
                          <a:latin typeface="Cambria Math"/>
                          <a:ea typeface="Cambria Math"/>
                        </a:rPr>
                        <m:t>𝐻𝑜𝑏𝑠</m:t>
                      </m:r>
                    </m:oMath>
                  </m:oMathPara>
                </a14:m>
                <a:endParaRPr lang="en-US" sz="1000" baseline="30000" dirty="0">
                  <a:latin typeface="+mn-lt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590800"/>
                <a:ext cx="2362200" cy="2426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816600" y="4699084"/>
            <a:ext cx="309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+mn-lt"/>
              </a:rPr>
              <a:t>Estimated (left) vs. reference surface velocity (right)</a:t>
            </a:r>
            <a:endParaRPr lang="en-US" sz="105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907340"/>
            <a:ext cx="3352800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u="sng" dirty="0" smtClean="0">
                <a:latin typeface="+mn-lt"/>
              </a:rPr>
              <a:t>Software for </a:t>
            </a:r>
            <a:r>
              <a:rPr lang="en-US" sz="1600" i="1" u="sng" dirty="0" err="1" smtClean="0">
                <a:latin typeface="+mn-lt"/>
              </a:rPr>
              <a:t>adjoint</a:t>
            </a:r>
            <a:r>
              <a:rPr lang="en-US" sz="1600" i="1" u="sng" dirty="0" smtClean="0">
                <a:latin typeface="+mn-lt"/>
              </a:rPr>
              <a:t>-based inversion:</a:t>
            </a:r>
            <a:endParaRPr lang="en-US" sz="400" i="1" u="sng" dirty="0" smtClean="0">
              <a:latin typeface="+mn-lt"/>
            </a:endParaRPr>
          </a:p>
          <a:p>
            <a:r>
              <a:rPr lang="en-US" sz="400" i="1" dirty="0" smtClean="0">
                <a:latin typeface="+mn-lt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dirty="0" smtClean="0">
                <a:latin typeface="+mn-lt"/>
              </a:rPr>
              <a:t> (assembly)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err="1" smtClean="0">
                <a:latin typeface="+mn-lt"/>
              </a:rPr>
              <a:t>Trilinos</a:t>
            </a:r>
            <a:r>
              <a:rPr lang="en-US" sz="1600" dirty="0" smtClean="0">
                <a:latin typeface="+mn-lt"/>
              </a:rPr>
              <a:t> (linear/nonlinear solvers)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latin typeface="+mn-lt"/>
              </a:rPr>
              <a:t>ROL</a:t>
            </a:r>
            <a:r>
              <a:rPr lang="en-US" sz="1600" dirty="0" smtClean="0">
                <a:latin typeface="+mn-lt"/>
              </a:rPr>
              <a:t> (gradient-based optimization)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Limited memory BFGS.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Backtrack line-search.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24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4572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Outline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286000"/>
            <a:ext cx="4953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Overview:</a:t>
            </a:r>
            <a:r>
              <a:rPr lang="en-US" dirty="0" smtClean="0">
                <a:latin typeface="+mn-lt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+mn-lt"/>
              </a:rPr>
              <a:t>First Order (FO) Stokes </a:t>
            </a:r>
            <a:r>
              <a:rPr lang="en-US" dirty="0" smtClean="0">
                <a:latin typeface="+mn-lt"/>
              </a:rPr>
              <a:t>model.</a:t>
            </a:r>
            <a:endParaRPr lang="en-US" sz="8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+mn-lt"/>
              </a:rPr>
              <a:t>Albany/FELIX </a:t>
            </a:r>
            <a:r>
              <a:rPr lang="en-US" dirty="0" smtClean="0">
                <a:latin typeface="+mn-lt"/>
              </a:rPr>
              <a:t>First-Order (FO) Stokes diagnostic solver.</a:t>
            </a:r>
            <a:endParaRPr lang="en-US" sz="800" b="1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+mn-lt"/>
              </a:rPr>
              <a:t>CISM-Albany </a:t>
            </a:r>
            <a:r>
              <a:rPr lang="en-US" dirty="0" smtClean="0">
                <a:latin typeface="+mn-lt"/>
              </a:rPr>
              <a:t>and </a:t>
            </a:r>
            <a:r>
              <a:rPr lang="en-US" b="1" i="1" dirty="0" smtClean="0">
                <a:latin typeface="+mn-lt"/>
              </a:rPr>
              <a:t>MPAS-Albany </a:t>
            </a:r>
            <a:r>
              <a:rPr lang="en-US" dirty="0" smtClean="0">
                <a:latin typeface="+mn-lt"/>
              </a:rPr>
              <a:t>codes for prognostic simulations of the ice sheet evolution. </a:t>
            </a:r>
            <a:endParaRPr lang="en-US" b="1" i="1" dirty="0" smtClean="0">
              <a:latin typeface="+mn-lt"/>
            </a:endParaRPr>
          </a:p>
          <a:p>
            <a:endParaRPr lang="en-US" sz="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Uncertainty Quantification (UQ):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Deterministic inversion.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Bayesian calibration.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orward propagation of uncertainty.</a:t>
            </a:r>
          </a:p>
          <a:p>
            <a:endParaRPr lang="en-US" sz="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Performance portability.</a:t>
            </a:r>
            <a:endParaRPr lang="en-US" dirty="0" smtClean="0">
              <a:latin typeface="+mn-lt"/>
            </a:endParaRPr>
          </a:p>
          <a:p>
            <a:endParaRPr lang="en-US" sz="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Summary</a:t>
            </a:r>
            <a:r>
              <a:rPr lang="en-US" dirty="0" smtClean="0">
                <a:latin typeface="+mn-lt"/>
              </a:rPr>
              <a:t> and ongoing work. </a:t>
            </a:r>
          </a:p>
          <a:p>
            <a:endParaRPr lang="en-US" sz="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Questions?</a:t>
            </a:r>
            <a:endParaRPr lang="en-US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1616687"/>
            <a:ext cx="3384881" cy="247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343400"/>
            <a:ext cx="3390900" cy="226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066" y="1600200"/>
            <a:ext cx="380153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+mn-lt"/>
              </a:rPr>
              <a:t>Albany/FELIX </a:t>
            </a:r>
            <a:r>
              <a:rPr lang="en-US" dirty="0" smtClean="0">
                <a:latin typeface="+mn-lt"/>
              </a:rPr>
              <a:t> = new land-ice solver with </a:t>
            </a:r>
            <a:r>
              <a:rPr lang="en-US" b="1" i="1" dirty="0" smtClean="0">
                <a:latin typeface="+mn-lt"/>
              </a:rPr>
              <a:t>next-generation </a:t>
            </a:r>
            <a:r>
              <a:rPr lang="en-US" dirty="0" smtClean="0">
                <a:latin typeface="+mn-lt"/>
              </a:rPr>
              <a:t>capabilities.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31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7315200" cy="6096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Deterministic Inversion: </a:t>
            </a:r>
            <a:br>
              <a:rPr lang="en-US" sz="3600" dirty="0" smtClean="0">
                <a:solidFill>
                  <a:srgbClr val="000099"/>
                </a:solidFill>
                <a:latin typeface="+mn-lt"/>
              </a:rPr>
            </a:br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Antarctica (basal friction only)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882900" cy="196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1828800"/>
                <a:ext cx="5791200" cy="756874"/>
              </a:xfrm>
              <a:prstGeom prst="rect">
                <a:avLst/>
              </a:prstGeom>
              <a:solidFill>
                <a:srgbClr val="00FF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+mn-lt"/>
                  </a:rPr>
                  <a:t>FO Stokes PDE Constrained Optimization Problem:</a:t>
                </a:r>
              </a:p>
              <a:p>
                <a:pPr algn="ctr"/>
                <a:endParaRPr lang="en-US" sz="400" dirty="0">
                  <a:solidFill>
                    <a:schemeClr val="tx1"/>
                  </a:solidFill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l-GR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en-US" sz="1600" i="1" baseline="-250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𝑡𝑜𝑝</m:t>
                        </m:r>
                      </m:sub>
                      <m:sup/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𝒖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𝒖</m:t>
                            </m:r>
                            <m:r>
                              <a:rPr lang="en-US" sz="1600" i="1" baseline="300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𝑜𝑏𝑠</m:t>
                            </m:r>
                          </m:e>
                        </m:d>
                        <m:r>
                          <a:rPr lang="en-US" sz="1600" i="1" baseline="300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𝑑𝑠</m:t>
                        </m:r>
                      </m:e>
                    </m:nary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+mn-lt"/>
                  </a:rPr>
                  <a:t>)</a:t>
                </a:r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28800"/>
                <a:ext cx="5791200" cy="756874"/>
              </a:xfrm>
              <a:prstGeom prst="rect">
                <a:avLst/>
              </a:prstGeom>
              <a:blipFill rotWithShape="1">
                <a:blip r:embed="rId5"/>
                <a:stretch>
                  <a:fillRect t="-16129" b="-8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219200" y="6031468"/>
            <a:ext cx="6553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Antarctic </a:t>
            </a:r>
            <a:r>
              <a:rPr lang="en-US" dirty="0">
                <a:latin typeface="+mn-lt"/>
              </a:rPr>
              <a:t>ice sheet </a:t>
            </a:r>
            <a:r>
              <a:rPr lang="en-US" dirty="0" smtClean="0">
                <a:latin typeface="+mn-lt"/>
              </a:rPr>
              <a:t>inversion </a:t>
            </a:r>
            <a:r>
              <a:rPr lang="en-US" dirty="0">
                <a:latin typeface="+mn-lt"/>
              </a:rPr>
              <a:t>performed on </a:t>
            </a:r>
            <a:r>
              <a:rPr lang="en-US" b="1" dirty="0">
                <a:latin typeface="+mn-lt"/>
              </a:rPr>
              <a:t>700K</a:t>
            </a:r>
            <a:r>
              <a:rPr lang="en-US" dirty="0">
                <a:latin typeface="+mn-lt"/>
              </a:rPr>
              <a:t>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1000" y="5029200"/>
                <a:ext cx="2286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 (</a:t>
                </a:r>
                <a:r>
                  <a:rPr lang="en-US" sz="1600" dirty="0" err="1" smtClean="0">
                    <a:latin typeface="+mn-lt"/>
                  </a:rPr>
                  <a:t>kPa</a:t>
                </a:r>
                <a:r>
                  <a:rPr lang="en-US" sz="1600" dirty="0" smtClean="0">
                    <a:latin typeface="+mn-lt"/>
                  </a:rPr>
                  <a:t> y/m) obtained through inversion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29200"/>
                <a:ext cx="22860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81400" y="5029200"/>
                <a:ext cx="2286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+mn-lt"/>
                  </a:rPr>
                  <a:t> (m/</a:t>
                </a:r>
                <a:r>
                  <a:rPr lang="en-US" sz="1600" dirty="0" err="1" smtClean="0">
                    <a:latin typeface="+mn-lt"/>
                  </a:rPr>
                  <a:t>yr</a:t>
                </a:r>
                <a:r>
                  <a:rPr lang="en-US" sz="1600" dirty="0" smtClean="0">
                    <a:latin typeface="+mn-lt"/>
                  </a:rPr>
                  <a:t>) computed with estimated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029200"/>
                <a:ext cx="2286000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77000" y="5054025"/>
                <a:ext cx="2286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+mn-lt"/>
                  </a:rPr>
                  <a:t> (m/</a:t>
                </a:r>
                <a:r>
                  <a:rPr lang="en-US" sz="1600" dirty="0" err="1" smtClean="0">
                    <a:latin typeface="+mn-lt"/>
                  </a:rPr>
                  <a:t>yr</a:t>
                </a:r>
                <a:r>
                  <a:rPr lang="en-US" sz="1600" dirty="0" smtClean="0">
                    <a:latin typeface="+mn-lt"/>
                  </a:rPr>
                  <a:t>) for observed surface velocity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054025"/>
                <a:ext cx="2286000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553200" y="1752600"/>
            <a:ext cx="2438400" cy="892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latin typeface="+mn-lt"/>
              </a:rPr>
              <a:t>Geometry:</a:t>
            </a:r>
            <a:r>
              <a:rPr lang="en-US" sz="1300" i="1" dirty="0" smtClean="0">
                <a:latin typeface="+mn-lt"/>
              </a:rPr>
              <a:t> </a:t>
            </a:r>
            <a:r>
              <a:rPr lang="en-US" sz="1300" dirty="0" err="1" smtClean="0">
                <a:latin typeface="+mn-lt"/>
              </a:rPr>
              <a:t>Cornford</a:t>
            </a:r>
            <a:r>
              <a:rPr lang="en-US" sz="1300" dirty="0">
                <a:latin typeface="+mn-lt"/>
              </a:rPr>
              <a:t>, Martin </a:t>
            </a:r>
            <a:r>
              <a:rPr lang="en-US" sz="1300" i="1" dirty="0">
                <a:latin typeface="+mn-lt"/>
              </a:rPr>
              <a:t>et al</a:t>
            </a:r>
            <a:r>
              <a:rPr lang="en-US" sz="1300" i="1" dirty="0" smtClean="0">
                <a:latin typeface="+mn-lt"/>
              </a:rPr>
              <a:t>.</a:t>
            </a:r>
            <a:r>
              <a:rPr lang="en-US" sz="1300" dirty="0" smtClean="0">
                <a:latin typeface="+mn-lt"/>
              </a:rPr>
              <a:t> (in prep.)</a:t>
            </a:r>
            <a:endParaRPr lang="en-US" sz="1300" dirty="0">
              <a:latin typeface="+mn-lt"/>
            </a:endParaRPr>
          </a:p>
          <a:p>
            <a:r>
              <a:rPr lang="en-US" sz="1300" b="1" i="1" dirty="0" smtClean="0">
                <a:latin typeface="+mn-lt"/>
              </a:rPr>
              <a:t>Bedmap2: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dirty="0" err="1" smtClean="0">
                <a:latin typeface="+mn-lt"/>
              </a:rPr>
              <a:t>Fretwell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dirty="0">
                <a:latin typeface="+mn-lt"/>
              </a:rPr>
              <a:t>et al., </a:t>
            </a:r>
            <a:r>
              <a:rPr lang="en-US" sz="1300" dirty="0" smtClean="0">
                <a:latin typeface="+mn-lt"/>
              </a:rPr>
              <a:t>2013</a:t>
            </a:r>
            <a:endParaRPr lang="en-US" sz="1300" dirty="0">
              <a:latin typeface="+mn-lt"/>
            </a:endParaRPr>
          </a:p>
          <a:p>
            <a:r>
              <a:rPr lang="en-US" sz="1300" b="1" i="1" dirty="0" smtClean="0">
                <a:latin typeface="+mn-lt"/>
              </a:rPr>
              <a:t>Temperature: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dirty="0" err="1" smtClean="0">
                <a:latin typeface="+mn-lt"/>
              </a:rPr>
              <a:t>Pattyn</a:t>
            </a:r>
            <a:r>
              <a:rPr lang="en-US" sz="1300" dirty="0">
                <a:latin typeface="+mn-lt"/>
              </a:rPr>
              <a:t>, </a:t>
            </a:r>
            <a:r>
              <a:rPr lang="en-US" sz="1300" dirty="0" smtClean="0">
                <a:latin typeface="+mn-lt"/>
              </a:rPr>
              <a:t>2010.</a:t>
            </a:r>
            <a:endParaRPr lang="en-U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51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Bayesian Calibration: Demonstration of Workflow using KLE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n-lt"/>
                  </a:rPr>
                  <a:t>Difficulty in UQ</a:t>
                </a:r>
                <a:r>
                  <a:rPr lang="en-US" dirty="0" smtClean="0">
                    <a:latin typeface="+mn-lt"/>
                  </a:rPr>
                  <a:t>: “Curse of Dimensionality”</a:t>
                </a:r>
              </a:p>
              <a:p>
                <a:pPr algn="ctr"/>
                <a:r>
                  <a:rPr lang="en-US" dirty="0" smtClean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-field inversion problem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</a:rPr>
                  <a:t> dimensions!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300" y="16002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has been hooked up to </a:t>
            </a:r>
            <a:r>
              <a:rPr lang="en-US" b="1" i="1" dirty="0" smtClean="0">
                <a:latin typeface="+mn-lt"/>
              </a:rPr>
              <a:t>DAKOTA</a:t>
            </a:r>
            <a:r>
              <a:rPr lang="en-US" dirty="0" smtClean="0">
                <a:latin typeface="+mn-lt"/>
              </a:rPr>
              <a:t> (in “black-box” mode) for </a:t>
            </a:r>
            <a:r>
              <a:rPr lang="en-US" b="1" i="1" dirty="0" smtClean="0">
                <a:latin typeface="+mn-lt"/>
              </a:rPr>
              <a:t>UQ/ Bayesian calibration.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75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Bayesian Calibration: Demonstration of Workflow using KLE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086976"/>
                <a:ext cx="8381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+mn-lt"/>
                    <a:cs typeface="Calibri"/>
                  </a:rPr>
                  <a:t>Approach:</a:t>
                </a:r>
                <a:r>
                  <a:rPr lang="en-US" b="1" i="1" dirty="0" smtClean="0">
                    <a:latin typeface="+mn-lt"/>
                    <a:cs typeface="Calibri"/>
                  </a:rPr>
                  <a:t> </a:t>
                </a:r>
                <a:r>
                  <a:rPr lang="en-US" dirty="0" smtClean="0">
                    <a:latin typeface="+mn-lt"/>
                    <a:cs typeface="Calibri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problem. </a:t>
                </a:r>
              </a:p>
              <a:p>
                <a:r>
                  <a:rPr lang="en-US" dirty="0" smtClean="0">
                    <a:latin typeface="+mn-lt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86976"/>
                <a:ext cx="8381999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82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n-lt"/>
                  </a:rPr>
                  <a:t>Difficulty in UQ</a:t>
                </a:r>
                <a:r>
                  <a:rPr lang="en-US" dirty="0" smtClean="0">
                    <a:latin typeface="+mn-lt"/>
                  </a:rPr>
                  <a:t>: “Curse of Dimensionality”</a:t>
                </a:r>
              </a:p>
              <a:p>
                <a:pPr algn="ctr"/>
                <a:r>
                  <a:rPr lang="en-US" dirty="0" smtClean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-field inversion problem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</a:rPr>
                  <a:t> dimensions!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300" y="16002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has been hooked up to </a:t>
            </a:r>
            <a:r>
              <a:rPr lang="en-US" b="1" i="1" dirty="0" smtClean="0">
                <a:latin typeface="+mn-lt"/>
              </a:rPr>
              <a:t>DAKOTA</a:t>
            </a:r>
            <a:r>
              <a:rPr lang="en-US" dirty="0" smtClean="0">
                <a:latin typeface="+mn-lt"/>
              </a:rPr>
              <a:t> (in “black-box” mode) for </a:t>
            </a:r>
            <a:r>
              <a:rPr lang="en-US" b="1" i="1" dirty="0" smtClean="0">
                <a:latin typeface="+mn-lt"/>
              </a:rPr>
              <a:t>UQ/ Bayesian calibration.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0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Bayesian Calibration: Demonstration of Workflow using KLE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086976"/>
                <a:ext cx="8381999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+mn-lt"/>
                    <a:cs typeface="Calibri"/>
                  </a:rPr>
                  <a:t>Approach:</a:t>
                </a:r>
                <a:r>
                  <a:rPr lang="en-US" b="1" i="1" dirty="0" smtClean="0">
                    <a:latin typeface="+mn-lt"/>
                    <a:cs typeface="Calibri"/>
                  </a:rPr>
                  <a:t> </a:t>
                </a:r>
                <a:r>
                  <a:rPr lang="en-US" dirty="0" smtClean="0">
                    <a:latin typeface="+mn-lt"/>
                    <a:cs typeface="Calibri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problem. </a:t>
                </a:r>
              </a:p>
              <a:p>
                <a:r>
                  <a:rPr lang="en-US" dirty="0" smtClean="0">
                    <a:latin typeface="+mn-lt"/>
                    <a:cs typeface="Calibri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  <a:cs typeface="Calibri"/>
                  </a:rPr>
                  <a:t>For initial demonstration of workflow, we use the </a:t>
                </a:r>
                <a:r>
                  <a:rPr lang="en-US" b="1" i="1" dirty="0" err="1" smtClean="0">
                    <a:latin typeface="+mn-lt"/>
                    <a:cs typeface="Calibri"/>
                  </a:rPr>
                  <a:t>Karhunen-Loeve</a:t>
                </a:r>
                <a:r>
                  <a:rPr lang="en-US" b="1" i="1" dirty="0" smtClean="0">
                    <a:latin typeface="+mn-lt"/>
                    <a:cs typeface="Calibri"/>
                  </a:rPr>
                  <a:t> Expansion (KLE)</a:t>
                </a:r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  <a:p>
                <a:endParaRPr lang="en-US" sz="800" dirty="0" smtClean="0">
                  <a:latin typeface="+mn-lt"/>
                  <a:cs typeface="Calibri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86976"/>
                <a:ext cx="8381999" cy="1046440"/>
              </a:xfrm>
              <a:prstGeom prst="rect">
                <a:avLst/>
              </a:prstGeom>
              <a:blipFill rotWithShape="1">
                <a:blip r:embed="rId2"/>
                <a:stretch>
                  <a:fillRect l="-582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n-lt"/>
                  </a:rPr>
                  <a:t>Difficulty in UQ</a:t>
                </a:r>
                <a:r>
                  <a:rPr lang="en-US" dirty="0" smtClean="0">
                    <a:latin typeface="+mn-lt"/>
                  </a:rPr>
                  <a:t>: “Curse of Dimensionality”</a:t>
                </a:r>
              </a:p>
              <a:p>
                <a:pPr algn="ctr"/>
                <a:r>
                  <a:rPr lang="en-US" dirty="0" smtClean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-field inversion problem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</a:rPr>
                  <a:t> dimensions!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300" y="16002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has been hooked up to </a:t>
            </a:r>
            <a:r>
              <a:rPr lang="en-US" b="1" i="1" dirty="0" smtClean="0">
                <a:latin typeface="+mn-lt"/>
              </a:rPr>
              <a:t>DAKOTA</a:t>
            </a:r>
            <a:r>
              <a:rPr lang="en-US" dirty="0" smtClean="0">
                <a:latin typeface="+mn-lt"/>
              </a:rPr>
              <a:t> (in “black-box” mode) for </a:t>
            </a:r>
            <a:r>
              <a:rPr lang="en-US" b="1" i="1" dirty="0" smtClean="0">
                <a:latin typeface="+mn-lt"/>
              </a:rPr>
              <a:t>UQ/ Bayesian calibration.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11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Bayesian Calibration: Demonstration of Workflow using KLE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086976"/>
                <a:ext cx="8381999" cy="180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+mn-lt"/>
                    <a:cs typeface="Calibri"/>
                  </a:rPr>
                  <a:t>Approach:</a:t>
                </a:r>
                <a:r>
                  <a:rPr lang="en-US" b="1" i="1" dirty="0" smtClean="0">
                    <a:latin typeface="+mn-lt"/>
                    <a:cs typeface="Calibri"/>
                  </a:rPr>
                  <a:t> </a:t>
                </a:r>
                <a:r>
                  <a:rPr lang="en-US" dirty="0" smtClean="0">
                    <a:latin typeface="+mn-lt"/>
                    <a:cs typeface="Calibri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problem. </a:t>
                </a:r>
              </a:p>
              <a:p>
                <a:r>
                  <a:rPr lang="en-US" dirty="0" smtClean="0">
                    <a:latin typeface="+mn-lt"/>
                    <a:cs typeface="Calibri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  <a:cs typeface="Calibri"/>
                  </a:rPr>
                  <a:t>For initial demonstration of workflow, we use the </a:t>
                </a:r>
                <a:r>
                  <a:rPr lang="en-US" b="1" i="1" dirty="0" err="1" smtClean="0">
                    <a:latin typeface="+mn-lt"/>
                    <a:cs typeface="Calibri"/>
                  </a:rPr>
                  <a:t>Karhunen-Loeve</a:t>
                </a:r>
                <a:r>
                  <a:rPr lang="en-US" b="1" i="1" dirty="0" smtClean="0">
                    <a:latin typeface="+mn-lt"/>
                    <a:cs typeface="Calibri"/>
                  </a:rPr>
                  <a:t> Expansion (KLE)</a:t>
                </a:r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  <a:p>
                <a:endParaRPr lang="en-US" sz="8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Assume analytic covariance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𝑒𝑥𝑝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lvl="1"/>
                <a:endParaRPr lang="en-US" dirty="0" smtClean="0">
                  <a:latin typeface="+mn-lt"/>
                  <a:cs typeface="Calibri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86976"/>
                <a:ext cx="8381999" cy="1804468"/>
              </a:xfrm>
              <a:prstGeom prst="rect">
                <a:avLst/>
              </a:prstGeom>
              <a:blipFill rotWithShape="1">
                <a:blip r:embed="rId2"/>
                <a:stretch>
                  <a:fillRect l="-582" t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n-lt"/>
                  </a:rPr>
                  <a:t>Difficulty in UQ</a:t>
                </a:r>
                <a:r>
                  <a:rPr lang="en-US" dirty="0" smtClean="0">
                    <a:latin typeface="+mn-lt"/>
                  </a:rPr>
                  <a:t>: “Curse of Dimensionality”</a:t>
                </a:r>
              </a:p>
              <a:p>
                <a:pPr algn="ctr"/>
                <a:r>
                  <a:rPr lang="en-US" dirty="0" smtClean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-field inversion problem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</a:rPr>
                  <a:t> dimensions!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300" y="16002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has been hooked up to </a:t>
            </a:r>
            <a:r>
              <a:rPr lang="en-US" b="1" i="1" dirty="0" smtClean="0">
                <a:latin typeface="+mn-lt"/>
              </a:rPr>
              <a:t>DAKOTA</a:t>
            </a:r>
            <a:r>
              <a:rPr lang="en-US" dirty="0" smtClean="0">
                <a:latin typeface="+mn-lt"/>
              </a:rPr>
              <a:t> (in “black-box” mode) for </a:t>
            </a:r>
            <a:r>
              <a:rPr lang="en-US" b="1" i="1" dirty="0" smtClean="0">
                <a:latin typeface="+mn-lt"/>
              </a:rPr>
              <a:t>UQ/ Bayesian calibration.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110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Bayesian Calibration: Demonstration of Workflow using KLE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086976"/>
                <a:ext cx="8381999" cy="180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+mn-lt"/>
                    <a:cs typeface="Calibri"/>
                  </a:rPr>
                  <a:t>Approach:</a:t>
                </a:r>
                <a:r>
                  <a:rPr lang="en-US" b="1" i="1" dirty="0" smtClean="0">
                    <a:latin typeface="+mn-lt"/>
                    <a:cs typeface="Calibri"/>
                  </a:rPr>
                  <a:t> </a:t>
                </a:r>
                <a:r>
                  <a:rPr lang="en-US" dirty="0" smtClean="0">
                    <a:latin typeface="+mn-lt"/>
                    <a:cs typeface="Calibri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problem. </a:t>
                </a:r>
              </a:p>
              <a:p>
                <a:r>
                  <a:rPr lang="en-US" dirty="0" smtClean="0">
                    <a:latin typeface="+mn-lt"/>
                    <a:cs typeface="Calibri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  <a:cs typeface="Calibri"/>
                  </a:rPr>
                  <a:t>For initial demonstration of workflow, we use the </a:t>
                </a:r>
                <a:r>
                  <a:rPr lang="en-US" b="1" i="1" dirty="0" err="1" smtClean="0">
                    <a:latin typeface="+mn-lt"/>
                    <a:cs typeface="Calibri"/>
                  </a:rPr>
                  <a:t>Karhunen-Loeve</a:t>
                </a:r>
                <a:r>
                  <a:rPr lang="en-US" b="1" i="1" dirty="0" smtClean="0">
                    <a:latin typeface="+mn-lt"/>
                    <a:cs typeface="Calibri"/>
                  </a:rPr>
                  <a:t> Expansion (KLE)</a:t>
                </a:r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  <a:p>
                <a:endParaRPr lang="en-US" sz="8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Assume analytic covariance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𝑒𝑥𝑝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Perform eigenvalue decomposition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86976"/>
                <a:ext cx="8381999" cy="1804468"/>
              </a:xfrm>
              <a:prstGeom prst="rect">
                <a:avLst/>
              </a:prstGeom>
              <a:blipFill rotWithShape="1">
                <a:blip r:embed="rId2"/>
                <a:stretch>
                  <a:fillRect l="-582" t="-1689" b="-4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n-lt"/>
                  </a:rPr>
                  <a:t>Difficulty in UQ</a:t>
                </a:r>
                <a:r>
                  <a:rPr lang="en-US" dirty="0" smtClean="0">
                    <a:latin typeface="+mn-lt"/>
                  </a:rPr>
                  <a:t>: “Curse of Dimensionality”</a:t>
                </a:r>
              </a:p>
              <a:p>
                <a:pPr algn="ctr"/>
                <a:r>
                  <a:rPr lang="en-US" dirty="0" smtClean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-field inversion problem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</a:rPr>
                  <a:t> dimensions!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300" y="16002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has been hooked up to </a:t>
            </a:r>
            <a:r>
              <a:rPr lang="en-US" b="1" i="1" dirty="0" smtClean="0">
                <a:latin typeface="+mn-lt"/>
              </a:rPr>
              <a:t>DAKOTA</a:t>
            </a:r>
            <a:r>
              <a:rPr lang="en-US" dirty="0" smtClean="0">
                <a:latin typeface="+mn-lt"/>
              </a:rPr>
              <a:t> (in “black-box” mode) for </a:t>
            </a:r>
            <a:r>
              <a:rPr lang="en-US" b="1" i="1" dirty="0" smtClean="0">
                <a:latin typeface="+mn-lt"/>
              </a:rPr>
              <a:t>UQ/ Bayesian calibration.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110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Bayesian Calibration: Demonstration of Workflow using KLE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086976"/>
                <a:ext cx="8381999" cy="214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+mn-lt"/>
                    <a:cs typeface="Calibri"/>
                  </a:rPr>
                  <a:t>Approach:</a:t>
                </a:r>
                <a:r>
                  <a:rPr lang="en-US" b="1" i="1" dirty="0" smtClean="0">
                    <a:latin typeface="+mn-lt"/>
                    <a:cs typeface="Calibri"/>
                  </a:rPr>
                  <a:t> </a:t>
                </a:r>
                <a:r>
                  <a:rPr lang="en-US" dirty="0" smtClean="0">
                    <a:latin typeface="+mn-lt"/>
                    <a:cs typeface="Calibri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problem. </a:t>
                </a:r>
              </a:p>
              <a:p>
                <a:r>
                  <a:rPr lang="en-US" dirty="0" smtClean="0">
                    <a:latin typeface="+mn-lt"/>
                    <a:cs typeface="Calibri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  <a:cs typeface="Calibri"/>
                  </a:rPr>
                  <a:t>For initial demonstration of workflow, we use the </a:t>
                </a:r>
                <a:r>
                  <a:rPr lang="en-US" b="1" i="1" dirty="0" err="1" smtClean="0">
                    <a:latin typeface="+mn-lt"/>
                    <a:cs typeface="Calibri"/>
                  </a:rPr>
                  <a:t>Karhunen-Loeve</a:t>
                </a:r>
                <a:r>
                  <a:rPr lang="en-US" b="1" i="1" dirty="0" smtClean="0">
                    <a:latin typeface="+mn-lt"/>
                    <a:cs typeface="Calibri"/>
                  </a:rPr>
                  <a:t> Expansion (KLE)</a:t>
                </a:r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  <a:p>
                <a:endParaRPr lang="en-US" sz="8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Assume analytic covariance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𝑒𝑥𝑝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Perform eigenvalue decomposition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Expand*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Calibri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in basis of eigenvectors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  <a:cs typeface="Calibri"/>
                      </a:rPr>
                      <m:t>{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Calibri"/>
                      </a:rPr>
                      <m:t>𝝓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  <a:cs typeface="Calibri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Calibri"/>
                      </a:rPr>
                      <m:t>}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, with random variables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{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Calibri"/>
                      </a:rPr>
                      <m:t>𝜉</m:t>
                    </m:r>
                    <m:r>
                      <a:rPr lang="en-US" i="1" baseline="-25000" dirty="0" err="1" smtClean="0">
                        <a:latin typeface="Cambria Math"/>
                        <a:cs typeface="Calibri"/>
                      </a:rPr>
                      <m:t>𝑘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}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86976"/>
                <a:ext cx="8381999" cy="2149178"/>
              </a:xfrm>
              <a:prstGeom prst="rect">
                <a:avLst/>
              </a:prstGeom>
              <a:blipFill rotWithShape="1">
                <a:blip r:embed="rId2"/>
                <a:stretch>
                  <a:fillRect l="-582" t="-1416" b="-3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n-lt"/>
                  </a:rPr>
                  <a:t>Difficulty in UQ</a:t>
                </a:r>
                <a:r>
                  <a:rPr lang="en-US" dirty="0" smtClean="0">
                    <a:latin typeface="+mn-lt"/>
                  </a:rPr>
                  <a:t>: “Curse of Dimensionality”</a:t>
                </a:r>
              </a:p>
              <a:p>
                <a:pPr algn="ctr"/>
                <a:r>
                  <a:rPr lang="en-US" dirty="0" smtClean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-field inversion problem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</a:rPr>
                  <a:t> dimensions!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67000" y="5311362"/>
                <a:ext cx="3505200" cy="7846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rad>
                          <m:r>
                            <a:rPr lang="en-US" sz="1600" b="1" i="1" smtClean="0">
                              <a:latin typeface="Cambria Math"/>
                              <a:ea typeface="Cambria Math"/>
                            </a:rPr>
                            <m:t>𝝓</m:t>
                          </m:r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311362"/>
                <a:ext cx="3505200" cy="7846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300" y="16002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has been hooked up to </a:t>
            </a:r>
            <a:r>
              <a:rPr lang="en-US" b="1" i="1" dirty="0" smtClean="0">
                <a:latin typeface="+mn-lt"/>
              </a:rPr>
              <a:t>DAKOTA</a:t>
            </a:r>
            <a:r>
              <a:rPr lang="en-US" dirty="0" smtClean="0">
                <a:latin typeface="+mn-lt"/>
              </a:rPr>
              <a:t> (in “black-box” mode) for </a:t>
            </a:r>
            <a:r>
              <a:rPr lang="en-US" b="1" i="1" dirty="0" smtClean="0">
                <a:latin typeface="+mn-lt"/>
              </a:rPr>
              <a:t>UQ/ Bayesian calibration.</a:t>
            </a:r>
            <a:endParaRPr lang="en-US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81800" y="5352527"/>
                <a:ext cx="2133600" cy="74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400" dirty="0" smtClean="0">
                    <a:latin typeface="+mn-lt"/>
                  </a:rPr>
                  <a:t> =  initial condition for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(result of deterministic inversion or spin-up)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352527"/>
                <a:ext cx="2133600" cy="743473"/>
              </a:xfrm>
              <a:prstGeom prst="rect">
                <a:avLst/>
              </a:prstGeom>
              <a:blipFill rotWithShape="1">
                <a:blip r:embed="rId6"/>
                <a:stretch>
                  <a:fillRect b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6257836"/>
                <a:ext cx="167640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+mn-lt"/>
                  </a:rPr>
                  <a:t>*In practice, expansion is done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00" b="0" i="0" smtClean="0"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sz="11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1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00" dirty="0" smtClean="0">
                    <a:latin typeface="+mn-lt"/>
                  </a:rPr>
                  <a:t>) to avoid negative values of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00" dirty="0" smtClean="0">
                    <a:latin typeface="+mn-lt"/>
                  </a:rPr>
                  <a:t>.</a:t>
                </a:r>
                <a:endParaRPr lang="en-US" sz="11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57836"/>
                <a:ext cx="1676400" cy="600164"/>
              </a:xfrm>
              <a:prstGeom prst="rect">
                <a:avLst/>
              </a:prstGeom>
              <a:blipFill rotWithShape="1">
                <a:blip r:embed="rId7"/>
                <a:stretch>
                  <a:fillRect t="-102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3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Bayesian Calibration: Demonstration of Workflow using KLE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086976"/>
                <a:ext cx="8381999" cy="214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+mn-lt"/>
                    <a:cs typeface="Calibri"/>
                  </a:rPr>
                  <a:t>Approach:</a:t>
                </a:r>
                <a:r>
                  <a:rPr lang="en-US" b="1" i="1" dirty="0" smtClean="0">
                    <a:latin typeface="+mn-lt"/>
                    <a:cs typeface="Calibri"/>
                  </a:rPr>
                  <a:t> </a:t>
                </a:r>
                <a:r>
                  <a:rPr lang="en-US" dirty="0" smtClean="0">
                    <a:latin typeface="+mn-lt"/>
                    <a:cs typeface="Calibri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problem. </a:t>
                </a:r>
              </a:p>
              <a:p>
                <a:r>
                  <a:rPr lang="en-US" dirty="0" smtClean="0">
                    <a:latin typeface="+mn-lt"/>
                    <a:cs typeface="Calibri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  <a:cs typeface="Calibri"/>
                  </a:rPr>
                  <a:t>For initial demonstration of workflow, we use the </a:t>
                </a:r>
                <a:r>
                  <a:rPr lang="en-US" b="1" i="1" dirty="0" err="1" smtClean="0">
                    <a:latin typeface="+mn-lt"/>
                    <a:cs typeface="Calibri"/>
                  </a:rPr>
                  <a:t>Karhunen-Loeve</a:t>
                </a:r>
                <a:r>
                  <a:rPr lang="en-US" b="1" i="1" dirty="0" smtClean="0">
                    <a:latin typeface="+mn-lt"/>
                    <a:cs typeface="Calibri"/>
                  </a:rPr>
                  <a:t> Expansion (KLE)</a:t>
                </a:r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  <a:p>
                <a:endParaRPr lang="en-US" sz="8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Assume analytic covariance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𝑒𝑥𝑝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Perform eigenvalue decomposition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Expand*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Calibri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in basis of eigenvectors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  <a:cs typeface="Calibri"/>
                      </a:rPr>
                      <m:t>{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Calibri"/>
                      </a:rPr>
                      <m:t>𝝓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  <a:cs typeface="Calibri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Calibri"/>
                      </a:rPr>
                      <m:t>}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, with random variables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{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Calibri"/>
                      </a:rPr>
                      <m:t>𝜉</m:t>
                    </m:r>
                    <m:r>
                      <a:rPr lang="en-US" i="1" baseline="-25000" dirty="0" err="1" smtClean="0">
                        <a:latin typeface="Cambria Math"/>
                        <a:cs typeface="Calibri"/>
                      </a:rPr>
                      <m:t>𝑘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}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86976"/>
                <a:ext cx="8381999" cy="2149178"/>
              </a:xfrm>
              <a:prstGeom prst="rect">
                <a:avLst/>
              </a:prstGeom>
              <a:blipFill rotWithShape="1">
                <a:blip r:embed="rId2"/>
                <a:stretch>
                  <a:fillRect l="-582" t="-1416" b="-3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n-lt"/>
                  </a:rPr>
                  <a:t>Difficulty in UQ</a:t>
                </a:r>
                <a:r>
                  <a:rPr lang="en-US" dirty="0" smtClean="0">
                    <a:latin typeface="+mn-lt"/>
                  </a:rPr>
                  <a:t>: “Curse of Dimensionality”</a:t>
                </a:r>
              </a:p>
              <a:p>
                <a:pPr algn="ctr"/>
                <a:r>
                  <a:rPr lang="en-US" dirty="0" smtClean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-field inversion problem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</a:rPr>
                  <a:t> dimensions!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67000" y="5311362"/>
                <a:ext cx="3505200" cy="7846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rad>
                          <m:r>
                            <a:rPr lang="en-US" sz="1600" b="1" i="1" smtClean="0">
                              <a:latin typeface="Cambria Math"/>
                              <a:ea typeface="Cambria Math"/>
                            </a:rPr>
                            <m:t>𝝓</m:t>
                          </m:r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311362"/>
                <a:ext cx="3505200" cy="7846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>
            <a:off x="762000" y="4114800"/>
            <a:ext cx="228600" cy="762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" y="4343400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Offline</a:t>
            </a:r>
            <a:endParaRPr lang="en-US" sz="1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16002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has been hooked up to </a:t>
            </a:r>
            <a:r>
              <a:rPr lang="en-US" b="1" i="1" dirty="0" smtClean="0">
                <a:latin typeface="+mn-lt"/>
              </a:rPr>
              <a:t>DAKOTA</a:t>
            </a:r>
            <a:r>
              <a:rPr lang="en-US" dirty="0" smtClean="0">
                <a:latin typeface="+mn-lt"/>
              </a:rPr>
              <a:t> (in “black-box” mode) for </a:t>
            </a:r>
            <a:r>
              <a:rPr lang="en-US" b="1" i="1" dirty="0" smtClean="0">
                <a:latin typeface="+mn-lt"/>
              </a:rPr>
              <a:t>UQ/ Bayesian calibration.</a:t>
            </a:r>
            <a:endParaRPr lang="en-US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81800" y="5352527"/>
                <a:ext cx="2133600" cy="74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400" dirty="0" smtClean="0">
                    <a:latin typeface="+mn-lt"/>
                  </a:rPr>
                  <a:t> =  initial condition for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(result of deterministic inversion or spin-up)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352527"/>
                <a:ext cx="2133600" cy="743473"/>
              </a:xfrm>
              <a:prstGeom prst="rect">
                <a:avLst/>
              </a:prstGeom>
              <a:blipFill rotWithShape="1">
                <a:blip r:embed="rId6"/>
                <a:stretch>
                  <a:fillRect b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6257836"/>
                <a:ext cx="167640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+mn-lt"/>
                  </a:rPr>
                  <a:t>*In practice, expansion is done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00" b="0" i="0" smtClean="0"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sz="11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1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00" dirty="0" smtClean="0">
                    <a:latin typeface="+mn-lt"/>
                  </a:rPr>
                  <a:t>) to avoid negative values of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00" dirty="0" smtClean="0">
                    <a:latin typeface="+mn-lt"/>
                  </a:rPr>
                  <a:t>.</a:t>
                </a:r>
                <a:endParaRPr lang="en-US" sz="11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57836"/>
                <a:ext cx="1676400" cy="600164"/>
              </a:xfrm>
              <a:prstGeom prst="rect">
                <a:avLst/>
              </a:prstGeom>
              <a:blipFill rotWithShape="1">
                <a:blip r:embed="rId7"/>
                <a:stretch>
                  <a:fillRect t="-102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3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Bayesian Calibration: Demonstration of Workflow using KLE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086976"/>
                <a:ext cx="8381999" cy="214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+mn-lt"/>
                    <a:cs typeface="Calibri"/>
                  </a:rPr>
                  <a:t>Approach:</a:t>
                </a:r>
                <a:r>
                  <a:rPr lang="en-US" b="1" i="1" dirty="0" smtClean="0">
                    <a:latin typeface="+mn-lt"/>
                    <a:cs typeface="Calibri"/>
                  </a:rPr>
                  <a:t> </a:t>
                </a:r>
                <a:r>
                  <a:rPr lang="en-US" dirty="0" smtClean="0">
                    <a:latin typeface="+mn-lt"/>
                    <a:cs typeface="Calibri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problem. </a:t>
                </a:r>
              </a:p>
              <a:p>
                <a:r>
                  <a:rPr lang="en-US" dirty="0" smtClean="0">
                    <a:latin typeface="+mn-lt"/>
                    <a:cs typeface="Calibri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  <a:cs typeface="Calibri"/>
                  </a:rPr>
                  <a:t>For initial demonstration of workflow, we use the </a:t>
                </a:r>
                <a:r>
                  <a:rPr lang="en-US" b="1" i="1" dirty="0" err="1" smtClean="0">
                    <a:latin typeface="+mn-lt"/>
                    <a:cs typeface="Calibri"/>
                  </a:rPr>
                  <a:t>Karhunen-Loeve</a:t>
                </a:r>
                <a:r>
                  <a:rPr lang="en-US" b="1" i="1" dirty="0" smtClean="0">
                    <a:latin typeface="+mn-lt"/>
                    <a:cs typeface="Calibri"/>
                  </a:rPr>
                  <a:t> Expansion (KLE)</a:t>
                </a:r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  <a:p>
                <a:endParaRPr lang="en-US" sz="8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Assume analytic covariance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𝑒𝑥𝑝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Perform eigenvalue decomposition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Expand*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Calibri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in basis of eigenvectors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  <a:cs typeface="Calibri"/>
                      </a:rPr>
                      <m:t>{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Calibri"/>
                      </a:rPr>
                      <m:t>𝝓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  <a:cs typeface="Calibri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Calibri"/>
                      </a:rPr>
                      <m:t>}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, with random variables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{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Calibri"/>
                      </a:rPr>
                      <m:t>𝜉</m:t>
                    </m:r>
                    <m:r>
                      <a:rPr lang="en-US" i="1" baseline="-25000" dirty="0" err="1" smtClean="0">
                        <a:latin typeface="Cambria Math"/>
                        <a:cs typeface="Calibri"/>
                      </a:rPr>
                      <m:t>𝑘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}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86976"/>
                <a:ext cx="8381999" cy="2149178"/>
              </a:xfrm>
              <a:prstGeom prst="rect">
                <a:avLst/>
              </a:prstGeom>
              <a:blipFill rotWithShape="1">
                <a:blip r:embed="rId2"/>
                <a:stretch>
                  <a:fillRect l="-582" t="-1416" b="-3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n-lt"/>
                  </a:rPr>
                  <a:t>Difficulty in UQ</a:t>
                </a:r>
                <a:r>
                  <a:rPr lang="en-US" dirty="0" smtClean="0">
                    <a:latin typeface="+mn-lt"/>
                  </a:rPr>
                  <a:t>: “Curse of Dimensionality”</a:t>
                </a:r>
              </a:p>
              <a:p>
                <a:pPr algn="ctr"/>
                <a:r>
                  <a:rPr lang="en-US" dirty="0" smtClean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-field inversion problem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</a:rPr>
                  <a:t> dimensions!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6172200"/>
                <a:ext cx="4724400" cy="6463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  <a:cs typeface="Calibri"/>
                  </a:rPr>
                  <a:t>Inference/calibration </a:t>
                </a:r>
                <a:r>
                  <a:rPr lang="en-US" dirty="0">
                    <a:latin typeface="+mn-lt"/>
                    <a:cs typeface="Calibri"/>
                  </a:rPr>
                  <a:t>is for coefficients of </a:t>
                </a:r>
                <a:r>
                  <a:rPr lang="en-US" dirty="0" smtClean="0">
                    <a:latin typeface="+mn-lt"/>
                    <a:cs typeface="Calibri"/>
                  </a:rPr>
                  <a:t>KLE      </a:t>
                </a:r>
              </a:p>
              <a:p>
                <a:pPr algn="ctr"/>
                <a:r>
                  <a:rPr lang="en-US" dirty="0" smtClean="0">
                    <a:latin typeface="+mn-lt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Calibri"/>
                      </a:rPr>
                      <m:t>⇒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</a:t>
                </a:r>
                <a:r>
                  <a:rPr lang="en-US" b="1" i="1" dirty="0">
                    <a:latin typeface="+mn-lt"/>
                    <a:cs typeface="Calibri"/>
                  </a:rPr>
                  <a:t>significant dimension reduction</a:t>
                </a:r>
                <a:r>
                  <a:rPr lang="en-US" dirty="0">
                    <a:latin typeface="+mn-lt"/>
                    <a:cs typeface="Calibri"/>
                  </a:rPr>
                  <a:t>.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6172200"/>
                <a:ext cx="47244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032" t="-4717" r="-38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67000" y="5311362"/>
                <a:ext cx="3505200" cy="7846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rad>
                          <m:r>
                            <a:rPr lang="en-US" sz="1600" b="1" i="1" smtClean="0">
                              <a:latin typeface="Cambria Math"/>
                              <a:ea typeface="Cambria Math"/>
                            </a:rPr>
                            <m:t>𝝓</m:t>
                          </m:r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311362"/>
                <a:ext cx="3505200" cy="7846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>
            <a:off x="762000" y="4114800"/>
            <a:ext cx="228600" cy="762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762000" y="4953000"/>
            <a:ext cx="228600" cy="1295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" y="4343400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Offline</a:t>
            </a:r>
            <a:endParaRPr lang="en-US" sz="14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5410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Online</a:t>
            </a:r>
            <a:endParaRPr lang="en-US" sz="1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16002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has been hooked up to </a:t>
            </a:r>
            <a:r>
              <a:rPr lang="en-US" b="1" i="1" dirty="0" smtClean="0">
                <a:latin typeface="+mn-lt"/>
              </a:rPr>
              <a:t>DAKOTA</a:t>
            </a:r>
            <a:r>
              <a:rPr lang="en-US" dirty="0" smtClean="0">
                <a:latin typeface="+mn-lt"/>
              </a:rPr>
              <a:t> (in “black-box” mode) for </a:t>
            </a:r>
            <a:r>
              <a:rPr lang="en-US" b="1" i="1" dirty="0" smtClean="0">
                <a:latin typeface="+mn-lt"/>
              </a:rPr>
              <a:t>UQ/ Bayesian calibration.</a:t>
            </a:r>
            <a:endParaRPr lang="en-US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81800" y="5352527"/>
                <a:ext cx="2133600" cy="74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400" dirty="0" smtClean="0">
                    <a:latin typeface="+mn-lt"/>
                  </a:rPr>
                  <a:t> =  initial condition for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(result of deterministic inversion or spin-up)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352527"/>
                <a:ext cx="2133600" cy="743473"/>
              </a:xfrm>
              <a:prstGeom prst="rect">
                <a:avLst/>
              </a:prstGeom>
              <a:blipFill rotWithShape="1">
                <a:blip r:embed="rId6"/>
                <a:stretch>
                  <a:fillRect b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6257836"/>
                <a:ext cx="167640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+mn-lt"/>
                  </a:rPr>
                  <a:t>*In practice, expansion is done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00" b="0" i="0" smtClean="0"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sz="11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1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00" dirty="0" smtClean="0">
                    <a:latin typeface="+mn-lt"/>
                  </a:rPr>
                  <a:t>) to avoid negative values of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00" dirty="0" smtClean="0">
                    <a:latin typeface="+mn-lt"/>
                  </a:rPr>
                  <a:t>.</a:t>
                </a:r>
                <a:endParaRPr lang="en-US" sz="11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57836"/>
                <a:ext cx="1676400" cy="600164"/>
              </a:xfrm>
              <a:prstGeom prst="rect">
                <a:avLst/>
              </a:prstGeom>
              <a:blipFill rotWithShape="1">
                <a:blip r:embed="rId7"/>
                <a:stretch>
                  <a:fillRect t="-102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3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9" grpId="0"/>
      <p:bldP spid="14" grpId="0"/>
      <p:bldP spid="10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81400"/>
            <a:ext cx="2971800" cy="223983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262582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 bwMode="auto">
          <a:xfrm>
            <a:off x="914400" y="152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0099"/>
                </a:solidFill>
                <a:latin typeface="+mn-lt"/>
              </a:rPr>
              <a:t>Bayesian Calibration: Illustration </a:t>
            </a:r>
          </a:p>
          <a:p>
            <a:pPr algn="r"/>
            <a:r>
              <a:rPr lang="en-US" sz="3600" kern="0" dirty="0" smtClean="0">
                <a:solidFill>
                  <a:srgbClr val="000099"/>
                </a:solidFill>
                <a:latin typeface="+mn-lt"/>
              </a:rPr>
              <a:t>on 4km GIS Problem </a:t>
            </a:r>
            <a:endParaRPr lang="en-US" sz="3600" kern="0" dirty="0">
              <a:solidFill>
                <a:srgbClr val="00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1513582"/>
                <a:ext cx="6705600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600" dirty="0" smtClean="0">
                    <a:latin typeface="+mn-lt"/>
                  </a:rPr>
                  <a:t> field obtained through spin-up over 100 years (cheaper than inversion, gives reasonable agreement with present-day velocity field)</a:t>
                </a:r>
                <a:r>
                  <a:rPr lang="en-US" sz="1600" i="1" dirty="0" smtClean="0">
                    <a:latin typeface="+mn-lt"/>
                  </a:rPr>
                  <a:t>.</a:t>
                </a:r>
                <a:r>
                  <a:rPr lang="en-US" sz="1600" dirty="0" smtClean="0">
                    <a:latin typeface="+mn-lt"/>
                  </a:rPr>
                  <a:t> 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n-lt"/>
                  </a:rPr>
                  <a:t>C</a:t>
                </a:r>
                <a:r>
                  <a:rPr lang="en-US" sz="1600" dirty="0" smtClean="0">
                    <a:latin typeface="+mn-lt"/>
                  </a:rPr>
                  <a:t>orrelation </a:t>
                </a:r>
                <a:r>
                  <a:rPr lang="en-US" sz="1600" dirty="0">
                    <a:latin typeface="+mn-lt"/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𝐿</m:t>
                    </m:r>
                  </m:oMath>
                </a14:m>
                <a:r>
                  <a:rPr lang="en-US" sz="1600" dirty="0">
                    <a:latin typeface="+mn-lt"/>
                  </a:rPr>
                  <a:t> selected </a:t>
                </a:r>
                <a:r>
                  <a:rPr lang="en-US" sz="1600" dirty="0" err="1">
                    <a:latin typeface="+mn-lt"/>
                  </a:rPr>
                  <a:t>s.t.</a:t>
                </a:r>
                <a:r>
                  <a:rPr lang="en-US" sz="1600" dirty="0">
                    <a:latin typeface="+mn-lt"/>
                  </a:rPr>
                  <a:t> slow decay of KLE eigenvalues to enable </a:t>
                </a:r>
                <a:r>
                  <a:rPr lang="en-US" sz="1600" dirty="0" smtClean="0">
                    <a:latin typeface="+mn-lt"/>
                  </a:rPr>
                  <a:t>refinement </a:t>
                </a:r>
                <a:r>
                  <a:rPr lang="en-US" sz="1600" i="1" dirty="0" smtClean="0">
                    <a:latin typeface="+mn-lt"/>
                  </a:rPr>
                  <a:t>(left):</a:t>
                </a:r>
                <a:r>
                  <a:rPr lang="en-US" sz="1600" dirty="0" smtClean="0">
                    <a:latin typeface="+mn-lt"/>
                  </a:rPr>
                  <a:t> 10 KLE modes capture 27.3% of covariance energy.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13582"/>
                <a:ext cx="6705600" cy="1144352"/>
              </a:xfrm>
              <a:prstGeom prst="rect">
                <a:avLst/>
              </a:prstGeom>
              <a:blipFill rotWithShape="1">
                <a:blip r:embed="rId4"/>
                <a:stretch>
                  <a:fillRect l="-273" t="-1064" b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4612783"/>
                <a:ext cx="8458200" cy="209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Mismatch function (calculated in </a:t>
                </a:r>
                <a:r>
                  <a:rPr lang="en-US" sz="1600" i="1" dirty="0" smtClean="0">
                    <a:latin typeface="+mn-lt"/>
                  </a:rPr>
                  <a:t>Albany/FELIX</a:t>
                </a:r>
                <a:r>
                  <a:rPr lang="en-US" sz="1600" dirty="0" smtClean="0">
                    <a:latin typeface="+mn-lt"/>
                  </a:rPr>
                  <a:t>):</a:t>
                </a:r>
              </a:p>
              <a:p>
                <a:endParaRPr lang="en-US" sz="100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sz="1600" i="1" baseline="-25000">
                              <a:latin typeface="Cambria Math"/>
                              <a:ea typeface="Cambria Math"/>
                            </a:rPr>
                            <m:t>𝑡𝑜𝑝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1600" b="0" i="1" baseline="3000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600" i="1" baseline="30000">
                                  <a:latin typeface="Cambria Math"/>
                                  <a:ea typeface="Cambria Math"/>
                                </a:rPr>
                                <m:t>𝑜𝑏𝑠</m:t>
                              </m:r>
                            </m:e>
                          </m:d>
                          <m:r>
                            <a:rPr lang="en-US" sz="16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1600" dirty="0" smtClean="0">
                  <a:latin typeface="+mn-lt"/>
                </a:endParaRPr>
              </a:p>
              <a:p>
                <a:r>
                  <a:rPr lang="en-US" sz="1600" dirty="0" smtClean="0">
                    <a:latin typeface="+mn-lt"/>
                  </a:rPr>
                  <a:t> </a:t>
                </a:r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PCE emulator was formed for the mismatch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+mn-lt"/>
                  </a:rPr>
                  <a:t> using uniform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[−1,1] 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prior distributions and 286* high-fidelity runs on Hopper (</a:t>
                </a:r>
                <a:r>
                  <a:rPr lang="en-US" sz="1600" i="1" dirty="0" smtClean="0">
                    <a:latin typeface="+mn-lt"/>
                  </a:rPr>
                  <a:t>DAKOTA</a:t>
                </a:r>
                <a:r>
                  <a:rPr lang="en-US" sz="1600" dirty="0" smtClean="0">
                    <a:latin typeface="+mn-lt"/>
                  </a:rPr>
                  <a:t>).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For calibration, MCMC was performed on the PCE with </a:t>
                </a:r>
                <a:r>
                  <a:rPr lang="en-US" sz="1600" dirty="0">
                    <a:latin typeface="+mn-lt"/>
                  </a:rPr>
                  <a:t>2</a:t>
                </a:r>
                <a:r>
                  <a:rPr lang="en-US" sz="1600" dirty="0" smtClean="0">
                    <a:latin typeface="+mn-lt"/>
                  </a:rPr>
                  <a:t>K samples </a:t>
                </a:r>
                <a:r>
                  <a:rPr lang="en-US" sz="1600" i="1" dirty="0" smtClean="0">
                    <a:latin typeface="+mn-lt"/>
                  </a:rPr>
                  <a:t>(QUESO).</a:t>
                </a:r>
                <a:endParaRPr lang="en-US" sz="16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612783"/>
                <a:ext cx="8458200" cy="2092817"/>
              </a:xfrm>
              <a:prstGeom prst="rect">
                <a:avLst/>
              </a:prstGeom>
              <a:blipFill rotWithShape="1">
                <a:blip r:embed="rId5"/>
                <a:stretch>
                  <a:fillRect l="-216" t="-875" b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688366" y="2667000"/>
            <a:ext cx="3874234" cy="1839429"/>
            <a:chOff x="199678" y="2650673"/>
            <a:chExt cx="3874234" cy="183942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79" y="2677418"/>
              <a:ext cx="714721" cy="91617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676073"/>
              <a:ext cx="780562" cy="92659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4962" y="2650673"/>
              <a:ext cx="839064" cy="94292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026" y="2650673"/>
              <a:ext cx="785691" cy="95199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2658135"/>
              <a:ext cx="797312" cy="9354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78" y="3594201"/>
              <a:ext cx="714721" cy="89590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3537401"/>
              <a:ext cx="762700" cy="9527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794" y="3563132"/>
              <a:ext cx="774013" cy="92697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026" y="3537732"/>
              <a:ext cx="777636" cy="95237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05" y="3546198"/>
              <a:ext cx="802386" cy="94390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15200" y="1905000"/>
                <a:ext cx="218345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2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905000"/>
                <a:ext cx="218345" cy="281167"/>
              </a:xfrm>
              <a:prstGeom prst="rect">
                <a:avLst/>
              </a:prstGeom>
              <a:blipFill rotWithShape="1">
                <a:blip r:embed="rId16"/>
                <a:stretch>
                  <a:fillRect r="-1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3400" y="2895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Modes 1-5:</a:t>
            </a:r>
            <a:endParaRPr lang="en-US" sz="1400" i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3886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Modes 6-10:</a:t>
            </a:r>
            <a:endParaRPr lang="en-US" sz="1400" i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02" y="1516540"/>
            <a:ext cx="1140498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77200" y="1828800"/>
                <a:ext cx="990600" cy="650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𝒖</m:t>
                        </m:r>
                      </m:e>
                    </m:d>
                  </m:oMath>
                </a14:m>
                <a:r>
                  <a:rPr lang="en-US" sz="1200" dirty="0" smtClean="0">
                    <a:solidFill>
                      <a:schemeClr val="bg1"/>
                    </a:solidFill>
                    <a:latin typeface="+mn-lt"/>
                  </a:rPr>
                  <a:t> computed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endParaRPr lang="en-US" sz="12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828800"/>
                <a:ext cx="990600" cy="650499"/>
              </a:xfrm>
              <a:prstGeom prst="rect">
                <a:avLst/>
              </a:prstGeom>
              <a:blipFill rotWithShape="1">
                <a:blip r:embed="rId18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51" y="6150806"/>
            <a:ext cx="861098" cy="590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24600" y="35052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Below:</a:t>
            </a:r>
            <a:r>
              <a:rPr lang="en-US" sz="1400" dirty="0" smtClean="0">
                <a:latin typeface="+mn-lt"/>
              </a:rPr>
              <a:t> decay of KLE eigenvalues</a:t>
            </a:r>
            <a:endParaRPr lang="en-US" sz="1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962" y="278249"/>
                <a:ext cx="2784438" cy="116955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latin typeface="+mn-lt"/>
                  </a:rPr>
                  <a:t>Disclaimer</a:t>
                </a:r>
                <a:r>
                  <a:rPr lang="en-US" sz="1400" dirty="0" smtClean="0">
                    <a:latin typeface="+mn-lt"/>
                  </a:rPr>
                  <a:t>: results presented demonstrate that we have UQ workflow in place; quantifying uncertainty in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and SLR will require re-running with better data.    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" y="278249"/>
                <a:ext cx="2784438" cy="1169551"/>
              </a:xfrm>
              <a:prstGeom prst="rect">
                <a:avLst/>
              </a:prstGeom>
              <a:blipFill rotWithShape="1">
                <a:blip r:embed="rId20"/>
                <a:stretch>
                  <a:fillRect l="-438" t="-521" r="-5908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13759"/>
            <a:ext cx="677779" cy="50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79" y="5248085"/>
            <a:ext cx="990600" cy="41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14800" y="65810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*286 </a:t>
            </a:r>
            <a:r>
              <a:rPr lang="en-US" sz="1200" dirty="0">
                <a:latin typeface="+mn-lt"/>
              </a:rPr>
              <a:t>points = 3</a:t>
            </a:r>
            <a:r>
              <a:rPr lang="en-US" sz="1200" baseline="30000" dirty="0">
                <a:latin typeface="+mn-lt"/>
              </a:rPr>
              <a:t>rd</a:t>
            </a:r>
            <a:r>
              <a:rPr lang="en-US" sz="1200" dirty="0">
                <a:latin typeface="+mn-lt"/>
              </a:rPr>
              <a:t> degree polynomial in 10D</a:t>
            </a:r>
          </a:p>
        </p:txBody>
      </p:sp>
    </p:spTree>
    <p:extLst>
      <p:ext uri="{BB962C8B-B14F-4D97-AF65-F5344CB8AC3E}">
        <p14:creationId xmlns:p14="http://schemas.microsoft.com/office/powerpoint/2010/main" val="12838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4572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Outline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1616687"/>
            <a:ext cx="3384881" cy="247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343400"/>
            <a:ext cx="3390900" cy="226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066" y="1600200"/>
            <a:ext cx="380153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+mn-lt"/>
              </a:rPr>
              <a:t>Albany/FELIX </a:t>
            </a:r>
            <a:r>
              <a:rPr lang="en-US" dirty="0" smtClean="0">
                <a:latin typeface="+mn-lt"/>
              </a:rPr>
              <a:t> = new land-ice solver with </a:t>
            </a:r>
            <a:r>
              <a:rPr lang="en-US" b="1" i="1" dirty="0" smtClean="0">
                <a:latin typeface="+mn-lt"/>
              </a:rPr>
              <a:t>next-generation </a:t>
            </a:r>
            <a:r>
              <a:rPr lang="en-US" dirty="0" smtClean="0">
                <a:latin typeface="+mn-lt"/>
              </a:rPr>
              <a:t>capabilities.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286000"/>
            <a:ext cx="4953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Overview:</a:t>
            </a:r>
            <a:r>
              <a:rPr lang="en-US" dirty="0" smtClean="0">
                <a:latin typeface="+mn-lt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+mn-lt"/>
              </a:rPr>
              <a:t>First Order (FO) Stokes </a:t>
            </a:r>
            <a:r>
              <a:rPr lang="en-US" dirty="0" smtClean="0">
                <a:latin typeface="+mn-lt"/>
              </a:rPr>
              <a:t>model.</a:t>
            </a:r>
            <a:endParaRPr lang="en-US" sz="8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+mn-lt"/>
              </a:rPr>
              <a:t>Albany/FELIX </a:t>
            </a:r>
            <a:r>
              <a:rPr lang="en-US" dirty="0" smtClean="0">
                <a:latin typeface="+mn-lt"/>
              </a:rPr>
              <a:t>First-Order (FO) Stokes diagnostic solver.</a:t>
            </a:r>
            <a:endParaRPr lang="en-US" sz="800" b="1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+mn-lt"/>
              </a:rPr>
              <a:t>CISM-Albany </a:t>
            </a:r>
            <a:r>
              <a:rPr lang="en-US" dirty="0" smtClean="0">
                <a:latin typeface="+mn-lt"/>
              </a:rPr>
              <a:t>and </a:t>
            </a:r>
            <a:r>
              <a:rPr lang="en-US" b="1" i="1" dirty="0" smtClean="0">
                <a:latin typeface="+mn-lt"/>
              </a:rPr>
              <a:t>MPAS-Albany </a:t>
            </a:r>
            <a:r>
              <a:rPr lang="en-US" dirty="0" smtClean="0">
                <a:latin typeface="+mn-lt"/>
              </a:rPr>
              <a:t>codes for prognostic simulations of the ice sheet evolution. </a:t>
            </a:r>
            <a:endParaRPr lang="en-US" b="1" i="1" dirty="0" smtClean="0">
              <a:latin typeface="+mn-lt"/>
            </a:endParaRPr>
          </a:p>
          <a:p>
            <a:endParaRPr lang="en-US" sz="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Uncertainty Quantification (UQ):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Deterministic inversion.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Bayesian calibration.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F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orward propagation of uncertainty.</a:t>
            </a:r>
          </a:p>
          <a:p>
            <a:endParaRPr lang="en-US" sz="8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Performance portability.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endParaRPr lang="en-US" sz="8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Summary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and ongoing work. </a:t>
            </a:r>
          </a:p>
          <a:p>
            <a:endParaRPr lang="en-US" sz="8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Questions?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23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429000"/>
            <a:ext cx="1828800" cy="1371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29000"/>
            <a:ext cx="1828800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1828800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29000"/>
            <a:ext cx="1828800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3429000"/>
            <a:ext cx="1828800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86466"/>
            <a:ext cx="1828800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81200"/>
            <a:ext cx="1828800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81200"/>
            <a:ext cx="1828800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18288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6466"/>
            <a:ext cx="1828800" cy="1371600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 bwMode="auto">
          <a:xfrm>
            <a:off x="914400" y="152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0099"/>
                </a:solidFill>
                <a:latin typeface="+mn-lt"/>
              </a:rPr>
              <a:t>Bayesian Calibration: Illustration </a:t>
            </a:r>
          </a:p>
          <a:p>
            <a:pPr algn="r"/>
            <a:r>
              <a:rPr lang="en-US" sz="3600" kern="0" dirty="0" smtClean="0">
                <a:solidFill>
                  <a:srgbClr val="000099"/>
                </a:solidFill>
                <a:latin typeface="+mn-lt"/>
              </a:rPr>
              <a:t> on 4km GIS Problem (cont’d)</a:t>
            </a:r>
            <a:endParaRPr lang="en-US" sz="3600" kern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+mn-lt"/>
              </a:rPr>
              <a:t>Posterior distributions </a:t>
            </a:r>
            <a:r>
              <a:rPr lang="en-US" dirty="0" smtClean="0">
                <a:latin typeface="+mn-lt"/>
              </a:rPr>
              <a:t>for 10 KLE coefficients: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314538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Mode 1</a:t>
            </a:r>
            <a:endParaRPr lang="en-US" sz="11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2314538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Mode 2</a:t>
            </a:r>
            <a:endParaRPr lang="en-US" sz="11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2292276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Mode 3</a:t>
            </a:r>
            <a:endParaRPr lang="en-US" sz="11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2286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Mode 4</a:t>
            </a:r>
            <a:endParaRPr lang="en-US" sz="11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9600" y="225299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Mode 5</a:t>
            </a:r>
            <a:endParaRPr lang="en-US" sz="11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3686138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Mode 6</a:t>
            </a:r>
            <a:endParaRPr lang="en-US" sz="11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3686138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Mode 7</a:t>
            </a:r>
            <a:endParaRPr lang="en-US" sz="11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3686138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Mode 8</a:t>
            </a:r>
            <a:endParaRPr lang="en-US" sz="11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35624" y="3706209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Mode 9</a:t>
            </a:r>
            <a:endParaRPr lang="en-US" sz="11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3400" y="3686138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Mode 10</a:t>
            </a:r>
            <a:endParaRPr lang="en-US" sz="11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8600" y="5181600"/>
                <a:ext cx="8610600" cy="1267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Distributions are peaked rather than uniform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>
                    <a:latin typeface="+mn-lt"/>
                  </a:rPr>
                  <a:t> data informed the posteriors. </a:t>
                </a:r>
              </a:p>
              <a:p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MAP point</a:t>
                </a:r>
                <a:r>
                  <a:rPr lang="en-US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372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679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20, 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9, 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−7.38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−2, −0.255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449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84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7,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44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81600"/>
                <a:ext cx="8610600" cy="1267911"/>
              </a:xfrm>
              <a:prstGeom prst="rect">
                <a:avLst/>
              </a:prstGeom>
              <a:blipFill rotWithShape="1">
                <a:blip r:embed="rId12"/>
                <a:stretch>
                  <a:fillRect l="-496" t="-2404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6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69" y="1600200"/>
            <a:ext cx="1420431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1348766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1"/>
            <a:ext cx="1431042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 bwMode="auto">
          <a:xfrm>
            <a:off x="914400" y="152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0099"/>
                </a:solidFill>
                <a:latin typeface="+mn-lt"/>
              </a:rPr>
              <a:t>Bayesian Calibration: Illustration </a:t>
            </a:r>
          </a:p>
          <a:p>
            <a:pPr algn="r"/>
            <a:r>
              <a:rPr lang="en-US" sz="3600" kern="0" dirty="0" smtClean="0">
                <a:solidFill>
                  <a:srgbClr val="000099"/>
                </a:solidFill>
                <a:latin typeface="+mn-lt"/>
              </a:rPr>
              <a:t> on 4km GIS Problem (cont’d)</a:t>
            </a:r>
            <a:endParaRPr lang="en-US" sz="3600" kern="0" dirty="0">
              <a:solidFill>
                <a:srgbClr val="00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14400" y="3653135"/>
                <a:ext cx="852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200" dirty="0" smtClean="0">
                    <a:solidFill>
                      <a:schemeClr val="bg1"/>
                    </a:solidFill>
                    <a:latin typeface="+mn-lt"/>
                  </a:rPr>
                  <a:t> field at MAP point</a:t>
                </a:r>
                <a:endParaRPr lang="en-US" sz="12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53135"/>
                <a:ext cx="85267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48400" y="3276600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  <m:r>
                      <a:rPr lang="en-US" sz="1200" b="1" i="1" smtClean="0">
                        <a:solidFill>
                          <a:schemeClr val="bg1"/>
                        </a:solidFill>
                        <a:latin typeface="Cambria Math"/>
                      </a:rPr>
                      <m:t>𝒖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sz="1200" dirty="0" smtClean="0">
                    <a:solidFill>
                      <a:schemeClr val="bg1"/>
                    </a:solidFill>
                    <a:latin typeface="+mn-lt"/>
                  </a:rPr>
                  <a:t> computed with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200" dirty="0" smtClean="0">
                    <a:solidFill>
                      <a:schemeClr val="bg1"/>
                    </a:solidFill>
                    <a:latin typeface="+mn-lt"/>
                  </a:rPr>
                  <a:t>  at MAP point</a:t>
                </a:r>
                <a:endParaRPr lang="en-US" sz="12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276600"/>
                <a:ext cx="990600" cy="830997"/>
              </a:xfrm>
              <a:prstGeom prst="rect">
                <a:avLst/>
              </a:prstGeom>
              <a:blipFill rotWithShape="1">
                <a:blip r:embed="rId6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96200" y="3733800"/>
                <a:ext cx="18237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|</m:t>
                      </m:r>
                      <m:r>
                        <a:rPr lang="en-US" sz="1200" b="1" i="1" smtClean="0">
                          <a:latin typeface="Cambria Math"/>
                        </a:rPr>
                        <m:t>𝒖</m:t>
                      </m:r>
                      <m:r>
                        <a:rPr lang="en-US" sz="1200" b="0" i="1" baseline="30000" smtClean="0">
                          <a:latin typeface="Cambria Math"/>
                        </a:rPr>
                        <m:t>𝑜𝑏𝑠</m:t>
                      </m:r>
                      <m:r>
                        <a:rPr lang="en-US" sz="12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3733800"/>
                <a:ext cx="1823759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28600" y="4724400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Ice is too fast at MAP point.  Possible explanations:</a:t>
            </a:r>
          </a:p>
          <a:p>
            <a:endParaRPr lang="en-US" sz="10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Surrogate error (based on cross-validation).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Mean field error.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Bad modes and/or not enough modes.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72200" y="5030824"/>
                <a:ext cx="1981200" cy="8365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Mismatch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+mn-lt"/>
                  </a:rPr>
                  <a:t> at MAP point: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1.87</m:t>
                    </m:r>
                    <m:r>
                      <a:rPr lang="en-US" sz="1600" i="1" dirty="0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 mismatch 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030824"/>
                <a:ext cx="1981200" cy="836576"/>
              </a:xfrm>
              <a:prstGeom prst="rect">
                <a:avLst/>
              </a:prstGeom>
              <a:blipFill rotWithShape="1">
                <a:blip r:embed="rId8"/>
                <a:stretch>
                  <a:fillRect t="-1429" b="-71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30"/>
            <a:ext cx="1352379" cy="256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98600"/>
            <a:ext cx="1585594" cy="26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90800" y="3733800"/>
                <a:ext cx="85267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733800"/>
                <a:ext cx="852678" cy="281167"/>
              </a:xfrm>
              <a:prstGeom prst="rect">
                <a:avLst/>
              </a:prstGeom>
              <a:blipFill rotWithShape="1">
                <a:blip r:embed="rId11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95800" y="3505200"/>
                <a:ext cx="10146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latin typeface="+mn-lt"/>
                  </a:rPr>
                  <a:t> from deterministic inversion</a:t>
                </a:r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505200"/>
                <a:ext cx="1014689" cy="646331"/>
              </a:xfrm>
              <a:prstGeom prst="rect">
                <a:avLst/>
              </a:prstGeom>
              <a:blipFill rotWithShape="1">
                <a:blip r:embed="rId12"/>
                <a:stretch>
                  <a:fillRect r="-241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8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 bwMode="auto">
          <a:xfrm>
            <a:off x="914400" y="152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0099"/>
                </a:solidFill>
                <a:latin typeface="+mn-lt"/>
              </a:rPr>
              <a:t>Bayesian Calibration: Building </a:t>
            </a:r>
          </a:p>
          <a:p>
            <a:pPr algn="r"/>
            <a:r>
              <a:rPr lang="en-US" sz="3600" kern="0" dirty="0" smtClean="0">
                <a:solidFill>
                  <a:srgbClr val="000099"/>
                </a:solidFill>
                <a:latin typeface="+mn-lt"/>
              </a:rPr>
              <a:t>Gaussian Distribution using Hessian</a:t>
            </a:r>
            <a:endParaRPr lang="en-US" sz="3600" kern="0" dirty="0">
              <a:solidFill>
                <a:srgbClr val="00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1676400"/>
                <a:ext cx="8229600" cy="891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Hessian of the merit functional (velocity mismatch) can provide a way to compute the covariance of a Gaussian posterior: 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baseline="-25000" smtClean="0">
                          <a:latin typeface="Cambria Math"/>
                        </a:rPr>
                        <m:t>𝑝𝑜𝑠𝑡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𝑪</m:t>
                              </m:r>
                              <m:r>
                                <a:rPr lang="en-US" sz="1600" i="1" baseline="-25000">
                                  <a:latin typeface="Cambria Math"/>
                                </a:rPr>
                                <m:t>𝑝𝑟𝑖𝑜𝑟</m:t>
                              </m:r>
                              <m:r>
                                <a:rPr lang="en-US" sz="1600" b="1" i="1">
                                  <a:latin typeface="Cambria Math"/>
                                </a:rPr>
                                <m:t>𝑯</m:t>
                              </m:r>
                              <m:r>
                                <a:rPr lang="en-US" sz="1600" i="1" baseline="-25000">
                                  <a:latin typeface="Cambria Math"/>
                                </a:rPr>
                                <m:t>𝑚𝑖𝑠𝑓𝑖𝑡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 b="1" i="1">
                                  <a:latin typeface="Cambria Math"/>
                                </a:rPr>
                                <m:t>𝑰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baseline="-25000" smtClean="0">
                          <a:latin typeface="Cambria Math"/>
                        </a:rPr>
                        <m:t>𝑝𝑟𝑖𝑜𝑟</m:t>
                      </m:r>
                    </m:oMath>
                  </m:oMathPara>
                </a14:m>
                <a:endParaRPr lang="en-US" sz="1600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76400"/>
                <a:ext cx="8229600" cy="891334"/>
              </a:xfrm>
              <a:prstGeom prst="rect">
                <a:avLst/>
              </a:prstGeom>
              <a:blipFill rotWithShape="1">
                <a:blip r:embed="rId2"/>
                <a:stretch>
                  <a:fillRect l="-296" t="-2055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2590800"/>
                <a:ext cx="807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We want to limit only the most important directions (eigenvectors) of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𝑪</m:t>
                    </m:r>
                    <m:r>
                      <a:rPr lang="en-US" sz="1600" i="1" baseline="-25000">
                        <a:latin typeface="Cambria Math"/>
                      </a:rPr>
                      <m:t>𝑝𝑜𝑠𝑡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.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8077200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30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6876"/>
            <a:ext cx="4221651" cy="234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798403"/>
            <a:ext cx="8305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+mn-lt"/>
              </a:rPr>
              <a:t>Issue: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 there are too many </a:t>
            </a:r>
            <a:r>
              <a:rPr lang="en-US" sz="1600" i="1" dirty="0">
                <a:solidFill>
                  <a:srgbClr val="FF0000"/>
                </a:solidFill>
                <a:latin typeface="+mn-lt"/>
              </a:rPr>
              <a:t>(~1000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) significant eigenvalues </a:t>
            </a:r>
          </a:p>
          <a:p>
            <a:pPr algn="ctr"/>
            <a:endParaRPr lang="en-US" sz="800" i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1600" i="1" dirty="0">
                <a:latin typeface="+mn-lt"/>
              </a:rPr>
              <a:t>R</a:t>
            </a:r>
            <a:r>
              <a:rPr lang="en-US" sz="1600" i="1" dirty="0" smtClean="0">
                <a:latin typeface="+mn-lt"/>
              </a:rPr>
              <a:t>ight</a:t>
            </a:r>
            <a:r>
              <a:rPr lang="en-US" sz="1600" dirty="0" smtClean="0">
                <a:latin typeface="+mn-lt"/>
              </a:rPr>
              <a:t>: log-linear plot of the spectra of a prior-preconditioned data </a:t>
            </a:r>
            <a:r>
              <a:rPr lang="en-US" sz="1600" dirty="0">
                <a:latin typeface="+mn-lt"/>
              </a:rPr>
              <a:t>misfit </a:t>
            </a:r>
            <a:r>
              <a:rPr lang="en-US" sz="1600" dirty="0" smtClean="0">
                <a:latin typeface="+mn-lt"/>
              </a:rPr>
              <a:t>Hessian at the MAP point </a:t>
            </a:r>
            <a:r>
              <a:rPr lang="en-US" sz="1600" dirty="0">
                <a:latin typeface="+mn-lt"/>
              </a:rPr>
              <a:t>for two </a:t>
            </a:r>
            <a:r>
              <a:rPr lang="en-US" sz="1600" dirty="0" smtClean="0">
                <a:latin typeface="+mn-lt"/>
              </a:rPr>
              <a:t>successively finer </a:t>
            </a:r>
            <a:r>
              <a:rPr lang="en-US" sz="1600" dirty="0">
                <a:latin typeface="+mn-lt"/>
              </a:rPr>
              <a:t>parameter/state meshes of the inverse ice sheet </a:t>
            </a:r>
            <a:r>
              <a:rPr lang="en-US" sz="1600" dirty="0" smtClean="0">
                <a:latin typeface="+mn-lt"/>
              </a:rPr>
              <a:t>problem</a:t>
            </a:r>
            <a:r>
              <a:rPr lang="en-US" sz="1600" dirty="0">
                <a:latin typeface="+mn-lt"/>
              </a:rPr>
              <a:t>.</a:t>
            </a:r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5784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evec</a:t>
            </a:r>
            <a:r>
              <a:rPr lang="en-US" sz="1400" dirty="0" smtClean="0">
                <a:latin typeface="+mn-lt"/>
              </a:rPr>
              <a:t> 1</a:t>
            </a:r>
            <a:endParaRPr lang="en-US" sz="1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5784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evec</a:t>
            </a:r>
            <a:r>
              <a:rPr lang="en-US" sz="1400" dirty="0" smtClean="0">
                <a:latin typeface="+mn-lt"/>
              </a:rPr>
              <a:t> 2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5784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evec</a:t>
            </a:r>
            <a:r>
              <a:rPr lang="en-US" sz="1400" dirty="0" smtClean="0">
                <a:latin typeface="+mn-lt"/>
              </a:rPr>
              <a:t> 100</a:t>
            </a:r>
            <a:endParaRPr lang="en-US" sz="1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71844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evec</a:t>
            </a:r>
            <a:r>
              <a:rPr lang="en-US" sz="1400" dirty="0" smtClean="0">
                <a:latin typeface="+mn-lt"/>
              </a:rPr>
              <a:t> 200</a:t>
            </a:r>
            <a:endParaRPr lang="en-US" sz="1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47214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n-lt"/>
              </a:rPr>
              <a:t>e</a:t>
            </a:r>
            <a:r>
              <a:rPr lang="en-US" sz="1400" dirty="0" err="1" smtClean="0">
                <a:latin typeface="+mn-lt"/>
              </a:rPr>
              <a:t>vec</a:t>
            </a:r>
            <a:r>
              <a:rPr lang="en-US" sz="1400" dirty="0" smtClean="0">
                <a:latin typeface="+mn-lt"/>
              </a:rPr>
              <a:t> 500</a:t>
            </a:r>
            <a:endParaRPr lang="en-US" sz="1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2149" y="4721423"/>
            <a:ext cx="1021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n-lt"/>
              </a:rPr>
              <a:t>e</a:t>
            </a:r>
            <a:r>
              <a:rPr lang="en-US" sz="1400" dirty="0" err="1" smtClean="0">
                <a:latin typeface="+mn-lt"/>
              </a:rPr>
              <a:t>vec</a:t>
            </a:r>
            <a:r>
              <a:rPr lang="en-US" sz="1400" dirty="0" smtClean="0">
                <a:latin typeface="+mn-lt"/>
              </a:rPr>
              <a:t> 4000</a:t>
            </a:r>
            <a:endParaRPr lang="en-US" sz="14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31" y="2964341"/>
            <a:ext cx="3393836" cy="267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3645213"/>
            <a:ext cx="983431" cy="101566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Figures courtesy of O. Ghattas’ group (Isaac et al., 2004)</a:t>
            </a:r>
            <a:endParaRPr lang="en-US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8549" y="3581400"/>
            <a:ext cx="1358251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+mn-lt"/>
              </a:rPr>
              <a:t># significant eigenvalues does not depend on # DOFs in grid</a:t>
            </a:r>
            <a:endParaRPr lang="en-U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18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4649694" y="344269"/>
            <a:ext cx="41133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Forward Propagation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038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640165"/>
                <a:ext cx="3048000" cy="114819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PCE Emulator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𝐾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en-US" i="1" baseline="-2500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rad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𝝓</m:t>
                          </m:r>
                          <m:r>
                            <a:rPr lang="en-US" i="1" baseline="-2500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i="1" baseline="-2500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40165"/>
                <a:ext cx="3048000" cy="1148199"/>
              </a:xfrm>
              <a:prstGeom prst="rect">
                <a:avLst/>
              </a:prstGeom>
              <a:blipFill rotWithShape="1">
                <a:blip r:embed="rId2"/>
                <a:stretch>
                  <a:fillRect t="-210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38800" y="1752600"/>
                <a:ext cx="3048000" cy="92333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latin typeface="+mn-lt"/>
                  </a:rPr>
                  <a:t>DAKOTA, Albany/FELIX</a:t>
                </a:r>
              </a:p>
              <a:p>
                <a:pPr algn="ctr"/>
                <a:r>
                  <a:rPr lang="en-US" dirty="0" err="1"/>
                  <a:t>Qo</a:t>
                </a:r>
                <a:r>
                  <a:rPr lang="en-US" dirty="0" err="1" smtClean="0"/>
                  <a:t>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>
                  <a:latin typeface="+mn-lt"/>
                </a:endParaRPr>
              </a:p>
              <a:p>
                <a:pPr algn="ctr"/>
                <a:r>
                  <a:rPr lang="en-US" dirty="0" smtClean="0">
                    <a:latin typeface="+mn-lt"/>
                  </a:rPr>
                  <a:t>(total ice mass loss)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752600"/>
                <a:ext cx="3048000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2614" b="-849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3" idx="3"/>
            <a:endCxn id="6" idx="1"/>
          </p:cNvCxnSpPr>
          <p:nvPr/>
        </p:nvCxnSpPr>
        <p:spPr>
          <a:xfrm>
            <a:off x="3352800" y="2214265"/>
            <a:ext cx="22860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05200" y="1905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Model realizations</a:t>
            </a:r>
          </a:p>
          <a:p>
            <a:pPr algn="ctr"/>
            <a:r>
              <a:rPr lang="en-US" sz="1600" dirty="0" smtClean="0">
                <a:latin typeface="+mn-lt"/>
              </a:rPr>
              <a:t>Forward propagation </a:t>
            </a:r>
          </a:p>
          <a:p>
            <a:pPr algn="ctr"/>
            <a:r>
              <a:rPr lang="en-US" sz="1600" dirty="0" smtClean="0">
                <a:latin typeface="+mn-lt"/>
              </a:rPr>
              <a:t>(e.g., 2000-2050)</a:t>
            </a:r>
            <a:endParaRPr lang="en-US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3124200"/>
                <a:ext cx="7924800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Parameter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) distribution can either be assumed to be Gaussian (based on Hessian information) or can be the result of Bayesian calibration.</a:t>
                </a:r>
              </a:p>
              <a:p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Emulator is built using </a:t>
                </a:r>
                <a:r>
                  <a:rPr lang="en-US" i="1" dirty="0" smtClean="0">
                    <a:latin typeface="+mn-lt"/>
                  </a:rPr>
                  <a:t>DAKOTA</a:t>
                </a:r>
                <a:r>
                  <a:rPr lang="en-US" dirty="0" smtClean="0">
                    <a:latin typeface="+mn-lt"/>
                  </a:rPr>
                  <a:t> coupled with </a:t>
                </a:r>
                <a:r>
                  <a:rPr lang="en-US" i="1" dirty="0" smtClean="0">
                    <a:latin typeface="+mn-lt"/>
                  </a:rPr>
                  <a:t>CISM-Albany</a:t>
                </a:r>
                <a:r>
                  <a:rPr lang="en-US" dirty="0" smtClean="0">
                    <a:latin typeface="+mn-lt"/>
                  </a:rPr>
                  <a:t> for forward runs.</a:t>
                </a:r>
                <a:endParaRPr lang="en-US" sz="400" dirty="0" smtClean="0">
                  <a:latin typeface="+mn-lt"/>
                </a:endParaRPr>
              </a:p>
              <a:p>
                <a:r>
                  <a:rPr lang="en-US" sz="400" dirty="0" smtClean="0">
                    <a:latin typeface="+mn-lt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Use </a:t>
                </a:r>
                <a:r>
                  <a:rPr lang="en-US" b="1" i="1" dirty="0" smtClean="0">
                    <a:latin typeface="+mn-lt"/>
                  </a:rPr>
                  <a:t>compressed sensing </a:t>
                </a:r>
                <a:r>
                  <a:rPr lang="en-US" dirty="0" smtClean="0">
                    <a:latin typeface="+mn-lt"/>
                  </a:rPr>
                  <a:t>to adaptively select significant modes that affect </a:t>
                </a:r>
                <a:r>
                  <a:rPr lang="en-US" dirty="0" err="1" smtClean="0">
                    <a:latin typeface="+mn-lt"/>
                  </a:rPr>
                  <a:t>QoI</a:t>
                </a:r>
                <a:r>
                  <a:rPr lang="en-US" dirty="0" smtClean="0">
                    <a:latin typeface="+mn-lt"/>
                  </a:rPr>
                  <a:t>.  The hope is that only a few modes affect the </a:t>
                </a:r>
                <a:r>
                  <a:rPr lang="en-US" dirty="0" err="1" smtClean="0">
                    <a:latin typeface="+mn-lt"/>
                  </a:rPr>
                  <a:t>QoI</a:t>
                </a:r>
                <a:r>
                  <a:rPr lang="en-US" dirty="0" smtClean="0">
                    <a:latin typeface="+mn-lt"/>
                  </a:rPr>
                  <a:t>.</a:t>
                </a:r>
                <a:endParaRPr lang="en-US" sz="400" dirty="0" smtClean="0">
                  <a:latin typeface="+mn-lt"/>
                </a:endParaRPr>
              </a:p>
              <a:p>
                <a:pPr lvl="1"/>
                <a:endParaRPr lang="en-US" sz="4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Could use cheaper physical models to reduce computational time of forward model.</a:t>
                </a:r>
              </a:p>
              <a:p>
                <a:pPr lvl="1"/>
                <a:r>
                  <a:rPr lang="en-US" dirty="0" smtClean="0">
                    <a:latin typeface="+mn-lt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MCMC (</a:t>
                </a:r>
                <a:r>
                  <a:rPr lang="en-US" i="1" dirty="0" smtClean="0">
                    <a:latin typeface="+mn-lt"/>
                  </a:rPr>
                  <a:t>QUESO) </a:t>
                </a:r>
                <a:r>
                  <a:rPr lang="en-US" dirty="0" smtClean="0">
                    <a:latin typeface="+mn-lt"/>
                  </a:rPr>
                  <a:t>used to perform uncertainty propagation.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24200"/>
                <a:ext cx="7924800" cy="2985433"/>
              </a:xfrm>
              <a:prstGeom prst="rect">
                <a:avLst/>
              </a:prstGeom>
              <a:blipFill rotWithShape="1">
                <a:blip r:embed="rId4"/>
                <a:stretch>
                  <a:fillRect l="-462" t="-1022" b="-2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800600"/>
            <a:ext cx="990600" cy="73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15172"/>
            <a:ext cx="1447800" cy="61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724193" y="228600"/>
            <a:ext cx="61150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Forward Propagation: </a:t>
            </a:r>
          </a:p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Illustration on 4km GIS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1524000"/>
                <a:ext cx="8229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latin typeface="+mn-lt"/>
                  </a:rPr>
                  <a:t>Procedure:</a:t>
                </a:r>
              </a:p>
              <a:p>
                <a:endParaRPr lang="en-US" sz="1000" b="1" i="1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We first ran 66* </a:t>
                </a:r>
                <a:r>
                  <a:rPr lang="en-US" i="1" dirty="0" smtClean="0">
                    <a:latin typeface="+mn-lt"/>
                  </a:rPr>
                  <a:t>CISM-Albany </a:t>
                </a:r>
                <a:r>
                  <a:rPr lang="en-US" dirty="0" smtClean="0">
                    <a:latin typeface="+mn-lt"/>
                  </a:rPr>
                  <a:t>high-fidelity simulations on Hopper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 sampled from a uniform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[−1,1]</m:t>
                    </m:r>
                  </m:oMath>
                </a14:m>
                <a:r>
                  <a:rPr lang="en-US" dirty="0" smtClean="0">
                    <a:latin typeface="+mn-lt"/>
                  </a:rPr>
                  <a:t> distribution and no forcing for 50 years.  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0"/>
                <a:ext cx="82296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593" t="-2825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59488"/>
            <a:ext cx="3581400" cy="2522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7600" y="2930022"/>
                <a:ext cx="2133600" cy="182069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>
                    <a:latin typeface="+mn-lt"/>
                  </a:rPr>
                  <a:t>Left:</a:t>
                </a:r>
                <a:r>
                  <a:rPr lang="en-US" sz="1400" dirty="0" smtClean="0">
                    <a:latin typeface="+mn-lt"/>
                  </a:rPr>
                  <a:t> SLR distribution </a:t>
                </a:r>
                <a:r>
                  <a:rPr lang="en-US" sz="1400" dirty="0">
                    <a:latin typeface="+mn-lt"/>
                  </a:rPr>
                  <a:t>from </a:t>
                </a:r>
                <a:r>
                  <a:rPr lang="en-US" sz="1400" dirty="0" smtClean="0">
                    <a:latin typeface="+mn-lt"/>
                  </a:rPr>
                  <a:t>ensemble </a:t>
                </a:r>
                <a:r>
                  <a:rPr lang="en-US" sz="1400" dirty="0">
                    <a:latin typeface="+mn-lt"/>
                  </a:rPr>
                  <a:t>of 66 high-fidelity simulations </a:t>
                </a:r>
                <a:r>
                  <a:rPr lang="en-US" sz="1400" dirty="0" smtClean="0">
                    <a:latin typeface="+mn-lt"/>
                  </a:rPr>
                  <a:t>(differenced against </a:t>
                </a:r>
                <a:r>
                  <a:rPr lang="en-US" sz="1400" dirty="0">
                    <a:latin typeface="+mn-lt"/>
                  </a:rPr>
                  <a:t>control run using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400" dirty="0">
                    <a:latin typeface="+mn-lt"/>
                  </a:rPr>
                  <a:t> </a:t>
                </a:r>
                <a:r>
                  <a:rPr lang="en-US" sz="1400" dirty="0" smtClean="0">
                    <a:latin typeface="+mn-lt"/>
                  </a:rPr>
                  <a:t>distribution).  </a:t>
                </a:r>
                <a:r>
                  <a:rPr lang="en-US" sz="1400" b="1" i="1" dirty="0">
                    <a:latin typeface="+mn-lt"/>
                  </a:rPr>
                  <a:t>All 66 runs ran to completion out-of-the-box on Hopper!</a:t>
                </a:r>
                <a:r>
                  <a:rPr lang="en-US" sz="1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930022"/>
                <a:ext cx="2133600" cy="1820691"/>
              </a:xfrm>
              <a:prstGeom prst="rect">
                <a:avLst/>
              </a:prstGeom>
              <a:blipFill rotWithShape="1">
                <a:blip r:embed="rId4"/>
                <a:stretch>
                  <a:fillRect r="-3977" b="-2333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2400" y="5247382"/>
            <a:ext cx="8305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We then used the results of these runs to create a PCE emulator for the SLR.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Using emulator, propagated posterior distributions computed in Bayesian calibration (using KLE) through the model to get posteriors on SLR (MCMC on PCE emulator with 2K samples).</a:t>
            </a:r>
            <a:endParaRPr lang="en-US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21161"/>
            <a:ext cx="990600" cy="160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01218"/>
            <a:ext cx="1067771" cy="162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4" y="2601218"/>
            <a:ext cx="879156" cy="162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2200" y="4226087"/>
                <a:ext cx="2774337" cy="73866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>
                    <a:latin typeface="+mn-lt"/>
                  </a:rPr>
                  <a:t>Above: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, velocity and thickness perturbations.  Ice thickness changed &gt; 500m in some places.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226087"/>
                <a:ext cx="2774337" cy="738664"/>
              </a:xfrm>
              <a:prstGeom prst="rect">
                <a:avLst/>
              </a:prstGeom>
              <a:blipFill rotWithShape="1">
                <a:blip r:embed="rId8"/>
                <a:stretch>
                  <a:fillRect b="-650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7632"/>
            <a:ext cx="1066800" cy="731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64770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*66 points = 2D polynomial in 10D.</a:t>
            </a:r>
            <a:endParaRPr lang="en-US" sz="1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962" y="278249"/>
                <a:ext cx="2784438" cy="116955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latin typeface="+mn-lt"/>
                  </a:rPr>
                  <a:t>Disclaimer</a:t>
                </a:r>
                <a:r>
                  <a:rPr lang="en-US" sz="1400" dirty="0" smtClean="0">
                    <a:latin typeface="+mn-lt"/>
                  </a:rPr>
                  <a:t>: results presented demonstrate that we have UQ workflow in place; quantifying uncertainty in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and SLR will require re-running with better data.    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" y="278249"/>
                <a:ext cx="2784438" cy="1169551"/>
              </a:xfrm>
              <a:prstGeom prst="rect">
                <a:avLst/>
              </a:prstGeom>
              <a:blipFill rotWithShape="1">
                <a:blip r:embed="rId10"/>
                <a:stretch>
                  <a:fillRect l="-438" t="-521" r="-5908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1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9523"/>
            <a:ext cx="4267200" cy="3200400"/>
          </a:xfrm>
          <a:prstGeom prst="rect">
            <a:avLst/>
          </a:prstGeom>
        </p:spPr>
      </p:pic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1173255" y="228600"/>
            <a:ext cx="76659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Forward Propagation: </a:t>
            </a:r>
          </a:p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Illustration on 4km GIS Problem (cont’d)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14902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PDF of SLR</a:t>
            </a:r>
            <a:endParaRPr lang="en-US" sz="16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2209800"/>
                <a:ext cx="4419600" cy="26161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+mn-lt"/>
                  </a:rPr>
                  <a:t>Prior informed (green)</a:t>
                </a:r>
                <a:r>
                  <a:rPr lang="en-US" sz="1600" dirty="0" smtClean="0">
                    <a:latin typeface="+mn-lt"/>
                  </a:rPr>
                  <a:t>: uniform distribution translates to distribution skewed w.r.t. model outputs.</a:t>
                </a:r>
                <a:endParaRPr lang="en-US" sz="400" dirty="0" smtClean="0">
                  <a:latin typeface="+mn-lt"/>
                </a:endParaRPr>
              </a:p>
              <a:p>
                <a:r>
                  <a:rPr lang="en-US" sz="400" dirty="0" smtClean="0">
                    <a:latin typeface="+mn-lt"/>
                  </a:rPr>
                  <a:t> </a:t>
                </a:r>
                <a:endParaRPr lang="en-US" sz="400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+mn-lt"/>
                  </a:rPr>
                  <a:t>L</a:t>
                </a:r>
                <a:r>
                  <a:rPr lang="en-US" sz="1400" dirty="0" smtClean="0">
                    <a:latin typeface="+mn-lt"/>
                  </a:rPr>
                  <a:t>arger </a:t>
                </a:r>
                <a:r>
                  <a:rPr lang="en-US" sz="1400" dirty="0">
                    <a:latin typeface="+mn-lt"/>
                  </a:rPr>
                  <a:t>fraction of the ice sheet currently has 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>
                    <a:latin typeface="+mn-lt"/>
                  </a:rPr>
                  <a:t> value that forces no (or slow) basal </a:t>
                </a:r>
                <a:r>
                  <a:rPr lang="en-US" sz="1400" dirty="0" smtClean="0">
                    <a:latin typeface="+mn-lt"/>
                  </a:rPr>
                  <a:t>sliding.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+mn-lt"/>
                  </a:rPr>
                  <a:t>Areas with little sliding: not affected by increase in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, but greatly affected by decrease in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(velocity in these regions will change significantly from initial condition).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+mn-lt"/>
                  </a:rPr>
                  <a:t>Since we sample </a:t>
                </a:r>
                <a:r>
                  <a:rPr lang="en-US" sz="1400" dirty="0">
                    <a:latin typeface="+mn-lt"/>
                  </a:rPr>
                  <a:t>from a uniform distribution when perturbing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, we </a:t>
                </a:r>
                <a:r>
                  <a:rPr lang="en-US" sz="1400" dirty="0">
                    <a:latin typeface="+mn-lt"/>
                  </a:rPr>
                  <a:t>expect to see a disproportionately large signal when reducing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vs. increasing </a:t>
                </a:r>
                <a:r>
                  <a:rPr lang="en-US" sz="1400" dirty="0">
                    <a:latin typeface="+mn-lt"/>
                  </a:rPr>
                  <a:t>it.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09800"/>
                <a:ext cx="4419600" cy="2616101"/>
              </a:xfrm>
              <a:prstGeom prst="rect">
                <a:avLst/>
              </a:prstGeom>
              <a:blipFill rotWithShape="1">
                <a:blip r:embed="rId3"/>
                <a:stretch>
                  <a:fillRect l="-690" t="-699" r="-966" b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2400" y="1524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Expected (black):</a:t>
            </a:r>
            <a:r>
              <a:rPr lang="en-US" sz="1600" dirty="0" smtClean="0">
                <a:latin typeface="+mn-lt"/>
              </a:rPr>
              <a:t> normal distribution centered around 0 SLR since no forcing.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" y="4876800"/>
                <a:ext cx="85344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+mn-lt"/>
                  </a:rPr>
                  <a:t>Posterior informed (blue): </a:t>
                </a:r>
                <a:r>
                  <a:rPr lang="en-US" sz="1600" dirty="0" smtClean="0">
                    <a:latin typeface="+mn-lt"/>
                  </a:rPr>
                  <a:t>centered on positive tail of prior – not consistent with observations.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+mn-lt"/>
                  </a:rPr>
                  <a:t>Could be due to “ad hoc”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used as mean field (spin-up over 100 years).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+mn-lt"/>
                  </a:rPr>
                  <a:t>May be that emulator was been built with a (non-physical) positive mass balance while calibration was done on present-day observations (consistent with ice losing mass).</a:t>
                </a:r>
                <a:endParaRPr lang="en-US" sz="16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876800"/>
                <a:ext cx="8534400" cy="1046440"/>
              </a:xfrm>
              <a:prstGeom prst="rect">
                <a:avLst/>
              </a:prstGeom>
              <a:blipFill rotWithShape="1">
                <a:blip r:embed="rId4"/>
                <a:stretch>
                  <a:fillRect l="-429" t="-1744" r="-286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2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9523"/>
            <a:ext cx="4267200" cy="3200400"/>
          </a:xfrm>
          <a:prstGeom prst="rect">
            <a:avLst/>
          </a:prstGeom>
        </p:spPr>
      </p:pic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1173255" y="228600"/>
            <a:ext cx="76659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Forward Propagation: </a:t>
            </a:r>
          </a:p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Illustration on 4km GIS Problem (cont’d)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14902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PDF of SLR</a:t>
            </a:r>
            <a:endParaRPr lang="en-US" sz="16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2209800"/>
                <a:ext cx="4419600" cy="26161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+mn-lt"/>
                  </a:rPr>
                  <a:t>Prior informed (green)</a:t>
                </a:r>
                <a:r>
                  <a:rPr lang="en-US" sz="1600" dirty="0" smtClean="0">
                    <a:latin typeface="+mn-lt"/>
                  </a:rPr>
                  <a:t>: uniform distribution translates to distribution skewed w.r.t. model outputs.</a:t>
                </a:r>
                <a:endParaRPr lang="en-US" sz="400" dirty="0" smtClean="0">
                  <a:latin typeface="+mn-lt"/>
                </a:endParaRPr>
              </a:p>
              <a:p>
                <a:r>
                  <a:rPr lang="en-US" sz="400" dirty="0" smtClean="0">
                    <a:latin typeface="+mn-lt"/>
                  </a:rPr>
                  <a:t> </a:t>
                </a:r>
                <a:endParaRPr lang="en-US" sz="400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+mn-lt"/>
                  </a:rPr>
                  <a:t>L</a:t>
                </a:r>
                <a:r>
                  <a:rPr lang="en-US" sz="1400" dirty="0" smtClean="0">
                    <a:latin typeface="+mn-lt"/>
                  </a:rPr>
                  <a:t>arger </a:t>
                </a:r>
                <a:r>
                  <a:rPr lang="en-US" sz="1400" dirty="0">
                    <a:latin typeface="+mn-lt"/>
                  </a:rPr>
                  <a:t>fraction of the ice sheet currently has 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>
                    <a:latin typeface="+mn-lt"/>
                  </a:rPr>
                  <a:t> value that forces no (or slow) basal </a:t>
                </a:r>
                <a:r>
                  <a:rPr lang="en-US" sz="1400" dirty="0" smtClean="0">
                    <a:latin typeface="+mn-lt"/>
                  </a:rPr>
                  <a:t>sliding.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+mn-lt"/>
                  </a:rPr>
                  <a:t>Areas with little sliding: not affected by increase in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, but greatly affected by decrease in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(velocity in these regions will change significantly from initial condition).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+mn-lt"/>
                  </a:rPr>
                  <a:t>Since we sample </a:t>
                </a:r>
                <a:r>
                  <a:rPr lang="en-US" sz="1400" dirty="0">
                    <a:latin typeface="+mn-lt"/>
                  </a:rPr>
                  <a:t>from a uniform distribution when perturbing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, we </a:t>
                </a:r>
                <a:r>
                  <a:rPr lang="en-US" sz="1400" dirty="0">
                    <a:latin typeface="+mn-lt"/>
                  </a:rPr>
                  <a:t>expect to see a disproportionately large signal when reducing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vs. increasing </a:t>
                </a:r>
                <a:r>
                  <a:rPr lang="en-US" sz="1400" dirty="0">
                    <a:latin typeface="+mn-lt"/>
                  </a:rPr>
                  <a:t>it.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09800"/>
                <a:ext cx="4419600" cy="2616101"/>
              </a:xfrm>
              <a:prstGeom prst="rect">
                <a:avLst/>
              </a:prstGeom>
              <a:blipFill rotWithShape="1">
                <a:blip r:embed="rId3"/>
                <a:stretch>
                  <a:fillRect l="-690" t="-699" r="-966" b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2400" y="1524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Expected (black):</a:t>
            </a:r>
            <a:r>
              <a:rPr lang="en-US" sz="1600" dirty="0" smtClean="0">
                <a:latin typeface="+mn-lt"/>
              </a:rPr>
              <a:t> normal distribution centered around 0 SLR since no forcing.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" y="4876800"/>
                <a:ext cx="85344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+mn-lt"/>
                  </a:rPr>
                  <a:t>Posterior informed (blue): </a:t>
                </a:r>
                <a:r>
                  <a:rPr lang="en-US" sz="1600" dirty="0" smtClean="0">
                    <a:latin typeface="+mn-lt"/>
                  </a:rPr>
                  <a:t>centered on positive tail of prior – not consistent with observations.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+mn-lt"/>
                  </a:rPr>
                  <a:t>Could be due to “ad hoc”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used as mean field (spin-up over 100 years).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+mn-lt"/>
                  </a:rPr>
                  <a:t>May be that emulator was been built with a (non-physical) positive mass balance while calibration was done on present-day observations (consistent with ice losing mass).</a:t>
                </a:r>
                <a:endParaRPr lang="en-US" sz="16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876800"/>
                <a:ext cx="8534400" cy="1046440"/>
              </a:xfrm>
              <a:prstGeom prst="rect">
                <a:avLst/>
              </a:prstGeom>
              <a:blipFill rotWithShape="1">
                <a:blip r:embed="rId4"/>
                <a:stretch>
                  <a:fillRect l="-429" t="-1744" r="-286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800" y="5943600"/>
                <a:ext cx="6934200" cy="743473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FF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+mn-lt"/>
                  </a:rPr>
                  <a:t>Results illustrate that we have in place all steps of our UQ workflow;</a:t>
                </a:r>
              </a:p>
              <a:p>
                <a:pPr algn="ctr"/>
                <a:r>
                  <a:rPr lang="en-US" sz="1400" i="1" dirty="0">
                    <a:latin typeface="+mn-lt"/>
                  </a:rPr>
                  <a:t>t</a:t>
                </a:r>
                <a:r>
                  <a:rPr lang="en-US" sz="1400" i="1" dirty="0" smtClean="0">
                    <a:latin typeface="+mn-lt"/>
                  </a:rPr>
                  <a:t>hey are NOT yet actual uncertainty bounds for sea-level rise.</a:t>
                </a:r>
                <a:r>
                  <a:rPr lang="en-US" sz="1400" dirty="0" smtClean="0">
                    <a:latin typeface="+mn-lt"/>
                  </a:rPr>
                  <a:t>  </a:t>
                </a:r>
              </a:p>
              <a:p>
                <a:pPr algn="ctr"/>
                <a:r>
                  <a:rPr lang="en-US" sz="1400" b="1" i="1" dirty="0" smtClean="0">
                    <a:latin typeface="+mn-lt"/>
                  </a:rPr>
                  <a:t>Next step:</a:t>
                </a:r>
                <a:r>
                  <a:rPr lang="en-US" sz="1400" dirty="0" smtClean="0">
                    <a:latin typeface="+mn-lt"/>
                  </a:rPr>
                  <a:t> repeat UQ procedure with better modes, surrogates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400" dirty="0" smtClean="0">
                    <a:latin typeface="+mn-lt"/>
                  </a:rPr>
                  <a:t>.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943600"/>
                <a:ext cx="6934200" cy="743473"/>
              </a:xfrm>
              <a:prstGeom prst="rect">
                <a:avLst/>
              </a:prstGeom>
              <a:blipFill rotWithShape="1">
                <a:blip r:embed="rId5"/>
                <a:stretch>
                  <a:fillRect b="-6452"/>
                </a:stretch>
              </a:blipFill>
              <a:ln>
                <a:solidFill>
                  <a:srgbClr val="FFFF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5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4572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Outline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1616687"/>
            <a:ext cx="3384881" cy="247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343400"/>
            <a:ext cx="3390900" cy="226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066" y="1600200"/>
            <a:ext cx="380153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+mn-lt"/>
              </a:rPr>
              <a:t>Albany/FELIX </a:t>
            </a:r>
            <a:r>
              <a:rPr lang="en-US" dirty="0" smtClean="0">
                <a:latin typeface="+mn-lt"/>
              </a:rPr>
              <a:t> = new land-ice solver with </a:t>
            </a:r>
            <a:r>
              <a:rPr lang="en-US" b="1" i="1" dirty="0" smtClean="0">
                <a:latin typeface="+mn-lt"/>
              </a:rPr>
              <a:t>next-generation </a:t>
            </a:r>
            <a:r>
              <a:rPr lang="en-US" dirty="0" smtClean="0">
                <a:latin typeface="+mn-lt"/>
              </a:rPr>
              <a:t>capabilities.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286000"/>
            <a:ext cx="4953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Overview: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First Order (FO) Stokes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model.</a:t>
            </a:r>
            <a:endParaRPr lang="en-US" sz="8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Albany/FELIX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First-Order (FO) Stokes diagnostic solver.</a:t>
            </a:r>
            <a:endParaRPr lang="en-US" sz="800" b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CISM-Albany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and </a:t>
            </a: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MPAS-Albany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codes for prognostic simulations of the ice sheet evolution. </a:t>
            </a:r>
            <a:endParaRPr lang="en-US" b="1" i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endParaRPr lang="en-US" sz="8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Uncertainty Quantification (UQ):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Deterministic inversion.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Bayesian calibration.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F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orward propagation of uncertainty.</a:t>
            </a:r>
          </a:p>
          <a:p>
            <a:endParaRPr lang="en-US" sz="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Performance portability.</a:t>
            </a:r>
            <a:endParaRPr lang="en-US" dirty="0" smtClean="0">
              <a:latin typeface="+mn-lt"/>
            </a:endParaRPr>
          </a:p>
          <a:p>
            <a:endParaRPr lang="en-US" sz="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Summary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and ongoing work. </a:t>
            </a:r>
          </a:p>
          <a:p>
            <a:endParaRPr lang="en-US" sz="8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Questions?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15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600" y="1676400"/>
            <a:ext cx="7950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We need to be able to run </a:t>
            </a:r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on </a:t>
            </a:r>
            <a:r>
              <a:rPr lang="en-US" b="1" i="1" dirty="0" smtClean="0">
                <a:latin typeface="+mn-lt"/>
              </a:rPr>
              <a:t>new architecture machines </a:t>
            </a:r>
            <a:r>
              <a:rPr lang="en-US" dirty="0" smtClean="0">
                <a:latin typeface="+mn-lt"/>
              </a:rPr>
              <a:t>(hybrid systems) and </a:t>
            </a:r>
            <a:r>
              <a:rPr lang="en-US" b="1" i="1" dirty="0" err="1" smtClean="0">
                <a:latin typeface="+mn-lt"/>
              </a:rPr>
              <a:t>manycore</a:t>
            </a:r>
            <a:r>
              <a:rPr lang="en-US" b="1" i="1" dirty="0" smtClean="0">
                <a:latin typeface="+mn-lt"/>
              </a:rPr>
              <a:t> devices </a:t>
            </a:r>
            <a:r>
              <a:rPr lang="en-US" dirty="0" smtClean="0">
                <a:latin typeface="+mn-lt"/>
              </a:rPr>
              <a:t>(multi-core CPU, NVIDIA GPU, Intel Xeon Phi, etc.) .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099" y="2514600"/>
            <a:ext cx="81153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 smtClean="0">
                <a:latin typeface="+mn-lt"/>
              </a:rPr>
              <a:t>Kokkos</a:t>
            </a:r>
            <a:r>
              <a:rPr lang="en-US" dirty="0" smtClean="0">
                <a:latin typeface="+mn-lt"/>
              </a:rPr>
              <a:t>: </a:t>
            </a:r>
            <a:r>
              <a:rPr lang="en-US" i="1" dirty="0" err="1" smtClean="0">
                <a:latin typeface="+mn-lt"/>
              </a:rPr>
              <a:t>Trilinos</a:t>
            </a:r>
            <a:r>
              <a:rPr lang="en-US" dirty="0" smtClean="0">
                <a:latin typeface="+mn-lt"/>
              </a:rPr>
              <a:t> library that provides performance portability across diverse devises with different memory models.</a:t>
            </a:r>
          </a:p>
          <a:p>
            <a:pPr lvl="1"/>
            <a:endParaRPr lang="en-US" sz="400" i="1" kern="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 smtClean="0">
                <a:latin typeface="+mn-lt"/>
                <a:cs typeface="Courier"/>
              </a:rPr>
              <a:t>A </a:t>
            </a:r>
            <a:r>
              <a:rPr lang="en-US" i="1" kern="0" dirty="0">
                <a:latin typeface="+mn-lt"/>
                <a:cs typeface="Courier"/>
              </a:rPr>
              <a:t>programming model</a:t>
            </a:r>
            <a:r>
              <a:rPr lang="en-US" kern="0" dirty="0">
                <a:latin typeface="+mn-lt"/>
                <a:cs typeface="Courier"/>
              </a:rPr>
              <a:t> as much as a software </a:t>
            </a:r>
            <a:r>
              <a:rPr lang="en-US" kern="0" dirty="0" smtClean="0">
                <a:latin typeface="+mn-lt"/>
                <a:cs typeface="Courier"/>
              </a:rPr>
              <a:t>library.</a:t>
            </a:r>
          </a:p>
          <a:p>
            <a:pPr lvl="1"/>
            <a:endParaRPr lang="en-US" sz="400" kern="0" dirty="0" smtClean="0">
              <a:latin typeface="+mn-lt"/>
              <a:cs typeface="Courie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 smtClean="0">
                <a:latin typeface="+mn-lt"/>
                <a:cs typeface="Courier"/>
              </a:rPr>
              <a:t>Provides </a:t>
            </a:r>
            <a:r>
              <a:rPr lang="en-US" kern="0" dirty="0">
                <a:latin typeface="+mn-lt"/>
                <a:cs typeface="Courier"/>
              </a:rPr>
              <a:t>automatic access to </a:t>
            </a:r>
            <a:r>
              <a:rPr lang="en-US" kern="0" dirty="0" err="1">
                <a:latin typeface="+mn-lt"/>
                <a:cs typeface="Courier"/>
              </a:rPr>
              <a:t>OpenMP</a:t>
            </a:r>
            <a:r>
              <a:rPr lang="en-US" kern="0" dirty="0">
                <a:latin typeface="+mn-lt"/>
                <a:cs typeface="Courier"/>
              </a:rPr>
              <a:t>, CUDA, </a:t>
            </a:r>
            <a:r>
              <a:rPr lang="en-US" kern="0" dirty="0" err="1">
                <a:latin typeface="+mn-lt"/>
                <a:cs typeface="Courier"/>
              </a:rPr>
              <a:t>Pthreads</a:t>
            </a:r>
            <a:r>
              <a:rPr lang="en-US" kern="0" dirty="0">
                <a:latin typeface="+mn-lt"/>
                <a:cs typeface="Courier"/>
              </a:rPr>
              <a:t>, </a:t>
            </a:r>
            <a:r>
              <a:rPr lang="en-US" kern="0" dirty="0" smtClean="0">
                <a:latin typeface="+mn-lt"/>
                <a:cs typeface="Courier"/>
              </a:rPr>
              <a:t>etc.</a:t>
            </a:r>
          </a:p>
          <a:p>
            <a:pPr lvl="1"/>
            <a:endParaRPr lang="en-US" sz="400" kern="0" dirty="0" smtClean="0">
              <a:latin typeface="+mn-lt"/>
              <a:cs typeface="Courie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 err="1" smtClean="0">
                <a:latin typeface="+mn-lt"/>
              </a:rPr>
              <a:t>Templated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>
                <a:latin typeface="+mn-lt"/>
              </a:rPr>
              <a:t>meta-programming: </a:t>
            </a:r>
            <a:r>
              <a:rPr lang="en-US" kern="0" dirty="0" err="1">
                <a:latin typeface="+mn-lt"/>
                <a:cs typeface="Courier"/>
              </a:rPr>
              <a:t>parallel_for</a:t>
            </a:r>
            <a:r>
              <a:rPr lang="en-US" kern="0" dirty="0">
                <a:latin typeface="+mn-lt"/>
              </a:rPr>
              <a:t>, </a:t>
            </a:r>
            <a:r>
              <a:rPr lang="en-US" kern="0" dirty="0" err="1">
                <a:latin typeface="+mn-lt"/>
                <a:cs typeface="Courier"/>
              </a:rPr>
              <a:t>parallel_reduce</a:t>
            </a:r>
            <a:r>
              <a:rPr lang="en-US" kern="0" dirty="0">
                <a:latin typeface="+mn-lt"/>
                <a:cs typeface="Courier"/>
              </a:rPr>
              <a:t> (</a:t>
            </a:r>
            <a:r>
              <a:rPr lang="en-US" kern="0" dirty="0" err="1" smtClean="0">
                <a:latin typeface="+mn-lt"/>
                <a:cs typeface="Courier"/>
              </a:rPr>
              <a:t>templated</a:t>
            </a:r>
            <a:r>
              <a:rPr lang="en-US" kern="0" dirty="0" smtClean="0">
                <a:latin typeface="+mn-lt"/>
                <a:cs typeface="Courier"/>
              </a:rPr>
              <a:t> on </a:t>
            </a:r>
            <a:r>
              <a:rPr lang="en-US" kern="0" dirty="0">
                <a:latin typeface="+mn-lt"/>
                <a:cs typeface="Courier"/>
              </a:rPr>
              <a:t>an </a:t>
            </a:r>
            <a:r>
              <a:rPr lang="en-US" i="1" kern="0" dirty="0">
                <a:latin typeface="+mn-lt"/>
                <a:cs typeface="Courier"/>
              </a:rPr>
              <a:t>execution space</a:t>
            </a:r>
            <a:r>
              <a:rPr lang="en-US" kern="0" dirty="0" smtClean="0">
                <a:latin typeface="+mn-lt"/>
                <a:cs typeface="Courier"/>
              </a:rPr>
              <a:t>).</a:t>
            </a:r>
          </a:p>
          <a:p>
            <a:pPr lvl="1"/>
            <a:endParaRPr lang="en-US" sz="400" kern="0" dirty="0" smtClean="0">
              <a:latin typeface="+mn-lt"/>
              <a:cs typeface="Courie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 smtClean="0">
                <a:latin typeface="+mn-lt"/>
              </a:rPr>
              <a:t>Memory </a:t>
            </a:r>
            <a:r>
              <a:rPr lang="en-US" kern="0" dirty="0">
                <a:latin typeface="+mn-lt"/>
              </a:rPr>
              <a:t>layout abstraction (“array of </a:t>
            </a:r>
            <a:r>
              <a:rPr lang="en-US" kern="0" dirty="0" err="1">
                <a:latin typeface="+mn-lt"/>
              </a:rPr>
              <a:t>structs</a:t>
            </a:r>
            <a:r>
              <a:rPr lang="en-US" kern="0" dirty="0">
                <a:latin typeface="+mn-lt"/>
              </a:rPr>
              <a:t>” vs. “</a:t>
            </a:r>
            <a:r>
              <a:rPr lang="en-US" kern="0" dirty="0" err="1">
                <a:latin typeface="+mn-lt"/>
              </a:rPr>
              <a:t>struct</a:t>
            </a:r>
            <a:r>
              <a:rPr lang="en-US" kern="0" dirty="0">
                <a:latin typeface="+mn-lt"/>
              </a:rPr>
              <a:t> of arrays”, locality).</a:t>
            </a:r>
          </a:p>
          <a:p>
            <a:endParaRPr lang="en-US" sz="800" dirty="0" smtClean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76200"/>
            <a:ext cx="8077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Performance-Portability via </a:t>
            </a:r>
          </a:p>
          <a:p>
            <a:pPr algn="r"/>
            <a:r>
              <a:rPr lang="en-US" sz="3600" i="1" kern="0" dirty="0" err="1" smtClean="0">
                <a:solidFill>
                  <a:srgbClr val="002060"/>
                </a:solidFill>
                <a:latin typeface="+mn-lt"/>
              </a:rPr>
              <a:t>Kokkos</a:t>
            </a:r>
            <a:endParaRPr lang="en-US" sz="3600" i="1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" name="Picture 20" descr="trilinos_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3" y="549277"/>
            <a:ext cx="1265933" cy="707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Xeon_Phi_PCIe_Card_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43" y="2819400"/>
            <a:ext cx="1201803" cy="759540"/>
          </a:xfrm>
          <a:prstGeom prst="rect">
            <a:avLst/>
          </a:prstGeom>
        </p:spPr>
      </p:pic>
      <p:pic>
        <p:nvPicPr>
          <p:cNvPr id="16" name="Picture 15" descr="prev_NVIDIA-Tesla-GPU-Car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11" y="3124200"/>
            <a:ext cx="1231789" cy="8335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200" y="5068669"/>
            <a:ext cx="6731000" cy="646331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With </a:t>
            </a:r>
            <a:r>
              <a:rPr lang="en-US" i="1" dirty="0" err="1">
                <a:latin typeface="+mn-lt"/>
              </a:rPr>
              <a:t>Kokkos</a:t>
            </a:r>
            <a:r>
              <a:rPr lang="en-US" dirty="0">
                <a:latin typeface="+mn-lt"/>
              </a:rPr>
              <a:t>, you write an algorithm </a:t>
            </a:r>
            <a:r>
              <a:rPr lang="en-US" b="1" dirty="0">
                <a:latin typeface="+mn-lt"/>
              </a:rPr>
              <a:t>once</a:t>
            </a:r>
            <a:r>
              <a:rPr lang="en-US" dirty="0">
                <a:latin typeface="+mn-lt"/>
              </a:rPr>
              <a:t>, and just change a template parameter to get the optimal data layout for your hardware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31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600" y="1676400"/>
            <a:ext cx="7950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We need to be able to run </a:t>
            </a:r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on </a:t>
            </a:r>
            <a:r>
              <a:rPr lang="en-US" b="1" i="1" dirty="0" smtClean="0">
                <a:latin typeface="+mn-lt"/>
              </a:rPr>
              <a:t>new architecture machines </a:t>
            </a:r>
            <a:r>
              <a:rPr lang="en-US" dirty="0" smtClean="0">
                <a:latin typeface="+mn-lt"/>
              </a:rPr>
              <a:t>(hybrid systems) and </a:t>
            </a:r>
            <a:r>
              <a:rPr lang="en-US" b="1" i="1" dirty="0" err="1" smtClean="0">
                <a:latin typeface="+mn-lt"/>
              </a:rPr>
              <a:t>manycore</a:t>
            </a:r>
            <a:r>
              <a:rPr lang="en-US" b="1" i="1" dirty="0" smtClean="0">
                <a:latin typeface="+mn-lt"/>
              </a:rPr>
              <a:t> devices </a:t>
            </a:r>
            <a:r>
              <a:rPr lang="en-US" dirty="0" smtClean="0">
                <a:latin typeface="+mn-lt"/>
              </a:rPr>
              <a:t>(multi-core CPU, NVIDIA GPU, Intel Xeon Phi, etc.) .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099" y="2514600"/>
            <a:ext cx="81153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 smtClean="0">
                <a:latin typeface="+mn-lt"/>
              </a:rPr>
              <a:t>Kokkos</a:t>
            </a:r>
            <a:r>
              <a:rPr lang="en-US" dirty="0" smtClean="0">
                <a:latin typeface="+mn-lt"/>
              </a:rPr>
              <a:t>: </a:t>
            </a:r>
            <a:r>
              <a:rPr lang="en-US" i="1" dirty="0" err="1" smtClean="0">
                <a:latin typeface="+mn-lt"/>
              </a:rPr>
              <a:t>Trilinos</a:t>
            </a:r>
            <a:r>
              <a:rPr lang="en-US" dirty="0" smtClean="0">
                <a:latin typeface="+mn-lt"/>
              </a:rPr>
              <a:t> library that provides performance portability across diverse devises with different memory models.</a:t>
            </a:r>
          </a:p>
          <a:p>
            <a:pPr lvl="1"/>
            <a:endParaRPr lang="en-US" sz="400" i="1" kern="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 smtClean="0">
                <a:latin typeface="+mn-lt"/>
                <a:cs typeface="Courier"/>
              </a:rPr>
              <a:t>A </a:t>
            </a:r>
            <a:r>
              <a:rPr lang="en-US" i="1" kern="0" dirty="0">
                <a:latin typeface="+mn-lt"/>
                <a:cs typeface="Courier"/>
              </a:rPr>
              <a:t>programming model</a:t>
            </a:r>
            <a:r>
              <a:rPr lang="en-US" kern="0" dirty="0">
                <a:latin typeface="+mn-lt"/>
                <a:cs typeface="Courier"/>
              </a:rPr>
              <a:t> as much as a software </a:t>
            </a:r>
            <a:r>
              <a:rPr lang="en-US" kern="0" dirty="0" smtClean="0">
                <a:latin typeface="+mn-lt"/>
                <a:cs typeface="Courier"/>
              </a:rPr>
              <a:t>library.</a:t>
            </a:r>
          </a:p>
          <a:p>
            <a:pPr lvl="1"/>
            <a:endParaRPr lang="en-US" sz="400" kern="0" dirty="0" smtClean="0">
              <a:latin typeface="+mn-lt"/>
              <a:cs typeface="Courie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 smtClean="0">
                <a:latin typeface="+mn-lt"/>
                <a:cs typeface="Courier"/>
              </a:rPr>
              <a:t>Provides </a:t>
            </a:r>
            <a:r>
              <a:rPr lang="en-US" kern="0" dirty="0">
                <a:latin typeface="+mn-lt"/>
                <a:cs typeface="Courier"/>
              </a:rPr>
              <a:t>automatic access to </a:t>
            </a:r>
            <a:r>
              <a:rPr lang="en-US" kern="0" dirty="0" err="1">
                <a:latin typeface="+mn-lt"/>
                <a:cs typeface="Courier"/>
              </a:rPr>
              <a:t>OpenMP</a:t>
            </a:r>
            <a:r>
              <a:rPr lang="en-US" kern="0" dirty="0">
                <a:latin typeface="+mn-lt"/>
                <a:cs typeface="Courier"/>
              </a:rPr>
              <a:t>, CUDA, </a:t>
            </a:r>
            <a:r>
              <a:rPr lang="en-US" kern="0" dirty="0" err="1">
                <a:latin typeface="+mn-lt"/>
                <a:cs typeface="Courier"/>
              </a:rPr>
              <a:t>Pthreads</a:t>
            </a:r>
            <a:r>
              <a:rPr lang="en-US" kern="0" dirty="0">
                <a:latin typeface="+mn-lt"/>
                <a:cs typeface="Courier"/>
              </a:rPr>
              <a:t>, </a:t>
            </a:r>
            <a:r>
              <a:rPr lang="en-US" kern="0" dirty="0" smtClean="0">
                <a:latin typeface="+mn-lt"/>
                <a:cs typeface="Courier"/>
              </a:rPr>
              <a:t>etc.</a:t>
            </a:r>
          </a:p>
          <a:p>
            <a:pPr lvl="1"/>
            <a:endParaRPr lang="en-US" sz="400" kern="0" dirty="0" smtClean="0">
              <a:latin typeface="+mn-lt"/>
              <a:cs typeface="Courie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 err="1" smtClean="0">
                <a:latin typeface="+mn-lt"/>
              </a:rPr>
              <a:t>Templated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>
                <a:latin typeface="+mn-lt"/>
              </a:rPr>
              <a:t>meta-programming: </a:t>
            </a:r>
            <a:r>
              <a:rPr lang="en-US" kern="0" dirty="0" err="1">
                <a:latin typeface="+mn-lt"/>
                <a:cs typeface="Courier"/>
              </a:rPr>
              <a:t>parallel_for</a:t>
            </a:r>
            <a:r>
              <a:rPr lang="en-US" kern="0" dirty="0">
                <a:latin typeface="+mn-lt"/>
              </a:rPr>
              <a:t>, </a:t>
            </a:r>
            <a:r>
              <a:rPr lang="en-US" kern="0" dirty="0" err="1">
                <a:latin typeface="+mn-lt"/>
                <a:cs typeface="Courier"/>
              </a:rPr>
              <a:t>parallel_reduce</a:t>
            </a:r>
            <a:r>
              <a:rPr lang="en-US" kern="0" dirty="0">
                <a:latin typeface="+mn-lt"/>
                <a:cs typeface="Courier"/>
              </a:rPr>
              <a:t> (</a:t>
            </a:r>
            <a:r>
              <a:rPr lang="en-US" kern="0" dirty="0" err="1" smtClean="0">
                <a:latin typeface="+mn-lt"/>
                <a:cs typeface="Courier"/>
              </a:rPr>
              <a:t>templated</a:t>
            </a:r>
            <a:r>
              <a:rPr lang="en-US" kern="0" dirty="0" smtClean="0">
                <a:latin typeface="+mn-lt"/>
                <a:cs typeface="Courier"/>
              </a:rPr>
              <a:t> on </a:t>
            </a:r>
            <a:r>
              <a:rPr lang="en-US" kern="0" dirty="0">
                <a:latin typeface="+mn-lt"/>
                <a:cs typeface="Courier"/>
              </a:rPr>
              <a:t>an </a:t>
            </a:r>
            <a:r>
              <a:rPr lang="en-US" i="1" kern="0" dirty="0">
                <a:latin typeface="+mn-lt"/>
                <a:cs typeface="Courier"/>
              </a:rPr>
              <a:t>execution space</a:t>
            </a:r>
            <a:r>
              <a:rPr lang="en-US" kern="0" dirty="0" smtClean="0">
                <a:latin typeface="+mn-lt"/>
                <a:cs typeface="Courier"/>
              </a:rPr>
              <a:t>).</a:t>
            </a:r>
          </a:p>
          <a:p>
            <a:pPr lvl="1"/>
            <a:endParaRPr lang="en-US" sz="400" kern="0" dirty="0" smtClean="0">
              <a:latin typeface="+mn-lt"/>
              <a:cs typeface="Courie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 smtClean="0">
                <a:latin typeface="+mn-lt"/>
              </a:rPr>
              <a:t>Memory </a:t>
            </a:r>
            <a:r>
              <a:rPr lang="en-US" kern="0" dirty="0">
                <a:latin typeface="+mn-lt"/>
              </a:rPr>
              <a:t>layout abstraction (“array of </a:t>
            </a:r>
            <a:r>
              <a:rPr lang="en-US" kern="0" dirty="0" err="1">
                <a:latin typeface="+mn-lt"/>
              </a:rPr>
              <a:t>structs</a:t>
            </a:r>
            <a:r>
              <a:rPr lang="en-US" kern="0" dirty="0">
                <a:latin typeface="+mn-lt"/>
              </a:rPr>
              <a:t>” vs. “</a:t>
            </a:r>
            <a:r>
              <a:rPr lang="en-US" kern="0" dirty="0" err="1">
                <a:latin typeface="+mn-lt"/>
              </a:rPr>
              <a:t>struct</a:t>
            </a:r>
            <a:r>
              <a:rPr lang="en-US" kern="0" dirty="0">
                <a:latin typeface="+mn-lt"/>
              </a:rPr>
              <a:t> of arrays”, locality).</a:t>
            </a:r>
          </a:p>
          <a:p>
            <a:endParaRPr lang="en-US" sz="800" dirty="0" smtClean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76200"/>
            <a:ext cx="8077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Performance-Portability via </a:t>
            </a:r>
          </a:p>
          <a:p>
            <a:pPr algn="r"/>
            <a:r>
              <a:rPr lang="en-US" sz="3600" i="1" kern="0" dirty="0" err="1" smtClean="0">
                <a:solidFill>
                  <a:srgbClr val="002060"/>
                </a:solidFill>
                <a:latin typeface="+mn-lt"/>
              </a:rPr>
              <a:t>Kokkos</a:t>
            </a:r>
            <a:endParaRPr lang="en-US" sz="3600" i="1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" name="Picture 20" descr="trilinos_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3" y="549277"/>
            <a:ext cx="1265933" cy="707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Xeon_Phi_PCIe_Card_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43" y="2819400"/>
            <a:ext cx="1201803" cy="759540"/>
          </a:xfrm>
          <a:prstGeom prst="rect">
            <a:avLst/>
          </a:prstGeom>
        </p:spPr>
      </p:pic>
      <p:pic>
        <p:nvPicPr>
          <p:cNvPr id="16" name="Picture 15" descr="prev_NVIDIA-Tesla-GPU-Car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11" y="3124200"/>
            <a:ext cx="1231789" cy="8335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200" y="5068669"/>
            <a:ext cx="6731000" cy="646331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With </a:t>
            </a:r>
            <a:r>
              <a:rPr lang="en-US" i="1" dirty="0" err="1">
                <a:latin typeface="+mn-lt"/>
              </a:rPr>
              <a:t>Kokkos</a:t>
            </a:r>
            <a:r>
              <a:rPr lang="en-US" dirty="0">
                <a:latin typeface="+mn-lt"/>
              </a:rPr>
              <a:t>, you write an algorithm </a:t>
            </a:r>
            <a:r>
              <a:rPr lang="en-US" b="1" dirty="0">
                <a:latin typeface="+mn-lt"/>
              </a:rPr>
              <a:t>once</a:t>
            </a:r>
            <a:r>
              <a:rPr lang="en-US" dirty="0">
                <a:latin typeface="+mn-lt"/>
              </a:rPr>
              <a:t>, and just change a template parameter to get the optimal data layout for your hardware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943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Finite element assembly </a:t>
            </a:r>
            <a:r>
              <a:rPr lang="en-US" dirty="0" smtClean="0">
                <a:latin typeface="+mn-lt"/>
              </a:rPr>
              <a:t>in </a:t>
            </a:r>
            <a:r>
              <a:rPr lang="en-US" i="1" dirty="0" smtClean="0">
                <a:latin typeface="+mn-lt"/>
              </a:rPr>
              <a:t>Albany </a:t>
            </a:r>
            <a:r>
              <a:rPr lang="en-US" dirty="0" smtClean="0">
                <a:latin typeface="+mn-lt"/>
              </a:rPr>
              <a:t>has recently been rewritten using </a:t>
            </a:r>
            <a:r>
              <a:rPr lang="en-US" i="1" dirty="0" err="1" smtClean="0">
                <a:latin typeface="+mn-lt"/>
              </a:rPr>
              <a:t>Kokkos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functors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8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5519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676400" y="228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 PISCEES Project and the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&amp;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</a:t>
            </a:r>
            <a:r>
              <a:rPr lang="en-US" sz="1600" i="1" dirty="0">
                <a:latin typeface="+mn-lt"/>
              </a:rPr>
              <a:t>p</a:t>
            </a:r>
            <a:r>
              <a:rPr lang="en-US" sz="1600" i="1" dirty="0" smtClean="0">
                <a:latin typeface="+mn-lt"/>
              </a:rPr>
              <a:t>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approximation</a:t>
            </a:r>
            <a:endParaRPr lang="en-US" b="1" i="1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791200"/>
            <a:ext cx="3488267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b="1" dirty="0" smtClean="0">
                <a:latin typeface="+mn-lt"/>
              </a:rPr>
              <a:t> Solver (steady):</a:t>
            </a:r>
          </a:p>
          <a:p>
            <a:pPr algn="ctr"/>
            <a:r>
              <a:rPr lang="en-US" sz="1600" dirty="0" smtClean="0">
                <a:latin typeface="+mn-lt"/>
              </a:rPr>
              <a:t>Ice Sheet PDEs (First Order Stokes) </a:t>
            </a:r>
          </a:p>
          <a:p>
            <a:pPr algn="ctr"/>
            <a:r>
              <a:rPr lang="en-US" sz="1600" dirty="0" smtClean="0">
                <a:latin typeface="+mn-lt"/>
              </a:rPr>
              <a:t>(stress-velocity solve)</a:t>
            </a:r>
            <a:endParaRPr lang="en-US" sz="16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9600" y="5791200"/>
            <a:ext cx="4495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CISM/MPAS</a:t>
            </a:r>
            <a:r>
              <a:rPr lang="en-US" sz="1600" b="1" dirty="0" smtClean="0">
                <a:latin typeface="+mn-lt"/>
              </a:rPr>
              <a:t> Land Ice Codes (dynamic):</a:t>
            </a:r>
          </a:p>
          <a:p>
            <a:pPr algn="ctr"/>
            <a:r>
              <a:rPr lang="en-US" sz="1600" dirty="0" smtClean="0">
                <a:latin typeface="+mn-lt"/>
              </a:rPr>
              <a:t>Ice Sheet Evolution PDEs</a:t>
            </a:r>
          </a:p>
          <a:p>
            <a:pPr algn="ctr"/>
            <a:r>
              <a:rPr lang="en-US" sz="1600" dirty="0" smtClean="0">
                <a:latin typeface="+mn-lt"/>
              </a:rPr>
              <a:t>(thickness, temperature evolution)</a:t>
            </a:r>
            <a:endParaRPr lang="en-US" sz="1600" dirty="0">
              <a:latin typeface="+mn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886200" y="618113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869267" y="633353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3276600"/>
            <a:ext cx="8153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Steady-state stress-velocity solver based on FO Stokes physics is known as </a:t>
            </a:r>
            <a:r>
              <a:rPr lang="en-US" sz="1600" b="1" i="1" dirty="0" smtClean="0">
                <a:latin typeface="+mn-lt"/>
              </a:rPr>
              <a:t>Albany/FELIX*</a:t>
            </a:r>
            <a:r>
              <a:rPr lang="en-US" sz="1600" i="1" dirty="0" smtClean="0">
                <a:latin typeface="+mn-lt"/>
              </a:rPr>
              <a:t>.</a:t>
            </a:r>
          </a:p>
          <a:p>
            <a:endParaRPr lang="en-US" sz="8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+mn-lt"/>
              </a:rPr>
              <a:t> </a:t>
            </a:r>
            <a:r>
              <a:rPr lang="en-US" sz="1600" b="1" u="sng" dirty="0" smtClean="0">
                <a:latin typeface="+mn-lt"/>
              </a:rPr>
              <a:t>Requirements for </a:t>
            </a:r>
            <a:r>
              <a:rPr lang="en-US" sz="1600" b="1" i="1" u="sng" dirty="0" smtClean="0">
                <a:latin typeface="+mn-lt"/>
              </a:rPr>
              <a:t>Albany/FELIX</a:t>
            </a:r>
            <a:r>
              <a:rPr lang="en-US" sz="1600" b="1" u="sng" dirty="0" smtClean="0">
                <a:latin typeface="+mn-lt"/>
              </a:rPr>
              <a:t>: </a:t>
            </a:r>
          </a:p>
          <a:p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Scalable, fast, robust.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Dynamical core (</a:t>
            </a:r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) when coupled to </a:t>
            </a:r>
            <a:r>
              <a:rPr lang="en-US" sz="1600" dirty="0">
                <a:latin typeface="+mn-lt"/>
              </a:rPr>
              <a:t>codes that solve thickness and temperature evolution equations (</a:t>
            </a:r>
            <a:r>
              <a:rPr lang="en-US" sz="1600" i="1" dirty="0" smtClean="0">
                <a:latin typeface="+mn-lt"/>
              </a:rPr>
              <a:t>CISM/MPAS LI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codes</a:t>
            </a:r>
            <a:r>
              <a:rPr lang="en-US" sz="1600" dirty="0" smtClean="0">
                <a:latin typeface="+mn-lt"/>
              </a:rPr>
              <a:t>).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Advanced analysis capabilities (</a:t>
            </a:r>
            <a:r>
              <a:rPr lang="en-US" sz="1600" dirty="0" err="1" smtClean="0">
                <a:latin typeface="+mn-lt"/>
              </a:rPr>
              <a:t>adjoint</a:t>
            </a:r>
            <a:r>
              <a:rPr lang="en-US" sz="1600" dirty="0" smtClean="0">
                <a:latin typeface="+mn-lt"/>
              </a:rPr>
              <a:t>-based deterministic inversion, Bayesian calibration, UQ, sensitivity analysis). 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Performance-portability. </a:t>
            </a:r>
            <a:endParaRPr lang="en-US" sz="1600" dirty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5257800"/>
            <a:ext cx="396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</a:t>
            </a:r>
            <a:r>
              <a:rPr lang="en-US" sz="1400" i="1" dirty="0" smtClean="0">
                <a:latin typeface="+mn-lt"/>
              </a:rPr>
              <a:t>FELIX</a:t>
            </a:r>
            <a:r>
              <a:rPr lang="en-US" sz="1400" dirty="0" smtClean="0">
                <a:latin typeface="+mn-lt"/>
              </a:rPr>
              <a:t>=“Finite Elements for Land Ice </a:t>
            </a:r>
            <a:r>
              <a:rPr lang="en-US" sz="1400" dirty="0" err="1" smtClean="0">
                <a:latin typeface="+mn-lt"/>
              </a:rPr>
              <a:t>eXperiments</a:t>
            </a:r>
            <a:r>
              <a:rPr lang="en-US" sz="1400" dirty="0" smtClean="0">
                <a:latin typeface="+mn-lt"/>
              </a:rPr>
              <a:t>”</a:t>
            </a:r>
            <a:endParaRPr lang="en-US" sz="14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76700" y="3657600"/>
            <a:ext cx="480060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 will provide actionable predictions of 21</a:t>
            </a:r>
            <a:r>
              <a:rPr lang="en-US" sz="1600" baseline="30000" dirty="0" smtClean="0">
                <a:latin typeface="+mn-lt"/>
              </a:rPr>
              <a:t>st</a:t>
            </a:r>
            <a:r>
              <a:rPr lang="en-US" sz="1600" dirty="0" smtClean="0">
                <a:latin typeface="+mn-lt"/>
              </a:rPr>
              <a:t> century sea-level rise (including uncertainty).</a:t>
            </a:r>
            <a:endParaRPr lang="en-US" sz="1600" dirty="0">
              <a:latin typeface="+mn-lt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685800" y="4800600"/>
            <a:ext cx="223406" cy="838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493298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This talk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26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62000" y="76200"/>
            <a:ext cx="8077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i="1" kern="0" dirty="0" err="1" smtClean="0">
                <a:solidFill>
                  <a:srgbClr val="002060"/>
                </a:solidFill>
                <a:latin typeface="+mn-lt"/>
              </a:rPr>
              <a:t>Kokkos-</a:t>
            </a:r>
            <a:r>
              <a:rPr lang="en-US" sz="3600" kern="0" dirty="0" err="1" smtClean="0">
                <a:solidFill>
                  <a:srgbClr val="002060"/>
                </a:solidFill>
                <a:latin typeface="+mn-lt"/>
              </a:rPr>
              <a:t>ification</a:t>
            </a:r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 of Finite Element Assembly</a:t>
            </a:r>
            <a:endParaRPr lang="en-US" sz="3600" i="1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50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1762986" cy="91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4191000"/>
            <a:ext cx="2514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ExecutionSpace</a:t>
            </a:r>
            <a:r>
              <a:rPr lang="en-US" sz="1600" dirty="0" smtClean="0">
                <a:latin typeface="+mn-lt"/>
              </a:rPr>
              <a:t> parameter tailors code for device (e.g., </a:t>
            </a:r>
            <a:r>
              <a:rPr lang="en-US" sz="1600" dirty="0" err="1" smtClean="0">
                <a:latin typeface="+mn-lt"/>
              </a:rPr>
              <a:t>OpenMP</a:t>
            </a:r>
            <a:r>
              <a:rPr lang="en-US" sz="1600" dirty="0" smtClean="0">
                <a:latin typeface="+mn-lt"/>
              </a:rPr>
              <a:t>, CUDA, etc.)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54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59" descr="performance_shann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13" r="-34113"/>
          <a:stretch>
            <a:fillRect/>
          </a:stretch>
        </p:blipFill>
        <p:spPr>
          <a:xfrm>
            <a:off x="-1524000" y="1524000"/>
            <a:ext cx="8839200" cy="5206492"/>
          </a:xfr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62000" y="76200"/>
            <a:ext cx="8077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Performance-Portability via </a:t>
            </a:r>
          </a:p>
          <a:p>
            <a:pPr algn="r"/>
            <a:r>
              <a:rPr lang="en-US" sz="3600" i="1" kern="0" dirty="0" err="1" smtClean="0">
                <a:solidFill>
                  <a:srgbClr val="002060"/>
                </a:solidFill>
                <a:latin typeface="+mn-lt"/>
              </a:rPr>
              <a:t>Kokkos</a:t>
            </a:r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: 20km GIS Problem</a:t>
            </a:r>
            <a:endParaRPr lang="en-US" sz="3600" i="1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1809214"/>
            <a:ext cx="35052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00" b="1" dirty="0" smtClean="0">
              <a:latin typeface="+mn-lt"/>
            </a:endParaRPr>
          </a:p>
          <a:p>
            <a:pPr marL="57150" indent="0">
              <a:buNone/>
            </a:pPr>
            <a:r>
              <a:rPr lang="en-US" sz="1600" b="1" dirty="0" smtClean="0">
                <a:solidFill>
                  <a:srgbClr val="1A4F10"/>
                </a:solidFill>
                <a:latin typeface="+mn-lt"/>
              </a:rPr>
              <a:t>Shannon: </a:t>
            </a:r>
            <a:r>
              <a:rPr lang="en-US" sz="1600" i="1" dirty="0" smtClean="0">
                <a:latin typeface="+mn-lt"/>
              </a:rPr>
              <a:t>32 nodes</a:t>
            </a:r>
            <a:endParaRPr lang="en-US" sz="1600" i="1" dirty="0">
              <a:latin typeface="+mn-lt"/>
            </a:endParaRP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+mn-lt"/>
              </a:rPr>
              <a:t>Two </a:t>
            </a:r>
            <a:r>
              <a:rPr lang="en-US" sz="1600" i="1" dirty="0">
                <a:latin typeface="+mn-lt"/>
              </a:rPr>
              <a:t>8-core Sandy Bridge Xeon E5-2670 @ 2.6GHz (HT deactivated) per </a:t>
            </a:r>
            <a:r>
              <a:rPr lang="en-US" sz="1600" i="1" dirty="0" smtClean="0">
                <a:latin typeface="+mn-lt"/>
              </a:rPr>
              <a:t>node.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+mn-lt"/>
              </a:rPr>
              <a:t>128GB </a:t>
            </a:r>
            <a:r>
              <a:rPr lang="en-US" sz="1600" i="1" dirty="0">
                <a:latin typeface="+mn-lt"/>
              </a:rPr>
              <a:t>DDR3 memory per </a:t>
            </a:r>
            <a:r>
              <a:rPr lang="en-US" sz="1600" i="1" dirty="0" smtClean="0">
                <a:latin typeface="+mn-lt"/>
              </a:rPr>
              <a:t>node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+mn-lt"/>
              </a:rPr>
              <a:t>2x </a:t>
            </a:r>
            <a:r>
              <a:rPr lang="en-US" sz="1600" i="1" dirty="0">
                <a:latin typeface="+mn-lt"/>
              </a:rPr>
              <a:t>NVIDIA K20x per </a:t>
            </a:r>
            <a:r>
              <a:rPr lang="en-US" sz="1600" i="1" dirty="0" smtClean="0">
                <a:latin typeface="+mn-lt"/>
              </a:rPr>
              <a:t>node.</a:t>
            </a:r>
            <a:endParaRPr lang="en-US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5715000"/>
            <a:ext cx="23241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dirty="0">
                <a:latin typeface="+mn-lt"/>
              </a:rPr>
              <a:t>“# of </a:t>
            </a:r>
            <a:r>
              <a:rPr lang="en-US" sz="1600" dirty="0" smtClean="0">
                <a:latin typeface="+mn-lt"/>
              </a:rPr>
              <a:t>elements/</a:t>
            </a:r>
            <a:r>
              <a:rPr lang="en-US" sz="1600" dirty="0" err="1" smtClean="0">
                <a:latin typeface="+mn-lt"/>
              </a:rPr>
              <a:t>workset</a:t>
            </a:r>
            <a:r>
              <a:rPr lang="en-US" sz="1600" dirty="0" smtClean="0">
                <a:latin typeface="+mn-lt"/>
              </a:rPr>
              <a:t>” </a:t>
            </a:r>
            <a:r>
              <a:rPr lang="en-US" sz="1600" dirty="0">
                <a:latin typeface="+mn-lt"/>
              </a:rPr>
              <a:t>= threading index (allows for on-node parallelism</a:t>
            </a:r>
            <a:r>
              <a:rPr lang="en-US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pic>
        <p:nvPicPr>
          <p:cNvPr id="13" name="Picture 12" descr="Screen Shot 2014-01-13 at 1.04.55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67" y="3629435"/>
            <a:ext cx="1280024" cy="1941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000" y="3962400"/>
            <a:ext cx="1447800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i="1" dirty="0" smtClean="0">
                <a:latin typeface="+mn-lt"/>
              </a:rPr>
              <a:t>FEA Residual</a:t>
            </a:r>
            <a:r>
              <a:rPr lang="en-US" sz="1300" dirty="0" smtClean="0">
                <a:latin typeface="+mn-lt"/>
              </a:rPr>
              <a:t>: less work done by GPU, so kernel launch overhead becomes significant.</a:t>
            </a:r>
            <a:endParaRPr lang="en-U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5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171"/>
            <a:ext cx="8305800" cy="394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62000" y="76200"/>
            <a:ext cx="8077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Performance-Portability via </a:t>
            </a:r>
          </a:p>
          <a:p>
            <a:pPr algn="r"/>
            <a:r>
              <a:rPr lang="en-US" sz="3600" i="1" kern="0" dirty="0" err="1" smtClean="0">
                <a:solidFill>
                  <a:srgbClr val="002060"/>
                </a:solidFill>
                <a:latin typeface="+mn-lt"/>
              </a:rPr>
              <a:t>Kokkos</a:t>
            </a:r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: Weak Scalability for GIS on </a:t>
            </a:r>
            <a:r>
              <a:rPr lang="en-US" sz="3600" i="1" kern="0" dirty="0" smtClean="0">
                <a:solidFill>
                  <a:srgbClr val="002060"/>
                </a:solidFill>
                <a:latin typeface="+mn-lt"/>
              </a:rPr>
              <a:t>Titan</a:t>
            </a:r>
            <a:endParaRPr lang="en-US" sz="3600" i="1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582960"/>
            <a:ext cx="2850773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" indent="0">
              <a:buNone/>
            </a:pPr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Titan: </a:t>
            </a:r>
            <a:r>
              <a:rPr lang="en-US" sz="1400" dirty="0" smtClean="0">
                <a:latin typeface="+mn-lt"/>
              </a:rPr>
              <a:t>18,688 </a:t>
            </a:r>
            <a:r>
              <a:rPr lang="en-US" sz="1400" dirty="0">
                <a:latin typeface="+mn-lt"/>
              </a:rPr>
              <a:t>AMD Opteron </a:t>
            </a:r>
            <a:r>
              <a:rPr lang="en-US" sz="1400" dirty="0" smtClean="0">
                <a:latin typeface="+mn-lt"/>
              </a:rPr>
              <a:t>nodes</a:t>
            </a:r>
          </a:p>
          <a:p>
            <a:pPr marL="57150" indent="0">
              <a:buNone/>
            </a:pPr>
            <a:endParaRPr lang="en-US" sz="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16 cores per </a:t>
            </a:r>
            <a:r>
              <a:rPr lang="en-US" sz="1400" dirty="0" smtClean="0">
                <a:latin typeface="+mn-lt"/>
              </a:rPr>
              <a:t>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1 </a:t>
            </a:r>
            <a:r>
              <a:rPr lang="en-US" sz="1400" dirty="0">
                <a:latin typeface="+mn-lt"/>
              </a:rPr>
              <a:t>K20X Kepler </a:t>
            </a:r>
            <a:r>
              <a:rPr lang="en-US" sz="1400" dirty="0" smtClean="0">
                <a:latin typeface="+mn-lt"/>
              </a:rPr>
              <a:t>GPUs </a:t>
            </a:r>
            <a:r>
              <a:rPr lang="en-US" sz="1400" dirty="0">
                <a:latin typeface="+mn-lt"/>
              </a:rPr>
              <a:t>per </a:t>
            </a:r>
            <a:r>
              <a:rPr lang="en-US" sz="1400" dirty="0" smtClean="0">
                <a:latin typeface="+mn-lt"/>
              </a:rPr>
              <a:t>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32GB </a:t>
            </a:r>
            <a:r>
              <a:rPr lang="en-US" sz="1400" dirty="0">
                <a:latin typeface="+mn-lt"/>
              </a:rPr>
              <a:t>+ 6GB memory per </a:t>
            </a:r>
            <a:r>
              <a:rPr lang="en-US" sz="1400" dirty="0" smtClean="0">
                <a:latin typeface="+mn-lt"/>
              </a:rPr>
              <a:t>node</a:t>
            </a:r>
            <a:endParaRPr lang="en-US" sz="1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2286000" cy="139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5715000"/>
            <a:ext cx="29718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MPI+CUDA results on </a:t>
            </a:r>
            <a:r>
              <a:rPr lang="en-US" sz="1600" i="1" dirty="0" smtClean="0">
                <a:latin typeface="+mn-lt"/>
              </a:rPr>
              <a:t>Titan</a:t>
            </a:r>
            <a:r>
              <a:rPr lang="en-US" sz="1600" dirty="0" smtClean="0">
                <a:latin typeface="+mn-lt"/>
              </a:rPr>
              <a:t> coming soon!  (waiting for </a:t>
            </a:r>
            <a:r>
              <a:rPr lang="en-US" sz="1600" dirty="0" err="1" smtClean="0">
                <a:latin typeface="+mn-lt"/>
              </a:rPr>
              <a:t>gcc</a:t>
            </a:r>
            <a:r>
              <a:rPr lang="en-US" sz="1600" dirty="0" smtClean="0">
                <a:latin typeface="+mn-lt"/>
              </a:rPr>
              <a:t> 4.7.2 compiler support for Cray)</a:t>
            </a:r>
            <a:endParaRPr lang="en-US" sz="1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0" y="3429000"/>
            <a:ext cx="13716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Increasing # </a:t>
            </a:r>
            <a:r>
              <a:rPr lang="en-US" sz="1400" dirty="0" err="1" smtClean="0">
                <a:latin typeface="+mn-lt"/>
              </a:rPr>
              <a:t>OpenMP</a:t>
            </a:r>
            <a:r>
              <a:rPr lang="en-US" sz="1400" dirty="0" smtClean="0">
                <a:latin typeface="+mn-lt"/>
              </a:rPr>
              <a:t> threads can increase thread synchronization overheads.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5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4572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Outline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1616687"/>
            <a:ext cx="3384881" cy="247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343400"/>
            <a:ext cx="3390900" cy="226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066" y="1600200"/>
            <a:ext cx="380153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+mn-lt"/>
              </a:rPr>
              <a:t>Albany/FELIX </a:t>
            </a:r>
            <a:r>
              <a:rPr lang="en-US" dirty="0" smtClean="0">
                <a:latin typeface="+mn-lt"/>
              </a:rPr>
              <a:t> = new land-ice solver with </a:t>
            </a:r>
            <a:r>
              <a:rPr lang="en-US" b="1" i="1" dirty="0" smtClean="0">
                <a:latin typeface="+mn-lt"/>
              </a:rPr>
              <a:t>next-generation </a:t>
            </a:r>
            <a:r>
              <a:rPr lang="en-US" dirty="0" smtClean="0">
                <a:latin typeface="+mn-lt"/>
              </a:rPr>
              <a:t>capabilities.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286000"/>
            <a:ext cx="4953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Overview: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First Order (FO) Stokes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model.</a:t>
            </a:r>
            <a:endParaRPr lang="en-US" sz="8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Albany/FELIX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First-Order (FO) Stokes diagnostic solver.</a:t>
            </a:r>
            <a:endParaRPr lang="en-US" sz="800" b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CISM-Albany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and </a:t>
            </a: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MPAS-Albany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codes for prognostic simulations of the ice sheet evolution. </a:t>
            </a:r>
            <a:endParaRPr lang="en-US" b="1" i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endParaRPr lang="en-US" sz="8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Uncertainty Quantification (UQ):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Deterministic inversion.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Bayesian calibration.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F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orward propagation of uncertainty.</a:t>
            </a:r>
          </a:p>
          <a:p>
            <a:endParaRPr lang="en-US" sz="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Performance portability.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endParaRPr lang="en-US" sz="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Summary</a:t>
            </a:r>
            <a:r>
              <a:rPr lang="en-US" dirty="0" smtClean="0">
                <a:latin typeface="+mn-lt"/>
              </a:rPr>
              <a:t> and ongoing work. </a:t>
            </a:r>
          </a:p>
          <a:p>
            <a:endParaRPr lang="en-US" sz="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Questions?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7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315200" cy="9144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Summary and Ongoing Work</a:t>
            </a:r>
            <a:endParaRPr lang="en-US" sz="3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686800" cy="192052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b="1" dirty="0" smtClean="0">
                <a:latin typeface="Calibri" charset="0"/>
              </a:rPr>
              <a:t>Summary: </a:t>
            </a:r>
            <a:r>
              <a:rPr lang="en-US" dirty="0" smtClean="0">
                <a:latin typeface="Calibri" charset="0"/>
              </a:rPr>
              <a:t>this talk described…</a:t>
            </a:r>
            <a:endParaRPr lang="en-US" b="1" dirty="0" smtClean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800" b="1" dirty="0" smtClean="0">
              <a:latin typeface="Calibri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The development of a finite element land ice solver known as </a:t>
            </a:r>
            <a:r>
              <a:rPr lang="en-US" i="1" dirty="0" smtClean="0">
                <a:latin typeface="Calibri" charset="0"/>
              </a:rPr>
              <a:t>Albany/FELIX </a:t>
            </a:r>
            <a:r>
              <a:rPr lang="en-US" dirty="0" smtClean="0">
                <a:latin typeface="Calibri" charset="0"/>
              </a:rPr>
              <a:t>written using the </a:t>
            </a:r>
            <a:r>
              <a:rPr lang="en-US" i="1" dirty="0" err="1" smtClean="0">
                <a:latin typeface="Calibri" charset="0"/>
              </a:rPr>
              <a:t>Trilinos</a:t>
            </a:r>
            <a:r>
              <a:rPr lang="en-US" i="1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libraries. </a:t>
            </a:r>
          </a:p>
          <a:p>
            <a:pPr>
              <a:lnSpc>
                <a:spcPct val="90000"/>
              </a:lnSpc>
            </a:pPr>
            <a:endParaRPr lang="en-US" sz="800" dirty="0" smtClean="0">
              <a:latin typeface="Calibri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 Coupling of </a:t>
            </a:r>
            <a:r>
              <a:rPr lang="en-US" i="1" dirty="0" smtClean="0">
                <a:latin typeface="Calibri" charset="0"/>
              </a:rPr>
              <a:t>Albany/FELIX </a:t>
            </a:r>
            <a:r>
              <a:rPr lang="en-US" dirty="0" smtClean="0">
                <a:latin typeface="Calibri" charset="0"/>
              </a:rPr>
              <a:t>to the </a:t>
            </a:r>
            <a:r>
              <a:rPr lang="en-US" i="1" dirty="0" smtClean="0">
                <a:latin typeface="Calibri" charset="0"/>
              </a:rPr>
              <a:t>CISM </a:t>
            </a:r>
            <a:r>
              <a:rPr lang="en-US" dirty="0" smtClean="0">
                <a:latin typeface="Calibri" charset="0"/>
              </a:rPr>
              <a:t>and </a:t>
            </a:r>
            <a:r>
              <a:rPr lang="en-US" i="1" dirty="0" smtClean="0">
                <a:latin typeface="Calibri" charset="0"/>
              </a:rPr>
              <a:t>MPAS LI </a:t>
            </a:r>
            <a:r>
              <a:rPr lang="en-US" dirty="0" smtClean="0">
                <a:latin typeface="Calibri" charset="0"/>
              </a:rPr>
              <a:t>codes for transient simulations of ice sheet evolution. 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alibri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Advanced, next generation capabilities (UQ, performance portability) of </a:t>
            </a:r>
            <a:r>
              <a:rPr lang="en-US" i="1" dirty="0" smtClean="0">
                <a:latin typeface="Calibri" charset="0"/>
              </a:rPr>
              <a:t>Albany//FELIX</a:t>
            </a:r>
            <a:r>
              <a:rPr lang="en-US" dirty="0" smtClean="0">
                <a:latin typeface="Calibri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4572000"/>
            <a:ext cx="8382000" cy="202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b="1" dirty="0" smtClean="0">
                <a:latin typeface="Calibri" charset="0"/>
              </a:rPr>
              <a:t>Ongoing/future work: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800" b="1" dirty="0" smtClean="0">
              <a:latin typeface="Calibr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Science runs using </a:t>
            </a:r>
            <a:r>
              <a:rPr lang="en-US" i="1" dirty="0" smtClean="0"/>
              <a:t>CISM-Albany </a:t>
            </a:r>
            <a:r>
              <a:rPr lang="en-US" dirty="0" smtClean="0"/>
              <a:t>and </a:t>
            </a:r>
            <a:r>
              <a:rPr lang="en-US" i="1" dirty="0" smtClean="0"/>
              <a:t>MPAS-Albany</a:t>
            </a:r>
            <a:r>
              <a:rPr lang="en-US" dirty="0" smtClean="0"/>
              <a:t>. </a:t>
            </a:r>
          </a:p>
          <a:p>
            <a:endParaRPr lang="en-US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Deploy UQ workflow with better basis than KLE (e.g., Hessian eigenvectors).</a:t>
            </a:r>
          </a:p>
          <a:p>
            <a:endParaRPr lang="en-US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Continued porting of code to new architecture supercomputers (GPUs on Titan, Summit</a:t>
            </a:r>
            <a:r>
              <a:rPr lang="en-US" i="1" dirty="0" smtClean="0"/>
              <a:t>, </a:t>
            </a:r>
            <a:r>
              <a:rPr lang="en-US" dirty="0" smtClean="0"/>
              <a:t>Cori Phase I).</a:t>
            </a:r>
            <a:endParaRPr lang="en-US" i="1" u="sng" dirty="0" smtClean="0"/>
          </a:p>
          <a:p>
            <a:endParaRPr lang="en-US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Delivering code to climate community and coupling to earth system models.</a:t>
            </a:r>
            <a:endParaRPr lang="en-US" sz="800" b="1" dirty="0" smtClean="0">
              <a:latin typeface="Calibri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35513"/>
            <a:ext cx="990600" cy="73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1066800" cy="5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1447800" cy="61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image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35513"/>
            <a:ext cx="1583550" cy="8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9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800" y="2895600"/>
            <a:ext cx="1410424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315200" cy="914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Funding/Acknowledgements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6280868"/>
            <a:ext cx="3752488" cy="424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 smtClean="0">
                <a:latin typeface="Calibri" charset="0"/>
              </a:rPr>
              <a:t>Thank you!  Questions? 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/>
              <p:cNvSpPr txBox="1">
                <a:spLocks/>
              </p:cNvSpPr>
              <p:nvPr/>
            </p:nvSpPr>
            <p:spPr bwMode="auto">
              <a:xfrm>
                <a:off x="704850" y="1524000"/>
                <a:ext cx="7620000" cy="1149221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200" b="1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000" b="1"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2860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743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200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657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1600" b="0" dirty="0" smtClean="0"/>
                  <a:t>Support </a:t>
                </a:r>
                <a:r>
                  <a:rPr lang="en-US" sz="1600" b="0" dirty="0"/>
                  <a:t>for this work was provided through Scientific Discovery through </a:t>
                </a:r>
                <a:r>
                  <a:rPr lang="en-US" sz="1600" b="0" dirty="0" smtClean="0"/>
                  <a:t>Advanced Computing </a:t>
                </a:r>
                <a:r>
                  <a:rPr lang="en-US" sz="1600" b="0" dirty="0"/>
                  <a:t>(</a:t>
                </a:r>
                <a:r>
                  <a:rPr lang="en-US" sz="1600" dirty="0"/>
                  <a:t>SciDAC</a:t>
                </a:r>
                <a:r>
                  <a:rPr lang="en-US" sz="1600" b="0" dirty="0"/>
                  <a:t>) </a:t>
                </a:r>
                <a:r>
                  <a:rPr lang="en-US" sz="1600" b="0" dirty="0" smtClean="0"/>
                  <a:t>projects </a:t>
                </a:r>
                <a:r>
                  <a:rPr lang="en-US" sz="1600" b="0" dirty="0"/>
                  <a:t>funded by the U.S. Department of Energy, Office of </a:t>
                </a:r>
                <a:r>
                  <a:rPr lang="en-US" sz="1600" b="0" dirty="0" smtClean="0"/>
                  <a:t>Science (</a:t>
                </a:r>
                <a:r>
                  <a:rPr lang="en-US" sz="1600" dirty="0" smtClean="0"/>
                  <a:t>OSCR</a:t>
                </a:r>
                <a:r>
                  <a:rPr lang="en-US" sz="1600" b="0" dirty="0" smtClean="0"/>
                  <a:t>), Advanced </a:t>
                </a:r>
                <a:r>
                  <a:rPr lang="en-US" sz="1600" b="0" dirty="0"/>
                  <a:t>Scientific Computing Research and Biological and Environmental </a:t>
                </a:r>
                <a:r>
                  <a:rPr lang="en-US" sz="1600" b="0" dirty="0" smtClean="0"/>
                  <a:t>Research (</a:t>
                </a:r>
                <a:r>
                  <a:rPr lang="en-US" sz="1600" dirty="0" smtClean="0"/>
                  <a:t>BER</a:t>
                </a:r>
                <a:r>
                  <a:rPr lang="en-US" sz="1600" b="0" dirty="0" smtClean="0"/>
                  <a:t>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US" sz="1600" dirty="0" smtClean="0"/>
                  <a:t>PISCEES </a:t>
                </a:r>
                <a:r>
                  <a:rPr lang="en-US" sz="1600" dirty="0" err="1" smtClean="0"/>
                  <a:t>SciDAC</a:t>
                </a:r>
                <a:r>
                  <a:rPr lang="en-US" sz="1600" dirty="0" smtClean="0"/>
                  <a:t> Application Partnership.</a:t>
                </a:r>
                <a:endParaRPr lang="en-US" sz="1600" b="0" dirty="0"/>
              </a:p>
            </p:txBody>
          </p:sp>
        </mc:Choice>
        <mc:Fallback xmlns=""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850" y="1524000"/>
                <a:ext cx="7620000" cy="1149221"/>
              </a:xfrm>
              <a:prstGeom prst="rect">
                <a:avLst/>
              </a:prstGeom>
              <a:blipFill rotWithShape="1">
                <a:blip r:embed="rId4"/>
                <a:stretch>
                  <a:fillRect t="-1587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61" y="2164080"/>
            <a:ext cx="85725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971800"/>
            <a:ext cx="923727" cy="9237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036809"/>
            <a:ext cx="1374783" cy="373244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494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97" y="4038600"/>
            <a:ext cx="1525059" cy="5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16" y="4083882"/>
            <a:ext cx="1598084" cy="5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672"/>
            <a:ext cx="1143000" cy="5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38" y="2209800"/>
            <a:ext cx="1097062" cy="7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000" y="3066365"/>
            <a:ext cx="1186523" cy="3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54" y="2977901"/>
            <a:ext cx="1260146" cy="496819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898883"/>
            <a:ext cx="1143000" cy="5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819400"/>
            <a:ext cx="1179050" cy="81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881872"/>
            <a:ext cx="8229600" cy="1255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5100" indent="-222250" algn="ctr">
              <a:lnSpc>
                <a:spcPct val="90000"/>
              </a:lnSpc>
            </a:pPr>
            <a:r>
              <a:rPr lang="en-US" b="1" i="1" dirty="0" smtClean="0">
                <a:latin typeface="Calibri" charset="0"/>
              </a:rPr>
              <a:t>PISCEES team members:</a:t>
            </a:r>
            <a:r>
              <a:rPr lang="en-US" i="1" dirty="0" smtClean="0">
                <a:latin typeface="Calibri" charset="0"/>
              </a:rPr>
              <a:t> </a:t>
            </a:r>
            <a:r>
              <a:rPr lang="en-US" i="1" dirty="0">
                <a:latin typeface="Calibri" charset="0"/>
              </a:rPr>
              <a:t>K. </a:t>
            </a:r>
            <a:r>
              <a:rPr lang="en-US" i="1" dirty="0" smtClean="0">
                <a:latin typeface="Calibri" charset="0"/>
              </a:rPr>
              <a:t>Evans, </a:t>
            </a:r>
            <a:r>
              <a:rPr lang="en-US" i="1" dirty="0">
                <a:latin typeface="Calibri" charset="0"/>
              </a:rPr>
              <a:t>M. </a:t>
            </a:r>
            <a:r>
              <a:rPr lang="en-US" i="1" dirty="0" err="1" smtClean="0">
                <a:latin typeface="Calibri" charset="0"/>
              </a:rPr>
              <a:t>Gunzburger</a:t>
            </a:r>
            <a:r>
              <a:rPr lang="en-US" i="1" dirty="0" smtClean="0">
                <a:latin typeface="Calibri" charset="0"/>
              </a:rPr>
              <a:t>, M</a:t>
            </a:r>
            <a:r>
              <a:rPr lang="en-US" i="1" dirty="0">
                <a:latin typeface="Calibri" charset="0"/>
              </a:rPr>
              <a:t>. </a:t>
            </a:r>
            <a:r>
              <a:rPr lang="en-US" i="1" dirty="0" smtClean="0">
                <a:latin typeface="Calibri" charset="0"/>
              </a:rPr>
              <a:t>Hoffman, C</a:t>
            </a:r>
            <a:r>
              <a:rPr lang="en-US" i="1" dirty="0">
                <a:latin typeface="Calibri" charset="0"/>
              </a:rPr>
              <a:t>. </a:t>
            </a:r>
            <a:r>
              <a:rPr lang="en-US" i="1" dirty="0" smtClean="0">
                <a:latin typeface="Calibri" charset="0"/>
              </a:rPr>
              <a:t>Jackson, </a:t>
            </a:r>
            <a:r>
              <a:rPr lang="en-US" i="1" dirty="0">
                <a:latin typeface="Calibri" charset="0"/>
              </a:rPr>
              <a:t>P. </a:t>
            </a:r>
            <a:r>
              <a:rPr lang="en-US" i="1" dirty="0" smtClean="0">
                <a:latin typeface="Calibri" charset="0"/>
              </a:rPr>
              <a:t>Jones, W. </a:t>
            </a:r>
            <a:r>
              <a:rPr lang="en-US" i="1" dirty="0">
                <a:latin typeface="Calibri" charset="0"/>
              </a:rPr>
              <a:t>Lipscomb, M. </a:t>
            </a:r>
            <a:r>
              <a:rPr lang="en-US" i="1" dirty="0" smtClean="0">
                <a:latin typeface="Calibri" charset="0"/>
              </a:rPr>
              <a:t>Perego, S</a:t>
            </a:r>
            <a:r>
              <a:rPr lang="en-US" i="1" dirty="0">
                <a:latin typeface="Calibri" charset="0"/>
              </a:rPr>
              <a:t>. Price</a:t>
            </a:r>
            <a:r>
              <a:rPr lang="en-US" i="1" dirty="0" smtClean="0">
                <a:latin typeface="Calibri" charset="0"/>
              </a:rPr>
              <a:t>, A. Salinger, I. Tezaur, R. </a:t>
            </a:r>
            <a:r>
              <a:rPr lang="en-US" i="1" dirty="0" err="1" smtClean="0">
                <a:latin typeface="Calibri" charset="0"/>
              </a:rPr>
              <a:t>Tuminaro</a:t>
            </a:r>
            <a:r>
              <a:rPr lang="en-US" i="1" dirty="0" smtClean="0">
                <a:latin typeface="Calibri" charset="0"/>
              </a:rPr>
              <a:t>, </a:t>
            </a:r>
            <a:r>
              <a:rPr lang="en-US" i="1" dirty="0">
                <a:latin typeface="Calibri" charset="0"/>
              </a:rPr>
              <a:t>P. </a:t>
            </a:r>
            <a:r>
              <a:rPr lang="en-US" i="1" dirty="0" smtClean="0">
                <a:latin typeface="Calibri" charset="0"/>
              </a:rPr>
              <a:t>Worley.</a:t>
            </a:r>
            <a:endParaRPr lang="en-US" sz="400" i="1" dirty="0" smtClean="0">
              <a:latin typeface="Calibri" charset="0"/>
            </a:endParaRPr>
          </a:p>
          <a:p>
            <a:pPr marL="622300" lvl="1" indent="-222250" algn="ctr" eaLnBrk="1" hangingPunct="1">
              <a:lnSpc>
                <a:spcPct val="90000"/>
              </a:lnSpc>
            </a:pPr>
            <a:endParaRPr lang="en-US" sz="400" i="1" dirty="0" smtClean="0">
              <a:latin typeface="Calibri" charset="0"/>
            </a:endParaRPr>
          </a:p>
          <a:p>
            <a:pPr marL="622300" lvl="1" indent="-222250" algn="ctr" eaLnBrk="1" hangingPunct="1">
              <a:lnSpc>
                <a:spcPct val="90000"/>
              </a:lnSpc>
            </a:pPr>
            <a:r>
              <a:rPr lang="en-US" sz="400" i="1" dirty="0" smtClean="0">
                <a:latin typeface="Calibri" charset="0"/>
              </a:rPr>
              <a:t> </a:t>
            </a:r>
          </a:p>
          <a:p>
            <a:pPr indent="-57150" algn="ctr">
              <a:lnSpc>
                <a:spcPct val="90000"/>
              </a:lnSpc>
            </a:pPr>
            <a:r>
              <a:rPr lang="en-US" b="1" i="1" dirty="0" err="1" smtClean="0">
                <a:latin typeface="Calibri" charset="0"/>
              </a:rPr>
              <a:t>Trilinos</a:t>
            </a:r>
            <a:r>
              <a:rPr lang="en-US" b="1" i="1" dirty="0" smtClean="0">
                <a:latin typeface="Calibri" charset="0"/>
              </a:rPr>
              <a:t>/DAKOTA collaborators</a:t>
            </a:r>
            <a:r>
              <a:rPr lang="en-US" i="1" dirty="0" smtClean="0">
                <a:latin typeface="Calibri" charset="0"/>
              </a:rPr>
              <a:t>: </a:t>
            </a:r>
            <a:r>
              <a:rPr lang="en-US" i="1" dirty="0">
                <a:latin typeface="Calibri" charset="0"/>
              </a:rPr>
              <a:t>M. Eldred, J. Jakeman, E</a:t>
            </a:r>
            <a:r>
              <a:rPr lang="en-US" i="1" dirty="0" smtClean="0">
                <a:latin typeface="Calibri" charset="0"/>
              </a:rPr>
              <a:t>. Phipps, L. </a:t>
            </a:r>
            <a:r>
              <a:rPr lang="en-US" i="1" dirty="0" err="1" smtClean="0">
                <a:latin typeface="Calibri" charset="0"/>
              </a:rPr>
              <a:t>Swiler</a:t>
            </a:r>
            <a:r>
              <a:rPr lang="en-US" i="1" dirty="0" smtClean="0">
                <a:latin typeface="Calibri" charset="0"/>
              </a:rPr>
              <a:t>.</a:t>
            </a:r>
          </a:p>
          <a:p>
            <a:pPr marL="400050" lvl="1" indent="0" algn="ctr" eaLnBrk="1" hangingPunct="1">
              <a:lnSpc>
                <a:spcPct val="90000"/>
              </a:lnSpc>
            </a:pPr>
            <a:endParaRPr lang="en-US" sz="400" i="1" dirty="0" smtClean="0">
              <a:latin typeface="Calibri" charset="0"/>
            </a:endParaRPr>
          </a:p>
          <a:p>
            <a:pPr marL="400050" lvl="1" indent="0" algn="ctr" eaLnBrk="1" hangingPunct="1">
              <a:lnSpc>
                <a:spcPct val="90000"/>
              </a:lnSpc>
            </a:pPr>
            <a:r>
              <a:rPr lang="en-US" b="1" i="1" dirty="0" smtClean="0">
                <a:latin typeface="Calibri" charset="0"/>
              </a:rPr>
              <a:t>Computing resources: </a:t>
            </a:r>
            <a:r>
              <a:rPr lang="en-US" i="1" dirty="0" smtClean="0">
                <a:latin typeface="Calibri" charset="0"/>
              </a:rPr>
              <a:t>NERSC, OLCF.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53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315200" cy="914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References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228600" y="3832324"/>
            <a:ext cx="545240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75044"/>
            <a:ext cx="8229600" cy="526297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[1] M.A. </a:t>
            </a:r>
            <a:r>
              <a:rPr lang="en-US" sz="1600" dirty="0" err="1" smtClean="0">
                <a:solidFill>
                  <a:schemeClr val="tx1"/>
                </a:solidFill>
              </a:rPr>
              <a:t>Heroux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et al.  </a:t>
            </a:r>
            <a:r>
              <a:rPr lang="en-US" sz="1600" dirty="0" smtClean="0">
                <a:solidFill>
                  <a:schemeClr val="tx1"/>
                </a:solidFill>
              </a:rPr>
              <a:t>“An overview of the </a:t>
            </a:r>
            <a:r>
              <a:rPr lang="en-US" sz="1600" dirty="0" err="1" smtClean="0">
                <a:solidFill>
                  <a:schemeClr val="tx1"/>
                </a:solidFill>
              </a:rPr>
              <a:t>Trilinos</a:t>
            </a:r>
            <a:r>
              <a:rPr lang="en-US" sz="1600" dirty="0" smtClean="0">
                <a:solidFill>
                  <a:schemeClr val="tx1"/>
                </a:solidFill>
              </a:rPr>
              <a:t> project.”  </a:t>
            </a:r>
            <a:r>
              <a:rPr lang="en-US" sz="1600" i="1" dirty="0" smtClean="0">
                <a:solidFill>
                  <a:schemeClr val="tx1"/>
                </a:solidFill>
              </a:rPr>
              <a:t>ACM Trans. Math. </a:t>
            </a:r>
            <a:r>
              <a:rPr lang="en-US" sz="1600" i="1" dirty="0" err="1" smtClean="0">
                <a:solidFill>
                  <a:schemeClr val="tx1"/>
                </a:solidFill>
              </a:rPr>
              <a:t>Softw</a:t>
            </a:r>
            <a:r>
              <a:rPr lang="en-US" sz="1600" i="1" dirty="0" smtClean="0">
                <a:solidFill>
                  <a:schemeClr val="tx1"/>
                </a:solidFill>
              </a:rPr>
              <a:t>. </a:t>
            </a:r>
            <a:r>
              <a:rPr lang="en-US" sz="1600" b="1" dirty="0" smtClean="0">
                <a:solidFill>
                  <a:schemeClr val="tx1"/>
                </a:solidFill>
              </a:rPr>
              <a:t>31</a:t>
            </a:r>
            <a:r>
              <a:rPr lang="en-US" sz="1600" dirty="0" smtClean="0">
                <a:solidFill>
                  <a:schemeClr val="tx1"/>
                </a:solidFill>
              </a:rPr>
              <a:t>(3) (2005).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[2] </a:t>
            </a:r>
            <a:r>
              <a:rPr lang="en-US" sz="1600" dirty="0"/>
              <a:t>A.G. </a:t>
            </a:r>
            <a:r>
              <a:rPr lang="en-US" sz="1600" dirty="0" smtClean="0"/>
              <a:t>Salinger</a:t>
            </a:r>
            <a:r>
              <a:rPr lang="en-US" sz="1600" dirty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. </a:t>
            </a:r>
            <a:r>
              <a:rPr lang="en-US" sz="1600" dirty="0"/>
              <a:t>"Albany: Using Agile Components to Develop a Flexible, Generic </a:t>
            </a:r>
            <a:r>
              <a:rPr lang="en-US" sz="1600" dirty="0" err="1"/>
              <a:t>Multiphysics</a:t>
            </a:r>
            <a:r>
              <a:rPr lang="en-US" sz="1600" dirty="0"/>
              <a:t> Analysis Code", </a:t>
            </a:r>
            <a:r>
              <a:rPr lang="en-US" sz="1600" i="1" dirty="0" err="1" smtClean="0"/>
              <a:t>Comput</a:t>
            </a:r>
            <a:r>
              <a:rPr lang="en-US" sz="1600" i="1" dirty="0"/>
              <a:t>. Sci. Disc.</a:t>
            </a:r>
            <a:r>
              <a:rPr lang="en-US" sz="1600" dirty="0"/>
              <a:t> </a:t>
            </a:r>
            <a:r>
              <a:rPr lang="en-US" sz="1600" dirty="0" smtClean="0"/>
              <a:t>(submitted, 2015).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[3] </a:t>
            </a:r>
            <a:r>
              <a:rPr lang="en-US" sz="1600" b="1" dirty="0"/>
              <a:t>I. </a:t>
            </a:r>
            <a:r>
              <a:rPr lang="en-US" sz="1600" b="1" dirty="0" smtClean="0"/>
              <a:t>Tezaur</a:t>
            </a:r>
            <a:r>
              <a:rPr lang="en-US" sz="1600" dirty="0" smtClean="0"/>
              <a:t>, </a:t>
            </a:r>
            <a:r>
              <a:rPr lang="en-US" sz="1600" dirty="0"/>
              <a:t>M. Perego, A. Salinger, R. </a:t>
            </a:r>
            <a:r>
              <a:rPr lang="en-US" sz="1600" dirty="0" err="1"/>
              <a:t>Tuminaro</a:t>
            </a:r>
            <a:r>
              <a:rPr lang="en-US" sz="1600" dirty="0"/>
              <a:t>, S. Price. "</a:t>
            </a:r>
            <a:r>
              <a:rPr lang="en-US" sz="1600" i="1" dirty="0"/>
              <a:t>Albany/FELIX</a:t>
            </a:r>
            <a:r>
              <a:rPr lang="en-US" sz="1600" dirty="0"/>
              <a:t>: A Parallel, Scalable and Robust Finite Element Higher-Order Stokes Ice Sheet Solver Built for Advanced Analysis", </a:t>
            </a:r>
            <a:r>
              <a:rPr lang="en-US" sz="1600" i="1" dirty="0" err="1"/>
              <a:t>Geosci</a:t>
            </a:r>
            <a:r>
              <a:rPr lang="en-US" sz="1600" i="1" dirty="0"/>
              <a:t>. Model Develop. </a:t>
            </a:r>
            <a:r>
              <a:rPr lang="en-US" sz="1600" dirty="0" smtClean="0"/>
              <a:t>8</a:t>
            </a:r>
            <a:r>
              <a:rPr lang="en-US" sz="1600" i="1" dirty="0" smtClean="0"/>
              <a:t> </a:t>
            </a:r>
            <a:r>
              <a:rPr lang="en-US" sz="1600" dirty="0" smtClean="0"/>
              <a:t>(2015) 1-24.</a:t>
            </a:r>
            <a:endParaRPr lang="en-US" sz="1600" i="1" dirty="0" smtClean="0"/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[4] </a:t>
            </a:r>
            <a:r>
              <a:rPr lang="en-US" sz="1600" b="1" dirty="0"/>
              <a:t>I. </a:t>
            </a:r>
            <a:r>
              <a:rPr lang="en-US" sz="1600" b="1" dirty="0" smtClean="0"/>
              <a:t>Tezaur</a:t>
            </a:r>
            <a:r>
              <a:rPr lang="en-US" sz="1600" dirty="0" smtClean="0"/>
              <a:t>, </a:t>
            </a:r>
            <a:r>
              <a:rPr lang="en-US" sz="1600" dirty="0"/>
              <a:t>R. </a:t>
            </a:r>
            <a:r>
              <a:rPr lang="en-US" sz="1600" dirty="0" err="1"/>
              <a:t>Tuminaro</a:t>
            </a:r>
            <a:r>
              <a:rPr lang="en-US" sz="1600" dirty="0"/>
              <a:t>, M. Perego, A. Salinger, S. Price. "On the scalability of the </a:t>
            </a:r>
            <a:r>
              <a:rPr lang="en-US" sz="1600" i="1" dirty="0"/>
              <a:t>Albany/FELIX</a:t>
            </a:r>
            <a:r>
              <a:rPr lang="en-US" sz="1600" dirty="0"/>
              <a:t> first-order Stokes approximation ice sheet solver for large-scale simulations of the Greenland and Antarctic ice sheets</a:t>
            </a:r>
            <a:r>
              <a:rPr lang="en-US" sz="1600" dirty="0" smtClean="0"/>
              <a:t>", </a:t>
            </a:r>
            <a:r>
              <a:rPr lang="en-US" sz="1600" i="1" dirty="0" smtClean="0"/>
              <a:t>MSESM/ICCS15</a:t>
            </a:r>
            <a:r>
              <a:rPr lang="en-US" sz="1600" dirty="0" smtClean="0"/>
              <a:t>, </a:t>
            </a:r>
            <a:r>
              <a:rPr lang="en-US" sz="1600" dirty="0"/>
              <a:t>Reykjavik, Iceland (June 2014). </a:t>
            </a:r>
            <a:endParaRPr lang="en-US" sz="1600" dirty="0" smtClean="0"/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[5] </a:t>
            </a:r>
            <a:r>
              <a:rPr lang="en-US" sz="1600" dirty="0"/>
              <a:t>R.S. </a:t>
            </a:r>
            <a:r>
              <a:rPr lang="en-US" sz="1600" dirty="0" err="1"/>
              <a:t>Tuminaro</a:t>
            </a:r>
            <a:r>
              <a:rPr lang="en-US" sz="1600" dirty="0"/>
              <a:t>, </a:t>
            </a:r>
            <a:r>
              <a:rPr lang="en-US" sz="1600" b="1" dirty="0"/>
              <a:t>I. </a:t>
            </a:r>
            <a:r>
              <a:rPr lang="en-US" sz="1600" b="1" dirty="0" err="1" smtClean="0"/>
              <a:t>Tezaur</a:t>
            </a:r>
            <a:r>
              <a:rPr lang="en-US" sz="1600" dirty="0" smtClean="0"/>
              <a:t>, </a:t>
            </a:r>
            <a:r>
              <a:rPr lang="en-US" sz="1600" dirty="0"/>
              <a:t>M. Perego, A.G. Salinger. "A Hybrid Operator Dependent Multi-Grid/Algebraic Multi-Grid Approach: Application to Ice Sheet Modeling", </a:t>
            </a:r>
            <a:r>
              <a:rPr lang="en-US" sz="1600" dirty="0" smtClean="0"/>
              <a:t> </a:t>
            </a:r>
            <a:r>
              <a:rPr lang="en-US" sz="1600" i="1" dirty="0" smtClean="0"/>
              <a:t>SIAM </a:t>
            </a:r>
            <a:r>
              <a:rPr lang="en-US" sz="1600" i="1" dirty="0"/>
              <a:t>J. Sci. </a:t>
            </a:r>
            <a:r>
              <a:rPr lang="en-US" sz="1600" i="1" dirty="0" err="1"/>
              <a:t>Comput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  <a:r>
              <a:rPr lang="en-US" sz="1600" dirty="0" smtClean="0"/>
              <a:t>(in prep).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chemeClr val="tx1"/>
                </a:solidFill>
              </a:rPr>
              <a:t>[</a:t>
            </a:r>
            <a:r>
              <a:rPr lang="en-US" sz="1600" dirty="0">
                <a:solidFill>
                  <a:schemeClr val="tx1"/>
                </a:solidFill>
              </a:rPr>
              <a:t>6</a:t>
            </a:r>
            <a:r>
              <a:rPr lang="en-US" sz="1600" dirty="0" smtClean="0">
                <a:solidFill>
                  <a:schemeClr val="tx1"/>
                </a:solidFill>
              </a:rPr>
              <a:t>] </a:t>
            </a:r>
            <a:r>
              <a:rPr lang="en-US" sz="1600" dirty="0">
                <a:solidFill>
                  <a:schemeClr val="tx1"/>
                </a:solidFill>
              </a:rPr>
              <a:t>R. </a:t>
            </a:r>
            <a:r>
              <a:rPr lang="en-US" sz="1600" dirty="0" err="1"/>
              <a:t>Tuminaro</a:t>
            </a:r>
            <a:r>
              <a:rPr lang="en-US" sz="1600" dirty="0"/>
              <a:t>. “ML’s </a:t>
            </a:r>
            <a:r>
              <a:rPr lang="en-US" sz="1600" dirty="0" err="1"/>
              <a:t>SemiCoarsening</a:t>
            </a:r>
            <a:r>
              <a:rPr lang="en-US" sz="1600" dirty="0"/>
              <a:t> Feature, Addition to ML 5.0 Smoothed Aggregation User’s Guide” , Sandia National Laboratories Report, SAND2006-2649, Sandia National Laboratories, Albuquerque, NM, 2014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2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315200" cy="914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References (cont’d)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228600" y="3832324"/>
            <a:ext cx="545240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75044"/>
            <a:ext cx="8229600" cy="329320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[</a:t>
            </a:r>
            <a:r>
              <a:rPr lang="en-US" sz="1600" dirty="0">
                <a:solidFill>
                  <a:schemeClr val="tx1"/>
                </a:solidFill>
              </a:rPr>
              <a:t>7</a:t>
            </a:r>
            <a:r>
              <a:rPr lang="en-US" sz="1600" dirty="0" smtClean="0">
                <a:solidFill>
                  <a:schemeClr val="tx1"/>
                </a:solidFill>
              </a:rPr>
              <a:t>] S. Shannon, </a:t>
            </a:r>
            <a:r>
              <a:rPr lang="en-US" sz="1600" i="1" dirty="0" smtClean="0">
                <a:solidFill>
                  <a:schemeClr val="tx1"/>
                </a:solidFill>
              </a:rPr>
              <a:t>et al.</a:t>
            </a:r>
            <a:r>
              <a:rPr lang="en-US" sz="1600" dirty="0" smtClean="0">
                <a:solidFill>
                  <a:schemeClr val="tx1"/>
                </a:solidFill>
              </a:rPr>
              <a:t> “Enhanced basal lubrication and the contribution of the Greenland ice sheet to future sea-level rise”,  </a:t>
            </a:r>
            <a:r>
              <a:rPr lang="en-US" sz="1600" i="1" dirty="0" smtClean="0">
                <a:solidFill>
                  <a:schemeClr val="tx1"/>
                </a:solidFill>
              </a:rPr>
              <a:t>P. Natl. Acad. Sci., </a:t>
            </a:r>
            <a:r>
              <a:rPr lang="en-US" sz="1600" dirty="0" smtClean="0">
                <a:solidFill>
                  <a:schemeClr val="tx1"/>
                </a:solidFill>
              </a:rPr>
              <a:t>110 (2013) 14156-14161.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[8] P. </a:t>
            </a:r>
            <a:r>
              <a:rPr lang="en-US" sz="1600" dirty="0" err="1" smtClean="0">
                <a:solidFill>
                  <a:schemeClr val="tx1"/>
                </a:solidFill>
              </a:rPr>
              <a:t>Fretwell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i="1" dirty="0" smtClean="0">
                <a:solidFill>
                  <a:schemeClr val="tx1"/>
                </a:solidFill>
              </a:rPr>
              <a:t>et al.</a:t>
            </a:r>
            <a:r>
              <a:rPr lang="en-US" sz="1600" dirty="0" smtClean="0">
                <a:solidFill>
                  <a:schemeClr val="tx1"/>
                </a:solidFill>
              </a:rPr>
              <a:t>  “BEDMAP2: Improved ice bed, surface, and thickness datasets for Antarctica”,  </a:t>
            </a:r>
            <a:r>
              <a:rPr lang="en-US" sz="1600" i="1" dirty="0" smtClean="0">
                <a:solidFill>
                  <a:schemeClr val="tx1"/>
                </a:solidFill>
              </a:rPr>
              <a:t>The Cryosphere</a:t>
            </a:r>
            <a:r>
              <a:rPr lang="en-US" sz="1600" dirty="0" smtClean="0">
                <a:solidFill>
                  <a:schemeClr val="tx1"/>
                </a:solidFill>
              </a:rPr>
              <a:t> 7(1) (2013) 375-393.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[9] F. </a:t>
            </a:r>
            <a:r>
              <a:rPr lang="en-US" sz="1600" dirty="0" err="1" smtClean="0">
                <a:solidFill>
                  <a:schemeClr val="tx1"/>
                </a:solidFill>
              </a:rPr>
              <a:t>Pattyn</a:t>
            </a:r>
            <a:r>
              <a:rPr lang="en-US" sz="1600" dirty="0" smtClean="0">
                <a:solidFill>
                  <a:schemeClr val="tx1"/>
                </a:solidFill>
              </a:rPr>
              <a:t>.  “Antarctic subglacial conditions inferred from a hybrid ice sheet/ice stream model”,  </a:t>
            </a:r>
            <a:r>
              <a:rPr lang="en-US" sz="1600" i="1" dirty="0" smtClean="0">
                <a:solidFill>
                  <a:schemeClr val="tx1"/>
                </a:solidFill>
              </a:rPr>
              <a:t>Earth and Planetary Science Letters 295 (2010). </a:t>
            </a:r>
          </a:p>
          <a:p>
            <a:endParaRPr lang="en-US" sz="1600" i="1" dirty="0">
              <a:solidFill>
                <a:schemeClr val="tx1"/>
              </a:solidFill>
            </a:endParaRPr>
          </a:p>
          <a:p>
            <a:r>
              <a:rPr lang="en-US" sz="1600" dirty="0" smtClean="0"/>
              <a:t>[10] </a:t>
            </a:r>
            <a:r>
              <a:rPr lang="en-US" sz="1600" dirty="0"/>
              <a:t>M. Perego, S. Price, G. Stadler.  “Optimal Initial Conditions for Coupling Ice Sheet Models to Earth System Models”,  </a:t>
            </a:r>
            <a:r>
              <a:rPr lang="en-US" sz="1600" i="1" dirty="0"/>
              <a:t>J. </a:t>
            </a:r>
            <a:r>
              <a:rPr lang="en-US" sz="1600" i="1" dirty="0" err="1"/>
              <a:t>Geophys</a:t>
            </a:r>
            <a:r>
              <a:rPr lang="en-US" sz="1600" i="1" dirty="0"/>
              <a:t>. Res. </a:t>
            </a:r>
            <a:r>
              <a:rPr lang="en-US" sz="1600" dirty="0"/>
              <a:t>119 (2014) 1894-1917. </a:t>
            </a:r>
            <a:endParaRPr lang="en-US" sz="1600" dirty="0" smtClean="0"/>
          </a:p>
          <a:p>
            <a:endParaRPr lang="en-US" sz="1600" i="1" dirty="0" smtClean="0">
              <a:solidFill>
                <a:schemeClr val="tx1"/>
              </a:solidFill>
            </a:endParaRPr>
          </a:p>
          <a:p>
            <a:endParaRPr 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647916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Appendix: Preliminary Results for GIS Bayesian Inference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5FF60-7704-4620-8B86-669943715AE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1646872"/>
                <a:ext cx="8458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dirty="0">
                    <a:latin typeface="+mn-lt"/>
                    <a:cs typeface="Arial"/>
                  </a:rPr>
                  <a:t>5 KLE modes capture 95% of </a:t>
                </a:r>
                <a:r>
                  <a:rPr lang="en-US" dirty="0" smtClean="0">
                    <a:latin typeface="+mn-lt"/>
                    <a:cs typeface="Arial"/>
                  </a:rPr>
                  <a:t>covariance energy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Arial"/>
                      </a:rPr>
                      <m:t>→</m:t>
                    </m:r>
                  </m:oMath>
                </a14:m>
                <a:r>
                  <a:rPr lang="en-US" dirty="0" smtClean="0">
                    <a:latin typeface="+mn-lt"/>
                    <a:cs typeface="Arial"/>
                  </a:rPr>
                  <a:t> parallel C++/</a:t>
                </a:r>
                <a:r>
                  <a:rPr lang="en-US" dirty="0" err="1" smtClean="0">
                    <a:latin typeface="+mn-lt"/>
                    <a:cs typeface="Arial"/>
                  </a:rPr>
                  <a:t>Trilinos</a:t>
                </a:r>
                <a:r>
                  <a:rPr lang="en-US" dirty="0" smtClean="0">
                    <a:latin typeface="+mn-lt"/>
                    <a:cs typeface="Arial"/>
                  </a:rPr>
                  <a:t> code (</a:t>
                </a:r>
                <a:r>
                  <a:rPr lang="en-US" b="1" dirty="0" smtClean="0">
                    <a:latin typeface="+mn-lt"/>
                    <a:cs typeface="Arial"/>
                  </a:rPr>
                  <a:t>Anasazi</a:t>
                </a:r>
                <a:r>
                  <a:rPr lang="en-US" dirty="0" smtClean="0">
                    <a:latin typeface="+mn-lt"/>
                    <a:cs typeface="Arial"/>
                  </a:rPr>
                  <a:t>).</a:t>
                </a:r>
                <a:endParaRPr lang="en-US" dirty="0">
                  <a:latin typeface="+mn-lt"/>
                  <a:cs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46872"/>
                <a:ext cx="84582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05" t="-8197" r="-57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1295400" cy="1630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4800" y="3905070"/>
                <a:ext cx="6934200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800" dirty="0" smtClean="0">
                  <a:latin typeface="+mn-lt"/>
                  <a:cs typeface="Arial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US" dirty="0" smtClean="0">
                    <a:latin typeface="+mn-lt"/>
                    <a:cs typeface="Arial"/>
                  </a:rPr>
                  <a:t>Mismatch </a:t>
                </a:r>
                <a:r>
                  <a:rPr lang="en-US" dirty="0">
                    <a:latin typeface="+mn-lt"/>
                    <a:cs typeface="Arial"/>
                  </a:rPr>
                  <a:t>= sum of squares of surface velocity discrepancy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Arial"/>
                      </a:rPr>
                      <m:t>→</m:t>
                    </m:r>
                  </m:oMath>
                </a14:m>
                <a:r>
                  <a:rPr lang="en-US" dirty="0" smtClean="0">
                    <a:latin typeface="+mn-lt"/>
                    <a:cs typeface="Arial"/>
                  </a:rPr>
                  <a:t> </a:t>
                </a:r>
                <a:r>
                  <a:rPr lang="en-US" b="1" dirty="0">
                    <a:latin typeface="+mn-lt"/>
                    <a:cs typeface="Arial"/>
                  </a:rPr>
                  <a:t>Albany</a:t>
                </a:r>
                <a:r>
                  <a:rPr lang="en-US" b="1" dirty="0" smtClean="0">
                    <a:latin typeface="+mn-lt"/>
                    <a:cs typeface="Arial"/>
                  </a:rPr>
                  <a:t>.</a:t>
                </a:r>
              </a:p>
              <a:p>
                <a:endParaRPr lang="en-US" dirty="0">
                  <a:latin typeface="+mn-lt"/>
                  <a:cs typeface="Arial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US" dirty="0" smtClean="0">
                    <a:latin typeface="+mn-lt"/>
                    <a:cs typeface="Arial"/>
                  </a:rPr>
                  <a:t>Polynomial chaos expansion (PCE) was formed for the </a:t>
                </a:r>
                <a:r>
                  <a:rPr lang="en-US" dirty="0">
                    <a:latin typeface="+mn-lt"/>
                    <a:cs typeface="Arial"/>
                  </a:rPr>
                  <a:t>mismatch over </a:t>
                </a:r>
                <a:r>
                  <a:rPr lang="en-US" i="1" dirty="0" err="1" smtClean="0">
                    <a:latin typeface="+mn-lt"/>
                    <a:ea typeface="Cambria Math"/>
                    <a:cs typeface="Arial"/>
                  </a:rPr>
                  <a:t>ξ</a:t>
                </a:r>
                <a:r>
                  <a:rPr lang="en-US" i="1" baseline="-25000" dirty="0" err="1" smtClean="0">
                    <a:latin typeface="+mn-lt"/>
                    <a:ea typeface="Cambria Math"/>
                    <a:cs typeface="Arial"/>
                  </a:rPr>
                  <a:t>k</a:t>
                </a:r>
                <a:r>
                  <a:rPr lang="en-US" dirty="0" smtClean="0">
                    <a:latin typeface="+mn-lt"/>
                    <a:cs typeface="Arial"/>
                  </a:rPr>
                  <a:t> </a:t>
                </a:r>
                <a:r>
                  <a:rPr lang="en-US" dirty="0">
                    <a:latin typeface="+mn-lt"/>
                    <a:cs typeface="Arial"/>
                  </a:rPr>
                  <a:t>using uniform prior distributions and isotropic sparse grid </a:t>
                </a:r>
                <a:r>
                  <a:rPr lang="en-US" dirty="0" smtClean="0">
                    <a:latin typeface="+mn-lt"/>
                    <a:cs typeface="Arial"/>
                  </a:rPr>
                  <a:t>level </a:t>
                </a:r>
                <a:r>
                  <a:rPr lang="en-US" dirty="0">
                    <a:latin typeface="+mn-lt"/>
                    <a:cs typeface="Arial"/>
                  </a:rPr>
                  <a:t>= 3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Arial"/>
                      </a:rPr>
                      <m:t>→</m:t>
                    </m:r>
                  </m:oMath>
                </a14:m>
                <a:r>
                  <a:rPr lang="en-US" dirty="0" smtClean="0">
                    <a:latin typeface="+mn-lt"/>
                    <a:cs typeface="Arial"/>
                  </a:rPr>
                  <a:t> </a:t>
                </a:r>
                <a:r>
                  <a:rPr lang="en-US" b="1" dirty="0">
                    <a:latin typeface="+mn-lt"/>
                    <a:cs typeface="Arial"/>
                  </a:rPr>
                  <a:t>DAKOTA</a:t>
                </a:r>
                <a:r>
                  <a:rPr lang="en-US" dirty="0">
                    <a:latin typeface="+mn-lt"/>
                    <a:cs typeface="Arial"/>
                  </a:rPr>
                  <a:t>. </a:t>
                </a:r>
                <a:endParaRPr lang="en-US" dirty="0" smtClean="0">
                  <a:latin typeface="+mn-lt"/>
                  <a:cs typeface="Arial"/>
                </a:endParaRPr>
              </a:p>
              <a:p>
                <a:endParaRPr lang="en-US" dirty="0">
                  <a:latin typeface="+mn-lt"/>
                  <a:cs typeface="Arial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US" dirty="0" smtClean="0">
                    <a:latin typeface="+mn-lt"/>
                    <a:cs typeface="Arial"/>
                  </a:rPr>
                  <a:t>Markov Chain Monte Carlo (MCMC) was performed </a:t>
                </a:r>
                <a:r>
                  <a:rPr lang="en-US" dirty="0">
                    <a:latin typeface="+mn-lt"/>
                    <a:cs typeface="Arial"/>
                  </a:rPr>
                  <a:t>on </a:t>
                </a:r>
                <a:r>
                  <a:rPr lang="en-US" dirty="0" smtClean="0">
                    <a:latin typeface="+mn-lt"/>
                    <a:cs typeface="Arial"/>
                  </a:rPr>
                  <a:t>the PCE </a:t>
                </a:r>
                <a:r>
                  <a:rPr lang="en-US" dirty="0">
                    <a:latin typeface="+mn-lt"/>
                    <a:cs typeface="Arial"/>
                  </a:rPr>
                  <a:t>with </a:t>
                </a:r>
                <a:r>
                  <a:rPr lang="en-US" dirty="0" smtClean="0">
                    <a:latin typeface="+mn-lt"/>
                    <a:cs typeface="Arial"/>
                  </a:rPr>
                  <a:t>100K </a:t>
                </a:r>
                <a:r>
                  <a:rPr lang="en-US" dirty="0">
                    <a:latin typeface="+mn-lt"/>
                    <a:cs typeface="Arial"/>
                  </a:rPr>
                  <a:t>samples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Arial"/>
                      </a:rPr>
                      <m:t>→</m:t>
                    </m:r>
                  </m:oMath>
                </a14:m>
                <a:r>
                  <a:rPr lang="en-US" dirty="0" smtClean="0">
                    <a:latin typeface="+mn-lt"/>
                    <a:cs typeface="Arial"/>
                  </a:rPr>
                  <a:t> </a:t>
                </a:r>
                <a:r>
                  <a:rPr lang="en-US" b="1" dirty="0">
                    <a:latin typeface="+mn-lt"/>
                    <a:cs typeface="Arial"/>
                  </a:rPr>
                  <a:t>QUESO</a:t>
                </a:r>
                <a:r>
                  <a:rPr lang="en-US" dirty="0">
                    <a:latin typeface="+mn-lt"/>
                    <a:cs typeface="Arial"/>
                  </a:rPr>
                  <a:t>.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905070"/>
                <a:ext cx="6934200" cy="2431435"/>
              </a:xfrm>
              <a:prstGeom prst="rect">
                <a:avLst/>
              </a:prstGeom>
              <a:blipFill rotWithShape="1">
                <a:blip r:embed="rId4"/>
                <a:stretch>
                  <a:fillRect l="-527" r="-527" b="-3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68" y="2133600"/>
            <a:ext cx="1301632" cy="1627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133600"/>
            <a:ext cx="1298448" cy="1627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60" y="2136648"/>
            <a:ext cx="1358340" cy="1624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52" y="2138599"/>
            <a:ext cx="1298448" cy="16256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56077" y="3429000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Mode 1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3429000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Mode 2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3429000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Mode 3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80477" y="3429000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Mode 4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1400" y="3429000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Mode 5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16" y="4800599"/>
            <a:ext cx="1289168" cy="95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05070"/>
            <a:ext cx="1447800" cy="79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21" y="5867400"/>
            <a:ext cx="1739900" cy="7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2000" y="6400800"/>
            <a:ext cx="63246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Collaborators</a:t>
            </a:r>
            <a:r>
              <a:rPr lang="en-US" sz="1600" i="1" dirty="0" smtClean="0"/>
              <a:t>: M. Perego, J. Jakeman, M. Eldred, L. Swiler (SNL)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6477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16/18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31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6797" y="1650157"/>
            <a:ext cx="498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n-lt"/>
                <a:cs typeface="Arial"/>
              </a:rPr>
              <a:t>Posterior distributions for the 5 KLE coefficients:</a:t>
            </a:r>
            <a:endParaRPr lang="en-US" b="0" dirty="0">
              <a:latin typeface="+mn-lt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00634" y="2133263"/>
            <a:ext cx="1359504" cy="1074567"/>
            <a:chOff x="591215" y="1935996"/>
            <a:chExt cx="3087897" cy="25100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215" y="1935996"/>
              <a:ext cx="3087897" cy="2510081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H="1">
              <a:off x="2026810" y="2072960"/>
              <a:ext cx="2782" cy="21849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050306" y="2133600"/>
            <a:ext cx="1359504" cy="1105110"/>
            <a:chOff x="7187118" y="1576826"/>
            <a:chExt cx="1359504" cy="11051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7118" y="1576826"/>
              <a:ext cx="1359504" cy="1105110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7915141" y="1650157"/>
              <a:ext cx="1294" cy="9504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450106" y="2099864"/>
            <a:ext cx="1390448" cy="1100536"/>
            <a:chOff x="3717831" y="1944677"/>
            <a:chExt cx="3085608" cy="25082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7831" y="1944677"/>
              <a:ext cx="3085608" cy="2508220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>
            <a:xfrm flipH="1">
              <a:off x="5265310" y="2085660"/>
              <a:ext cx="2782" cy="21849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574306" y="2133600"/>
            <a:ext cx="1336251" cy="1086208"/>
            <a:chOff x="7198745" y="2718488"/>
            <a:chExt cx="1336251" cy="10862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98745" y="2718488"/>
              <a:ext cx="1336251" cy="1086208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7915141" y="2774107"/>
              <a:ext cx="1294" cy="9504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098306" y="2133600"/>
            <a:ext cx="1359894" cy="1105426"/>
            <a:chOff x="7186923" y="3834495"/>
            <a:chExt cx="1359894" cy="110542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6923" y="3834495"/>
              <a:ext cx="1359894" cy="1105426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7915141" y="3904407"/>
              <a:ext cx="1294" cy="9504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220484" cy="11430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Appendix: Preliminary Results for GIS Bayesian Inference (cont’d)</a:t>
            </a:r>
            <a:endParaRPr 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19800" y="1524000"/>
                <a:ext cx="2743200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  <a:latin typeface="+mn-lt"/>
                    <a:cs typeface="Arial"/>
                  </a:rPr>
                  <a:t>MAP solution: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/>
                          <a:cs typeface="Arial"/>
                        </a:rPr>
                        <m:t>𝑥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/>
                          <a:cs typeface="Arial"/>
                        </a:rPr>
                        <m:t> = (−0.16, −0.08, 0, 0, 0)</m:t>
                      </m:r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  <a:latin typeface="+mn-lt"/>
                  <a:cs typeface="Arial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524000"/>
                <a:ext cx="2743200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2041" b="-408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78346" y="3429000"/>
            <a:ext cx="499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Inference of KLE random field: </a:t>
            </a:r>
            <a:endParaRPr lang="en-US" dirty="0">
              <a:latin typeface="+mn-lt"/>
            </a:endParaRPr>
          </a:p>
        </p:txBody>
      </p:sp>
      <p:pic>
        <p:nvPicPr>
          <p:cNvPr id="37" name="Picture 36" descr="meanField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94866"/>
            <a:ext cx="2150562" cy="2810734"/>
          </a:xfrm>
          <a:prstGeom prst="rect">
            <a:avLst/>
          </a:prstGeom>
        </p:spPr>
      </p:pic>
      <p:pic>
        <p:nvPicPr>
          <p:cNvPr id="38" name="Picture 37" descr="beta_UQstudy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6398"/>
            <a:ext cx="2271556" cy="2807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9694" y="3982760"/>
                <a:ext cx="2297706" cy="1046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 smtClean="0">
                    <a:latin typeface="+mn-lt"/>
                  </a:rPr>
                  <a:t>Left:</a:t>
                </a:r>
                <a:r>
                  <a:rPr lang="en-US" i="1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true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 field</a:t>
                </a:r>
              </a:p>
              <a:p>
                <a:pPr algn="ctr"/>
                <a:endParaRPr lang="en-US" sz="800" i="1" dirty="0">
                  <a:latin typeface="+mn-lt"/>
                </a:endParaRPr>
              </a:p>
              <a:p>
                <a:pPr algn="ctr"/>
                <a:r>
                  <a:rPr lang="en-US" b="1" i="1" dirty="0" smtClean="0">
                    <a:latin typeface="+mn-lt"/>
                  </a:rPr>
                  <a:t>Right: </a:t>
                </a:r>
                <a:r>
                  <a:rPr lang="en-US" i="1" dirty="0" smtClean="0">
                    <a:latin typeface="+mn-lt"/>
                  </a:rPr>
                  <a:t>reconstructed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i="1" dirty="0" smtClean="0">
                    <a:latin typeface="+mn-lt"/>
                  </a:rPr>
                  <a:t> field</a:t>
                </a:r>
                <a:endParaRPr lang="en-US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694" y="3982760"/>
                <a:ext cx="2297706" cy="1046440"/>
              </a:xfrm>
              <a:prstGeom prst="rect">
                <a:avLst/>
              </a:prstGeom>
              <a:blipFill rotWithShape="1">
                <a:blip r:embed="rId11"/>
                <a:stretch>
                  <a:fillRect t="-2299" b="-74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33800" y="5300233"/>
                <a:ext cx="2057400" cy="1200329"/>
              </a:xfrm>
              <a:prstGeom prst="rect">
                <a:avLst/>
              </a:prstGeom>
              <a:solidFill>
                <a:srgbClr val="CCFF6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Good agreement between true and reconstructed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 field!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300233"/>
                <a:ext cx="2057400" cy="1200329"/>
              </a:xfrm>
              <a:prstGeom prst="rect">
                <a:avLst/>
              </a:prstGeom>
              <a:blipFill rotWithShape="1">
                <a:blip r:embed="rId12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72898" y="6367046"/>
                <a:ext cx="11369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n-lt"/>
                  </a:rPr>
                  <a:t>True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field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98" y="6367046"/>
                <a:ext cx="1136978" cy="338554"/>
              </a:xfrm>
              <a:prstGeom prst="rect">
                <a:avLst/>
              </a:prstGeom>
              <a:blipFill rotWithShape="1">
                <a:blip r:embed="rId13"/>
                <a:stretch>
                  <a:fillRect l="-3226" t="-5357" r="-161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146159" y="6367046"/>
                <a:ext cx="19702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R</a:t>
                </a:r>
                <a:r>
                  <a:rPr lang="en-US" sz="1600" dirty="0" smtClean="0">
                    <a:solidFill>
                      <a:schemeClr val="bg1"/>
                    </a:solidFill>
                    <a:latin typeface="+mn-lt"/>
                  </a:rPr>
                  <a:t>econstructed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field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159" y="6367046"/>
                <a:ext cx="1970219" cy="338554"/>
              </a:xfrm>
              <a:prstGeom prst="rect">
                <a:avLst/>
              </a:prstGeom>
              <a:blipFill rotWithShape="1">
                <a:blip r:embed="rId14"/>
                <a:stretch>
                  <a:fillRect l="-1548" t="-5357" r="-61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029002" y="3124200"/>
            <a:ext cx="1104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Coeff</a:t>
            </a:r>
            <a:r>
              <a:rPr lang="en-US" sz="1400" dirty="0" smtClean="0">
                <a:latin typeface="+mn-lt"/>
              </a:rPr>
              <a:t>icient 1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29202" y="3124200"/>
            <a:ext cx="1104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Coeff</a:t>
            </a:r>
            <a:r>
              <a:rPr lang="en-US" sz="1400" dirty="0" smtClean="0">
                <a:latin typeface="+mn-lt"/>
              </a:rPr>
              <a:t>icient 2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91000" y="3124200"/>
            <a:ext cx="1104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Coeff</a:t>
            </a:r>
            <a:r>
              <a:rPr lang="en-US" sz="1400" dirty="0" smtClean="0">
                <a:latin typeface="+mn-lt"/>
              </a:rPr>
              <a:t>icient 3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15000" y="3121223"/>
            <a:ext cx="1104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Coeff</a:t>
            </a:r>
            <a:r>
              <a:rPr lang="en-US" sz="1400" dirty="0" smtClean="0">
                <a:latin typeface="+mn-lt"/>
              </a:rPr>
              <a:t>icient 4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15200" y="3124200"/>
            <a:ext cx="1104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Coeff</a:t>
            </a:r>
            <a:r>
              <a:rPr lang="en-US" sz="1400" dirty="0" smtClean="0">
                <a:latin typeface="+mn-lt"/>
              </a:rPr>
              <a:t>icient 5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" y="6477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17/18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35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855755" y="160867"/>
            <a:ext cx="57548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The First-Order Stokes Model</a:t>
            </a:r>
          </a:p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for Ice Sheets &amp; Glaciers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882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Ice sheet dynamics are given by the </a:t>
            </a:r>
            <a:r>
              <a:rPr lang="en-US" b="1" i="1" dirty="0" smtClean="0">
                <a:latin typeface="Calibri" pitchFamily="34" charset="0"/>
              </a:rPr>
              <a:t>“First-Order” Stokes PDEs</a:t>
            </a:r>
            <a:r>
              <a:rPr lang="en-US" dirty="0" smtClean="0">
                <a:latin typeface="Calibri" pitchFamily="34" charset="0"/>
              </a:rPr>
              <a:t>: approximation* to viscous incompressible </a:t>
            </a:r>
            <a:r>
              <a:rPr lang="en-US" b="1" i="1" dirty="0" smtClean="0">
                <a:latin typeface="Calibri" pitchFamily="34" charset="0"/>
              </a:rPr>
              <a:t>quasi-static</a:t>
            </a:r>
            <a:r>
              <a:rPr lang="en-US" dirty="0" smtClean="0">
                <a:latin typeface="Calibri" pitchFamily="34" charset="0"/>
              </a:rPr>
              <a:t> Stokes flow with power-law viscosity.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)=−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1" i="1" baseline="-2500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i="1">
                                <a:latin typeface="Cambria Math"/>
                              </a:rPr>
                              <m:t>)=−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Calibri" pitchFamily="34" charset="0"/>
                  </a:rPr>
                  <a:t>    ,  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dirty="0" smtClean="0"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4038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52400" y="4572000"/>
                <a:ext cx="6324600" cy="206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Relevant boundary conditions: 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endParaRPr lang="en-US" sz="4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Stress-free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=0,</m:t>
                    </m:r>
                  </m:oMath>
                </a14:m>
                <a:r>
                  <a:rPr lang="en-US" b="1" i="1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b="1" i="1" baseline="-25000" dirty="0" smtClean="0">
                  <a:latin typeface="+mn-lt"/>
                </a:endParaRPr>
              </a:p>
              <a:p>
                <a:pPr lvl="1"/>
                <a:endParaRPr lang="en-US" sz="400" i="1" baseline="-250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Floating ice BC: </a:t>
                </a:r>
              </a:p>
              <a:p>
                <a:pPr lvl="1"/>
                <a:r>
                  <a:rPr lang="en-US" b="1" i="1" dirty="0">
                    <a:latin typeface="+mn-lt"/>
                  </a:rPr>
                  <a:t>	</a:t>
                </a:r>
                <a:r>
                  <a:rPr lang="en-US" b="1" i="1" dirty="0" smtClean="0">
                    <a:latin typeface="+mn-lt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i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𝑔𝑧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&gt;0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 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0,        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  <a:ea typeface="Cambria Math"/>
                              </a:rPr>
                              <m:t>if</m:t>
                            </m:r>
                            <m:r>
                              <a:rPr lang="en-US" b="0" i="0" dirty="0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≤0</m:t>
                            </m:r>
                          </m:e>
                        </m:eqAr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,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on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i="1" baseline="-250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+mn-lt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𝑢𝑖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i="1" dirty="0">
                    <a:latin typeface="+mn-lt"/>
                  </a:rPr>
                  <a:t>, </a:t>
                </a:r>
                <a:r>
                  <a:rPr lang="en-US" dirty="0">
                    <a:latin typeface="+mn-lt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i="1" baseline="-250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72000"/>
                <a:ext cx="6324600" cy="2067938"/>
              </a:xfrm>
              <a:prstGeom prst="rect">
                <a:avLst/>
              </a:prstGeom>
              <a:blipFill rotWithShape="1">
                <a:blip r:embed="rId4"/>
                <a:stretch>
                  <a:fillRect l="-578" t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3517612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24600" y="5608853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/>
              </a:p>
              <a:p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)</a:t>
                </a:r>
                <a:endParaRPr lang="en-US" sz="13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608853"/>
                <a:ext cx="2209800" cy="502895"/>
              </a:xfrm>
              <a:prstGeom prst="rect">
                <a:avLst/>
              </a:prstGeom>
              <a:blipFill rotWithShape="1">
                <a:blip r:embed="rId6"/>
                <a:stretch>
                  <a:fillRect l="-55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91924" y="5041612"/>
                <a:ext cx="1799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+mn-lt"/>
                  </a:rPr>
                  <a:t>Lateral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400" b="0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24" y="5041612"/>
                <a:ext cx="1799676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1017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25124" y="443201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19800" y="5702026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1"/>
          </p:cNvCxnSpPr>
          <p:nvPr/>
        </p:nvCxnSpPr>
        <p:spPr>
          <a:xfrm flipH="1">
            <a:off x="6963324" y="5195501"/>
            <a:ext cx="2286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 smtClean="0">
                  <a:latin typeface="Calibri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</a:rPr>
                  <a:t> Viscosity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is nonlinear function given by “</a:t>
                </a:r>
                <a:r>
                  <a:rPr lang="en-US" b="1" i="1" dirty="0" smtClean="0">
                    <a:latin typeface="Calibri" pitchFamily="34" charset="0"/>
                  </a:rPr>
                  <a:t>Glen’s law”</a:t>
                </a:r>
                <a:r>
                  <a:rPr lang="en-US" dirty="0" smtClean="0">
                    <a:latin typeface="Calibri" pitchFamily="34" charset="0"/>
                  </a:rPr>
                  <a:t>: </a:t>
                </a:r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4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58450" y="6019800"/>
                <a:ext cx="3033150" cy="3629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sliding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coefficient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≥0</m:t>
                      </m:r>
                    </m:oMath>
                  </m:oMathPara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50" y="6019800"/>
                <a:ext cx="3033150" cy="362984"/>
              </a:xfrm>
              <a:prstGeom prst="rect">
                <a:avLst/>
              </a:prstGeom>
              <a:blipFill rotWithShape="1">
                <a:blip r:embed="rId10"/>
                <a:stretch>
                  <a:fillRect b="-131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aseline="-2500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𝑢𝑖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𝑥𝑗</m:t>
                              </m:r>
                            </m:den>
                          </m:f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𝑢𝑗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3845243"/>
                <a:ext cx="2667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dirty="0" smtClean="0">
                    <a:latin typeface="+mn-lt"/>
                  </a:rPr>
                  <a:t>Surface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600" i="1" baseline="-2500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845243"/>
                <a:ext cx="2667000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457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331591" y="4231332"/>
            <a:ext cx="0" cy="188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+mn-lt"/>
                  </a:rPr>
                  <a:t>*Assumption: </a:t>
                </a:r>
                <a:r>
                  <a:rPr lang="en-US" sz="1400" dirty="0" smtClean="0">
                    <a:latin typeface="+mn-lt"/>
                  </a:rPr>
                  <a:t>aspect </a:t>
                </a:r>
                <a:r>
                  <a:rPr lang="en-US" sz="1400" dirty="0">
                    <a:latin typeface="+mn-lt"/>
                  </a:rPr>
                  <a:t>ratio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400" dirty="0">
                    <a:latin typeface="+mn-lt"/>
                  </a:rPr>
                  <a:t>is small and </a:t>
                </a:r>
                <a:r>
                  <a:rPr lang="en-US" sz="1400" dirty="0" err="1">
                    <a:latin typeface="+mn-lt"/>
                  </a:rPr>
                  <a:t>normals</a:t>
                </a:r>
                <a:r>
                  <a:rPr lang="en-US" sz="1400" dirty="0">
                    <a:latin typeface="+mn-lt"/>
                  </a:rPr>
                  <a:t> to upper/lower surfaces are almost vertical.</a:t>
                </a:r>
              </a:p>
              <a:p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172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(</m:t>
                      </m:r>
                      <m:r>
                        <a:rPr lang="en-US" sz="1400" i="1" dirty="0" smtClean="0">
                          <a:latin typeface="Cambria Math"/>
                        </a:rPr>
                        <m:t>𝑛</m:t>
                      </m:r>
                      <m:r>
                        <a:rPr lang="en-US" sz="1400" i="1" dirty="0" smtClean="0"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9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Algorithmic Choices for </a:t>
            </a:r>
            <a:r>
              <a:rPr lang="en-US" sz="3600" i="1" dirty="0" smtClean="0">
                <a:latin typeface="+mn-lt"/>
              </a:rPr>
              <a:t>Albany/FELIX</a:t>
            </a:r>
            <a:r>
              <a:rPr lang="en-US" sz="3600" dirty="0" smtClean="0">
                <a:latin typeface="+mn-lt"/>
              </a:rPr>
              <a:t>: Discretization &amp; Meshes</a:t>
            </a:r>
            <a:endParaRPr lang="en-US" sz="360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-10455" y="2057400"/>
            <a:ext cx="778285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82880" bIns="182880" anchor="ctr"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3429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1" eaLnBrk="1" hangingPunct="1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latin typeface="Calibri" charset="0"/>
              </a:rPr>
              <a:t>Discretization:</a:t>
            </a:r>
            <a:r>
              <a:rPr lang="en-US" sz="2000" dirty="0" smtClean="0">
                <a:latin typeface="Calibri" charset="0"/>
              </a:rPr>
              <a:t> unstructured grid finite element method (FEM)</a:t>
            </a:r>
          </a:p>
          <a:p>
            <a:pPr marL="0" lvl="1" indent="0" eaLnBrk="1" hangingPunct="1"/>
            <a:endParaRPr lang="en-US" sz="400" dirty="0" smtClean="0">
              <a:latin typeface="Calibri" charset="0"/>
            </a:endParaRP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Can handle readily complex geometries.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Natural treatment of stress boundary                                conditions.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Enables regional refinement/unstructured                        meshes.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Wealth of software and algorithms.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endParaRPr lang="en-US" sz="2000" dirty="0">
              <a:latin typeface="Calibri" charset="0"/>
            </a:endParaRPr>
          </a:p>
          <a:p>
            <a:pPr marL="342900" lvl="1" eaLnBrk="1" hangingPunct="1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latin typeface="Calibri" charset="0"/>
              </a:rPr>
              <a:t>Meshes: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smtClean="0">
                <a:latin typeface="Calibri" charset="0"/>
              </a:rPr>
              <a:t>can use any mesh but interested specifically in </a:t>
            </a:r>
          </a:p>
          <a:p>
            <a:pPr marL="0" lvl="1" indent="0" eaLnBrk="1" hangingPunct="1"/>
            <a:endParaRPr lang="en-US" sz="400" dirty="0" smtClean="0">
              <a:latin typeface="Calibri" charset="0"/>
            </a:endParaRP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charset="0"/>
              </a:rPr>
              <a:t>Structured hexahedral</a:t>
            </a:r>
            <a:r>
              <a:rPr lang="en-US" sz="2000" dirty="0" smtClean="0">
                <a:latin typeface="Calibri" charset="0"/>
              </a:rPr>
              <a:t> meshes (compatible with </a:t>
            </a:r>
            <a:r>
              <a:rPr lang="en-US" sz="2000" i="1" dirty="0" smtClean="0">
                <a:latin typeface="Calibri" charset="0"/>
              </a:rPr>
              <a:t>CISM</a:t>
            </a:r>
            <a:r>
              <a:rPr lang="en-US" sz="2000" dirty="0" smtClean="0">
                <a:latin typeface="Calibri" charset="0"/>
              </a:rPr>
              <a:t>).</a:t>
            </a: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charset="0"/>
              </a:rPr>
              <a:t>Tetrahedral </a:t>
            </a:r>
            <a:r>
              <a:rPr lang="en-US" sz="2000" dirty="0" smtClean="0">
                <a:latin typeface="Calibri" charset="0"/>
              </a:rPr>
              <a:t>meshes (compatible with </a:t>
            </a:r>
            <a:r>
              <a:rPr lang="en-US" sz="2000" i="1" dirty="0" smtClean="0">
                <a:latin typeface="Calibri" charset="0"/>
              </a:rPr>
              <a:t>MPAS LI</a:t>
            </a:r>
            <a:r>
              <a:rPr lang="en-US" sz="2000" dirty="0" smtClean="0">
                <a:latin typeface="Calibri" charset="0"/>
              </a:rPr>
              <a:t>) </a:t>
            </a: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charset="0"/>
              </a:rPr>
              <a:t>Unstructured Delaunay triangle </a:t>
            </a:r>
            <a:r>
              <a:rPr lang="en-US" sz="2000" dirty="0" smtClean="0">
                <a:latin typeface="Calibri" charset="0"/>
              </a:rPr>
              <a:t>meshes with regional refinement based on gradient of surface velocity.</a:t>
            </a: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All meshes are extruded (structured) in vertical direction as        </a:t>
            </a:r>
            <a:r>
              <a:rPr lang="en-US" sz="2000" dirty="0" err="1" smtClean="0">
                <a:latin typeface="Calibri" charset="0"/>
              </a:rPr>
              <a:t>tetrahedra</a:t>
            </a:r>
            <a:r>
              <a:rPr lang="en-US" sz="2000" dirty="0" smtClean="0">
                <a:latin typeface="Calibri" charset="0"/>
              </a:rPr>
              <a:t> or hexahedra.</a:t>
            </a:r>
          </a:p>
          <a:p>
            <a:pPr marL="514350" lvl="2" indent="0" eaLnBrk="1" hangingPunct="1"/>
            <a:endParaRPr lang="en-US" sz="2000" dirty="0" smtClean="0">
              <a:latin typeface="Calibri" charset="0"/>
            </a:endParaRPr>
          </a:p>
          <a:p>
            <a:pPr marL="455613" lvl="1" indent="-455613" eaLnBrk="1" hangingPunct="1">
              <a:buFont typeface="Arial"/>
              <a:buChar char="•"/>
            </a:pPr>
            <a:endParaRPr lang="en-US" sz="2000" dirty="0">
              <a:latin typeface="Calibri" charset="0"/>
            </a:endParaRPr>
          </a:p>
        </p:txBody>
      </p:sp>
      <p:pic>
        <p:nvPicPr>
          <p:cNvPr id="8" name="Picture 7" descr="jakob_asci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55124"/>
            <a:ext cx="1500842" cy="1260564"/>
          </a:xfrm>
          <a:prstGeom prst="rect">
            <a:avLst/>
          </a:prstGeom>
        </p:spPr>
      </p:pic>
      <p:pic>
        <p:nvPicPr>
          <p:cNvPr id="9" name="Picture 8" descr="jakob_mpas_const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08" y="2562173"/>
            <a:ext cx="1484734" cy="1246465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"/>
          <a:stretch>
            <a:fillRect/>
          </a:stretch>
        </p:blipFill>
        <p:spPr bwMode="auto">
          <a:xfrm>
            <a:off x="7394799" y="3886200"/>
            <a:ext cx="1520601" cy="2923152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69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483458"/>
            <a:ext cx="987200" cy="107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Algorithmic Choices for </a:t>
            </a:r>
            <a:r>
              <a:rPr lang="en-US" sz="3600" i="1" dirty="0" smtClean="0">
                <a:latin typeface="+mn-lt"/>
              </a:rPr>
              <a:t>Albany/FELIX</a:t>
            </a:r>
            <a:r>
              <a:rPr lang="en-US" sz="3600" dirty="0" smtClean="0">
                <a:latin typeface="+mn-lt"/>
              </a:rPr>
              <a:t>: Nonlinear &amp; Linear Solver</a:t>
            </a:r>
            <a:endParaRPr lang="en-US" sz="360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304800" y="1295400"/>
            <a:ext cx="8382000" cy="396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82880" bIns="182880" anchor="ctr"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3429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1" eaLnBrk="1" hangingPunct="1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charset="0"/>
              </a:rPr>
              <a:t>Nonlinear solver:</a:t>
            </a:r>
            <a:r>
              <a:rPr lang="en-US" sz="2000" dirty="0" smtClean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full Newton with analytic (automatic differentiation) </a:t>
            </a:r>
            <a:r>
              <a:rPr lang="en-US" sz="2000" dirty="0" smtClean="0">
                <a:latin typeface="Calibri" charset="0"/>
              </a:rPr>
              <a:t>derivatives and </a:t>
            </a:r>
            <a:r>
              <a:rPr lang="en-US" sz="2000" dirty="0" err="1" smtClean="0">
                <a:latin typeface="Calibri" charset="0"/>
              </a:rPr>
              <a:t>homotopy</a:t>
            </a:r>
            <a:r>
              <a:rPr lang="en-US" sz="2000" dirty="0" smtClean="0">
                <a:latin typeface="Calibri" charset="0"/>
              </a:rPr>
              <a:t> continuation</a:t>
            </a:r>
          </a:p>
          <a:p>
            <a:pPr marL="0" lvl="1" indent="0" eaLnBrk="1" hangingPunct="1"/>
            <a:endParaRPr lang="en-US" sz="400" dirty="0">
              <a:latin typeface="Calibri" charset="0"/>
            </a:endParaRP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Most robust and efficient for steady-state solves.</a:t>
            </a:r>
            <a:endParaRPr lang="en-US" sz="2000" dirty="0">
              <a:latin typeface="Calibri" charset="0"/>
            </a:endParaRP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charset="0"/>
              </a:rPr>
              <a:t>Jacobian</a:t>
            </a:r>
            <a:r>
              <a:rPr lang="en-US" sz="2000" dirty="0" smtClean="0">
                <a:latin typeface="Calibri" charset="0"/>
              </a:rPr>
              <a:t> available for </a:t>
            </a:r>
            <a:r>
              <a:rPr lang="en-US" sz="2000" dirty="0" err="1" smtClean="0">
                <a:latin typeface="Calibri" charset="0"/>
              </a:rPr>
              <a:t>preconditioners</a:t>
            </a:r>
            <a:r>
              <a:rPr lang="en-US" sz="2000" dirty="0" smtClean="0">
                <a:latin typeface="Calibri" charset="0"/>
              </a:rPr>
              <a:t> and matrix-vector products.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Analytic sensitivity analysis. 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Analytic gradients for inversion. </a:t>
            </a:r>
          </a:p>
          <a:p>
            <a:pPr marL="514350" lvl="2" indent="0" eaLnBrk="1" hangingPunct="1"/>
            <a:endParaRPr lang="en-US" sz="800" dirty="0">
              <a:latin typeface="Calibri" charset="0"/>
            </a:endParaRPr>
          </a:p>
          <a:p>
            <a:pPr marL="342900" lvl="1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charset="0"/>
              </a:rPr>
              <a:t>Linear solver: </a:t>
            </a:r>
            <a:r>
              <a:rPr lang="en-US" sz="2000" dirty="0">
                <a:latin typeface="Calibri" charset="0"/>
              </a:rPr>
              <a:t>preconditioned iterative method</a:t>
            </a:r>
          </a:p>
          <a:p>
            <a:pPr marL="0" lvl="1" indent="0" eaLnBrk="1" hangingPunct="1"/>
            <a:endParaRPr lang="en-US" sz="400" dirty="0">
              <a:latin typeface="Calibri" charset="0"/>
            </a:endParaRP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charset="0"/>
              </a:rPr>
              <a:t>Solvers: </a:t>
            </a:r>
            <a:r>
              <a:rPr lang="en-US" sz="2000" dirty="0">
                <a:latin typeface="Calibri" charset="0"/>
              </a:rPr>
              <a:t>Conjugate Gradient (CG) or GMRES</a:t>
            </a: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charset="0"/>
              </a:rPr>
              <a:t>Preconditioners: </a:t>
            </a:r>
            <a:r>
              <a:rPr lang="en-US" sz="2000" dirty="0">
                <a:latin typeface="Calibri" charset="0"/>
              </a:rPr>
              <a:t>ILU or algebraic </a:t>
            </a:r>
            <a:r>
              <a:rPr lang="en-US" sz="2000" dirty="0" smtClean="0">
                <a:latin typeface="Calibri" charset="0"/>
              </a:rPr>
              <a:t>multi-grid </a:t>
            </a:r>
            <a:r>
              <a:rPr lang="en-US" sz="2000" dirty="0">
                <a:latin typeface="Calibri" charset="0"/>
              </a:rPr>
              <a:t>(AMG)</a:t>
            </a:r>
            <a:endParaRPr lang="en-US" sz="2000" b="1" dirty="0">
              <a:latin typeface="Calibri" charset="0"/>
            </a:endParaRP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endParaRPr lang="en-US" sz="2000" dirty="0" smtClean="0">
              <a:latin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000" y="5181600"/>
                <a:ext cx="2362200" cy="1219200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Nonlinear Solve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) = 0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(Newton)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81600"/>
                <a:ext cx="2362200" cy="1219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24600" y="5029200"/>
                <a:ext cx="2514600" cy="13800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Preconditioned 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Iterative Linear Solve 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(CG or GMRES):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Solve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𝑱𝒙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𝒓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29200"/>
                <a:ext cx="2514600" cy="1380067"/>
              </a:xfrm>
              <a:prstGeom prst="rect">
                <a:avLst/>
              </a:prstGeom>
              <a:blipFill rotWithShape="1">
                <a:blip r:embed="rId3"/>
                <a:stretch>
                  <a:fillRect b="-4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33800" y="4953000"/>
                <a:ext cx="1981200" cy="156210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Automatic Differentiation Jacobian: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𝑱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</m:num>
                        <m:den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953000"/>
                <a:ext cx="1981200" cy="15621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3124200" y="57912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15000" y="5834592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4" idx="2"/>
            <a:endCxn id="3" idx="1"/>
          </p:cNvCxnSpPr>
          <p:nvPr/>
        </p:nvCxnSpPr>
        <p:spPr>
          <a:xfrm rot="5400000" flipH="1">
            <a:off x="3862916" y="2690284"/>
            <a:ext cx="618067" cy="6819900"/>
          </a:xfrm>
          <a:prstGeom prst="bentConnector4">
            <a:avLst>
              <a:gd name="adj1" fmla="val -36986"/>
              <a:gd name="adj2" fmla="val 10335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52400" y="4628188"/>
            <a:ext cx="2133600" cy="705812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Land Ice Physics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 Set (</a:t>
            </a:r>
            <a:r>
              <a:rPr kumimoji="0" lang="en-US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Albany/FELIX code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)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62200" y="4622386"/>
            <a:ext cx="1524000" cy="703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Other Albany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Physics Sets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371600" y="41709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" y="1828800"/>
            <a:ext cx="35433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The </a:t>
            </a:r>
            <a:r>
              <a:rPr lang="en-US" b="1" i="1" dirty="0" smtClean="0">
                <a:latin typeface="+mn-lt"/>
              </a:rPr>
              <a:t>Albany/FELIX </a:t>
            </a:r>
            <a:r>
              <a:rPr lang="en-US" dirty="0" smtClean="0">
                <a:latin typeface="+mn-lt"/>
              </a:rPr>
              <a:t>First Order Stokes solver is implemented in a Sandia parallel C++ finite element code called…</a:t>
            </a:r>
            <a:endParaRPr lang="en-US" b="1" i="1" dirty="0">
              <a:latin typeface="+mn-lt"/>
            </a:endParaRPr>
          </a:p>
        </p:txBody>
      </p:sp>
      <p:pic>
        <p:nvPicPr>
          <p:cNvPr id="30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15" y="3384324"/>
            <a:ext cx="1915385" cy="99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914400" y="304800"/>
            <a:ext cx="792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 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Solver: </a:t>
            </a:r>
          </a:p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Implementation in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using </a:t>
            </a:r>
            <a:r>
              <a:rPr lang="en-US" sz="3600" i="1" dirty="0" err="1" smtClean="0">
                <a:solidFill>
                  <a:srgbClr val="002060"/>
                </a:solidFill>
                <a:latin typeface="+mn-lt"/>
              </a:rPr>
              <a:t>Trilinos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r"/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3510" y="5715000"/>
            <a:ext cx="7146823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n-lt"/>
              </a:rPr>
              <a:t>Use of </a:t>
            </a:r>
            <a:r>
              <a:rPr lang="en-US" b="1" i="1" dirty="0" err="1" smtClean="0">
                <a:latin typeface="+mn-lt"/>
              </a:rPr>
              <a:t>Trilinos</a:t>
            </a:r>
            <a:r>
              <a:rPr lang="en-US" i="1" dirty="0" smtClean="0">
                <a:latin typeface="+mn-lt"/>
              </a:rPr>
              <a:t> components has enabled the </a:t>
            </a:r>
            <a:r>
              <a:rPr lang="en-US" b="1" i="1" dirty="0" smtClean="0">
                <a:latin typeface="+mn-lt"/>
              </a:rPr>
              <a:t>rapid</a:t>
            </a:r>
            <a:r>
              <a:rPr lang="en-US" i="1" dirty="0" smtClean="0">
                <a:latin typeface="+mn-lt"/>
              </a:rPr>
              <a:t> development of the </a:t>
            </a:r>
            <a:r>
              <a:rPr lang="en-US" b="1" i="1" dirty="0" smtClean="0">
                <a:latin typeface="+mn-lt"/>
              </a:rPr>
              <a:t>Albany/FELIX</a:t>
            </a:r>
            <a:r>
              <a:rPr lang="en-US" i="1" dirty="0" smtClean="0">
                <a:latin typeface="+mn-lt"/>
              </a:rPr>
              <a:t> First Order Stokes </a:t>
            </a:r>
            <a:r>
              <a:rPr lang="en-US" i="1" dirty="0" err="1" smtClean="0">
                <a:latin typeface="+mn-lt"/>
              </a:rPr>
              <a:t>dycore</a:t>
            </a:r>
            <a:r>
              <a:rPr lang="en-US" i="1" dirty="0" smtClean="0">
                <a:latin typeface="+mn-lt"/>
              </a:rPr>
              <a:t>!</a:t>
            </a:r>
            <a:endParaRPr lang="en-US" i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15" y="3429000"/>
            <a:ext cx="1077185" cy="849085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Started by A. Salinger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00600" y="2529247"/>
            <a:ext cx="4114800" cy="2652353"/>
            <a:chOff x="4800600" y="3810000"/>
            <a:chExt cx="4114800" cy="2652353"/>
          </a:xfrm>
        </p:grpSpPr>
        <p:pic>
          <p:nvPicPr>
            <p:cNvPr id="24" name="Picture 20" descr="trilinos_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067" y="4058612"/>
              <a:ext cx="1265933" cy="7074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2" descr="Dakota_logo_3d_halfsiz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223" y="5174178"/>
              <a:ext cx="838200" cy="7972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805885" y="3810000"/>
              <a:ext cx="257801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latin typeface="+mn-lt"/>
                </a:rPr>
                <a:t>Discretizations</a:t>
              </a:r>
              <a:r>
                <a:rPr lang="en-US" sz="1600" dirty="0" smtClean="0">
                  <a:latin typeface="+mn-lt"/>
                </a:rPr>
                <a:t>/meshes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Solver </a:t>
              </a:r>
              <a:r>
                <a:rPr lang="en-US" sz="1600" dirty="0">
                  <a:latin typeface="+mn-lt"/>
                </a:rPr>
                <a:t>libraries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latin typeface="+mn-lt"/>
                </a:rPr>
                <a:t>Preconditioners</a:t>
              </a:r>
              <a:endParaRPr lang="en-US" sz="16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Automatic differentiation</a:t>
              </a:r>
              <a:endParaRPr lang="en-US" sz="16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Many others!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00600" y="5056999"/>
              <a:ext cx="2743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Parameter estimation</a:t>
              </a:r>
              <a:endParaRPr lang="en-US" sz="16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+mn-lt"/>
                </a:rPr>
                <a:t>Uncertainty </a:t>
              </a:r>
              <a:r>
                <a:rPr lang="en-US" sz="1600" dirty="0" smtClean="0">
                  <a:latin typeface="+mn-lt"/>
                </a:rPr>
                <a:t>q</a:t>
              </a:r>
              <a:r>
                <a:rPr lang="en-US" sz="1600" b="0" dirty="0" smtClean="0">
                  <a:latin typeface="+mn-lt"/>
                </a:rPr>
                <a:t>uantification</a:t>
              </a:r>
              <a:endParaRPr lang="en-US" sz="16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+mn-lt"/>
                </a:rPr>
                <a:t>Optimization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Bayesian inference</a:t>
              </a:r>
              <a:endParaRPr lang="en-US" sz="1600" b="0" dirty="0"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00600" y="6123799"/>
              <a:ext cx="4114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+mn-lt"/>
                </a:rPr>
                <a:t>Configure/build/</a:t>
              </a:r>
              <a:r>
                <a:rPr lang="en-US" sz="1600" dirty="0" smtClean="0">
                  <a:latin typeface="+mn-lt"/>
                </a:rPr>
                <a:t>t</a:t>
              </a:r>
              <a:r>
                <a:rPr lang="en-US" sz="1600" b="0" dirty="0" smtClean="0">
                  <a:latin typeface="+mn-lt"/>
                </a:rPr>
                <a:t>est/documentation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00600" y="3837799"/>
              <a:ext cx="4114800" cy="126166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00600" y="5108373"/>
              <a:ext cx="4114800" cy="101542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00600" y="6123799"/>
              <a:ext cx="4114800" cy="32962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>
            <a:stCxn id="31" idx="1"/>
          </p:cNvCxnSpPr>
          <p:nvPr/>
        </p:nvCxnSpPr>
        <p:spPr>
          <a:xfrm flipH="1" flipV="1">
            <a:off x="3352800" y="4053247"/>
            <a:ext cx="1447800" cy="9590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352800" y="3871389"/>
            <a:ext cx="1447800" cy="4418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352800" y="2986447"/>
            <a:ext cx="1447800" cy="5582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15000" y="2057400"/>
            <a:ext cx="2286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+mn-lt"/>
              </a:rPr>
              <a:t>“Agile Components”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50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971800" y="4583179"/>
            <a:ext cx="3886199" cy="2274821"/>
            <a:chOff x="2618124" y="2399021"/>
            <a:chExt cx="7420841" cy="4382779"/>
          </a:xfrm>
        </p:grpSpPr>
        <p:pic>
          <p:nvPicPr>
            <p:cNvPr id="16" name="Picture 15" descr="newnonline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124" y="2399021"/>
              <a:ext cx="7420841" cy="43827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177838" y="5240719"/>
                  <a:ext cx="1215724" cy="4743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000" dirty="0" smtClean="0">
                      <a:latin typeface="+mn-lt"/>
                    </a:rPr>
                    <a:t>=10</a:t>
                  </a:r>
                  <a:r>
                    <a:rPr lang="en-US" sz="1000" baseline="30000" dirty="0" smtClean="0">
                      <a:latin typeface="+mn-lt"/>
                    </a:rPr>
                    <a:t>-1.0</a:t>
                  </a:r>
                  <a:endParaRPr lang="en-US" sz="10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838" y="5240719"/>
                  <a:ext cx="1215724" cy="47438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762026" y="5574414"/>
                  <a:ext cx="1263073" cy="4743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000" dirty="0" smtClean="0">
                      <a:latin typeface="+mn-lt"/>
                    </a:rPr>
                    <a:t>=10</a:t>
                  </a:r>
                  <a:r>
                    <a:rPr lang="en-US" sz="1000" baseline="30000" dirty="0" smtClean="0">
                      <a:latin typeface="+mn-lt"/>
                    </a:rPr>
                    <a:t>-2.5</a:t>
                  </a:r>
                  <a:endParaRPr lang="en-US" sz="10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026" y="5574414"/>
                  <a:ext cx="1263073" cy="47438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650948" y="5442739"/>
                  <a:ext cx="1135875" cy="4743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000" dirty="0" smtClean="0">
                      <a:latin typeface="+mn-lt"/>
                    </a:rPr>
                    <a:t>=10</a:t>
                  </a:r>
                  <a:r>
                    <a:rPr lang="en-US" sz="1000" baseline="30000" dirty="0" smtClean="0">
                      <a:latin typeface="+mn-lt"/>
                    </a:rPr>
                    <a:t>-6.0</a:t>
                  </a:r>
                  <a:endParaRPr lang="en-US" sz="10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948" y="5442739"/>
                  <a:ext cx="1135875" cy="47438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944312" y="5425390"/>
                  <a:ext cx="1271778" cy="4743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000" dirty="0" smtClean="0">
                      <a:latin typeface="+mn-lt"/>
                    </a:rPr>
                    <a:t>=10</a:t>
                  </a:r>
                  <a:r>
                    <a:rPr lang="en-US" sz="1000" baseline="30000" dirty="0" smtClean="0">
                      <a:latin typeface="+mn-lt"/>
                    </a:rPr>
                    <a:t>-10</a:t>
                  </a:r>
                  <a:endParaRPr lang="en-US" sz="10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4312" y="5425390"/>
                  <a:ext cx="1271778" cy="47438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772400" y="4422666"/>
                  <a:ext cx="1098774" cy="4743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000" dirty="0" smtClean="0">
                      <a:latin typeface="+mn-lt"/>
                    </a:rPr>
                    <a:t>=10</a:t>
                  </a:r>
                  <a:r>
                    <a:rPr lang="en-US" sz="1000" baseline="30000" dirty="0" smtClean="0">
                      <a:latin typeface="+mn-lt"/>
                    </a:rPr>
                    <a:t>-10</a:t>
                  </a:r>
                  <a:endParaRPr lang="en-US" sz="10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422666"/>
                  <a:ext cx="1098774" cy="47438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000237" y="2759901"/>
                  <a:ext cx="1062073" cy="4743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00" i="0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000" dirty="0" smtClean="0">
                      <a:latin typeface="+mn-lt"/>
                    </a:rPr>
                    <a:t>=10</a:t>
                  </a:r>
                  <a:r>
                    <a:rPr lang="en-US" sz="1000" baseline="30000" dirty="0" smtClean="0">
                      <a:latin typeface="+mn-lt"/>
                    </a:rPr>
                    <a:t>-10</a:t>
                  </a:r>
                  <a:endParaRPr lang="en-US" sz="10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0237" y="2759901"/>
                  <a:ext cx="1062073" cy="47438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itle 1"/>
          <p:cNvSpPr txBox="1">
            <a:spLocks/>
          </p:cNvSpPr>
          <p:nvPr/>
        </p:nvSpPr>
        <p:spPr>
          <a:xfrm>
            <a:off x="1995213" y="152400"/>
            <a:ext cx="676778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The </a:t>
            </a:r>
            <a:r>
              <a:rPr lang="en-US" sz="3600" i="1" kern="0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Solver is </a:t>
            </a:r>
            <a:r>
              <a:rPr lang="en-US" sz="3600" kern="0" dirty="0">
                <a:solidFill>
                  <a:srgbClr val="002060"/>
                </a:solidFill>
                <a:latin typeface="+mn-lt"/>
              </a:rPr>
              <a:t>V</a:t>
            </a:r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erified, Scalable, Fast and Robust!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0" y="1447800"/>
            <a:ext cx="0" cy="533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" y="1524000"/>
            <a:ext cx="29288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14918" y="4694550"/>
            <a:ext cx="2286000" cy="1096650"/>
            <a:chOff x="152400" y="4546684"/>
            <a:chExt cx="1665812" cy="8680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573647"/>
              <a:ext cx="1665812" cy="84104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400" y="4546684"/>
              <a:ext cx="10668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smtClean="0">
                  <a:solidFill>
                    <a:schemeClr val="bg1"/>
                  </a:solidFill>
                  <a:latin typeface="Calibri" pitchFamily="34" charset="0"/>
                </a:rPr>
                <a:t>Albany/FELIX</a:t>
              </a:r>
              <a:endParaRPr lang="en-US" sz="105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4918" y="5791200"/>
            <a:ext cx="2286000" cy="990600"/>
            <a:chOff x="1524000" y="5867400"/>
            <a:chExt cx="1688846" cy="838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5867400"/>
              <a:ext cx="1688846" cy="838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24000" y="5867400"/>
              <a:ext cx="914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>
                  <a:solidFill>
                    <a:schemeClr val="bg1"/>
                  </a:solidFill>
                  <a:latin typeface="Calibri" pitchFamily="34" charset="0"/>
                </a:rPr>
                <a:t>LifeV</a:t>
              </a:r>
              <a:endParaRPr lang="en-US" sz="105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3771037"/>
            <a:ext cx="2438400" cy="877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smtClean="0">
                <a:latin typeface="+mn-lt"/>
              </a:rPr>
              <a:t>Verified </a:t>
            </a:r>
            <a:r>
              <a:rPr lang="en-US" sz="1700" dirty="0" smtClean="0">
                <a:latin typeface="+mn-lt"/>
              </a:rPr>
              <a:t>via MMS and code-to-code comparisons.</a:t>
            </a:r>
            <a:endParaRPr lang="en-US" sz="17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57999" y="5697923"/>
                <a:ext cx="2209801" cy="6155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1" i="1" dirty="0" smtClean="0">
                    <a:latin typeface="+mn-lt"/>
                  </a:rPr>
                  <a:t>Robust </a:t>
                </a:r>
                <a:r>
                  <a:rPr lang="en-US" sz="1700" dirty="0" smtClean="0">
                    <a:latin typeface="+mn-lt"/>
                  </a:rPr>
                  <a:t>via </a:t>
                </a:r>
                <a:r>
                  <a:rPr lang="en-US" sz="1700" dirty="0" err="1" smtClean="0">
                    <a:latin typeface="+mn-lt"/>
                  </a:rPr>
                  <a:t>homotopy</a:t>
                </a:r>
                <a:r>
                  <a:rPr lang="en-US" sz="1700" dirty="0" smtClean="0">
                    <a:latin typeface="+mn-lt"/>
                  </a:rPr>
                  <a:t> continuation w.r.t.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1700" dirty="0" smtClean="0">
                    <a:latin typeface="+mn-lt"/>
                  </a:rPr>
                  <a:t>.</a:t>
                </a:r>
                <a:endParaRPr lang="en-US" sz="17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9" y="5697923"/>
                <a:ext cx="2209801" cy="615553"/>
              </a:xfrm>
              <a:prstGeom prst="rect">
                <a:avLst/>
              </a:prstGeom>
              <a:blipFill rotWithShape="1">
                <a:blip r:embed="rId12"/>
                <a:stretch>
                  <a:fillRect t="-1942" b="-116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81800" y="4797857"/>
                <a:ext cx="2286001" cy="6714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2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2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e>
                              </m:nary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797857"/>
                <a:ext cx="2286001" cy="67146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3048000" y="4419600"/>
            <a:ext cx="5867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36" y="1656270"/>
            <a:ext cx="3251199" cy="2438400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406" y="2667000"/>
            <a:ext cx="972262" cy="96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156268" y="1524000"/>
            <a:ext cx="2819400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smtClean="0">
                <a:latin typeface="+mn-lt"/>
              </a:rPr>
              <a:t>Scalable </a:t>
            </a:r>
            <a:r>
              <a:rPr lang="en-US" sz="1700" dirty="0" smtClean="0">
                <a:latin typeface="+mn-lt"/>
              </a:rPr>
              <a:t>via algebraic multi-grid (AMG) preconditioning</a:t>
            </a:r>
            <a:endParaRPr lang="en-US" sz="1700" dirty="0">
              <a:latin typeface="+mn-lt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405214" y="2209800"/>
            <a:ext cx="2309786" cy="2263971"/>
            <a:chOff x="3124200" y="2209800"/>
            <a:chExt cx="2309786" cy="226397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10215" r="13134" b="20017"/>
            <a:stretch/>
          </p:blipFill>
          <p:spPr>
            <a:xfrm>
              <a:off x="3124200" y="2810276"/>
              <a:ext cx="996110" cy="81813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5" t="10216" r="13135" b="20018"/>
            <a:stretch/>
          </p:blipFill>
          <p:spPr>
            <a:xfrm>
              <a:off x="3185626" y="3293253"/>
              <a:ext cx="996110" cy="81813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386" r="13241" b="20000"/>
            <a:stretch/>
          </p:blipFill>
          <p:spPr>
            <a:xfrm>
              <a:off x="3140144" y="2209800"/>
              <a:ext cx="994794" cy="81635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343400" y="2819400"/>
              <a:ext cx="10905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+mn-lt"/>
                </a:rPr>
                <a:t>Algebraic Structured MG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9600" y="3894615"/>
              <a:ext cx="1006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+mn-lt"/>
                </a:rPr>
                <a:t>Unstructured AMG 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53" name="Curved Left Arrow 52"/>
            <p:cNvSpPr/>
            <p:nvPr/>
          </p:nvSpPr>
          <p:spPr>
            <a:xfrm>
              <a:off x="4191000" y="2819400"/>
              <a:ext cx="205979" cy="40895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Curved Left Arrow 54"/>
            <p:cNvSpPr/>
            <p:nvPr/>
          </p:nvSpPr>
          <p:spPr>
            <a:xfrm>
              <a:off x="4219282" y="3352800"/>
              <a:ext cx="205979" cy="40895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10216" r="13134" b="20018"/>
            <a:stretch/>
          </p:blipFill>
          <p:spPr>
            <a:xfrm>
              <a:off x="3140145" y="3608108"/>
              <a:ext cx="1127056" cy="865663"/>
            </a:xfrm>
            <a:prstGeom prst="rect">
              <a:avLst/>
            </a:prstGeom>
          </p:spPr>
        </p:pic>
        <p:sp>
          <p:nvSpPr>
            <p:cNvPr id="57" name="Curved Left Arrow 56"/>
            <p:cNvSpPr/>
            <p:nvPr/>
          </p:nvSpPr>
          <p:spPr>
            <a:xfrm>
              <a:off x="4213621" y="3934447"/>
              <a:ext cx="205979" cy="40895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343400" y="3333690"/>
              <a:ext cx="10905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+mn-lt"/>
                </a:rPr>
                <a:t>Algebraic Structured MG</a:t>
              </a:r>
              <a:endParaRPr lang="en-US" sz="1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0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input{pre-packages}&#10;\input{pre-declarations}&#10;\input{pre-definitions}&#10;\begin{document}&#10;\begin{displaymath}&#10;&#10;\end{displaymath}&#10;\end{document}&#10;"/>
  <p:tag name="EMBEDFONTS" val="1"/>
</p:tagLst>
</file>

<file path=ppt/theme/theme1.xml><?xml version="1.0" encoding="utf-8"?>
<a:theme xmlns:a="http://schemas.openxmlformats.org/drawingml/2006/main" name="4_Kolda - SDM - Apr 30 2010">
  <a:themeElements>
    <a:clrScheme name="4_Kolda - SDM - Apr 30 2010 1">
      <a:dk1>
        <a:srgbClr val="000000"/>
      </a:dk1>
      <a:lt1>
        <a:srgbClr val="FFFFFF"/>
      </a:lt1>
      <a:dk2>
        <a:srgbClr val="17365D"/>
      </a:dk2>
      <a:lt2>
        <a:srgbClr val="EEECE1"/>
      </a:lt2>
      <a:accent1>
        <a:srgbClr val="33CCCC"/>
      </a:accent1>
      <a:accent2>
        <a:srgbClr val="CC0000"/>
      </a:accent2>
      <a:accent3>
        <a:srgbClr val="FFFFFF"/>
      </a:accent3>
      <a:accent4>
        <a:srgbClr val="000000"/>
      </a:accent4>
      <a:accent5>
        <a:srgbClr val="ADE2E2"/>
      </a:accent5>
      <a:accent6>
        <a:srgbClr val="B90000"/>
      </a:accent6>
      <a:hlink>
        <a:srgbClr val="0000FF"/>
      </a:hlink>
      <a:folHlink>
        <a:srgbClr val="800080"/>
      </a:folHlink>
    </a:clrScheme>
    <a:fontScheme name="4_Kolda - SDM - Apr 30 2010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Kolda - SDM - Apr 30 2010 1">
        <a:dk1>
          <a:srgbClr val="000000"/>
        </a:dk1>
        <a:lt1>
          <a:srgbClr val="FFFFFF"/>
        </a:lt1>
        <a:dk2>
          <a:srgbClr val="17365D"/>
        </a:dk2>
        <a:lt2>
          <a:srgbClr val="EEECE1"/>
        </a:lt2>
        <a:accent1>
          <a:srgbClr val="33CCCC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B9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Kolda - SDM - Apr 30 2010</Template>
  <TotalTime>33222</TotalTime>
  <Words>6201</Words>
  <Application>Microsoft Office PowerPoint</Application>
  <PresentationFormat>On-screen Show (4:3)</PresentationFormat>
  <Paragraphs>775</Paragraphs>
  <Slides>49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Cambria Math</vt:lpstr>
      <vt:lpstr>ＭＳ Ｐゴシック</vt:lpstr>
      <vt:lpstr>Courier</vt:lpstr>
      <vt:lpstr>Times New Roman</vt:lpstr>
      <vt:lpstr>4_Kolda - SDM - Apr 30 2010</vt:lpstr>
      <vt:lpstr>Custom Design</vt:lpstr>
      <vt:lpstr>Albany/FELIX: A Robust &amp; Scalable Trilinos-Based Finite-Element Ice Flow Dycore Built for Advanced Architectures &amp; Analysis</vt:lpstr>
      <vt:lpstr>PowerPoint Presentation</vt:lpstr>
      <vt:lpstr>PowerPoint Presentation</vt:lpstr>
      <vt:lpstr>PowerPoint Presentation</vt:lpstr>
      <vt:lpstr>PowerPoint Presentation</vt:lpstr>
      <vt:lpstr>Algorithmic Choices for Albany/FELIX: Discretization &amp; Meshes</vt:lpstr>
      <vt:lpstr>Algorithmic Choices for Albany/FELIX: Nonlinear &amp; Linear Solver</vt:lpstr>
      <vt:lpstr>PowerPoint Presentation</vt:lpstr>
      <vt:lpstr>PowerPoint Presentation</vt:lpstr>
      <vt:lpstr>Ice Sheet Evolution Models</vt:lpstr>
      <vt:lpstr>Ice Sheet Evolution Models</vt:lpstr>
      <vt:lpstr>Ice Sheet Evolution Models</vt:lpstr>
      <vt:lpstr>Interfaces to CISM and MPAS LI for Transient Simulations </vt:lpstr>
      <vt:lpstr>PowerPoint Presentation</vt:lpstr>
      <vt:lpstr>PowerPoint Presentation</vt:lpstr>
      <vt:lpstr>PowerPoint Presentation</vt:lpstr>
      <vt:lpstr>PowerPoint Presentation</vt:lpstr>
      <vt:lpstr>Deterministic Inversion: Estimation  of Ice Sheet Initial State </vt:lpstr>
      <vt:lpstr>Deterministic Inversion:  Greenland</vt:lpstr>
      <vt:lpstr>Deterministic Inversion:  Antarctica (basal friction only)</vt:lpstr>
      <vt:lpstr>Bayesian Calibration: Demonstration of Workflow using KLE</vt:lpstr>
      <vt:lpstr>Bayesian Calibration: Demonstration of Workflow using KLE</vt:lpstr>
      <vt:lpstr>Bayesian Calibration: Demonstration of Workflow using KLE</vt:lpstr>
      <vt:lpstr>Bayesian Calibration: Demonstration of Workflow using KLE</vt:lpstr>
      <vt:lpstr>Bayesian Calibration: Demonstration of Workflow using KLE</vt:lpstr>
      <vt:lpstr>Bayesian Calibration: Demonstration of Workflow using KLE</vt:lpstr>
      <vt:lpstr>Bayesian Calibration: Demonstration of Workflow using KLE</vt:lpstr>
      <vt:lpstr>Bayesian Calibration: Demonstration of Workflow using KLE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Ongoing Work</vt:lpstr>
      <vt:lpstr>Funding/Acknowledgements</vt:lpstr>
      <vt:lpstr>References</vt:lpstr>
      <vt:lpstr>References (cont’d)</vt:lpstr>
      <vt:lpstr>Appendix: Preliminary Results for GIS Bayesian Inference</vt:lpstr>
      <vt:lpstr>Appendix: Preliminary Results for GIS Bayesian Inference (cont’d)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Kalashnikova, Irina</dc:creator>
  <cp:lastModifiedBy>Administrator</cp:lastModifiedBy>
  <cp:revision>1791</cp:revision>
  <cp:lastPrinted>2015-03-05T18:57:19Z</cp:lastPrinted>
  <dcterms:created xsi:type="dcterms:W3CDTF">2010-04-22T00:05:18Z</dcterms:created>
  <dcterms:modified xsi:type="dcterms:W3CDTF">2015-08-11T03:00:35Z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0x010100ED6848BFB3B80D4FB91BB98E54455AC9</vt:lpwstr>
  </property>
</Properties>
</file>