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84" r:id="rId1"/>
    <p:sldMasterId id="2147484041" r:id="rId2"/>
  </p:sldMasterIdLst>
  <p:notesMasterIdLst>
    <p:notesMasterId r:id="rId44"/>
  </p:notesMasterIdLst>
  <p:handoutMasterIdLst>
    <p:handoutMasterId r:id="rId45"/>
  </p:handoutMasterIdLst>
  <p:sldIdLst>
    <p:sldId id="395" r:id="rId3"/>
    <p:sldId id="570" r:id="rId4"/>
    <p:sldId id="569" r:id="rId5"/>
    <p:sldId id="590" r:id="rId6"/>
    <p:sldId id="591" r:id="rId7"/>
    <p:sldId id="592" r:id="rId8"/>
    <p:sldId id="593" r:id="rId9"/>
    <p:sldId id="594" r:id="rId10"/>
    <p:sldId id="595" r:id="rId11"/>
    <p:sldId id="545" r:id="rId12"/>
    <p:sldId id="596" r:id="rId13"/>
    <p:sldId id="597" r:id="rId14"/>
    <p:sldId id="598" r:id="rId15"/>
    <p:sldId id="501" r:id="rId16"/>
    <p:sldId id="554" r:id="rId17"/>
    <p:sldId id="564" r:id="rId18"/>
    <p:sldId id="575" r:id="rId19"/>
    <p:sldId id="546" r:id="rId20"/>
    <p:sldId id="599" r:id="rId21"/>
    <p:sldId id="600" r:id="rId22"/>
    <p:sldId id="601" r:id="rId23"/>
    <p:sldId id="602" r:id="rId24"/>
    <p:sldId id="603" r:id="rId25"/>
    <p:sldId id="573" r:id="rId26"/>
    <p:sldId id="574" r:id="rId27"/>
    <p:sldId id="580" r:id="rId28"/>
    <p:sldId id="581" r:id="rId29"/>
    <p:sldId id="577" r:id="rId30"/>
    <p:sldId id="558" r:id="rId31"/>
    <p:sldId id="604" r:id="rId32"/>
    <p:sldId id="582" r:id="rId33"/>
    <p:sldId id="585" r:id="rId34"/>
    <p:sldId id="583" r:id="rId35"/>
    <p:sldId id="523" r:id="rId36"/>
    <p:sldId id="465" r:id="rId37"/>
    <p:sldId id="563" r:id="rId38"/>
    <p:sldId id="586" r:id="rId39"/>
    <p:sldId id="571" r:id="rId40"/>
    <p:sldId id="572" r:id="rId41"/>
    <p:sldId id="605" r:id="rId42"/>
    <p:sldId id="606" r:id="rId43"/>
  </p:sldIdLst>
  <p:sldSz cx="9144000" cy="6858000" type="screen4x3"/>
  <p:notesSz cx="7010400" cy="9296400"/>
  <p:embeddedFontLst>
    <p:embeddedFont>
      <p:font typeface="Cambria Math" panose="02040503050406030204" pitchFamily="18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Arial Black" panose="020B0A04020102020204" pitchFamily="34" charset="0"/>
      <p:bold r:id="rId51"/>
    </p:embeddedFont>
    <p:embeddedFont>
      <p:font typeface="ＭＳ Ｐゴシック" panose="020B0600070205080204" pitchFamily="34" charset="-128"/>
      <p:regular r:id="rId52"/>
    </p:embeddedFont>
  </p:embeddedFontLst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FF"/>
    <a:srgbClr val="CCECFF"/>
    <a:srgbClr val="FFE69F"/>
    <a:srgbClr val="CCCCFF"/>
    <a:srgbClr val="FFFF99"/>
    <a:srgbClr val="19AF60"/>
    <a:srgbClr val="CCFF66"/>
    <a:srgbClr val="99FF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73" autoAdjust="0"/>
  </p:normalViewPr>
  <p:slideViewPr>
    <p:cSldViewPr>
      <p:cViewPr>
        <p:scale>
          <a:sx n="112" d="100"/>
          <a:sy n="112" d="100"/>
        </p:scale>
        <p:origin x="-61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60157F-B8A1-4463-9B0F-EC8E87225581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D6CE48-BA02-4951-B74E-9408F125C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8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369024-2F17-4A5A-87BC-682849C24338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8638" cy="4183063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9CB7F0-2855-402D-B1BE-EE1D4ECA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45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00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0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0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AMG: Gauss-Seidel</a:t>
            </a:r>
            <a:r>
              <a:rPr lang="en-US" baseline="0" dirty="0" smtClean="0"/>
              <a:t> smoothing on finest level (where lines are defined in mesh extruded direction), </a:t>
            </a:r>
            <a:r>
              <a:rPr lang="en-US" baseline="0" dirty="0" err="1" smtClean="0"/>
              <a:t>Chebyshev</a:t>
            </a:r>
            <a:r>
              <a:rPr lang="en-US" baseline="0" dirty="0" smtClean="0"/>
              <a:t> smoothing on coarser levels.</a:t>
            </a:r>
          </a:p>
          <a:p>
            <a:r>
              <a:rPr lang="en-US" baseline="0" dirty="0" smtClean="0"/>
              <a:t>- ILU: ordering is important to maintain acceptable convergence rates (need row-wise ordering)!</a:t>
            </a:r>
          </a:p>
          <a:p>
            <a:r>
              <a:rPr lang="en-US" baseline="0" dirty="0" smtClean="0"/>
              <a:t>- GMRES less sensitive than CG to rounding errors associated w/ severe ill-conditioning introduced by presence of ice shelves.</a:t>
            </a:r>
          </a:p>
          <a:p>
            <a:r>
              <a:rPr lang="en-US" baseline="0" dirty="0" smtClean="0"/>
              <a:t>- CG and GMRES minimize different norms.</a:t>
            </a:r>
          </a:p>
          <a:p>
            <a:r>
              <a:rPr lang="en-US" baseline="0" dirty="0" smtClean="0"/>
              <a:t>- Floating ice shelves: matrix entries corresponding to vertical coupling are much stronger than entries corresponding to horizontal coupling.  Vertical grid lines lie within ice shelves, top/bottom BCs resemble Neumann conditions and so the submatrix associated with the vertical lines is nearly singular.  Ill-conditioning creates challenges for solver.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4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AMG: Gauss-Seidel</a:t>
            </a:r>
            <a:r>
              <a:rPr lang="en-US" baseline="0" dirty="0" smtClean="0"/>
              <a:t> smoothing on finest level (where lines are defined in mesh extruded direction), </a:t>
            </a:r>
            <a:r>
              <a:rPr lang="en-US" baseline="0" dirty="0" err="1" smtClean="0"/>
              <a:t>Chebyshev</a:t>
            </a:r>
            <a:r>
              <a:rPr lang="en-US" baseline="0" dirty="0" smtClean="0"/>
              <a:t> smoothing on coarser levels.</a:t>
            </a:r>
          </a:p>
          <a:p>
            <a:r>
              <a:rPr lang="en-US" baseline="0" dirty="0" smtClean="0"/>
              <a:t>- ILU: ordering is important to maintain acceptable convergence rates (need row-wise ordering)!</a:t>
            </a:r>
          </a:p>
          <a:p>
            <a:r>
              <a:rPr lang="en-US" baseline="0" dirty="0" smtClean="0"/>
              <a:t>- GMRES less sensitive than CG to rounding errors associated w/ severe ill-conditioning introduced by presence of ice shelves.</a:t>
            </a:r>
          </a:p>
          <a:p>
            <a:r>
              <a:rPr lang="en-US" baseline="0" dirty="0" smtClean="0"/>
              <a:t>- CG and GMRES minimize different norms.</a:t>
            </a:r>
          </a:p>
          <a:p>
            <a:r>
              <a:rPr lang="en-US" baseline="0" dirty="0" smtClean="0"/>
              <a:t>- Floating ice shelves: matrix entries corresponding to vertical coupling are much stronger than entries corresponding to horizontal coupling.  Vertical grid lines lie within ice shelves, top/bottom BCs resemble Neumann conditions and so the submatrix associated with the vertical lines is nearly singular.  Ill-conditioning creates challenges for solver.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43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B8E1-14A4-4DE2-AEAF-BDEDFA2B8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233F-3603-4C11-804D-F603BEB13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E95E-1429-4DFC-A4ED-5E1C91F70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9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35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1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41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9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76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5FF60-7704-4620-8B86-669943715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6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2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82F5-B8D7-4585-BA42-4DC208A84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F5C8-F183-45E1-81A3-F1DD1EC23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1761-5611-4AA6-A6BD-1598087C0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15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SAND2015-1599 C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53F1-4BFA-4A95-8569-A8F04E50E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911B-F0AD-4F74-96C2-B99FC7F37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9D12-42C0-47BC-A57F-DB8F69D1F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79" name="Picture 6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53400" y="6418263"/>
            <a:ext cx="8890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9" name="Straight Connector 6"/>
          <p:cNvCxnSpPr/>
          <p:nvPr/>
        </p:nvCxnSpPr>
        <p:spPr>
          <a:xfrm>
            <a:off x="419100" y="1447800"/>
            <a:ext cx="8305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181" name="Title Placeholder 1"/>
          <p:cNvSpPr>
            <a:spLocks noGrp="1"/>
          </p:cNvSpPr>
          <p:nvPr>
            <p:ph type="title"/>
          </p:nvPr>
        </p:nvSpPr>
        <p:spPr bwMode="auto">
          <a:xfrm>
            <a:off x="1409700" y="274638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SAND2015-1599 C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B67D38-5AE2-4466-A1D2-E3FD679E6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A0260B8-9196-4E37-B354-1442C8AA3905}" type="slidenum">
              <a:rPr lang="en-US" sz="1600" baseline="0" smtClean="0">
                <a:latin typeface="+mn-lt"/>
              </a:rPr>
              <a:t>‹#›</a:t>
            </a:fld>
            <a:endParaRPr lang="en-US" sz="16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9" r:id="rId2"/>
    <p:sldLayoutId id="2147484038" r:id="rId3"/>
    <p:sldLayoutId id="2147484037" r:id="rId4"/>
    <p:sldLayoutId id="2147484036" r:id="rId5"/>
    <p:sldLayoutId id="2147484035" r:id="rId6"/>
    <p:sldLayoutId id="2147484034" r:id="rId7"/>
    <p:sldLayoutId id="2147484033" r:id="rId8"/>
    <p:sldLayoutId id="2147484032" r:id="rId9"/>
    <p:sldLayoutId id="2147484031" r:id="rId10"/>
    <p:sldLayoutId id="214748403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8-10,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SAND2015-1599 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1FE8-E38C-482F-B256-C676C0D54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4.png"/><Relationship Id="rId1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10.png"/><Relationship Id="rId1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Relationship Id="rId1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10.png"/><Relationship Id="rId7" Type="http://schemas.openxmlformats.org/officeDocument/2006/relationships/image" Target="../media/image32.png"/><Relationship Id="rId1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Relationship Id="rId1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10.png"/><Relationship Id="rId7" Type="http://schemas.openxmlformats.org/officeDocument/2006/relationships/image" Target="../media/image32.png"/><Relationship Id="rId1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1.pn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4.png"/><Relationship Id="rId1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gahansen/Albany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39.jp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10" Type="http://schemas.openxmlformats.org/officeDocument/2006/relationships/image" Target="../media/image52.png"/><Relationship Id="rId4" Type="http://schemas.openxmlformats.org/officeDocument/2006/relationships/image" Target="../media/image460.png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6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3.tiff"/><Relationship Id="rId3" Type="http://schemas.openxmlformats.org/officeDocument/2006/relationships/image" Target="../media/image55.tiff"/><Relationship Id="rId7" Type="http://schemas.openxmlformats.org/officeDocument/2006/relationships/image" Target="../media/image58.jpe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70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83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10" Type="http://schemas.openxmlformats.org/officeDocument/2006/relationships/image" Target="../media/image800.png"/><Relationship Id="rId4" Type="http://schemas.openxmlformats.org/officeDocument/2006/relationships/image" Target="../media/image510.png"/><Relationship Id="rId1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83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12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81.png"/><Relationship Id="rId5" Type="http://schemas.openxmlformats.org/officeDocument/2006/relationships/image" Target="../media/image520.png"/><Relationship Id="rId10" Type="http://schemas.openxmlformats.org/officeDocument/2006/relationships/image" Target="../media/image800.png"/><Relationship Id="rId4" Type="http://schemas.openxmlformats.org/officeDocument/2006/relationships/image" Target="../media/image510.png"/><Relationship Id="rId1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83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12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81.png"/><Relationship Id="rId5" Type="http://schemas.openxmlformats.org/officeDocument/2006/relationships/image" Target="../media/image520.png"/><Relationship Id="rId10" Type="http://schemas.openxmlformats.org/officeDocument/2006/relationships/image" Target="../media/image80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Relationship Id="rId1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46749"/>
            <a:ext cx="1627971" cy="31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" y="3748683"/>
            <a:ext cx="2650202" cy="226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3048000"/>
            <a:ext cx="4724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i="1" dirty="0">
              <a:latin typeface="+mn-lt"/>
            </a:endParaRPr>
          </a:p>
          <a:p>
            <a:pPr algn="ctr"/>
            <a:endParaRPr lang="en-US" sz="2000" dirty="0">
              <a:latin typeface="+mn-lt"/>
            </a:endParaRPr>
          </a:p>
          <a:p>
            <a:pPr algn="ctr"/>
            <a:endParaRPr lang="en-US" sz="2000" dirty="0" smtClean="0">
              <a:latin typeface="+mn-lt"/>
            </a:endParaRPr>
          </a:p>
          <a:p>
            <a:pPr algn="ctr"/>
            <a:r>
              <a:rPr lang="en-US" sz="2000" dirty="0" smtClean="0">
                <a:latin typeface="+mn-lt"/>
              </a:rPr>
              <a:t>Numerical </a:t>
            </a:r>
            <a:r>
              <a:rPr lang="en-US" sz="2000" dirty="0">
                <a:latin typeface="+mn-lt"/>
              </a:rPr>
              <a:t>and Computational Developments to Advance </a:t>
            </a:r>
            <a:r>
              <a:rPr lang="en-US" sz="2000" dirty="0" err="1">
                <a:latin typeface="+mn-lt"/>
              </a:rPr>
              <a:t>Multiscale</a:t>
            </a:r>
            <a:r>
              <a:rPr lang="en-US" sz="2000" dirty="0">
                <a:latin typeface="+mn-lt"/>
              </a:rPr>
              <a:t> Earth System Models (</a:t>
            </a:r>
            <a:r>
              <a:rPr lang="en-US" sz="2000" dirty="0" smtClean="0">
                <a:latin typeface="+mn-lt"/>
              </a:rPr>
              <a:t>MSESM)</a:t>
            </a:r>
          </a:p>
          <a:p>
            <a:pPr algn="ctr"/>
            <a:endParaRPr lang="en-US" sz="800" dirty="0" smtClean="0">
              <a:latin typeface="+mn-lt"/>
            </a:endParaRPr>
          </a:p>
          <a:p>
            <a:pPr algn="ctr"/>
            <a:r>
              <a:rPr lang="en-US" sz="2000" dirty="0" smtClean="0">
                <a:latin typeface="+mn-lt"/>
              </a:rPr>
              <a:t>International </a:t>
            </a:r>
            <a:r>
              <a:rPr lang="en-US" sz="2000" dirty="0">
                <a:latin typeface="+mn-lt"/>
              </a:rPr>
              <a:t>Conference on Computational </a:t>
            </a:r>
            <a:r>
              <a:rPr lang="en-US" sz="2000" dirty="0" smtClean="0">
                <a:latin typeface="+mn-lt"/>
              </a:rPr>
              <a:t>Science (ICCS) 2015</a:t>
            </a:r>
          </a:p>
          <a:p>
            <a:pPr algn="ctr"/>
            <a:r>
              <a:rPr lang="en-US" sz="2000" dirty="0" smtClean="0">
                <a:latin typeface="+mn-lt"/>
              </a:rPr>
              <a:t>June 1-3, 2015</a:t>
            </a:r>
          </a:p>
          <a:p>
            <a:pPr algn="ctr"/>
            <a:r>
              <a:rPr lang="en-US" sz="2000" dirty="0" smtClean="0">
                <a:latin typeface="+mn-lt"/>
              </a:rPr>
              <a:t>Reykjavik, Iceland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295400"/>
            <a:ext cx="8714571" cy="455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924800" cy="1143000"/>
          </a:xfrm>
        </p:spPr>
        <p:txBody>
          <a:bodyPr/>
          <a:lstStyle/>
          <a:p>
            <a:r>
              <a:rPr lang="en-US" sz="3000" dirty="0" smtClean="0">
                <a:solidFill>
                  <a:srgbClr val="002060"/>
                </a:solidFill>
                <a:latin typeface="+mn-lt"/>
              </a:rPr>
              <a:t>On the Scalability of the </a:t>
            </a:r>
            <a:r>
              <a:rPr lang="en-US" sz="30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000" dirty="0" smtClean="0">
                <a:solidFill>
                  <a:srgbClr val="002060"/>
                </a:solidFill>
                <a:latin typeface="+mn-lt"/>
              </a:rPr>
              <a:t>First-Order Stokes Approximation Ice Sheet Solver for Large-Scale Simulations of the Greenland and Antarctic Ice Sheets</a:t>
            </a:r>
            <a:endParaRPr lang="en-US" sz="3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67" y="2209800"/>
            <a:ext cx="78486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I. Tezaur</a:t>
            </a:r>
            <a:r>
              <a:rPr lang="en-US" sz="2200" baseline="30000" dirty="0" smtClean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>
                <a:solidFill>
                  <a:schemeClr val="tx1"/>
                </a:solidFill>
              </a:rPr>
              <a:t>R. </a:t>
            </a:r>
            <a:r>
              <a:rPr lang="en-US" sz="2200" dirty="0" smtClean="0">
                <a:solidFill>
                  <a:schemeClr val="tx1"/>
                </a:solidFill>
              </a:rPr>
              <a:t>Tuminaro</a:t>
            </a:r>
            <a:r>
              <a:rPr lang="en-US" sz="2200" baseline="30000" dirty="0" smtClean="0">
                <a:solidFill>
                  <a:schemeClr val="tx1"/>
                </a:solidFill>
              </a:rPr>
              <a:t>1</a:t>
            </a:r>
            <a:r>
              <a:rPr lang="en-US" sz="2200" dirty="0">
                <a:solidFill>
                  <a:schemeClr val="tx1"/>
                </a:solidFill>
              </a:rPr>
              <a:t>, M. Perego</a:t>
            </a:r>
            <a:r>
              <a:rPr lang="en-US" sz="2200" baseline="30000" dirty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, A. Salinger</a:t>
            </a:r>
            <a:r>
              <a:rPr lang="en-US" sz="2200" baseline="30000" dirty="0" smtClean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, S. Price</a:t>
            </a:r>
            <a:r>
              <a:rPr lang="en-US" sz="2200" baseline="30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baseline="30000" dirty="0" smtClean="0">
                <a:solidFill>
                  <a:schemeClr val="tx1"/>
                </a:solidFill>
              </a:rPr>
              <a:t>1 </a:t>
            </a:r>
            <a:r>
              <a:rPr lang="en-US" dirty="0" smtClean="0">
                <a:solidFill>
                  <a:schemeClr val="tx1"/>
                </a:solidFill>
              </a:rPr>
              <a:t>Sandia National Laboratories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Livermore, CA and Albuquerque, NM, USA</a:t>
            </a:r>
          </a:p>
          <a:p>
            <a:pPr algn="ctr"/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Los Alamos National Laboratory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Los Alamos, NM, USA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6340512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SAND2015-3862C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1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855755" y="160867"/>
            <a:ext cx="57548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The First-Order Stokes Model</a:t>
            </a:r>
          </a:p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for Ice Sheets &amp; Glaciers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882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Ice sheet dynamics are given by the </a:t>
            </a:r>
            <a:r>
              <a:rPr lang="en-US" b="1" i="1" dirty="0" smtClean="0">
                <a:latin typeface="Calibri" pitchFamily="34" charset="0"/>
              </a:rPr>
              <a:t>“First-Order” Stokes PDEs</a:t>
            </a:r>
            <a:r>
              <a:rPr lang="en-US" dirty="0" smtClean="0">
                <a:latin typeface="Calibri" pitchFamily="34" charset="0"/>
              </a:rPr>
              <a:t>: approximation* to viscous incompressible </a:t>
            </a:r>
            <a:r>
              <a:rPr lang="en-US" b="1" i="1" dirty="0" smtClean="0">
                <a:latin typeface="Calibri" pitchFamily="34" charset="0"/>
              </a:rPr>
              <a:t>quasi-static</a:t>
            </a:r>
            <a:r>
              <a:rPr lang="en-US" dirty="0" smtClean="0">
                <a:latin typeface="Calibri" pitchFamily="34" charset="0"/>
              </a:rPr>
              <a:t> Stokes flow with power-law viscosity.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)=−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1" i="1" baseline="-2500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i="1">
                                <a:latin typeface="Cambria Math"/>
                              </a:rPr>
                              <m:t>)=−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Calibri" pitchFamily="34" charset="0"/>
                  </a:rPr>
                  <a:t>    ,  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dirty="0" smtClean="0"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4038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572000"/>
            <a:ext cx="632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Relevant boundary conditions: </a:t>
            </a:r>
          </a:p>
          <a:p>
            <a:endParaRPr lang="en-US" sz="400" dirty="0" smtClean="0">
              <a:latin typeface="+mn-lt"/>
            </a:endParaRPr>
          </a:p>
          <a:p>
            <a:endParaRPr lang="en-US" sz="400" dirty="0" smtClean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3517612"/>
            <a:ext cx="3247477" cy="2362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25124" y="443201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 smtClean="0">
                  <a:latin typeface="Calibri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</a:rPr>
                  <a:t> Viscosity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is nonlinear function given by “</a:t>
                </a:r>
                <a:r>
                  <a:rPr lang="en-US" b="1" i="1" dirty="0" smtClean="0">
                    <a:latin typeface="Calibri" pitchFamily="34" charset="0"/>
                  </a:rPr>
                  <a:t>Glen’s law”</a:t>
                </a:r>
                <a:r>
                  <a:rPr lang="en-US" dirty="0" smtClean="0">
                    <a:latin typeface="Calibri" pitchFamily="34" charset="0"/>
                  </a:rPr>
                  <a:t>: </a:t>
                </a:r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4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="0" i="0" baseline="-25000" smtClean="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𝑢𝑗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+mn-lt"/>
                  </a:rPr>
                  <a:t>*Assumption: </a:t>
                </a:r>
                <a:r>
                  <a:rPr lang="en-US" sz="1400" dirty="0" smtClean="0">
                    <a:latin typeface="+mn-lt"/>
                  </a:rPr>
                  <a:t>aspect </a:t>
                </a:r>
                <a:r>
                  <a:rPr lang="en-US" sz="1400" dirty="0">
                    <a:latin typeface="+mn-lt"/>
                  </a:rPr>
                  <a:t>ratio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400" dirty="0">
                    <a:latin typeface="+mn-lt"/>
                  </a:rPr>
                  <a:t>is small and </a:t>
                </a:r>
                <a:r>
                  <a:rPr lang="en-US" sz="1400" dirty="0" err="1">
                    <a:latin typeface="+mn-lt"/>
                  </a:rPr>
                  <a:t>normals</a:t>
                </a:r>
                <a:r>
                  <a:rPr lang="en-US" sz="1400" dirty="0">
                    <a:latin typeface="+mn-lt"/>
                  </a:rPr>
                  <a:t> to upper/lower surfaces are almost vertical.</a:t>
                </a:r>
              </a:p>
              <a:p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172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(</m:t>
                      </m:r>
                      <m:r>
                        <a:rPr lang="en-US" sz="1400" i="1" dirty="0" smtClean="0">
                          <a:latin typeface="Cambria Math"/>
                        </a:rPr>
                        <m:t>𝑛</m:t>
                      </m:r>
                      <m:r>
                        <a:rPr lang="en-US" sz="1400" i="1" dirty="0" smtClean="0"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3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855755" y="160867"/>
            <a:ext cx="57548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The First-Order Stokes Model</a:t>
            </a:r>
          </a:p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for Ice Sheets &amp; Glaciers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882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Ice sheet dynamics are given by the </a:t>
            </a:r>
            <a:r>
              <a:rPr lang="en-US" b="1" i="1" dirty="0" smtClean="0">
                <a:latin typeface="Calibri" pitchFamily="34" charset="0"/>
              </a:rPr>
              <a:t>“First-Order” Stokes PDEs</a:t>
            </a:r>
            <a:r>
              <a:rPr lang="en-US" dirty="0" smtClean="0">
                <a:latin typeface="Calibri" pitchFamily="34" charset="0"/>
              </a:rPr>
              <a:t>: approximation* to viscous incompressible </a:t>
            </a:r>
            <a:r>
              <a:rPr lang="en-US" b="1" i="1" dirty="0" smtClean="0">
                <a:latin typeface="Calibri" pitchFamily="34" charset="0"/>
              </a:rPr>
              <a:t>quasi-static</a:t>
            </a:r>
            <a:r>
              <a:rPr lang="en-US" dirty="0" smtClean="0">
                <a:latin typeface="Calibri" pitchFamily="34" charset="0"/>
              </a:rPr>
              <a:t> Stokes flow with power-law viscosity.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)=−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1" i="1" baseline="-2500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i="1">
                                <a:latin typeface="Cambria Math"/>
                              </a:rPr>
                              <m:t>)=−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Calibri" pitchFamily="34" charset="0"/>
                  </a:rPr>
                  <a:t>    ,  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dirty="0" smtClean="0"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4038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52400" y="4572000"/>
                <a:ext cx="6324600" cy="810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Relevant boundary conditions: 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endParaRPr lang="en-US" sz="4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Stress-free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=0,</m:t>
                    </m:r>
                  </m:oMath>
                </a14:m>
                <a:r>
                  <a:rPr lang="en-US" b="1" i="1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b="1" i="1" baseline="-25000" dirty="0" smtClean="0">
                  <a:latin typeface="+mn-lt"/>
                </a:endParaRPr>
              </a:p>
              <a:p>
                <a:pPr lvl="1"/>
                <a:endParaRPr lang="en-US" sz="400" i="1" baseline="-250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72000"/>
                <a:ext cx="6324600" cy="810478"/>
              </a:xfrm>
              <a:prstGeom prst="rect">
                <a:avLst/>
              </a:prstGeom>
              <a:blipFill rotWithShape="1">
                <a:blip r:embed="rId4"/>
                <a:stretch>
                  <a:fillRect l="-578" t="-3759" b="-6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3517612"/>
            <a:ext cx="3247477" cy="2362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25124" y="443201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 smtClean="0">
                  <a:latin typeface="Calibri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</a:rPr>
                  <a:t> Viscosity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is nonlinear function given by “</a:t>
                </a:r>
                <a:r>
                  <a:rPr lang="en-US" b="1" i="1" dirty="0" smtClean="0">
                    <a:latin typeface="Calibri" pitchFamily="34" charset="0"/>
                  </a:rPr>
                  <a:t>Glen’s law”</a:t>
                </a:r>
                <a:r>
                  <a:rPr lang="en-US" dirty="0" smtClean="0">
                    <a:latin typeface="Calibri" pitchFamily="34" charset="0"/>
                  </a:rPr>
                  <a:t>: </a:t>
                </a:r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4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="0" i="0" baseline="-25000" smtClean="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𝑢𝑗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3845243"/>
                <a:ext cx="2667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dirty="0" smtClean="0">
                    <a:latin typeface="+mn-lt"/>
                  </a:rPr>
                  <a:t>Surface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600" i="1" baseline="-2500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845243"/>
                <a:ext cx="2667000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457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331591" y="4231332"/>
            <a:ext cx="0" cy="188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+mn-lt"/>
                  </a:rPr>
                  <a:t>*Assumption: </a:t>
                </a:r>
                <a:r>
                  <a:rPr lang="en-US" sz="1400" dirty="0" smtClean="0">
                    <a:latin typeface="+mn-lt"/>
                  </a:rPr>
                  <a:t>aspect </a:t>
                </a:r>
                <a:r>
                  <a:rPr lang="en-US" sz="1400" dirty="0">
                    <a:latin typeface="+mn-lt"/>
                  </a:rPr>
                  <a:t>ratio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400" dirty="0">
                    <a:latin typeface="+mn-lt"/>
                  </a:rPr>
                  <a:t>is small and </a:t>
                </a:r>
                <a:r>
                  <a:rPr lang="en-US" sz="1400" dirty="0" err="1">
                    <a:latin typeface="+mn-lt"/>
                  </a:rPr>
                  <a:t>normals</a:t>
                </a:r>
                <a:r>
                  <a:rPr lang="en-US" sz="1400" dirty="0">
                    <a:latin typeface="+mn-lt"/>
                  </a:rPr>
                  <a:t> to upper/lower surfaces are almost vertical.</a:t>
                </a:r>
              </a:p>
              <a:p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172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(</m:t>
                      </m:r>
                      <m:r>
                        <a:rPr lang="en-US" sz="1400" i="1" dirty="0" smtClean="0">
                          <a:latin typeface="Cambria Math"/>
                        </a:rPr>
                        <m:t>𝑛</m:t>
                      </m:r>
                      <m:r>
                        <a:rPr lang="en-US" sz="1400" i="1" dirty="0" smtClean="0"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5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855755" y="160867"/>
            <a:ext cx="57548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The First-Order Stokes Model</a:t>
            </a:r>
          </a:p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for Ice Sheets &amp; Glaciers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882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Ice sheet dynamics are given by the </a:t>
            </a:r>
            <a:r>
              <a:rPr lang="en-US" b="1" i="1" dirty="0" smtClean="0">
                <a:latin typeface="Calibri" pitchFamily="34" charset="0"/>
              </a:rPr>
              <a:t>“First-Order” Stokes PDEs</a:t>
            </a:r>
            <a:r>
              <a:rPr lang="en-US" dirty="0" smtClean="0">
                <a:latin typeface="Calibri" pitchFamily="34" charset="0"/>
              </a:rPr>
              <a:t>: approximation* to viscous incompressible </a:t>
            </a:r>
            <a:r>
              <a:rPr lang="en-US" b="1" i="1" dirty="0" smtClean="0">
                <a:latin typeface="Calibri" pitchFamily="34" charset="0"/>
              </a:rPr>
              <a:t>quasi-static</a:t>
            </a:r>
            <a:r>
              <a:rPr lang="en-US" dirty="0" smtClean="0">
                <a:latin typeface="Calibri" pitchFamily="34" charset="0"/>
              </a:rPr>
              <a:t> Stokes flow with power-law viscosity.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)=−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1" i="1" baseline="-2500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i="1">
                                <a:latin typeface="Cambria Math"/>
                              </a:rPr>
                              <m:t>)=−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Calibri" pitchFamily="34" charset="0"/>
                  </a:rPr>
                  <a:t>    ,  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dirty="0" smtClean="0"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4038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52400" y="4572000"/>
                <a:ext cx="6324600" cy="179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Relevant boundary conditions: 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endParaRPr lang="en-US" sz="4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Stress-free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=0,</m:t>
                    </m:r>
                  </m:oMath>
                </a14:m>
                <a:r>
                  <a:rPr lang="en-US" b="1" i="1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b="1" i="1" baseline="-25000" dirty="0" smtClean="0">
                  <a:latin typeface="+mn-lt"/>
                </a:endParaRPr>
              </a:p>
              <a:p>
                <a:pPr lvl="1"/>
                <a:endParaRPr lang="en-US" sz="400" i="1" baseline="-250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Floating ice BC: </a:t>
                </a:r>
              </a:p>
              <a:p>
                <a:pPr lvl="1"/>
                <a:r>
                  <a:rPr lang="en-US" b="1" i="1" dirty="0">
                    <a:latin typeface="+mn-lt"/>
                  </a:rPr>
                  <a:t>	</a:t>
                </a:r>
                <a:r>
                  <a:rPr lang="en-US" b="1" i="1" dirty="0" smtClean="0">
                    <a:latin typeface="+mn-lt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i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𝑔𝑧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&gt;0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 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0,        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  <a:ea typeface="Cambria Math"/>
                              </a:rPr>
                              <m:t>if</m:t>
                            </m:r>
                            <m:r>
                              <a:rPr lang="en-US" b="0" i="0" dirty="0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≤0</m:t>
                            </m:r>
                          </m:e>
                        </m:eqAr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,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on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i="1" baseline="-250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i="1" baseline="-250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72000"/>
                <a:ext cx="6324600" cy="1790939"/>
              </a:xfrm>
              <a:prstGeom prst="rect">
                <a:avLst/>
              </a:prstGeom>
              <a:blipFill rotWithShape="1">
                <a:blip r:embed="rId4"/>
                <a:stretch>
                  <a:fillRect l="-578" t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3517612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91924" y="5041612"/>
                <a:ext cx="1799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+mn-lt"/>
                  </a:rPr>
                  <a:t>Lateral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400" b="0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24" y="5041612"/>
                <a:ext cx="1799676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1017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25124" y="443201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p:cxnSp>
        <p:nvCxnSpPr>
          <p:cNvPr id="20" name="Straight Arrow Connector 19"/>
          <p:cNvCxnSpPr>
            <a:stCxn id="13" idx="1"/>
          </p:cNvCxnSpPr>
          <p:nvPr/>
        </p:nvCxnSpPr>
        <p:spPr>
          <a:xfrm flipH="1">
            <a:off x="6963324" y="5195501"/>
            <a:ext cx="2286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 smtClean="0">
                  <a:latin typeface="Calibri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</a:rPr>
                  <a:t> Viscosity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is nonlinear function given by “</a:t>
                </a:r>
                <a:r>
                  <a:rPr lang="en-US" b="1" i="1" dirty="0" smtClean="0">
                    <a:latin typeface="Calibri" pitchFamily="34" charset="0"/>
                  </a:rPr>
                  <a:t>Glen’s law”</a:t>
                </a:r>
                <a:r>
                  <a:rPr lang="en-US" dirty="0" smtClean="0">
                    <a:latin typeface="Calibri" pitchFamily="34" charset="0"/>
                  </a:rPr>
                  <a:t>: </a:t>
                </a:r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4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="0" i="0" baseline="-25000" smtClean="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𝑢𝑗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3845243"/>
                <a:ext cx="2667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dirty="0" smtClean="0">
                    <a:latin typeface="+mn-lt"/>
                  </a:rPr>
                  <a:t>Surface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600" i="1" baseline="-2500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845243"/>
                <a:ext cx="2667000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457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331591" y="4231332"/>
            <a:ext cx="0" cy="188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+mn-lt"/>
                  </a:rPr>
                  <a:t>*Assumption: </a:t>
                </a:r>
                <a:r>
                  <a:rPr lang="en-US" sz="1400" dirty="0" smtClean="0">
                    <a:latin typeface="+mn-lt"/>
                  </a:rPr>
                  <a:t>aspect </a:t>
                </a:r>
                <a:r>
                  <a:rPr lang="en-US" sz="1400" dirty="0">
                    <a:latin typeface="+mn-lt"/>
                  </a:rPr>
                  <a:t>ratio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400" dirty="0">
                    <a:latin typeface="+mn-lt"/>
                  </a:rPr>
                  <a:t>is small and </a:t>
                </a:r>
                <a:r>
                  <a:rPr lang="en-US" sz="1400" dirty="0" err="1">
                    <a:latin typeface="+mn-lt"/>
                  </a:rPr>
                  <a:t>normals</a:t>
                </a:r>
                <a:r>
                  <a:rPr lang="en-US" sz="1400" dirty="0">
                    <a:latin typeface="+mn-lt"/>
                  </a:rPr>
                  <a:t> to upper/lower surfaces are almost vertical.</a:t>
                </a:r>
              </a:p>
              <a:p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172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(</m:t>
                      </m:r>
                      <m:r>
                        <a:rPr lang="en-US" sz="1400" i="1" dirty="0" smtClean="0">
                          <a:latin typeface="Cambria Math"/>
                        </a:rPr>
                        <m:t>𝑛</m:t>
                      </m:r>
                      <m:r>
                        <a:rPr lang="en-US" sz="1400" i="1" dirty="0" smtClean="0"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5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855755" y="160867"/>
            <a:ext cx="57548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The First-Order Stokes Model</a:t>
            </a:r>
          </a:p>
          <a:p>
            <a:pPr algn="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for Ice Sheets &amp; Glaciers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882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Ice sheet dynamics are given by the </a:t>
            </a:r>
            <a:r>
              <a:rPr lang="en-US" b="1" i="1" dirty="0" smtClean="0">
                <a:latin typeface="Calibri" pitchFamily="34" charset="0"/>
              </a:rPr>
              <a:t>“First-Order” Stokes PDEs</a:t>
            </a:r>
            <a:r>
              <a:rPr lang="en-US" dirty="0" smtClean="0">
                <a:latin typeface="Calibri" pitchFamily="34" charset="0"/>
              </a:rPr>
              <a:t>: approximation* to viscous incompressible </a:t>
            </a:r>
            <a:r>
              <a:rPr lang="en-US" b="1" i="1" dirty="0" smtClean="0">
                <a:latin typeface="Calibri" pitchFamily="34" charset="0"/>
              </a:rPr>
              <a:t>quasi-static</a:t>
            </a:r>
            <a:r>
              <a:rPr lang="en-US" dirty="0" smtClean="0">
                <a:latin typeface="Calibri" pitchFamily="34" charset="0"/>
              </a:rPr>
              <a:t> Stokes flow with power-law viscosity.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)=−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∙(2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acc>
                              <m:accPr>
                                <m:chr m:val="̇"/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𝝐</m:t>
                                </m:r>
                              </m:e>
                            </m:acc>
                            <m:r>
                              <a:rPr lang="en-US" b="1" i="1" baseline="-2500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i="1">
                                <a:latin typeface="Cambria Math"/>
                              </a:rPr>
                              <m:t>)=−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Calibri" pitchFamily="34" charset="0"/>
                  </a:rPr>
                  <a:t>    ,   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en-US" dirty="0" smtClean="0">
                  <a:latin typeface="Calibri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62200"/>
                <a:ext cx="3429000" cy="9775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" y="4038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52400" y="4572000"/>
                <a:ext cx="6324600" cy="206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Relevant boundary conditions: </a:t>
                </a:r>
              </a:p>
              <a:p>
                <a:endParaRPr lang="en-US" sz="400" dirty="0" smtClean="0">
                  <a:latin typeface="+mn-lt"/>
                </a:endParaRPr>
              </a:p>
              <a:p>
                <a:endParaRPr lang="en-US" sz="4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Stress-free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=0,</m:t>
                    </m:r>
                  </m:oMath>
                </a14:m>
                <a:r>
                  <a:rPr lang="en-US" b="1" i="1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b="1" i="1" baseline="-25000" dirty="0" smtClean="0">
                  <a:latin typeface="+mn-lt"/>
                </a:endParaRPr>
              </a:p>
              <a:p>
                <a:pPr lvl="1"/>
                <a:endParaRPr lang="en-US" sz="400" i="1" baseline="-250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Floating ice BC: </a:t>
                </a:r>
              </a:p>
              <a:p>
                <a:pPr lvl="1"/>
                <a:r>
                  <a:rPr lang="en-US" b="1" i="1" dirty="0">
                    <a:latin typeface="+mn-lt"/>
                  </a:rPr>
                  <a:t>	</a:t>
                </a:r>
                <a:r>
                  <a:rPr lang="en-US" b="1" i="1" dirty="0" smtClean="0">
                    <a:latin typeface="+mn-lt"/>
                  </a:rPr>
                  <a:t>	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i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𝑔𝑧</m:t>
                            </m:r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&gt;0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 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0,        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  <a:ea typeface="Cambria Math"/>
                              </a:rPr>
                              <m:t>if</m:t>
                            </m:r>
                            <m:r>
                              <a:rPr lang="en-US" b="0" i="0" dirty="0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≤0</m:t>
                            </m:r>
                          </m:e>
                        </m:eqAr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,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on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i="1" baseline="-250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+mn-lt"/>
                  </a:rPr>
                  <a:t>Basal sliding BC: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𝝐</m:t>
                        </m:r>
                      </m:e>
                    </m:acc>
                    <m:r>
                      <a:rPr lang="en-US" i="1" baseline="-2500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𝑢𝑖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i="1" dirty="0">
                    <a:latin typeface="+mn-lt"/>
                  </a:rPr>
                  <a:t>, </a:t>
                </a:r>
                <a:r>
                  <a:rPr lang="en-US" dirty="0">
                    <a:latin typeface="+mn-lt"/>
                  </a:rPr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i="1" baseline="-250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72000"/>
                <a:ext cx="6324600" cy="2067938"/>
              </a:xfrm>
              <a:prstGeom prst="rect">
                <a:avLst/>
              </a:prstGeom>
              <a:blipFill rotWithShape="1">
                <a:blip r:embed="rId4"/>
                <a:stretch>
                  <a:fillRect l="-578" t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23" y="3517612"/>
            <a:ext cx="3247477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24600" y="5608853"/>
                <a:ext cx="2209800" cy="50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Basal boundary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i="1" baseline="-25000" dirty="0"/>
              </a:p>
              <a:p>
                <a:r>
                  <a:rPr lang="en-US" sz="1300" dirty="0" smtClean="0">
                    <a:solidFill>
                      <a:schemeClr val="bg1"/>
                    </a:solidFill>
                    <a:latin typeface="+mn-lt"/>
                  </a:rPr>
                  <a:t>)</a:t>
                </a:r>
                <a:endParaRPr lang="en-US" sz="13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608853"/>
                <a:ext cx="2209800" cy="502895"/>
              </a:xfrm>
              <a:prstGeom prst="rect">
                <a:avLst/>
              </a:prstGeom>
              <a:blipFill rotWithShape="1">
                <a:blip r:embed="rId6"/>
                <a:stretch>
                  <a:fillRect l="-552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91924" y="5041612"/>
                <a:ext cx="1799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+mn-lt"/>
                  </a:rPr>
                  <a:t>Lateral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400" b="0" i="1" baseline="-25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24" y="5041612"/>
                <a:ext cx="1799676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1017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125124" y="443201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Ice sheet</a:t>
            </a:r>
            <a:endParaRPr lang="en-US" sz="14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19800" y="5702026"/>
            <a:ext cx="304800" cy="8917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1"/>
          </p:cNvCxnSpPr>
          <p:nvPr/>
        </p:nvCxnSpPr>
        <p:spPr>
          <a:xfrm flipH="1">
            <a:off x="6963324" y="5195501"/>
            <a:ext cx="2286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 smtClean="0">
                  <a:latin typeface="Calibri" pitchFamily="34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</a:rPr>
                  <a:t> Viscosity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is nonlinear function given by “</a:t>
                </a:r>
                <a:r>
                  <a:rPr lang="en-US" b="1" i="1" dirty="0" smtClean="0">
                    <a:latin typeface="Calibri" pitchFamily="34" charset="0"/>
                  </a:rPr>
                  <a:t>Glen’s law”</a:t>
                </a:r>
                <a:r>
                  <a:rPr lang="en-US" dirty="0" smtClean="0">
                    <a:latin typeface="Calibri" pitchFamily="34" charset="0"/>
                  </a:rPr>
                  <a:t>: </a:t>
                </a:r>
                <a:endParaRPr 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" y="3241357"/>
                <a:ext cx="8001000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45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733800"/>
                <a:ext cx="2745072" cy="76783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58450" y="6019800"/>
                <a:ext cx="3033150" cy="3629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sliding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coefficient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≥0</m:t>
                      </m:r>
                    </m:oMath>
                  </m:oMathPara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50" y="6019800"/>
                <a:ext cx="3033150" cy="362984"/>
              </a:xfrm>
              <a:prstGeom prst="rect">
                <a:avLst/>
              </a:prstGeom>
              <a:blipFill rotWithShape="1">
                <a:blip r:embed="rId10"/>
                <a:stretch>
                  <a:fillRect b="-131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="0" i="0" baseline="-25000" smtClean="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𝑢𝑗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43396"/>
                <a:ext cx="2743200" cy="113800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3845243"/>
                <a:ext cx="2667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1400" dirty="0" smtClean="0">
                    <a:latin typeface="+mn-lt"/>
                  </a:rPr>
                  <a:t>Surface boundary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sz="1600" i="1" baseline="-2500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845243"/>
                <a:ext cx="2667000" cy="338554"/>
              </a:xfrm>
              <a:prstGeom prst="rect">
                <a:avLst/>
              </a:prstGeom>
              <a:blipFill rotWithShape="1">
                <a:blip r:embed="rId12"/>
                <a:stretch>
                  <a:fillRect l="-457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7331591" y="4231332"/>
            <a:ext cx="0" cy="188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+mn-lt"/>
                  </a:rPr>
                  <a:t>*Assumption: </a:t>
                </a:r>
                <a:r>
                  <a:rPr lang="en-US" sz="1400" dirty="0" smtClean="0">
                    <a:latin typeface="+mn-lt"/>
                  </a:rPr>
                  <a:t>aspect </a:t>
                </a:r>
                <a:r>
                  <a:rPr lang="en-US" sz="1400" dirty="0">
                    <a:latin typeface="+mn-lt"/>
                  </a:rPr>
                  <a:t>ratio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400" dirty="0">
                    <a:latin typeface="+mn-lt"/>
                  </a:rPr>
                  <a:t>is small and </a:t>
                </a:r>
                <a:r>
                  <a:rPr lang="en-US" sz="1400" dirty="0" err="1">
                    <a:latin typeface="+mn-lt"/>
                  </a:rPr>
                  <a:t>normals</a:t>
                </a:r>
                <a:r>
                  <a:rPr lang="en-US" sz="1400" dirty="0">
                    <a:latin typeface="+mn-lt"/>
                  </a:rPr>
                  <a:t> to upper/lower surfaces are almost vertical.</a:t>
                </a:r>
              </a:p>
              <a:p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67" y="6553200"/>
                <a:ext cx="7090833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172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/>
                        </a:rPr>
                        <m:t>(</m:t>
                      </m:r>
                      <m:r>
                        <a:rPr lang="en-US" sz="1400" i="1" dirty="0" smtClean="0">
                          <a:latin typeface="Cambria Math"/>
                        </a:rPr>
                        <m:t>𝑛</m:t>
                      </m:r>
                      <m:r>
                        <a:rPr lang="en-US" sz="1400" i="1" dirty="0" smtClean="0">
                          <a:latin typeface="Cambria Math"/>
                        </a:rPr>
                        <m:t>=3)</m:t>
                      </m:r>
                    </m:oMath>
                  </m:oMathPara>
                </a14:m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62400"/>
                <a:ext cx="1008777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9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Algorithmic Choices for </a:t>
            </a:r>
            <a:r>
              <a:rPr lang="en-US" sz="3600" i="1" dirty="0" smtClean="0">
                <a:latin typeface="+mn-lt"/>
              </a:rPr>
              <a:t>Albany/FELIX</a:t>
            </a:r>
            <a:r>
              <a:rPr lang="en-US" sz="3600" dirty="0" smtClean="0">
                <a:latin typeface="+mn-lt"/>
              </a:rPr>
              <a:t>: Discretization &amp; Meshes</a:t>
            </a:r>
            <a:endParaRPr lang="en-US" sz="360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-10455" y="2057400"/>
            <a:ext cx="778285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82880" bIns="182880" anchor="ctr"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3429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1" eaLnBrk="1" hangingPunct="1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latin typeface="Calibri" charset="0"/>
              </a:rPr>
              <a:t>Discretization:</a:t>
            </a:r>
            <a:r>
              <a:rPr lang="en-US" sz="2000" dirty="0" smtClean="0">
                <a:latin typeface="Calibri" charset="0"/>
              </a:rPr>
              <a:t> unstructured grid finite element method (FEM)</a:t>
            </a:r>
          </a:p>
          <a:p>
            <a:pPr marL="0" lvl="1" indent="0" eaLnBrk="1" hangingPunct="1"/>
            <a:endParaRPr lang="en-US" sz="400" dirty="0" smtClean="0">
              <a:latin typeface="Calibri" charset="0"/>
            </a:endParaRP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Can handle readily complex geometries.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Natural treatment of stress boundary                                conditions.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Enables regional refinement/unstructured                        meshes.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Wealth of software and algorithms.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endParaRPr lang="en-US" sz="2000" dirty="0">
              <a:latin typeface="Calibri" charset="0"/>
            </a:endParaRPr>
          </a:p>
          <a:p>
            <a:pPr marL="342900" lvl="1" eaLnBrk="1" hangingPunct="1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latin typeface="Calibri" charset="0"/>
              </a:rPr>
              <a:t>Meshes: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 smtClean="0">
                <a:latin typeface="Calibri" charset="0"/>
              </a:rPr>
              <a:t>can use any mesh but interested specifically in </a:t>
            </a:r>
          </a:p>
          <a:p>
            <a:pPr marL="0" lvl="1" indent="0" eaLnBrk="1" hangingPunct="1"/>
            <a:endParaRPr lang="en-US" sz="400" dirty="0" smtClean="0">
              <a:latin typeface="Calibri" charset="0"/>
            </a:endParaRP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charset="0"/>
              </a:rPr>
              <a:t>Structured hexahedral</a:t>
            </a:r>
            <a:r>
              <a:rPr lang="en-US" sz="2000" dirty="0" smtClean="0">
                <a:latin typeface="Calibri" charset="0"/>
              </a:rPr>
              <a:t> meshes (compatible with </a:t>
            </a:r>
            <a:r>
              <a:rPr lang="en-US" sz="2000" i="1" dirty="0" smtClean="0">
                <a:latin typeface="Calibri" charset="0"/>
              </a:rPr>
              <a:t>CISM</a:t>
            </a:r>
            <a:r>
              <a:rPr lang="en-US" sz="2000" dirty="0" smtClean="0">
                <a:latin typeface="Calibri" charset="0"/>
              </a:rPr>
              <a:t>).</a:t>
            </a: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charset="0"/>
              </a:rPr>
              <a:t>Structured tetrahedral </a:t>
            </a:r>
            <a:r>
              <a:rPr lang="en-US" sz="2000" dirty="0" smtClean="0">
                <a:latin typeface="Calibri" charset="0"/>
              </a:rPr>
              <a:t>meshes (compatible with </a:t>
            </a:r>
            <a:r>
              <a:rPr lang="en-US" sz="2000" i="1" dirty="0" smtClean="0">
                <a:latin typeface="Calibri" charset="0"/>
              </a:rPr>
              <a:t>MPAS</a:t>
            </a:r>
            <a:r>
              <a:rPr lang="en-US" sz="2000" dirty="0" smtClean="0">
                <a:latin typeface="Calibri" charset="0"/>
              </a:rPr>
              <a:t>) </a:t>
            </a: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latin typeface="Calibri" charset="0"/>
              </a:rPr>
              <a:t>Unstructured Delaunay triangle </a:t>
            </a:r>
            <a:r>
              <a:rPr lang="en-US" sz="2000" dirty="0" smtClean="0">
                <a:latin typeface="Calibri" charset="0"/>
              </a:rPr>
              <a:t>meshes with regional refinement based on gradient of surface velocity.</a:t>
            </a: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All meshes are extruded (structured) in vertical direction as        </a:t>
            </a:r>
            <a:r>
              <a:rPr lang="en-US" sz="2000" dirty="0" err="1" smtClean="0">
                <a:latin typeface="Calibri" charset="0"/>
              </a:rPr>
              <a:t>tetrahedra</a:t>
            </a:r>
            <a:r>
              <a:rPr lang="en-US" sz="2000" dirty="0" smtClean="0">
                <a:latin typeface="Calibri" charset="0"/>
              </a:rPr>
              <a:t> </a:t>
            </a:r>
            <a:r>
              <a:rPr lang="en-US" sz="2000" smtClean="0">
                <a:latin typeface="Calibri" charset="0"/>
              </a:rPr>
              <a:t>or hexahedra.</a:t>
            </a:r>
            <a:endParaRPr lang="en-US" sz="2000" dirty="0" smtClean="0">
              <a:latin typeface="Calibri" charset="0"/>
            </a:endParaRPr>
          </a:p>
          <a:p>
            <a:pPr marL="514350" lvl="2" indent="0" eaLnBrk="1" hangingPunct="1"/>
            <a:endParaRPr lang="en-US" sz="2000" dirty="0" smtClean="0">
              <a:latin typeface="Calibri" charset="0"/>
            </a:endParaRPr>
          </a:p>
          <a:p>
            <a:pPr marL="455613" lvl="1" indent="-455613" eaLnBrk="1" hangingPunct="1">
              <a:buFont typeface="Arial"/>
              <a:buChar char="•"/>
            </a:pPr>
            <a:endParaRPr lang="en-US" sz="2000" dirty="0">
              <a:latin typeface="Calibri" charset="0"/>
            </a:endParaRPr>
          </a:p>
        </p:txBody>
      </p:sp>
      <p:pic>
        <p:nvPicPr>
          <p:cNvPr id="8" name="Picture 7" descr="jakob_asci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55124"/>
            <a:ext cx="1500842" cy="1260564"/>
          </a:xfrm>
          <a:prstGeom prst="rect">
            <a:avLst/>
          </a:prstGeom>
        </p:spPr>
      </p:pic>
      <p:pic>
        <p:nvPicPr>
          <p:cNvPr id="9" name="Picture 8" descr="jakob_mpas_const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08" y="2562173"/>
            <a:ext cx="1484734" cy="1246465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"/>
          <a:stretch>
            <a:fillRect/>
          </a:stretch>
        </p:blipFill>
        <p:spPr bwMode="auto">
          <a:xfrm>
            <a:off x="7394799" y="3886200"/>
            <a:ext cx="1520601" cy="2923152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69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483458"/>
            <a:ext cx="987200" cy="107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Algorithmic Choices for </a:t>
            </a:r>
            <a:r>
              <a:rPr lang="en-US" sz="3600" i="1" dirty="0" smtClean="0">
                <a:latin typeface="+mn-lt"/>
              </a:rPr>
              <a:t>Albany/FELIX</a:t>
            </a:r>
            <a:r>
              <a:rPr lang="en-US" sz="3600" dirty="0" smtClean="0">
                <a:latin typeface="+mn-lt"/>
              </a:rPr>
              <a:t>: Nonlinear &amp; Linear Solver</a:t>
            </a:r>
            <a:endParaRPr lang="en-US" sz="360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304800" y="1295400"/>
            <a:ext cx="8382000" cy="396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82880" bIns="182880" anchor="ctr"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3429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1" eaLnBrk="1" hangingPunct="1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charset="0"/>
              </a:rPr>
              <a:t>Nonlinear solver:</a:t>
            </a:r>
            <a:r>
              <a:rPr lang="en-US" sz="2000" dirty="0" smtClean="0"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full Newton with analytic (automatic differentiation) </a:t>
            </a:r>
            <a:r>
              <a:rPr lang="en-US" sz="2000" dirty="0" smtClean="0">
                <a:latin typeface="Calibri" charset="0"/>
              </a:rPr>
              <a:t>derivatives and </a:t>
            </a:r>
            <a:r>
              <a:rPr lang="en-US" sz="2000" dirty="0" err="1" smtClean="0">
                <a:latin typeface="Calibri" charset="0"/>
              </a:rPr>
              <a:t>homotopy</a:t>
            </a:r>
            <a:r>
              <a:rPr lang="en-US" sz="2000" dirty="0" smtClean="0">
                <a:latin typeface="Calibri" charset="0"/>
              </a:rPr>
              <a:t> continuation</a:t>
            </a:r>
          </a:p>
          <a:p>
            <a:pPr marL="0" lvl="1" indent="0" eaLnBrk="1" hangingPunct="1"/>
            <a:endParaRPr lang="en-US" sz="400" dirty="0">
              <a:latin typeface="Calibri" charset="0"/>
            </a:endParaRP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Most robust and efficient for steady-state solves.</a:t>
            </a:r>
            <a:endParaRPr lang="en-US" sz="2000" dirty="0">
              <a:latin typeface="Calibri" charset="0"/>
            </a:endParaRP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charset="0"/>
              </a:rPr>
              <a:t>Jacobian</a:t>
            </a:r>
            <a:r>
              <a:rPr lang="en-US" sz="2000" dirty="0" smtClean="0">
                <a:latin typeface="Calibri" charset="0"/>
              </a:rPr>
              <a:t> available for </a:t>
            </a:r>
            <a:r>
              <a:rPr lang="en-US" sz="2000" dirty="0" err="1" smtClean="0">
                <a:latin typeface="Calibri" charset="0"/>
              </a:rPr>
              <a:t>preconditioners</a:t>
            </a:r>
            <a:r>
              <a:rPr lang="en-US" sz="2000" dirty="0" smtClean="0">
                <a:latin typeface="Calibri" charset="0"/>
              </a:rPr>
              <a:t> and matrix-vector products.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Analytic sensitivity analysis. </a:t>
            </a: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charset="0"/>
              </a:rPr>
              <a:t>Analytic gradients for inversion. </a:t>
            </a:r>
          </a:p>
          <a:p>
            <a:pPr marL="514350" lvl="2" indent="0" eaLnBrk="1" hangingPunct="1"/>
            <a:endParaRPr lang="en-US" sz="800" dirty="0">
              <a:latin typeface="Calibri" charset="0"/>
            </a:endParaRPr>
          </a:p>
          <a:p>
            <a:pPr marL="342900" lvl="1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charset="0"/>
              </a:rPr>
              <a:t>Linear solver: </a:t>
            </a:r>
            <a:r>
              <a:rPr lang="en-US" sz="2000" dirty="0">
                <a:latin typeface="Calibri" charset="0"/>
              </a:rPr>
              <a:t>preconditioned iterative method</a:t>
            </a:r>
          </a:p>
          <a:p>
            <a:pPr marL="0" lvl="1" indent="0" eaLnBrk="1" hangingPunct="1"/>
            <a:endParaRPr lang="en-US" sz="400" dirty="0">
              <a:latin typeface="Calibri" charset="0"/>
            </a:endParaRP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charset="0"/>
              </a:rPr>
              <a:t>Solvers: </a:t>
            </a:r>
            <a:r>
              <a:rPr lang="en-US" sz="2000" dirty="0">
                <a:latin typeface="Calibri" charset="0"/>
              </a:rPr>
              <a:t>Conjugate Gradient (CG) or GMRES</a:t>
            </a:r>
          </a:p>
          <a:p>
            <a:pPr marL="857250" lvl="2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charset="0"/>
              </a:rPr>
              <a:t>Preconditioners: </a:t>
            </a:r>
            <a:r>
              <a:rPr lang="en-US" sz="2000" dirty="0">
                <a:latin typeface="Calibri" charset="0"/>
              </a:rPr>
              <a:t>ILU or algebraic </a:t>
            </a:r>
            <a:r>
              <a:rPr lang="en-US" sz="2000" dirty="0" smtClean="0">
                <a:latin typeface="Calibri" charset="0"/>
              </a:rPr>
              <a:t>multi-grid </a:t>
            </a:r>
            <a:r>
              <a:rPr lang="en-US" sz="2000" dirty="0">
                <a:latin typeface="Calibri" charset="0"/>
              </a:rPr>
              <a:t>(AMG)</a:t>
            </a:r>
            <a:endParaRPr lang="en-US" sz="2000" b="1" dirty="0">
              <a:latin typeface="Calibri" charset="0"/>
            </a:endParaRPr>
          </a:p>
          <a:p>
            <a:pPr marL="857250" lvl="2" indent="-342900" eaLnBrk="1" hangingPunct="1">
              <a:buFont typeface="Arial" panose="020B0604020202020204" pitchFamily="34" charset="0"/>
              <a:buChar char="•"/>
            </a:pPr>
            <a:endParaRPr lang="en-US" sz="2000" dirty="0" smtClean="0">
              <a:latin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000" y="5181600"/>
                <a:ext cx="2362200" cy="1219200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Nonlinear Solve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) = 0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(Newton)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181600"/>
                <a:ext cx="2362200" cy="1219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24600" y="5029200"/>
                <a:ext cx="2514600" cy="13800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Preconditioned 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Iterative Linear Solve 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(CG or GMRES):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Solve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𝑱𝒙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𝒓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29200"/>
                <a:ext cx="2514600" cy="1380067"/>
              </a:xfrm>
              <a:prstGeom prst="rect">
                <a:avLst/>
              </a:prstGeom>
              <a:blipFill rotWithShape="1">
                <a:blip r:embed="rId3"/>
                <a:stretch>
                  <a:fillRect b="-4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33800" y="4953000"/>
                <a:ext cx="1981200" cy="156210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Automatic Differentiation Jacobian: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𝑱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</m:num>
                        <m:den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953000"/>
                <a:ext cx="1981200" cy="15621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3124200" y="57912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15000" y="5834592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4" idx="2"/>
            <a:endCxn id="3" idx="1"/>
          </p:cNvCxnSpPr>
          <p:nvPr/>
        </p:nvCxnSpPr>
        <p:spPr>
          <a:xfrm rot="5400000" flipH="1">
            <a:off x="3862916" y="2690284"/>
            <a:ext cx="618067" cy="6819900"/>
          </a:xfrm>
          <a:prstGeom prst="bentConnector4">
            <a:avLst>
              <a:gd name="adj1" fmla="val -36986"/>
              <a:gd name="adj2" fmla="val 10335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3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52400" y="4628188"/>
            <a:ext cx="2133600" cy="705812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Land Ice Physics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 Set (</a:t>
            </a:r>
            <a:r>
              <a:rPr kumimoji="0" lang="en-US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Albany/FELIX code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)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62200" y="4622386"/>
            <a:ext cx="1524000" cy="703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Other Albany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Physics Sets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371600" y="41709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" y="1828800"/>
            <a:ext cx="35433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The </a:t>
            </a:r>
            <a:r>
              <a:rPr lang="en-US" b="1" i="1" dirty="0" smtClean="0">
                <a:latin typeface="+mn-lt"/>
              </a:rPr>
              <a:t>Albany/FELIX </a:t>
            </a:r>
            <a:r>
              <a:rPr lang="en-US" dirty="0" smtClean="0">
                <a:latin typeface="+mn-lt"/>
              </a:rPr>
              <a:t>First Order Stokes solver is implemented in a Sandia (open-source*) parallel C++ finite element code called…</a:t>
            </a:r>
            <a:endParaRPr lang="en-US" b="1" i="1" dirty="0">
              <a:latin typeface="+mn-lt"/>
            </a:endParaRPr>
          </a:p>
        </p:txBody>
      </p:sp>
      <p:pic>
        <p:nvPicPr>
          <p:cNvPr id="30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15" y="3384324"/>
            <a:ext cx="1915385" cy="99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4800600" y="2646988"/>
            <a:ext cx="4114800" cy="2652353"/>
            <a:chOff x="4800600" y="3810000"/>
            <a:chExt cx="4114800" cy="2652353"/>
          </a:xfrm>
        </p:grpSpPr>
        <p:pic>
          <p:nvPicPr>
            <p:cNvPr id="6" name="Picture 20" descr="trilinos_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067" y="4058612"/>
              <a:ext cx="1265933" cy="7074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2" descr="Dakota_logo_3d_halfsiz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223" y="5174178"/>
              <a:ext cx="838200" cy="7972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805885" y="3810000"/>
              <a:ext cx="257801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latin typeface="+mn-lt"/>
                </a:rPr>
                <a:t>Discretizations</a:t>
              </a:r>
              <a:r>
                <a:rPr lang="en-US" sz="1600" dirty="0" smtClean="0">
                  <a:latin typeface="+mn-lt"/>
                </a:rPr>
                <a:t>/meshes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Solver </a:t>
              </a:r>
              <a:r>
                <a:rPr lang="en-US" sz="1600" dirty="0">
                  <a:latin typeface="+mn-lt"/>
                </a:rPr>
                <a:t>libraries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latin typeface="+mn-lt"/>
                </a:rPr>
                <a:t>Preconditioners</a:t>
              </a:r>
              <a:endParaRPr lang="en-US" sz="16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Automatic differentiation</a:t>
              </a:r>
              <a:endParaRPr lang="en-US" sz="16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Many others!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0600" y="5056999"/>
              <a:ext cx="2743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Parameter estimation</a:t>
              </a:r>
              <a:endParaRPr lang="en-US" sz="16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+mn-lt"/>
                </a:rPr>
                <a:t>Uncertainty </a:t>
              </a:r>
              <a:r>
                <a:rPr lang="en-US" sz="1600" dirty="0" smtClean="0">
                  <a:latin typeface="+mn-lt"/>
                </a:rPr>
                <a:t>q</a:t>
              </a:r>
              <a:r>
                <a:rPr lang="en-US" sz="1600" b="0" dirty="0" smtClean="0">
                  <a:latin typeface="+mn-lt"/>
                </a:rPr>
                <a:t>uantification</a:t>
              </a:r>
              <a:endParaRPr lang="en-US" sz="1600" dirty="0"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+mn-lt"/>
                </a:rPr>
                <a:t>Optimization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latin typeface="+mn-lt"/>
                </a:rPr>
                <a:t>Bayesian inference</a:t>
              </a:r>
              <a:endParaRPr lang="en-US" sz="1600" b="0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00600" y="6123799"/>
              <a:ext cx="41148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+mn-lt"/>
                </a:rPr>
                <a:t>Configure/build/</a:t>
              </a:r>
              <a:r>
                <a:rPr lang="en-US" sz="1600" dirty="0" smtClean="0">
                  <a:latin typeface="+mn-lt"/>
                </a:rPr>
                <a:t>t</a:t>
              </a:r>
              <a:r>
                <a:rPr lang="en-US" sz="1600" b="0" dirty="0" smtClean="0">
                  <a:latin typeface="+mn-lt"/>
                </a:rPr>
                <a:t>est/documentation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0600" y="3837799"/>
              <a:ext cx="4114800" cy="126166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00600" y="5108373"/>
              <a:ext cx="4114800" cy="101542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00600" y="6123799"/>
              <a:ext cx="4114800" cy="32962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914400" y="304800"/>
            <a:ext cx="792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 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Solver: </a:t>
            </a:r>
          </a:p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Implementation in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using </a:t>
            </a:r>
            <a:r>
              <a:rPr lang="en-US" sz="3600" i="1" dirty="0" err="1" smtClean="0">
                <a:solidFill>
                  <a:srgbClr val="002060"/>
                </a:solidFill>
                <a:latin typeface="+mn-lt"/>
              </a:rPr>
              <a:t>Trilinos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r"/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352800" y="4070124"/>
            <a:ext cx="1447800" cy="9590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3352800" y="3888266"/>
            <a:ext cx="1447800" cy="4418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352800" y="3003324"/>
            <a:ext cx="1447800" cy="5582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3510" y="5715000"/>
            <a:ext cx="7146823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n-lt"/>
              </a:rPr>
              <a:t>Use of </a:t>
            </a:r>
            <a:r>
              <a:rPr lang="en-US" b="1" i="1" dirty="0" err="1" smtClean="0">
                <a:latin typeface="+mn-lt"/>
              </a:rPr>
              <a:t>Trilinos</a:t>
            </a:r>
            <a:r>
              <a:rPr lang="en-US" i="1" dirty="0" smtClean="0">
                <a:latin typeface="+mn-lt"/>
              </a:rPr>
              <a:t> components has enabled the </a:t>
            </a:r>
            <a:r>
              <a:rPr lang="en-US" b="1" i="1" dirty="0" smtClean="0">
                <a:latin typeface="+mn-lt"/>
              </a:rPr>
              <a:t>rapid</a:t>
            </a:r>
            <a:r>
              <a:rPr lang="en-US" i="1" dirty="0" smtClean="0">
                <a:latin typeface="+mn-lt"/>
              </a:rPr>
              <a:t> development of the </a:t>
            </a:r>
            <a:r>
              <a:rPr lang="en-US" b="1" i="1" dirty="0" smtClean="0">
                <a:latin typeface="+mn-lt"/>
              </a:rPr>
              <a:t>Albany/FELIX</a:t>
            </a:r>
            <a:r>
              <a:rPr lang="en-US" i="1" dirty="0" smtClean="0">
                <a:latin typeface="+mn-lt"/>
              </a:rPr>
              <a:t> First Order Stokes </a:t>
            </a:r>
            <a:r>
              <a:rPr lang="en-US" i="1" dirty="0" err="1" smtClean="0">
                <a:latin typeface="+mn-lt"/>
              </a:rPr>
              <a:t>dycore</a:t>
            </a:r>
            <a:r>
              <a:rPr lang="en-US" i="1" dirty="0" smtClean="0">
                <a:latin typeface="+mn-lt"/>
              </a:rPr>
              <a:t>!</a:t>
            </a:r>
            <a:endParaRPr lang="en-US" i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15" y="3429000"/>
            <a:ext cx="1077185" cy="849085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Started by A. Salinger</a:t>
            </a:r>
            <a:endParaRPr lang="en-US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867400" y="2286000"/>
            <a:ext cx="2286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+mn-lt"/>
              </a:rPr>
              <a:t>“Agile Components”</a:t>
            </a:r>
            <a:endParaRPr lang="en-US" b="1" i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1" y="1676400"/>
            <a:ext cx="46481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*Available on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github</a:t>
            </a:r>
            <a:r>
              <a:rPr lang="en-US" sz="1400" dirty="0">
                <a:latin typeface="+mn-lt"/>
              </a:rPr>
              <a:t>: </a:t>
            </a:r>
            <a:r>
              <a:rPr lang="en-US" sz="1400" dirty="0">
                <a:latin typeface="+mn-lt"/>
                <a:hlinkClick r:id="rId5"/>
              </a:rPr>
              <a:t>https://</a:t>
            </a:r>
            <a:r>
              <a:rPr lang="en-US" sz="1400" dirty="0" smtClean="0">
                <a:latin typeface="+mn-lt"/>
                <a:hlinkClick r:id="rId5"/>
              </a:rPr>
              <a:t>github.com/gahansen/Albany</a:t>
            </a:r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(Salinger </a:t>
            </a:r>
            <a:r>
              <a:rPr lang="en-US" sz="1400" i="1" dirty="0" smtClean="0">
                <a:latin typeface="+mn-lt"/>
              </a:rPr>
              <a:t>et al.</a:t>
            </a:r>
            <a:r>
              <a:rPr lang="en-US" sz="1400" dirty="0" smtClean="0">
                <a:latin typeface="+mn-lt"/>
              </a:rPr>
              <a:t>, 2015).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50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95213" y="152400"/>
            <a:ext cx="676778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Definitions: Strong vs. Weak Scaling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2734733"/>
            <a:ext cx="510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+mn-lt"/>
              </a:rPr>
              <a:t>Strong scaling:</a:t>
            </a:r>
            <a:r>
              <a:rPr lang="en-US" b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how </a:t>
            </a:r>
            <a:r>
              <a:rPr lang="en-US" dirty="0">
                <a:latin typeface="+mn-lt"/>
              </a:rPr>
              <a:t>the solution time varies with the number of </a:t>
            </a:r>
            <a:r>
              <a:rPr lang="en-US" dirty="0" smtClean="0">
                <a:latin typeface="+mn-lt"/>
              </a:rPr>
              <a:t>cores for </a:t>
            </a:r>
            <a:r>
              <a:rPr lang="en-US" dirty="0">
                <a:latin typeface="+mn-lt"/>
              </a:rPr>
              <a:t>a fixed total problem </a:t>
            </a:r>
            <a:r>
              <a:rPr lang="en-US" dirty="0" smtClean="0">
                <a:latin typeface="+mn-lt"/>
              </a:rPr>
              <a:t>size.</a:t>
            </a:r>
          </a:p>
          <a:p>
            <a:pPr marL="742950" lvl="1" indent="-285750">
              <a:buFont typeface="Symbol" pitchFamily="18" charset="2"/>
              <a:buChar char="Þ"/>
            </a:pPr>
            <a:r>
              <a:rPr lang="en-US" dirty="0" smtClean="0">
                <a:latin typeface="+mn-lt"/>
              </a:rPr>
              <a:t>Fix problem size, increase # cores.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+mn-lt"/>
              </a:rPr>
              <a:t>Ideal:</a:t>
            </a:r>
            <a:r>
              <a:rPr lang="en-US" dirty="0" smtClean="0">
                <a:latin typeface="+mn-lt"/>
              </a:rPr>
              <a:t> linear speed-up with increase in # cores.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+mn-lt"/>
              </a:rPr>
              <a:t>Weak scaling: </a:t>
            </a:r>
            <a:r>
              <a:rPr lang="en-US" dirty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ow </a:t>
            </a:r>
            <a:r>
              <a:rPr lang="en-US" dirty="0">
                <a:latin typeface="+mn-lt"/>
              </a:rPr>
              <a:t>the solution time varies with the number of </a:t>
            </a:r>
            <a:r>
              <a:rPr lang="en-US" dirty="0" smtClean="0">
                <a:latin typeface="+mn-lt"/>
              </a:rPr>
              <a:t>cores </a:t>
            </a:r>
            <a:r>
              <a:rPr lang="en-US" dirty="0">
                <a:latin typeface="+mn-lt"/>
              </a:rPr>
              <a:t>for a fixed problem </a:t>
            </a:r>
            <a:r>
              <a:rPr lang="en-US" dirty="0" smtClean="0">
                <a:latin typeface="+mn-lt"/>
              </a:rPr>
              <a:t>size per core.</a:t>
            </a:r>
            <a:endParaRPr lang="en-US" b="1" i="1" dirty="0" smtClean="0">
              <a:latin typeface="+mn-lt"/>
            </a:endParaRPr>
          </a:p>
          <a:p>
            <a:pPr marL="742950" lvl="1" indent="-285750">
              <a:buFont typeface="Symbol" pitchFamily="18" charset="2"/>
              <a:buChar char="Þ"/>
            </a:pPr>
            <a:r>
              <a:rPr lang="en-US" dirty="0" smtClean="0">
                <a:latin typeface="+mn-lt"/>
              </a:rPr>
              <a:t>Increase problem size and # cores </a:t>
            </a:r>
            <a:r>
              <a:rPr lang="en-US" dirty="0" err="1" smtClean="0">
                <a:latin typeface="+mn-lt"/>
              </a:rPr>
              <a:t>s.t.</a:t>
            </a:r>
            <a:r>
              <a:rPr lang="en-US" dirty="0" smtClean="0">
                <a:latin typeface="+mn-lt"/>
              </a:rPr>
              <a:t> # </a:t>
            </a:r>
            <a:r>
              <a:rPr lang="en-US" dirty="0" err="1" smtClean="0">
                <a:latin typeface="+mn-lt"/>
              </a:rPr>
              <a:t>dofs</a:t>
            </a:r>
            <a:r>
              <a:rPr lang="en-US" dirty="0" smtClean="0">
                <a:latin typeface="+mn-lt"/>
              </a:rPr>
              <a:t>/core is approximately constant.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+mn-lt"/>
              </a:rPr>
              <a:t>Ideal:</a:t>
            </a:r>
            <a:r>
              <a:rPr lang="en-US" dirty="0" smtClean="0">
                <a:latin typeface="+mn-lt"/>
              </a:rPr>
              <a:t> solution time remains constant as problem size and # cores increases.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9033" y="1600200"/>
            <a:ext cx="613833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Scalability</a:t>
            </a:r>
            <a:r>
              <a:rPr lang="en-US" b="1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(a.k.a. </a:t>
            </a:r>
            <a:r>
              <a:rPr lang="en-US" b="1" dirty="0" smtClean="0">
                <a:latin typeface="+mn-lt"/>
              </a:rPr>
              <a:t>Scaling Efficiency</a:t>
            </a:r>
            <a:r>
              <a:rPr lang="en-US" dirty="0" smtClean="0">
                <a:latin typeface="+mn-lt"/>
              </a:rPr>
              <a:t>)</a:t>
            </a:r>
            <a:r>
              <a:rPr lang="en-US" b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= measure of the efficiency of a code when </a:t>
            </a:r>
            <a:r>
              <a:rPr lang="en-US" dirty="0">
                <a:latin typeface="+mn-lt"/>
              </a:rPr>
              <a:t>increasing numbers of parallel processing elements (</a:t>
            </a:r>
            <a:r>
              <a:rPr lang="en-US" dirty="0" smtClean="0">
                <a:latin typeface="+mn-lt"/>
              </a:rPr>
              <a:t>CPUs, cores, processes, threads, etc</a:t>
            </a:r>
            <a:r>
              <a:rPr lang="en-US" dirty="0">
                <a:latin typeface="+mn-lt"/>
              </a:rPr>
              <a:t>.).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01" y="3124200"/>
            <a:ext cx="3953232" cy="29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1524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Scalability via Algebraic Multi-Grid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Preconditioning with Semi-Coarsening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24000"/>
            <a:ext cx="8464296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sym typeface="Symbol"/>
              </a:rPr>
              <a:t>Bad aspect ratios ruin classical AMG convergence rates!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sym typeface="Symbol"/>
              </a:rPr>
              <a:t>relatively small horizontal coupling terms, hard to smooth horizontal errors</a:t>
            </a:r>
          </a:p>
          <a:p>
            <a:r>
              <a:rPr lang="en-US" dirty="0" smtClean="0">
                <a:latin typeface="+mn-lt"/>
                <a:sym typeface="Symbol"/>
              </a:rPr>
              <a:t>  Solvers (AMG and ILU) must take aspect ratios into account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We developed a </a:t>
            </a:r>
            <a:r>
              <a:rPr lang="en-US" b="1" dirty="0" smtClean="0">
                <a:solidFill>
                  <a:srgbClr val="000000"/>
                </a:solidFill>
                <a:latin typeface="Calibri"/>
              </a:rPr>
              <a:t>new AMG solver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based on aggressive </a:t>
            </a:r>
            <a:r>
              <a:rPr lang="en-US" b="1" dirty="0" smtClean="0">
                <a:solidFill>
                  <a:srgbClr val="000000"/>
                </a:solidFill>
                <a:latin typeface="Calibri"/>
              </a:rPr>
              <a:t>semi-coarsening 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(figure below)</a:t>
            </a:r>
            <a:endParaRPr lang="en-US" b="1" dirty="0" smtClean="0">
              <a:solidFill>
                <a:srgbClr val="000000"/>
              </a:solidFill>
              <a:latin typeface="Calibri"/>
            </a:endParaRPr>
          </a:p>
          <a:p>
            <a:pPr lvl="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Algebraic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Structured MG ( 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sym typeface="Symbol"/>
              </a:rPr>
              <a:t></a:t>
            </a:r>
            <a:r>
              <a:rPr lang="en-US" dirty="0">
                <a:solidFill>
                  <a:srgbClr val="000000"/>
                </a:solidFill>
                <a:latin typeface="Calibri"/>
                <a:sym typeface="Symbol"/>
              </a:rPr>
              <a:t> matrix depend. MG) used with </a:t>
            </a:r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vertical line relaxation on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     finest levels + traditional AMG on 1 layer problem</a:t>
            </a:r>
            <a:endParaRPr lang="en-US" dirty="0">
              <a:solidFill>
                <a:srgbClr val="000000"/>
              </a:solidFill>
              <a:latin typeface="Calibri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3429000"/>
            <a:ext cx="8534400" cy="2286000"/>
            <a:chOff x="0" y="3286780"/>
            <a:chExt cx="9372600" cy="28854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10215" r="13134" b="20017"/>
            <a:stretch/>
          </p:blipFill>
          <p:spPr>
            <a:xfrm>
              <a:off x="2286000" y="3289828"/>
              <a:ext cx="2368296" cy="22128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5" t="10216" r="13135" b="20018"/>
            <a:stretch/>
          </p:blipFill>
          <p:spPr>
            <a:xfrm>
              <a:off x="4343400" y="3289828"/>
              <a:ext cx="2368296" cy="22128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10216" r="13134" b="20018"/>
            <a:stretch/>
          </p:blipFill>
          <p:spPr>
            <a:xfrm>
              <a:off x="6248400" y="3289828"/>
              <a:ext cx="2368296" cy="221284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386" r="13241" b="20000"/>
            <a:stretch/>
          </p:blipFill>
          <p:spPr>
            <a:xfrm>
              <a:off x="0" y="3286780"/>
              <a:ext cx="2365167" cy="2208034"/>
            </a:xfrm>
            <a:prstGeom prst="rect">
              <a:avLst/>
            </a:prstGeom>
          </p:spPr>
        </p:pic>
        <p:sp>
          <p:nvSpPr>
            <p:cNvPr id="9" name="Curved Up Arrow 8"/>
            <p:cNvSpPr/>
            <p:nvPr/>
          </p:nvSpPr>
          <p:spPr>
            <a:xfrm>
              <a:off x="18288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urved Up Arrow 9"/>
            <p:cNvSpPr/>
            <p:nvPr/>
          </p:nvSpPr>
          <p:spPr>
            <a:xfrm>
              <a:off x="41148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urved Up Arrow 10"/>
            <p:cNvSpPr/>
            <p:nvPr/>
          </p:nvSpPr>
          <p:spPr>
            <a:xfrm>
              <a:off x="60960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95758" y="3743980"/>
              <a:ext cx="9768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…</a:t>
              </a:r>
              <a:endParaRPr lang="en-US" sz="4400" dirty="0"/>
            </a:p>
          </p:txBody>
        </p:sp>
        <p:sp>
          <p:nvSpPr>
            <p:cNvPr id="13" name="Curved Up Arrow 12"/>
            <p:cNvSpPr/>
            <p:nvPr/>
          </p:nvSpPr>
          <p:spPr>
            <a:xfrm>
              <a:off x="80010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34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Algebraic Structured MG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832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Algebraic Structured MG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644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Unstructured AMG 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456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Unstructured AMG </a:t>
              </a:r>
              <a:endParaRPr lang="en-US" sz="1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4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1524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Scalability via Algebraic Multi-Grid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Preconditioning with Semi-Coarsening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24000"/>
            <a:ext cx="8464296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sym typeface="Symbol"/>
              </a:rPr>
              <a:t>Bad aspect ratios ruin classical AMG convergence rates!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sym typeface="Symbol"/>
              </a:rPr>
              <a:t>relatively small horizontal coupling terms, hard to smooth horizontal errors</a:t>
            </a:r>
          </a:p>
          <a:p>
            <a:r>
              <a:rPr lang="en-US" dirty="0" smtClean="0">
                <a:latin typeface="+mn-lt"/>
                <a:sym typeface="Symbol"/>
              </a:rPr>
              <a:t>  Solvers (AMG and ILU) must take aspect ratios into account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We developed a </a:t>
            </a:r>
            <a:r>
              <a:rPr lang="en-US" b="1" dirty="0" smtClean="0">
                <a:solidFill>
                  <a:srgbClr val="000000"/>
                </a:solidFill>
                <a:latin typeface="Calibri"/>
              </a:rPr>
              <a:t>new AMG solver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based on aggressive </a:t>
            </a:r>
            <a:r>
              <a:rPr lang="en-US" b="1" dirty="0" smtClean="0">
                <a:solidFill>
                  <a:srgbClr val="000000"/>
                </a:solidFill>
                <a:latin typeface="Calibri"/>
              </a:rPr>
              <a:t>semi-coarsening 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(figure below)</a:t>
            </a:r>
            <a:endParaRPr lang="en-US" b="1" dirty="0" smtClean="0">
              <a:solidFill>
                <a:srgbClr val="000000"/>
              </a:solidFill>
              <a:latin typeface="Calibri"/>
            </a:endParaRPr>
          </a:p>
          <a:p>
            <a:pPr lvl="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Algebraic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Structured MG ( 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sym typeface="Symbol"/>
              </a:rPr>
              <a:t></a:t>
            </a:r>
            <a:r>
              <a:rPr lang="en-US" dirty="0">
                <a:solidFill>
                  <a:srgbClr val="000000"/>
                </a:solidFill>
                <a:latin typeface="Calibri"/>
                <a:sym typeface="Symbol"/>
              </a:rPr>
              <a:t> matrix depend. MG) used with </a:t>
            </a:r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vertical line relaxation on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     finest levels + traditional AMG on 1 layer problem</a:t>
            </a:r>
            <a:endParaRPr lang="en-US" dirty="0">
              <a:solidFill>
                <a:srgbClr val="000000"/>
              </a:solidFill>
              <a:latin typeface="Calibri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3429000"/>
            <a:ext cx="8534400" cy="2286000"/>
            <a:chOff x="0" y="3286780"/>
            <a:chExt cx="9372600" cy="28854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10215" r="13134" b="20017"/>
            <a:stretch/>
          </p:blipFill>
          <p:spPr>
            <a:xfrm>
              <a:off x="2286000" y="3289828"/>
              <a:ext cx="2368296" cy="22128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5" t="10216" r="13135" b="20018"/>
            <a:stretch/>
          </p:blipFill>
          <p:spPr>
            <a:xfrm>
              <a:off x="4343400" y="3289828"/>
              <a:ext cx="2368296" cy="22128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10216" r="13134" b="20018"/>
            <a:stretch/>
          </p:blipFill>
          <p:spPr>
            <a:xfrm>
              <a:off x="6248400" y="3289828"/>
              <a:ext cx="2368296" cy="221284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386" r="13241" b="20000"/>
            <a:stretch/>
          </p:blipFill>
          <p:spPr>
            <a:xfrm>
              <a:off x="0" y="3286780"/>
              <a:ext cx="2365167" cy="2208034"/>
            </a:xfrm>
            <a:prstGeom prst="rect">
              <a:avLst/>
            </a:prstGeom>
          </p:spPr>
        </p:pic>
        <p:sp>
          <p:nvSpPr>
            <p:cNvPr id="9" name="Curved Up Arrow 8"/>
            <p:cNvSpPr/>
            <p:nvPr/>
          </p:nvSpPr>
          <p:spPr>
            <a:xfrm>
              <a:off x="18288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urved Up Arrow 9"/>
            <p:cNvSpPr/>
            <p:nvPr/>
          </p:nvSpPr>
          <p:spPr>
            <a:xfrm>
              <a:off x="41148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urved Up Arrow 10"/>
            <p:cNvSpPr/>
            <p:nvPr/>
          </p:nvSpPr>
          <p:spPr>
            <a:xfrm>
              <a:off x="60960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95758" y="3743980"/>
              <a:ext cx="9768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…</a:t>
              </a:r>
              <a:endParaRPr lang="en-US" sz="4400" dirty="0"/>
            </a:p>
          </p:txBody>
        </p:sp>
        <p:sp>
          <p:nvSpPr>
            <p:cNvPr id="13" name="Curved Up Arrow 12"/>
            <p:cNvSpPr/>
            <p:nvPr/>
          </p:nvSpPr>
          <p:spPr>
            <a:xfrm>
              <a:off x="80010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34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Algebraic Structured MG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832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Algebraic Structured MG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644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Unstructured AMG 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456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Unstructured AMG </a:t>
              </a:r>
              <a:endParaRPr lang="en-US" sz="1400" dirty="0">
                <a:latin typeface="+mn-lt"/>
              </a:endParaRPr>
            </a:p>
          </p:txBody>
        </p:sp>
      </p:grpSp>
      <p:pic>
        <p:nvPicPr>
          <p:cNvPr id="19" name="Picture 2" descr="M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11" y="1524000"/>
            <a:ext cx="679685" cy="8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trilinos_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265933" cy="707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10200" y="3048001"/>
            <a:ext cx="3415242" cy="64633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New AMG preconditioner is available in </a:t>
            </a:r>
            <a:r>
              <a:rPr lang="en-US" i="1" dirty="0" smtClean="0">
                <a:latin typeface="+mn-lt"/>
              </a:rPr>
              <a:t>ML</a:t>
            </a:r>
            <a:r>
              <a:rPr lang="en-US" dirty="0" smtClean="0">
                <a:latin typeface="+mn-lt"/>
              </a:rPr>
              <a:t> package of </a:t>
            </a:r>
            <a:r>
              <a:rPr lang="en-US" i="1" dirty="0" err="1" smtClean="0">
                <a:latin typeface="+mn-lt"/>
              </a:rPr>
              <a:t>Trilinos</a:t>
            </a:r>
            <a:r>
              <a:rPr lang="en-US" dirty="0" smtClean="0">
                <a:latin typeface="+mn-lt"/>
              </a:rPr>
              <a:t>!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3179" y="5968425"/>
            <a:ext cx="32637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See (</a:t>
            </a:r>
            <a:r>
              <a:rPr lang="en-US" sz="1600" dirty="0" err="1" smtClean="0">
                <a:latin typeface="+mn-lt"/>
              </a:rPr>
              <a:t>Tuminaro</a:t>
            </a:r>
            <a:r>
              <a:rPr lang="en-US" sz="1600" dirty="0" smtClean="0">
                <a:latin typeface="+mn-lt"/>
              </a:rPr>
              <a:t>, 2014), (Tezaur </a:t>
            </a:r>
            <a:r>
              <a:rPr lang="en-US" sz="1600" i="1" dirty="0" smtClean="0">
                <a:latin typeface="+mn-lt"/>
              </a:rPr>
              <a:t>et al.,</a:t>
            </a:r>
            <a:r>
              <a:rPr lang="en-US" sz="1600" dirty="0" smtClean="0">
                <a:latin typeface="+mn-lt"/>
              </a:rPr>
              <a:t> 2015), (</a:t>
            </a:r>
            <a:r>
              <a:rPr lang="en-US" sz="1600" dirty="0" err="1" smtClean="0">
                <a:latin typeface="+mn-lt"/>
              </a:rPr>
              <a:t>Tuminaro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et al., </a:t>
            </a:r>
            <a:r>
              <a:rPr lang="en-US" sz="1600" dirty="0" smtClean="0">
                <a:latin typeface="+mn-lt"/>
              </a:rPr>
              <a:t>2015).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13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4572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Outline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600198"/>
            <a:ext cx="495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Overview:</a:t>
            </a:r>
            <a:r>
              <a:rPr lang="en-US" dirty="0" smtClean="0">
                <a:latin typeface="+mn-lt"/>
              </a:rPr>
              <a:t> the PISCEES project, the First Order (FO) Stokes model for ice sheets and the </a:t>
            </a:r>
            <a:r>
              <a:rPr lang="en-US" i="1" dirty="0" smtClean="0">
                <a:latin typeface="+mn-lt"/>
              </a:rPr>
              <a:t>Albany/FELIX </a:t>
            </a:r>
            <a:r>
              <a:rPr lang="en-US" dirty="0" smtClean="0">
                <a:latin typeface="+mn-lt"/>
              </a:rPr>
              <a:t>finite element solver.</a:t>
            </a:r>
          </a:p>
          <a:p>
            <a:endParaRPr lang="en-US" sz="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Definitions: </a:t>
            </a:r>
            <a:r>
              <a:rPr lang="en-US" dirty="0" smtClean="0">
                <a:latin typeface="+mn-lt"/>
              </a:rPr>
              <a:t>Strong vs. Weak Scalability.</a:t>
            </a:r>
            <a:endParaRPr lang="en-US" b="1" dirty="0" smtClean="0">
              <a:latin typeface="+mn-lt"/>
            </a:endParaRPr>
          </a:p>
          <a:p>
            <a:endParaRPr lang="en-US" sz="800" b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Algebraic multi-grid (AMG) preconditioner </a:t>
            </a:r>
            <a:r>
              <a:rPr lang="en-US" dirty="0" smtClean="0">
                <a:latin typeface="+mn-lt"/>
              </a:rPr>
              <a:t>based on aggressive semi-coarsening.</a:t>
            </a:r>
          </a:p>
          <a:p>
            <a:endParaRPr lang="en-US" sz="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Importance of </a:t>
            </a:r>
            <a:r>
              <a:rPr lang="en-US" b="1" dirty="0" smtClean="0">
                <a:latin typeface="+mn-lt"/>
              </a:rPr>
              <a:t>node ordering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and </a:t>
            </a:r>
            <a:r>
              <a:rPr lang="en-US" b="1" dirty="0" smtClean="0">
                <a:latin typeface="+mn-lt"/>
              </a:rPr>
              <a:t>mesh partitioning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sz="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Strong scaling </a:t>
            </a:r>
            <a:r>
              <a:rPr lang="en-US" dirty="0" smtClean="0">
                <a:latin typeface="+mn-lt"/>
              </a:rPr>
              <a:t>study for a fine-resolution </a:t>
            </a:r>
            <a:r>
              <a:rPr lang="en-US" b="1" dirty="0" smtClean="0">
                <a:latin typeface="+mn-lt"/>
              </a:rPr>
              <a:t>Greenland Ice Sheet (GIS) </a:t>
            </a:r>
            <a:r>
              <a:rPr lang="en-US" dirty="0" smtClean="0">
                <a:latin typeface="+mn-lt"/>
              </a:rPr>
              <a:t>problem.</a:t>
            </a:r>
          </a:p>
          <a:p>
            <a:endParaRPr lang="en-US" sz="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Weak scaling </a:t>
            </a:r>
            <a:r>
              <a:rPr lang="en-US" dirty="0" smtClean="0">
                <a:latin typeface="+mn-lt"/>
              </a:rPr>
              <a:t>study for a moderate-resolution </a:t>
            </a:r>
            <a:r>
              <a:rPr lang="en-US" b="1" dirty="0" smtClean="0">
                <a:latin typeface="+mn-lt"/>
              </a:rPr>
              <a:t>Antarctic Ice Sheet (AIS) </a:t>
            </a:r>
            <a:r>
              <a:rPr lang="en-US" dirty="0" smtClean="0">
                <a:latin typeface="+mn-lt"/>
              </a:rPr>
              <a:t>problem.</a:t>
            </a:r>
          </a:p>
          <a:p>
            <a:endParaRPr lang="en-US" sz="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Summary</a:t>
            </a:r>
            <a:r>
              <a:rPr lang="en-US" dirty="0" smtClean="0">
                <a:latin typeface="+mn-lt"/>
              </a:rPr>
              <a:t> and ongoing work. </a:t>
            </a:r>
          </a:p>
          <a:p>
            <a:endParaRPr lang="en-US" sz="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Questions?</a:t>
            </a:r>
            <a:endParaRPr lang="en-US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19" y="1616687"/>
            <a:ext cx="3384881" cy="247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3434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1524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Scalability via Algebraic Multi-Grid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Preconditioning with Semi-Coarsening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24000"/>
            <a:ext cx="8464296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sym typeface="Symbol"/>
              </a:rPr>
              <a:t>Bad aspect ratios ruin classical AMG convergence rates!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sym typeface="Symbol"/>
              </a:rPr>
              <a:t>relatively small horizontal coupling terms, hard to smooth horizontal errors</a:t>
            </a:r>
          </a:p>
          <a:p>
            <a:r>
              <a:rPr lang="en-US" dirty="0" smtClean="0">
                <a:latin typeface="+mn-lt"/>
                <a:sym typeface="Symbol"/>
              </a:rPr>
              <a:t>  Solvers (AMG and ILU) must take aspect ratios into account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We developed a </a:t>
            </a:r>
            <a:r>
              <a:rPr lang="en-US" b="1" dirty="0" smtClean="0">
                <a:solidFill>
                  <a:srgbClr val="000000"/>
                </a:solidFill>
                <a:latin typeface="Calibri"/>
              </a:rPr>
              <a:t>new AMG solver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based on aggressive </a:t>
            </a:r>
            <a:r>
              <a:rPr lang="en-US" b="1" dirty="0" smtClean="0">
                <a:solidFill>
                  <a:srgbClr val="000000"/>
                </a:solidFill>
                <a:latin typeface="Calibri"/>
              </a:rPr>
              <a:t>semi-coarsening 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(figure below)</a:t>
            </a:r>
            <a:endParaRPr lang="en-US" b="1" dirty="0" smtClean="0">
              <a:solidFill>
                <a:srgbClr val="000000"/>
              </a:solidFill>
              <a:latin typeface="Calibri"/>
            </a:endParaRPr>
          </a:p>
          <a:p>
            <a:pPr lvl="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Algebraic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Structured MG ( 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sym typeface="Symbol"/>
              </a:rPr>
              <a:t></a:t>
            </a:r>
            <a:r>
              <a:rPr lang="en-US" dirty="0">
                <a:solidFill>
                  <a:srgbClr val="000000"/>
                </a:solidFill>
                <a:latin typeface="Calibri"/>
                <a:sym typeface="Symbol"/>
              </a:rPr>
              <a:t> matrix depend. MG) used with </a:t>
            </a:r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vertical line relaxation on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/>
                <a:sym typeface="Symbol"/>
              </a:rPr>
              <a:t>     finest levels + traditional AMG on 1 layer problem</a:t>
            </a:r>
            <a:endParaRPr lang="en-US" dirty="0">
              <a:solidFill>
                <a:srgbClr val="000000"/>
              </a:solidFill>
              <a:latin typeface="Calibri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3429000"/>
            <a:ext cx="8534400" cy="2286000"/>
            <a:chOff x="0" y="3286780"/>
            <a:chExt cx="9372600" cy="28854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10215" r="13134" b="20017"/>
            <a:stretch/>
          </p:blipFill>
          <p:spPr>
            <a:xfrm>
              <a:off x="2286000" y="3289828"/>
              <a:ext cx="2368296" cy="22128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5" t="10216" r="13135" b="20018"/>
            <a:stretch/>
          </p:blipFill>
          <p:spPr>
            <a:xfrm>
              <a:off x="4343400" y="3289828"/>
              <a:ext cx="2368296" cy="22128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10216" r="13134" b="20018"/>
            <a:stretch/>
          </p:blipFill>
          <p:spPr>
            <a:xfrm>
              <a:off x="6248400" y="3289828"/>
              <a:ext cx="2368296" cy="221284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386" r="13241" b="20000"/>
            <a:stretch/>
          </p:blipFill>
          <p:spPr>
            <a:xfrm>
              <a:off x="0" y="3286780"/>
              <a:ext cx="2365167" cy="2208034"/>
            </a:xfrm>
            <a:prstGeom prst="rect">
              <a:avLst/>
            </a:prstGeom>
          </p:spPr>
        </p:pic>
        <p:sp>
          <p:nvSpPr>
            <p:cNvPr id="9" name="Curved Up Arrow 8"/>
            <p:cNvSpPr/>
            <p:nvPr/>
          </p:nvSpPr>
          <p:spPr>
            <a:xfrm>
              <a:off x="18288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urved Up Arrow 9"/>
            <p:cNvSpPr/>
            <p:nvPr/>
          </p:nvSpPr>
          <p:spPr>
            <a:xfrm>
              <a:off x="41148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urved Up Arrow 10"/>
            <p:cNvSpPr/>
            <p:nvPr/>
          </p:nvSpPr>
          <p:spPr>
            <a:xfrm>
              <a:off x="60960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95758" y="3743980"/>
              <a:ext cx="9768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…</a:t>
              </a:r>
              <a:endParaRPr lang="en-US" sz="4400" dirty="0"/>
            </a:p>
          </p:txBody>
        </p:sp>
        <p:sp>
          <p:nvSpPr>
            <p:cNvPr id="13" name="Curved Up Arrow 12"/>
            <p:cNvSpPr/>
            <p:nvPr/>
          </p:nvSpPr>
          <p:spPr>
            <a:xfrm>
              <a:off x="8001000" y="5267980"/>
              <a:ext cx="1066800" cy="3810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34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Algebraic Structured MG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832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Algebraic Structured MG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644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Unstructured AMG 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45633" y="5648980"/>
              <a:ext cx="1450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Unstructured AMG </a:t>
              </a:r>
              <a:endParaRPr lang="en-US" sz="1400" dirty="0">
                <a:latin typeface="+mn-lt"/>
              </a:endParaRPr>
            </a:p>
          </p:txBody>
        </p:sp>
      </p:grpSp>
      <p:pic>
        <p:nvPicPr>
          <p:cNvPr id="19" name="Picture 2" descr="M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11" y="1524000"/>
            <a:ext cx="679685" cy="8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trilinos_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265933" cy="707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10200" y="3048001"/>
            <a:ext cx="3415242" cy="64633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New AMG preconditioner is available in </a:t>
            </a:r>
            <a:r>
              <a:rPr lang="en-US" i="1" dirty="0" smtClean="0">
                <a:latin typeface="+mn-lt"/>
              </a:rPr>
              <a:t>ML</a:t>
            </a:r>
            <a:r>
              <a:rPr lang="en-US" dirty="0" smtClean="0">
                <a:latin typeface="+mn-lt"/>
              </a:rPr>
              <a:t> package of </a:t>
            </a:r>
            <a:r>
              <a:rPr lang="en-US" i="1" dirty="0" err="1" smtClean="0">
                <a:latin typeface="+mn-lt"/>
              </a:rPr>
              <a:t>Trilinos</a:t>
            </a:r>
            <a:r>
              <a:rPr lang="en-US" dirty="0" smtClean="0">
                <a:latin typeface="+mn-lt"/>
              </a:rPr>
              <a:t>!</a:t>
            </a:r>
            <a:endParaRPr lang="en-US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5840" y="6019800"/>
            <a:ext cx="3384903" cy="615553"/>
          </a:xfrm>
          <a:prstGeom prst="rect">
            <a:avLst/>
          </a:prstGeom>
          <a:solidFill>
            <a:srgbClr val="FFE6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u="sng" dirty="0" smtClean="0">
                <a:latin typeface="+mn-lt"/>
              </a:rPr>
              <a:t>Scaling studies (next slides): </a:t>
            </a:r>
          </a:p>
          <a:p>
            <a:pPr algn="ctr"/>
            <a:r>
              <a:rPr lang="en-US" sz="1700" dirty="0" smtClean="0">
                <a:latin typeface="+mn-lt"/>
              </a:rPr>
              <a:t>New AMG preconditioner vs. ILU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93179" y="5968425"/>
            <a:ext cx="32637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See (</a:t>
            </a:r>
            <a:r>
              <a:rPr lang="en-US" sz="1600" dirty="0" err="1" smtClean="0">
                <a:latin typeface="+mn-lt"/>
              </a:rPr>
              <a:t>Tuminaro</a:t>
            </a:r>
            <a:r>
              <a:rPr lang="en-US" sz="1600" dirty="0" smtClean="0">
                <a:latin typeface="+mn-lt"/>
              </a:rPr>
              <a:t>, 2014), (Tezaur </a:t>
            </a:r>
            <a:r>
              <a:rPr lang="en-US" sz="1600" i="1" dirty="0" smtClean="0">
                <a:latin typeface="+mn-lt"/>
              </a:rPr>
              <a:t>et al.,</a:t>
            </a:r>
            <a:r>
              <a:rPr lang="en-US" sz="1600" dirty="0" smtClean="0">
                <a:latin typeface="+mn-lt"/>
              </a:rPr>
              <a:t> 2015), (</a:t>
            </a:r>
            <a:r>
              <a:rPr lang="en-US" sz="1600" dirty="0" err="1" smtClean="0">
                <a:latin typeface="+mn-lt"/>
              </a:rPr>
              <a:t>Tuminaro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et al., </a:t>
            </a:r>
            <a:r>
              <a:rPr lang="en-US" sz="1600" dirty="0" smtClean="0">
                <a:latin typeface="+mn-lt"/>
              </a:rPr>
              <a:t>2015).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13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95213" y="152400"/>
            <a:ext cx="676778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Importance of Node Ordering &amp; Mesh Partitioning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701800"/>
            <a:ext cx="5791200" cy="92333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Our studies revealed that </a:t>
            </a:r>
            <a:r>
              <a:rPr lang="en-US" b="1" dirty="0" smtClean="0">
                <a:latin typeface="+mn-lt"/>
              </a:rPr>
              <a:t>node ordering </a:t>
            </a:r>
            <a:r>
              <a:rPr lang="en-US" dirty="0" smtClean="0">
                <a:latin typeface="+mn-lt"/>
              </a:rPr>
              <a:t>and </a:t>
            </a:r>
            <a:r>
              <a:rPr lang="en-US" b="1" dirty="0" smtClean="0">
                <a:latin typeface="+mn-lt"/>
              </a:rPr>
              <a:t>mesh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partitioning </a:t>
            </a:r>
            <a:r>
              <a:rPr lang="en-US" dirty="0" smtClean="0">
                <a:latin typeface="+mn-lt"/>
              </a:rPr>
              <a:t>matters for linear solver performance, especially for the ILU preconditioner!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02579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It is essential that incomplete factorization accurately captures vertical coupling, which is dominant due to anisotropic mesh</a:t>
            </a:r>
            <a:r>
              <a:rPr lang="en-US" dirty="0" smtClean="0">
                <a:latin typeface="+mn-lt"/>
              </a:rPr>
              <a:t>.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78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95213" y="152400"/>
            <a:ext cx="676778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Importance of Node Ordering &amp; Mesh Partitioning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701800"/>
            <a:ext cx="5791200" cy="92333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Our studies revealed that </a:t>
            </a:r>
            <a:r>
              <a:rPr lang="en-US" b="1" dirty="0" smtClean="0">
                <a:latin typeface="+mn-lt"/>
              </a:rPr>
              <a:t>node ordering </a:t>
            </a:r>
            <a:r>
              <a:rPr lang="en-US" dirty="0" smtClean="0">
                <a:latin typeface="+mn-lt"/>
              </a:rPr>
              <a:t>and </a:t>
            </a:r>
            <a:r>
              <a:rPr lang="en-US" b="1" dirty="0" smtClean="0">
                <a:latin typeface="+mn-lt"/>
              </a:rPr>
              <a:t>mesh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partitioning </a:t>
            </a:r>
            <a:r>
              <a:rPr lang="en-US" dirty="0" smtClean="0">
                <a:latin typeface="+mn-lt"/>
              </a:rPr>
              <a:t>matters for linear solver performance, especially for the ILU preconditioner!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02579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It is essential that incomplete factorization accurately captures vertical coupling, which is dominant due to anisotropic mesh.</a:t>
            </a:r>
          </a:p>
          <a:p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This is accomplished by: </a:t>
            </a:r>
          </a:p>
          <a:p>
            <a:endParaRPr lang="en-US" sz="8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Ensuring all points along a vertically extruded grid line reside within a single processor (“</a:t>
            </a:r>
            <a:r>
              <a:rPr lang="en-US" b="1" dirty="0" smtClean="0">
                <a:latin typeface="+mn-lt"/>
              </a:rPr>
              <a:t>2D mesh partitioning</a:t>
            </a:r>
            <a:r>
              <a:rPr lang="en-US" dirty="0" smtClean="0">
                <a:latin typeface="+mn-lt"/>
              </a:rPr>
              <a:t>”; top right).</a:t>
            </a:r>
          </a:p>
          <a:p>
            <a:pPr lvl="1"/>
            <a:endParaRPr lang="en-US" sz="800" dirty="0" smtClean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67" y="1524001"/>
            <a:ext cx="1430813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30760" y="6299369"/>
            <a:ext cx="30198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6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78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25606" y="4318539"/>
            <a:ext cx="2883915" cy="2158461"/>
            <a:chOff x="5802885" y="4176460"/>
            <a:chExt cx="3188715" cy="25540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176460"/>
              <a:ext cx="2971800" cy="138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885" y="5334000"/>
              <a:ext cx="2993928" cy="1396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1995213" y="152400"/>
            <a:ext cx="676778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Importance of Node Ordering &amp; Mesh Partitioning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701800"/>
            <a:ext cx="5791200" cy="92333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Our studies revealed that </a:t>
            </a:r>
            <a:r>
              <a:rPr lang="en-US" b="1" dirty="0" smtClean="0">
                <a:latin typeface="+mn-lt"/>
              </a:rPr>
              <a:t>node ordering </a:t>
            </a:r>
            <a:r>
              <a:rPr lang="en-US" dirty="0" smtClean="0">
                <a:latin typeface="+mn-lt"/>
              </a:rPr>
              <a:t>and </a:t>
            </a:r>
            <a:r>
              <a:rPr lang="en-US" b="1" dirty="0" smtClean="0">
                <a:latin typeface="+mn-lt"/>
              </a:rPr>
              <a:t>mesh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partitioning </a:t>
            </a:r>
            <a:r>
              <a:rPr lang="en-US" dirty="0" smtClean="0">
                <a:latin typeface="+mn-lt"/>
              </a:rPr>
              <a:t>matters for linear solver performance, especially for the ILU preconditioner!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802579"/>
                <a:ext cx="5791200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It is essential that incomplete factorization accurately captures vertical coupling, which is dominant due to anisotropic mesh.</a:t>
                </a:r>
              </a:p>
              <a:p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This is accomplished by: </a:t>
                </a:r>
              </a:p>
              <a:p>
                <a:endParaRPr lang="en-US" sz="8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Ensuring all points along a vertically extruded grid line reside within a single processor (“</a:t>
                </a:r>
                <a:r>
                  <a:rPr lang="en-US" b="1" dirty="0" smtClean="0">
                    <a:latin typeface="+mn-lt"/>
                  </a:rPr>
                  <a:t>2D mesh partitioning</a:t>
                </a:r>
                <a:r>
                  <a:rPr lang="en-US" dirty="0" smtClean="0">
                    <a:latin typeface="+mn-lt"/>
                  </a:rPr>
                  <a:t>”; top right).</a:t>
                </a:r>
              </a:p>
              <a:p>
                <a:pPr lvl="1"/>
                <a:endParaRPr lang="en-US" sz="800" dirty="0" smtClean="0">
                  <a:latin typeface="+mn-lt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Ordering the equations such that grid 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latin typeface="+mn-lt"/>
                  </a:rPr>
                  <a:t>’s nodes are ordered before all </a:t>
                </a:r>
                <a:r>
                  <a:rPr lang="en-US" dirty="0" err="1" smtClean="0">
                    <a:latin typeface="+mn-lt"/>
                  </a:rPr>
                  <a:t>dofs</a:t>
                </a:r>
                <a:r>
                  <a:rPr lang="en-US" dirty="0" smtClean="0">
                    <a:latin typeface="+mn-lt"/>
                  </a:rPr>
                  <a:t> associated with grid 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>
                    <a:latin typeface="+mn-lt"/>
                  </a:rPr>
                  <a:t> (“</a:t>
                </a:r>
                <a:r>
                  <a:rPr lang="en-US" b="1" dirty="0" smtClean="0">
                    <a:latin typeface="+mn-lt"/>
                  </a:rPr>
                  <a:t>row-wise ordering</a:t>
                </a:r>
                <a:r>
                  <a:rPr lang="en-US" dirty="0" smtClean="0">
                    <a:latin typeface="+mn-lt"/>
                  </a:rPr>
                  <a:t>”; bottom right).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02579"/>
                <a:ext cx="5791200" cy="3662541"/>
              </a:xfrm>
              <a:prstGeom prst="rect">
                <a:avLst/>
              </a:prstGeom>
              <a:blipFill rotWithShape="1">
                <a:blip r:embed="rId4"/>
                <a:stretch>
                  <a:fillRect l="-737" t="-832" b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67" y="1524001"/>
            <a:ext cx="1430813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6172200"/>
            <a:ext cx="301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0</a:t>
            </a:r>
            <a:endParaRPr lang="en-US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0760" y="6299369"/>
            <a:ext cx="30198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6</a:t>
            </a:r>
            <a:endParaRPr lang="en-US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60813" y="6138446"/>
                <a:ext cx="3019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813" y="6138446"/>
                <a:ext cx="301987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70413" y="6138446"/>
                <a:ext cx="3019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413" y="6138446"/>
                <a:ext cx="301987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62800" y="6138446"/>
                <a:ext cx="3019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138446"/>
                <a:ext cx="301987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400800" y="6138446"/>
            <a:ext cx="301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0793" y="5181600"/>
            <a:ext cx="53480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28</a:t>
            </a:r>
            <a:endParaRPr lang="en-US" sz="16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5147846"/>
            <a:ext cx="53480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29</a:t>
            </a:r>
            <a:endParaRPr lang="en-US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89413" y="5105400"/>
                <a:ext cx="3019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413" y="5105400"/>
                <a:ext cx="301987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99013" y="5105400"/>
                <a:ext cx="3019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013" y="5105400"/>
                <a:ext cx="301987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91400" y="5105400"/>
                <a:ext cx="3019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105400"/>
                <a:ext cx="301987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509568" y="5181600"/>
            <a:ext cx="53480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34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8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95213" y="152400"/>
            <a:ext cx="676778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Strong Scaling Study for a Fine-Resolution GIS Problem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1600200"/>
                <a:ext cx="6324600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Uniform quadrilateral mesh with </a:t>
                </a:r>
                <a:r>
                  <a:rPr lang="en-US" dirty="0" smtClean="0">
                    <a:latin typeface="+mn-lt"/>
                  </a:rPr>
                  <a:t>1 km </a:t>
                </a:r>
                <a:r>
                  <a:rPr lang="en-US" dirty="0">
                    <a:latin typeface="+mn-lt"/>
                  </a:rPr>
                  <a:t>horizontal resolution, extruded vertically using 40 layers (69.8M hex elements, 143M </a:t>
                </a:r>
                <a:r>
                  <a:rPr lang="en-US" dirty="0" err="1">
                    <a:latin typeface="+mn-lt"/>
                  </a:rPr>
                  <a:t>dofs</a:t>
                </a:r>
                <a:r>
                  <a:rPr lang="en-US" dirty="0">
                    <a:latin typeface="+mn-lt"/>
                  </a:rPr>
                  <a:t>). </a:t>
                </a:r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Run on 1024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latin typeface="+mn-lt"/>
                  </a:rPr>
                  <a:t>16,384 cores of </a:t>
                </a:r>
                <a:r>
                  <a:rPr lang="en-US" i="1" dirty="0" smtClean="0">
                    <a:latin typeface="+mn-lt"/>
                  </a:rPr>
                  <a:t>Hopper </a:t>
                </a:r>
                <a:r>
                  <a:rPr lang="en-US" dirty="0" smtClean="0">
                    <a:latin typeface="+mn-lt"/>
                  </a:rPr>
                  <a:t>(16-fold increase)</a:t>
                </a:r>
                <a:r>
                  <a:rPr lang="en-US" i="1" dirty="0" smtClean="0">
                    <a:latin typeface="+mn-lt"/>
                  </a:rPr>
                  <a:t>.</a:t>
                </a:r>
                <a:endParaRPr lang="en-US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Realistic basal friction coefficient and bed topographies calculated by solving a deterministic inversion problem that minimized modeled and observed surface velocity mismatch (Perego </a:t>
                </a:r>
                <a:r>
                  <a:rPr lang="en-US" i="1" dirty="0" smtClean="0">
                    <a:latin typeface="+mn-lt"/>
                  </a:rPr>
                  <a:t>et al.</a:t>
                </a:r>
                <a:r>
                  <a:rPr lang="en-US" dirty="0" smtClean="0">
                    <a:latin typeface="+mn-lt"/>
                  </a:rPr>
                  <a:t>, 2014; top right).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Realistic 3D temperature field calculated in </a:t>
                </a:r>
                <a:r>
                  <a:rPr lang="en-US" i="1" dirty="0" smtClean="0">
                    <a:latin typeface="+mn-lt"/>
                  </a:rPr>
                  <a:t>CISM</a:t>
                </a:r>
                <a:r>
                  <a:rPr lang="en-US" dirty="0" smtClean="0">
                    <a:latin typeface="+mn-lt"/>
                  </a:rPr>
                  <a:t> (Shannon </a:t>
                </a:r>
                <a:r>
                  <a:rPr lang="en-US" i="1" dirty="0" smtClean="0">
                    <a:latin typeface="+mn-lt"/>
                  </a:rPr>
                  <a:t>et al</a:t>
                </a:r>
                <a:r>
                  <a:rPr lang="en-US" dirty="0" smtClean="0">
                    <a:latin typeface="+mn-lt"/>
                  </a:rPr>
                  <a:t>.)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+mn-lt"/>
                  </a:rPr>
                  <a:t>Preconditioner:</a:t>
                </a:r>
                <a:r>
                  <a:rPr lang="en-US" dirty="0" smtClean="0">
                    <a:latin typeface="+mn-lt"/>
                  </a:rPr>
                  <a:t> ILU vs. new AMG (with aggressive semi-coarsening).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latin typeface="+mn-lt"/>
                  </a:rPr>
                  <a:t>Iterative linear solver: </a:t>
                </a:r>
                <a:r>
                  <a:rPr lang="en-US" dirty="0" smtClean="0">
                    <a:latin typeface="+mn-lt"/>
                  </a:rPr>
                  <a:t>Conjugate Gradient (CG).</a:t>
                </a:r>
              </a:p>
              <a:p>
                <a:endParaRPr lang="en-US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00200"/>
                <a:ext cx="6324600" cy="5355312"/>
              </a:xfrm>
              <a:prstGeom prst="rect">
                <a:avLst/>
              </a:prstGeom>
              <a:blipFill rotWithShape="1">
                <a:blip r:embed="rId2"/>
                <a:stretch>
                  <a:fillRect l="-675" t="-569" r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195734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84" y="3886200"/>
            <a:ext cx="1935816" cy="240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37624"/>
            <a:ext cx="2057400" cy="14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76" y="1769477"/>
            <a:ext cx="3901024" cy="2925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7" y="1733394"/>
            <a:ext cx="3856774" cy="28925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1" y="76200"/>
            <a:ext cx="83820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>
                <a:solidFill>
                  <a:srgbClr val="002060"/>
                </a:solidFill>
                <a:latin typeface="+mn-lt"/>
              </a:rPr>
              <a:t>Strong Scaling Study for a Fine-Resolution GIS </a:t>
            </a:r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Problem (cont’d)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1600200"/>
            <a:ext cx="2438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ILU</a:t>
            </a:r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2975" y="1600200"/>
            <a:ext cx="2514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AMG</a:t>
            </a:r>
            <a:endParaRPr lang="en-US" sz="16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4078813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1" y="404666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16,384 cores </a:t>
            </a:r>
            <a:endParaRPr lang="en-US" sz="14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9575" y="404878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23708" y="4078813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16,384 cores </a:t>
            </a:r>
            <a:endParaRPr lang="en-US" sz="14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1" y="4924961"/>
            <a:ext cx="70865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latin typeface="+mn-lt"/>
              </a:rPr>
              <a:t>1024 core run: </a:t>
            </a:r>
          </a:p>
          <a:p>
            <a:endParaRPr lang="en-US" sz="800" b="1" u="sng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AMG preconditioner solves are much faster than ILU (e.g., 194.3 sec for AMG vs. 607.9 sec for ILU).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Primarily due to better convergence rate obtained with AMG vs. ILU.</a:t>
            </a:r>
            <a:endParaRPr lang="en-US" dirty="0">
              <a:latin typeface="+mn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43" y="946465"/>
            <a:ext cx="988493" cy="201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7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1" y="76200"/>
            <a:ext cx="83820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>
                <a:solidFill>
                  <a:srgbClr val="002060"/>
                </a:solidFill>
                <a:latin typeface="+mn-lt"/>
              </a:rPr>
              <a:t>Strong Scaling Study for a Fine-Resolution GIS </a:t>
            </a:r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Problem (cont’d)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828163"/>
            <a:ext cx="8839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latin typeface="+mn-lt"/>
              </a:rPr>
              <a:t>16,384 core run: </a:t>
            </a:r>
          </a:p>
          <a:p>
            <a:endParaRPr lang="en-US" sz="800" b="1" i="1" u="sng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ILU preconditioner fairly effective relative to AMG when # </a:t>
            </a:r>
            <a:r>
              <a:rPr lang="en-US" dirty="0" err="1" smtClean="0">
                <a:latin typeface="+mn-lt"/>
              </a:rPr>
              <a:t>dofs</a:t>
            </a:r>
            <a:r>
              <a:rPr lang="en-US" dirty="0" smtClean="0">
                <a:latin typeface="+mn-lt"/>
              </a:rPr>
              <a:t>/core is modest (e.g., 10K </a:t>
            </a:r>
            <a:r>
              <a:rPr lang="en-US" dirty="0" err="1" smtClean="0">
                <a:latin typeface="+mn-lt"/>
              </a:rPr>
              <a:t>dofs</a:t>
            </a:r>
            <a:r>
              <a:rPr lang="en-US" dirty="0" smtClean="0">
                <a:latin typeface="+mn-lt"/>
              </a:rPr>
              <a:t>/core).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ILU requires slightly more iterations/linear solve but cost/iteration is higher for AMG.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AMG solver is very inefficient when # </a:t>
            </a:r>
            <a:r>
              <a:rPr lang="en-US" dirty="0" err="1" smtClean="0">
                <a:latin typeface="+mn-lt"/>
              </a:rPr>
              <a:t>dofs</a:t>
            </a:r>
            <a:r>
              <a:rPr lang="en-US" dirty="0" smtClean="0">
                <a:latin typeface="+mn-lt"/>
              </a:rPr>
              <a:t>/core is small; communication costs in coarse level processing dominate. </a:t>
            </a:r>
            <a:endParaRPr lang="en-US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76" y="1769477"/>
            <a:ext cx="3901024" cy="2925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7" y="1733394"/>
            <a:ext cx="3856774" cy="2892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1600200"/>
            <a:ext cx="2438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ILU</a:t>
            </a:r>
            <a:endParaRPr lang="en-US" sz="1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2975" y="1600200"/>
            <a:ext cx="2514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AMG</a:t>
            </a:r>
            <a:endParaRPr lang="en-US" sz="16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4078813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1" y="404666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16,384 cores </a:t>
            </a:r>
            <a:endParaRPr lang="en-US" sz="14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9575" y="404878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23708" y="4078813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16,384 cores </a:t>
            </a:r>
            <a:endParaRPr lang="en-US" sz="1400" dirty="0">
              <a:latin typeface="+mn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43" y="946465"/>
            <a:ext cx="988493" cy="201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6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1" y="76200"/>
            <a:ext cx="83820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>
                <a:solidFill>
                  <a:srgbClr val="002060"/>
                </a:solidFill>
                <a:latin typeface="+mn-lt"/>
              </a:rPr>
              <a:t>Strong Scaling Study for a Fine-Resolution GIS </a:t>
            </a:r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Problem (cont’d)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175" y="5105400"/>
            <a:ext cx="770043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latin typeface="+mn-lt"/>
              </a:rPr>
              <a:t>Summary: </a:t>
            </a:r>
          </a:p>
          <a:p>
            <a:endParaRPr lang="en-US" sz="800" b="1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ILU preconditioner scales better in the strong sense than AMG.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However, ILU-preconditioned solve is slower for lower #s of cores (more </a:t>
            </a:r>
            <a:r>
              <a:rPr lang="en-US" dirty="0" err="1" smtClean="0">
                <a:latin typeface="+mn-lt"/>
              </a:rPr>
              <a:t>dofs</a:t>
            </a:r>
            <a:r>
              <a:rPr lang="en-US" dirty="0" smtClean="0">
                <a:latin typeface="+mn-lt"/>
              </a:rPr>
              <a:t>/core).</a:t>
            </a:r>
            <a:endParaRPr lang="en-US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76" y="1769477"/>
            <a:ext cx="3901024" cy="2925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7" y="1733394"/>
            <a:ext cx="3856774" cy="2892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1600200"/>
            <a:ext cx="2438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ILU</a:t>
            </a:r>
            <a:endParaRPr lang="en-US" sz="1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2975" y="1600200"/>
            <a:ext cx="2514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AMG</a:t>
            </a:r>
            <a:endParaRPr lang="en-US" sz="16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4078813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1" y="404666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16,384 cores </a:t>
            </a:r>
            <a:endParaRPr lang="en-US" sz="14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9575" y="404878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23708" y="4078813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16,384 cores </a:t>
            </a:r>
            <a:endParaRPr lang="en-US" sz="1400" dirty="0"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43" y="946465"/>
            <a:ext cx="988493" cy="201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6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38" y="1600200"/>
            <a:ext cx="2909762" cy="274130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95213" y="152400"/>
            <a:ext cx="676778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Weak Scaling Study for a Moderate-Resolution AIS Problem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1447800"/>
                <a:ext cx="6248400" cy="5847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3 hexahedral meshes considered: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8 km horizontal resolution + 5 vertical layers (2.52M </a:t>
                </a:r>
                <a:r>
                  <a:rPr lang="en-US" dirty="0" err="1" smtClean="0">
                    <a:latin typeface="+mn-lt"/>
                  </a:rPr>
                  <a:t>dofs</a:t>
                </a:r>
                <a:r>
                  <a:rPr lang="en-US" dirty="0" smtClean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latin typeface="+mn-lt"/>
                  </a:rPr>
                  <a:t> 16 cores of </a:t>
                </a:r>
                <a:r>
                  <a:rPr lang="en-US" i="1" dirty="0" smtClean="0">
                    <a:latin typeface="+mn-lt"/>
                  </a:rPr>
                  <a:t>Hopper</a:t>
                </a:r>
                <a:r>
                  <a:rPr lang="en-US" dirty="0" smtClean="0">
                    <a:latin typeface="+mn-lt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4 km horizontal resolution + 10 vertical layers (18.5M </a:t>
                </a:r>
                <a:r>
                  <a:rPr lang="en-US" dirty="0" err="1" smtClean="0">
                    <a:latin typeface="+mn-lt"/>
                  </a:rPr>
                  <a:t>dofs</a:t>
                </a:r>
                <a:r>
                  <a:rPr lang="en-US" dirty="0" smtClean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latin typeface="+mn-lt"/>
                  </a:rPr>
                  <a:t> 128 cores of </a:t>
                </a:r>
                <a:r>
                  <a:rPr lang="en-US" i="1" dirty="0" smtClean="0">
                    <a:latin typeface="+mn-lt"/>
                  </a:rPr>
                  <a:t>Hopper</a:t>
                </a:r>
                <a:r>
                  <a:rPr lang="en-US" dirty="0" smtClean="0">
                    <a:latin typeface="+mn-lt"/>
                  </a:rPr>
                  <a:t>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2 km horizontal resolution + 20 vertical layers (141.5M </a:t>
                </a:r>
                <a:r>
                  <a:rPr lang="en-US" dirty="0" err="1" smtClean="0">
                    <a:latin typeface="+mn-lt"/>
                  </a:rPr>
                  <a:t>dofs</a:t>
                </a:r>
                <a:r>
                  <a:rPr lang="en-US" dirty="0" smtClean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latin typeface="+mn-lt"/>
                  </a:rPr>
                  <a:t> 1024 cores of </a:t>
                </a:r>
                <a:r>
                  <a:rPr lang="en-US" i="1" dirty="0" smtClean="0">
                    <a:latin typeface="+mn-lt"/>
                  </a:rPr>
                  <a:t>Hopper</a:t>
                </a:r>
                <a:r>
                  <a:rPr lang="en-US" dirty="0" smtClean="0">
                    <a:latin typeface="+mn-lt"/>
                  </a:rPr>
                  <a:t>.</a:t>
                </a:r>
              </a:p>
              <a:p>
                <a:pPr lvl="1"/>
                <a:endParaRPr lang="en-US" sz="8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Ice sheet geometry based on BEDMAP2 (</a:t>
                </a:r>
                <a:r>
                  <a:rPr lang="en-US" dirty="0" err="1" smtClean="0">
                    <a:latin typeface="+mn-lt"/>
                  </a:rPr>
                  <a:t>Fretwell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n-US" i="1" dirty="0" smtClean="0">
                    <a:latin typeface="+mn-lt"/>
                  </a:rPr>
                  <a:t>et al</a:t>
                </a:r>
                <a:r>
                  <a:rPr lang="en-US" dirty="0" smtClean="0">
                    <a:latin typeface="+mn-lt"/>
                  </a:rPr>
                  <a:t>., 2013) and 3D temperature field from (</a:t>
                </a:r>
                <a:r>
                  <a:rPr lang="en-US" dirty="0" err="1" smtClean="0">
                    <a:latin typeface="+mn-lt"/>
                  </a:rPr>
                  <a:t>Pattyn</a:t>
                </a:r>
                <a:r>
                  <a:rPr lang="en-US" dirty="0" smtClean="0">
                    <a:latin typeface="+mn-lt"/>
                  </a:rPr>
                  <a:t>, 2010) </a:t>
                </a:r>
                <a:endParaRPr lang="en-US" dirty="0">
                  <a:latin typeface="+mn-lt"/>
                </a:endParaRPr>
              </a:p>
              <a:p>
                <a:endParaRPr lang="en-US" sz="800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Realistic regularized* basal friction coefficient and bed topographies calculated by solving a deterministic inversion problem that minimizes modeled and observed surface velocity mismatch on finest (2km) resolution geometry (Perego </a:t>
                </a:r>
                <a:r>
                  <a:rPr lang="en-US" i="1" dirty="0" smtClean="0">
                    <a:latin typeface="+mn-lt"/>
                  </a:rPr>
                  <a:t>et al.</a:t>
                </a:r>
                <a:r>
                  <a:rPr lang="en-US" dirty="0" smtClean="0">
                    <a:latin typeface="+mn-lt"/>
                  </a:rPr>
                  <a:t>, 2014; top right).</a:t>
                </a:r>
              </a:p>
              <a:p>
                <a:endParaRPr lang="en-US" sz="800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+mn-lt"/>
                  </a:rPr>
                  <a:t>Preconditioner:</a:t>
                </a:r>
                <a:r>
                  <a:rPr lang="en-US" dirty="0">
                    <a:latin typeface="+mn-lt"/>
                  </a:rPr>
                  <a:t> ILU vs. new AMG (with aggressive semi-coarsening). </a:t>
                </a:r>
              </a:p>
              <a:p>
                <a:endParaRPr lang="en-US" sz="800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+mn-lt"/>
                  </a:rPr>
                  <a:t>Iterative linear solver: </a:t>
                </a:r>
                <a:r>
                  <a:rPr lang="en-US" dirty="0" smtClean="0">
                    <a:latin typeface="+mn-lt"/>
                  </a:rPr>
                  <a:t>GMRES.</a:t>
                </a:r>
                <a:endParaRPr lang="en-US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+mn-lt"/>
                </a:endParaRPr>
              </a:p>
              <a:p>
                <a:endParaRPr lang="en-US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47800"/>
                <a:ext cx="6248400" cy="5847755"/>
              </a:xfrm>
              <a:prstGeom prst="rect">
                <a:avLst/>
              </a:prstGeom>
              <a:blipFill rotWithShape="1">
                <a:blip r:embed="rId3"/>
                <a:stretch>
                  <a:fillRect l="-585" t="-521" r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38" y="4015179"/>
            <a:ext cx="2750281" cy="2740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624"/>
            <a:ext cx="2057400" cy="1410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9458" y="6167160"/>
                <a:ext cx="297929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*Setting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400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400" i="1" dirty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400" b="0" i="1" dirty="0" smtClean="0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, with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1400" b="0" i="1" dirty="0" smtClean="0">
                        <a:latin typeface="Cambria Math"/>
                        <a:ea typeface="Cambria Math"/>
                      </a:rPr>
                      <m:t>≪1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under ice shelves.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458" y="6167160"/>
                <a:ext cx="2979295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09" t="-1163" r="-1840" b="-104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1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74689" y="3813016"/>
            <a:ext cx="3095076" cy="2451635"/>
            <a:chOff x="5896523" y="1838699"/>
            <a:chExt cx="3628477" cy="25941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523" y="1838699"/>
              <a:ext cx="3247477" cy="2362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477000" y="3929940"/>
                  <a:ext cx="2209800" cy="502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:r>
                    <a:rPr lang="en-US" sz="1300" dirty="0" smtClean="0">
                      <a:solidFill>
                        <a:schemeClr val="bg1"/>
                      </a:solidFill>
                      <a:latin typeface="+mn-lt"/>
                    </a:rPr>
                    <a:t>Basal boundary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l-GR" i="1" baseline="-2500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a14:m>
                  <a:endParaRPr lang="en-US" i="1" baseline="-25000" dirty="0"/>
                </a:p>
                <a:p>
                  <a:r>
                    <a:rPr lang="en-US" sz="1300" dirty="0" smtClean="0">
                      <a:solidFill>
                        <a:schemeClr val="bg1"/>
                      </a:solidFill>
                      <a:latin typeface="+mn-lt"/>
                    </a:rPr>
                    <a:t>)</a:t>
                  </a:r>
                  <a:endParaRPr lang="en-US" sz="13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3929940"/>
                  <a:ext cx="2209800" cy="5028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23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344324" y="3362699"/>
                  <a:ext cx="17996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  <a:latin typeface="+mn-lt"/>
                    </a:rPr>
                    <a:t>Lateral boundary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sz="1400" b="0" i="1" baseline="-2500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</m:oMath>
                  </a14:m>
                  <a:endParaRPr lang="en-US" sz="14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4324" y="3362699"/>
                  <a:ext cx="1799676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190" t="-2128" b="-744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6277524" y="2753099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Ice sheet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6172200" y="4023113"/>
              <a:ext cx="304800" cy="8917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8" idx="1"/>
            </p:cNvCxnSpPr>
            <p:nvPr/>
          </p:nvCxnSpPr>
          <p:spPr>
            <a:xfrm flipH="1">
              <a:off x="7115724" y="3516588"/>
              <a:ext cx="228600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858000" y="2166330"/>
                  <a:ext cx="2667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:r>
                    <a:rPr lang="en-US" sz="1400" dirty="0" smtClean="0">
                      <a:latin typeface="+mn-lt"/>
                    </a:rPr>
                    <a:t>Surface boundary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sz="1600" i="1" baseline="-25000">
                          <a:latin typeface="Cambria Math"/>
                          <a:ea typeface="Cambria Math"/>
                        </a:rPr>
                        <m:t>𝑠</m:t>
                      </m:r>
                    </m:oMath>
                  </a14:m>
                  <a:endParaRPr lang="en-US" sz="1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2166330"/>
                  <a:ext cx="2667000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04" b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/>
            <p:nvPr/>
          </p:nvCxnSpPr>
          <p:spPr>
            <a:xfrm>
              <a:off x="7483991" y="2552419"/>
              <a:ext cx="0" cy="1882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12" y="1855632"/>
            <a:ext cx="2606430" cy="187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148554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4148554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Glimmer/CISM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72042" y="2286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>
                <a:solidFill>
                  <a:srgbClr val="002060"/>
                </a:solidFill>
                <a:latin typeface="+mn-lt"/>
              </a:rPr>
              <a:t>Weak Scaling Study for a Moderate-Resolution AIS </a:t>
            </a:r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Problem (cont’d)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4315361"/>
                <a:ext cx="4834467" cy="13234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(vertical &gt; horizontal coupling) </a:t>
                </a:r>
              </a:p>
              <a:p>
                <a:pPr algn="ctr"/>
                <a:r>
                  <a:rPr lang="en-US" sz="1600" dirty="0" smtClean="0">
                    <a:latin typeface="+mn-lt"/>
                  </a:rPr>
                  <a:t>+ </a:t>
                </a:r>
              </a:p>
              <a:p>
                <a:pPr algn="ctr"/>
                <a:r>
                  <a:rPr lang="en-US" sz="1600" dirty="0" smtClean="0">
                    <a:latin typeface="+mn-lt"/>
                  </a:rPr>
                  <a:t>Neumann BCs </a:t>
                </a:r>
                <a:endParaRPr lang="en-US" sz="1600" i="1" dirty="0" smtClean="0">
                  <a:latin typeface="Cambria Math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 </a:t>
                </a:r>
              </a:p>
              <a:p>
                <a:pPr algn="ctr"/>
                <a:r>
                  <a:rPr lang="en-US" sz="1600" dirty="0" smtClean="0">
                    <a:latin typeface="+mn-lt"/>
                  </a:rPr>
                  <a:t>nearly singular submatrix associated with vertical lines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15361"/>
                <a:ext cx="4834467" cy="1323439"/>
              </a:xfrm>
              <a:prstGeom prst="rect">
                <a:avLst/>
              </a:prstGeom>
              <a:blipFill rotWithShape="1">
                <a:blip r:embed="rId8"/>
                <a:stretch>
                  <a:fillRect t="-913" b="-45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24933" y="1532467"/>
            <a:ext cx="5943600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Antarctica is fundamentally different than Greenland</a:t>
            </a:r>
            <a:r>
              <a:rPr lang="en-US" dirty="0" smtClean="0">
                <a:latin typeface="+mn-lt"/>
              </a:rPr>
              <a:t>: </a:t>
            </a:r>
          </a:p>
          <a:p>
            <a:pPr algn="ctr"/>
            <a:r>
              <a:rPr lang="en-US" dirty="0" smtClean="0">
                <a:latin typeface="+mn-lt"/>
              </a:rPr>
              <a:t>AIS contains large ice shelves (floating extensions of land ice).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2460010"/>
                <a:ext cx="5715000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Along ice shelf front: </a:t>
                </a:r>
                <a:r>
                  <a:rPr lang="en-US" dirty="0" smtClean="0">
                    <a:latin typeface="+mn-lt"/>
                  </a:rPr>
                  <a:t>open-ocean BC (Neumann).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Along ice shelf base: </a:t>
                </a:r>
                <a:r>
                  <a:rPr lang="en-US" dirty="0" smtClean="0">
                    <a:latin typeface="+mn-lt"/>
                  </a:rPr>
                  <a:t>zero traction BC (Neumann).</a:t>
                </a:r>
              </a:p>
              <a:p>
                <a:endParaRPr lang="en-US" sz="800" dirty="0" smtClean="0">
                  <a:latin typeface="+mn-lt"/>
                </a:endParaRPr>
              </a:p>
              <a:p>
                <a:endParaRPr lang="en-US" sz="800" dirty="0" smtClean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>
                    <a:latin typeface="+mn-lt"/>
                  </a:rPr>
                  <a:t> For vertical grid lines that lie within ice shelves, top and bottom BCs resemble Neumann BCs so sub-matrix associated with one of these lines is almost* singular.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460010"/>
                <a:ext cx="5715000" cy="1723549"/>
              </a:xfrm>
              <a:prstGeom prst="rect">
                <a:avLst/>
              </a:prstGeom>
              <a:blipFill rotWithShape="1">
                <a:blip r:embed="rId9"/>
                <a:stretch>
                  <a:fillRect l="-853" t="-1773"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021705" y="6182380"/>
            <a:ext cx="297929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*Completely singular in the presence of islands and some ice tongues.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4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5519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676400" y="228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 PISCEES Project and the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&amp;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Project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physics</a:t>
            </a:r>
            <a:endParaRPr lang="en-US" b="1" i="1" dirty="0" smtClean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0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74689" y="3813016"/>
            <a:ext cx="3095076" cy="2451635"/>
            <a:chOff x="5896523" y="1838699"/>
            <a:chExt cx="3628477" cy="259413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523" y="1838699"/>
              <a:ext cx="3247477" cy="2362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477000" y="3929940"/>
                  <a:ext cx="2209800" cy="502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:r>
                    <a:rPr lang="en-US" sz="1300" dirty="0" smtClean="0">
                      <a:solidFill>
                        <a:schemeClr val="bg1"/>
                      </a:solidFill>
                      <a:latin typeface="+mn-lt"/>
                    </a:rPr>
                    <a:t>Basal boundary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l-GR" i="1" baseline="-2500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a14:m>
                  <a:endParaRPr lang="en-US" i="1" baseline="-25000" dirty="0"/>
                </a:p>
                <a:p>
                  <a:r>
                    <a:rPr lang="en-US" sz="1300" dirty="0" smtClean="0">
                      <a:solidFill>
                        <a:schemeClr val="bg1"/>
                      </a:solidFill>
                      <a:latin typeface="+mn-lt"/>
                    </a:rPr>
                    <a:t>)</a:t>
                  </a:r>
                  <a:endParaRPr lang="en-US" sz="13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3929940"/>
                  <a:ext cx="2209800" cy="5028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23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344324" y="3362699"/>
                  <a:ext cx="17996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  <a:latin typeface="+mn-lt"/>
                    </a:rPr>
                    <a:t>Lateral boundary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sz="1400" b="0" i="1" baseline="-2500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𝑙</m:t>
                      </m:r>
                    </m:oMath>
                  </a14:m>
                  <a:endParaRPr lang="en-US" sz="14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4324" y="3362699"/>
                  <a:ext cx="1799676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190" t="-2128" b="-744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6277524" y="2753099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Ice sheet</a:t>
              </a:r>
              <a:endParaRPr lang="en-US" sz="1400" dirty="0">
                <a:latin typeface="+mn-lt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6172200" y="4023113"/>
              <a:ext cx="304800" cy="8917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8" idx="1"/>
            </p:cNvCxnSpPr>
            <p:nvPr/>
          </p:nvCxnSpPr>
          <p:spPr>
            <a:xfrm flipH="1">
              <a:off x="7115724" y="3516588"/>
              <a:ext cx="228600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858000" y="2166330"/>
                  <a:ext cx="2667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:r>
                    <a:rPr lang="en-US" sz="1400" dirty="0" smtClean="0">
                      <a:latin typeface="+mn-lt"/>
                    </a:rPr>
                    <a:t>Surface boundary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sz="1600" i="1" baseline="-25000">
                          <a:latin typeface="Cambria Math"/>
                          <a:ea typeface="Cambria Math"/>
                        </a:rPr>
                        <m:t>𝑠</m:t>
                      </m:r>
                    </m:oMath>
                  </a14:m>
                  <a:endParaRPr lang="en-US" sz="14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2166330"/>
                  <a:ext cx="2667000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04" b="-20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/>
            <p:nvPr/>
          </p:nvCxnSpPr>
          <p:spPr>
            <a:xfrm>
              <a:off x="7483991" y="2552419"/>
              <a:ext cx="0" cy="1882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12" y="1855632"/>
            <a:ext cx="2606430" cy="187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148554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Albany/FELIX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4148554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Glimmer/CISM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72042" y="2286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>
                <a:solidFill>
                  <a:srgbClr val="002060"/>
                </a:solidFill>
                <a:latin typeface="+mn-lt"/>
              </a:rPr>
              <a:t>Weak Scaling Study for a Moderate-Resolution AIS </a:t>
            </a:r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Problem (cont’d)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4315361"/>
                <a:ext cx="4834467" cy="13234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n-lt"/>
                  </a:rPr>
                  <a:t>(vertical &gt; horizontal coupling) </a:t>
                </a:r>
              </a:p>
              <a:p>
                <a:pPr algn="ctr"/>
                <a:r>
                  <a:rPr lang="en-US" sz="1600" dirty="0" smtClean="0">
                    <a:latin typeface="+mn-lt"/>
                  </a:rPr>
                  <a:t>+ </a:t>
                </a:r>
              </a:p>
              <a:p>
                <a:pPr algn="ctr"/>
                <a:r>
                  <a:rPr lang="en-US" sz="1600" dirty="0" smtClean="0">
                    <a:latin typeface="+mn-lt"/>
                  </a:rPr>
                  <a:t>Neumann BCs </a:t>
                </a:r>
                <a:endParaRPr lang="en-US" sz="1600" i="1" dirty="0" smtClean="0">
                  <a:latin typeface="Cambria Math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 </a:t>
                </a:r>
              </a:p>
              <a:p>
                <a:pPr algn="ctr"/>
                <a:r>
                  <a:rPr lang="en-US" sz="1600" dirty="0" smtClean="0">
                    <a:latin typeface="+mn-lt"/>
                  </a:rPr>
                  <a:t>nearly singular submatrix associated with vertical lines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15361"/>
                <a:ext cx="4834467" cy="1323439"/>
              </a:xfrm>
              <a:prstGeom prst="rect">
                <a:avLst/>
              </a:prstGeom>
              <a:blipFill rotWithShape="1">
                <a:blip r:embed="rId8"/>
                <a:stretch>
                  <a:fillRect t="-913" b="-45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24933" y="1532467"/>
            <a:ext cx="5943600" cy="64633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Antarctica is fundamentally different than Greenland</a:t>
            </a:r>
            <a:r>
              <a:rPr lang="en-US" dirty="0" smtClean="0">
                <a:latin typeface="+mn-lt"/>
              </a:rPr>
              <a:t>: </a:t>
            </a:r>
          </a:p>
          <a:p>
            <a:pPr algn="ctr"/>
            <a:r>
              <a:rPr lang="en-US" dirty="0" smtClean="0">
                <a:latin typeface="+mn-lt"/>
              </a:rPr>
              <a:t>AIS contains large ice shelves (floating extensions of land ice).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2460010"/>
                <a:ext cx="5715000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Along ice shelf front: </a:t>
                </a:r>
                <a:r>
                  <a:rPr lang="en-US" dirty="0" smtClean="0">
                    <a:latin typeface="+mn-lt"/>
                  </a:rPr>
                  <a:t>open-ocean BC (Neumann).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Along ice shelf base: </a:t>
                </a:r>
                <a:r>
                  <a:rPr lang="en-US" dirty="0" smtClean="0">
                    <a:latin typeface="+mn-lt"/>
                  </a:rPr>
                  <a:t>zero traction BC (Neumann).</a:t>
                </a:r>
              </a:p>
              <a:p>
                <a:endParaRPr lang="en-US" sz="800" dirty="0" smtClean="0">
                  <a:latin typeface="+mn-lt"/>
                </a:endParaRPr>
              </a:p>
              <a:p>
                <a:endParaRPr lang="en-US" sz="800" dirty="0" smtClean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>
                    <a:latin typeface="+mn-lt"/>
                  </a:rPr>
                  <a:t> For vertical grid lines that lie within ice shelves, top and bottom BCs resemble Neumann BCs so sub-matrix associated with one of these lines is almost* singular.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460010"/>
                <a:ext cx="5715000" cy="1723549"/>
              </a:xfrm>
              <a:prstGeom prst="rect">
                <a:avLst/>
              </a:prstGeom>
              <a:blipFill rotWithShape="1">
                <a:blip r:embed="rId9"/>
                <a:stretch>
                  <a:fillRect l="-853" t="-1773"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89542" y="5867400"/>
                <a:ext cx="3767667" cy="646331"/>
              </a:xfrm>
              <a:prstGeom prst="rect">
                <a:avLst/>
              </a:prstGeom>
              <a:solidFill>
                <a:srgbClr val="FFE69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⇒ </m:t>
                    </m:r>
                  </m:oMath>
                </a14:m>
                <a:r>
                  <a:rPr lang="en-US" dirty="0" smtClean="0">
                    <a:latin typeface="+mn-lt"/>
                  </a:rPr>
                  <a:t>Ice shelves give rise to severe ill-conditioning of linear systems!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42" y="5867400"/>
                <a:ext cx="3767667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021705" y="6182380"/>
            <a:ext cx="297929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*Completely singular in the presence of islands and some ice tongues.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6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47" y="1709849"/>
            <a:ext cx="4042689" cy="30320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718316"/>
            <a:ext cx="4038599" cy="30235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1" y="76200"/>
            <a:ext cx="83820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Weak </a:t>
            </a:r>
            <a:r>
              <a:rPr lang="en-US" sz="3600" kern="0" dirty="0">
                <a:solidFill>
                  <a:srgbClr val="002060"/>
                </a:solidFill>
                <a:latin typeface="+mn-lt"/>
              </a:rPr>
              <a:t>Scaling Study for a Fine-Resolution </a:t>
            </a:r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AIS Problem (cont’d)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600200"/>
            <a:ext cx="2438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ILU</a:t>
            </a:r>
            <a:endParaRPr lang="en-US" sz="16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2975" y="1600200"/>
            <a:ext cx="2514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AMG</a:t>
            </a:r>
            <a:endParaRPr lang="en-US" sz="1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078813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 cores </a:t>
            </a:r>
            <a:endParaRPr lang="en-US" sz="1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411480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412498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 cores </a:t>
            </a:r>
            <a:endParaRPr lang="en-US" sz="1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200" y="412498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8600" y="4724400"/>
                <a:ext cx="8000999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u="sng" dirty="0" smtClean="0">
                    <a:latin typeface="+mn-lt"/>
                  </a:rPr>
                  <a:t>ILU vs. AMG:</a:t>
                </a:r>
              </a:p>
              <a:p>
                <a:endParaRPr lang="en-US" sz="800" b="1" i="1" u="sng" dirty="0" smtClean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ILU solver &gt; 10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>
                    <a:latin typeface="+mn-lt"/>
                  </a:rPr>
                  <a:t> slower than AMG solver on 1024 core problem.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Due to extremely poor convergence of ILU solver (~700 iterations/solve)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latin typeface="+mn-lt"/>
                  </a:rPr>
                  <a:t> resulting from ill-conditioning of underlying linear systems.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AMG iterations do grow as problem refined (14.4 iterations/solve on 16 cores </a:t>
                </a:r>
                <a:r>
                  <a:rPr lang="en-US" dirty="0">
                    <a:latin typeface="+mn-lt"/>
                  </a:rPr>
                  <a:t>v</a:t>
                </a:r>
                <a:r>
                  <a:rPr lang="en-US" dirty="0" smtClean="0">
                    <a:latin typeface="+mn-lt"/>
                  </a:rPr>
                  <a:t>s. 35.5 iterations/solve on 1024 cores), but it is better suited to linear systems associated with AIS.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24400"/>
                <a:ext cx="8000999" cy="2154436"/>
              </a:xfrm>
              <a:prstGeom prst="rect">
                <a:avLst/>
              </a:prstGeom>
              <a:blipFill rotWithShape="1">
                <a:blip r:embed="rId4"/>
                <a:stretch>
                  <a:fillRect l="-686" t="-1416" r="-610" b="-3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1118250"/>
            <a:ext cx="1860550" cy="184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1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47" y="1709849"/>
            <a:ext cx="4042689" cy="30320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718316"/>
            <a:ext cx="4038599" cy="30235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1" y="76200"/>
            <a:ext cx="83820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Weak </a:t>
            </a:r>
            <a:r>
              <a:rPr lang="en-US" sz="3600" kern="0" dirty="0">
                <a:solidFill>
                  <a:srgbClr val="002060"/>
                </a:solidFill>
                <a:latin typeface="+mn-lt"/>
              </a:rPr>
              <a:t>Scaling Study for a Fine-Resolution </a:t>
            </a:r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AIS Problem (cont’d)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600200"/>
            <a:ext cx="2438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ILU</a:t>
            </a:r>
            <a:endParaRPr lang="en-US" sz="16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2975" y="1600200"/>
            <a:ext cx="2514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AMG</a:t>
            </a:r>
            <a:endParaRPr lang="en-US" sz="1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078813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 cores </a:t>
            </a:r>
            <a:endParaRPr lang="en-US" sz="1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411480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412498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 cores </a:t>
            </a:r>
            <a:endParaRPr lang="en-US" sz="1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200" y="412498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4876800"/>
            <a:ext cx="85344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latin typeface="+mn-lt"/>
              </a:rPr>
              <a:t>GMRES vs. CG:</a:t>
            </a:r>
          </a:p>
          <a:p>
            <a:endParaRPr lang="en-US" sz="800" b="1" i="1" u="sng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GMRES solver found to be more effective than CG, even though problem is symmetric.</a:t>
            </a:r>
          </a:p>
          <a:p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We believe GMRES is somewhat less sensitive to rounding errors associated with the severe ill-conditioning induced by the presence of ice shelves.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GMRES and CG minimize different norms.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1118250"/>
            <a:ext cx="1860550" cy="184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4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47" y="1709849"/>
            <a:ext cx="4042689" cy="30320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718316"/>
            <a:ext cx="4038599" cy="30235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1" y="76200"/>
            <a:ext cx="83820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Weak </a:t>
            </a:r>
            <a:r>
              <a:rPr lang="en-US" sz="3600" kern="0" dirty="0">
                <a:solidFill>
                  <a:srgbClr val="002060"/>
                </a:solidFill>
                <a:latin typeface="+mn-lt"/>
              </a:rPr>
              <a:t>Scaling Study for a Fine-Resolution </a:t>
            </a:r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AIS Problem (cont’d)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1600200"/>
            <a:ext cx="2438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ILU</a:t>
            </a:r>
            <a:endParaRPr lang="en-US" sz="16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2975" y="1600200"/>
            <a:ext cx="2514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AMG</a:t>
            </a:r>
            <a:endParaRPr lang="en-US" sz="1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078813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 cores </a:t>
            </a:r>
            <a:endParaRPr lang="en-US" sz="1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411480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412498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 cores </a:t>
            </a:r>
            <a:endParaRPr lang="en-US" sz="14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200" y="4124980"/>
            <a:ext cx="685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668" y="4967645"/>
            <a:ext cx="6781799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latin typeface="+mn-lt"/>
              </a:rPr>
              <a:t>Summary:</a:t>
            </a:r>
          </a:p>
          <a:p>
            <a:endParaRPr lang="en-US" sz="800" b="1" i="1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Severe ill-conditioning caused by ice shelves</a:t>
            </a:r>
            <a:r>
              <a:rPr lang="en-US" dirty="0" smtClean="0">
                <a:latin typeface="+mn-lt"/>
              </a:rPr>
              <a:t>!</a:t>
            </a:r>
            <a:endParaRPr lang="en-US" b="1" i="1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GMRES less sensitive than CG to rounding errors from ill-conditioning [also minimizes different norm].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AMG preconditioner less sensitive than ILU to ill-conditioning</a:t>
            </a:r>
            <a:r>
              <a:rPr lang="en-US" dirty="0" smtClean="0">
                <a:latin typeface="+mn-lt"/>
              </a:rPr>
              <a:t>.</a:t>
            </a:r>
            <a:endParaRPr lang="en-US" b="1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239000" y="4859923"/>
                <a:ext cx="1828800" cy="18158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+mn-lt"/>
                  </a:rPr>
                  <a:t>(vertical &gt; horizontal coupling) </a:t>
                </a:r>
              </a:p>
              <a:p>
                <a:pPr algn="ctr"/>
                <a:r>
                  <a:rPr lang="en-US" sz="1400" dirty="0" smtClean="0">
                    <a:latin typeface="+mn-lt"/>
                  </a:rPr>
                  <a:t>+ </a:t>
                </a:r>
              </a:p>
              <a:p>
                <a:pPr algn="ctr"/>
                <a:r>
                  <a:rPr lang="en-US" sz="1400" dirty="0" smtClean="0">
                    <a:latin typeface="+mn-lt"/>
                  </a:rPr>
                  <a:t>Neumann BCs </a:t>
                </a:r>
                <a:endParaRPr lang="en-US" sz="1400" i="1" dirty="0" smtClean="0">
                  <a:latin typeface="Cambria Math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</a:t>
                </a:r>
              </a:p>
              <a:p>
                <a:pPr algn="ctr"/>
                <a:r>
                  <a:rPr lang="en-US" sz="1400" dirty="0" smtClean="0">
                    <a:latin typeface="+mn-lt"/>
                  </a:rPr>
                  <a:t>nearly singular submatrix associated with vertical lines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4859923"/>
                <a:ext cx="1828800" cy="1815882"/>
              </a:xfrm>
              <a:prstGeom prst="rect">
                <a:avLst/>
              </a:prstGeom>
              <a:blipFill rotWithShape="1">
                <a:blip r:embed="rId4"/>
                <a:stretch>
                  <a:fillRect b="-2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1118250"/>
            <a:ext cx="1860550" cy="184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315200" cy="9144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Summary and Ongoing Work</a:t>
            </a:r>
            <a:endParaRPr lang="en-US" sz="3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686800" cy="180972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b="1" dirty="0" smtClean="0">
                <a:latin typeface="Calibri" charset="0"/>
              </a:rPr>
              <a:t>Summary: 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800" b="1" dirty="0" smtClean="0">
              <a:latin typeface="Calibri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This talk described the development of a finite element land ice solver known as </a:t>
            </a:r>
            <a:r>
              <a:rPr lang="en-US" i="1" dirty="0" smtClean="0">
                <a:latin typeface="Calibri" charset="0"/>
              </a:rPr>
              <a:t>Albany/FELIX </a:t>
            </a:r>
            <a:r>
              <a:rPr lang="en-US" dirty="0" smtClean="0">
                <a:latin typeface="Calibri" charset="0"/>
              </a:rPr>
              <a:t>written using the libraries of the </a:t>
            </a:r>
            <a:r>
              <a:rPr lang="en-US" i="1" dirty="0" err="1" smtClean="0">
                <a:latin typeface="Calibri" charset="0"/>
              </a:rPr>
              <a:t>Trilinos</a:t>
            </a:r>
            <a:r>
              <a:rPr lang="en-US" i="1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libraries. </a:t>
            </a:r>
          </a:p>
          <a:p>
            <a:pPr>
              <a:lnSpc>
                <a:spcPct val="90000"/>
              </a:lnSpc>
            </a:pPr>
            <a:endParaRPr lang="en-US" sz="800" dirty="0" smtClean="0">
              <a:latin typeface="Calibri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Strong and weak scaling studies on GIS and AIS problems revealed good overall scalability can be achieved by using a new AMG preconditioner based on aggressive semi-coarsening.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599" y="4572000"/>
            <a:ext cx="8382000" cy="2145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b="1" dirty="0" smtClean="0">
                <a:latin typeface="Calibri" charset="0"/>
              </a:rPr>
              <a:t>Ongoing/future work: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800" b="1" dirty="0" smtClean="0">
              <a:latin typeface="Calibr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Dynamic simulations of ice evolution using </a:t>
            </a:r>
            <a:r>
              <a:rPr lang="en-US" i="1" dirty="0" smtClean="0"/>
              <a:t>CISM-Albany </a:t>
            </a:r>
            <a:r>
              <a:rPr lang="en-US" dirty="0" smtClean="0"/>
              <a:t>and </a:t>
            </a:r>
            <a:r>
              <a:rPr lang="en-US" i="1" dirty="0" smtClean="0"/>
              <a:t>MPAS-Albany</a:t>
            </a:r>
            <a:r>
              <a:rPr lang="en-US" dirty="0" smtClean="0"/>
              <a:t>. </a:t>
            </a:r>
          </a:p>
          <a:p>
            <a:endParaRPr lang="en-US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Deterministic and stochastic initialization runs.</a:t>
            </a:r>
          </a:p>
          <a:p>
            <a:endParaRPr lang="en-US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Porting of code to new architecture supercomputers.</a:t>
            </a:r>
          </a:p>
          <a:p>
            <a:endParaRPr lang="en-US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Journal article on AMG preconditioner in preparation for </a:t>
            </a:r>
            <a:r>
              <a:rPr lang="en-US" i="1" dirty="0" smtClean="0"/>
              <a:t>SISC </a:t>
            </a:r>
            <a:r>
              <a:rPr lang="en-US" dirty="0" smtClean="0"/>
              <a:t>(</a:t>
            </a:r>
            <a:r>
              <a:rPr lang="en-US" dirty="0" err="1" smtClean="0"/>
              <a:t>Tuminaro</a:t>
            </a:r>
            <a:r>
              <a:rPr lang="en-US" dirty="0" smtClean="0"/>
              <a:t> </a:t>
            </a:r>
            <a:r>
              <a:rPr lang="en-US" i="1" dirty="0" smtClean="0"/>
              <a:t>et. </a:t>
            </a:r>
            <a:r>
              <a:rPr lang="en-US" i="1" dirty="0"/>
              <a:t>a</a:t>
            </a:r>
            <a:r>
              <a:rPr lang="en-US" i="1" dirty="0" smtClean="0"/>
              <a:t>l</a:t>
            </a:r>
            <a:r>
              <a:rPr lang="en-US" dirty="0" smtClean="0"/>
              <a:t>, 2015)</a:t>
            </a:r>
          </a:p>
          <a:p>
            <a:endParaRPr lang="en-US" sz="400" dirty="0" smtClean="0"/>
          </a:p>
          <a:p>
            <a:endParaRPr lang="en-US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Delivering code to climate community and coupling to earth system models.</a:t>
            </a:r>
            <a:endParaRPr lang="en-US" sz="800" b="1" dirty="0" smtClean="0"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05200"/>
            <a:ext cx="7848600" cy="830997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I. Tezaur</a:t>
            </a:r>
            <a:r>
              <a:rPr lang="en-US" sz="1600" dirty="0">
                <a:latin typeface="+mn-lt"/>
              </a:rPr>
              <a:t>, R. </a:t>
            </a:r>
            <a:r>
              <a:rPr lang="en-US" sz="1600" dirty="0" err="1">
                <a:latin typeface="+mn-lt"/>
              </a:rPr>
              <a:t>Tuminaro</a:t>
            </a:r>
            <a:r>
              <a:rPr lang="en-US" sz="1600" dirty="0">
                <a:latin typeface="+mn-lt"/>
              </a:rPr>
              <a:t>, M. Perego, A. Salinger, S. Price. "On the scalability of the </a:t>
            </a:r>
            <a:r>
              <a:rPr lang="en-US" sz="1600" i="1" dirty="0">
                <a:latin typeface="+mn-lt"/>
              </a:rPr>
              <a:t>Albany/FELIX</a:t>
            </a:r>
            <a:r>
              <a:rPr lang="en-US" sz="1600" dirty="0">
                <a:latin typeface="+mn-lt"/>
              </a:rPr>
              <a:t> first-order Stokes approximation ice sheet solver for large-scale simulations of the Greenland and Antarctic ice sheets", </a:t>
            </a:r>
            <a:r>
              <a:rPr lang="en-US" sz="1600" i="1" dirty="0" smtClean="0">
                <a:latin typeface="+mn-lt"/>
              </a:rPr>
              <a:t>MSESM/ICCS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dirty="0">
                <a:latin typeface="+mn-lt"/>
              </a:rPr>
              <a:t>Reykjavik, Iceland (June </a:t>
            </a:r>
            <a:r>
              <a:rPr lang="en-US" sz="1600" dirty="0" smtClean="0">
                <a:latin typeface="+mn-lt"/>
              </a:rPr>
              <a:t>2015).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8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800" y="2895600"/>
            <a:ext cx="1410424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315200" cy="914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Funding/Acknowledgements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6128468"/>
            <a:ext cx="3752488" cy="424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 smtClean="0">
                <a:latin typeface="Calibri" charset="0"/>
              </a:rPr>
              <a:t>Thank you!  Questions? 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2"/>
              <p:cNvSpPr txBox="1">
                <a:spLocks/>
              </p:cNvSpPr>
              <p:nvPr/>
            </p:nvSpPr>
            <p:spPr bwMode="auto">
              <a:xfrm>
                <a:off x="704850" y="1524000"/>
                <a:ext cx="7620000" cy="1149221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200" b="1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sz="2000" b="1"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2860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743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200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657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None/>
                  <a:defRPr b="1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1600" b="0" dirty="0" smtClean="0"/>
                  <a:t>Support </a:t>
                </a:r>
                <a:r>
                  <a:rPr lang="en-US" sz="1600" b="0" dirty="0"/>
                  <a:t>for this work was provided through Scientific Discovery through </a:t>
                </a:r>
                <a:r>
                  <a:rPr lang="en-US" sz="1600" b="0" dirty="0" smtClean="0"/>
                  <a:t>Advanced Computing </a:t>
                </a:r>
                <a:r>
                  <a:rPr lang="en-US" sz="1600" b="0" dirty="0"/>
                  <a:t>(</a:t>
                </a:r>
                <a:r>
                  <a:rPr lang="en-US" sz="1600" dirty="0"/>
                  <a:t>SciDAC</a:t>
                </a:r>
                <a:r>
                  <a:rPr lang="en-US" sz="1600" b="0" dirty="0"/>
                  <a:t>) </a:t>
                </a:r>
                <a:r>
                  <a:rPr lang="en-US" sz="1600" b="0" dirty="0" smtClean="0"/>
                  <a:t>projects </a:t>
                </a:r>
                <a:r>
                  <a:rPr lang="en-US" sz="1600" b="0" dirty="0"/>
                  <a:t>funded by the U.S. Department of Energy, Office of </a:t>
                </a:r>
                <a:r>
                  <a:rPr lang="en-US" sz="1600" b="0" dirty="0" smtClean="0"/>
                  <a:t>Science (</a:t>
                </a:r>
                <a:r>
                  <a:rPr lang="en-US" sz="1600" dirty="0" smtClean="0"/>
                  <a:t>OSCR</a:t>
                </a:r>
                <a:r>
                  <a:rPr lang="en-US" sz="1600" b="0" dirty="0" smtClean="0"/>
                  <a:t>), Advanced </a:t>
                </a:r>
                <a:r>
                  <a:rPr lang="en-US" sz="1600" b="0" dirty="0"/>
                  <a:t>Scientific Computing Research and Biological and Environmental </a:t>
                </a:r>
                <a:r>
                  <a:rPr lang="en-US" sz="1600" b="0" dirty="0" smtClean="0"/>
                  <a:t>Research (</a:t>
                </a:r>
                <a:r>
                  <a:rPr lang="en-US" sz="1600" dirty="0" smtClean="0"/>
                  <a:t>BER</a:t>
                </a:r>
                <a:r>
                  <a:rPr lang="en-US" sz="1600" b="0" dirty="0" smtClean="0"/>
                  <a:t>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US" sz="1600" dirty="0" smtClean="0"/>
                  <a:t>PISCEES </a:t>
                </a:r>
                <a:r>
                  <a:rPr lang="en-US" sz="1600" dirty="0" err="1" smtClean="0"/>
                  <a:t>SciDAC</a:t>
                </a:r>
                <a:r>
                  <a:rPr lang="en-US" sz="1600" dirty="0" smtClean="0"/>
                  <a:t> Application Partnership.</a:t>
                </a:r>
                <a:endParaRPr lang="en-US" sz="1600" b="0" dirty="0"/>
              </a:p>
            </p:txBody>
          </p:sp>
        </mc:Choice>
        <mc:Fallback xmlns="">
          <p:sp>
            <p:nvSpPr>
              <p:cNvPr id="11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850" y="1524000"/>
                <a:ext cx="7620000" cy="1149221"/>
              </a:xfrm>
              <a:prstGeom prst="rect">
                <a:avLst/>
              </a:prstGeom>
              <a:blipFill rotWithShape="1">
                <a:blip r:embed="rId4"/>
                <a:stretch>
                  <a:fillRect t="-1587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61" y="2164080"/>
            <a:ext cx="85725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971800"/>
            <a:ext cx="923727" cy="9237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036809"/>
            <a:ext cx="1374783" cy="373244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494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97" y="4038600"/>
            <a:ext cx="1525059" cy="5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16" y="4083882"/>
            <a:ext cx="1598084" cy="5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672"/>
            <a:ext cx="1143000" cy="5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38" y="2209800"/>
            <a:ext cx="1097062" cy="7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000" y="3066365"/>
            <a:ext cx="1186523" cy="3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54" y="2977901"/>
            <a:ext cx="1260146" cy="496819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898883"/>
            <a:ext cx="1143000" cy="5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819400"/>
            <a:ext cx="1179050" cy="81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" y="4881872"/>
            <a:ext cx="8801100" cy="951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22300" lvl="1" indent="-222250" algn="ctr" eaLnBrk="1" hangingPunct="1">
              <a:lnSpc>
                <a:spcPct val="90000"/>
              </a:lnSpc>
            </a:pPr>
            <a:r>
              <a:rPr lang="en-US" b="1" i="1" dirty="0" smtClean="0">
                <a:latin typeface="Calibri" charset="0"/>
              </a:rPr>
              <a:t>PISCEES team members:</a:t>
            </a:r>
            <a:r>
              <a:rPr lang="en-US" i="1" dirty="0" smtClean="0">
                <a:latin typeface="Calibri" charset="0"/>
              </a:rPr>
              <a:t> W. </a:t>
            </a:r>
            <a:r>
              <a:rPr lang="en-US" i="1" dirty="0">
                <a:latin typeface="Calibri" charset="0"/>
              </a:rPr>
              <a:t>Lipscomb, S. Price, M. </a:t>
            </a:r>
            <a:r>
              <a:rPr lang="en-US" i="1" dirty="0" smtClean="0">
                <a:latin typeface="Calibri" charset="0"/>
              </a:rPr>
              <a:t>Hoffman, A. Salinger, M. Perego, I. Tezaur, R. Tuminaro, P</a:t>
            </a:r>
            <a:r>
              <a:rPr lang="en-US" i="1" dirty="0">
                <a:latin typeface="Calibri" charset="0"/>
              </a:rPr>
              <a:t>. Jones, K. Evans, P. Worley, M. </a:t>
            </a:r>
            <a:r>
              <a:rPr lang="en-US" i="1" dirty="0" err="1">
                <a:latin typeface="Calibri" charset="0"/>
              </a:rPr>
              <a:t>Gunzburger</a:t>
            </a:r>
            <a:r>
              <a:rPr lang="en-US" i="1" dirty="0" smtClean="0">
                <a:latin typeface="Calibri" charset="0"/>
              </a:rPr>
              <a:t>, </a:t>
            </a:r>
            <a:r>
              <a:rPr lang="en-US" i="1" dirty="0">
                <a:latin typeface="Calibri" charset="0"/>
              </a:rPr>
              <a:t>C. </a:t>
            </a:r>
            <a:r>
              <a:rPr lang="en-US" i="1" dirty="0" smtClean="0">
                <a:latin typeface="Calibri" charset="0"/>
              </a:rPr>
              <a:t>Jackson;</a:t>
            </a:r>
            <a:endParaRPr lang="en-US" sz="400" i="1" dirty="0" smtClean="0">
              <a:latin typeface="Calibri" charset="0"/>
            </a:endParaRPr>
          </a:p>
          <a:p>
            <a:pPr marL="622300" lvl="1" indent="-222250" algn="ctr" eaLnBrk="1" hangingPunct="1">
              <a:lnSpc>
                <a:spcPct val="90000"/>
              </a:lnSpc>
            </a:pPr>
            <a:endParaRPr lang="en-US" sz="400" i="1" dirty="0" smtClean="0">
              <a:latin typeface="Calibri" charset="0"/>
            </a:endParaRPr>
          </a:p>
          <a:p>
            <a:pPr marL="622300" lvl="1" indent="-222250" algn="ctr" eaLnBrk="1" hangingPunct="1">
              <a:lnSpc>
                <a:spcPct val="90000"/>
              </a:lnSpc>
            </a:pPr>
            <a:r>
              <a:rPr lang="en-US" sz="400" i="1" dirty="0" smtClean="0">
                <a:latin typeface="Calibri" charset="0"/>
              </a:rPr>
              <a:t> </a:t>
            </a:r>
          </a:p>
          <a:p>
            <a:pPr marL="400050" lvl="1" indent="0" algn="ctr" eaLnBrk="1" hangingPunct="1">
              <a:lnSpc>
                <a:spcPct val="90000"/>
              </a:lnSpc>
            </a:pPr>
            <a:r>
              <a:rPr lang="en-US" b="1" i="1" dirty="0" err="1" smtClean="0">
                <a:latin typeface="Calibri" charset="0"/>
              </a:rPr>
              <a:t>Trilinos</a:t>
            </a:r>
            <a:r>
              <a:rPr lang="en-US" b="1" i="1" dirty="0" smtClean="0">
                <a:latin typeface="Calibri" charset="0"/>
              </a:rPr>
              <a:t>/DAKOTA collaborators</a:t>
            </a:r>
            <a:r>
              <a:rPr lang="en-US" i="1" dirty="0" smtClean="0">
                <a:latin typeface="Calibri" charset="0"/>
              </a:rPr>
              <a:t>: E. Phipps, M. Eldred, J. Jakeman, L. </a:t>
            </a:r>
            <a:r>
              <a:rPr lang="en-US" i="1" dirty="0" err="1" smtClean="0">
                <a:latin typeface="Calibri" charset="0"/>
              </a:rPr>
              <a:t>Swiler</a:t>
            </a:r>
            <a:r>
              <a:rPr lang="en-US" i="1" dirty="0" smtClean="0">
                <a:latin typeface="Calibri" charset="0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36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315200" cy="914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References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228600" y="3832324"/>
            <a:ext cx="545240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75044"/>
            <a:ext cx="8229600" cy="526297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[1] M.A. </a:t>
            </a:r>
            <a:r>
              <a:rPr lang="en-US" sz="1600" dirty="0" err="1" smtClean="0">
                <a:solidFill>
                  <a:schemeClr val="tx1"/>
                </a:solidFill>
              </a:rPr>
              <a:t>Heroux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et al.  </a:t>
            </a:r>
            <a:r>
              <a:rPr lang="en-US" sz="1600" dirty="0" smtClean="0">
                <a:solidFill>
                  <a:schemeClr val="tx1"/>
                </a:solidFill>
              </a:rPr>
              <a:t>“An overview of the </a:t>
            </a:r>
            <a:r>
              <a:rPr lang="en-US" sz="1600" dirty="0" err="1" smtClean="0">
                <a:solidFill>
                  <a:schemeClr val="tx1"/>
                </a:solidFill>
              </a:rPr>
              <a:t>Trilinos</a:t>
            </a:r>
            <a:r>
              <a:rPr lang="en-US" sz="1600" dirty="0" smtClean="0">
                <a:solidFill>
                  <a:schemeClr val="tx1"/>
                </a:solidFill>
              </a:rPr>
              <a:t> project.”  </a:t>
            </a:r>
            <a:r>
              <a:rPr lang="en-US" sz="1600" i="1" dirty="0" smtClean="0">
                <a:solidFill>
                  <a:schemeClr val="tx1"/>
                </a:solidFill>
              </a:rPr>
              <a:t>ACM Trans. Math. </a:t>
            </a:r>
            <a:r>
              <a:rPr lang="en-US" sz="1600" i="1" dirty="0" err="1" smtClean="0">
                <a:solidFill>
                  <a:schemeClr val="tx1"/>
                </a:solidFill>
              </a:rPr>
              <a:t>Softw</a:t>
            </a:r>
            <a:r>
              <a:rPr lang="en-US" sz="1600" i="1" dirty="0" smtClean="0">
                <a:solidFill>
                  <a:schemeClr val="tx1"/>
                </a:solidFill>
              </a:rPr>
              <a:t>. </a:t>
            </a:r>
            <a:r>
              <a:rPr lang="en-US" sz="1600" b="1" dirty="0" smtClean="0">
                <a:solidFill>
                  <a:schemeClr val="tx1"/>
                </a:solidFill>
              </a:rPr>
              <a:t>31</a:t>
            </a:r>
            <a:r>
              <a:rPr lang="en-US" sz="1600" dirty="0" smtClean="0">
                <a:solidFill>
                  <a:schemeClr val="tx1"/>
                </a:solidFill>
              </a:rPr>
              <a:t>(3) (2005).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[2] </a:t>
            </a:r>
            <a:r>
              <a:rPr lang="en-US" sz="1600" dirty="0"/>
              <a:t>A.G. </a:t>
            </a:r>
            <a:r>
              <a:rPr lang="en-US" sz="1600" dirty="0" smtClean="0"/>
              <a:t>Salinger</a:t>
            </a:r>
            <a:r>
              <a:rPr lang="en-US" sz="1600" dirty="0"/>
              <a:t> </a:t>
            </a:r>
            <a:r>
              <a:rPr lang="en-US" sz="1600" i="1" dirty="0" smtClean="0"/>
              <a:t>et al</a:t>
            </a:r>
            <a:r>
              <a:rPr lang="en-US" sz="1600" dirty="0" smtClean="0"/>
              <a:t>. </a:t>
            </a:r>
            <a:r>
              <a:rPr lang="en-US" sz="1600" dirty="0"/>
              <a:t>"Albany: Using Agile Components to Develop a Flexible, Generic </a:t>
            </a:r>
            <a:r>
              <a:rPr lang="en-US" sz="1600" dirty="0" err="1"/>
              <a:t>Multiphysics</a:t>
            </a:r>
            <a:r>
              <a:rPr lang="en-US" sz="1600" dirty="0"/>
              <a:t> Analysis Code", </a:t>
            </a:r>
            <a:r>
              <a:rPr lang="en-US" sz="1600" i="1" dirty="0" err="1" smtClean="0"/>
              <a:t>Comput</a:t>
            </a:r>
            <a:r>
              <a:rPr lang="en-US" sz="1600" i="1" dirty="0"/>
              <a:t>. Sci. Disc.</a:t>
            </a:r>
            <a:r>
              <a:rPr lang="en-US" sz="1600" dirty="0"/>
              <a:t> </a:t>
            </a:r>
            <a:r>
              <a:rPr lang="en-US" sz="1600" dirty="0" smtClean="0"/>
              <a:t>(submitted, 2015).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[3] </a:t>
            </a:r>
            <a:r>
              <a:rPr lang="en-US" sz="1600" b="1" dirty="0"/>
              <a:t>I. </a:t>
            </a:r>
            <a:r>
              <a:rPr lang="en-US" sz="1600" b="1" dirty="0" smtClean="0"/>
              <a:t>Tezaur</a:t>
            </a:r>
            <a:r>
              <a:rPr lang="en-US" sz="1600" dirty="0" smtClean="0"/>
              <a:t>, </a:t>
            </a:r>
            <a:r>
              <a:rPr lang="en-US" sz="1600" dirty="0"/>
              <a:t>M. Perego, A. Salinger, R. </a:t>
            </a:r>
            <a:r>
              <a:rPr lang="en-US" sz="1600" dirty="0" err="1"/>
              <a:t>Tuminaro</a:t>
            </a:r>
            <a:r>
              <a:rPr lang="en-US" sz="1600" dirty="0"/>
              <a:t>, S. Price. "</a:t>
            </a:r>
            <a:r>
              <a:rPr lang="en-US" sz="1600" i="1" dirty="0"/>
              <a:t>Albany/FELIX</a:t>
            </a:r>
            <a:r>
              <a:rPr lang="en-US" sz="1600" dirty="0"/>
              <a:t>: A Parallel, Scalable and Robust Finite Element Higher-Order Stokes Ice Sheet Solver Built for Advanced Analysis", </a:t>
            </a:r>
            <a:r>
              <a:rPr lang="en-US" sz="1600" i="1" dirty="0" err="1"/>
              <a:t>Geosci</a:t>
            </a:r>
            <a:r>
              <a:rPr lang="en-US" sz="1600" i="1" dirty="0"/>
              <a:t>. Model Develop. </a:t>
            </a:r>
            <a:r>
              <a:rPr lang="en-US" sz="1600" dirty="0" smtClean="0"/>
              <a:t>8</a:t>
            </a:r>
            <a:r>
              <a:rPr lang="en-US" sz="1600" i="1" dirty="0" smtClean="0"/>
              <a:t> </a:t>
            </a:r>
            <a:r>
              <a:rPr lang="en-US" sz="1600" dirty="0" smtClean="0"/>
              <a:t>(2015) 1-24.</a:t>
            </a:r>
            <a:endParaRPr lang="en-US" sz="1600" i="1" dirty="0" smtClean="0"/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[4] </a:t>
            </a:r>
            <a:r>
              <a:rPr lang="en-US" sz="1600" b="1" dirty="0"/>
              <a:t>I. </a:t>
            </a:r>
            <a:r>
              <a:rPr lang="en-US" sz="1600" b="1" dirty="0" smtClean="0"/>
              <a:t>Tezaur</a:t>
            </a:r>
            <a:r>
              <a:rPr lang="en-US" sz="1600" dirty="0" smtClean="0"/>
              <a:t>, </a:t>
            </a:r>
            <a:r>
              <a:rPr lang="en-US" sz="1600" dirty="0"/>
              <a:t>R. </a:t>
            </a:r>
            <a:r>
              <a:rPr lang="en-US" sz="1600" dirty="0" err="1"/>
              <a:t>Tuminaro</a:t>
            </a:r>
            <a:r>
              <a:rPr lang="en-US" sz="1600" dirty="0"/>
              <a:t>, M. Perego, A. Salinger, S. Price. "On the scalability of the </a:t>
            </a:r>
            <a:r>
              <a:rPr lang="en-US" sz="1600" i="1" dirty="0"/>
              <a:t>Albany/FELIX</a:t>
            </a:r>
            <a:r>
              <a:rPr lang="en-US" sz="1600" dirty="0"/>
              <a:t> first-order Stokes approximation ice sheet solver for large-scale simulations of the Greenland and Antarctic ice sheets</a:t>
            </a:r>
            <a:r>
              <a:rPr lang="en-US" sz="1600" dirty="0" smtClean="0"/>
              <a:t>", </a:t>
            </a:r>
            <a:r>
              <a:rPr lang="en-US" sz="1600" i="1" dirty="0" smtClean="0"/>
              <a:t>MSESM/ICCS15</a:t>
            </a:r>
            <a:r>
              <a:rPr lang="en-US" sz="1600" dirty="0" smtClean="0"/>
              <a:t>, </a:t>
            </a:r>
            <a:r>
              <a:rPr lang="en-US" sz="1600" dirty="0"/>
              <a:t>Reykjavik, Iceland (June 2014). </a:t>
            </a:r>
            <a:endParaRPr lang="en-US" sz="1600" dirty="0" smtClean="0"/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[5] </a:t>
            </a:r>
            <a:r>
              <a:rPr lang="en-US" sz="1600" dirty="0"/>
              <a:t>R.S. </a:t>
            </a:r>
            <a:r>
              <a:rPr lang="en-US" sz="1600" dirty="0" err="1"/>
              <a:t>Tuminaro</a:t>
            </a:r>
            <a:r>
              <a:rPr lang="en-US" sz="1600" dirty="0"/>
              <a:t>, </a:t>
            </a:r>
            <a:r>
              <a:rPr lang="en-US" sz="1600" b="1" dirty="0"/>
              <a:t>I. </a:t>
            </a:r>
            <a:r>
              <a:rPr lang="en-US" sz="1600" b="1" dirty="0" err="1" smtClean="0"/>
              <a:t>Tezaur</a:t>
            </a:r>
            <a:r>
              <a:rPr lang="en-US" sz="1600" dirty="0" smtClean="0"/>
              <a:t>, </a:t>
            </a:r>
            <a:r>
              <a:rPr lang="en-US" sz="1600" dirty="0"/>
              <a:t>M. Perego, A.G. Salinger. "A Hybrid Operator Dependent Multi-Grid/Algebraic Multi-Grid Approach: Application to Ice Sheet Modeling", </a:t>
            </a:r>
            <a:r>
              <a:rPr lang="en-US" sz="1600" dirty="0" smtClean="0"/>
              <a:t> </a:t>
            </a:r>
            <a:r>
              <a:rPr lang="en-US" sz="1600" i="1" dirty="0" smtClean="0"/>
              <a:t>SIAM </a:t>
            </a:r>
            <a:r>
              <a:rPr lang="en-US" sz="1600" i="1" dirty="0"/>
              <a:t>J. Sci. </a:t>
            </a:r>
            <a:r>
              <a:rPr lang="en-US" sz="1600" i="1" dirty="0" err="1"/>
              <a:t>Comput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  <a:r>
              <a:rPr lang="en-US" sz="1600" dirty="0" smtClean="0"/>
              <a:t>(in prep).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chemeClr val="tx1"/>
                </a:solidFill>
              </a:rPr>
              <a:t>[</a:t>
            </a:r>
            <a:r>
              <a:rPr lang="en-US" sz="1600" dirty="0">
                <a:solidFill>
                  <a:schemeClr val="tx1"/>
                </a:solidFill>
              </a:rPr>
              <a:t>6</a:t>
            </a:r>
            <a:r>
              <a:rPr lang="en-US" sz="1600" dirty="0" smtClean="0">
                <a:solidFill>
                  <a:schemeClr val="tx1"/>
                </a:solidFill>
              </a:rPr>
              <a:t>] </a:t>
            </a:r>
            <a:r>
              <a:rPr lang="en-US" sz="1600" dirty="0">
                <a:solidFill>
                  <a:schemeClr val="tx1"/>
                </a:solidFill>
              </a:rPr>
              <a:t>R. </a:t>
            </a:r>
            <a:r>
              <a:rPr lang="en-US" sz="1600" dirty="0" err="1"/>
              <a:t>Tuminaro</a:t>
            </a:r>
            <a:r>
              <a:rPr lang="en-US" sz="1600" dirty="0"/>
              <a:t>. “ML’s </a:t>
            </a:r>
            <a:r>
              <a:rPr lang="en-US" sz="1600" dirty="0" err="1"/>
              <a:t>SemiCoarsening</a:t>
            </a:r>
            <a:r>
              <a:rPr lang="en-US" sz="1600" dirty="0"/>
              <a:t> Feature, Addition to ML 5.0 Smoothed Aggregation User’s Guide” , Sandia National Laboratories Report, SAND2006-2649, Sandia National Laboratories, Albuquerque, NM, 2014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59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315200" cy="9144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References (cont’d)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228600" y="3832324"/>
            <a:ext cx="545240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75044"/>
            <a:ext cx="8229600" cy="329320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[</a:t>
            </a:r>
            <a:r>
              <a:rPr lang="en-US" sz="1600" dirty="0">
                <a:solidFill>
                  <a:schemeClr val="tx1"/>
                </a:solidFill>
              </a:rPr>
              <a:t>7</a:t>
            </a:r>
            <a:r>
              <a:rPr lang="en-US" sz="1600" dirty="0" smtClean="0">
                <a:solidFill>
                  <a:schemeClr val="tx1"/>
                </a:solidFill>
              </a:rPr>
              <a:t>] S. Shannon, </a:t>
            </a:r>
            <a:r>
              <a:rPr lang="en-US" sz="1600" i="1" dirty="0" smtClean="0">
                <a:solidFill>
                  <a:schemeClr val="tx1"/>
                </a:solidFill>
              </a:rPr>
              <a:t>et al.</a:t>
            </a:r>
            <a:r>
              <a:rPr lang="en-US" sz="1600" dirty="0" smtClean="0">
                <a:solidFill>
                  <a:schemeClr val="tx1"/>
                </a:solidFill>
              </a:rPr>
              <a:t> “Enhanced basal lubrication and the contribution of the Greenland ice sheet to future sea-level rise”,  </a:t>
            </a:r>
            <a:r>
              <a:rPr lang="en-US" sz="1600" i="1" dirty="0" smtClean="0">
                <a:solidFill>
                  <a:schemeClr val="tx1"/>
                </a:solidFill>
              </a:rPr>
              <a:t>P. Natl. Acad. Sci., </a:t>
            </a:r>
            <a:r>
              <a:rPr lang="en-US" sz="1600" dirty="0" smtClean="0">
                <a:solidFill>
                  <a:schemeClr val="tx1"/>
                </a:solidFill>
              </a:rPr>
              <a:t>110 (2013) 14156-14161.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[8] P. </a:t>
            </a:r>
            <a:r>
              <a:rPr lang="en-US" sz="1600" dirty="0" err="1" smtClean="0">
                <a:solidFill>
                  <a:schemeClr val="tx1"/>
                </a:solidFill>
              </a:rPr>
              <a:t>Fretwell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i="1" dirty="0" smtClean="0">
                <a:solidFill>
                  <a:schemeClr val="tx1"/>
                </a:solidFill>
              </a:rPr>
              <a:t>et al.</a:t>
            </a:r>
            <a:r>
              <a:rPr lang="en-US" sz="1600" dirty="0" smtClean="0">
                <a:solidFill>
                  <a:schemeClr val="tx1"/>
                </a:solidFill>
              </a:rPr>
              <a:t>  “BEDMAP2: Improved ice bed, surface, and thickness datasets for Antarctica”,  </a:t>
            </a:r>
            <a:r>
              <a:rPr lang="en-US" sz="1600" i="1" dirty="0" smtClean="0">
                <a:solidFill>
                  <a:schemeClr val="tx1"/>
                </a:solidFill>
              </a:rPr>
              <a:t>The Cryosphere</a:t>
            </a:r>
            <a:r>
              <a:rPr lang="en-US" sz="1600" dirty="0" smtClean="0">
                <a:solidFill>
                  <a:schemeClr val="tx1"/>
                </a:solidFill>
              </a:rPr>
              <a:t> 7(1) (2013) 375-393.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[9] F. </a:t>
            </a:r>
            <a:r>
              <a:rPr lang="en-US" sz="1600" dirty="0" err="1" smtClean="0">
                <a:solidFill>
                  <a:schemeClr val="tx1"/>
                </a:solidFill>
              </a:rPr>
              <a:t>Pattyn</a:t>
            </a:r>
            <a:r>
              <a:rPr lang="en-US" sz="1600" dirty="0" smtClean="0">
                <a:solidFill>
                  <a:schemeClr val="tx1"/>
                </a:solidFill>
              </a:rPr>
              <a:t>.  “Antarctic subglacial conditions inferred from a hybrid ice sheet/ice stream model”,  </a:t>
            </a:r>
            <a:r>
              <a:rPr lang="en-US" sz="1600" i="1" dirty="0" smtClean="0">
                <a:solidFill>
                  <a:schemeClr val="tx1"/>
                </a:solidFill>
              </a:rPr>
              <a:t>Earth and Planetary Science Letters 295 (2010). </a:t>
            </a:r>
          </a:p>
          <a:p>
            <a:endParaRPr lang="en-US" sz="1600" i="1" dirty="0">
              <a:solidFill>
                <a:schemeClr val="tx1"/>
              </a:solidFill>
            </a:endParaRPr>
          </a:p>
          <a:p>
            <a:r>
              <a:rPr lang="en-US" sz="1600" dirty="0" smtClean="0"/>
              <a:t>[10] </a:t>
            </a:r>
            <a:r>
              <a:rPr lang="en-US" sz="1600" dirty="0"/>
              <a:t>M. Perego, S. Price, G. Stadler.  “Optimal Initial Conditions for Coupling Ice Sheet Models to Earth System Models”,  </a:t>
            </a:r>
            <a:r>
              <a:rPr lang="en-US" sz="1600" i="1" dirty="0"/>
              <a:t>J. </a:t>
            </a:r>
            <a:r>
              <a:rPr lang="en-US" sz="1600" i="1" dirty="0" err="1"/>
              <a:t>Geophys</a:t>
            </a:r>
            <a:r>
              <a:rPr lang="en-US" sz="1600" i="1" dirty="0"/>
              <a:t>. Res. </a:t>
            </a:r>
            <a:r>
              <a:rPr lang="en-US" sz="1600" dirty="0"/>
              <a:t>119 (2014) 1894-1917. </a:t>
            </a:r>
          </a:p>
          <a:p>
            <a:endParaRPr lang="en-US" sz="1600" i="1" dirty="0" smtClean="0">
              <a:solidFill>
                <a:schemeClr val="tx1"/>
              </a:solidFill>
            </a:endParaRPr>
          </a:p>
          <a:p>
            <a:endParaRPr 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Appendix: Verification/Mesh Convergence Studies</a:t>
            </a:r>
            <a:endParaRPr lang="en-US" sz="360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33866" y="1295400"/>
            <a:ext cx="3886200" cy="10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82880" bIns="182880" anchor="ctr"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3429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indent="0" eaLnBrk="1" hangingPunct="1"/>
            <a:r>
              <a:rPr lang="en-US" sz="1600" b="1" i="1" dirty="0" smtClean="0">
                <a:latin typeface="Calibri" charset="0"/>
              </a:rPr>
              <a:t>Stage 1:</a:t>
            </a:r>
            <a:r>
              <a:rPr lang="en-US" sz="1600" dirty="0" smtClean="0">
                <a:latin typeface="Calibri" charset="0"/>
              </a:rPr>
              <a:t> solution verification </a:t>
            </a:r>
            <a:r>
              <a:rPr lang="en-US" sz="1600" smtClean="0">
                <a:latin typeface="Calibri" charset="0"/>
              </a:rPr>
              <a:t>on 2D </a:t>
            </a:r>
            <a:r>
              <a:rPr lang="en-US" sz="1600" dirty="0" smtClean="0">
                <a:latin typeface="Calibri" charset="0"/>
              </a:rPr>
              <a:t>MMS problems we derived.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8200" y="152400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/>
            <a:r>
              <a:rPr lang="en-US" sz="1600" b="1" i="1" dirty="0" smtClean="0">
                <a:latin typeface="Calibri" charset="0"/>
              </a:rPr>
              <a:t>Stage </a:t>
            </a:r>
            <a:r>
              <a:rPr lang="en-US" sz="1600" b="1" i="1" dirty="0">
                <a:latin typeface="Calibri" charset="0"/>
              </a:rPr>
              <a:t>2:</a:t>
            </a:r>
            <a:r>
              <a:rPr lang="en-US" sz="1600" dirty="0">
                <a:latin typeface="Calibri" charset="0"/>
              </a:rPr>
              <a:t> code-to-code comparisons on canonical ice sheet problems</a:t>
            </a:r>
            <a:r>
              <a:rPr lang="en-US" sz="1600" dirty="0" smtClean="0">
                <a:latin typeface="Calibri" charset="0"/>
              </a:rPr>
              <a:t>.</a:t>
            </a:r>
            <a:endParaRPr lang="en-US" sz="1600" dirty="0"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326" y="5358825"/>
            <a:ext cx="4213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/>
            <a:r>
              <a:rPr lang="en-US" sz="1600" b="1" i="1" dirty="0" smtClean="0">
                <a:latin typeface="Calibri" charset="0"/>
              </a:rPr>
              <a:t>Stage </a:t>
            </a:r>
            <a:r>
              <a:rPr lang="en-US" sz="1600" b="1" i="1" dirty="0">
                <a:latin typeface="Calibri" charset="0"/>
              </a:rPr>
              <a:t>3:</a:t>
            </a:r>
            <a:r>
              <a:rPr lang="en-US" sz="1600" dirty="0">
                <a:latin typeface="Calibri" charset="0"/>
              </a:rPr>
              <a:t> full 3D mesh convergence study on Greenland </a:t>
            </a:r>
            <a:r>
              <a:rPr lang="en-US" sz="1600" dirty="0" smtClean="0">
                <a:latin typeface="Calibri" charset="0"/>
              </a:rPr>
              <a:t>w.r.t. reference solution. </a:t>
            </a:r>
            <a:endParaRPr lang="en-US" sz="1600" dirty="0">
              <a:latin typeface="Calibri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67200" y="3886200"/>
            <a:ext cx="464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67200" y="1447800"/>
            <a:ext cx="0" cy="3733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45275"/>
            <a:ext cx="3803277" cy="28524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234" y="6086456"/>
            <a:ext cx="377746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n-lt"/>
              </a:rPr>
              <a:t>Are the Greenland problems resolved?  </a:t>
            </a:r>
          </a:p>
          <a:p>
            <a:pPr algn="ctr"/>
            <a:r>
              <a:rPr lang="en-US" sz="1600" i="1" dirty="0" smtClean="0">
                <a:latin typeface="+mn-lt"/>
              </a:rPr>
              <a:t>Is theoretical convergence rate achieved? </a:t>
            </a:r>
            <a:endParaRPr lang="en-US" sz="1600" i="1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18665"/>
            <a:ext cx="827069" cy="138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161" y="3906386"/>
            <a:ext cx="783277" cy="137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76200" y="5181600"/>
            <a:ext cx="4191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71" y="2108775"/>
            <a:ext cx="1993751" cy="149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343400" y="35784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Albany/FELIX</a:t>
            </a:r>
            <a:endParaRPr lang="en-US" sz="1400" i="1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62" y="2133600"/>
            <a:ext cx="1923538" cy="147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000999" y="352213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latin typeface="+mn-lt"/>
              </a:rPr>
              <a:t>LifeV</a:t>
            </a:r>
            <a:endParaRPr lang="en-US" sz="1400" i="1" dirty="0"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" y="2561347"/>
            <a:ext cx="3352800" cy="25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8775"/>
            <a:ext cx="725502" cy="55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46" y="2078446"/>
            <a:ext cx="620320" cy="58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33" y="2082423"/>
            <a:ext cx="804334" cy="6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298" y="2068825"/>
            <a:ext cx="680901" cy="64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1092776" cy="901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8" y="3810000"/>
            <a:ext cx="1058992" cy="894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5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346574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Appendix: Robustness of Newton’s Method via </a:t>
            </a:r>
            <a:r>
              <a:rPr lang="en-US" sz="3600" dirty="0" err="1" smtClean="0">
                <a:latin typeface="+mn-lt"/>
              </a:rPr>
              <a:t>Homotopy</a:t>
            </a:r>
            <a:r>
              <a:rPr lang="en-US" sz="3600" dirty="0" smtClean="0">
                <a:latin typeface="+mn-lt"/>
              </a:rPr>
              <a:t> Continuation (LOCA)</a:t>
            </a:r>
            <a:endParaRPr lang="en-US" sz="36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691106"/>
            <a:ext cx="6666113" cy="4038600"/>
            <a:chOff x="2618124" y="2399021"/>
            <a:chExt cx="7420841" cy="4382779"/>
          </a:xfrm>
        </p:grpSpPr>
        <p:pic>
          <p:nvPicPr>
            <p:cNvPr id="4" name="Picture 3" descr="newnonline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124" y="2399021"/>
              <a:ext cx="7420841" cy="43827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77838" y="5240719"/>
                  <a:ext cx="985104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-1.0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838" y="5240719"/>
                  <a:ext cx="985104" cy="36740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955814" y="5654189"/>
                  <a:ext cx="970573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-2.5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14" y="5654189"/>
                  <a:ext cx="970573" cy="36740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650949" y="5442738"/>
                  <a:ext cx="954056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-6.0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949" y="5442738"/>
                  <a:ext cx="954056" cy="36740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455" b="-2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944314" y="5425389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4314" y="5425389"/>
                  <a:ext cx="914400" cy="36740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772400" y="4422667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422667"/>
                  <a:ext cx="914400" cy="36740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66469" y="2759901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469" y="2759901"/>
                  <a:ext cx="914400" cy="36740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Connector 7"/>
          <p:cNvCxnSpPr/>
          <p:nvPr/>
        </p:nvCxnSpPr>
        <p:spPr bwMode="auto">
          <a:xfrm flipH="1">
            <a:off x="838200" y="1447800"/>
            <a:ext cx="75438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0328" y="3423161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28" y="3423161"/>
                <a:ext cx="2745072" cy="76783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05600" y="2938046"/>
            <a:ext cx="1944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Glen’s Law Viscosity: </a:t>
            </a:r>
            <a:endParaRPr lang="en-US" sz="16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43699" y="4901625"/>
                <a:ext cx="2019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=3 </m:t>
                      </m:r>
                    </m:oMath>
                  </m:oMathPara>
                </a14:m>
                <a:endParaRPr lang="en-US" sz="1600" dirty="0" smtClean="0">
                  <a:latin typeface="+mn-lt"/>
                </a:endParaRPr>
              </a:p>
              <a:p>
                <a:pPr algn="ctr"/>
                <a:r>
                  <a:rPr lang="en-US" sz="1600" dirty="0" smtClean="0">
                    <a:latin typeface="+mn-lt"/>
                  </a:rPr>
                  <a:t>(Glen’s law exponent)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699" y="4901625"/>
                <a:ext cx="2019301" cy="584775"/>
              </a:xfrm>
              <a:prstGeom prst="rect">
                <a:avLst/>
              </a:prstGeom>
              <a:blipFill rotWithShape="1"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06243" y="1681396"/>
                <a:ext cx="2743200" cy="11380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="0" i="0" baseline="-25000" smtClean="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𝑢𝑗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43" y="1681396"/>
                <a:ext cx="2743200" cy="11380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4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5519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676400" y="228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 PISCEES Project and the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&amp;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Project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physics</a:t>
            </a:r>
            <a:endParaRPr lang="en-US" b="1" i="1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791200"/>
            <a:ext cx="3488267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b="1" dirty="0" smtClean="0">
                <a:latin typeface="+mn-lt"/>
              </a:rPr>
              <a:t> Solver (steady):</a:t>
            </a:r>
          </a:p>
          <a:p>
            <a:pPr algn="ctr"/>
            <a:r>
              <a:rPr lang="en-US" sz="1600" dirty="0" smtClean="0">
                <a:latin typeface="+mn-lt"/>
              </a:rPr>
              <a:t>Ice Sheet PDEs (First Order Stokes) </a:t>
            </a:r>
          </a:p>
          <a:p>
            <a:pPr algn="ctr"/>
            <a:r>
              <a:rPr lang="en-US" sz="1600" dirty="0" smtClean="0">
                <a:latin typeface="+mn-lt"/>
              </a:rPr>
              <a:t>(stress-velocity solve)</a:t>
            </a:r>
            <a:endParaRPr lang="en-US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276600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Steady-state stress-velocity solver based on FO Stokes physics is known as </a:t>
            </a:r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b="1" i="1" dirty="0" smtClean="0">
                <a:latin typeface="+mn-lt"/>
              </a:rPr>
              <a:t>*</a:t>
            </a:r>
            <a:r>
              <a:rPr lang="en-US" sz="1600" i="1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5257800"/>
            <a:ext cx="396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</a:t>
            </a:r>
            <a:r>
              <a:rPr lang="en-US" sz="1400" i="1" dirty="0" smtClean="0">
                <a:latin typeface="+mn-lt"/>
              </a:rPr>
              <a:t>FELIX</a:t>
            </a:r>
            <a:r>
              <a:rPr lang="en-US" sz="1400" dirty="0" smtClean="0">
                <a:latin typeface="+mn-lt"/>
              </a:rPr>
              <a:t>=“Finite Elements for Land Ice </a:t>
            </a:r>
            <a:r>
              <a:rPr lang="en-US" sz="1400" dirty="0" err="1" smtClean="0">
                <a:latin typeface="+mn-lt"/>
              </a:rPr>
              <a:t>eXperiments</a:t>
            </a:r>
            <a:r>
              <a:rPr lang="en-US" sz="1400" dirty="0" smtClean="0">
                <a:latin typeface="+mn-lt"/>
              </a:rPr>
              <a:t>”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19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346574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Appendix: Robustness of Newton’s Method via </a:t>
            </a:r>
            <a:r>
              <a:rPr lang="en-US" sz="3600" dirty="0" err="1" smtClean="0">
                <a:latin typeface="+mn-lt"/>
              </a:rPr>
              <a:t>Homotopy</a:t>
            </a:r>
            <a:r>
              <a:rPr lang="en-US" sz="3600" dirty="0" smtClean="0">
                <a:latin typeface="+mn-lt"/>
              </a:rPr>
              <a:t> Continuation (LOCA)</a:t>
            </a:r>
            <a:endParaRPr lang="en-US" sz="36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691106"/>
            <a:ext cx="6666113" cy="4038600"/>
            <a:chOff x="2618124" y="2399021"/>
            <a:chExt cx="7420841" cy="4382779"/>
          </a:xfrm>
        </p:grpSpPr>
        <p:pic>
          <p:nvPicPr>
            <p:cNvPr id="4" name="Picture 3" descr="newnonline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124" y="2399021"/>
              <a:ext cx="7420841" cy="43827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77838" y="5240719"/>
                  <a:ext cx="985104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-1.0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838" y="5240719"/>
                  <a:ext cx="985104" cy="36740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955814" y="5654189"/>
                  <a:ext cx="970573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-2.5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14" y="5654189"/>
                  <a:ext cx="970573" cy="36740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650949" y="5442738"/>
                  <a:ext cx="954056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-6.0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949" y="5442738"/>
                  <a:ext cx="954056" cy="36740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455" b="-2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944314" y="5425389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4314" y="5425389"/>
                  <a:ext cx="914400" cy="36740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772400" y="4422667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422667"/>
                  <a:ext cx="914400" cy="36740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66469" y="2759901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469" y="2759901"/>
                  <a:ext cx="914400" cy="36740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Connector 7"/>
          <p:cNvCxnSpPr/>
          <p:nvPr/>
        </p:nvCxnSpPr>
        <p:spPr bwMode="auto">
          <a:xfrm flipH="1">
            <a:off x="838200" y="1447800"/>
            <a:ext cx="75438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0328" y="3423161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28" y="3423161"/>
                <a:ext cx="2745072" cy="76783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05600" y="2938046"/>
            <a:ext cx="1944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Glen’s Law Viscosity: </a:t>
            </a:r>
            <a:endParaRPr lang="en-US" sz="16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18513" y="4215825"/>
                <a:ext cx="1868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regularization parameter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513" y="4215825"/>
                <a:ext cx="186828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61861" y="3423161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e>
                              </m:nary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861" y="3423161"/>
                <a:ext cx="2745072" cy="76783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43699" y="4901625"/>
                <a:ext cx="2019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=3 </m:t>
                      </m:r>
                    </m:oMath>
                  </m:oMathPara>
                </a14:m>
                <a:endParaRPr lang="en-US" sz="1600" dirty="0" smtClean="0">
                  <a:latin typeface="+mn-lt"/>
                </a:endParaRPr>
              </a:p>
              <a:p>
                <a:pPr algn="ctr"/>
                <a:r>
                  <a:rPr lang="en-US" sz="1600" dirty="0" smtClean="0">
                    <a:latin typeface="+mn-lt"/>
                  </a:rPr>
                  <a:t>(Glen’s law exponent)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699" y="4901625"/>
                <a:ext cx="2019301" cy="584775"/>
              </a:xfrm>
              <a:prstGeom prst="rect">
                <a:avLst/>
              </a:prstGeom>
              <a:blipFill rotWithShape="1"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06243" y="1681396"/>
                <a:ext cx="2743200" cy="11380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="0" i="0" baseline="-25000" smtClean="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𝑢𝑗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43" y="1681396"/>
                <a:ext cx="2743200" cy="11380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4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346574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Appendix: Robustness of Newton’s Method via </a:t>
            </a:r>
            <a:r>
              <a:rPr lang="en-US" sz="3600" dirty="0" err="1" smtClean="0">
                <a:latin typeface="+mn-lt"/>
              </a:rPr>
              <a:t>Homotopy</a:t>
            </a:r>
            <a:r>
              <a:rPr lang="en-US" sz="3600" dirty="0" smtClean="0">
                <a:latin typeface="+mn-lt"/>
              </a:rPr>
              <a:t> Continuation (LOCA)</a:t>
            </a:r>
            <a:endParaRPr lang="en-US" sz="36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691106"/>
            <a:ext cx="6666113" cy="4038600"/>
            <a:chOff x="2618124" y="2399021"/>
            <a:chExt cx="7420841" cy="4382779"/>
          </a:xfrm>
        </p:grpSpPr>
        <p:pic>
          <p:nvPicPr>
            <p:cNvPr id="4" name="Picture 3" descr="newnonline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124" y="2399021"/>
              <a:ext cx="7420841" cy="43827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77838" y="5240719"/>
                  <a:ext cx="985104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-1.0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838" y="5240719"/>
                  <a:ext cx="985104" cy="36740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955814" y="5654189"/>
                  <a:ext cx="970573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-2.5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814" y="5654189"/>
                  <a:ext cx="970573" cy="36740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650949" y="5442738"/>
                  <a:ext cx="954056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-6.0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949" y="5442738"/>
                  <a:ext cx="954056" cy="36740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455" b="-2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944314" y="5425389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4314" y="5425389"/>
                  <a:ext cx="914400" cy="36740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772400" y="4422667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422667"/>
                  <a:ext cx="914400" cy="36740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66469" y="2759901"/>
                  <a:ext cx="914400" cy="36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a14:m>
                  <a:r>
                    <a:rPr lang="en-US" sz="1600" dirty="0" smtClean="0">
                      <a:latin typeface="+mn-lt"/>
                    </a:rPr>
                    <a:t>=10</a:t>
                  </a:r>
                  <a:r>
                    <a:rPr lang="en-US" sz="1600" baseline="30000" dirty="0" smtClean="0">
                      <a:latin typeface="+mn-lt"/>
                    </a:rPr>
                    <a:t>-10</a:t>
                  </a:r>
                  <a:endParaRPr lang="en-US" sz="1600" baseline="30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469" y="2759901"/>
                  <a:ext cx="914400" cy="36740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Connector 7"/>
          <p:cNvCxnSpPr/>
          <p:nvPr/>
        </p:nvCxnSpPr>
        <p:spPr bwMode="auto">
          <a:xfrm flipH="1">
            <a:off x="838200" y="1447800"/>
            <a:ext cx="7543800" cy="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5754379"/>
                <a:ext cx="8001000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Newton’s method most robust with full step + </a:t>
                </a:r>
                <a:r>
                  <a:rPr lang="en-US" dirty="0" err="1" smtClean="0">
                    <a:latin typeface="+mn-lt"/>
                  </a:rPr>
                  <a:t>homotopy</a:t>
                </a:r>
                <a:r>
                  <a:rPr lang="en-US" dirty="0" smtClean="0">
                    <a:latin typeface="+mn-lt"/>
                  </a:rPr>
                  <a:t> continuation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dirty="0" smtClean="0">
                    <a:latin typeface="+mn-lt"/>
                  </a:rPr>
                  <a:t>: converges out-of-the-box!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754379"/>
                <a:ext cx="8001000" cy="669992"/>
              </a:xfrm>
              <a:prstGeom prst="rect">
                <a:avLst/>
              </a:prstGeom>
              <a:blipFill rotWithShape="1">
                <a:blip r:embed="rId9"/>
                <a:stretch>
                  <a:fillRect l="-534" t="-45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0328" y="3423161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28" y="3423161"/>
                <a:ext cx="2745072" cy="76783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05600" y="2938046"/>
            <a:ext cx="1944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Glen’s Law Viscosity: </a:t>
            </a:r>
            <a:endParaRPr lang="en-US" sz="16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18513" y="4215825"/>
                <a:ext cx="1868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sz="1600" dirty="0" smtClean="0">
                    <a:latin typeface="+mn-lt"/>
                  </a:rPr>
                  <a:t>regularization parameter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513" y="4215825"/>
                <a:ext cx="186828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61861" y="3423161"/>
                <a:ext cx="2745072" cy="7678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𝝐</m:t>
                                      </m:r>
                                    </m:e>
                                  </m:acc>
                                  <m:r>
                                    <a:rPr lang="en-US" sz="1400" i="1" baseline="-25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  <m:r>
                                    <a:rPr lang="en-US" sz="1400" i="1" baseline="300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e>
                              </m:nary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861" y="3423161"/>
                <a:ext cx="2745072" cy="76783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43699" y="4901625"/>
                <a:ext cx="20193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=3 </m:t>
                      </m:r>
                    </m:oMath>
                  </m:oMathPara>
                </a14:m>
                <a:endParaRPr lang="en-US" sz="1600" dirty="0" smtClean="0">
                  <a:latin typeface="+mn-lt"/>
                </a:endParaRPr>
              </a:p>
              <a:p>
                <a:pPr algn="ctr"/>
                <a:r>
                  <a:rPr lang="en-US" sz="1600" dirty="0" smtClean="0">
                    <a:latin typeface="+mn-lt"/>
                  </a:rPr>
                  <a:t>(Glen’s law exponent)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699" y="4901625"/>
                <a:ext cx="2019301" cy="584775"/>
              </a:xfrm>
              <a:prstGeom prst="rect">
                <a:avLst/>
              </a:prstGeom>
              <a:blipFill rotWithShape="1"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06243" y="1681396"/>
                <a:ext cx="2743200" cy="11380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i="1" baseline="-25000">
                          <a:latin typeface="Cambria Math"/>
                        </a:rPr>
                        <m:t>1</m:t>
                      </m:r>
                      <m:r>
                        <a:rPr lang="en-US" sz="1600" b="0" i="1" baseline="30000" smtClean="0">
                          <a:latin typeface="Cambria Math"/>
                        </a:rPr>
                        <m:t>𝑇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/>
                              <a:ea typeface="Cambria Math"/>
                            </a:rPr>
                            <m:t>𝝐</m:t>
                          </m:r>
                        </m:e>
                      </m:acc>
                      <m:r>
                        <a:rPr lang="en-US" sz="1600" b="0" i="1" baseline="-25000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1600" b="0" i="1" baseline="30000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11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  <m:r>
                            <a:rPr lang="en-US" sz="1600" b="0" i="1" baseline="-25000" smtClean="0">
                              <a:latin typeface="Cambria Math"/>
                              <a:ea typeface="Cambria Math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1600" b="0" i="0" baseline="-25000" smtClean="0">
                          <a:latin typeface="Cambria Math"/>
                          <a:ea typeface="Cambria Math"/>
                        </a:rPr>
                        <m:t>ij</m:t>
                      </m:r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00" b="0" i="1" baseline="-25000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𝑢𝑗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𝑥𝑖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43" y="1681396"/>
                <a:ext cx="2743200" cy="11380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7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5519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676400" y="228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 PISCEES Project and the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&amp;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Project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physics</a:t>
            </a:r>
            <a:endParaRPr lang="en-US" b="1" i="1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791200"/>
            <a:ext cx="3488267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b="1" dirty="0" smtClean="0">
                <a:latin typeface="+mn-lt"/>
              </a:rPr>
              <a:t> Solver (steady):</a:t>
            </a:r>
          </a:p>
          <a:p>
            <a:pPr algn="ctr"/>
            <a:r>
              <a:rPr lang="en-US" sz="1600" dirty="0" smtClean="0">
                <a:latin typeface="+mn-lt"/>
              </a:rPr>
              <a:t>Ice Sheet PDEs (First Order Stokes) </a:t>
            </a:r>
          </a:p>
          <a:p>
            <a:pPr algn="ctr"/>
            <a:r>
              <a:rPr lang="en-US" sz="1600" dirty="0" smtClean="0">
                <a:latin typeface="+mn-lt"/>
              </a:rPr>
              <a:t>(stress-velocity solve)</a:t>
            </a:r>
            <a:endParaRPr lang="en-US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276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Steady-state stress-velocity solver based on FO Stokes physics is known as </a:t>
            </a:r>
            <a:r>
              <a:rPr lang="en-US" sz="1600" b="1" i="1" dirty="0" smtClean="0">
                <a:latin typeface="+mn-lt"/>
              </a:rPr>
              <a:t>Albany/FELIX*</a:t>
            </a:r>
            <a:r>
              <a:rPr lang="en-US" sz="1600" i="1" dirty="0" smtClean="0">
                <a:latin typeface="+mn-lt"/>
              </a:rPr>
              <a:t>.</a:t>
            </a:r>
          </a:p>
          <a:p>
            <a:endParaRPr lang="en-US" sz="8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+mn-lt"/>
              </a:rPr>
              <a:t> </a:t>
            </a:r>
            <a:r>
              <a:rPr lang="en-US" sz="1600" b="1" u="sng" dirty="0" smtClean="0">
                <a:latin typeface="+mn-lt"/>
              </a:rPr>
              <a:t>Requirements for </a:t>
            </a:r>
            <a:r>
              <a:rPr lang="en-US" sz="1600" b="1" i="1" u="sng" dirty="0" smtClean="0">
                <a:latin typeface="+mn-lt"/>
              </a:rPr>
              <a:t>Albany/FELIX</a:t>
            </a:r>
            <a:r>
              <a:rPr lang="en-US" sz="1600" b="1" u="sng" dirty="0" smtClean="0">
                <a:latin typeface="+mn-lt"/>
              </a:rPr>
              <a:t>: </a:t>
            </a:r>
          </a:p>
          <a:p>
            <a:endParaRPr lang="en-US" sz="400" dirty="0" smtClean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5257800"/>
            <a:ext cx="396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</a:t>
            </a:r>
            <a:r>
              <a:rPr lang="en-US" sz="1400" i="1" dirty="0" smtClean="0">
                <a:latin typeface="+mn-lt"/>
              </a:rPr>
              <a:t>FELIX</a:t>
            </a:r>
            <a:r>
              <a:rPr lang="en-US" sz="1400" dirty="0" smtClean="0">
                <a:latin typeface="+mn-lt"/>
              </a:rPr>
              <a:t>=“Finite Elements for Land Ice </a:t>
            </a:r>
            <a:r>
              <a:rPr lang="en-US" sz="1400" dirty="0" err="1" smtClean="0">
                <a:latin typeface="+mn-lt"/>
              </a:rPr>
              <a:t>eXperiments</a:t>
            </a:r>
            <a:r>
              <a:rPr lang="en-US" sz="1400" dirty="0" smtClean="0">
                <a:latin typeface="+mn-lt"/>
              </a:rPr>
              <a:t>”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52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5519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676400" y="228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 PISCEES Project and the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&amp;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Project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physics</a:t>
            </a:r>
            <a:endParaRPr lang="en-US" b="1" i="1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791200"/>
            <a:ext cx="3488267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b="1" dirty="0" smtClean="0">
                <a:latin typeface="+mn-lt"/>
              </a:rPr>
              <a:t> Solver (steady):</a:t>
            </a:r>
          </a:p>
          <a:p>
            <a:pPr algn="ctr"/>
            <a:r>
              <a:rPr lang="en-US" sz="1600" dirty="0" smtClean="0">
                <a:latin typeface="+mn-lt"/>
              </a:rPr>
              <a:t>Ice Sheet PDEs (First Order Stokes) </a:t>
            </a:r>
          </a:p>
          <a:p>
            <a:pPr algn="ctr"/>
            <a:r>
              <a:rPr lang="en-US" sz="1600" dirty="0" smtClean="0">
                <a:latin typeface="+mn-lt"/>
              </a:rPr>
              <a:t>(stress-velocity solve)</a:t>
            </a:r>
            <a:endParaRPr lang="en-US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276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Steady-state stress-velocity solver based on FO Stokes physics is known as </a:t>
            </a:r>
            <a:r>
              <a:rPr lang="en-US" sz="1600" b="1" i="1" dirty="0" smtClean="0">
                <a:latin typeface="+mn-lt"/>
              </a:rPr>
              <a:t>Albany/FELIX*</a:t>
            </a:r>
            <a:r>
              <a:rPr lang="en-US" sz="1600" i="1" dirty="0" smtClean="0">
                <a:latin typeface="+mn-lt"/>
              </a:rPr>
              <a:t>.</a:t>
            </a:r>
          </a:p>
          <a:p>
            <a:endParaRPr lang="en-US" sz="8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+mn-lt"/>
              </a:rPr>
              <a:t> </a:t>
            </a:r>
            <a:r>
              <a:rPr lang="en-US" sz="1600" b="1" u="sng" dirty="0" smtClean="0">
                <a:latin typeface="+mn-lt"/>
              </a:rPr>
              <a:t>Requirements for </a:t>
            </a:r>
            <a:r>
              <a:rPr lang="en-US" sz="1600" b="1" i="1" u="sng" dirty="0" smtClean="0">
                <a:latin typeface="+mn-lt"/>
              </a:rPr>
              <a:t>Albany/FELIX</a:t>
            </a:r>
            <a:r>
              <a:rPr lang="en-US" sz="1600" b="1" u="sng" dirty="0" smtClean="0">
                <a:latin typeface="+mn-lt"/>
              </a:rPr>
              <a:t>: </a:t>
            </a:r>
          </a:p>
          <a:p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Scalable, fast, robust.</a:t>
            </a:r>
          </a:p>
          <a:p>
            <a:pPr lvl="1"/>
            <a:endParaRPr lang="en-US" sz="400" dirty="0" smtClean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5257800"/>
            <a:ext cx="396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</a:t>
            </a:r>
            <a:r>
              <a:rPr lang="en-US" sz="1400" i="1" dirty="0" smtClean="0">
                <a:latin typeface="+mn-lt"/>
              </a:rPr>
              <a:t>FELIX</a:t>
            </a:r>
            <a:r>
              <a:rPr lang="en-US" sz="1400" dirty="0" smtClean="0">
                <a:latin typeface="+mn-lt"/>
              </a:rPr>
              <a:t>=“Finite Elements for Land Ice </a:t>
            </a:r>
            <a:r>
              <a:rPr lang="en-US" sz="1400" dirty="0" err="1" smtClean="0">
                <a:latin typeface="+mn-lt"/>
              </a:rPr>
              <a:t>eXperiments</a:t>
            </a:r>
            <a:r>
              <a:rPr lang="en-US" sz="1400" dirty="0" smtClean="0">
                <a:latin typeface="+mn-lt"/>
              </a:rPr>
              <a:t>”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52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5519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676400" y="228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 PISCEES Project and the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&amp;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Project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physics</a:t>
            </a:r>
            <a:endParaRPr lang="en-US" b="1" i="1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791200"/>
            <a:ext cx="3488267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b="1" dirty="0" smtClean="0">
                <a:latin typeface="+mn-lt"/>
              </a:rPr>
              <a:t> Solver (steady):</a:t>
            </a:r>
          </a:p>
          <a:p>
            <a:pPr algn="ctr"/>
            <a:r>
              <a:rPr lang="en-US" sz="1600" dirty="0" smtClean="0">
                <a:latin typeface="+mn-lt"/>
              </a:rPr>
              <a:t>Ice Sheet PDEs (First Order Stokes) </a:t>
            </a:r>
          </a:p>
          <a:p>
            <a:pPr algn="ctr"/>
            <a:r>
              <a:rPr lang="en-US" sz="1600" dirty="0" smtClean="0">
                <a:latin typeface="+mn-lt"/>
              </a:rPr>
              <a:t>(stress-velocity solve)</a:t>
            </a:r>
            <a:endParaRPr lang="en-US" sz="16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9600" y="5791200"/>
            <a:ext cx="4495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CISM/MPAS</a:t>
            </a:r>
            <a:r>
              <a:rPr lang="en-US" sz="1600" b="1" dirty="0" smtClean="0">
                <a:latin typeface="+mn-lt"/>
              </a:rPr>
              <a:t> Land Ice Codes (dynamic):</a:t>
            </a:r>
          </a:p>
          <a:p>
            <a:pPr algn="ctr"/>
            <a:r>
              <a:rPr lang="en-US" sz="1600" dirty="0" smtClean="0">
                <a:latin typeface="+mn-lt"/>
              </a:rPr>
              <a:t>Ice Sheet Evolution PDEs</a:t>
            </a:r>
          </a:p>
          <a:p>
            <a:pPr algn="ctr"/>
            <a:r>
              <a:rPr lang="en-US" sz="1600" dirty="0" smtClean="0">
                <a:latin typeface="+mn-lt"/>
              </a:rPr>
              <a:t>(thickness, temperature evolution)</a:t>
            </a:r>
            <a:endParaRPr lang="en-US" sz="1600" dirty="0">
              <a:latin typeface="+mn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886200" y="618113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869267" y="633353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3276600"/>
            <a:ext cx="815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Steady-state stress-velocity solver based on FO Stokes physics is known as </a:t>
            </a:r>
            <a:r>
              <a:rPr lang="en-US" sz="1600" b="1" i="1" dirty="0" smtClean="0">
                <a:latin typeface="+mn-lt"/>
              </a:rPr>
              <a:t>Albany/FELIX*</a:t>
            </a:r>
            <a:r>
              <a:rPr lang="en-US" sz="1600" i="1" dirty="0" smtClean="0">
                <a:latin typeface="+mn-lt"/>
              </a:rPr>
              <a:t>.</a:t>
            </a:r>
          </a:p>
          <a:p>
            <a:endParaRPr lang="en-US" sz="8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+mn-lt"/>
              </a:rPr>
              <a:t> </a:t>
            </a:r>
            <a:r>
              <a:rPr lang="en-US" sz="1600" b="1" u="sng" dirty="0" smtClean="0">
                <a:latin typeface="+mn-lt"/>
              </a:rPr>
              <a:t>Requirements for </a:t>
            </a:r>
            <a:r>
              <a:rPr lang="en-US" sz="1600" b="1" i="1" u="sng" dirty="0" smtClean="0">
                <a:latin typeface="+mn-lt"/>
              </a:rPr>
              <a:t>Albany/FELIX</a:t>
            </a:r>
            <a:r>
              <a:rPr lang="en-US" sz="1600" b="1" u="sng" dirty="0" smtClean="0">
                <a:latin typeface="+mn-lt"/>
              </a:rPr>
              <a:t>: </a:t>
            </a:r>
          </a:p>
          <a:p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Scalable, fast, robust.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Dynamical core (</a:t>
            </a:r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) when coupled to </a:t>
            </a:r>
            <a:r>
              <a:rPr lang="en-US" sz="1600" dirty="0">
                <a:latin typeface="+mn-lt"/>
              </a:rPr>
              <a:t>codes that solve thickness and temperature evolution equations (</a:t>
            </a:r>
            <a:r>
              <a:rPr lang="en-US" sz="1600" i="1" dirty="0">
                <a:latin typeface="+mn-lt"/>
              </a:rPr>
              <a:t>CISM/MPAS</a:t>
            </a:r>
            <a:r>
              <a:rPr lang="en-US" sz="1600" dirty="0">
                <a:latin typeface="+mn-lt"/>
              </a:rPr>
              <a:t> codes</a:t>
            </a:r>
            <a:r>
              <a:rPr lang="en-US" sz="1600" dirty="0" smtClean="0">
                <a:latin typeface="+mn-lt"/>
              </a:rPr>
              <a:t>).</a:t>
            </a:r>
          </a:p>
          <a:p>
            <a:pPr lvl="1"/>
            <a:endParaRPr lang="en-US" sz="400" dirty="0" smtClean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5257800"/>
            <a:ext cx="396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</a:t>
            </a:r>
            <a:r>
              <a:rPr lang="en-US" sz="1400" i="1" dirty="0" smtClean="0">
                <a:latin typeface="+mn-lt"/>
              </a:rPr>
              <a:t>FELIX</a:t>
            </a:r>
            <a:r>
              <a:rPr lang="en-US" sz="1400" dirty="0" smtClean="0">
                <a:latin typeface="+mn-lt"/>
              </a:rPr>
              <a:t>=“Finite Elements for Land Ice </a:t>
            </a:r>
            <a:r>
              <a:rPr lang="en-US" sz="1400" dirty="0" err="1" smtClean="0">
                <a:latin typeface="+mn-lt"/>
              </a:rPr>
              <a:t>eXperiments</a:t>
            </a:r>
            <a:r>
              <a:rPr lang="en-US" sz="1400" dirty="0" smtClean="0">
                <a:latin typeface="+mn-lt"/>
              </a:rPr>
              <a:t>”</a:t>
            </a:r>
            <a:endParaRPr lang="en-US" sz="14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76700" y="3657600"/>
            <a:ext cx="480060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 will provide actionable predictions of 21</a:t>
            </a:r>
            <a:r>
              <a:rPr lang="en-US" sz="1600" baseline="30000" dirty="0" smtClean="0">
                <a:latin typeface="+mn-lt"/>
              </a:rPr>
              <a:t>st</a:t>
            </a:r>
            <a:r>
              <a:rPr lang="en-US" sz="1600" dirty="0" smtClean="0">
                <a:latin typeface="+mn-lt"/>
              </a:rPr>
              <a:t> century sea-level rise (including uncertainty).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5519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676400" y="228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 PISCEES Project and the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&amp;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Project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physics</a:t>
            </a:r>
            <a:endParaRPr lang="en-US" b="1" i="1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791200"/>
            <a:ext cx="3488267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b="1" dirty="0" smtClean="0">
                <a:latin typeface="+mn-lt"/>
              </a:rPr>
              <a:t> Solver (steady):</a:t>
            </a:r>
          </a:p>
          <a:p>
            <a:pPr algn="ctr"/>
            <a:r>
              <a:rPr lang="en-US" sz="1600" dirty="0" smtClean="0">
                <a:latin typeface="+mn-lt"/>
              </a:rPr>
              <a:t>Ice Sheet PDEs (First Order Stokes) </a:t>
            </a:r>
          </a:p>
          <a:p>
            <a:pPr algn="ctr"/>
            <a:r>
              <a:rPr lang="en-US" sz="1600" dirty="0" smtClean="0">
                <a:latin typeface="+mn-lt"/>
              </a:rPr>
              <a:t>(stress-velocity solve)</a:t>
            </a:r>
            <a:endParaRPr lang="en-US" sz="16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9600" y="5791200"/>
            <a:ext cx="4495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CISM/MPAS</a:t>
            </a:r>
            <a:r>
              <a:rPr lang="en-US" sz="1600" b="1" dirty="0" smtClean="0">
                <a:latin typeface="+mn-lt"/>
              </a:rPr>
              <a:t> Land Ice Codes (dynamic):</a:t>
            </a:r>
          </a:p>
          <a:p>
            <a:pPr algn="ctr"/>
            <a:r>
              <a:rPr lang="en-US" sz="1600" dirty="0" smtClean="0">
                <a:latin typeface="+mn-lt"/>
              </a:rPr>
              <a:t>Ice Sheet Evolution PDEs</a:t>
            </a:r>
          </a:p>
          <a:p>
            <a:pPr algn="ctr"/>
            <a:r>
              <a:rPr lang="en-US" sz="1600" dirty="0" smtClean="0">
                <a:latin typeface="+mn-lt"/>
              </a:rPr>
              <a:t>(thickness, temperature evolution)</a:t>
            </a:r>
            <a:endParaRPr lang="en-US" sz="1600" dirty="0">
              <a:latin typeface="+mn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886200" y="618113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869267" y="633353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3276600"/>
            <a:ext cx="8153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Steady-state stress-velocity solver based on FO Stokes physics is known as </a:t>
            </a:r>
            <a:r>
              <a:rPr lang="en-US" sz="1600" b="1" i="1" dirty="0" smtClean="0">
                <a:latin typeface="+mn-lt"/>
              </a:rPr>
              <a:t>Albany/FELIX*</a:t>
            </a:r>
            <a:r>
              <a:rPr lang="en-US" sz="1600" i="1" dirty="0" smtClean="0">
                <a:latin typeface="+mn-lt"/>
              </a:rPr>
              <a:t>.</a:t>
            </a:r>
          </a:p>
          <a:p>
            <a:endParaRPr lang="en-US" sz="8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+mn-lt"/>
              </a:rPr>
              <a:t> </a:t>
            </a:r>
            <a:r>
              <a:rPr lang="en-US" sz="1600" b="1" u="sng" dirty="0" smtClean="0">
                <a:latin typeface="+mn-lt"/>
              </a:rPr>
              <a:t>Requirements for </a:t>
            </a:r>
            <a:r>
              <a:rPr lang="en-US" sz="1600" b="1" i="1" u="sng" dirty="0" smtClean="0">
                <a:latin typeface="+mn-lt"/>
              </a:rPr>
              <a:t>Albany/FELIX</a:t>
            </a:r>
            <a:r>
              <a:rPr lang="en-US" sz="1600" b="1" u="sng" dirty="0" smtClean="0">
                <a:latin typeface="+mn-lt"/>
              </a:rPr>
              <a:t>: </a:t>
            </a:r>
          </a:p>
          <a:p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Scalable, fast, robust.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Dynamical core (</a:t>
            </a:r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) when coupled to </a:t>
            </a:r>
            <a:r>
              <a:rPr lang="en-US" sz="1600" dirty="0">
                <a:latin typeface="+mn-lt"/>
              </a:rPr>
              <a:t>codes that solve thickness and temperature evolution equations (</a:t>
            </a:r>
            <a:r>
              <a:rPr lang="en-US" sz="1600" i="1" dirty="0">
                <a:latin typeface="+mn-lt"/>
              </a:rPr>
              <a:t>CISM/MPAS</a:t>
            </a:r>
            <a:r>
              <a:rPr lang="en-US" sz="1600" dirty="0">
                <a:latin typeface="+mn-lt"/>
              </a:rPr>
              <a:t> codes</a:t>
            </a:r>
            <a:r>
              <a:rPr lang="en-US" sz="1600" dirty="0" smtClean="0">
                <a:latin typeface="+mn-lt"/>
              </a:rPr>
              <a:t>).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Advanced analysis capabilities (</a:t>
            </a:r>
            <a:r>
              <a:rPr lang="en-US" sz="1600" dirty="0" err="1" smtClean="0">
                <a:latin typeface="+mn-lt"/>
              </a:rPr>
              <a:t>adjoint</a:t>
            </a:r>
            <a:r>
              <a:rPr lang="en-US" sz="1600" dirty="0" smtClean="0">
                <a:latin typeface="+mn-lt"/>
              </a:rPr>
              <a:t>-based deterministic inversion, Bayesian calibration, UQ, sensitivity analysis). </a:t>
            </a:r>
          </a:p>
          <a:p>
            <a:pPr lvl="1"/>
            <a:endParaRPr lang="en-US" sz="400" dirty="0" smtClean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5257800"/>
            <a:ext cx="396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</a:t>
            </a:r>
            <a:r>
              <a:rPr lang="en-US" sz="1400" i="1" dirty="0" smtClean="0">
                <a:latin typeface="+mn-lt"/>
              </a:rPr>
              <a:t>FELIX</a:t>
            </a:r>
            <a:r>
              <a:rPr lang="en-US" sz="1400" dirty="0" smtClean="0">
                <a:latin typeface="+mn-lt"/>
              </a:rPr>
              <a:t>=“Finite Elements for Land Ice </a:t>
            </a:r>
            <a:r>
              <a:rPr lang="en-US" sz="1400" dirty="0" err="1" smtClean="0">
                <a:latin typeface="+mn-lt"/>
              </a:rPr>
              <a:t>eXperiments</a:t>
            </a:r>
            <a:r>
              <a:rPr lang="en-US" sz="1400" dirty="0" smtClean="0">
                <a:latin typeface="+mn-lt"/>
              </a:rPr>
              <a:t>”</a:t>
            </a:r>
            <a:endParaRPr lang="en-US" sz="14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76700" y="3657600"/>
            <a:ext cx="480060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 will provide actionable predictions of 21</a:t>
            </a:r>
            <a:r>
              <a:rPr lang="en-US" sz="1600" baseline="30000" dirty="0" smtClean="0">
                <a:latin typeface="+mn-lt"/>
              </a:rPr>
              <a:t>st</a:t>
            </a:r>
            <a:r>
              <a:rPr lang="en-US" sz="1600" dirty="0" smtClean="0">
                <a:latin typeface="+mn-lt"/>
              </a:rPr>
              <a:t> century sea-level rise (including uncertainty).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371600" y="45519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676400" y="228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The PISCEES Project and the </a:t>
            </a:r>
            <a:r>
              <a:rPr lang="en-US" sz="3600" i="1" dirty="0" smtClean="0">
                <a:solidFill>
                  <a:srgbClr val="002060"/>
                </a:solidFill>
                <a:latin typeface="+mn-lt"/>
              </a:rPr>
              <a:t>Albany/FELIX 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Solver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1625025"/>
            <a:ext cx="632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sz="1600" b="1" dirty="0" smtClean="0">
                <a:latin typeface="+mn-lt"/>
              </a:rPr>
              <a:t>“PISCEES”</a:t>
            </a:r>
            <a:r>
              <a:rPr lang="en-US" sz="1600" dirty="0" smtClean="0">
                <a:latin typeface="+mn-lt"/>
              </a:rPr>
              <a:t> = Predicting Ice Sheet Climate &amp; Evolution at Extreme Scales</a:t>
            </a:r>
          </a:p>
          <a:p>
            <a:pPr marL="0" lvl="1" algn="ctr" eaLnBrk="1" hangingPunct="1"/>
            <a:r>
              <a:rPr lang="en-US" sz="1600" i="1" dirty="0" smtClean="0">
                <a:latin typeface="+mn-lt"/>
              </a:rPr>
              <a:t>5 Year Project funded by </a:t>
            </a:r>
            <a:r>
              <a:rPr lang="en-US" sz="1600" i="1" dirty="0" err="1" smtClean="0">
                <a:latin typeface="+mn-lt"/>
              </a:rPr>
              <a:t>SciDAC</a:t>
            </a:r>
            <a:r>
              <a:rPr lang="en-US" sz="1600" i="1" dirty="0" smtClean="0">
                <a:latin typeface="+mn-lt"/>
              </a:rPr>
              <a:t>, which began in June 2012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3006" y="2362200"/>
            <a:ext cx="7625194" cy="646331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eaLnBrk="1" hangingPunct="1"/>
            <a:r>
              <a:rPr lang="en-US" b="1" u="sng" dirty="0" smtClean="0">
                <a:latin typeface="+mn-lt"/>
              </a:rPr>
              <a:t>Sandia’s Role in the PISCEES Project: </a:t>
            </a:r>
            <a:r>
              <a:rPr lang="en-US" dirty="0" smtClean="0">
                <a:latin typeface="+mn-lt"/>
              </a:rPr>
              <a:t>to </a:t>
            </a:r>
            <a:r>
              <a:rPr lang="en-US" b="1" dirty="0" smtClean="0">
                <a:latin typeface="+mn-lt"/>
              </a:rPr>
              <a:t>develop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support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 robust and scalable land ice solver based on the “First-Order” (FO) Stokes physics</a:t>
            </a:r>
            <a:endParaRPr lang="en-US" b="1" i="1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791200"/>
            <a:ext cx="3488267" cy="830997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Albany/FELIX</a:t>
            </a:r>
            <a:r>
              <a:rPr lang="en-US" sz="1600" b="1" dirty="0" smtClean="0">
                <a:latin typeface="+mn-lt"/>
              </a:rPr>
              <a:t> Solver (steady):</a:t>
            </a:r>
          </a:p>
          <a:p>
            <a:pPr algn="ctr"/>
            <a:r>
              <a:rPr lang="en-US" sz="1600" dirty="0" smtClean="0">
                <a:latin typeface="+mn-lt"/>
              </a:rPr>
              <a:t>Ice Sheet PDEs (First Order Stokes) </a:t>
            </a:r>
          </a:p>
          <a:p>
            <a:pPr algn="ctr"/>
            <a:r>
              <a:rPr lang="en-US" sz="1600" dirty="0" smtClean="0">
                <a:latin typeface="+mn-lt"/>
              </a:rPr>
              <a:t>(stress-velocity solve)</a:t>
            </a:r>
            <a:endParaRPr lang="en-US" sz="16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9600" y="5791200"/>
            <a:ext cx="4495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CISM/MPAS</a:t>
            </a:r>
            <a:r>
              <a:rPr lang="en-US" sz="1600" b="1" dirty="0" smtClean="0">
                <a:latin typeface="+mn-lt"/>
              </a:rPr>
              <a:t> Land Ice Codes (dynamic):</a:t>
            </a:r>
          </a:p>
          <a:p>
            <a:pPr algn="ctr"/>
            <a:r>
              <a:rPr lang="en-US" sz="1600" dirty="0" smtClean="0">
                <a:latin typeface="+mn-lt"/>
              </a:rPr>
              <a:t>Ice Sheet Evolution PDEs</a:t>
            </a:r>
          </a:p>
          <a:p>
            <a:pPr algn="ctr"/>
            <a:r>
              <a:rPr lang="en-US" sz="1600" dirty="0" smtClean="0">
                <a:latin typeface="+mn-lt"/>
              </a:rPr>
              <a:t>(thickness, temperature evolution)</a:t>
            </a:r>
            <a:endParaRPr lang="en-US" sz="1600" dirty="0">
              <a:latin typeface="+mn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886200" y="618113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869267" y="633353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3276600"/>
            <a:ext cx="8153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Steady-state stress-velocity solver based on FO Stokes physics is known as </a:t>
            </a:r>
            <a:r>
              <a:rPr lang="en-US" sz="1600" b="1" i="1" dirty="0" smtClean="0">
                <a:latin typeface="+mn-lt"/>
              </a:rPr>
              <a:t>Albany/FELIX*</a:t>
            </a:r>
            <a:r>
              <a:rPr lang="en-US" sz="1600" i="1" dirty="0" smtClean="0">
                <a:latin typeface="+mn-lt"/>
              </a:rPr>
              <a:t>.</a:t>
            </a:r>
          </a:p>
          <a:p>
            <a:endParaRPr lang="en-US" sz="8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+mn-lt"/>
              </a:rPr>
              <a:t> </a:t>
            </a:r>
            <a:r>
              <a:rPr lang="en-US" sz="1600" b="1" u="sng" dirty="0" smtClean="0">
                <a:latin typeface="+mn-lt"/>
              </a:rPr>
              <a:t>Requirements for </a:t>
            </a:r>
            <a:r>
              <a:rPr lang="en-US" sz="1600" b="1" i="1" u="sng" dirty="0" smtClean="0">
                <a:latin typeface="+mn-lt"/>
              </a:rPr>
              <a:t>Albany/FELIX</a:t>
            </a:r>
            <a:r>
              <a:rPr lang="en-US" sz="1600" b="1" u="sng" dirty="0" smtClean="0">
                <a:latin typeface="+mn-lt"/>
              </a:rPr>
              <a:t>: </a:t>
            </a:r>
          </a:p>
          <a:p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Scalable, fast, robust.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Dynamical core (</a:t>
            </a:r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) when coupled to </a:t>
            </a:r>
            <a:r>
              <a:rPr lang="en-US" sz="1600" dirty="0">
                <a:latin typeface="+mn-lt"/>
              </a:rPr>
              <a:t>codes that solve thickness and temperature evolution equations (</a:t>
            </a:r>
            <a:r>
              <a:rPr lang="en-US" sz="1600" i="1" dirty="0">
                <a:latin typeface="+mn-lt"/>
              </a:rPr>
              <a:t>CISM/MPAS</a:t>
            </a:r>
            <a:r>
              <a:rPr lang="en-US" sz="1600" dirty="0">
                <a:latin typeface="+mn-lt"/>
              </a:rPr>
              <a:t> codes</a:t>
            </a:r>
            <a:r>
              <a:rPr lang="en-US" sz="1600" dirty="0" smtClean="0">
                <a:latin typeface="+mn-lt"/>
              </a:rPr>
              <a:t>).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Advanced analysis capabilities (</a:t>
            </a:r>
            <a:r>
              <a:rPr lang="en-US" sz="1600" dirty="0" err="1" smtClean="0">
                <a:latin typeface="+mn-lt"/>
              </a:rPr>
              <a:t>adjoint</a:t>
            </a:r>
            <a:r>
              <a:rPr lang="en-US" sz="1600" dirty="0" smtClean="0">
                <a:latin typeface="+mn-lt"/>
              </a:rPr>
              <a:t>-based deterministic inversion, Bayesian calibration, UQ, sensitivity analysis). </a:t>
            </a:r>
          </a:p>
          <a:p>
            <a:pPr lvl="1"/>
            <a:endParaRPr lang="en-US" sz="4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Performance-portability. </a:t>
            </a:r>
            <a:endParaRPr lang="en-US" sz="1600" dirty="0">
              <a:latin typeface="+mn-lt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1" y="1598983"/>
            <a:ext cx="1431269" cy="63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5257800"/>
            <a:ext cx="3962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</a:t>
            </a:r>
            <a:r>
              <a:rPr lang="en-US" sz="1400" i="1" dirty="0" smtClean="0">
                <a:latin typeface="+mn-lt"/>
              </a:rPr>
              <a:t>FELIX</a:t>
            </a:r>
            <a:r>
              <a:rPr lang="en-US" sz="1400" dirty="0" smtClean="0">
                <a:latin typeface="+mn-lt"/>
              </a:rPr>
              <a:t>=“Finite Elements for Land Ice </a:t>
            </a:r>
            <a:r>
              <a:rPr lang="en-US" sz="1400" dirty="0" err="1" smtClean="0">
                <a:latin typeface="+mn-lt"/>
              </a:rPr>
              <a:t>eXperiments</a:t>
            </a:r>
            <a:r>
              <a:rPr lang="en-US" sz="1400" dirty="0" smtClean="0">
                <a:latin typeface="+mn-lt"/>
              </a:rPr>
              <a:t>”</a:t>
            </a:r>
            <a:endParaRPr lang="en-US" sz="14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76700" y="3657600"/>
            <a:ext cx="4800600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Dycore</a:t>
            </a:r>
            <a:r>
              <a:rPr lang="en-US" sz="1600" dirty="0" smtClean="0">
                <a:latin typeface="+mn-lt"/>
              </a:rPr>
              <a:t> will provide actionable predictions of 21</a:t>
            </a:r>
            <a:r>
              <a:rPr lang="en-US" sz="1600" baseline="30000" dirty="0" smtClean="0">
                <a:latin typeface="+mn-lt"/>
              </a:rPr>
              <a:t>st</a:t>
            </a:r>
            <a:r>
              <a:rPr lang="en-US" sz="1600" dirty="0" smtClean="0">
                <a:latin typeface="+mn-lt"/>
              </a:rPr>
              <a:t> century sea-level rise (including uncertainty).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input{pre-packages}&#10;\input{pre-declarations}&#10;\input{pre-definitions}&#10;\begin{document}&#10;\begin{displaymath}&#10;&#10;\end{displaymath}&#10;\end{document}&#10;"/>
  <p:tag name="EMBEDFONTS" val="1"/>
</p:tagLst>
</file>

<file path=ppt/theme/theme1.xml><?xml version="1.0" encoding="utf-8"?>
<a:theme xmlns:a="http://schemas.openxmlformats.org/drawingml/2006/main" name="4_Kolda - SDM - Apr 30 2010">
  <a:themeElements>
    <a:clrScheme name="4_Kolda - SDM - Apr 30 2010 1">
      <a:dk1>
        <a:srgbClr val="000000"/>
      </a:dk1>
      <a:lt1>
        <a:srgbClr val="FFFFFF"/>
      </a:lt1>
      <a:dk2>
        <a:srgbClr val="17365D"/>
      </a:dk2>
      <a:lt2>
        <a:srgbClr val="EEECE1"/>
      </a:lt2>
      <a:accent1>
        <a:srgbClr val="33CCCC"/>
      </a:accent1>
      <a:accent2>
        <a:srgbClr val="CC0000"/>
      </a:accent2>
      <a:accent3>
        <a:srgbClr val="FFFFFF"/>
      </a:accent3>
      <a:accent4>
        <a:srgbClr val="000000"/>
      </a:accent4>
      <a:accent5>
        <a:srgbClr val="ADE2E2"/>
      </a:accent5>
      <a:accent6>
        <a:srgbClr val="B90000"/>
      </a:accent6>
      <a:hlink>
        <a:srgbClr val="0000FF"/>
      </a:hlink>
      <a:folHlink>
        <a:srgbClr val="800080"/>
      </a:folHlink>
    </a:clrScheme>
    <a:fontScheme name="4_Kolda - SDM - Apr 30 2010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Kolda - SDM - Apr 30 2010 1">
        <a:dk1>
          <a:srgbClr val="000000"/>
        </a:dk1>
        <a:lt1>
          <a:srgbClr val="FFFFFF"/>
        </a:lt1>
        <a:dk2>
          <a:srgbClr val="17365D"/>
        </a:dk2>
        <a:lt2>
          <a:srgbClr val="EEECE1"/>
        </a:lt2>
        <a:accent1>
          <a:srgbClr val="33CCCC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B9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Kolda - SDM - Apr 30 2010</Template>
  <TotalTime>30047</TotalTime>
  <Words>5547</Words>
  <Application>Microsoft Office PowerPoint</Application>
  <PresentationFormat>On-screen Show (4:3)</PresentationFormat>
  <Paragraphs>627</Paragraphs>
  <Slides>41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Courier New</vt:lpstr>
      <vt:lpstr>Times New Roman</vt:lpstr>
      <vt:lpstr>Cambria Math</vt:lpstr>
      <vt:lpstr>Calibri</vt:lpstr>
      <vt:lpstr>Arial Black</vt:lpstr>
      <vt:lpstr>ＭＳ Ｐゴシック</vt:lpstr>
      <vt:lpstr>Symbol</vt:lpstr>
      <vt:lpstr>4_Kolda - SDM - Apr 30 2010</vt:lpstr>
      <vt:lpstr>Custom Design</vt:lpstr>
      <vt:lpstr>On the Scalability of the Albany/FELIX First-Order Stokes Approximation Ice Sheet Solver for Large-Scale Simulations of the Greenland and Antarctic Ice Sheets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Algorithmic Choices for Albany/FELIX: Discretization &amp; Meshes</vt:lpstr>
      <vt:lpstr>Algorithmic Choices for Albany/FELIX: Nonlinear &amp; Linear Solver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Ongoing Work</vt:lpstr>
      <vt:lpstr>Funding/Acknowledgements</vt:lpstr>
      <vt:lpstr>References</vt:lpstr>
      <vt:lpstr>References (cont’d)</vt:lpstr>
      <vt:lpstr>Appendix: Verification/Mesh Convergence Studies</vt:lpstr>
      <vt:lpstr>Appendix: Robustness of Newton’s Method via Homotopy Continuation (LOCA)</vt:lpstr>
      <vt:lpstr>Appendix: Robustness of Newton’s Method via Homotopy Continuation (LOCA)</vt:lpstr>
      <vt:lpstr>Appendix: Robustness of Newton’s Method via Homotopy Continuation (LOCA)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Kalashnikova, Irina</dc:creator>
  <cp:lastModifiedBy>Kalashnikova, Irina</cp:lastModifiedBy>
  <cp:revision>1516</cp:revision>
  <cp:lastPrinted>2015-03-05T18:57:19Z</cp:lastPrinted>
  <dcterms:created xsi:type="dcterms:W3CDTF">2010-04-22T00:05:18Z</dcterms:created>
  <dcterms:modified xsi:type="dcterms:W3CDTF">2015-05-28T03:05:35Z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0x010100ED6848BFB3B80D4FB91BB98E54455AC9</vt:lpwstr>
  </property>
</Properties>
</file>