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530" r:id="rId4"/>
    <p:sldId id="787" r:id="rId5"/>
    <p:sldId id="696" r:id="rId6"/>
    <p:sldId id="697" r:id="rId7"/>
    <p:sldId id="788" r:id="rId8"/>
    <p:sldId id="695" r:id="rId9"/>
    <p:sldId id="798" r:id="rId10"/>
    <p:sldId id="799" r:id="rId11"/>
    <p:sldId id="800" r:id="rId12"/>
    <p:sldId id="789" r:id="rId13"/>
    <p:sldId id="766" r:id="rId14"/>
    <p:sldId id="744" r:id="rId15"/>
    <p:sldId id="780" r:id="rId16"/>
    <p:sldId id="703" r:id="rId17"/>
    <p:sldId id="704" r:id="rId18"/>
    <p:sldId id="705" r:id="rId19"/>
    <p:sldId id="706" r:id="rId20"/>
    <p:sldId id="781" r:id="rId21"/>
    <p:sldId id="790" r:id="rId22"/>
    <p:sldId id="769" r:id="rId23"/>
    <p:sldId id="768" r:id="rId24"/>
    <p:sldId id="791" r:id="rId25"/>
    <p:sldId id="783" r:id="rId26"/>
    <p:sldId id="803" r:id="rId27"/>
    <p:sldId id="792" r:id="rId28"/>
    <p:sldId id="785" r:id="rId29"/>
    <p:sldId id="793" r:id="rId30"/>
    <p:sldId id="782" r:id="rId31"/>
    <p:sldId id="794" r:id="rId32"/>
    <p:sldId id="786" r:id="rId33"/>
    <p:sldId id="724" r:id="rId34"/>
    <p:sldId id="742" r:id="rId35"/>
    <p:sldId id="692" r:id="rId36"/>
    <p:sldId id="802" r:id="rId37"/>
    <p:sldId id="759" r:id="rId38"/>
    <p:sldId id="801" r:id="rId39"/>
    <p:sldId id="433" r:id="rId40"/>
    <p:sldId id="805" r:id="rId41"/>
    <p:sldId id="80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zaur, Irina" initials="TI" lastIdx="1" clrIdx="0">
    <p:extLst>
      <p:ext uri="{19B8F6BF-5375-455C-9EA6-DF929625EA0E}">
        <p15:presenceInfo xmlns:p15="http://schemas.microsoft.com/office/powerpoint/2012/main" userId="S-1-5-21-2076390139-1363556362-943750798-386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7BA"/>
    <a:srgbClr val="E7D925"/>
    <a:srgbClr val="FFFF99"/>
    <a:srgbClr val="CCFF99"/>
    <a:srgbClr val="FFCCFF"/>
    <a:srgbClr val="3B6146"/>
    <a:srgbClr val="FFCCCC"/>
    <a:srgbClr val="F5D699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8220" autoAdjust="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20E57E-9835-49EF-AFBF-C392330F5E4E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20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81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Ask Jerry: what is difference b/w this slide and next slide?  This one maxes out node, the next one maxes out proc?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Someone may want to maximize performance on a cluster – where should I run my code? -&gt; maximize performance based on single node – want to use maximal resources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MPI ranks map to cores, OMP threads map to hardware threads (for FEA) -&gt; make coarse grain parallelism as efficient as possible </a:t>
            </a:r>
          </a:p>
          <a:p>
            <a:pPr marL="0" indent="0">
              <a:buFontTx/>
              <a:buNone/>
            </a:pPr>
            <a:r>
              <a:rPr lang="en-US" baseline="0" dirty="0"/>
              <a:t>	- other configuration: but then ranks start competing for resources on single core -&gt; can overwrite memory on cache rank </a:t>
            </a:r>
          </a:p>
          <a:p>
            <a:pPr marL="0" indent="0">
              <a:buFontTx/>
              <a:buNone/>
            </a:pPr>
            <a:r>
              <a:rPr lang="en-US" baseline="0" dirty="0"/>
              <a:t>		- if map MPI ranks to hardware threads, code runs slower b/c ranks compete for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7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Ask Jerry: what is difference b/w this slide and next slide?  This one maxes out node, the next one maxes out proc?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Someone may want to maximize performance on a cluster – where should I run my code? -&gt; maximize performance based on single node – want to use maximal resources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MPI ranks map to cores, OMP threads map to hardware threads (for FEA) -&gt; make coarse grain parallelism as efficient as possible </a:t>
            </a:r>
          </a:p>
          <a:p>
            <a:pPr marL="0" indent="0">
              <a:buFontTx/>
              <a:buNone/>
            </a:pPr>
            <a:r>
              <a:rPr lang="en-US" baseline="0" dirty="0"/>
              <a:t>	- other configuration: but then ranks start competing for resources on single core -&gt; can overwrite memory on cache rank </a:t>
            </a:r>
          </a:p>
          <a:p>
            <a:pPr marL="0" indent="0">
              <a:buFontTx/>
              <a:buNone/>
            </a:pPr>
            <a:r>
              <a:rPr lang="en-US" baseline="0" dirty="0"/>
              <a:t>		- if map MPI ranks to hardware threads, code runs slower b/c ranks compete for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0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is “reasonably close” to each other?  Why is performance the way it is?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GPU will not scale strongly – GPU not fully being occupied for smaller </a:t>
            </a:r>
            <a:r>
              <a:rPr lang="en-US" baseline="0" dirty="0" err="1"/>
              <a:t>workset</a:t>
            </a:r>
            <a:r>
              <a:rPr lang="en-US" baseline="0" dirty="0"/>
              <a:t> sizes -&gt; GPU is not expected to strong scale as well as CPU 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Same for KNL compared to traditional GPU -&gt; many MPI ranks – start to deal with distributed memory connectivity -&gt; overhead associated with MPI 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KNL and GPU not saturated enough for strong scaling </a:t>
            </a:r>
          </a:p>
          <a:p>
            <a:pPr marL="0" lvl="0" indent="0">
              <a:buFontTx/>
              <a:buNone/>
            </a:pPr>
            <a:r>
              <a:rPr lang="en-US" baseline="0" dirty="0"/>
              <a:t>- How well are we scaling?  Hard to answer, problem dependent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6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93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Jerry re: details.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Right strong scaling -&gt; less elements/GPU -&gt; latency bound case </a:t>
            </a:r>
          </a:p>
          <a:p>
            <a:pPr marL="171450" indent="-171450">
              <a:buFontTx/>
              <a:buChar char="-"/>
            </a:pPr>
            <a:r>
              <a:rPr lang="en-US" dirty="0"/>
              <a:t>Left: want to be bandwidth bound, as strong scaling, will be latency bound -&gt; do we get latency improvement due to how GPU is structured? </a:t>
            </a:r>
          </a:p>
          <a:p>
            <a:pPr marL="171450" indent="-171450">
              <a:buFontTx/>
              <a:buChar char="-"/>
            </a:pPr>
            <a:r>
              <a:rPr lang="en-US" dirty="0"/>
              <a:t>1.1x speedup due to increase in bandwidth </a:t>
            </a:r>
          </a:p>
          <a:p>
            <a:pPr marL="171450" indent="-171450">
              <a:buFontTx/>
              <a:buChar char="-"/>
            </a:pPr>
            <a:r>
              <a:rPr lang="en-US" dirty="0"/>
              <a:t>Bandwidth not fully saturated even for P100 -&gt; not hitting max bandwidth for P100 or </a:t>
            </a:r>
            <a:r>
              <a:rPr lang="en-US" dirty="0" err="1"/>
              <a:t>volta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8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266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2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98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8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53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02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02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48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44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102E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6934320" y="1008000"/>
            <a:ext cx="1523520" cy="5853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7"/>
          <p:cNvPicPr/>
          <p:nvPr/>
        </p:nvPicPr>
        <p:blipFill>
          <a:blip r:embed="rId16"/>
          <a:stretch/>
        </p:blipFill>
        <p:spPr>
          <a:xfrm>
            <a:off x="1227240" y="1185840"/>
            <a:ext cx="5393880" cy="30456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3"/>
          <p:cNvPicPr/>
          <p:nvPr/>
        </p:nvPicPr>
        <p:blipFill>
          <a:blip r:embed="rId17"/>
          <a:stretch/>
        </p:blipFill>
        <p:spPr>
          <a:xfrm>
            <a:off x="212760" y="6119640"/>
            <a:ext cx="1023480" cy="2473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848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A6A6A6"/>
                </a:solidFill>
                <a:latin typeface="Arial"/>
              </a:rPr>
              <a:t>Photos placed in horizontal position 
with even amount of white space
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564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6226920" y="2590920"/>
            <a:ext cx="291672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9"/>
          <p:cNvSpPr>
            <a:spLocks noGrp="1"/>
          </p:cNvSpPr>
          <p:nvPr>
            <p:ph type="title"/>
          </p:nvPr>
        </p:nvSpPr>
        <p:spPr>
          <a:xfrm>
            <a:off x="920520" y="4260240"/>
            <a:ext cx="7772040" cy="89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000" strike="noStrike">
                <a:solidFill>
                  <a:srgbClr val="9D8C78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/>
          </p:nvPr>
        </p:nvSpPr>
        <p:spPr>
          <a:xfrm>
            <a:off x="109440" y="4197600"/>
            <a:ext cx="931680" cy="28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" name="Picture 12"/>
          <p:cNvPicPr/>
          <p:nvPr/>
        </p:nvPicPr>
        <p:blipFill>
          <a:blip r:embed="rId18"/>
          <a:stretch/>
        </p:blipFill>
        <p:spPr>
          <a:xfrm>
            <a:off x="1380240" y="6115680"/>
            <a:ext cx="850320" cy="275760"/>
          </a:xfrm>
          <a:prstGeom prst="rect">
            <a:avLst/>
          </a:prstGeom>
          <a:ln w="9360">
            <a:noFill/>
          </a:ln>
        </p:spPr>
      </p:pic>
      <p:sp>
        <p:nvSpPr>
          <p:cNvPr id="15" name="PlaceHolder 11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16" name="CustomShape 12"/>
          <p:cNvSpPr/>
          <p:nvPr/>
        </p:nvSpPr>
        <p:spPr>
          <a:xfrm>
            <a:off x="3124080" y="6172200"/>
            <a:ext cx="55623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strike="noStrike">
                <a:solidFill>
                  <a:srgbClr val="000000"/>
                </a:solidFill>
                <a:latin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7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102E54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22320" y="616680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8305920" y="6153120"/>
            <a:ext cx="609120" cy="3744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C5401BE9-B2E9-43D1-B495-9931CA1401D9}" type="slidenum">
              <a:rPr lang="en-US" sz="1400" strike="noStrike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Minimal Subspace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ahansen/Albany" TargetMode="Externa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5.png"/><Relationship Id="rId3" Type="http://schemas.openxmlformats.org/officeDocument/2006/relationships/image" Target="../media/image460.png"/><Relationship Id="rId7" Type="http://schemas.openxmlformats.org/officeDocument/2006/relationships/image" Target="../media/image50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5.tif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image" Target="../media/image23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20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10.png"/><Relationship Id="rId3" Type="http://schemas.openxmlformats.org/officeDocument/2006/relationships/image" Target="../media/image170.png"/><Relationship Id="rId7" Type="http://schemas.openxmlformats.org/officeDocument/2006/relationships/image" Target="../media/image280.png"/><Relationship Id="rId12" Type="http://schemas.openxmlformats.org/officeDocument/2006/relationships/image" Target="../media/image300.png"/><Relationship Id="rId2" Type="http://schemas.openxmlformats.org/officeDocument/2006/relationships/image" Target="../media/image270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1.png"/><Relationship Id="rId11" Type="http://schemas.openxmlformats.org/officeDocument/2006/relationships/image" Target="../media/image340.png"/><Relationship Id="rId5" Type="http://schemas.openxmlformats.org/officeDocument/2006/relationships/image" Target="../media/image380.png"/><Relationship Id="rId15" Type="http://schemas.openxmlformats.org/officeDocument/2006/relationships/image" Target="../media/image211.png"/><Relationship Id="rId10" Type="http://schemas.openxmlformats.org/officeDocument/2006/relationships/image" Target="../media/image391.png"/><Relationship Id="rId4" Type="http://schemas.openxmlformats.org/officeDocument/2006/relationships/image" Target="../media/image21.png"/><Relationship Id="rId1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28600" y="4327611"/>
            <a:ext cx="8381999" cy="539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Towards Performance-Portability of the Albany Land-Ice Solver to New and Emerging Architectures Using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52400" y="49530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Jerry Watkins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u="sng" dirty="0">
                <a:latin typeface="Calibri" panose="020F0502020204030204" pitchFamily="34" charset="0"/>
              </a:rPr>
              <a:t>Irina Tezaur</a:t>
            </a:r>
            <a:r>
              <a:rPr lang="en-US" baseline="30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Irina Demeshko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sz="1400" baseline="30000" dirty="0">
                <a:latin typeface="Calibri" panose="020F0502020204030204" pitchFamily="34" charset="0"/>
              </a:rPr>
              <a:t>1</a:t>
            </a:r>
            <a:r>
              <a:rPr lang="en-US" sz="1400" dirty="0">
                <a:latin typeface="Calibri" panose="020F0502020204030204" pitchFamily="34" charset="0"/>
              </a:rPr>
              <a:t> Sandia National Laboratories, Livermore, CA, USA.</a:t>
            </a:r>
          </a:p>
          <a:p>
            <a:pPr algn="ctr"/>
            <a:r>
              <a:rPr lang="en-US" sz="1400" baseline="30000" dirty="0">
                <a:latin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</a:rPr>
              <a:t> Los Alamos National Laboratory, Los Alamos, NM, USA.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ESCO 2018        Pilsen, Czech Republic       June 4-8, </a:t>
            </a:r>
            <a:r>
              <a:rPr lang="en-US" dirty="0" smtClean="0">
                <a:latin typeface="Calibri" panose="020F0502020204030204" pitchFamily="34" charset="0"/>
              </a:rPr>
              <a:t>2018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488668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SAND2018-4907 C</a:t>
            </a:r>
          </a:p>
        </p:txBody>
      </p:sp>
      <p:pic>
        <p:nvPicPr>
          <p:cNvPr id="7" name="Picture 6" descr="Lion:private:var:folders:h0:q6x8sxtn3zz1mzzdgjjy2khc000n18:T:TemporaryItems:tobi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985" r="10447" b="5272"/>
          <a:stretch/>
        </p:blipFill>
        <p:spPr bwMode="auto">
          <a:xfrm>
            <a:off x="4495800" y="2551768"/>
            <a:ext cx="2684089" cy="1697314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17428"/>
              </p:ext>
            </p:extLst>
          </p:nvPr>
        </p:nvGraphicFramePr>
        <p:xfrm>
          <a:off x="-17836" y="2496014"/>
          <a:ext cx="2151436" cy="17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r:id="rId4" imgW="3187080" imgH="2552040" progId="">
                  <p:embed/>
                </p:oleObj>
              </mc:Choice>
              <mc:Fallback>
                <p:oleObj r:id="rId4" imgW="3187080" imgH="255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836" y="2496014"/>
                        <a:ext cx="2151436" cy="17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888" y="2551768"/>
            <a:ext cx="1925751" cy="1667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51768"/>
            <a:ext cx="2362200" cy="1697314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285999" y="6071586"/>
            <a:ext cx="68580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Sandia National Laboratories is a multi-mission laboratory managed and operated by National Technology and Engineering Solutions of Sandia, LLC., a wholly owned subsidiary of Honeywell International, Inc., for the U.S. Department of Energy’s National Nuclear Security Administration under contract DE-NA0003525.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14227-2137-402E-928B-41671C87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315200" cy="4525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388C8-C7E9-4DE4-8C77-A6F5A5DEBE2F}"/>
              </a:ext>
            </a:extLst>
          </p:cNvPr>
          <p:cNvSpPr txBox="1"/>
          <p:nvPr/>
        </p:nvSpPr>
        <p:spPr>
          <a:xfrm>
            <a:off x="1876684" y="862059"/>
            <a:ext cx="5590916" cy="722859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Albany Land-Ice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implemented in open-source* C++ multi-physics finite element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-based code: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" descr="image003">
            <a:extLst>
              <a:ext uri="{FF2B5EF4-FFF2-40B4-BE49-F238E27FC236}">
                <a16:creationId xmlns:a16="http://schemas.microsoft.com/office/drawing/2014/main" id="{5B5A0C2D-E581-4E05-A465-1A6F225E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838200" cy="43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43990-BB79-40DE-9EEB-FE3C0AEC5F40}"/>
              </a:ext>
            </a:extLst>
          </p:cNvPr>
          <p:cNvSpPr txBox="1"/>
          <p:nvPr/>
        </p:nvSpPr>
        <p:spPr>
          <a:xfrm>
            <a:off x="152400" y="76200"/>
            <a:ext cx="839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Albany Code Base and Albany Land-Ice Solver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2B8BF-782B-4587-AC32-BCA93961ED77}"/>
              </a:ext>
            </a:extLst>
          </p:cNvPr>
          <p:cNvSpPr/>
          <p:nvPr/>
        </p:nvSpPr>
        <p:spPr>
          <a:xfrm>
            <a:off x="685800" y="1752600"/>
            <a:ext cx="7543800" cy="452513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1D700F3E-DB15-44FA-8425-9945DD62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5320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* https://github.com/gahansen/Albany.   </a:t>
            </a:r>
          </a:p>
        </p:txBody>
      </p:sp>
    </p:spTree>
    <p:extLst>
      <p:ext uri="{BB962C8B-B14F-4D97-AF65-F5344CB8AC3E}">
        <p14:creationId xmlns:p14="http://schemas.microsoft.com/office/powerpoint/2010/main" val="4754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b="1" dirty="0" err="1">
                <a:latin typeface="Calibri" panose="020F0502020204030204" pitchFamily="34" charset="0"/>
              </a:rPr>
              <a:t>Kokkos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029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00025" y="5397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Performance-portability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endParaRPr lang="en-US" altLang="en-US" sz="3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525" y="1008063"/>
            <a:ext cx="795020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0" dirty="0">
                <a:latin typeface="Calibri" panose="020F0502020204030204" pitchFamily="34" charset="0"/>
              </a:rPr>
              <a:t>We need to be able to run climate models on </a:t>
            </a:r>
            <a:r>
              <a:rPr lang="en-US" altLang="en-US" b="1" i="1" dirty="0">
                <a:latin typeface="Calibri" panose="020F0502020204030204" pitchFamily="34" charset="0"/>
              </a:rPr>
              <a:t>new architecture machines </a:t>
            </a:r>
            <a:r>
              <a:rPr lang="en-US" altLang="en-US" b="0" dirty="0">
                <a:latin typeface="Calibri" panose="020F0502020204030204" pitchFamily="34" charset="0"/>
              </a:rPr>
              <a:t>(hybrid systems) and </a:t>
            </a:r>
            <a:r>
              <a:rPr lang="en-US" altLang="en-US" b="1" i="1" dirty="0" err="1">
                <a:latin typeface="Calibri" panose="020F0502020204030204" pitchFamily="34" charset="0"/>
              </a:rPr>
              <a:t>manycore</a:t>
            </a:r>
            <a:r>
              <a:rPr lang="en-US" altLang="en-US" b="1" i="1" dirty="0">
                <a:latin typeface="Calibri" panose="020F0502020204030204" pitchFamily="34" charset="0"/>
              </a:rPr>
              <a:t> devices </a:t>
            </a:r>
            <a:r>
              <a:rPr lang="en-US" altLang="en-US" b="0" dirty="0">
                <a:latin typeface="Calibri" panose="020F0502020204030204" pitchFamily="34" charset="0"/>
              </a:rPr>
              <a:t>(multi-core CPU, NVIDIA GPU, Intel Xeon Phi, etc.) 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1938" y="1781175"/>
            <a:ext cx="7553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Albany Land-Ice, we achieve performance-portability via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C++ library and programming model that provides performance portability across multiple computing architectures.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lvl="2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→ 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Examples: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Multicore CPU, NVIDIA GPU, Intel Xeon Phi, and more.</a:t>
            </a:r>
          </a:p>
          <a:p>
            <a:pPr lvl="2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Provides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access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CUDA,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Pthreads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etc.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Designed to work with the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programming model.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Abstracts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data layouts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optimal performance (“array of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 vs.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arrays”, locality).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69925" y="4868863"/>
            <a:ext cx="7145338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0" dirty="0">
                <a:latin typeface="Calibri" panose="020F0502020204030204" pitchFamily="34" charset="0"/>
              </a:rPr>
              <a:t>With </a:t>
            </a:r>
            <a:r>
              <a:rPr lang="en-US" altLang="en-US" b="1" i="1" dirty="0" err="1">
                <a:latin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</a:rPr>
              <a:t>, you write an algorithm </a:t>
            </a:r>
            <a:r>
              <a:rPr lang="en-US" altLang="en-US" dirty="0">
                <a:latin typeface="Calibri" panose="020F0502020204030204" pitchFamily="34" charset="0"/>
              </a:rPr>
              <a:t>once</a:t>
            </a:r>
            <a:r>
              <a:rPr lang="en-US" altLang="en-US" b="0" dirty="0">
                <a:latin typeface="Calibri" panose="020F0502020204030204" pitchFamily="34" charset="0"/>
              </a:rPr>
              <a:t>, and just change a template parameter to get the optimal data layout for your hardware.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5325" y="5680075"/>
            <a:ext cx="6492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b="0" dirty="0"/>
              <a:t>→ </a:t>
            </a:r>
            <a:r>
              <a:rPr lang="en-US" altLang="en-US" b="0" dirty="0">
                <a:latin typeface="Calibri" panose="020F0502020204030204" pitchFamily="34" charset="0"/>
              </a:rPr>
              <a:t>Allows researcher to focus on </a:t>
            </a:r>
            <a:r>
              <a:rPr lang="en-US" altLang="en-US" b="1" i="1" dirty="0">
                <a:latin typeface="Calibri" panose="020F0502020204030204" pitchFamily="34" charset="0"/>
              </a:rPr>
              <a:t>application development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</a:rPr>
              <a:t>for large heterogeneous architectures.</a:t>
            </a:r>
          </a:p>
        </p:txBody>
      </p:sp>
      <p:pic>
        <p:nvPicPr>
          <p:cNvPr id="25611" name="Picture 14" descr="Xeon_Phi_PCIe_Card_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273425"/>
            <a:ext cx="12017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5" descr="prev_NVIDIA-Tesla-GPU-C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500438"/>
            <a:ext cx="12319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Albany Finite Element Assembly (FEA)</a:t>
            </a:r>
            <a:endParaRPr lang="en-US" altLang="en-US" sz="3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88334"/>
              </p:ext>
            </p:extLst>
          </p:nvPr>
        </p:nvGraphicFramePr>
        <p:xfrm>
          <a:off x="6581775" y="1323599"/>
          <a:ext cx="2133599" cy="1268413"/>
        </p:xfrm>
        <a:graphic>
          <a:graphicData uri="http://schemas.openxmlformats.org/drawingml/2006/table">
            <a:tbl>
              <a:tblPr/>
              <a:tblGrid>
                <a:gridCol w="914399">
                  <a:extLst>
                    <a:ext uri="{9D8B030D-6E8A-4147-A177-3AD203B41FA5}">
                      <a16:colId xmlns:a16="http://schemas.microsoft.com/office/drawing/2014/main" val="22574908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63856545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Problem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 CPU time for FEA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20527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Implicit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8722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Explicit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76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3EB590-6F9E-4009-8D06-7AF7789E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1"/>
            <a:ext cx="7543800" cy="36933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1" i="1" dirty="0">
                <a:latin typeface="Calibri" panose="020F0502020204030204" pitchFamily="34" charset="0"/>
              </a:rPr>
              <a:t>Performance-portability</a:t>
            </a:r>
            <a:r>
              <a:rPr lang="en-US" altLang="en-US" i="1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work has</a:t>
            </a:r>
            <a:r>
              <a:rPr lang="en-US" altLang="en-US" b="0" dirty="0">
                <a:latin typeface="Calibri" panose="020F0502020204030204" pitchFamily="34" charset="0"/>
              </a:rPr>
              <a:t> focused on Finite Element Assembly (FEA).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4FEF4-41C3-4C89-8744-F83EBD200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928733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3B7F9-4F55-40F9-A7F4-1F305A1677DD}"/>
                  </a:ext>
                </a:extLst>
              </p:cNvPr>
              <p:cNvSpPr txBox="1"/>
              <p:nvPr/>
            </p:nvSpPr>
            <p:spPr>
              <a:xfrm>
                <a:off x="82550" y="3581400"/>
                <a:ext cx="88392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Import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imports global solution from nonoverlapping data structure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gives each rank access to relevant data for further communication.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Gather: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gathers solution values from overlapping data structure to element local data structure indexed to element/local node.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Interpolate: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interpolated solution/gradient from nodal to quadrature points. 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Evaluate: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evaluates the residual, Jacobian, source terms (templated using AD*).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Scatter: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scatters residual/Jacobian values from element local to global data structures.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Export: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exports residual/Jacobian from overlapping to nonoverlapping data structure, where info is updated across MPI ranks.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3B7F9-4F55-40F9-A7F4-1F305A16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3581400"/>
                <a:ext cx="8839200" cy="2893100"/>
              </a:xfrm>
              <a:prstGeom prst="rect">
                <a:avLst/>
              </a:prstGeom>
              <a:blipFill>
                <a:blip r:embed="rId3"/>
                <a:stretch>
                  <a:fillRect l="-483" t="-1266" b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421F871-4620-45D9-9631-7E32FA9FB7DB}"/>
              </a:ext>
            </a:extLst>
          </p:cNvPr>
          <p:cNvSpPr/>
          <p:nvPr/>
        </p:nvSpPr>
        <p:spPr>
          <a:xfrm>
            <a:off x="152400" y="1371600"/>
            <a:ext cx="6248400" cy="213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E5BA6-788C-46E9-B0E7-C39F89F29C4D}"/>
              </a:ext>
            </a:extLst>
          </p:cNvPr>
          <p:cNvSpPr txBox="1"/>
          <p:nvPr/>
        </p:nvSpPr>
        <p:spPr>
          <a:xfrm>
            <a:off x="3657600" y="227992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E89AA-6783-4E69-A97E-4A86C799DA18}"/>
              </a:ext>
            </a:extLst>
          </p:cNvPr>
          <p:cNvSpPr txBox="1"/>
          <p:nvPr/>
        </p:nvSpPr>
        <p:spPr>
          <a:xfrm>
            <a:off x="9525" y="655022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Automatic differentiation.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E7EEED-BA60-4547-8251-2DF22E6D5ECC}"/>
              </a:ext>
            </a:extLst>
          </p:cNvPr>
          <p:cNvSpPr/>
          <p:nvPr/>
        </p:nvSpPr>
        <p:spPr>
          <a:xfrm>
            <a:off x="6477000" y="2743200"/>
            <a:ext cx="457200" cy="32385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91E7D-AA20-4227-856B-7B898F9AA4B4}"/>
              </a:ext>
            </a:extLst>
          </p:cNvPr>
          <p:cNvSpPr/>
          <p:nvPr/>
        </p:nvSpPr>
        <p:spPr>
          <a:xfrm>
            <a:off x="6477000" y="3124200"/>
            <a:ext cx="457200" cy="381000"/>
          </a:xfrm>
          <a:prstGeom prst="ellipse">
            <a:avLst/>
          </a:prstGeom>
          <a:solidFill>
            <a:srgbClr val="E7D92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9193B-6D96-42F4-BB88-619C244A43BD}"/>
              </a:ext>
            </a:extLst>
          </p:cNvPr>
          <p:cNvSpPr txBox="1"/>
          <p:nvPr/>
        </p:nvSpPr>
        <p:spPr>
          <a:xfrm>
            <a:off x="6927850" y="273135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Shared Memory Assembly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4732B-A51A-401A-AAB9-B681ADD395E8}"/>
              </a:ext>
            </a:extLst>
          </p:cNvPr>
          <p:cNvSpPr txBox="1"/>
          <p:nvPr/>
        </p:nvSpPr>
        <p:spPr>
          <a:xfrm>
            <a:off x="6892925" y="303913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Distributed Memory Assembly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CF9F7-2C31-46C4-9724-72DFC54D79A2}"/>
              </a:ext>
            </a:extLst>
          </p:cNvPr>
          <p:cNvSpPr/>
          <p:nvPr/>
        </p:nvSpPr>
        <p:spPr>
          <a:xfrm>
            <a:off x="6400800" y="2649261"/>
            <a:ext cx="2568575" cy="9321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DBD1BC-355B-4EDF-95F4-458ECF0C0172}"/>
              </a:ext>
            </a:extLst>
          </p:cNvPr>
          <p:cNvSpPr/>
          <p:nvPr/>
        </p:nvSpPr>
        <p:spPr>
          <a:xfrm>
            <a:off x="2209800" y="838200"/>
            <a:ext cx="31242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5893" y="-71983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Performance-portability of FEA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endParaRPr lang="en-US" altLang="en-US" sz="3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A57C46-5BDD-44A8-B3A2-10A5304AE667}"/>
              </a:ext>
            </a:extLst>
          </p:cNvPr>
          <p:cNvSpPr txBox="1">
            <a:spLocks/>
          </p:cNvSpPr>
          <p:nvPr/>
        </p:nvSpPr>
        <p:spPr>
          <a:xfrm>
            <a:off x="140277" y="1796560"/>
            <a:ext cx="7339445" cy="50191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MPI-only FEA: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MPI process has 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workset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cells, computes nested parallel for loops.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MPI+X FEA: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MPI process has 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workset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cells.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Multi-dimensional parallelism with +X (X=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OpenMP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CUDA) for nested parallel for loops.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 </a:t>
            </a:r>
            <a:r>
              <a:rPr lang="en-US" sz="19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all </a:t>
            </a: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n-US" sz="19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(element local data structure)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parallel_for</a:t>
            </a:r>
            <a:endParaRPr lang="en-US" sz="17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5197" lvl="1" indent="-257175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 parallelism </a:t>
            </a:r>
            <a:r>
              <a:rPr lang="en-US" sz="19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nested </a:t>
            </a: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loops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::Experimental::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md_parallel_for</a:t>
            </a:r>
            <a:endParaRPr lang="en-US" sz="17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022" lvl="1"/>
            <a:endParaRPr lang="en-US" sz="1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Atomics</a:t>
            </a:r>
            <a:r>
              <a:rPr lang="en-US" sz="19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used to scatter local data to global data structures</a:t>
            </a:r>
          </a:p>
          <a:p>
            <a:pPr marL="545197" lvl="1" indent="-257175">
              <a:buFont typeface="Arial" panose="020B0604020202020204" pitchFamily="34" charset="0"/>
              <a:buChar char="•"/>
            </a:pP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atomic_fetch_add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7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Tpetra</a:t>
            </a:r>
            <a:r>
              <a:rPr lang="en-US" sz="17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000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9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 </a:t>
            </a:r>
            <a:r>
              <a:rPr lang="en-US" sz="19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host to device handled by CUDA UVM*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9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B126B15-D321-4405-80BA-9015FC78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E40984-D236-4C66-A5B0-8871B7D0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23" y="2624738"/>
            <a:ext cx="1667532" cy="2223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4B1C0-3286-4D47-B042-6A420CD7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188" l="2057" r="99743">
                        <a14:foregroundMark x1="7712" y1="55313" x2="7712" y2="55313"/>
                        <a14:foregroundMark x1="25193" y1="79688" x2="25193" y2="79688"/>
                        <a14:foregroundMark x1="17481" y1="71875" x2="17481" y2="71875"/>
                        <a14:foregroundMark x1="10026" y1="65625" x2="25193" y2="82188"/>
                        <a14:foregroundMark x1="32905" y1="86875" x2="2057" y2="58750"/>
                        <a14:foregroundMark x1="32648" y1="92813" x2="32648" y2="92813"/>
                        <a14:foregroundMark x1="37275" y1="97188" x2="37275" y2="97188"/>
                        <a14:foregroundMark x1="36761" y1="90938" x2="36761" y2="90938"/>
                        <a14:foregroundMark x1="74807" y1="5625" x2="74807" y2="5625"/>
                        <a14:foregroundMark x1="95630" y1="18125" x2="95630" y2="18125"/>
                        <a14:foregroundMark x1="99743" y1="19063" x2="99743" y2="19063"/>
                        <a14:foregroundMark x1="40617" y1="43750" x2="40617" y2="43750"/>
                        <a14:foregroundMark x1="41645" y1="44688" x2="41645" y2="44688"/>
                        <a14:backgroundMark x1="2828" y1="62813" x2="2828" y2="62813"/>
                        <a14:backgroundMark x1="99486" y1="26250" x2="99486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77" y="5243848"/>
            <a:ext cx="1381578" cy="1136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7A89C-A147-4153-A085-C32E786F05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9230" r="12350" b="19539"/>
          <a:stretch/>
        </p:blipFill>
        <p:spPr>
          <a:xfrm>
            <a:off x="7031887" y="658459"/>
            <a:ext cx="1293606" cy="7754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D83D96-093B-4862-BA54-A5B8B7812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8" b="94222" l="10000" r="90000">
                        <a14:foregroundMark x1="40000" y1="24889" x2="40000" y2="24889"/>
                        <a14:foregroundMark x1="74667" y1="58222" x2="74667" y2="58222"/>
                        <a14:foregroundMark x1="80333" y1="53333" x2="80333" y2="53333"/>
                        <a14:foregroundMark x1="49333" y1="56889" x2="49333" y2="56889"/>
                        <a14:foregroundMark x1="37333" y1="5778" x2="37333" y2="5778"/>
                        <a14:foregroundMark x1="73333" y1="84444" x2="73333" y2="84444"/>
                        <a14:foregroundMark x1="68333" y1="94222" x2="68333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05" y="1048020"/>
            <a:ext cx="1556568" cy="11674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C78AAC-9A1F-49F0-B9D4-E3CFF833362E}"/>
              </a:ext>
            </a:extLst>
          </p:cNvPr>
          <p:cNvSpPr txBox="1"/>
          <p:nvPr/>
        </p:nvSpPr>
        <p:spPr>
          <a:xfrm>
            <a:off x="2362200" y="940151"/>
            <a:ext cx="1143000" cy="646331"/>
          </a:xfrm>
          <a:prstGeom prst="rect">
            <a:avLst/>
          </a:prstGeom>
          <a:solidFill>
            <a:srgbClr val="A5F7B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MPI-only FEA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BC32D-62AD-440C-B732-471259AA441F}"/>
              </a:ext>
            </a:extLst>
          </p:cNvPr>
          <p:cNvSpPr txBox="1"/>
          <p:nvPr/>
        </p:nvSpPr>
        <p:spPr>
          <a:xfrm>
            <a:off x="4124325" y="940151"/>
            <a:ext cx="1057275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MPI+X  FEA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D8629F-62A3-4340-8197-6FA298120AA7}"/>
              </a:ext>
            </a:extLst>
          </p:cNvPr>
          <p:cNvSpPr/>
          <p:nvPr/>
        </p:nvSpPr>
        <p:spPr>
          <a:xfrm>
            <a:off x="3581400" y="1186636"/>
            <a:ext cx="457200" cy="18496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3684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MPI-only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nested for loop: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rgbClr val="30A6CD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rgbClr val="30A6CD"/>
                </a:solidFill>
                <a:latin typeface="Calibri" panose="020F0502020204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342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cell=0; cell&lt;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node=0; node&lt;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qp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=0; 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qp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++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qp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rgbClr val="30A6CD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rgbClr val="30A6CD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83986" name="Picture 18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86030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" y="3968750"/>
            <a:ext cx="7867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defined at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compile time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e.g.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MPI+OpenMP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::CUDA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//MPI+CUDA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::Serial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//MPI-only</a:t>
            </a:r>
          </a:p>
        </p:txBody>
      </p:sp>
      <p:pic>
        <p:nvPicPr>
          <p:cNvPr id="85006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" y="3968750"/>
            <a:ext cx="7867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defined at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compile time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e.g.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MPI+OpenMP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::CUDA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//MPI+CUDA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::Serial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//MPI-only</a:t>
            </a:r>
          </a:p>
        </p:txBody>
      </p:sp>
      <p:pic>
        <p:nvPicPr>
          <p:cNvPr id="85006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6751EB-3E26-47AF-B70A-4E8026E2245B}"/>
              </a:ext>
            </a:extLst>
          </p:cNvPr>
          <p:cNvSpPr txBox="1"/>
          <p:nvPr/>
        </p:nvSpPr>
        <p:spPr>
          <a:xfrm>
            <a:off x="1538177" y="5593447"/>
            <a:ext cx="34148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parallelization in Albany Land-Ice is only over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6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2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05352" y="0"/>
            <a:ext cx="8962448" cy="9906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 Study*: Greenland Ice Sheet (GIS) </a:t>
            </a:r>
            <a:endParaRPr lang="en-US" altLang="en-US" sz="36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DB06EE-F73E-44A0-980B-8BDD53440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73010"/>
              </p:ext>
            </p:extLst>
          </p:nvPr>
        </p:nvGraphicFramePr>
        <p:xfrm>
          <a:off x="252020" y="1066800"/>
          <a:ext cx="56975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053">
                  <a:extLst>
                    <a:ext uri="{9D8B030D-6E8A-4147-A177-3AD203B41FA5}">
                      <a16:colId xmlns:a16="http://schemas.microsoft.com/office/drawing/2014/main" val="3231603216"/>
                    </a:ext>
                  </a:extLst>
                </a:gridCol>
                <a:gridCol w="2089231">
                  <a:extLst>
                    <a:ext uri="{9D8B030D-6E8A-4147-A177-3AD203B41FA5}">
                      <a16:colId xmlns:a16="http://schemas.microsoft.com/office/drawing/2014/main" val="439492416"/>
                    </a:ext>
                  </a:extLst>
                </a:gridCol>
                <a:gridCol w="2089231">
                  <a:extLst>
                    <a:ext uri="{9D8B030D-6E8A-4147-A177-3AD203B41FA5}">
                      <a16:colId xmlns:a16="http://schemas.microsoft.com/office/drawing/2014/main" val="4131048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Mesh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Elements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5546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4km-20km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1.51 million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892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1km-7km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14.4 million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8766785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1BB67E-1FEF-4CF2-B47F-257715456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6339" y="2322464"/>
            <a:ext cx="4572000" cy="2452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C7737C-7B9D-42C8-9DDC-70CE3910FF22}"/>
              </a:ext>
            </a:extLst>
          </p:cNvPr>
          <p:cNvSpPr txBox="1"/>
          <p:nvPr/>
        </p:nvSpPr>
        <p:spPr>
          <a:xfrm>
            <a:off x="3088" y="2310586"/>
            <a:ext cx="6634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Unstructured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tetrahedral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element meshes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Wall-clock time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averaged over 100 global assembly evaluations (residual + Jacobian)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Performance analysis focuses on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finite element assembly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No-slip boundary condition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bedrock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devices considered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Haswell, KNL, P100 GPU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for performance results: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3961DF-2273-4A17-8DDB-1AAE42E2BE25}"/>
                  </a:ext>
                </a:extLst>
              </p:cNvPr>
              <p:cNvSpPr txBox="1"/>
              <p:nvPr/>
            </p:nvSpPr>
            <p:spPr>
              <a:xfrm>
                <a:off x="1461867" y="4996397"/>
                <a:ext cx="4800600" cy="13234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MPI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OMP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GPU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ctr"/>
                <a:endParaRPr lang="en-US" sz="400" dirty="0"/>
              </a:p>
              <a:p>
                <a:pPr algn="ctr"/>
                <a:endParaRPr lang="en-US" sz="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 MPI ranks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OpenMP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threads or GPUs/rank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architecture for shared memory parallelism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3961DF-2273-4A17-8DDB-1AAE42E2B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67" y="4996397"/>
                <a:ext cx="4800600" cy="1323439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2D4737F-C87C-4BBA-BED1-C125AFD094C1}"/>
              </a:ext>
            </a:extLst>
          </p:cNvPr>
          <p:cNvSpPr txBox="1"/>
          <p:nvPr/>
        </p:nvSpPr>
        <p:spPr>
          <a:xfrm>
            <a:off x="3088" y="6553200"/>
            <a:ext cx="837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See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Watkins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Tezaur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Demeshko</a:t>
            </a:r>
            <a:r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Notes in Computational Science &amp; Engineering,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(accepted).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0" y="19679"/>
            <a:ext cx="8229240" cy="991440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Computer Architectures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006E0-E673-4450-A714-E354D3AB6475}"/>
              </a:ext>
            </a:extLst>
          </p:cNvPr>
          <p:cNvSpPr txBox="1">
            <a:spLocks/>
          </p:cNvSpPr>
          <p:nvPr/>
        </p:nvSpPr>
        <p:spPr>
          <a:xfrm>
            <a:off x="87564" y="1828800"/>
            <a:ext cx="8664087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i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Architectures:</a:t>
            </a:r>
          </a:p>
          <a:p>
            <a:endParaRPr lang="en-US" sz="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(SNL): 12 nodes [2 POWER8 (16 cores) + P100 (4 GPUs)]</a:t>
            </a:r>
          </a:p>
          <a:p>
            <a:endParaRPr lang="en-US" sz="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Cori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(NERSC): 2,388 Haswell nodes [2 Haswell (32 cores)] 				              9,688 KNL nodes [1 Xeon Phi KNL (68 cores)]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Quetzal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(SNL): Workstation [Titan V GV100 (1 GPU)]</a:t>
            </a:r>
          </a:p>
          <a:p>
            <a:endParaRPr lang="en-US" sz="1000" b="1" i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b="1" i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Models:</a:t>
            </a:r>
          </a:p>
          <a:p>
            <a:endParaRPr lang="en-US" sz="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models tested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MPI-only, </a:t>
            </a:r>
            <a:r>
              <a:rPr lang="en-US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MPI+OpenMP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MPI+CUDA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MPI+OpenMP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MPI ranks are mapped to cores, 		 			</a:t>
            </a: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OpenMP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threads are mapped to hardware-threads*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Haswell core has 2 256-bit-wide vector processing units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KNL core has 2 512-bit-wide vector processing units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endParaRPr lang="en-US" sz="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MPI+GPU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MPI ranks assigned a single core per GPU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CUDA-Aware MPI (direct GPU communication)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F996650-7231-4D02-923E-2D1D04DED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0020"/>
            <a:ext cx="1600861" cy="21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581EEB-66CC-4540-84D4-40EF6E7B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841" y="5666297"/>
            <a:ext cx="84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Ride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1A1CD2-C778-4524-A42D-7791704BC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3795"/>
          <a:stretch/>
        </p:blipFill>
        <p:spPr>
          <a:xfrm>
            <a:off x="6324600" y="2661718"/>
            <a:ext cx="2476500" cy="687247"/>
          </a:xfrm>
          <a:prstGeom prst="rect">
            <a:avLst/>
          </a:prstGeom>
        </p:spPr>
      </p:pic>
      <p:sp>
        <p:nvSpPr>
          <p:cNvPr id="20" name="Text Box 8">
            <a:extLst>
              <a:ext uri="{FF2B5EF4-FFF2-40B4-BE49-F238E27FC236}">
                <a16:creationId xmlns:a16="http://schemas.microsoft.com/office/drawing/2014/main" id="{519B3B97-4D17-4ECE-99C4-473A49E5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1"/>
            <a:ext cx="6324600" cy="92333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Performance-portability of FEA in Albany has been tested across </a:t>
            </a:r>
            <a:r>
              <a:rPr lang="en-US" altLang="en-US" b="1" i="1" dirty="0">
                <a:latin typeface="Calibri" panose="020F0502020204030204" pitchFamily="34" charset="0"/>
              </a:rPr>
              <a:t>multiple architectures</a:t>
            </a:r>
            <a:r>
              <a:rPr lang="en-US" altLang="en-US" b="0" dirty="0">
                <a:latin typeface="Calibri" panose="020F0502020204030204" pitchFamily="34" charset="0"/>
              </a:rPr>
              <a:t>: Intel Sandy Bridge, IBM POWER8, IBM POWER9, </a:t>
            </a:r>
            <a:r>
              <a:rPr lang="en-US" altLang="en-US" b="0" dirty="0" err="1">
                <a:latin typeface="Calibri" panose="020F0502020204030204" pitchFamily="34" charset="0"/>
              </a:rPr>
              <a:t>Keplar</a:t>
            </a:r>
            <a:r>
              <a:rPr lang="en-US" altLang="en-US" b="0" dirty="0">
                <a:latin typeface="Calibri" panose="020F0502020204030204" pitchFamily="34" charset="0"/>
              </a:rPr>
              <a:t>/Pascal/Volta GPUs, KNL Xeon Phi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50E253-6809-41D0-B9E0-B0C6D847DC84}"/>
                  </a:ext>
                </a:extLst>
              </p:cNvPr>
              <p:cNvSpPr txBox="1"/>
              <p:nvPr/>
            </p:nvSpPr>
            <p:spPr>
              <a:xfrm>
                <a:off x="0" y="6525331"/>
                <a:ext cx="914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Alternatives are sub-optimal, e.g., mapping MPI ranks to hardware threads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slower runs (ranks compete for resources).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50E253-6809-41D0-B9E0-B0C6D847D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25331"/>
                <a:ext cx="9144000" cy="307777"/>
              </a:xfrm>
              <a:prstGeom prst="rect">
                <a:avLst/>
              </a:prstGeom>
              <a:blipFill>
                <a:blip r:embed="rId4"/>
                <a:stretch>
                  <a:fillRect l="-20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07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710CB6-71F7-4EA3-8AF2-9BE56EBE1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0" y="1143000"/>
            <a:ext cx="7772401" cy="3886200"/>
          </a:xfrm>
          <a:prstGeom prst="rect">
            <a:avLst/>
          </a:prstGeom>
        </p:spPr>
      </p:pic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05352" y="28318"/>
            <a:ext cx="7438448" cy="65748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Wall-Clock Time on Single Node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84687-135F-479F-B513-DB489700B15C}"/>
              </a:ext>
            </a:extLst>
          </p:cNvPr>
          <p:cNvSpPr txBox="1"/>
          <p:nvPr/>
        </p:nvSpPr>
        <p:spPr>
          <a:xfrm>
            <a:off x="228600" y="47244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Speedup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achieved across all execution spaces.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node performs best in this case (because of the 4 GPUs)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SMAssembly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dominates on CPU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Possible improvement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explicit vectorization to utilize VPUs.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DMAssembly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 a factor on GPU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Tpetra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routines (50% CPU time spent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Tpetra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are not fully optimized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48BD6-6BC9-4EBA-A0B2-DE91CC344B94}"/>
              </a:ext>
            </a:extLst>
          </p:cNvPr>
          <p:cNvSpPr txBox="1"/>
          <p:nvPr/>
        </p:nvSpPr>
        <p:spPr>
          <a:xfrm>
            <a:off x="5859310" y="3817547"/>
            <a:ext cx="26750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 = Shared Memory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DM = Distributed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DD47C-7FF1-4395-8918-8722623AF4B8}"/>
              </a:ext>
            </a:extLst>
          </p:cNvPr>
          <p:cNvSpPr txBox="1"/>
          <p:nvPr/>
        </p:nvSpPr>
        <p:spPr>
          <a:xfrm>
            <a:off x="1295400" y="663714"/>
            <a:ext cx="657673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Given access to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single node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Cori Haswell, Cori KNL, and Ride P100, where should 4km-20km GIS problem be run?</a:t>
            </a:r>
          </a:p>
        </p:txBody>
      </p:sp>
    </p:spTree>
    <p:extLst>
      <p:ext uri="{BB962C8B-B14F-4D97-AF65-F5344CB8AC3E}">
        <p14:creationId xmlns:p14="http://schemas.microsoft.com/office/powerpoint/2010/main" val="1046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1F3C6B-E3AB-4175-B482-6D7BCE498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6963093" cy="3481546"/>
          </a:xfrm>
          <a:prstGeom prst="rect">
            <a:avLst/>
          </a:prstGeom>
        </p:spPr>
      </p:pic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05352" y="28318"/>
            <a:ext cx="7438448" cy="65748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Wall-Clock Time on Single Device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84687-135F-479F-B513-DB489700B15C}"/>
                  </a:ext>
                </a:extLst>
              </p:cNvPr>
              <p:cNvSpPr txBox="1"/>
              <p:nvPr/>
            </p:nvSpPr>
            <p:spPr>
              <a:xfrm>
                <a:off x="0" y="4473403"/>
                <a:ext cx="9448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Speedup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achieved across all execution spaces.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P100 GPU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performs best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required some code optimizations (removal of unnecessary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recomputations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data movement through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memoizer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SMAssembly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dominates on CPU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Possible improvement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explicit vectorization to utilize VPUs.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DMAssembly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 a factor on GPU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Tpetra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routines (50% CPU time spent in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Tpetra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are not fully optimized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84687-135F-479F-B513-DB489700B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3403"/>
                <a:ext cx="9448800" cy="2308324"/>
              </a:xfrm>
              <a:prstGeom prst="rect">
                <a:avLst/>
              </a:prstGeom>
              <a:blipFill>
                <a:blip r:embed="rId4"/>
                <a:stretch>
                  <a:fillRect l="-387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BA48BD6-6BC9-4EBA-A0B2-DE91CC344B94}"/>
              </a:ext>
            </a:extLst>
          </p:cNvPr>
          <p:cNvSpPr txBox="1"/>
          <p:nvPr/>
        </p:nvSpPr>
        <p:spPr>
          <a:xfrm>
            <a:off x="5859310" y="3817547"/>
            <a:ext cx="26750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 = Shared Memory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DM = Distributed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DD47C-7FF1-4395-8918-8722623AF4B8}"/>
              </a:ext>
            </a:extLst>
          </p:cNvPr>
          <p:cNvSpPr txBox="1"/>
          <p:nvPr/>
        </p:nvSpPr>
        <p:spPr>
          <a:xfrm>
            <a:off x="1524000" y="685800"/>
            <a:ext cx="6172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single device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best investment (Haswell, KNL,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POWER8, P100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for running 4km-20km GIS problem?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15FB9-7302-40DD-AFBA-A6884C0475D4}"/>
              </a:ext>
            </a:extLst>
          </p:cNvPr>
          <p:cNvSpPr txBox="1"/>
          <p:nvPr/>
        </p:nvSpPr>
        <p:spPr>
          <a:xfrm>
            <a:off x="7239000" y="5152714"/>
            <a:ext cx="1757082" cy="923330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 conclusions as for single node.</a:t>
            </a:r>
          </a:p>
        </p:txBody>
      </p:sp>
    </p:spTree>
    <p:extLst>
      <p:ext uri="{BB962C8B-B14F-4D97-AF65-F5344CB8AC3E}">
        <p14:creationId xmlns:p14="http://schemas.microsoft.com/office/powerpoint/2010/main" val="12397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63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14A2A1-9F09-4D91-A93F-75C6A6821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0" y="1123845"/>
            <a:ext cx="4614170" cy="3076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0F9D6-2CFE-41D6-B4A3-DB4A2F6A1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" y="1080627"/>
            <a:ext cx="4610106" cy="3073404"/>
          </a:xfrm>
          <a:prstGeom prst="rect">
            <a:avLst/>
          </a:prstGeom>
        </p:spPr>
      </p:pic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93957" y="0"/>
            <a:ext cx="7121243" cy="793084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Scalability Study</a:t>
            </a:r>
            <a:endParaRPr lang="en-US" altLang="en-US" sz="36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8B62D-6FBA-4505-955C-DB2C3420962F}"/>
                  </a:ext>
                </a:extLst>
              </p:cNvPr>
              <p:cNvSpPr txBox="1"/>
              <p:nvPr/>
            </p:nvSpPr>
            <p:spPr>
              <a:xfrm>
                <a:off x="114295" y="3962400"/>
                <a:ext cx="891535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Reasonable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strong and weak scaling are observed across all devices.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Weak scaling (left)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4km-20km GIS (1 device), 1km-7km GIS (10 devices).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Poor weak scaling on GPU is coming from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Tpetra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routines (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DMAssembly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which are not fully optimized.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Strong scaling (right)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4km-20km GIS (1-32 devices).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Loss of scalability # devices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↑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KNL and GPU as they are not saturated enough for strong scaling.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8B62D-6FBA-4505-955C-DB2C34209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5" y="3962400"/>
                <a:ext cx="8915356" cy="2492990"/>
              </a:xfrm>
              <a:prstGeom prst="rect">
                <a:avLst/>
              </a:prstGeom>
              <a:blipFill>
                <a:blip r:embed="rId5"/>
                <a:stretch>
                  <a:fillRect l="-616" t="-1222" b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CBE94BE-1B9E-423F-B22E-1AEE2CE3E5D9}"/>
              </a:ext>
            </a:extLst>
          </p:cNvPr>
          <p:cNvSpPr txBox="1"/>
          <p:nvPr/>
        </p:nvSpPr>
        <p:spPr>
          <a:xfrm>
            <a:off x="1447800" y="8821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Weak Scaling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6839E-D3D4-4300-8275-3296808C4111}"/>
              </a:ext>
            </a:extLst>
          </p:cNvPr>
          <p:cNvSpPr txBox="1"/>
          <p:nvPr/>
        </p:nvSpPr>
        <p:spPr>
          <a:xfrm>
            <a:off x="5651215" y="849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Strong Scaling</a:t>
            </a:r>
          </a:p>
        </p:txBody>
      </p:sp>
    </p:spTree>
    <p:extLst>
      <p:ext uri="{BB962C8B-B14F-4D97-AF65-F5344CB8AC3E}">
        <p14:creationId xmlns:p14="http://schemas.microsoft.com/office/powerpoint/2010/main" val="8355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991441"/>
            <a:ext cx="52259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140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D104D8-72CE-4CFE-8A5B-F47925F0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1102"/>
            <a:ext cx="10058400" cy="570225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Preliminary Results on Volta GPU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FFE64D-35E8-4668-B2E0-F12C73987E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958910"/>
                  </p:ext>
                </p:extLst>
              </p:nvPr>
            </p:nvGraphicFramePr>
            <p:xfrm>
              <a:off x="74992" y="1519325"/>
              <a:ext cx="4330542" cy="2513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435">
                      <a:extLst>
                        <a:ext uri="{9D8B030D-6E8A-4147-A177-3AD203B41FA5}">
                          <a16:colId xmlns:a16="http://schemas.microsoft.com/office/drawing/2014/main" val="1739061703"/>
                        </a:ext>
                      </a:extLst>
                    </a:gridCol>
                    <a:gridCol w="1008571">
                      <a:extLst>
                        <a:ext uri="{9D8B030D-6E8A-4147-A177-3AD203B41FA5}">
                          <a16:colId xmlns:a16="http://schemas.microsoft.com/office/drawing/2014/main" val="4245286620"/>
                        </a:ext>
                      </a:extLst>
                    </a:gridCol>
                    <a:gridCol w="1225002">
                      <a:extLst>
                        <a:ext uri="{9D8B030D-6E8A-4147-A177-3AD203B41FA5}">
                          <a16:colId xmlns:a16="http://schemas.microsoft.com/office/drawing/2014/main" val="3854069324"/>
                        </a:ext>
                      </a:extLst>
                    </a:gridCol>
                    <a:gridCol w="1357534">
                      <a:extLst>
                        <a:ext uri="{9D8B030D-6E8A-4147-A177-3AD203B41FA5}">
                          <a16:colId xmlns:a16="http://schemas.microsoft.com/office/drawing/2014/main" val="1713629838"/>
                        </a:ext>
                      </a:extLst>
                    </a:gridCol>
                  </a:tblGrid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GPUs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Wall Time (s)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Bandwidth (GB/s)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Speedup over previous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2463272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1.24e-2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1.30e2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2573351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3.44e-3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4.70e2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3.6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</m:oMath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9201773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Titan 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3.12e-3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5.18e2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1.10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</m:oMath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5651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FFE64D-35E8-4668-B2E0-F12C73987E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958910"/>
                  </p:ext>
                </p:extLst>
              </p:nvPr>
            </p:nvGraphicFramePr>
            <p:xfrm>
              <a:off x="74992" y="1519325"/>
              <a:ext cx="4330542" cy="2513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435">
                      <a:extLst>
                        <a:ext uri="{9D8B030D-6E8A-4147-A177-3AD203B41FA5}">
                          <a16:colId xmlns:a16="http://schemas.microsoft.com/office/drawing/2014/main" val="1739061703"/>
                        </a:ext>
                      </a:extLst>
                    </a:gridCol>
                    <a:gridCol w="1008571">
                      <a:extLst>
                        <a:ext uri="{9D8B030D-6E8A-4147-A177-3AD203B41FA5}">
                          <a16:colId xmlns:a16="http://schemas.microsoft.com/office/drawing/2014/main" val="4245286620"/>
                        </a:ext>
                      </a:extLst>
                    </a:gridCol>
                    <a:gridCol w="1225002">
                      <a:extLst>
                        <a:ext uri="{9D8B030D-6E8A-4147-A177-3AD203B41FA5}">
                          <a16:colId xmlns:a16="http://schemas.microsoft.com/office/drawing/2014/main" val="3854069324"/>
                        </a:ext>
                      </a:extLst>
                    </a:gridCol>
                    <a:gridCol w="1357534">
                      <a:extLst>
                        <a:ext uri="{9D8B030D-6E8A-4147-A177-3AD203B41FA5}">
                          <a16:colId xmlns:a16="http://schemas.microsoft.com/office/drawing/2014/main" val="1713629838"/>
                        </a:ext>
                      </a:extLst>
                    </a:gridCol>
                  </a:tblGrid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GPUs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Wall Time (s)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Bandwidth (GB/s)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Speedup over previous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2463272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1.24e-2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1.30e2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283" t="-100000" r="-2242" b="-206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573351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3.44e-3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4.70e2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283" t="-201942" r="-2242" b="-108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9201773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Titan 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3.12e-3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5.18e2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9283" t="-301942" r="-2242" b="-8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6513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2043F95-FE05-4333-9746-E19BDB5D69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512899"/>
                  </p:ext>
                </p:extLst>
              </p:nvPr>
            </p:nvGraphicFramePr>
            <p:xfrm>
              <a:off x="4495800" y="1524712"/>
              <a:ext cx="4495800" cy="2513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342">
                      <a:extLst>
                        <a:ext uri="{9D8B030D-6E8A-4147-A177-3AD203B41FA5}">
                          <a16:colId xmlns:a16="http://schemas.microsoft.com/office/drawing/2014/main" val="1739061703"/>
                        </a:ext>
                      </a:extLst>
                    </a:gridCol>
                    <a:gridCol w="1006194">
                      <a:extLst>
                        <a:ext uri="{9D8B030D-6E8A-4147-A177-3AD203B41FA5}">
                          <a16:colId xmlns:a16="http://schemas.microsoft.com/office/drawing/2014/main" val="4245286620"/>
                        </a:ext>
                      </a:extLst>
                    </a:gridCol>
                    <a:gridCol w="1293677">
                      <a:extLst>
                        <a:ext uri="{9D8B030D-6E8A-4147-A177-3AD203B41FA5}">
                          <a16:colId xmlns:a16="http://schemas.microsoft.com/office/drawing/2014/main" val="3854069324"/>
                        </a:ext>
                      </a:extLst>
                    </a:gridCol>
                    <a:gridCol w="1470587">
                      <a:extLst>
                        <a:ext uri="{9D8B030D-6E8A-4147-A177-3AD203B41FA5}">
                          <a16:colId xmlns:a16="http://schemas.microsoft.com/office/drawing/2014/main" val="1713629838"/>
                        </a:ext>
                      </a:extLst>
                    </a:gridCol>
                  </a:tblGrid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GPUs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Wall Time (s)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Bandwidth (GB/s)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Speedup over previous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2463272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6.22e-5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3.38e1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2573351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3.48e-5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6.04e1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1.78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</m:oMath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9201773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Titan 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2.71e-5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7.78e1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1.29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</m:oMath>
                          </a14:m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5651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2043F95-FE05-4333-9746-E19BDB5D69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9512899"/>
                  </p:ext>
                </p:extLst>
              </p:nvPr>
            </p:nvGraphicFramePr>
            <p:xfrm>
              <a:off x="4495800" y="1524712"/>
              <a:ext cx="4495800" cy="2513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342">
                      <a:extLst>
                        <a:ext uri="{9D8B030D-6E8A-4147-A177-3AD203B41FA5}">
                          <a16:colId xmlns:a16="http://schemas.microsoft.com/office/drawing/2014/main" val="1739061703"/>
                        </a:ext>
                      </a:extLst>
                    </a:gridCol>
                    <a:gridCol w="1006194">
                      <a:extLst>
                        <a:ext uri="{9D8B030D-6E8A-4147-A177-3AD203B41FA5}">
                          <a16:colId xmlns:a16="http://schemas.microsoft.com/office/drawing/2014/main" val="4245286620"/>
                        </a:ext>
                      </a:extLst>
                    </a:gridCol>
                    <a:gridCol w="1293677">
                      <a:extLst>
                        <a:ext uri="{9D8B030D-6E8A-4147-A177-3AD203B41FA5}">
                          <a16:colId xmlns:a16="http://schemas.microsoft.com/office/drawing/2014/main" val="3854069324"/>
                        </a:ext>
                      </a:extLst>
                    </a:gridCol>
                    <a:gridCol w="1470587">
                      <a:extLst>
                        <a:ext uri="{9D8B030D-6E8A-4147-A177-3AD203B41FA5}">
                          <a16:colId xmlns:a16="http://schemas.microsoft.com/office/drawing/2014/main" val="1713629838"/>
                        </a:ext>
                      </a:extLst>
                    </a:gridCol>
                  </a:tblGrid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GPUs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Wall Time (s)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Bandwidth (GB/s)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Speedup over previous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2463272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6.22e-5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3.38e1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6639" t="-100000" r="-2075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573351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P100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3.48e-5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6.04e1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6639" t="-201942" r="-2075" b="-107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9201773"/>
                      </a:ext>
                    </a:extLst>
                  </a:tr>
                  <a:tr h="6284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Titan 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2.71e-5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7.78e1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6639" t="-301942" r="-2075" b="-7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651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1A765F-786A-4654-90FC-D21F815F2A3E}"/>
              </a:ext>
            </a:extLst>
          </p:cNvPr>
          <p:cNvSpPr txBox="1"/>
          <p:nvPr/>
        </p:nvSpPr>
        <p:spPr>
          <a:xfrm>
            <a:off x="349136" y="843152"/>
            <a:ext cx="40245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1.51M Elements/GPU: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bandwidth bound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F3FAD-FE89-42F5-9E06-0815476A04EC}"/>
              </a:ext>
            </a:extLst>
          </p:cNvPr>
          <p:cNvSpPr txBox="1"/>
          <p:nvPr/>
        </p:nvSpPr>
        <p:spPr>
          <a:xfrm>
            <a:off x="4419600" y="854152"/>
            <a:ext cx="46165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1961 Elements/GPU (768 GPUs):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latency bound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69A9E-0104-44F1-B170-E3250CB1FF16}"/>
                  </a:ext>
                </a:extLst>
              </p:cNvPr>
              <p:cNvSpPr txBox="1"/>
              <p:nvPr/>
            </p:nvSpPr>
            <p:spPr>
              <a:xfrm>
                <a:off x="152400" y="4267200"/>
                <a:ext cx="88392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residual evaluator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using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Kokkos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assuming unstructured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tets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single GPU.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Results show improvements over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previous GPU generations.</a:t>
                </a:r>
              </a:p>
              <a:p>
                <a:endParaRPr lang="en-US" sz="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Fully saturated bandwidth bound case (left)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expected to perform better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since Titan V has less bandwidth (652.8 GB/s) compared to V100 (900 GB/s)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1.1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speedup due to increase in bandwidth.</a:t>
                </a:r>
              </a:p>
              <a:p>
                <a:endParaRPr lang="en-US" sz="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Speedup is attained on Titan V even in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latency bound strong scaling case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(right).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69A9E-0104-44F1-B170-E3250CB1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8839200" cy="2400657"/>
              </a:xfrm>
              <a:prstGeom prst="rect">
                <a:avLst/>
              </a:prstGeom>
              <a:blipFill>
                <a:blip r:embed="rId5"/>
                <a:stretch>
                  <a:fillRect l="-621" t="-1269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8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ProSPect</a:t>
            </a:r>
            <a:r>
              <a:rPr lang="en-US" sz="2400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2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954773-BF16-4543-A4EA-C39AAED6ABE3}"/>
              </a:ext>
            </a:extLst>
          </p:cNvPr>
          <p:cNvSpPr/>
          <p:nvPr/>
        </p:nvSpPr>
        <p:spPr>
          <a:xfrm>
            <a:off x="0" y="762000"/>
            <a:ext cx="92202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portability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achieved across a wide variety of HPC architectures using a single code base through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Multicore and manycore processors (POWER8, Haswell, KNL)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NVIDIA GPUs (P100, Titan V)</a:t>
            </a: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can use heterogeneous HPC architectures for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climate research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Albany Land-Ice.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Target: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Cori (Haswell, KNL), Aurora (new Xeon Phi), Summit (POWER9+V100)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open-source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Albany multi-physics finite element code is available here: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https://github.com/gahansen/Albany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2579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Performance studies show that further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optimization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needed to fully utilize resources</a:t>
            </a: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73171"/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  <a:p>
            <a:pPr indent="-73171"/>
            <a:endParaRPr lang="en-US" sz="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73171"/>
            <a:endParaRPr lang="en-US" sz="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2579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optimizations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FEA: </a:t>
            </a:r>
          </a:p>
          <a:p>
            <a:pPr marL="669779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 of hierarchical parallelism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GEMMS.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9779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Explicit vectorization on CPUs.</a:t>
            </a:r>
          </a:p>
          <a:p>
            <a:pPr marL="669779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CUDA instances on GPUs for better node utilization.</a:t>
            </a:r>
          </a:p>
          <a:p>
            <a:pPr marL="669779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Explicit data management to minimize memory transfers. </a:t>
            </a:r>
          </a:p>
          <a:p>
            <a:pPr marL="384029" lvl="1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2579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Performance portability for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linear solvers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an ongoing research topic within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77E32-64F5-4F8D-AF5B-3DDF0D5AD1AD}"/>
              </a:ext>
            </a:extLst>
          </p:cNvPr>
          <p:cNvSpPr txBox="1">
            <a:spLocks/>
          </p:cNvSpPr>
          <p:nvPr/>
        </p:nvSpPr>
        <p:spPr>
          <a:xfrm>
            <a:off x="14177" y="0"/>
            <a:ext cx="8229600" cy="992188"/>
          </a:xfrm>
          <a:prstGeom prst="rect">
            <a:avLst/>
          </a:prstGeom>
        </p:spPr>
        <p:txBody>
          <a:bodyPr anchor="ctr"/>
          <a:lstStyle/>
          <a:p>
            <a:r>
              <a:rPr lang="en-US" altLang="en-US" sz="3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1296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24" y="158621"/>
            <a:ext cx="7315200" cy="9144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Funding/Acknowledgements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143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>
                    <a:latin typeface="Calibri" panose="020F0502020204030204" pitchFamily="34" charset="0"/>
                  </a:rPr>
                  <a:t>Support for this work was provided through Scientific Discovery through Advanced Computing (</a:t>
                </a:r>
                <a:r>
                  <a:rPr lang="en-US" sz="1600" dirty="0">
                    <a:latin typeface="Calibri" panose="020F0502020204030204" pitchFamily="34" charset="0"/>
                  </a:rPr>
                  <a:t>SciDAC</a:t>
                </a:r>
                <a:r>
                  <a:rPr lang="en-US" sz="1600" b="0" dirty="0">
                    <a:latin typeface="Calibri" panose="020F0502020204030204" pitchFamily="34" charset="0"/>
                  </a:rPr>
                  <a:t>) projects funded by the U.S. Department of Energy, Office of Science (</a:t>
                </a:r>
                <a:r>
                  <a:rPr lang="en-US" sz="1600" dirty="0">
                    <a:latin typeface="Calibri" panose="020F0502020204030204" pitchFamily="34" charset="0"/>
                  </a:rPr>
                  <a:t>OSCR</a:t>
                </a:r>
                <a:r>
                  <a:rPr lang="en-US" sz="1600" b="0" dirty="0">
                    <a:latin typeface="Calibri" panose="020F0502020204030204" pitchFamily="34" charset="0"/>
                  </a:rPr>
                  <a:t>), Advanced Scientific Computing Research and Biological and Environmental Research (</a:t>
                </a:r>
                <a:r>
                  <a:rPr lang="en-US" sz="1600" dirty="0">
                    <a:latin typeface="Calibri" panose="020F0502020204030204" pitchFamily="34" charset="0"/>
                  </a:rPr>
                  <a:t>BER</a:t>
                </a:r>
                <a:r>
                  <a:rPr lang="en-US" sz="1600" b="0" dirty="0">
                    <a:latin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ProSPect </a:t>
                </a:r>
                <a:r>
                  <a:rPr lang="en-US" sz="1600" dirty="0" err="1">
                    <a:latin typeface="Calibri" panose="020F0502020204030204" pitchFamily="34" charset="0"/>
                  </a:rPr>
                  <a:t>SciDAC</a:t>
                </a:r>
                <a:r>
                  <a:rPr lang="en-US" sz="1600" dirty="0">
                    <a:latin typeface="Calibri" panose="020F0502020204030204" pitchFamily="34" charset="0"/>
                  </a:rPr>
                  <a:t> Application Partnership.</a:t>
                </a:r>
                <a:endParaRPr lang="en-US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143000"/>
                <a:ext cx="7620000" cy="1149221"/>
              </a:xfrm>
              <a:prstGeom prst="rect">
                <a:avLst/>
              </a:prstGeom>
              <a:blipFill>
                <a:blip r:embed="rId3"/>
                <a:stretch>
                  <a:fillRect t="-212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1226" y="5146225"/>
            <a:ext cx="8229600" cy="100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5100" indent="-222250" algn="ctr">
              <a:lnSpc>
                <a:spcPct val="90000"/>
              </a:lnSpc>
            </a:pPr>
            <a:r>
              <a:rPr lang="en-US" b="1" i="1" dirty="0" err="1">
                <a:latin typeface="Calibri" panose="020F0502020204030204" pitchFamily="34" charset="0"/>
              </a:rPr>
              <a:t>ProSPect</a:t>
            </a:r>
            <a:r>
              <a:rPr lang="en-US" b="1" i="1" dirty="0">
                <a:latin typeface="Calibri" panose="020F0502020204030204" pitchFamily="34" charset="0"/>
              </a:rPr>
              <a:t> team members:</a:t>
            </a:r>
            <a:r>
              <a:rPr lang="en-US" i="1" dirty="0">
                <a:latin typeface="Calibri" panose="020F0502020204030204" pitchFamily="34" charset="0"/>
              </a:rPr>
              <a:t> K. Evans, M. Hoffman, C. Jackson, W. Lipscomb, M. Perego,   S. Price, A. Salinger, I. Tezaur, R. </a:t>
            </a:r>
            <a:r>
              <a:rPr lang="en-US" i="1" dirty="0" err="1">
                <a:latin typeface="Calibri" panose="020F0502020204030204" pitchFamily="34" charset="0"/>
              </a:rPr>
              <a:t>Tuminaro</a:t>
            </a:r>
            <a:r>
              <a:rPr lang="en-US" i="1" dirty="0">
                <a:latin typeface="Calibri" panose="020F0502020204030204" pitchFamily="34" charset="0"/>
              </a:rPr>
              <a:t>, J. Bassis, G. Stadler, M. Eldred, J. </a:t>
            </a:r>
            <a:r>
              <a:rPr lang="en-US" i="1" dirty="0" err="1">
                <a:latin typeface="Calibri" panose="020F0502020204030204" pitchFamily="34" charset="0"/>
              </a:rPr>
              <a:t>Jakeman</a:t>
            </a:r>
            <a:r>
              <a:rPr lang="en-US" i="1" dirty="0">
                <a:latin typeface="Calibri" panose="020F0502020204030204" pitchFamily="34" charset="0"/>
              </a:rPr>
              <a:t>.</a:t>
            </a:r>
            <a:endParaRPr lang="en-US" sz="400" i="1" dirty="0">
              <a:latin typeface="Calibri" panose="020F0502020204030204" pitchFamily="34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>
              <a:latin typeface="Calibri" panose="020F0502020204030204" pitchFamily="34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>
                <a:latin typeface="Calibri" panose="020F0502020204030204" pitchFamily="34" charset="0"/>
              </a:rPr>
              <a:t> </a:t>
            </a:r>
          </a:p>
          <a:p>
            <a:pPr marL="400050" lvl="1" indent="0" algn="ctr" eaLnBrk="1" hangingPunct="1">
              <a:lnSpc>
                <a:spcPct val="90000"/>
              </a:lnSpc>
            </a:pPr>
            <a:endParaRPr lang="en-US" sz="400" i="1" dirty="0">
              <a:latin typeface="Calibri" panose="020F0502020204030204" pitchFamily="34" charset="0"/>
            </a:endParaRP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>
                <a:latin typeface="Calibri" panose="020F0502020204030204" pitchFamily="34" charset="0"/>
              </a:rPr>
              <a:t>Computing resources: </a:t>
            </a:r>
            <a:r>
              <a:rPr lang="en-US" i="1" dirty="0">
                <a:latin typeface="Calibri" panose="020F0502020204030204" pitchFamily="34" charset="0"/>
              </a:rPr>
              <a:t>NERSC, OLCF.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54BDAF5D-FEE4-478B-9CFA-07A1764DC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78892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30BBB0FF-C84E-41B5-A5AC-5185CA36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205740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7FB89F-962B-4F8C-A01C-89461AF55A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65120"/>
            <a:ext cx="923727" cy="9237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E570DA-7AE5-4332-9FB7-65C2EDF8E6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30129"/>
            <a:ext cx="1374783" cy="373244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D454D77C-AD9D-49E6-A9EF-5E24CDEB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2826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06FD8DEB-DDA5-4786-A868-B399EAFC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393192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8BE35ACD-2491-4E9A-AD8E-69441425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397720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77E443-3EB7-460F-B62C-94706D15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210312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CE09E7-08CB-448A-AA6A-4FF53C13F9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871221"/>
            <a:ext cx="1260146" cy="496819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8F60D97C-AFF6-42B3-A599-05C1CD39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79220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5D3454E-E05B-4C7F-85DB-BF71E457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71272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369743-4217-40D8-BECA-FEE3CC5065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24" y="2817963"/>
            <a:ext cx="1163460" cy="6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15200" cy="9144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127" y="990600"/>
            <a:ext cx="8865094" cy="50167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M.A.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Heroux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 overview of the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project.” 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ACM Trans. Math. </a:t>
            </a:r>
            <a:r>
              <a:rPr lang="en-US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(2005).</a:t>
            </a:r>
          </a:p>
          <a:p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Salinger,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"Albany: Using Agile Components to Develop a Flexible, Generic Multiphysics Analysis Code",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Int. J. Multiscale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14(4) (2016) 415-438.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M. Perego, A. Salinger, 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S. Price. "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Albany/FELIX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Parallel, Scalable and Robust Finite Element Higher-Order Stokes Ice Sheet Solver Built for Advanced Analysis",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Geosci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Model Develop.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(2015) 1-24.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[4] C. Edwards, C.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Trott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D. Sunderland.  “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Enabling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manycore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performance portability through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polymorphic memory access patterns”,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J. Par. &amp; Distr.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74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(12) (2014) 3202-3216.</a:t>
            </a:r>
          </a:p>
          <a:p>
            <a:endParaRPr lang="en-US" sz="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I.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Demeshko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Watkins,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O. Guba, W. Spotz, A. Salinger, R. Pawlowski, M. Heroux. "Towards performance-portability of the Albany finite element analysis code using the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library", 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HPC Appl.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(2018) 1-23. </a:t>
            </a:r>
          </a:p>
          <a:p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J. Watkins,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Demeshko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 "A study on the performance portability of the finite element assembly process within the Albany land ice solver", </a:t>
            </a:r>
            <a:r>
              <a:rPr lang="en-US" sz="16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in Computational Science and Engineering </a:t>
            </a:r>
            <a:r>
              <a:rPr lang="en-US" sz="16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(accepted)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Price, M. Hoffman, J. Bonin, T. Neumann, I. Howat, J.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Guerber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Saba, J.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Lanaerts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Chambers, W. Lipscomb, M. Perego, A. Salinger, R.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"An ice sheet model validation framework for the Greenland ice sheet", </a:t>
            </a:r>
            <a:r>
              <a:rPr lang="en-US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Geosci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Model Dev.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(2017) 255-270</a:t>
            </a:r>
          </a:p>
        </p:txBody>
      </p:sp>
    </p:spTree>
    <p:extLst>
      <p:ext uri="{BB962C8B-B14F-4D97-AF65-F5344CB8AC3E}">
        <p14:creationId xmlns:p14="http://schemas.microsoft.com/office/powerpoint/2010/main" val="1829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76200" y="-152400"/>
            <a:ext cx="8686800" cy="1136650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Parallelism on Modern Hardware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1319213" y="1136650"/>
          <a:ext cx="6196012" cy="1484314"/>
        </p:xfrm>
        <a:graphic>
          <a:graphicData uri="http://schemas.openxmlformats.org/drawingml/2006/table">
            <a:tbl>
              <a:tblPr/>
              <a:tblGrid>
                <a:gridCol w="1698625">
                  <a:extLst>
                    <a:ext uri="{9D8B030D-6E8A-4147-A177-3AD203B41FA5}">
                      <a16:colId xmlns:a16="http://schemas.microsoft.com/office/drawing/2014/main" val="3261778944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3250662237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817812224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Memory Access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 Core Cycle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54993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1980s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~100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~100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70607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~50-100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~1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1791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1938" y="2995613"/>
            <a:ext cx="8882062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Memory access time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has remained the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same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core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performance has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improved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but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stagnated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Computations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cheap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memory transfer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expensive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More performance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from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multicore/manycore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processors.</a:t>
            </a:r>
          </a:p>
        </p:txBody>
      </p:sp>
    </p:spTree>
    <p:extLst>
      <p:ext uri="{BB962C8B-B14F-4D97-AF65-F5344CB8AC3E}">
        <p14:creationId xmlns:p14="http://schemas.microsoft.com/office/powerpoint/2010/main" val="285842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70" name="Picture 34" descr="f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758825"/>
            <a:ext cx="4600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Albany FEA</a:t>
            </a:r>
            <a:endParaRPr lang="en-US" altLang="en-US" sz="3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7938" y="758825"/>
            <a:ext cx="4559301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Gather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extracts solution values out of global solution vector.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Physics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evaluator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functions operate on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elements, store evaluated quantities in local field arrays.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FEA relies on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template based generic programming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Jacobians, tangents, etc.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Scatter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adds local residual, Jacobian to global residual, Jacobian.</a:t>
            </a:r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8" y="4068763"/>
            <a:ext cx="47307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1" i="1" dirty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: focus on </a:t>
            </a:r>
            <a:r>
              <a:rPr lang="en-US" altLang="en-US" i="1" dirty="0">
                <a:latin typeface="Calibri" panose="020F0502020204030204" pitchFamily="34" charset="0"/>
              </a:rPr>
              <a:t>FEA</a:t>
            </a:r>
            <a:r>
              <a:rPr lang="en-US" altLang="en-US" b="0" dirty="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/>
        </p:nvGraphicFramePr>
        <p:xfrm>
          <a:off x="5316538" y="4821238"/>
          <a:ext cx="3316287" cy="1024573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257490859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1563856545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Problem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 CPU time for FEA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20527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Implicit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8722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Explicit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7664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7938" y="4486275"/>
            <a:ext cx="91519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MPI-only FEA: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MPI process has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cells &amp;                                                                       computes nested parallel for loops.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MPI process has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cells.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with +X (X=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CUDA) for nested parallel for loops.</a:t>
            </a:r>
          </a:p>
        </p:txBody>
      </p:sp>
    </p:spTree>
    <p:extLst>
      <p:ext uri="{BB962C8B-B14F-4D97-AF65-F5344CB8AC3E}">
        <p14:creationId xmlns:p14="http://schemas.microsoft.com/office/powerpoint/2010/main" val="3373840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3581400" y="0"/>
            <a:ext cx="5237163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Multiphysics Code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711325"/>
            <a:ext cx="47736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Component-based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design for rapid development of new physics &amp; capabilities.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Extensive use of libraries from the open-source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Trilinos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project: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Discretizations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/meshes, mesh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adaptivity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Solvers, preconditioners.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Performance-portable kernels.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Advanced analysis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capabilities: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Parameter estimation.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Uncertainty quantification (DAKOTA).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Optimization.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Sensitivity analysis.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02" name="Text Box 14"/>
              <p:cNvSpPr txBox="1">
                <a:spLocks noChangeArrowheads="1"/>
              </p:cNvSpPr>
              <p:nvPr/>
            </p:nvSpPr>
            <p:spPr bwMode="auto">
              <a:xfrm>
                <a:off x="152400" y="923092"/>
                <a:ext cx="7040563" cy="67710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900" b="0" dirty="0">
                    <a:latin typeface="Calibri" panose="020F0502020204030204" pitchFamily="34" charset="0"/>
                  </a:rPr>
                  <a:t>FO-Stokes model is implemented within Albany, Sandia open-source* parallel, C++, multi-physics finite element code </a:t>
                </a:r>
                <a14:m>
                  <m:oMath xmlns:m="http://schemas.openxmlformats.org/officeDocument/2006/math">
                    <m:r>
                      <a:rPr lang="en-US" alt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1900" b="0" dirty="0">
                    <a:latin typeface="Calibri" panose="020F0502020204030204" pitchFamily="34" charset="0"/>
                  </a:rPr>
                  <a:t>  </a:t>
                </a:r>
                <a:r>
                  <a:rPr lang="en-US" altLang="en-US" sz="1900" b="1" i="1" dirty="0">
                    <a:latin typeface="Calibri" panose="020F0502020204030204" pitchFamily="34" charset="0"/>
                  </a:rPr>
                  <a:t>Albany Land-Ice</a:t>
                </a:r>
                <a:r>
                  <a:rPr lang="en-US" altLang="en-US" sz="1900" b="0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5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23092"/>
                <a:ext cx="7040563" cy="677108"/>
              </a:xfrm>
              <a:prstGeom prst="rect">
                <a:avLst/>
              </a:prstGeom>
              <a:blipFill>
                <a:blip r:embed="rId2"/>
                <a:stretch>
                  <a:fillRect l="-260" t="-4464" r="-952" b="-1428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504" name="Picture 20" descr="trilinos_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01675"/>
            <a:ext cx="1323975" cy="73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5" name="Picture 17" descr="AgileComponentsSiz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636712"/>
            <a:ext cx="4206875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80050" y="6043613"/>
            <a:ext cx="27701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1600" b="0">
                <a:latin typeface="Calibri" panose="020F0502020204030204" pitchFamily="34" charset="0"/>
              </a:rPr>
              <a:t>40+ packages; 120+ libraries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3500" y="652145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* https://github.com/gahansen/Albany.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6837" y="0"/>
            <a:ext cx="5237163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</a:t>
            </a:r>
          </a:p>
        </p:txBody>
      </p:sp>
      <p:pic>
        <p:nvPicPr>
          <p:cNvPr id="13" name="Picture 1" descr="image003">
            <a:extLst>
              <a:ext uri="{FF2B5EF4-FFF2-40B4-BE49-F238E27FC236}">
                <a16:creationId xmlns:a16="http://schemas.microsoft.com/office/drawing/2014/main" id="{5B151BA4-7051-4708-BAAF-8BB22D49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00" y="181125"/>
            <a:ext cx="1269400" cy="6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89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gis_adapt_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37" y="2695051"/>
            <a:ext cx="2098675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743200"/>
            <a:ext cx="2132389" cy="1853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63500" y="-38100"/>
            <a:ext cx="8229600" cy="992188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First-Order (FO) Stokes Model</a:t>
            </a: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0" y="2667000"/>
            <a:ext cx="474345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102E5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E8C7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indent="0" defTabSz="914400">
              <a:buNone/>
            </a:pPr>
            <a:r>
              <a:rPr lang="en-US" altLang="en-US" sz="1800" b="1" u="sng" dirty="0"/>
              <a:t>Algorithmic choices for Albany Land-Ice:</a:t>
            </a:r>
          </a:p>
          <a:p>
            <a:pPr marL="0" indent="0" defTabSz="914400">
              <a:buNone/>
            </a:pPr>
            <a:endParaRPr lang="en-US" altLang="en-US" sz="1000" b="1" i="1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3D unstructured grid</a:t>
            </a:r>
            <a:r>
              <a:rPr lang="en-US" altLang="en-US" sz="1800" b="1" dirty="0"/>
              <a:t> </a:t>
            </a:r>
            <a:r>
              <a:rPr lang="en-US" altLang="en-US" sz="1800" b="0" dirty="0"/>
              <a:t>FEM discretization.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Newton method</a:t>
            </a:r>
            <a:r>
              <a:rPr lang="en-US" altLang="en-US" sz="1800" b="1" dirty="0"/>
              <a:t> </a:t>
            </a:r>
            <a:r>
              <a:rPr lang="en-US" altLang="en-US" sz="1800" b="0" dirty="0"/>
              <a:t>nonlinear solver with automatic differentiation Jacobians.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>
              <a:buFontTx/>
              <a:buChar char="•"/>
            </a:pPr>
            <a:r>
              <a:rPr lang="en-US" altLang="en-US" sz="1800" dirty="0"/>
              <a:t>Preconditioned </a:t>
            </a:r>
            <a:r>
              <a:rPr lang="en-US" altLang="en-US" sz="1800" b="1" i="1" dirty="0" err="1"/>
              <a:t>Krylov</a:t>
            </a:r>
            <a:r>
              <a:rPr lang="en-US" altLang="en-US" sz="1800" b="1" i="1" dirty="0"/>
              <a:t> iterative linear solvers</a:t>
            </a:r>
            <a:r>
              <a:rPr lang="en-US" altLang="en-US" sz="1800" dirty="0"/>
              <a:t>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Advanced analysis capabilities</a:t>
            </a:r>
            <a:r>
              <a:rPr lang="en-US" altLang="en-US" sz="1800" b="0" dirty="0"/>
              <a:t>: deterministic inversion, calibration, UQ.</a:t>
            </a:r>
            <a:endParaRPr lang="en-US" altLang="en-US" sz="400" b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11158" y="944987"/>
            <a:ext cx="7989842" cy="14283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Ice velocities given by the </a:t>
            </a:r>
            <a:r>
              <a:rPr lang="en-US" altLang="en-US" sz="18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“First-Order” Stokes PDEs</a:t>
            </a:r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with nonlinear viscosity: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4" descr="fo_Sto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" y="1337739"/>
            <a:ext cx="869791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2743200"/>
            <a:ext cx="201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Implicit solver: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15333"/>
            <a:ext cx="2239127" cy="1628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9048" y="5594230"/>
            <a:ext cx="94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Ice sheet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10927" y="3152001"/>
            <a:ext cx="14246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FEA** = 50% CPU-time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029200" y="3798332"/>
            <a:ext cx="17761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Linear solve = 50% CPU-time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38" y="5638800"/>
            <a:ext cx="4664912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Albany Land-Ice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implemented in open-source*         multi-physics FE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-based  code: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8" y="5902007"/>
            <a:ext cx="943088" cy="4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6200" y="655320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* https://github.com/gahansen/Albany.   **Finite Element Assembly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54C4B0-4D8D-4771-AC91-41B32C4BD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486" y="5855432"/>
            <a:ext cx="991696" cy="5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4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467600" cy="1219200"/>
          </a:xfrm>
        </p:spPr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</a:rPr>
              <a:t>Appendix: Ice Sheet Dynamic Equations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990600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Model for </a:t>
                </a:r>
                <a:r>
                  <a:rPr lang="en-US" b="1" i="1" dirty="0">
                    <a:latin typeface="Calibri" panose="020F0502020204030204" pitchFamily="34" charset="0"/>
                  </a:rPr>
                  <a:t>evolution of the boundaries </a:t>
                </a:r>
                <a:r>
                  <a:rPr lang="en-US" dirty="0">
                    <a:latin typeface="Calibri" panose="020F0502020204030204" pitchFamily="34" charset="0"/>
                  </a:rPr>
                  <a:t>(thickness evolution equation):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:endParaRPr lang="en-US" sz="1000" b="1" dirty="0">
                  <a:latin typeface="Calibri" panose="020F0502020204030204" pitchFamily="34" charset="0"/>
                  <a:ea typeface="Cambria Math"/>
                </a:endParaRPr>
              </a:p>
              <a:p>
                <a:r>
                  <a:rPr lang="en-US" dirty="0">
                    <a:latin typeface="Calibri" panose="020F0502020204030204" pitchFamily="34" charset="0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vertically averaged velocity,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= surface mass </a:t>
                </a:r>
              </a:p>
              <a:p>
                <a:r>
                  <a:rPr lang="en-US" dirty="0">
                    <a:latin typeface="Calibri" panose="020F0502020204030204" pitchFamily="34" charset="0"/>
                  </a:rPr>
                  <a:t>       balance (conservation of mass).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Temperature equation </a:t>
                </a:r>
                <a:r>
                  <a:rPr lang="en-US" dirty="0">
                    <a:latin typeface="Calibri" panose="020F0502020204030204" pitchFamily="34" charset="0"/>
                  </a:rPr>
                  <a:t>(advection-diffusion):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:endParaRPr lang="en-US" sz="1000" b="1" dirty="0">
                  <a:latin typeface="Calibri" panose="020F0502020204030204" pitchFamily="34" charset="0"/>
                  <a:ea typeface="Cambria Math"/>
                </a:endParaRPr>
              </a:p>
              <a:p>
                <a:r>
                  <a:rPr lang="en-US" dirty="0">
                    <a:latin typeface="Calibri" panose="020F0502020204030204" pitchFamily="34" charset="0"/>
                  </a:rPr>
                  <a:t>     (energy balance). </a:t>
                </a:r>
              </a:p>
              <a:p>
                <a:endParaRPr lang="en-US" b="1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Ice sheet </a:t>
                </a:r>
                <a:r>
                  <a:rPr lang="en-US" b="1" i="1" dirty="0">
                    <a:latin typeface="Calibri" panose="020F0502020204030204" pitchFamily="34" charset="0"/>
                  </a:rPr>
                  <a:t>grows/retreats</a:t>
                </a:r>
                <a:r>
                  <a:rPr lang="en-US" dirty="0">
                    <a:latin typeface="Calibri" panose="020F0502020204030204" pitchFamily="34" charset="0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5715000" cy="5655266"/>
              </a:xfrm>
              <a:prstGeom prst="rect">
                <a:avLst/>
              </a:prstGeom>
              <a:blipFill>
                <a:blip r:embed="rId2"/>
                <a:stretch>
                  <a:fillRect l="-747" t="-647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Ice-covered (“active”) cells shaded in white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𝐻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>
                <a:blip r:embed="rId5"/>
                <a:stretch>
                  <a:fillRect l="-531" t="-2597" r="-1592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81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219200"/>
          </a:xfrm>
        </p:spPr>
        <p:txBody>
          <a:bodyPr/>
          <a:lstStyle/>
          <a:p>
            <a:pPr algn="l"/>
            <a:r>
              <a:rPr lang="en-US" sz="3600" dirty="0">
                <a:latin typeface="Calibri" panose="020F0502020204030204" pitchFamily="34" charset="0"/>
              </a:rPr>
              <a:t>Appendix: Performance Improvements from Introduction of </a:t>
            </a:r>
            <a:r>
              <a:rPr lang="en-US" sz="3600" dirty="0" err="1">
                <a:latin typeface="Calibri" panose="020F0502020204030204" pitchFamily="34" charset="0"/>
              </a:rPr>
              <a:t>Memoizer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141F8-DF71-47E9-B5A0-5B2372362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1778230"/>
            <a:ext cx="8601076" cy="327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D601F9-A3F1-4064-9F8B-1346DEC9794B}"/>
                  </a:ext>
                </a:extLst>
              </p:cNvPr>
              <p:cNvSpPr txBox="1"/>
              <p:nvPr/>
            </p:nvSpPr>
            <p:spPr>
              <a:xfrm>
                <a:off x="381000" y="5105400"/>
                <a:ext cx="762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Approximately 2-4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improvement on finite element assembly (FEA) using memorization.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D601F9-A3F1-4064-9F8B-1346DEC9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05400"/>
                <a:ext cx="7620000" cy="769441"/>
              </a:xfrm>
              <a:prstGeom prst="rect">
                <a:avLst/>
              </a:prstGeom>
              <a:blipFill>
                <a:blip r:embed="rId3"/>
                <a:stretch>
                  <a:fillRect l="-960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8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0175" y="992188"/>
            <a:ext cx="8882063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Scientific models (e.g., climate models) need more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computational power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to achieve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higher resolutions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 performance computing (HPC) architectures are becoming increasingly more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heterogeneous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move towards </a:t>
            </a:r>
            <a:r>
              <a:rPr lang="en-US" altLang="en-US" sz="2400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exascale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Climate models need to adapt to execute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correctly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&amp;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efficiently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new HPC architectures with drastically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 memory models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endParaRPr lang="en-US" altLang="en-US" sz="2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229240" cy="991440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267020" y="4895923"/>
            <a:ext cx="620712" cy="301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84357-2D94-430E-993C-1A8491C7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71781"/>
            <a:ext cx="3656922" cy="2051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70631-712F-421B-B6F4-4B6185E51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309" y="4154765"/>
            <a:ext cx="3439378" cy="1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6A32D0-6BB7-41E5-BF07-FA75DFF7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4700"/>
            <a:ext cx="10058400" cy="570225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Single GPU Profile (4km-20km GIS)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4C4B98-EAB6-43F8-B39A-75C66F149ACD}"/>
              </a:ext>
            </a:extLst>
          </p:cNvPr>
          <p:cNvSpPr txBox="1">
            <a:spLocks/>
          </p:cNvSpPr>
          <p:nvPr/>
        </p:nvSpPr>
        <p:spPr>
          <a:xfrm>
            <a:off x="0" y="1768777"/>
            <a:ext cx="5181600" cy="5089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includes </a:t>
            </a:r>
            <a:r>
              <a:rPr lang="en-US" sz="2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shared memory </a:t>
            </a: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local/global assembly 	         (</a:t>
            </a:r>
            <a:r>
              <a:rPr lang="en-US" sz="2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assembly &amp; computation</a:t>
            </a: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Wall-clock time dominated by </a:t>
            </a:r>
            <a:r>
              <a:rPr lang="en-US" sz="2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Interpolation </a:t>
            </a: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 kernels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b="1" i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Interpolation and ALI kernels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profiling solver performance</a:t>
            </a:r>
          </a:p>
          <a:p>
            <a:pPr marL="726929" lvl="1" indent="-342900">
              <a:buFont typeface="Arial" panose="020B0604020202020204" pitchFamily="34" charset="0"/>
              <a:buChar char="•"/>
            </a:pPr>
            <a:endParaRPr lang="en-US" sz="2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9C44-A675-480C-8FBF-2EECA144D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" t="4591" r="8492" b="10872"/>
          <a:stretch/>
        </p:blipFill>
        <p:spPr>
          <a:xfrm>
            <a:off x="4294884" y="1524000"/>
            <a:ext cx="4875786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30060-4058-4453-A9AE-F92DD142121E}"/>
              </a:ext>
            </a:extLst>
          </p:cNvPr>
          <p:cNvSpPr txBox="1"/>
          <p:nvPr/>
        </p:nvSpPr>
        <p:spPr>
          <a:xfrm>
            <a:off x="8305800" y="3944056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</a:p>
        </p:txBody>
      </p:sp>
    </p:spTree>
    <p:extLst>
      <p:ext uri="{BB962C8B-B14F-4D97-AF65-F5344CB8AC3E}">
        <p14:creationId xmlns:p14="http://schemas.microsoft.com/office/powerpoint/2010/main" val="225098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228600" y="75360"/>
            <a:ext cx="8229240" cy="991440"/>
          </a:xfrm>
        </p:spPr>
        <p:txBody>
          <a:bodyPr/>
          <a:lstStyle/>
          <a:p>
            <a:r>
              <a:rPr lang="en-US" altLang="en-US" sz="3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Programming Model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1938" y="992188"/>
            <a:ext cx="86010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HPC architectures are rapidly changing, but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trends</a:t>
            </a:r>
            <a:r>
              <a:rPr lang="en-US" altLang="en-US" sz="22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remain the same.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Computations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cheap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memory transfer</a:t>
            </a: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expensive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core cycle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time has improved but stagnated.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Increased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computational power</a:t>
            </a: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achieved through </a:t>
            </a:r>
            <a:r>
              <a:rPr lang="en-US" altLang="en-US" sz="2200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manycore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architectures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/>
              <a:t>→</a:t>
            </a:r>
            <a:r>
              <a:rPr lang="en-US" altLang="en-US" dirty="0"/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MPI-only is not enough to exploit emerging massively parallel architectures.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457200" y="3924300"/>
            <a:ext cx="3224213" cy="83099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2400" b="1" u="sng" dirty="0">
                <a:latin typeface="Calibri" panose="020F0502020204030204" pitchFamily="34" charset="0"/>
              </a:rPr>
              <a:t>Approach: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</a:rPr>
              <a:t>MPI+X Programming Model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61938" y="4967288"/>
            <a:ext cx="86010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MPI:</a:t>
            </a:r>
            <a:r>
              <a:rPr lang="en-US" altLang="en-US" sz="22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inter-node parallelism.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10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X:</a:t>
            </a:r>
            <a:r>
              <a:rPr lang="en-US" altLang="en-US" sz="22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intra-node parallelism.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2200" b="0">
                <a:latin typeface="Calibri" panose="020F0502020204030204" pitchFamily="34" charset="0"/>
              </a:rPr>
              <a:t>→</a:t>
            </a:r>
            <a:r>
              <a:rPr lang="en-US" altLang="en-US" sz="2200">
                <a:latin typeface="Calibri" panose="020F0502020204030204" pitchFamily="34" charset="0"/>
              </a:rPr>
              <a:t>  </a:t>
            </a:r>
            <a:r>
              <a:rPr lang="en-US" altLang="en-US" sz="2200" b="0" i="1">
                <a:latin typeface="Calibri" panose="020F0502020204030204" pitchFamily="34" charset="0"/>
                <a:ea typeface="ＭＳ Ｐゴシック" panose="020B0600070205080204" pitchFamily="34" charset="-128"/>
              </a:rPr>
              <a:t>Examples:</a:t>
            </a:r>
            <a:r>
              <a:rPr lang="en-US" altLang="en-US" sz="2200" b="0">
                <a:latin typeface="Calibri" panose="020F0502020204030204" pitchFamily="34" charset="0"/>
                <a:ea typeface="ＭＳ Ｐゴシック" panose="020B0600070205080204" pitchFamily="34" charset="-128"/>
              </a:rPr>
              <a:t> X = OpenMP, CUDA, Pthreads, etc.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200" b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2523" name="Group 59"/>
          <p:cNvGraphicFramePr>
            <a:graphicFrameLocks noGrp="1"/>
          </p:cNvGraphicFramePr>
          <p:nvPr/>
        </p:nvGraphicFramePr>
        <p:xfrm>
          <a:off x="4378325" y="3695700"/>
          <a:ext cx="3951288" cy="13716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3965073719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1552920247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1108887956"/>
                    </a:ext>
                  </a:extLst>
                </a:gridCol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Memory 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Single Core Cycle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14102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~100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~100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22917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~50-100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~1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563328"/>
                  </a:ext>
                </a:extLst>
              </a:tr>
            </a:tbl>
          </a:graphicData>
        </a:graphic>
      </p:graphicFrame>
      <p:pic>
        <p:nvPicPr>
          <p:cNvPr id="6252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9231" r="12350" b="19539"/>
          <a:stretch>
            <a:fillRect/>
          </a:stretch>
        </p:blipFill>
        <p:spPr bwMode="auto">
          <a:xfrm>
            <a:off x="7143750" y="5222875"/>
            <a:ext cx="14065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556250"/>
            <a:ext cx="12017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8" y="1032487"/>
            <a:ext cx="5143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libri" panose="020F0502020204030204" pitchFamily="34" charset="0"/>
              </a:rPr>
              <a:t>ProSPect</a:t>
            </a:r>
            <a:r>
              <a:rPr lang="en-US" sz="2400" b="1" dirty="0">
                <a:latin typeface="Calibri" panose="020F0502020204030204" pitchFamily="34" charset="0"/>
              </a:rPr>
              <a:t> Project for Land-ice Modeling &amp; Albany Land-Ice Solver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Performance-Portability of Finite Element Assembly via </a:t>
            </a:r>
            <a:r>
              <a:rPr lang="en-US" sz="2400" dirty="0" err="1">
                <a:latin typeface="Calibri" panose="020F0502020204030204" pitchFamily="34" charset="0"/>
              </a:rPr>
              <a:t>Kokkos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Calibri" panose="020F0502020204030204" pitchFamily="34" charset="0"/>
              </a:rPr>
              <a:t>Performance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Architecture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Scaling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Preliminary Results on Volta GPU</a:t>
            </a:r>
          </a:p>
          <a:p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Summary &amp; Future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9" y="10324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592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9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10260"/>
            <a:ext cx="4706520" cy="4084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06749"/>
            <a:ext cx="8229600" cy="952458"/>
          </a:xfrm>
        </p:spPr>
        <p:txBody>
          <a:bodyPr/>
          <a:lstStyle/>
          <a:p>
            <a:r>
              <a:rPr lang="en-US" sz="3400" dirty="0" err="1">
                <a:latin typeface="Calibri" panose="020F0502020204030204" pitchFamily="34" charset="0"/>
              </a:rPr>
              <a:t>ProSPect</a:t>
            </a:r>
            <a:r>
              <a:rPr lang="en-US" sz="3400" dirty="0">
                <a:latin typeface="Calibri" panose="020F0502020204030204" pitchFamily="34" charset="0"/>
              </a:rPr>
              <a:t> Project for Land-Ice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>
                    <a:latin typeface="Calibri" panose="020F0502020204030204" pitchFamily="34" charset="0"/>
                  </a:rPr>
                  <a:t>Sandia’s Role in the </a:t>
                </a:r>
                <a:r>
                  <a:rPr lang="en-US" b="1" u="sng" dirty="0" err="1">
                    <a:latin typeface="Calibri" panose="020F0502020204030204" pitchFamily="34" charset="0"/>
                  </a:rPr>
                  <a:t>ProSPect</a:t>
                </a:r>
                <a:r>
                  <a:rPr lang="en-US" b="1" u="sng" dirty="0">
                    <a:latin typeface="Calibri" panose="020F0502020204030204" pitchFamily="34" charset="0"/>
                  </a:rPr>
                  <a:t> Project</a:t>
                </a:r>
                <a:r>
                  <a:rPr lang="en-US" b="1" dirty="0">
                    <a:latin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</a:rPr>
                  <a:t>to </a:t>
                </a:r>
                <a:r>
                  <a:rPr lang="en-US" b="1" dirty="0">
                    <a:latin typeface="Calibri" panose="020F0502020204030204" pitchFamily="34" charset="0"/>
                  </a:rPr>
                  <a:t>develop</a:t>
                </a:r>
                <a:r>
                  <a:rPr lang="en-US" dirty="0">
                    <a:latin typeface="Calibri" panose="020F0502020204030204" pitchFamily="34" charset="0"/>
                  </a:rPr>
                  <a:t> and </a:t>
                </a:r>
                <a:r>
                  <a:rPr lang="en-US" b="1" dirty="0">
                    <a:latin typeface="Calibri" panose="020F0502020204030204" pitchFamily="34" charset="0"/>
                  </a:rPr>
                  <a:t>support</a:t>
                </a:r>
                <a:r>
                  <a:rPr lang="en-US" dirty="0">
                    <a:latin typeface="Calibri" panose="020F0502020204030204" pitchFamily="34" charset="0"/>
                  </a:rPr>
                  <a:t> a robust and scalable land ice solver based on the “First-Order” (FO) Stokes equations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Albany Land-Ice</a:t>
                </a:r>
                <a:endParaRPr lang="en-US" b="1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8449" y="2355739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</a:rPr>
              <a:t>Requirements for </a:t>
            </a:r>
            <a:r>
              <a:rPr lang="en-US" b="1" i="1" u="sng" dirty="0">
                <a:latin typeface="Calibri" panose="020F0502020204030204" pitchFamily="34" charset="0"/>
              </a:rPr>
              <a:t>Albany Land-Ice</a:t>
            </a:r>
            <a:r>
              <a:rPr lang="en-US" b="1" u="sng" dirty="0">
                <a:latin typeface="Calibri" panose="020F0502020204030204" pitchFamily="34" charset="0"/>
              </a:rPr>
              <a:t>: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Unstructured grid </a:t>
            </a:r>
            <a:r>
              <a:rPr lang="en-US" dirty="0">
                <a:latin typeface="Calibri" panose="020F0502020204030204" pitchFamily="34" charset="0"/>
              </a:rPr>
              <a:t>meshes.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Scalable, fast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b="1" i="1" dirty="0">
                <a:latin typeface="Calibri" panose="020F0502020204030204" pitchFamily="34" charset="0"/>
              </a:rPr>
              <a:t> robust.</a:t>
            </a:r>
          </a:p>
          <a:p>
            <a:pPr marL="452438" lvl="1" indent="-220663">
              <a:buFont typeface="Arial"/>
              <a:buChar char="•"/>
            </a:pPr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Verified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</a:rPr>
              <a:t>validated.</a:t>
            </a:r>
          </a:p>
          <a:p>
            <a:pPr marL="231775" lvl="1"/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Portable </a:t>
            </a:r>
            <a:r>
              <a:rPr lang="en-US" dirty="0">
                <a:latin typeface="Calibri" panose="020F0502020204030204" pitchFamily="34" charset="0"/>
              </a:rPr>
              <a:t>to new architecture machines.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Advanced analysis </a:t>
            </a:r>
            <a:r>
              <a:rPr lang="en-US" dirty="0">
                <a:latin typeface="Calibri" panose="020F0502020204030204" pitchFamily="34" charset="0"/>
              </a:rPr>
              <a:t>capabilities: deterministic inversion, calibration, uncertainty quantification.</a:t>
            </a:r>
            <a:endParaRPr lang="en-US" sz="5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18" y="5200471"/>
            <a:ext cx="3888281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As part of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</a:rPr>
              <a:t>DOE E3SM* Earth System Model</a:t>
            </a:r>
            <a:r>
              <a:rPr lang="en-US" dirty="0">
                <a:latin typeface="Calibri" panose="020F0502020204030204" pitchFamily="34" charset="0"/>
              </a:rPr>
              <a:t>, solver will provide actionable predictions of 21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century sea-level change (including uncertainty bounds).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30092"/>
            <a:ext cx="46174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ProSPect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babilistic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 Level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roj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ions from Ice Sheet and Earth System Models</a:t>
            </a:r>
          </a:p>
          <a:p>
            <a:pPr marL="0" lvl="1" algn="ctr" eaLnBrk="1" hangingPunct="1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5 year SciDAC4 project (2017-2022).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705314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E5BE-73CC-4A9B-9C5E-C4A7B7B83339}"/>
              </a:ext>
            </a:extLst>
          </p:cNvPr>
          <p:cNvSpPr txBox="1"/>
          <p:nvPr/>
        </p:nvSpPr>
        <p:spPr>
          <a:xfrm>
            <a:off x="0" y="6519446"/>
            <a:ext cx="933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Energy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Exascale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Earth System Model.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88F43E-CD19-4682-A4A7-383B600CB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658835"/>
            <a:ext cx="1183244" cy="6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10260"/>
            <a:ext cx="4706520" cy="4084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06749"/>
            <a:ext cx="8229600" cy="952458"/>
          </a:xfrm>
        </p:spPr>
        <p:txBody>
          <a:bodyPr/>
          <a:lstStyle/>
          <a:p>
            <a:r>
              <a:rPr lang="en-US" sz="3400" dirty="0" err="1">
                <a:latin typeface="Calibri" panose="020F0502020204030204" pitchFamily="34" charset="0"/>
              </a:rPr>
              <a:t>ProSPect</a:t>
            </a:r>
            <a:r>
              <a:rPr lang="en-US" sz="3400" dirty="0">
                <a:latin typeface="Calibri" panose="020F0502020204030204" pitchFamily="34" charset="0"/>
              </a:rPr>
              <a:t> Project for Land-Ice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>
                    <a:latin typeface="Calibri" panose="020F0502020204030204" pitchFamily="34" charset="0"/>
                  </a:rPr>
                  <a:t>Sandia’s Role in the </a:t>
                </a:r>
                <a:r>
                  <a:rPr lang="en-US" b="1" u="sng" dirty="0" err="1">
                    <a:latin typeface="Calibri" panose="020F0502020204030204" pitchFamily="34" charset="0"/>
                  </a:rPr>
                  <a:t>ProSPect</a:t>
                </a:r>
                <a:r>
                  <a:rPr lang="en-US" b="1" u="sng" dirty="0">
                    <a:latin typeface="Calibri" panose="020F0502020204030204" pitchFamily="34" charset="0"/>
                  </a:rPr>
                  <a:t> Project</a:t>
                </a:r>
                <a:r>
                  <a:rPr lang="en-US" b="1" dirty="0">
                    <a:latin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</a:rPr>
                  <a:t>to </a:t>
                </a:r>
                <a:r>
                  <a:rPr lang="en-US" b="1" dirty="0">
                    <a:latin typeface="Calibri" panose="020F0502020204030204" pitchFamily="34" charset="0"/>
                  </a:rPr>
                  <a:t>develop</a:t>
                </a:r>
                <a:r>
                  <a:rPr lang="en-US" dirty="0">
                    <a:latin typeface="Calibri" panose="020F0502020204030204" pitchFamily="34" charset="0"/>
                  </a:rPr>
                  <a:t> and </a:t>
                </a:r>
                <a:r>
                  <a:rPr lang="en-US" b="1" dirty="0">
                    <a:latin typeface="Calibri" panose="020F0502020204030204" pitchFamily="34" charset="0"/>
                  </a:rPr>
                  <a:t>support</a:t>
                </a:r>
                <a:r>
                  <a:rPr lang="en-US" dirty="0">
                    <a:latin typeface="Calibri" panose="020F0502020204030204" pitchFamily="34" charset="0"/>
                  </a:rPr>
                  <a:t> a robust and scalable land ice solver based on the “First-Order” (FO) Stokes equations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Albany Land-Ice</a:t>
                </a:r>
                <a:endParaRPr lang="en-US" b="1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8449" y="2355739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</a:rPr>
              <a:t>Requirements for </a:t>
            </a:r>
            <a:r>
              <a:rPr lang="en-US" b="1" i="1" u="sng" dirty="0">
                <a:latin typeface="Calibri" panose="020F0502020204030204" pitchFamily="34" charset="0"/>
              </a:rPr>
              <a:t>Albany Land-Ice</a:t>
            </a:r>
            <a:r>
              <a:rPr lang="en-US" b="1" u="sng" dirty="0">
                <a:latin typeface="Calibri" panose="020F0502020204030204" pitchFamily="34" charset="0"/>
              </a:rPr>
              <a:t>: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Unstructured grid </a:t>
            </a:r>
            <a:r>
              <a:rPr lang="en-US" dirty="0">
                <a:latin typeface="Calibri" panose="020F0502020204030204" pitchFamily="34" charset="0"/>
              </a:rPr>
              <a:t>meshes.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Scalable, fast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b="1" i="1" dirty="0">
                <a:latin typeface="Calibri" panose="020F0502020204030204" pitchFamily="34" charset="0"/>
              </a:rPr>
              <a:t> robust.</a:t>
            </a:r>
          </a:p>
          <a:p>
            <a:pPr marL="452438" lvl="1" indent="-220663">
              <a:buFont typeface="Arial"/>
              <a:buChar char="•"/>
            </a:pPr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Verified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</a:rPr>
              <a:t>validated.</a:t>
            </a:r>
          </a:p>
          <a:p>
            <a:pPr marL="231775" lvl="1"/>
            <a:endParaRPr lang="en-US" sz="400" b="1" i="1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Portable </a:t>
            </a:r>
            <a:r>
              <a:rPr lang="en-US" dirty="0">
                <a:latin typeface="Calibri" panose="020F0502020204030204" pitchFamily="34" charset="0"/>
              </a:rPr>
              <a:t>to new architecture machines.</a:t>
            </a:r>
          </a:p>
          <a:p>
            <a:pPr marL="231775" lvl="1"/>
            <a:endParaRPr lang="en-US" sz="400" dirty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Advanced analysis </a:t>
            </a:r>
            <a:r>
              <a:rPr lang="en-US" dirty="0">
                <a:latin typeface="Calibri" panose="020F0502020204030204" pitchFamily="34" charset="0"/>
              </a:rPr>
              <a:t>capabilities: deterministic inversion, calibration, uncertainty quantification.</a:t>
            </a:r>
            <a:endParaRPr lang="en-US" sz="5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18" y="5200471"/>
            <a:ext cx="3888281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As part of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</a:rPr>
              <a:t>DOE E3SM* Earth System Model</a:t>
            </a:r>
            <a:r>
              <a:rPr lang="en-US" dirty="0">
                <a:latin typeface="Calibri" panose="020F0502020204030204" pitchFamily="34" charset="0"/>
              </a:rPr>
              <a:t>, solver will provide actionable predictions of 21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century sea-level change (including uncertainty bounds).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30092"/>
            <a:ext cx="46174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ProSPect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babilistic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 Level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roj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ions from Ice Sheet and Earth System Models</a:t>
            </a:r>
          </a:p>
          <a:p>
            <a:pPr marL="0" lvl="1" algn="ctr" eaLnBrk="1" hangingPunct="1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5 year SciDAC4 project (2017-2022).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705314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E5BE-73CC-4A9B-9C5E-C4A7B7B83339}"/>
              </a:ext>
            </a:extLst>
          </p:cNvPr>
          <p:cNvSpPr txBox="1"/>
          <p:nvPr/>
        </p:nvSpPr>
        <p:spPr>
          <a:xfrm>
            <a:off x="0" y="6519446"/>
            <a:ext cx="933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Energy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Exascale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Earth System Model.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88F43E-CD19-4682-A4A7-383B600CB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658835"/>
            <a:ext cx="1183244" cy="6333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202D0F-42EE-4792-9529-23D86ECC2A28}"/>
              </a:ext>
            </a:extLst>
          </p:cNvPr>
          <p:cNvSpPr/>
          <p:nvPr/>
        </p:nvSpPr>
        <p:spPr>
          <a:xfrm>
            <a:off x="226518" y="3810000"/>
            <a:ext cx="4088433" cy="304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40551" y="152400"/>
            <a:ext cx="5747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Calibri" pitchFamily="34" charset="0"/>
                <a:ea typeface="ＭＳ Ｐゴシック" charset="0"/>
              </a:rPr>
              <a:t>First-Order (FO) Stokes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20804"/>
            <a:ext cx="8822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Ice behaves like a very </a:t>
            </a:r>
            <a:r>
              <a:rPr lang="en-US" b="1" i="1" dirty="0">
                <a:latin typeface="Calibri" panose="020F0502020204030204" pitchFamily="34" charset="0"/>
              </a:rPr>
              <a:t>viscous shear-thinning fluid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(similar to lava flow).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Quasi-static </a:t>
            </a:r>
            <a:r>
              <a:rPr lang="en-US" dirty="0">
                <a:latin typeface="Calibri" pitchFamily="34" charset="0"/>
              </a:rPr>
              <a:t>model with </a:t>
            </a:r>
            <a:r>
              <a:rPr lang="en-US" b="1" i="1" dirty="0">
                <a:latin typeface="Calibri" pitchFamily="34" charset="0"/>
              </a:rPr>
              <a:t>momentum balance </a:t>
            </a:r>
            <a:r>
              <a:rPr lang="en-US" dirty="0">
                <a:latin typeface="Calibri" pitchFamily="34" charset="0"/>
              </a:rPr>
              <a:t>given by </a:t>
            </a:r>
            <a:r>
              <a:rPr lang="en-US" b="1" i="1" dirty="0">
                <a:latin typeface="Calibri" pitchFamily="34" charset="0"/>
              </a:rPr>
              <a:t>“First-Order” Stokes PDEs</a:t>
            </a:r>
            <a:r>
              <a:rPr lang="en-US" dirty="0">
                <a:latin typeface="Calibri" pitchFamily="34" charset="0"/>
              </a:rPr>
              <a:t>: “nice” elliptic approximation* to Stokes’ flow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1600" dirty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2920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Albany/FELIX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Relevant boundary conditions: </a:t>
                </a: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>
                  <a:latin typeface="Calibri" panose="020F0502020204030204" pitchFamily="34" charset="0"/>
                </a:endParaRPr>
              </a:p>
              <a:p>
                <a:pPr lvl="1"/>
                <a:endParaRPr lang="en-US" sz="400" i="1" baseline="-25000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Calibri" panose="020F0502020204030204" pitchFamily="34" charset="0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</m:oMath>
                </a14:m>
                <a:endParaRPr lang="en-US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b="1" i="1" dirty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Calibri" panose="020F0502020204030204" pitchFamily="34" charset="0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blipFill>
                <a:blip r:embed="rId3"/>
                <a:stretch>
                  <a:fillRect l="-57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080241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  <a:p>
                <a:r>
                  <a:rPr lang="en-US" sz="13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blipFill>
                <a:blip r:embed="rId6"/>
                <a:stretch>
                  <a:fillRect l="-101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39946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Ice sheet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264655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4758130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>
                    <a:latin typeface="Calibri" pitchFamily="34" charset="0"/>
                  </a:rPr>
                  <a:t>Glen’s law”</a:t>
                </a:r>
                <a:r>
                  <a:rPr lang="en-US" dirty="0">
                    <a:latin typeface="Calibri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blipFill>
                <a:blip r:embed="rId7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>
                    <a:latin typeface="Calibri" panose="020F0502020204030204" pitchFamily="34" charset="0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blipFill>
                <a:blip r:embed="rId11"/>
                <a:stretch>
                  <a:fillRect l="-68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3793961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*Assumption: 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aspect ratio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is small and </a:t>
                </a:r>
                <a:r>
                  <a:rPr lang="en-US" sz="15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normals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to upper/lower surfaces are almost vertical.</a:t>
                </a:r>
              </a:p>
              <a:p>
                <a:endParaRPr lang="en-US" sz="15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blipFill>
                <a:blip r:embed="rId12"/>
                <a:stretch>
                  <a:fillRect l="-27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libri" panose="020F0502020204030204" pitchFamily="34" charset="0"/>
                              </a:rPr>
                              <m:t>if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77000" y="5769833"/>
                <a:ext cx="2204483" cy="57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basal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coefficient</m:t>
                      </m:r>
                    </m:oMath>
                  </m:oMathPara>
                </a14:m>
                <a:endParaRPr lang="en-US" sz="16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769833"/>
                <a:ext cx="2204483" cy="579133"/>
              </a:xfrm>
              <a:prstGeom prst="rect">
                <a:avLst/>
              </a:prstGeom>
              <a:blipFill>
                <a:blip r:embed="rId16"/>
                <a:stretch>
                  <a:fillRect b="-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3733</Words>
  <Application>Microsoft Office PowerPoint</Application>
  <PresentationFormat>On-screen Show (4:3)</PresentationFormat>
  <Paragraphs>682</Paragraphs>
  <Slides>40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Motivation</vt:lpstr>
      <vt:lpstr>MPI+X Programming Model</vt:lpstr>
      <vt:lpstr>PowerPoint Presentation</vt:lpstr>
      <vt:lpstr>ProSPect Project for Land-Ice Modeling</vt:lpstr>
      <vt:lpstr>ProSPect Project for Land-Ice Modeling</vt:lpstr>
      <vt:lpstr>PowerPoint Presentation</vt:lpstr>
      <vt:lpstr>PowerPoint Presentation</vt:lpstr>
      <vt:lpstr>PowerPoint Presentation</vt:lpstr>
      <vt:lpstr>Performance-portability via Kokkos</vt:lpstr>
      <vt:lpstr>Albany Finite Element Assembly (FEA)</vt:lpstr>
      <vt:lpstr>Performance-portability of FEA via Kokkos</vt:lpstr>
      <vt:lpstr>MPI+X FEA via Kokkos </vt:lpstr>
      <vt:lpstr>MPI+X FEA via Kokkos </vt:lpstr>
      <vt:lpstr>MPI+X FEA via Kokkos </vt:lpstr>
      <vt:lpstr>MPI+X FEA via Kokkos </vt:lpstr>
      <vt:lpstr>MPI+X FEA via Kokkos </vt:lpstr>
      <vt:lpstr>PowerPoint Presentation</vt:lpstr>
      <vt:lpstr>Performance Study*: Greenland Ice Sheet (GIS) </vt:lpstr>
      <vt:lpstr>Computer Architectures</vt:lpstr>
      <vt:lpstr>PowerPoint Presentation</vt:lpstr>
      <vt:lpstr>Wall-Clock Time on Single Node</vt:lpstr>
      <vt:lpstr>Wall-Clock Time on Single Device</vt:lpstr>
      <vt:lpstr>PowerPoint Presentation</vt:lpstr>
      <vt:lpstr>Scalability Study</vt:lpstr>
      <vt:lpstr>PowerPoint Presentation</vt:lpstr>
      <vt:lpstr>Preliminary Results on Volta GPU</vt:lpstr>
      <vt:lpstr>PowerPoint Presentation</vt:lpstr>
      <vt:lpstr>PowerPoint Presentation</vt:lpstr>
      <vt:lpstr>Funding/Acknowledgements</vt:lpstr>
      <vt:lpstr>References</vt:lpstr>
      <vt:lpstr>Appendix: Parallelism on Modern Hardware</vt:lpstr>
      <vt:lpstr>Appendix: Albany FEA</vt:lpstr>
      <vt:lpstr>Multiphysics Code</vt:lpstr>
      <vt:lpstr>Appendix: First-Order (FO) Stokes Model</vt:lpstr>
      <vt:lpstr>Appendix: Ice Sheet Dynamic Equations</vt:lpstr>
      <vt:lpstr>Appendix: Performance Improvements from Introduction of Memoizer</vt:lpstr>
      <vt:lpstr>Single GPU Profile (4km-20km GIS)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</dc:creator>
  <cp:lastModifiedBy>LOFT</cp:lastModifiedBy>
  <cp:revision>1022</cp:revision>
  <dcterms:modified xsi:type="dcterms:W3CDTF">2018-06-02T14:27:55Z</dcterms:modified>
</cp:coreProperties>
</file>