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1"/>
  </p:notesMasterIdLst>
  <p:sldIdLst>
    <p:sldId id="256" r:id="rId3"/>
    <p:sldId id="257" r:id="rId4"/>
    <p:sldId id="36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303" r:id="rId13"/>
    <p:sldId id="258" r:id="rId14"/>
    <p:sldId id="310" r:id="rId15"/>
    <p:sldId id="360" r:id="rId16"/>
    <p:sldId id="361" r:id="rId17"/>
    <p:sldId id="362" r:id="rId18"/>
    <p:sldId id="363" r:id="rId19"/>
    <p:sldId id="364" r:id="rId20"/>
    <p:sldId id="368" r:id="rId21"/>
    <p:sldId id="384" r:id="rId22"/>
    <p:sldId id="312" r:id="rId23"/>
    <p:sldId id="311" r:id="rId24"/>
    <p:sldId id="313" r:id="rId25"/>
    <p:sldId id="314" r:id="rId26"/>
    <p:sldId id="315" r:id="rId27"/>
    <p:sldId id="316" r:id="rId28"/>
    <p:sldId id="317" r:id="rId29"/>
    <p:sldId id="385" r:id="rId30"/>
    <p:sldId id="319" r:id="rId31"/>
    <p:sldId id="320" r:id="rId32"/>
    <p:sldId id="321" r:id="rId33"/>
    <p:sldId id="332" r:id="rId34"/>
    <p:sldId id="262" r:id="rId35"/>
    <p:sldId id="333" r:id="rId36"/>
    <p:sldId id="375" r:id="rId37"/>
    <p:sldId id="376" r:id="rId38"/>
    <p:sldId id="377" r:id="rId39"/>
    <p:sldId id="344" r:id="rId40"/>
    <p:sldId id="374" r:id="rId41"/>
    <p:sldId id="335" r:id="rId42"/>
    <p:sldId id="347" r:id="rId43"/>
    <p:sldId id="348" r:id="rId44"/>
    <p:sldId id="380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30" r:id="rId53"/>
    <p:sldId id="369" r:id="rId54"/>
    <p:sldId id="386" r:id="rId55"/>
    <p:sldId id="381" r:id="rId56"/>
    <p:sldId id="382" r:id="rId57"/>
    <p:sldId id="383" r:id="rId58"/>
    <p:sldId id="387" r:id="rId59"/>
    <p:sldId id="269" r:id="rId60"/>
    <p:sldId id="270" r:id="rId61"/>
    <p:sldId id="378" r:id="rId62"/>
    <p:sldId id="379" r:id="rId63"/>
    <p:sldId id="272" r:id="rId64"/>
    <p:sldId id="388" r:id="rId65"/>
    <p:sldId id="273" r:id="rId66"/>
    <p:sldId id="274" r:id="rId67"/>
    <p:sldId id="276" r:id="rId68"/>
    <p:sldId id="349" r:id="rId69"/>
    <p:sldId id="351" r:id="rId70"/>
    <p:sldId id="389" r:id="rId71"/>
    <p:sldId id="390" r:id="rId72"/>
    <p:sldId id="370" r:id="rId73"/>
    <p:sldId id="278" r:id="rId74"/>
    <p:sldId id="371" r:id="rId75"/>
    <p:sldId id="396" r:id="rId76"/>
    <p:sldId id="372" r:id="rId77"/>
    <p:sldId id="280" r:id="rId78"/>
    <p:sldId id="373" r:id="rId79"/>
    <p:sldId id="28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A5F7BA"/>
    <a:srgbClr val="FFFF99"/>
    <a:srgbClr val="99FF99"/>
    <a:srgbClr val="FFCCCC"/>
    <a:srgbClr val="FF99CC"/>
    <a:srgbClr val="F5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120E57E-9835-49EF-AFBF-C392330F5E4E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equation numbers (1) and (2)!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equation numbers (1) and (2)!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equation numbers (1) and (2)!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102E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Picture 6"/>
          <p:cNvPicPr/>
          <p:nvPr/>
        </p:nvPicPr>
        <p:blipFill>
          <a:blip r:embed="rId15"/>
          <a:stretch/>
        </p:blipFill>
        <p:spPr>
          <a:xfrm>
            <a:off x="6934320" y="1008000"/>
            <a:ext cx="1523520" cy="58536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7"/>
          <p:cNvPicPr/>
          <p:nvPr/>
        </p:nvPicPr>
        <p:blipFill>
          <a:blip r:embed="rId16"/>
          <a:stretch/>
        </p:blipFill>
        <p:spPr>
          <a:xfrm>
            <a:off x="1227240" y="1185840"/>
            <a:ext cx="5393880" cy="30456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" name="Picture 13"/>
          <p:cNvPicPr/>
          <p:nvPr/>
        </p:nvPicPr>
        <p:blipFill>
          <a:blip r:embed="rId17"/>
          <a:stretch/>
        </p:blipFill>
        <p:spPr>
          <a:xfrm>
            <a:off x="212760" y="6119640"/>
            <a:ext cx="1023480" cy="247320"/>
          </a:xfrm>
          <a:prstGeom prst="rect">
            <a:avLst/>
          </a:prstGeom>
          <a:ln w="9360">
            <a:noFill/>
          </a:ln>
        </p:spPr>
      </p:pic>
      <p:sp>
        <p:nvSpPr>
          <p:cNvPr id="9" name="CustomShape 6"/>
          <p:cNvSpPr/>
          <p:nvPr/>
        </p:nvSpPr>
        <p:spPr>
          <a:xfrm>
            <a:off x="0" y="2590920"/>
            <a:ext cx="376848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A6A6A6"/>
                </a:solidFill>
                <a:latin typeface="Arial"/>
              </a:rPr>
              <a:t>Photos placed in horizontal position 
with even amount of white space
 between photos and header</a:t>
            </a:r>
            <a:endParaRPr/>
          </a:p>
        </p:txBody>
      </p:sp>
      <p:sp>
        <p:nvSpPr>
          <p:cNvPr id="10" name="CustomShape 7"/>
          <p:cNvSpPr/>
          <p:nvPr/>
        </p:nvSpPr>
        <p:spPr>
          <a:xfrm>
            <a:off x="3852000" y="2590920"/>
            <a:ext cx="228564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8"/>
          <p:cNvSpPr/>
          <p:nvPr/>
        </p:nvSpPr>
        <p:spPr>
          <a:xfrm>
            <a:off x="6226920" y="2590920"/>
            <a:ext cx="291672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PlaceHolder 9"/>
          <p:cNvSpPr>
            <a:spLocks noGrp="1"/>
          </p:cNvSpPr>
          <p:nvPr>
            <p:ph type="title"/>
          </p:nvPr>
        </p:nvSpPr>
        <p:spPr>
          <a:xfrm>
            <a:off x="920520" y="4260240"/>
            <a:ext cx="7772040" cy="89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4000" strike="noStrike">
                <a:solidFill>
                  <a:srgbClr val="9D8C78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3" name="PlaceHolder 10"/>
          <p:cNvSpPr>
            <a:spLocks noGrp="1"/>
          </p:cNvSpPr>
          <p:nvPr>
            <p:ph type="dt"/>
          </p:nvPr>
        </p:nvSpPr>
        <p:spPr>
          <a:xfrm>
            <a:off x="109440" y="4197600"/>
            <a:ext cx="931680" cy="28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" name="Picture 12"/>
          <p:cNvPicPr/>
          <p:nvPr/>
        </p:nvPicPr>
        <p:blipFill>
          <a:blip r:embed="rId18"/>
          <a:stretch/>
        </p:blipFill>
        <p:spPr>
          <a:xfrm>
            <a:off x="1380240" y="6115680"/>
            <a:ext cx="850320" cy="275760"/>
          </a:xfrm>
          <a:prstGeom prst="rect">
            <a:avLst/>
          </a:prstGeom>
          <a:ln w="9360">
            <a:noFill/>
          </a:ln>
        </p:spPr>
      </p:pic>
      <p:sp>
        <p:nvSpPr>
          <p:cNvPr id="15" name="PlaceHolder 11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6" name="CustomShape 12"/>
          <p:cNvSpPr/>
          <p:nvPr/>
        </p:nvSpPr>
        <p:spPr>
          <a:xfrm>
            <a:off x="3124080" y="6172200"/>
            <a:ext cx="55623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strike="noStrike">
                <a:solidFill>
                  <a:srgbClr val="000000"/>
                </a:solidFill>
                <a:latin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/>
          </a:p>
        </p:txBody>
      </p:sp>
      <p:sp>
        <p:nvSpPr>
          <p:cNvPr id="17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4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102E54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22320" y="616680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8305920" y="6153120"/>
            <a:ext cx="609120" cy="3744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C5401BE9-B2E9-43D1-B495-9931CA1401D9}" type="slidenum">
              <a:rPr lang="en-US" sz="1400" strike="noStrike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59" name="PlaceHolder 7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Minimal Subspace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0.png"/><Relationship Id="rId5" Type="http://schemas.openxmlformats.org/officeDocument/2006/relationships/image" Target="../media/image550.png"/><Relationship Id="rId4" Type="http://schemas.openxmlformats.org/officeDocument/2006/relationships/image" Target="../media/image6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0.png"/><Relationship Id="rId5" Type="http://schemas.openxmlformats.org/officeDocument/2006/relationships/image" Target="../media/image18.png"/><Relationship Id="rId4" Type="http://schemas.openxmlformats.org/officeDocument/2006/relationships/image" Target="../media/image5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1.png"/><Relationship Id="rId5" Type="http://schemas.openxmlformats.org/officeDocument/2006/relationships/image" Target="../media/image530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58.png"/><Relationship Id="rId4" Type="http://schemas.openxmlformats.org/officeDocument/2006/relationships/image" Target="../media/image60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0.png"/><Relationship Id="rId5" Type="http://schemas.openxmlformats.org/officeDocument/2006/relationships/image" Target="../media/image670.png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80.png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13" y="2534883"/>
            <a:ext cx="2344573" cy="17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Shape 1"/>
          <p:cNvSpPr txBox="1"/>
          <p:nvPr/>
        </p:nvSpPr>
        <p:spPr>
          <a:xfrm>
            <a:off x="-228600" y="4184040"/>
            <a:ext cx="9525000" cy="107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100" b="1" dirty="0" smtClean="0">
                <a:latin typeface="Calibri" panose="020F0502020204030204" pitchFamily="34" charset="0"/>
              </a:rPr>
              <a:t>A </a:t>
            </a:r>
            <a:r>
              <a:rPr lang="en-US" sz="2100" b="1" dirty="0">
                <a:latin typeface="Calibri" panose="020F0502020204030204" pitchFamily="34" charset="0"/>
              </a:rPr>
              <a:t>m</a:t>
            </a:r>
            <a:r>
              <a:rPr lang="en-US" sz="2100" b="1" dirty="0" smtClean="0">
                <a:latin typeface="Calibri" panose="020F0502020204030204" pitchFamily="34" charset="0"/>
              </a:rPr>
              <a:t>inimal subspace rotation </a:t>
            </a:r>
            <a:r>
              <a:rPr lang="en-US" sz="2100" b="1" dirty="0">
                <a:latin typeface="Calibri" panose="020F0502020204030204" pitchFamily="34" charset="0"/>
              </a:rPr>
              <a:t>approach for obtaining stable &amp;</a:t>
            </a:r>
            <a:r>
              <a:rPr lang="en-US" sz="2100" b="1" dirty="0" smtClean="0">
                <a:latin typeface="Calibri" panose="020F0502020204030204" pitchFamily="34" charset="0"/>
              </a:rPr>
              <a:t> accurate low-order </a:t>
            </a:r>
            <a:r>
              <a:rPr lang="en-US" sz="2100" b="1" dirty="0">
                <a:latin typeface="Calibri" panose="020F0502020204030204" pitchFamily="34" charset="0"/>
              </a:rPr>
              <a:t>projection-based reduced order models for nonlinear </a:t>
            </a:r>
            <a:r>
              <a:rPr lang="en-US" sz="2100" b="1" dirty="0" smtClean="0">
                <a:latin typeface="Calibri" panose="020F0502020204030204" pitchFamily="34" charset="0"/>
              </a:rPr>
              <a:t>compressible flow</a:t>
            </a:r>
            <a:endParaRPr sz="2100" b="1" dirty="0">
              <a:latin typeface="Calibri" panose="020F0502020204030204" pitchFamily="34" charset="0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52400" y="50292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u="sng" dirty="0" smtClean="0">
                <a:latin typeface="Calibri" panose="020F0502020204030204" pitchFamily="34" charset="0"/>
              </a:rPr>
              <a:t>I. Tezaur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 M. Balajewicz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</a:p>
          <a:p>
            <a:pPr algn="ctr"/>
            <a:endParaRPr lang="en-US" sz="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baseline="30000" dirty="0" smtClean="0">
                <a:latin typeface="Calibri" panose="020F0502020204030204" pitchFamily="34" charset="0"/>
              </a:rPr>
              <a:t>1</a:t>
            </a:r>
            <a:r>
              <a:rPr lang="en-US" sz="1400" dirty="0" smtClean="0">
                <a:latin typeface="Calibri" panose="020F0502020204030204" pitchFamily="34" charset="0"/>
              </a:rPr>
              <a:t> Quantitative Modeling &amp; Analysis Department, Sandia National Laboratories</a:t>
            </a:r>
          </a:p>
          <a:p>
            <a:pPr algn="ctr"/>
            <a:r>
              <a:rPr lang="en-US" sz="1400" baseline="30000" dirty="0" smtClean="0">
                <a:latin typeface="Calibri" panose="020F0502020204030204" pitchFamily="34" charset="0"/>
              </a:rPr>
              <a:t>2</a:t>
            </a:r>
            <a:r>
              <a:rPr lang="en-US" sz="1400" dirty="0" smtClean="0">
                <a:latin typeface="Calibri" panose="020F0502020204030204" pitchFamily="34" charset="0"/>
              </a:rPr>
              <a:t> Aerospace Engineering Department, University of Illinois Urbana-Champaign</a:t>
            </a:r>
          </a:p>
          <a:p>
            <a:pPr algn="ctr"/>
            <a:endParaRPr lang="en-US" sz="400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ECCOMAS 2016    Crete, Greece    June 6-10, 2016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3957"/>
            <a:ext cx="1447800" cy="16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58" y="2556290"/>
            <a:ext cx="2473642" cy="16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066"/>
            <a:ext cx="3355318" cy="16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5867400"/>
            <a:ext cx="3124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6412"/>
            <a:ext cx="8382000" cy="56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5867400"/>
            <a:ext cx="3200400" cy="56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00" y="3276600"/>
                <a:ext cx="3399136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i="1" dirty="0" smtClean="0">
                    <a:latin typeface="Calibri" panose="020F0502020204030204" pitchFamily="34" charset="0"/>
                  </a:rPr>
                  <a:t>Snapshot matrix</a:t>
                </a:r>
                <a:r>
                  <a:rPr lang="en-US" sz="1400" b="1" dirty="0" smtClean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𝑿</m:t>
                    </m:r>
                    <m:r>
                      <a:rPr lang="en-US" sz="14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1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14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400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dirty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1400" i="1" dirty="0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US" sz="1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1400" i="1" dirty="0">
                            <a:latin typeface="Cambria Math"/>
                            <a:ea typeface="Cambria Math"/>
                          </a:rPr>
                          <m:t>𝑁𝑥𝐾</m:t>
                        </m:r>
                      </m:sup>
                    </m:sSup>
                  </m:oMath>
                </a14:m>
                <a:endParaRPr lang="en-US" sz="1400" dirty="0" smtClean="0"/>
              </a:p>
              <a:p>
                <a:r>
                  <a:rPr lang="en-US" sz="1400" b="1" i="1" dirty="0" smtClean="0">
                    <a:latin typeface="Calibri" panose="020F0502020204030204" pitchFamily="34" charset="0"/>
                  </a:rPr>
                  <a:t>SVD:</a:t>
                </a:r>
                <a:r>
                  <a:rPr lang="en-US" sz="14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𝑿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b="1" i="1">
                        <a:latin typeface="Cambria Math"/>
                      </a:rPr>
                      <m:t>𝑼</m:t>
                    </m:r>
                    <m:r>
                      <a:rPr lang="el-GR" sz="1400" b="1" i="1">
                        <a:latin typeface="Cambria Math"/>
                        <a:ea typeface="Cambria Math"/>
                      </a:rPr>
                      <m:t>𝜮</m:t>
                    </m:r>
                    <m:sSup>
                      <m:sSupPr>
                        <m:ctrlPr>
                          <a:rPr lang="el-GR" sz="1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p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b="1" i="1" dirty="0" smtClean="0"/>
              </a:p>
              <a:p>
                <a:r>
                  <a:rPr lang="en-US" sz="1400" b="1" i="1" dirty="0" smtClean="0">
                    <a:latin typeface="Calibri" panose="020F0502020204030204" pitchFamily="34" charset="0"/>
                  </a:rPr>
                  <a:t>Truncation:</a:t>
                </a:r>
                <a:r>
                  <a:rPr lang="en-US" sz="14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𝑼</m:t>
                    </m:r>
                    <m:r>
                      <a:rPr lang="en-US" sz="1400" b="1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)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=</m:t>
                    </m:r>
                    <m:r>
                      <a:rPr lang="en-US" sz="1400" b="1" i="1" dirty="0">
                        <a:latin typeface="Cambria Math"/>
                      </a:rPr>
                      <m:t>𝑼</m:t>
                    </m:r>
                    <m:d>
                      <m:dPr>
                        <m:ctrlPr>
                          <a:rPr lang="en-US" sz="14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/>
                          </a:rPr>
                          <m:t>:,1:</m:t>
                        </m:r>
                        <m:r>
                          <a:rPr lang="en-US" sz="1400" b="1" i="1" dirty="0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76600"/>
                <a:ext cx="3399136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358" b="-65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0" y="4015264"/>
                <a:ext cx="1905000" cy="1169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𝑁</m:t>
                    </m:r>
                    <m:r>
                      <a:rPr lang="en-US" sz="14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# of </a:t>
                </a:r>
                <a:r>
                  <a:rPr lang="en-US" sz="1400" dirty="0" err="1" smtClean="0">
                    <a:latin typeface="Calibri" panose="020F0502020204030204" pitchFamily="34" charset="0"/>
                  </a:rPr>
                  <a:t>dofs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 in high-fidelity simulation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𝐾</m:t>
                    </m:r>
                    <m:r>
                      <a:rPr lang="en-US" sz="14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# of snapshots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𝑛</m:t>
                    </m:r>
                    <m:r>
                      <a:rPr lang="en-US" sz="1400" i="1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 # of </a:t>
                </a:r>
                <a:r>
                  <a:rPr lang="en-US" sz="1400" dirty="0" err="1" smtClean="0">
                    <a:latin typeface="Calibri" panose="020F0502020204030204" pitchFamily="34" charset="0"/>
                  </a:rPr>
                  <a:t>dofs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 in ROM </a:t>
                </a:r>
              </a:p>
              <a:p>
                <a:r>
                  <a:rPr lang="en-US" sz="1400" dirty="0" smtClean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/>
                      </a:rPr>
                      <m:t>𝑛</m:t>
                    </m:r>
                    <m:r>
                      <a:rPr lang="en-US" sz="1400" i="1" dirty="0" smtClean="0">
                        <a:latin typeface="Cambria Math"/>
                      </a:rPr>
                      <m:t> &lt;&lt; </m:t>
                    </m:r>
                    <m:r>
                      <a:rPr lang="en-US" sz="1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/>
                      </a:rPr>
                      <m:t>𝑛</m:t>
                    </m:r>
                    <m:r>
                      <a:rPr lang="en-US" sz="1400" i="1" dirty="0" smtClean="0">
                        <a:latin typeface="Cambria Math"/>
                      </a:rPr>
                      <m:t> &lt;&lt; </m:t>
                    </m:r>
                    <m:r>
                      <a:rPr lang="en-US" sz="14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15264"/>
                <a:ext cx="1905000" cy="1169551"/>
              </a:xfrm>
              <a:prstGeom prst="rect">
                <a:avLst/>
              </a:prstGeom>
              <a:blipFill rotWithShape="1">
                <a:blip r:embed="rId5"/>
                <a:stretch>
                  <a:fillRect l="-317" b="-36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4600039"/>
            <a:ext cx="2362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POD/</a:t>
            </a:r>
            <a:r>
              <a:rPr lang="en-US" sz="2000" b="1" dirty="0" err="1" smtClean="0">
                <a:latin typeface="Calibri" panose="020F0502020204030204" pitchFamily="34" charset="0"/>
              </a:rPr>
              <a:t>Galerkin</a:t>
            </a:r>
            <a:r>
              <a:rPr lang="en-US" sz="2000" b="1" dirty="0" smtClean="0">
                <a:latin typeface="Calibri" panose="020F0502020204030204" pitchFamily="34" charset="0"/>
              </a:rPr>
              <a:t> Method to Model Order Reduction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814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5340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Governing equations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3D compressible </a:t>
            </a:r>
            <a:r>
              <a:rPr lang="en-US" sz="2000" dirty="0" err="1" smtClean="0">
                <a:latin typeface="Calibri" panose="020F0502020204030204" pitchFamily="34" charset="0"/>
              </a:rPr>
              <a:t>Navier</a:t>
            </a:r>
            <a:r>
              <a:rPr lang="en-US" sz="2000" dirty="0" smtClean="0">
                <a:latin typeface="Calibri" panose="020F0502020204030204" pitchFamily="34" charset="0"/>
              </a:rPr>
              <a:t>-Stokes equations in </a:t>
            </a:r>
            <a:r>
              <a:rPr lang="en-US" sz="2000" i="1" u="sng" dirty="0" smtClean="0">
                <a:latin typeface="Calibri" panose="020F0502020204030204" pitchFamily="34" charset="0"/>
              </a:rPr>
              <a:t>primitive specific volume form</a:t>
            </a:r>
            <a:r>
              <a:rPr lang="en-US" sz="2000" i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3010" y="26786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(1)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2133600"/>
                <a:ext cx="6629400" cy="15343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𝑅𝑒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𝑃𝑟𝑅𝑒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33600"/>
                <a:ext cx="6629400" cy="1534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-152400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[PDEs]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163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5340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Governing equations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3D compressible </a:t>
            </a:r>
            <a:r>
              <a:rPr lang="en-US" sz="2000" dirty="0" err="1" smtClean="0">
                <a:latin typeface="Calibri" panose="020F0502020204030204" pitchFamily="34" charset="0"/>
              </a:rPr>
              <a:t>Navier</a:t>
            </a:r>
            <a:r>
              <a:rPr lang="en-US" sz="2000" dirty="0" smtClean="0">
                <a:latin typeface="Calibri" panose="020F0502020204030204" pitchFamily="34" charset="0"/>
              </a:rPr>
              <a:t>-Stokes equations in </a:t>
            </a:r>
            <a:r>
              <a:rPr lang="en-US" sz="2000" i="1" u="sng" dirty="0" smtClean="0">
                <a:latin typeface="Calibri" panose="020F0502020204030204" pitchFamily="34" charset="0"/>
              </a:rPr>
              <a:t>primitive specific volume form</a:t>
            </a:r>
            <a:r>
              <a:rPr lang="en-US" sz="2000" i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3010" y="26786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(1)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2133600"/>
                <a:ext cx="6629400" cy="15343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𝑅𝑒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𝑃𝑟𝑅𝑒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33600"/>
                <a:ext cx="6629400" cy="1534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962400"/>
                <a:ext cx="8076840" cy="101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Spectral discretization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𝒒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)≈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US" sz="2000" i="1">
                        <a:latin typeface="Cambria Math"/>
                      </a:rPr>
                      <m:t>+ </m:t>
                    </m:r>
                  </m:oMath>
                </a14:m>
                <a:r>
                  <a:rPr lang="en-US" sz="2000" dirty="0" err="1">
                    <a:latin typeface="Calibri" panose="020F0502020204030204" pitchFamily="34" charset="0"/>
                  </a:rPr>
                  <a:t>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applied to (1) yields </a:t>
                </a:r>
                <a:r>
                  <a:rPr lang="en-US" sz="2000" dirty="0">
                    <a:latin typeface="Calibri" panose="020F0502020204030204" pitchFamily="34" charset="0"/>
                  </a:rPr>
                  <a:t>a system of </a:t>
                </a:r>
                <a14:m>
                  <m:oMath xmlns:m="http://schemas.openxmlformats.org/officeDocument/2006/math">
                    <m:r>
                      <a:rPr lang="en-US" sz="2000" i="1" u="sng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i="1" u="sng" dirty="0">
                    <a:latin typeface="Calibri" panose="020F0502020204030204" pitchFamily="34" charset="0"/>
                  </a:rPr>
                  <a:t> coupled quadratic ODEs</a:t>
                </a:r>
                <a:r>
                  <a:rPr lang="en-US" sz="2000" dirty="0">
                    <a:latin typeface="Calibri" panose="020F050202020403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2400"/>
                <a:ext cx="8076840" cy="1016625"/>
              </a:xfrm>
              <a:prstGeom prst="rect">
                <a:avLst/>
              </a:prstGeom>
              <a:blipFill rotWithShape="1">
                <a:blip r:embed="rId4"/>
                <a:stretch>
                  <a:fillRect l="-604" t="-48503" r="-906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5720" y="4868154"/>
                <a:ext cx="6019800" cy="618246"/>
              </a:xfrm>
              <a:prstGeom prst="rect">
                <a:avLst/>
              </a:prstGeom>
              <a:solidFill>
                <a:srgbClr val="A5F7BA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𝑳𝒂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(2)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20" y="4868154"/>
                <a:ext cx="6019800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24800" y="49646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(2)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49443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[ROM]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2400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[PDEs]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280" y="5715000"/>
                <a:ext cx="6895920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80" y="5715000"/>
                <a:ext cx="6895920" cy="657809"/>
              </a:xfrm>
              <a:prstGeom prst="rect">
                <a:avLst/>
              </a:prstGeom>
              <a:blipFill rotWithShape="1">
                <a:blip r:embed="rId6"/>
                <a:stretch>
                  <a:fillRect l="-707" t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873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Summary of technical challenges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927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Summary of technical challenges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>
                <a:latin typeface="Calibri" panose="020F0502020204030204" pitchFamily="34" charset="0"/>
              </a:rPr>
              <a:t>large, energy producing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scales of the flow (i.e., modes with large POD eigenvalues</a:t>
            </a:r>
            <a:r>
              <a:rPr lang="en-US" sz="2000" dirty="0" smtClean="0">
                <a:latin typeface="Calibri" panose="020F050202020403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Summary of technical challenges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>
                <a:latin typeface="Calibri" panose="020F0502020204030204" pitchFamily="34" charset="0"/>
              </a:rPr>
              <a:t>large, energy producing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scales of the flow (i.e., modes with large POD eigenvalues</a:t>
            </a:r>
            <a:r>
              <a:rPr lang="en-US" sz="2000" dirty="0" smtClean="0">
                <a:latin typeface="Calibri" panose="020F050202020403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Truncated/unresolved modes are negligible form a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data compression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point </a:t>
            </a:r>
            <a:r>
              <a:rPr lang="en-US" sz="2000" dirty="0">
                <a:latin typeface="Calibri" panose="020F0502020204030204" pitchFamily="34" charset="0"/>
              </a:rPr>
              <a:t>of view (i.e., small POD eigenvalues) but are crucial for the </a:t>
            </a:r>
            <a:r>
              <a:rPr lang="en-US" sz="2000" b="1" i="1" u="sng" dirty="0">
                <a:latin typeface="Calibri" panose="020F0502020204030204" pitchFamily="34" charset="0"/>
              </a:rPr>
              <a:t>dynamical equations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" i="1" u="sng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Summary of technical challenges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POD is, by definition and design, biased towards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large, energy producing</a:t>
                </a:r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scales of the flow (i.e., modes with large POD eigenvalues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Truncated/unresolved modes are negligible form a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data compression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point </a:t>
                </a:r>
                <a:r>
                  <a:rPr lang="en-US" sz="2000" dirty="0">
                    <a:latin typeface="Calibri" panose="020F0502020204030204" pitchFamily="34" charset="0"/>
                  </a:rPr>
                  <a:t>of view (i.e., small POD eigenvalues) but are crucial for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dynamical equations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00" i="1" u="sng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For fluid flow applications, higher-order modes are associated with energy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low-dimensional ROMs are often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>
                    <a:latin typeface="Calibri" panose="020F0502020204030204" pitchFamily="34" charset="0"/>
                  </a:rPr>
                  <a:t> and sometimes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blipFill rotWithShape="1">
                <a:blip r:embed="rId3"/>
                <a:stretch>
                  <a:fillRect l="-571" t="-1022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Summary of technical challenges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POD is, by definition and design, biased towards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large, energy producing</a:t>
                </a:r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scales of the flow (i.e., modes with large POD eigenvalues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Truncated/unresolved modes are negligible form a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data compression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point </a:t>
                </a:r>
                <a:r>
                  <a:rPr lang="en-US" sz="2000" dirty="0">
                    <a:latin typeface="Calibri" panose="020F0502020204030204" pitchFamily="34" charset="0"/>
                  </a:rPr>
                  <a:t>of view (i.e., small POD eigenvalues) but are crucial for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dynamical equations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00" i="1" u="sng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For fluid flow applications, higher-order modes are associated with energy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low-dimensional ROMs are often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>
                    <a:latin typeface="Calibri" panose="020F0502020204030204" pitchFamily="34" charset="0"/>
                  </a:rPr>
                  <a:t> and sometimes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blipFill rotWithShape="1">
                <a:blip r:embed="rId3"/>
                <a:stretch>
                  <a:fillRect l="-571" t="-1022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52420" y="4626114"/>
            <a:ext cx="601998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For a ROM </a:t>
            </a:r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be stable and accurate, the </a:t>
            </a:r>
            <a:r>
              <a:rPr lang="en-US" sz="2000" b="1" i="1" u="sng" dirty="0">
                <a:latin typeface="Calibri" panose="020F0502020204030204" pitchFamily="34" charset="0"/>
              </a:rPr>
              <a:t>truncated/unresolved subspace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must be accounted </a:t>
            </a:r>
            <a:r>
              <a:rPr lang="en-US" sz="2000" dirty="0" smtClean="0">
                <a:latin typeface="Calibri" panose="020F0502020204030204" pitchFamily="34" charset="0"/>
              </a:rPr>
              <a:t>for.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Summary of technical challenges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POD is, by definition and design, biased towards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large, energy producing</a:t>
                </a:r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scales of the flow (i.e., modes with large POD eigenvalues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Truncated/unresolved modes are negligible form a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data compression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point </a:t>
                </a:r>
                <a:r>
                  <a:rPr lang="en-US" sz="2000" dirty="0">
                    <a:latin typeface="Calibri" panose="020F0502020204030204" pitchFamily="34" charset="0"/>
                  </a:rPr>
                  <a:t>of view (i.e., small POD eigenvalues) but are crucial for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dynamical equations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00" i="1" u="sng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For fluid flow applications, higher-order modes are associated with energy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low-dimensional ROMs are often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>
                    <a:latin typeface="Calibri" panose="020F0502020204030204" pitchFamily="34" charset="0"/>
                  </a:rPr>
                  <a:t> and sometimes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blipFill rotWithShape="1">
                <a:blip r:embed="rId3"/>
                <a:stretch>
                  <a:fillRect l="-571" t="-1022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52420" y="4626114"/>
            <a:ext cx="601998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For a ROM </a:t>
            </a:r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be stable and accurate, the </a:t>
            </a:r>
            <a:r>
              <a:rPr lang="en-US" sz="2000" b="1" i="1" u="sng" dirty="0">
                <a:latin typeface="Calibri" panose="020F0502020204030204" pitchFamily="34" charset="0"/>
              </a:rPr>
              <a:t>truncated/unresolved subspace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must be accounted </a:t>
            </a:r>
            <a:r>
              <a:rPr lang="en-US" sz="2000" dirty="0" smtClean="0">
                <a:latin typeface="Calibri" panose="020F0502020204030204" pitchFamily="34" charset="0"/>
              </a:rPr>
              <a:t>for.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25146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latin typeface="Calibri" panose="020F0502020204030204" pitchFamily="34" charset="0"/>
              </a:rPr>
              <a:t>Turbulence Modeling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(traditional approach)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562600"/>
            <a:ext cx="25146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latin typeface="Calibri" panose="020F0502020204030204" pitchFamily="34" charset="0"/>
              </a:rPr>
              <a:t>Subspace Rotation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(our approach)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53340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24600" y="53340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 smtClean="0">
                <a:latin typeface="Calibri" panose="020F0502020204030204" pitchFamily="34" charset="0"/>
              </a:rPr>
              <a:t>Summary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244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𝑳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353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03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913070"/>
              </a:xfrm>
              <a:prstGeom prst="rect">
                <a:avLst/>
              </a:prstGeom>
              <a:blipFill rotWithShape="1">
                <a:blip r:embed="rId4"/>
                <a:stretch>
                  <a:fillRect l="-661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7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128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1282402"/>
              </a:xfrm>
              <a:prstGeom prst="rect">
                <a:avLst/>
              </a:prstGeom>
              <a:blipFill rotWithShape="1">
                <a:blip r:embed="rId4"/>
                <a:stretch>
                  <a:fillRect l="-661" t="-23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7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1897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1897955"/>
              </a:xfrm>
              <a:prstGeom prst="rect">
                <a:avLst/>
              </a:prstGeom>
              <a:blipFill rotWithShape="1">
                <a:blip r:embed="rId4"/>
                <a:stretch>
                  <a:fillRect l="-661" t="-1608" b="-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78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251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Calibration is necessary to derive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and optimal value is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flow dependent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  <a:endParaRPr lang="en-US" sz="2000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2513509"/>
              </a:xfrm>
              <a:prstGeom prst="rect">
                <a:avLst/>
              </a:prstGeom>
              <a:blipFill rotWithShape="1">
                <a:blip r:embed="rId4"/>
                <a:stretch>
                  <a:fillRect l="-661" t="-1214" r="-1175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78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3129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Calibration is necessary to derive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and optimal value is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flow dependent</a:t>
                </a:r>
                <a:r>
                  <a:rPr lang="en-US" sz="2000" i="1" dirty="0">
                    <a:latin typeface="Calibri" panose="020F0502020204030204" pitchFamily="34" charset="0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linear model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cannot be expected to perform well for all classes of problems (e.g., nonlinear).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3129062"/>
              </a:xfrm>
              <a:prstGeom prst="rect">
                <a:avLst/>
              </a:prstGeom>
              <a:blipFill rotWithShape="1">
                <a:blip r:embed="rId4"/>
                <a:stretch>
                  <a:fillRect l="-661" t="-975" r="-1175" b="-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78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86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048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Proposed new approach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13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048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Proposed new approach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438400"/>
                <a:ext cx="8458080" cy="1631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Illustrative example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Standard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retain only the most energetic POD modes,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Proposed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choose some higher order basis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modes to </a:t>
                </a:r>
                <a:r>
                  <a:rPr lang="en-US" sz="2000" dirty="0">
                    <a:latin typeface="Calibri" panose="020F0502020204030204" pitchFamily="34" charset="0"/>
                  </a:rPr>
                  <a:t>increase dissipation,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38400"/>
                <a:ext cx="845808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576" t="-1481" b="-51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13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048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Proposed new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960" y="5193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(3)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438400"/>
                <a:ext cx="8458080" cy="1631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Illustrative example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Standard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retain only the most energetic POD modes,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Proposed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choose some higher order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basis modes </a:t>
                </a:r>
                <a:r>
                  <a:rPr lang="en-US" sz="2000" dirty="0">
                    <a:latin typeface="Calibri" panose="020F0502020204030204" pitchFamily="34" charset="0"/>
                  </a:rPr>
                  <a:t>to increase dissipation,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38400"/>
                <a:ext cx="845808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576" t="-1481" b="-51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240" y="4267200"/>
                <a:ext cx="79251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More generally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approximate the solution using a linear superposition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(with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 most energetic modes: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0" y="4267200"/>
                <a:ext cx="792516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615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5105400"/>
                <a:ext cx="4724400" cy="4471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=1,…,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05400"/>
                <a:ext cx="4724400" cy="447174"/>
              </a:xfrm>
              <a:prstGeom prst="rect">
                <a:avLst/>
              </a:prstGeom>
              <a:blipFill rotWithShape="1">
                <a:blip r:embed="rId5"/>
                <a:stretch>
                  <a:fillRect t="-91781" b="-14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5791200"/>
                <a:ext cx="784872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an orthonormal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𝑿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 “rotation” matrix.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91200"/>
                <a:ext cx="7848720" cy="421013"/>
              </a:xfrm>
              <a:prstGeom prst="rect">
                <a:avLst/>
              </a:prstGeom>
              <a:blipFill rotWithShape="1">
                <a:blip r:embed="rId6"/>
                <a:stretch>
                  <a:fillRect l="-78" t="-14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13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637705"/>
                <a:ext cx="7086600" cy="11054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flow.</a:t>
                </a: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 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37705"/>
                <a:ext cx="7086600" cy="1105495"/>
              </a:xfrm>
              <a:prstGeom prst="rect">
                <a:avLst/>
              </a:prstGeom>
              <a:blipFill rotWithShape="1">
                <a:blip r:embed="rId3"/>
                <a:stretch>
                  <a:fillRect l="-773" t="-2186" b="-87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173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637705"/>
                <a:ext cx="7086600" cy="11054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flow.</a:t>
                </a: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 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37705"/>
                <a:ext cx="7086600" cy="1105495"/>
              </a:xfrm>
              <a:prstGeom prst="rect">
                <a:avLst/>
              </a:prstGeom>
              <a:blipFill rotWithShape="1">
                <a:blip r:embed="rId3"/>
                <a:stretch>
                  <a:fillRect l="-773" t="-2186" b="-87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3048000"/>
                <a:ext cx="8457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formulate and solve a </a:t>
                </a:r>
                <a:r>
                  <a:rPr lang="en-US" i="1" u="sng" dirty="0" smtClean="0"/>
                  <a:t>constrained optimization problem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0"/>
                <a:ext cx="845784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3547051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subject</m:t>
                      </m:r>
                      <m:r>
                        <a:rPr lang="en-US" sz="200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to</m:t>
                      </m:r>
                      <m:r>
                        <a:rPr lang="en-US" sz="2000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47051"/>
                <a:ext cx="4876800" cy="773738"/>
              </a:xfrm>
              <a:prstGeom prst="rect">
                <a:avLst/>
              </a:prstGeom>
              <a:blipFill rotWithShape="1">
                <a:blip r:embed="rId5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4473189"/>
                <a:ext cx="8153040" cy="75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is the </a:t>
                </a:r>
                <a:r>
                  <a:rPr lang="en-US" sz="2000" i="1" u="sng" dirty="0" err="1" smtClean="0">
                    <a:latin typeface="Calibri" panose="020F0502020204030204" pitchFamily="34" charset="0"/>
                  </a:rPr>
                  <a:t>Stiefel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 manifold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73189"/>
                <a:ext cx="8153040" cy="759567"/>
              </a:xfrm>
              <a:prstGeom prst="rect">
                <a:avLst/>
              </a:prstGeom>
              <a:blipFill rotWithShape="1">
                <a:blip r:embed="rId6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20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637705"/>
                <a:ext cx="7086600" cy="11054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flow.</a:t>
                </a: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2.     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37705"/>
                <a:ext cx="7086600" cy="1105495"/>
              </a:xfrm>
              <a:prstGeom prst="rect">
                <a:avLst/>
              </a:prstGeom>
              <a:blipFill rotWithShape="1">
                <a:blip r:embed="rId3"/>
                <a:stretch>
                  <a:fillRect l="-773" t="-2186" b="-87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3048000"/>
                <a:ext cx="8457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We formulate and solve a </a:t>
                </a:r>
                <a:r>
                  <a:rPr lang="en-US" i="1" u="sng" dirty="0" smtClean="0"/>
                  <a:t>constrained optimization problem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0"/>
                <a:ext cx="845784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3547051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47051"/>
                <a:ext cx="4876800" cy="773738"/>
              </a:xfrm>
              <a:prstGeom prst="rect">
                <a:avLst/>
              </a:prstGeom>
              <a:blipFill rotWithShape="1">
                <a:blip r:embed="rId5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4473189"/>
                <a:ext cx="8153040" cy="75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is the </a:t>
                </a:r>
                <a:r>
                  <a:rPr lang="en-US" sz="2000" i="1" u="sng" dirty="0" err="1" smtClean="0">
                    <a:latin typeface="Calibri" panose="020F0502020204030204" pitchFamily="34" charset="0"/>
                  </a:rPr>
                  <a:t>Stiefel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 manifold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73189"/>
                <a:ext cx="8153040" cy="759567"/>
              </a:xfrm>
              <a:prstGeom prst="rect">
                <a:avLst/>
              </a:prstGeom>
              <a:blipFill rotWithShape="1">
                <a:blip r:embed="rId6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5158989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Once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found, the result is a system of the form (2)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with: 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58989"/>
                <a:ext cx="8686800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632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5692389"/>
                <a:ext cx="6934320" cy="4798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i="1" baseline="-25000">
                        <a:latin typeface="Cambria Math"/>
                      </a:rPr>
                      <m:t>𝑗𝑘</m:t>
                    </m:r>
                  </m:oMath>
                </a14:m>
                <a:r>
                  <a:rPr lang="en-US" sz="2000" baseline="-25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𝑠𝑖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sz="2000" i="1" baseline="-25000">
                            <a:latin typeface="Cambria Math"/>
                          </a:rPr>
                          <m:t>𝑞𝑟</m:t>
                        </m:r>
                      </m:e>
                    </m:nary>
                    <m:sSub>
                      <m:sSubPr>
                        <m:ctrlPr>
                          <a:rPr lang="en-US" sz="20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𝑞𝑟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𝑟𝑘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sz="2000" b="1" i="1" dirty="0"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𝑳𝑿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92389"/>
                <a:ext cx="6934320" cy="479811"/>
              </a:xfrm>
              <a:prstGeom prst="rect">
                <a:avLst/>
              </a:prstGeom>
              <a:blipFill rotWithShape="1">
                <a:blip r:embed="rId8"/>
                <a:stretch>
                  <a:fillRect l="-176" t="-94937" b="-14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173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286000"/>
                <a:ext cx="76200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0"/>
                <a:ext cx="7620000" cy="615553"/>
              </a:xfrm>
              <a:prstGeom prst="rect">
                <a:avLst/>
              </a:prstGeom>
              <a:blipFill rotWithShape="1">
                <a:blip r:embed="rId3"/>
                <a:stretch>
                  <a:fillRect l="-640" t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588462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blipFill rotWithShape="1"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823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286000"/>
                <a:ext cx="76200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Minimize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subspace rotation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0"/>
                <a:ext cx="7620000" cy="1538883"/>
              </a:xfrm>
              <a:prstGeom prst="rect">
                <a:avLst/>
              </a:prstGeom>
              <a:blipFill rotWithShape="1">
                <a:blip r:embed="rId3"/>
                <a:stretch>
                  <a:fillRect l="-64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588462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32766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76600"/>
                <a:ext cx="5181600" cy="445891"/>
              </a:xfrm>
              <a:prstGeom prst="rect">
                <a:avLst/>
              </a:prstGeom>
              <a:blipFill rotWithShape="1">
                <a:blip r:embed="rId4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9600" y="3288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(6)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blipFill rotWithShape="1"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823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286000"/>
                <a:ext cx="76200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Minimize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subspace rotation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0"/>
                <a:ext cx="7620000" cy="1538883"/>
              </a:xfrm>
              <a:prstGeom prst="rect">
                <a:avLst/>
              </a:prstGeom>
              <a:blipFill rotWithShape="1">
                <a:blip r:embed="rId3"/>
                <a:stretch>
                  <a:fillRect l="-64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588462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4483807"/>
                <a:ext cx="3657600" cy="392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=−|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𝑿𝑿</m:t>
                          </m:r>
                          <m:r>
                            <a:rPr lang="en-US" sz="2000" b="0" i="1" baseline="30000" dirty="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0" i="1" baseline="-25000" dirty="0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483807"/>
                <a:ext cx="3657600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3886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Maximize resolved </a:t>
            </a:r>
            <a:r>
              <a:rPr lang="en-US" sz="2000" i="1" u="sng" dirty="0">
                <a:latin typeface="Calibri" panose="020F0502020204030204" pitchFamily="34" charset="0"/>
              </a:rPr>
              <a:t>turbulent kinetic energy (TKE)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32766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76600"/>
                <a:ext cx="5181600" cy="445891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29600" y="3288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960" y="43550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(7)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blipFill rotWithShape="1"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823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286000"/>
                <a:ext cx="76200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Minimize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subspace rotation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0"/>
                <a:ext cx="7620000" cy="1538883"/>
              </a:xfrm>
              <a:prstGeom prst="rect">
                <a:avLst/>
              </a:prstGeom>
              <a:blipFill rotWithShape="1">
                <a:blip r:embed="rId3"/>
                <a:stretch>
                  <a:fillRect l="-64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588462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4483807"/>
                <a:ext cx="3657600" cy="392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=−|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𝑿𝑿</m:t>
                          </m:r>
                          <m:r>
                            <a:rPr lang="en-US" sz="2000" b="0" i="1" baseline="30000" dirty="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0" i="1" baseline="-25000" dirty="0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483807"/>
                <a:ext cx="3657600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3886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Maximize resolved </a:t>
            </a:r>
            <a:r>
              <a:rPr lang="en-US" sz="2000" i="1" u="sng" dirty="0">
                <a:latin typeface="Calibri" panose="020F0502020204030204" pitchFamily="34" charset="0"/>
              </a:rPr>
              <a:t>turbulent kinetic energy (TKE)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32766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76600"/>
                <a:ext cx="5181600" cy="445891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0" y="5029200"/>
            <a:ext cx="883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TKE objective (7) comes from earlier work (</a:t>
            </a:r>
            <a:r>
              <a:rPr lang="en-US" sz="2000" dirty="0" err="1" smtClean="0">
                <a:latin typeface="Calibri" panose="020F0502020204030204" pitchFamily="34" charset="0"/>
              </a:rPr>
              <a:t>Balajewicz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et al., </a:t>
            </a:r>
            <a:r>
              <a:rPr lang="en-US" sz="2000" dirty="0" smtClean="0">
                <a:latin typeface="Calibri" panose="020F0502020204030204" pitchFamily="34" charset="0"/>
              </a:rPr>
              <a:t>2013) involving stabilization of incompressible flow ROMs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POD modes associated with low KE are important </a:t>
            </a:r>
            <a:r>
              <a:rPr lang="en-US" sz="2000" i="1" dirty="0" smtClean="0">
                <a:latin typeface="Calibri" panose="020F0502020204030204" pitchFamily="34" charset="0"/>
              </a:rPr>
              <a:t>dynamically </a:t>
            </a:r>
            <a:r>
              <a:rPr lang="en-US" sz="2000" dirty="0" smtClean="0">
                <a:latin typeface="Calibri" panose="020F0502020204030204" pitchFamily="34" charset="0"/>
              </a:rPr>
              <a:t>even though they contribute little to overall energy of the fluid flow.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0" y="3288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960" y="43550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(7)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blipFill rotWithShape="1"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38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286000"/>
                <a:ext cx="7620000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have considered two objectives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Minimize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subspace rotation</a:t>
                </a:r>
              </a:p>
              <a:p>
                <a:pPr lvl="1"/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0"/>
                <a:ext cx="7620000" cy="1538883"/>
              </a:xfrm>
              <a:prstGeom prst="rect">
                <a:avLst/>
              </a:prstGeom>
              <a:blipFill rotWithShape="1">
                <a:blip r:embed="rId3"/>
                <a:stretch>
                  <a:fillRect l="-64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588462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4483807"/>
                <a:ext cx="3657600" cy="392993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=−|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b="1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𝜮</m:t>
                          </m:r>
                          <m:r>
                            <a:rPr lang="en-US" sz="20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𝑿𝑿</m:t>
                          </m:r>
                          <m:r>
                            <a:rPr lang="en-US" sz="2000" b="0" i="1" baseline="300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l-GR" sz="2000" b="1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0" i="1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n-US" sz="2000" baseline="-25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483807"/>
                <a:ext cx="3657600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3886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Maximize resolved </a:t>
            </a:r>
            <a:r>
              <a:rPr lang="en-US" sz="2000" i="1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turbulent kinetic energy (TKE)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32766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76600"/>
                <a:ext cx="5181600" cy="445891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0" y="5029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Numerical experiments reveal objective (6) produces better results than objective (7) for compressible flow.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3288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(6)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960" y="43550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(7)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blipFill rotWithShape="1"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81000" y="2743200"/>
            <a:ext cx="7391400" cy="1143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50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795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541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2447092"/>
                <a:ext cx="86107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use the traditional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eddy-viscosity closure model ansatz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for the constraint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𝑔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b="1" i="1" dirty="0" smtClean="0">
                        <a:latin typeface="Cambria Math"/>
                      </a:rPr>
                      <m:t>,</m:t>
                    </m:r>
                    <m:r>
                      <a:rPr lang="en-US" sz="2000" b="1" i="1" dirty="0" smtClean="0">
                        <a:latin typeface="Cambria Math"/>
                      </a:rPr>
                      <m:t>𝑳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  <m:r>
                      <a:rPr 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2447092"/>
                <a:ext cx="861078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37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588462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3298022"/>
                <a:ext cx="388620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98022"/>
                <a:ext cx="3886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4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9600" y="3288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(8)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blipFill rotWithShape="1">
                <a:blip r:embed="rId5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31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2447092"/>
                <a:ext cx="86107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use the traditional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eddy-viscosity closure model ansatz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for the constraint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𝑔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b="1" i="1" dirty="0" smtClean="0">
                        <a:latin typeface="Cambria Math"/>
                      </a:rPr>
                      <m:t>,</m:t>
                    </m:r>
                    <m:r>
                      <a:rPr lang="en-US" sz="2000" b="1" i="1" dirty="0" smtClean="0">
                        <a:latin typeface="Cambria Math"/>
                      </a:rPr>
                      <m:t>𝑳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  <m:r>
                      <a:rPr 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2447092"/>
                <a:ext cx="861078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37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588462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3298022"/>
                <a:ext cx="388620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98022"/>
                <a:ext cx="3886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4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420" y="4048542"/>
                <a:ext cx="868698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Specifically, constraint (8) involves overall balance between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energy production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 dirty="0">
                        <a:latin typeface="Cambria Math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proxy for the balance between linear energy production and energy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dissipation.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0" y="4048542"/>
                <a:ext cx="8686980" cy="1508105"/>
              </a:xfrm>
              <a:prstGeom prst="rect">
                <a:avLst/>
              </a:prstGeom>
              <a:blipFill rotWithShape="1">
                <a:blip r:embed="rId5"/>
                <a:stretch>
                  <a:fillRect l="-561" t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9600" y="3288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(8)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blipFill rotWithShape="1"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55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2447092"/>
                <a:ext cx="86107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We use the traditional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eddy-viscosity closure model ansatz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for the constraint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𝑔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  <m:r>
                      <a:rPr lang="en-US" sz="2000" b="1" i="1" dirty="0" smtClean="0">
                        <a:latin typeface="Cambria Math"/>
                      </a:rPr>
                      <m:t>,</m:t>
                    </m:r>
                    <m:r>
                      <a:rPr lang="en-US" sz="2000" b="1" i="1" dirty="0" smtClean="0">
                        <a:latin typeface="Cambria Math"/>
                      </a:rPr>
                      <m:t>𝑳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  <m:r>
                      <a:rPr lang="en-US" sz="2000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in (5):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2447092"/>
                <a:ext cx="861078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37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588462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(5)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3298022"/>
                <a:ext cx="388620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98022"/>
                <a:ext cx="3886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44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420" y="4048542"/>
                <a:ext cx="868698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Specifically, constraint (8) involves overall balance between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linear energy production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 dirty="0">
                        <a:latin typeface="Cambria Math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proxy for the balance between linear energy production and energy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dissipation.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Constraint </a:t>
                </a:r>
                <a:r>
                  <a:rPr lang="en-US" sz="2000" dirty="0">
                    <a:latin typeface="Calibri" panose="020F0502020204030204" pitchFamily="34" charset="0"/>
                  </a:rPr>
                  <a:t>comes from property that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averaged total power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tr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 dirty="0">
                        <a:latin typeface="Cambria Math"/>
                      </a:rPr>
                      <m:t>𝑳𝑿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energy transfer) has to vanish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0" y="4048542"/>
                <a:ext cx="8686980" cy="2062103"/>
              </a:xfrm>
              <a:prstGeom prst="rect">
                <a:avLst/>
              </a:prstGeom>
              <a:blipFill rotWithShape="1">
                <a:blip r:embed="rId5"/>
                <a:stretch>
                  <a:fillRect l="-561" t="-1479" b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229600" y="3288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(8)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𝑿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    </m:t>
                      </m:r>
                      <m:r>
                        <a:rPr lang="en-US" sz="200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12262"/>
                <a:ext cx="4876800" cy="773738"/>
              </a:xfrm>
              <a:prstGeom prst="rect">
                <a:avLst/>
              </a:prstGeom>
              <a:blipFill rotWithShape="1">
                <a:blip r:embed="rId6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55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Minimal subspace rotation: </a:t>
            </a:r>
            <a:r>
              <a:rPr lang="en-US" sz="2000" dirty="0" smtClean="0">
                <a:latin typeface="Calibri" panose="020F0502020204030204" pitchFamily="34" charset="0"/>
              </a:rPr>
              <a:t>trace minimization on </a:t>
            </a:r>
            <a:r>
              <a:rPr lang="en-US" sz="2000" dirty="0" err="1" smtClean="0">
                <a:latin typeface="Calibri" panose="020F0502020204030204" pitchFamily="34" charset="0"/>
              </a:rPr>
              <a:t>Stiefel</a:t>
            </a:r>
            <a:r>
              <a:rPr lang="en-US" sz="2000" dirty="0" smtClean="0">
                <a:latin typeface="Calibri" panose="020F0502020204030204" pitchFamily="34" charset="0"/>
              </a:rPr>
              <a:t>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2447092"/>
                <a:ext cx="8610780" cy="343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000" dirty="0" smtClean="0">
                    <a:latin typeface="Cambria Math"/>
                    <a:ea typeface="Cambria Math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proxy for the balance between linear energy production and energy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(calculated iteratively using modal energy).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Cambria Math"/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the </a:t>
                </a:r>
                <a:r>
                  <a:rPr lang="en-US" sz="2000" i="1" u="sng" dirty="0" err="1">
                    <a:latin typeface="Calibri" panose="020F0502020204030204" pitchFamily="34" charset="0"/>
                  </a:rPr>
                  <a:t>Stiefel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 manifold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Equation (9) is solved efficiently offline using the method of Lagrange multipliers (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Manopt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MATLAB toolbox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See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Balajewicz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, </a:t>
                </a:r>
                <a:r>
                  <a:rPr lang="en-US" sz="2000" u="sng" dirty="0" err="1" smtClean="0">
                    <a:latin typeface="Calibri" panose="020F0502020204030204" pitchFamily="34" charset="0"/>
                  </a:rPr>
                  <a:t>Tezaur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, Dowell,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2016) and Appendix slide for Algorithm.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2447092"/>
                <a:ext cx="8610780" cy="3437223"/>
              </a:xfrm>
              <a:prstGeom prst="rect">
                <a:avLst/>
              </a:prstGeom>
              <a:blipFill rotWithShape="1">
                <a:blip r:embed="rId3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8404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(9)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0" y="1642541"/>
                <a:ext cx="4876800" cy="7958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 b="0" i="0" smtClean="0">
                          <a:latin typeface="Cambria Math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42541"/>
                <a:ext cx="4876800" cy="795859"/>
              </a:xfrm>
              <a:prstGeom prst="rect">
                <a:avLst/>
              </a:prstGeom>
              <a:blipFill rotWithShape="1">
                <a:blip r:embed="rId4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094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34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076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</a:rPr>
              <a:t>Advantages of proposed approach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1354217"/>
              </a:xfrm>
              <a:prstGeom prst="rect">
                <a:avLst/>
              </a:prstGeom>
              <a:blipFill rotWithShape="1">
                <a:blip r:embed="rId3"/>
                <a:stretch>
                  <a:fillRect l="-604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1969770"/>
              </a:xfrm>
              <a:prstGeom prst="rect">
                <a:avLst/>
              </a:prstGeom>
              <a:blipFill rotWithShape="1">
                <a:blip r:embed="rId3"/>
                <a:stretch>
                  <a:fillRect l="-604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Works 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2431435"/>
              </a:xfrm>
              <a:prstGeom prst="rect">
                <a:avLst/>
              </a:prstGeom>
              <a:blipFill rotWithShape="1">
                <a:blip r:embed="rId3"/>
                <a:stretch>
                  <a:fillRect l="-604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312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Works 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sz="500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3123932"/>
              </a:xfrm>
              <a:prstGeom prst="rect">
                <a:avLst/>
              </a:prstGeom>
              <a:blipFill rotWithShape="1">
                <a:blip r:embed="rId3"/>
                <a:stretch>
                  <a:fillRect l="-604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712964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Majority of fluid MOR approaches in the literature are for </a:t>
            </a:r>
            <a:r>
              <a:rPr lang="en-US" sz="2000" u="sng" dirty="0" smtClean="0">
                <a:latin typeface="Calibri" panose="020F0502020204030204" pitchFamily="34" charset="0"/>
              </a:rPr>
              <a:t>incompressible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795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485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343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Works 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sz="5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Off-line calibration of free parameter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required.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3431709"/>
              </a:xfrm>
              <a:prstGeom prst="rect">
                <a:avLst/>
              </a:prstGeom>
              <a:blipFill rotWithShape="1">
                <a:blip r:embed="rId3"/>
                <a:stretch>
                  <a:fillRect l="-604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346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Works 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sz="5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Off-line calibration of free parameter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Stability cannot be proven like for incompressible case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3462486"/>
              </a:xfrm>
              <a:prstGeom prst="rect">
                <a:avLst/>
              </a:prstGeom>
              <a:blipFill rotWithShape="1">
                <a:blip r:embed="rId3"/>
                <a:stretch>
                  <a:fillRect l="-604" t="-882" b="-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228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High angle of attack laminar airfoil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0" y="2381904"/>
            <a:ext cx="7444740" cy="37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524000"/>
                <a:ext cx="784824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2D flow around an inclined NACA0012 airfoil at Mach 0.7,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Re </a:t>
                </a:r>
                <a:r>
                  <a:rPr lang="en-US" sz="2000" dirty="0">
                    <a:latin typeface="Calibri" panose="020F0502020204030204" pitchFamily="34" charset="0"/>
                  </a:rPr>
                  <a:t>= 500,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Pr</a:t>
                </a:r>
                <a:r>
                  <a:rPr lang="en-US" sz="2000" dirty="0">
                    <a:latin typeface="Calibri" panose="020F0502020204030204" pitchFamily="34" charset="0"/>
                  </a:rPr>
                  <a:t> = 0.72, AOA = 20°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𝑛</m:t>
                    </m:r>
                    <m:r>
                      <a:rPr lang="en-US" sz="2000" i="1" dirty="0">
                        <a:latin typeface="Cambria Math"/>
                      </a:rPr>
                      <m:t>=4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ROM (86% snapshot energy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24000"/>
                <a:ext cx="7848240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3390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43000" y="5726668"/>
            <a:ext cx="752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Figure 1: </a:t>
            </a:r>
            <a:r>
              <a:rPr lang="en-US" dirty="0" smtClean="0">
                <a:latin typeface="Calibri" panose="020F0502020204030204" pitchFamily="34" charset="0"/>
              </a:rPr>
              <a:t>Contours of velocity magnitude at time of final snapshot.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92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7569129" cy="29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High angle of attack laminar airfoil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400" y="5334000"/>
                <a:ext cx="8412840" cy="11273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2: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(a) evolution of modal energy, (b) phase plot of first and second temporal basis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(c) illustration of stabilizing rotation showing that rotation is small: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baseline="-2500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=0.083,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0" y="5334000"/>
                <a:ext cx="8412840" cy="1127360"/>
              </a:xfrm>
              <a:prstGeom prst="rect">
                <a:avLst/>
              </a:prstGeom>
              <a:blipFill rotWithShape="1">
                <a:blip r:embed="rId4"/>
                <a:stretch>
                  <a:fillRect l="-579" t="-2139" r="-50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67600" y="2971800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971800"/>
                <a:ext cx="1371600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1762" t="-913"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38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High angle of attack laminar airfoil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562600"/>
            <a:ext cx="841284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Figure 3: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High angle of attack laminar airfoil contours of velocity magnitude at time of final snapshot.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3" y="2470141"/>
            <a:ext cx="7748587" cy="248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3800" y="4977825"/>
                <a:ext cx="1281344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Standard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77825"/>
                <a:ext cx="128134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887" t="-2041" r="-1415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3600" y="4953000"/>
                <a:ext cx="1524000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Stabilized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953000"/>
                <a:ext cx="1524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2062" r="-1984" b="-1134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09456" y="5100935"/>
            <a:ext cx="12813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DNS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263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1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2" y="2368910"/>
            <a:ext cx="7292488" cy="378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1524000"/>
                <a:ext cx="670560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Flow over square cavity at Mach 0.6, Re = 1453.9,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Pr</a:t>
                </a:r>
                <a:r>
                  <a:rPr lang="en-US" sz="2000" dirty="0">
                    <a:latin typeface="Calibri" panose="020F0502020204030204" pitchFamily="34" charset="0"/>
                  </a:rPr>
                  <a:t> = 0.72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=4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ROM (91% snapshot energy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4000"/>
                <a:ext cx="6705600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3390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65952" y="5650468"/>
            <a:ext cx="752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Figure 4: </a:t>
            </a:r>
            <a:r>
              <a:rPr lang="en-US" dirty="0" smtClean="0">
                <a:latin typeface="Calibri" panose="020F0502020204030204" pitchFamily="34" charset="0"/>
              </a:rPr>
              <a:t>Domain and mesh for viscous channel driven cavity problem.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6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7620000" cy="307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</p:txBody>
      </p:sp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400" y="5334000"/>
                <a:ext cx="8412840" cy="11273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5: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(a) evolution of modal energy, (b) phase plot of first and second temporal basis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(c) illustration of stabilizing rotation showing that rotation is small: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baseline="-2500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=0.188,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0" y="5334000"/>
                <a:ext cx="8412840" cy="1127360"/>
              </a:xfrm>
              <a:prstGeom prst="rect">
                <a:avLst/>
              </a:prstGeom>
              <a:blipFill rotWithShape="1">
                <a:blip r:embed="rId4"/>
                <a:stretch>
                  <a:fillRect l="-579" t="-2139" r="-50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971800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971800"/>
                <a:ext cx="1371600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1762" t="-913"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6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712964"/>
            <a:ext cx="8991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Majority of fluid MOR approaches in the literature are for </a:t>
            </a:r>
            <a:r>
              <a:rPr lang="en-US" sz="2000" u="sng" dirty="0" smtClean="0">
                <a:latin typeface="Calibri" panose="020F0502020204030204" pitchFamily="34" charset="0"/>
              </a:rPr>
              <a:t>incompressible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There has been some on MOR for </a:t>
            </a:r>
            <a:r>
              <a:rPr lang="en-US" sz="2000" u="sng" dirty="0" smtClean="0">
                <a:latin typeface="Calibri" panose="020F0502020204030204" pitchFamily="34" charset="0"/>
              </a:rPr>
              <a:t>compressible flows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795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61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7883" y="5638800"/>
                <a:ext cx="7122257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6: </a:t>
                </a:r>
                <a:r>
                  <a:rPr lang="en-US" dirty="0" smtClean="0">
                    <a:latin typeface="Calibri" panose="020F0502020204030204" pitchFamily="34" charset="0"/>
                  </a:rPr>
                  <a:t>Pressure power spectral density (PSD) at location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latin typeface="Cambria Math"/>
                      </a:rPr>
                      <m:t>=(2,−1)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; stabilized ROM minimizes subspace rotation.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3" y="5638800"/>
                <a:ext cx="712225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84" t="-3704" b="-129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4" y="2488051"/>
            <a:ext cx="7156576" cy="32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3276600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276600"/>
                <a:ext cx="1371600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1762" t="-913"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49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7883" y="5638800"/>
                <a:ext cx="6858001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7: </a:t>
                </a:r>
                <a:r>
                  <a:rPr lang="en-US" dirty="0">
                    <a:latin typeface="Calibri" panose="020F0502020204030204" pitchFamily="34" charset="0"/>
                  </a:rPr>
                  <a:t>Pressure power spectral density (PSD) at location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𝒙</m:t>
                    </m:r>
                    <m:r>
                      <a:rPr lang="en-US" i="1" dirty="0">
                        <a:latin typeface="Cambria Math"/>
                      </a:rPr>
                      <m:t>=(2,−1)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; stabilized ROM </a:t>
                </a:r>
                <a:r>
                  <a:rPr lang="en-US" dirty="0" smtClean="0">
                    <a:latin typeface="Calibri" panose="020F0502020204030204" pitchFamily="34" charset="0"/>
                  </a:rPr>
                  <a:t>maximizes resolved TKE.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3" y="5638800"/>
                <a:ext cx="6858001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10" t="-3704" r="-1065" b="-129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1" y="2667000"/>
            <a:ext cx="735895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15200" y="3276600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276600"/>
                <a:ext cx="1371600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1762" t="-913"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Maximizing resolved TKE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90800" y="1981200"/>
                <a:ext cx="3657600" cy="392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=−|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𝑿𝑿</m:t>
                          </m:r>
                          <m:r>
                            <a:rPr lang="en-US" sz="2000" b="0" i="1" baseline="30000" dirty="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  <m:t>𝜮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000" b="0" i="1" baseline="-25000" dirty="0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981200"/>
                <a:ext cx="3657600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52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5562600"/>
                <a:ext cx="8412840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8: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Channel driven cavity 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1500 contours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-velocity at time of final snapshot.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62600"/>
                <a:ext cx="841284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9" t="-3704" b="-1203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31328" y="4749225"/>
                <a:ext cx="1281344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Standard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328" y="4749225"/>
                <a:ext cx="128134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415" t="-2041" r="-1887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743200"/>
            <a:ext cx="9204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1800" y="4724400"/>
                <a:ext cx="1524000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Stabilized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724400"/>
                <a:ext cx="15240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2041" r="-1587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90600" y="4872335"/>
            <a:ext cx="12813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DNS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201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1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moderate Reynolds number case </a:t>
            </a:r>
          </a:p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8968"/>
            <a:ext cx="7167922" cy="37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879068"/>
            <a:ext cx="752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Figure 9: </a:t>
            </a:r>
            <a:r>
              <a:rPr lang="en-US" dirty="0" smtClean="0">
                <a:latin typeface="Calibri" panose="020F0502020204030204" pitchFamily="34" charset="0"/>
              </a:rPr>
              <a:t>Domain and mesh for viscous channel driven cavity problem.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0" y="1524000"/>
                <a:ext cx="632460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Flow over square cavity at Mach 0.6, Re = 5452.1,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Pr</a:t>
                </a:r>
                <a:r>
                  <a:rPr lang="en-US" sz="2000" dirty="0">
                    <a:latin typeface="Calibri" panose="020F0502020204030204" pitchFamily="34" charset="0"/>
                  </a:rPr>
                  <a:t> = 0.72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ROM (71.8% snapshot energy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24000"/>
                <a:ext cx="63246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88" t="-3390" r="-1058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081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moderate Reynolds number 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010" y="5419455"/>
                <a:ext cx="8412840" cy="8289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10: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(a) evolution of modal energy, (b) illustration of stabilizing rotation showing that rotation is small: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baseline="-2500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=0.038,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" y="5419455"/>
                <a:ext cx="8412840" cy="828945"/>
              </a:xfrm>
              <a:prstGeom prst="rect">
                <a:avLst/>
              </a:prstGeom>
              <a:blipFill rotWithShape="1">
                <a:blip r:embed="rId3"/>
                <a:stretch>
                  <a:fillRect l="-579" t="-2899" b="-36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" y="2514600"/>
            <a:ext cx="7376053" cy="2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91400" y="2971800"/>
                <a:ext cx="148245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(n=20)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(n=p=20)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971800"/>
                <a:ext cx="1482450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2041" t="-913" b="-41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19200" y="4086761"/>
            <a:ext cx="152400" cy="256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12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moderate Reynolds number case </a:t>
            </a:r>
          </a:p>
        </p:txBody>
      </p:sp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5143" y="5464314"/>
                <a:ext cx="8836457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Power </a:t>
                </a:r>
                <a:r>
                  <a:rPr lang="en-US" sz="2000" dirty="0">
                    <a:latin typeface="Calibri" panose="020F0502020204030204" pitchFamily="34" charset="0"/>
                  </a:rPr>
                  <a:t>and phase lag at fundamental frequency, and first two super harmonics are predicted accurately using the fine-tuned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stabilized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sym typeface="Wingdings 2"/>
                      </a:rPr>
                      <m:t></m:t>
                    </m:r>
                    <m:r>
                      <a:rPr lang="en-US" sz="2000" i="1">
                        <a:latin typeface="Cambria Math"/>
                        <a:sym typeface="Wingdings 2"/>
                      </a:rPr>
                      <m:t>=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DNS)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3" y="5464314"/>
                <a:ext cx="8836457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4274" r="-20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" y="2490787"/>
            <a:ext cx="42337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20" y="2438400"/>
            <a:ext cx="448184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5029200"/>
                <a:ext cx="906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11: </a:t>
                </a:r>
                <a:r>
                  <a:rPr lang="en-US" dirty="0" smtClean="0">
                    <a:latin typeface="Calibri" panose="020F0502020204030204" pitchFamily="34" charset="0"/>
                  </a:rPr>
                  <a:t>Pressure cross PSD of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of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2,−0.5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=(0,−0.5)  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29200"/>
                <a:ext cx="9067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09150" y="1759803"/>
                <a:ext cx="1482450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(n=p=20)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150" y="1759803"/>
                <a:ext cx="148245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041" t="-1449" b="-79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83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moderate Reynolds number 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5562600"/>
                <a:ext cx="8412840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12: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Channel driven cavity 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5500 contours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-velocity at time of final snapshot.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62600"/>
                <a:ext cx="841284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9" t="-3704" b="-1203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86200" y="4749225"/>
                <a:ext cx="1631272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Standard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749225"/>
                <a:ext cx="1631272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2041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05600" y="4724400"/>
                <a:ext cx="1524000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Stabilized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20)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724400"/>
                <a:ext cx="15240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2041" r="-1984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90600" y="4872335"/>
            <a:ext cx="12813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DNS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524000"/>
            <a:ext cx="727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Minimizing subspace rotation</a:t>
            </a:r>
            <a:r>
              <a:rPr lang="en-US" i="1" dirty="0" smtClean="0">
                <a:latin typeface="Calibri" panose="020F0502020204030204" pitchFamily="34" charset="0"/>
              </a:rPr>
              <a:t>:</a:t>
            </a:r>
            <a:endParaRPr lang="en-US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 baseline="-25000">
                          <a:latin typeface="Cambria Math"/>
                        </a:rPr>
                        <m:t>𝐹</m:t>
                      </m:r>
                      <m:r>
                        <a:rPr lang="en-US" sz="200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81200"/>
                <a:ext cx="5181600" cy="445891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73814"/>
            <a:ext cx="8839200" cy="188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07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CPU times (CPU-hours) for offline and online computations*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556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* For minimizing subspace rotation.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90420"/>
                  </p:ext>
                </p:extLst>
              </p:nvPr>
            </p:nvGraphicFramePr>
            <p:xfrm>
              <a:off x="919797" y="1539240"/>
              <a:ext cx="6924614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/>
                    <a:gridCol w="987743"/>
                    <a:gridCol w="981418"/>
                    <a:gridCol w="1284454"/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Airfoil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360,000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Basis construction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Galerkin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projection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0.74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0.31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9.1e4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90420"/>
                  </p:ext>
                </p:extLst>
              </p:nvPr>
            </p:nvGraphicFramePr>
            <p:xfrm>
              <a:off x="919797" y="1539240"/>
              <a:ext cx="6924614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/>
                    <a:gridCol w="987743"/>
                    <a:gridCol w="981418"/>
                    <a:gridCol w="1284454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Airfoil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360,000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6" t="-383333" r="-88704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6" t="-483333" r="-8870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0.74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0.31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9.1e4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>
            <a:off x="457200" y="2514600"/>
            <a:ext cx="304800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57200" y="4343400"/>
            <a:ext cx="3048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78877" y="36407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online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78877" y="23453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offline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310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CPU times (CPU-hours) for offline and online computations*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5410200"/>
                <a:ext cx="7772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Stabilization is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fast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(sec)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(min)).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777240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627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19800" y="556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* For minimizing subspace rotation.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323724"/>
                  </p:ext>
                </p:extLst>
              </p:nvPr>
            </p:nvGraphicFramePr>
            <p:xfrm>
              <a:off x="919797" y="1539240"/>
              <a:ext cx="6924614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/>
                    <a:gridCol w="987743"/>
                    <a:gridCol w="981418"/>
                    <a:gridCol w="1284454"/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Airfoil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360,000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Basis construction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Galerkin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projection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0.74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0.31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9.1e4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323724"/>
                  </p:ext>
                </p:extLst>
              </p:nvPr>
            </p:nvGraphicFramePr>
            <p:xfrm>
              <a:off x="919797" y="1539240"/>
              <a:ext cx="6924614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/>
                    <a:gridCol w="987743"/>
                    <a:gridCol w="981418"/>
                    <a:gridCol w="1284454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Airfoil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360,000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6" t="-383333" r="-88704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6" t="-483333" r="-8870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0.74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0.31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9.1e4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>
            <a:off x="457200" y="2514600"/>
            <a:ext cx="304800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57200" y="4343400"/>
            <a:ext cx="3048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78877" y="36407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online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78877" y="23453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offline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92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712964"/>
            <a:ext cx="899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Majority of fluid MOR approaches in the literature are for </a:t>
            </a:r>
            <a:r>
              <a:rPr lang="en-US" sz="2000" u="sng" dirty="0" smtClean="0">
                <a:latin typeface="Calibri" panose="020F0502020204030204" pitchFamily="34" charset="0"/>
              </a:rPr>
              <a:t>incompressible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There has been some on MOR for </a:t>
            </a:r>
            <a:r>
              <a:rPr lang="en-US" sz="2000" u="sng" dirty="0" smtClean="0">
                <a:latin typeface="Calibri" panose="020F0502020204030204" pitchFamily="34" charset="0"/>
              </a:rPr>
              <a:t>compressible flows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Energy-based inner products: </a:t>
            </a:r>
            <a:r>
              <a:rPr lang="en-US" sz="2000" dirty="0" smtClean="0">
                <a:latin typeface="Calibri" panose="020F0502020204030204" pitchFamily="34" charset="0"/>
              </a:rPr>
              <a:t>Rowley </a:t>
            </a:r>
            <a:r>
              <a:rPr lang="en-US" sz="2000" i="1" dirty="0" smtClean="0">
                <a:latin typeface="Calibri" panose="020F0502020204030204" pitchFamily="34" charset="0"/>
              </a:rPr>
              <a:t>et al.,</a:t>
            </a:r>
            <a:r>
              <a:rPr lang="en-US" sz="2000" dirty="0" smtClean="0">
                <a:latin typeface="Calibri" panose="020F0502020204030204" pitchFamily="34" charset="0"/>
              </a:rPr>
              <a:t> 2004 (isentropic); Barone </a:t>
            </a:r>
            <a:r>
              <a:rPr lang="en-US" sz="2000" i="1" dirty="0" smtClean="0">
                <a:latin typeface="Calibri" panose="020F0502020204030204" pitchFamily="34" charset="0"/>
              </a:rPr>
              <a:t>et al., </a:t>
            </a:r>
            <a:r>
              <a:rPr lang="en-US" sz="2000" dirty="0" smtClean="0">
                <a:latin typeface="Calibri" panose="020F0502020204030204" pitchFamily="34" charset="0"/>
              </a:rPr>
              <a:t>2007 (linear); </a:t>
            </a:r>
            <a:r>
              <a:rPr lang="en-US" sz="2000" dirty="0" err="1" smtClean="0">
                <a:latin typeface="Calibri" panose="020F0502020204030204" pitchFamily="34" charset="0"/>
              </a:rPr>
              <a:t>Serre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, 2012 (linear); </a:t>
            </a:r>
            <a:r>
              <a:rPr lang="en-US" sz="2000" u="sng" dirty="0" err="1" smtClean="0">
                <a:latin typeface="Calibri" panose="020F0502020204030204" pitchFamily="34" charset="0"/>
              </a:rPr>
              <a:t>Kalashnikova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, 2014 (nonlinear).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795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60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CPU times (CPU-hours) for offline and online computations*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5410200"/>
                <a:ext cx="7772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Stabilization is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fast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(sec)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(min)).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Significant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online computational speed-up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!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7772400" cy="861774"/>
              </a:xfrm>
              <a:prstGeom prst="rect">
                <a:avLst/>
              </a:prstGeom>
              <a:blipFill rotWithShape="1">
                <a:blip r:embed="rId3"/>
                <a:stretch>
                  <a:fillRect l="-627" t="-3546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19800" y="556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* For minimizing subspace rotation.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585530"/>
                  </p:ext>
                </p:extLst>
              </p:nvPr>
            </p:nvGraphicFramePr>
            <p:xfrm>
              <a:off x="919797" y="1539240"/>
              <a:ext cx="6924614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/>
                    <a:gridCol w="987743"/>
                    <a:gridCol w="981418"/>
                    <a:gridCol w="1284454"/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Airfoil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360,000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Basis construction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Galerkin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projection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0.74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0.31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9.1e4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585530"/>
                  </p:ext>
                </p:extLst>
              </p:nvPr>
            </p:nvGraphicFramePr>
            <p:xfrm>
              <a:off x="919797" y="1539240"/>
              <a:ext cx="6924614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999"/>
                    <a:gridCol w="987743"/>
                    <a:gridCol w="981418"/>
                    <a:gridCol w="1284454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Airfoil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360,000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6" t="-383333" r="-88704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6" t="-483333" r="-8870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0.74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0.31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9.1e4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>
            <a:off x="457200" y="2514600"/>
            <a:ext cx="304800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57200" y="4343400"/>
            <a:ext cx="3048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78877" y="36407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online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78877" y="23453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offline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92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b="1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Summary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978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have developed a non-intrusive approach for </a:t>
            </a:r>
            <a:r>
              <a:rPr lang="en-US" sz="2000" i="1" u="sng" dirty="0" smtClean="0">
                <a:latin typeface="Calibri" panose="020F0502020204030204" pitchFamily="34" charset="0"/>
              </a:rPr>
              <a:t>stabilizing</a:t>
            </a:r>
            <a:r>
              <a:rPr lang="en-US" sz="2000" dirty="0" smtClean="0">
                <a:latin typeface="Calibri" panose="020F0502020204030204" pitchFamily="34" charset="0"/>
              </a:rPr>
              <a:t> and </a:t>
            </a:r>
            <a:r>
              <a:rPr lang="en-US" sz="2000" i="1" u="sng" dirty="0" smtClean="0">
                <a:latin typeface="Calibri" panose="020F0502020204030204" pitchFamily="34" charset="0"/>
              </a:rPr>
              <a:t>fine-tuning</a:t>
            </a:r>
            <a:r>
              <a:rPr lang="en-US" sz="2000" dirty="0" smtClean="0">
                <a:latin typeface="Calibri" panose="020F0502020204030204" pitchFamily="34" charset="0"/>
              </a:rPr>
              <a:t> projection-based ROMs for compressible flows.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standard POD modes are </a:t>
            </a:r>
            <a:r>
              <a:rPr lang="en-US" sz="2000" i="1" dirty="0" smtClean="0">
                <a:latin typeface="Calibri" panose="020F0502020204030204" pitchFamily="34" charset="0"/>
              </a:rPr>
              <a:t>“</a:t>
            </a:r>
            <a:r>
              <a:rPr lang="en-US" sz="2000" i="1" u="sng" dirty="0" smtClean="0">
                <a:latin typeface="Calibri" panose="020F0502020204030204" pitchFamily="34" charset="0"/>
              </a:rPr>
              <a:t>rotated</a:t>
            </a:r>
            <a:r>
              <a:rPr lang="en-US" sz="2000" i="1" dirty="0" smtClean="0">
                <a:latin typeface="Calibri" panose="020F0502020204030204" pitchFamily="34" charset="0"/>
              </a:rPr>
              <a:t>”</a:t>
            </a:r>
            <a:r>
              <a:rPr lang="en-US" sz="2000" dirty="0" smtClean="0">
                <a:latin typeface="Calibri" panose="020F0502020204030204" pitchFamily="34" charset="0"/>
              </a:rPr>
              <a:t> into a more dissipative regime to account for the dynamics in the higher order modes truncated by the standard POD method.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new approach is </a:t>
            </a:r>
            <a:r>
              <a:rPr lang="en-US" sz="2000" i="1" u="sng" dirty="0" smtClean="0">
                <a:latin typeface="Calibri" panose="020F0502020204030204" pitchFamily="34" charset="0"/>
              </a:rPr>
              <a:t>consistent</a:t>
            </a:r>
            <a:r>
              <a:rPr lang="en-US" sz="2000" dirty="0" smtClean="0">
                <a:latin typeface="Calibri" panose="020F0502020204030204" pitchFamily="34" charset="0"/>
              </a:rPr>
              <a:t> and does not require the addition of empirical turbulence model terms unlike traditional approaches.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Mathematically, the approach is formulated as a </a:t>
            </a:r>
            <a:r>
              <a:rPr lang="en-US" sz="2000" i="1" u="sng" dirty="0" smtClean="0">
                <a:latin typeface="Calibri" panose="020F0502020204030204" pitchFamily="34" charset="0"/>
              </a:rPr>
              <a:t>quadratic matrix program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on the </a:t>
            </a:r>
            <a:r>
              <a:rPr lang="en-US" sz="2000" dirty="0" err="1" smtClean="0">
                <a:latin typeface="Calibri" panose="020F0502020204030204" pitchFamily="34" charset="0"/>
              </a:rPr>
              <a:t>Stiefel</a:t>
            </a:r>
            <a:r>
              <a:rPr lang="en-US" sz="2000" dirty="0" smtClean="0">
                <a:latin typeface="Calibri" panose="020F0502020204030204" pitchFamily="34" charset="0"/>
              </a:rPr>
              <a:t> manifold.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constrained minimization problem is solved </a:t>
            </a:r>
            <a:r>
              <a:rPr lang="en-US" sz="2000" i="1" u="sng" dirty="0" smtClean="0">
                <a:latin typeface="Calibri" panose="020F0502020204030204" pitchFamily="34" charset="0"/>
              </a:rPr>
              <a:t>offline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i="1" u="sng" dirty="0" smtClean="0">
                <a:latin typeface="Calibri" panose="020F0502020204030204" pitchFamily="34" charset="0"/>
              </a:rPr>
              <a:t>small</a:t>
            </a:r>
            <a:r>
              <a:rPr lang="en-US" sz="2000" dirty="0" smtClean="0">
                <a:latin typeface="Calibri" panose="020F0502020204030204" pitchFamily="34" charset="0"/>
              </a:rPr>
              <a:t> enough to be solved in MATLAB.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method is demonstrated on several compressible flow problems and shown to deliver </a:t>
            </a:r>
            <a:r>
              <a:rPr lang="en-US" sz="2000" i="1" u="sng" dirty="0" smtClean="0">
                <a:latin typeface="Calibri" panose="020F0502020204030204" pitchFamily="34" charset="0"/>
              </a:rPr>
              <a:t>stable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i="1" u="sng" dirty="0" smtClean="0">
                <a:latin typeface="Calibri" panose="020F0502020204030204" pitchFamily="34" charset="0"/>
              </a:rPr>
              <a:t>accurate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ROMs.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68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Future work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400" y="1118012"/>
            <a:ext cx="88388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Application to </a:t>
            </a:r>
            <a:r>
              <a:rPr lang="en-US" sz="2000" i="1" u="sng" dirty="0" smtClean="0">
                <a:latin typeface="Calibri" panose="020F0502020204030204" pitchFamily="34" charset="0"/>
              </a:rPr>
              <a:t>higher Reynolds number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problems.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proposed approach to problems with </a:t>
            </a:r>
            <a:r>
              <a:rPr lang="en-US" sz="2000" i="1" u="sng" dirty="0" smtClean="0">
                <a:latin typeface="Calibri" panose="020F0502020204030204" pitchFamily="34" charset="0"/>
              </a:rPr>
              <a:t>generic nonlinearities</a:t>
            </a:r>
            <a:r>
              <a:rPr lang="en-US" sz="2000" dirty="0" smtClean="0">
                <a:latin typeface="Calibri" panose="020F0502020204030204" pitchFamily="34" charset="0"/>
              </a:rPr>
              <a:t>, where the ROM involves some form of hyper-reduction (e.g., DEIM, </a:t>
            </a:r>
            <a:r>
              <a:rPr lang="en-US" sz="2000" dirty="0" err="1" smtClean="0">
                <a:latin typeface="Calibri" panose="020F0502020204030204" pitchFamily="34" charset="0"/>
              </a:rPr>
              <a:t>gappy</a:t>
            </a:r>
            <a:r>
              <a:rPr lang="en-US" sz="2000" dirty="0" smtClean="0">
                <a:latin typeface="Calibri" panose="020F0502020204030204" pitchFamily="34" charset="0"/>
              </a:rPr>
              <a:t> POD).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minimal-residual-based</a:t>
            </a:r>
            <a:r>
              <a:rPr lang="en-US" sz="2000" dirty="0" smtClean="0">
                <a:latin typeface="Calibri" panose="020F0502020204030204" pitchFamily="34" charset="0"/>
              </a:rPr>
              <a:t> nonlinear ROMs.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predictive applications</a:t>
            </a:r>
            <a:r>
              <a:rPr lang="en-US" sz="2000" dirty="0" smtClean="0">
                <a:latin typeface="Calibri" panose="020F0502020204030204" pitchFamily="34" charset="0"/>
              </a:rPr>
              <a:t>, e.g., problems with varying Reynolds number and/or Mach number.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Selecting different </a:t>
            </a:r>
            <a:r>
              <a:rPr lang="en-US" sz="2000" i="1" u="sng" dirty="0" smtClean="0">
                <a:latin typeface="Calibri" panose="020F0502020204030204" pitchFamily="34" charset="0"/>
              </a:rPr>
              <a:t>goal-oriented</a:t>
            </a:r>
            <a:r>
              <a:rPr lang="en-US" sz="2000" dirty="0" smtClean="0">
                <a:latin typeface="Calibri" panose="020F0502020204030204" pitchFamily="34" charset="0"/>
              </a:rPr>
              <a:t> objectives and constraints in our optimization problem: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0" y="4399501"/>
                <a:ext cx="2639184" cy="7058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𝑿</m:t>
                      </m:r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subject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to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    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𝑿</m:t>
                      </m:r>
                      <m:r>
                        <a:rPr lang="en-US" b="1" i="1" dirty="0">
                          <a:latin typeface="Cambria Math"/>
                        </a:rPr>
                        <m:t>,</m:t>
                      </m:r>
                      <m:r>
                        <a:rPr lang="en-US" b="1" i="1" dirty="0">
                          <a:latin typeface="Cambria Math"/>
                        </a:rPr>
                        <m:t>𝑳</m:t>
                      </m:r>
                      <m:r>
                        <a:rPr lang="en-US" b="1" i="1" dirty="0">
                          <a:latin typeface="Cambria Math"/>
                        </a:rPr>
                        <m:t>)</m:t>
                      </m:r>
                      <m:r>
                        <a:rPr lang="en-US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399501"/>
                <a:ext cx="2639184" cy="705899"/>
              </a:xfrm>
              <a:prstGeom prst="rect">
                <a:avLst/>
              </a:prstGeom>
              <a:blipFill rotWithShape="1">
                <a:blip r:embed="rId3"/>
                <a:stretch>
                  <a:fillRect b="-59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560" y="4928012"/>
                <a:ext cx="7315200" cy="162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e.g</a:t>
                </a:r>
                <a:r>
                  <a:rPr lang="en-US" sz="2000" dirty="0">
                    <a:latin typeface="Calibri" panose="020F0502020204030204" pitchFamily="34" charset="0"/>
                  </a:rPr>
                  <a:t>.,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Maximize parametric robustness: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000" i="1" baseline="-2500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ODE constraints: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𝑔</m:t>
                    </m:r>
                    <m:r>
                      <a:rPr lang="en-US" sz="2000" i="1">
                        <a:latin typeface="Cambria Math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     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60" y="4928012"/>
                <a:ext cx="7315200" cy="1625188"/>
              </a:xfrm>
              <a:prstGeom prst="rect">
                <a:avLst/>
              </a:prstGeom>
              <a:blipFill rotWithShape="1">
                <a:blip r:embed="rId4"/>
                <a:stretch>
                  <a:fillRect l="-917" t="-1873" b="-8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919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High angle of attack laminar airfoil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References</a:t>
            </a:r>
            <a:endParaRPr sz="3600" dirty="0"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95320"/>
            <a:ext cx="8505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224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4.  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 smtClean="0">
                <a:latin typeface="Calibri" panose="020F0502020204030204" pitchFamily="34" charset="0"/>
              </a:rPr>
              <a:t>Summary 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7.   References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8.   </a:t>
            </a:r>
            <a:r>
              <a:rPr lang="en-US" sz="2400" b="1" dirty="0" smtClean="0">
                <a:latin typeface="Calibri" panose="020F0502020204030204" pitchFamily="34" charset="0"/>
              </a:rPr>
              <a:t>Appendix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Appendix: 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Shape 2"/>
              <p:cNvSpPr txBox="1"/>
              <p:nvPr/>
            </p:nvSpPr>
            <p:spPr>
              <a:xfrm>
                <a:off x="350760" y="840600"/>
                <a:ext cx="8229240" cy="48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Stabilization algorithm: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returns stabilizing rotation matrix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0" y="840600"/>
                <a:ext cx="8229240" cy="4874400"/>
              </a:xfrm>
              <a:prstGeom prst="rect">
                <a:avLst/>
              </a:prstGeom>
              <a:blipFill rotWithShape="1">
                <a:blip r:embed="rId3"/>
                <a:stretch>
                  <a:fillRect l="-815" t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8" y="1371601"/>
            <a:ext cx="8401652" cy="494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360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712964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Majority of fluid MOR approaches in the literature are for </a:t>
            </a:r>
            <a:r>
              <a:rPr lang="en-US" sz="2000" u="sng" dirty="0" smtClean="0">
                <a:latin typeface="Calibri" panose="020F0502020204030204" pitchFamily="34" charset="0"/>
              </a:rPr>
              <a:t>incompressible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There has been some on MOR for </a:t>
            </a:r>
            <a:r>
              <a:rPr lang="en-US" sz="2000" u="sng" dirty="0" smtClean="0">
                <a:latin typeface="Calibri" panose="020F0502020204030204" pitchFamily="34" charset="0"/>
              </a:rPr>
              <a:t>compressible flows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Energy-based inner products: </a:t>
            </a:r>
            <a:r>
              <a:rPr lang="en-US" sz="2000" dirty="0" smtClean="0">
                <a:latin typeface="Calibri" panose="020F0502020204030204" pitchFamily="34" charset="0"/>
              </a:rPr>
              <a:t>Rowley </a:t>
            </a:r>
            <a:r>
              <a:rPr lang="en-US" sz="2000" i="1" dirty="0" smtClean="0">
                <a:latin typeface="Calibri" panose="020F0502020204030204" pitchFamily="34" charset="0"/>
              </a:rPr>
              <a:t>et al.,</a:t>
            </a:r>
            <a:r>
              <a:rPr lang="en-US" sz="2000" dirty="0" smtClean="0">
                <a:latin typeface="Calibri" panose="020F0502020204030204" pitchFamily="34" charset="0"/>
              </a:rPr>
              <a:t> 2004 (isentropic); Barone </a:t>
            </a:r>
            <a:r>
              <a:rPr lang="en-US" sz="2000" i="1" dirty="0" smtClean="0">
                <a:latin typeface="Calibri" panose="020F0502020204030204" pitchFamily="34" charset="0"/>
              </a:rPr>
              <a:t>et al., </a:t>
            </a:r>
            <a:r>
              <a:rPr lang="en-US" sz="2000" dirty="0" smtClean="0">
                <a:latin typeface="Calibri" panose="020F0502020204030204" pitchFamily="34" charset="0"/>
              </a:rPr>
              <a:t>2007 (linear); </a:t>
            </a:r>
            <a:r>
              <a:rPr lang="en-US" sz="2000" dirty="0" err="1" smtClean="0">
                <a:latin typeface="Calibri" panose="020F0502020204030204" pitchFamily="34" charset="0"/>
              </a:rPr>
              <a:t>Serre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, 2012 (linear); </a:t>
            </a:r>
            <a:r>
              <a:rPr lang="en-US" sz="2000" u="sng" dirty="0" err="1" smtClean="0">
                <a:latin typeface="Calibri" panose="020F0502020204030204" pitchFamily="34" charset="0"/>
              </a:rPr>
              <a:t>Kalashnikova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, 2014 (nonlinear).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GNAT method/</a:t>
            </a:r>
            <a:r>
              <a:rPr lang="en-US" sz="2000" b="1" dirty="0" err="1" smtClean="0">
                <a:latin typeface="Calibri" panose="020F0502020204030204" pitchFamily="34" charset="0"/>
              </a:rPr>
              <a:t>Petrov-Galerkin</a:t>
            </a:r>
            <a:r>
              <a:rPr lang="en-US" sz="2000" b="1" dirty="0" smtClean="0">
                <a:latin typeface="Calibri" panose="020F0502020204030204" pitchFamily="34" charset="0"/>
              </a:rPr>
              <a:t> projection: </a:t>
            </a:r>
            <a:r>
              <a:rPr lang="en-US" sz="2000" dirty="0" smtClean="0">
                <a:latin typeface="Calibri" panose="020F0502020204030204" pitchFamily="34" charset="0"/>
              </a:rPr>
              <a:t>Carlberg </a:t>
            </a:r>
            <a:r>
              <a:rPr lang="en-US" sz="2000" i="1" dirty="0" smtClean="0">
                <a:latin typeface="Calibri" panose="020F0502020204030204" pitchFamily="34" charset="0"/>
              </a:rPr>
              <a:t>et al., </a:t>
            </a:r>
            <a:r>
              <a:rPr lang="en-US" sz="2000" dirty="0" smtClean="0">
                <a:latin typeface="Calibri" panose="020F0502020204030204" pitchFamily="34" charset="0"/>
              </a:rPr>
              <a:t>2014 (nonlinear).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795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712964"/>
            <a:ext cx="8991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Majority of fluid MOR approaches in the literature are for </a:t>
            </a:r>
            <a:r>
              <a:rPr lang="en-US" sz="2000" u="sng" dirty="0" smtClean="0">
                <a:latin typeface="Calibri" panose="020F0502020204030204" pitchFamily="34" charset="0"/>
              </a:rPr>
              <a:t>incompressible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There has been some on MOR for </a:t>
            </a:r>
            <a:r>
              <a:rPr lang="en-US" sz="2000" u="sng" dirty="0" smtClean="0">
                <a:latin typeface="Calibri" panose="020F0502020204030204" pitchFamily="34" charset="0"/>
              </a:rPr>
              <a:t>compressible flows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Energy-based inner products: </a:t>
            </a:r>
            <a:r>
              <a:rPr lang="en-US" sz="2000" dirty="0" smtClean="0">
                <a:latin typeface="Calibri" panose="020F0502020204030204" pitchFamily="34" charset="0"/>
              </a:rPr>
              <a:t>Rowley </a:t>
            </a:r>
            <a:r>
              <a:rPr lang="en-US" sz="2000" i="1" dirty="0" smtClean="0">
                <a:latin typeface="Calibri" panose="020F0502020204030204" pitchFamily="34" charset="0"/>
              </a:rPr>
              <a:t>et al.,</a:t>
            </a:r>
            <a:r>
              <a:rPr lang="en-US" sz="2000" dirty="0" smtClean="0">
                <a:latin typeface="Calibri" panose="020F0502020204030204" pitchFamily="34" charset="0"/>
              </a:rPr>
              <a:t> 2004 (isentropic); Barone </a:t>
            </a:r>
            <a:r>
              <a:rPr lang="en-US" sz="2000" i="1" dirty="0" smtClean="0">
                <a:latin typeface="Calibri" panose="020F0502020204030204" pitchFamily="34" charset="0"/>
              </a:rPr>
              <a:t>et al., </a:t>
            </a:r>
            <a:r>
              <a:rPr lang="en-US" sz="2000" dirty="0" smtClean="0">
                <a:latin typeface="Calibri" panose="020F0502020204030204" pitchFamily="34" charset="0"/>
              </a:rPr>
              <a:t>2007 (linear); </a:t>
            </a:r>
            <a:r>
              <a:rPr lang="en-US" sz="2000" dirty="0" err="1" smtClean="0">
                <a:latin typeface="Calibri" panose="020F0502020204030204" pitchFamily="34" charset="0"/>
              </a:rPr>
              <a:t>Serre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, 2012 (linear); </a:t>
            </a:r>
            <a:r>
              <a:rPr lang="en-US" sz="2000" u="sng" dirty="0" err="1" smtClean="0">
                <a:latin typeface="Calibri" panose="020F0502020204030204" pitchFamily="34" charset="0"/>
              </a:rPr>
              <a:t>Kalashnikova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latin typeface="Calibri" panose="020F0502020204030204" pitchFamily="34" charset="0"/>
              </a:rPr>
              <a:t>et al.</a:t>
            </a:r>
            <a:r>
              <a:rPr lang="en-US" sz="2000" dirty="0" smtClean="0">
                <a:latin typeface="Calibri" panose="020F0502020204030204" pitchFamily="34" charset="0"/>
              </a:rPr>
              <a:t>, 2014 (nonlinear).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</a:rPr>
              <a:t>GNAT method/</a:t>
            </a:r>
            <a:r>
              <a:rPr lang="en-US" sz="2000" b="1" dirty="0" err="1" smtClean="0">
                <a:latin typeface="Calibri" panose="020F0502020204030204" pitchFamily="34" charset="0"/>
              </a:rPr>
              <a:t>Petrov-Galerkin</a:t>
            </a:r>
            <a:r>
              <a:rPr lang="en-US" sz="2000" b="1" dirty="0" smtClean="0">
                <a:latin typeface="Calibri" panose="020F0502020204030204" pitchFamily="34" charset="0"/>
              </a:rPr>
              <a:t> projection: </a:t>
            </a:r>
            <a:r>
              <a:rPr lang="en-US" sz="2000" dirty="0" smtClean="0">
                <a:latin typeface="Calibri" panose="020F0502020204030204" pitchFamily="34" charset="0"/>
              </a:rPr>
              <a:t>Carlberg </a:t>
            </a:r>
            <a:r>
              <a:rPr lang="en-US" sz="2000" i="1" dirty="0" smtClean="0">
                <a:latin typeface="Calibri" panose="020F0502020204030204" pitchFamily="34" charset="0"/>
              </a:rPr>
              <a:t>et al., </a:t>
            </a:r>
            <a:r>
              <a:rPr lang="en-US" sz="2000" dirty="0" smtClean="0">
                <a:latin typeface="Calibri" panose="020F0502020204030204" pitchFamily="34" charset="0"/>
              </a:rPr>
              <a:t>2014 (nonlinear).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795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7010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MOR for </a:t>
            </a:r>
            <a:r>
              <a:rPr lang="en-US" sz="2000" b="1" u="sng" dirty="0">
                <a:latin typeface="Calibri" panose="020F0502020204030204" pitchFamily="34" charset="0"/>
              </a:rPr>
              <a:t>nonlinear</a:t>
            </a:r>
            <a:r>
              <a:rPr lang="en-US" sz="2000" b="1" dirty="0">
                <a:latin typeface="Calibri" panose="020F0502020204030204" pitchFamily="34" charset="0"/>
              </a:rPr>
              <a:t>, </a:t>
            </a:r>
            <a:r>
              <a:rPr lang="en-US" sz="2000" b="1" u="sng" dirty="0">
                <a:latin typeface="Calibri" panose="020F0502020204030204" pitchFamily="34" charset="0"/>
              </a:rPr>
              <a:t>compressible</a:t>
            </a:r>
            <a:r>
              <a:rPr lang="en-US" sz="2000" b="1" dirty="0">
                <a:latin typeface="Calibri" panose="020F0502020204030204" pitchFamily="34" charset="0"/>
              </a:rPr>
              <a:t> fluid flows is still in its infancy</a:t>
            </a:r>
            <a:r>
              <a:rPr lang="en-US" sz="2000" b="1" dirty="0" smtClean="0">
                <a:latin typeface="Calibri" panose="020F0502020204030204" pitchFamily="34" charset="0"/>
              </a:rPr>
              <a:t>!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64770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SAND2016-4892C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38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6620</Words>
  <Application>Microsoft Office PowerPoint</Application>
  <PresentationFormat>On-screen Show (4:3)</PresentationFormat>
  <Paragraphs>972</Paragraphs>
  <Slides>78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Tezaur, Irina</dc:creator>
  <cp:lastModifiedBy>Administrator</cp:lastModifiedBy>
  <cp:revision>185</cp:revision>
  <dcterms:modified xsi:type="dcterms:W3CDTF">2016-06-04T18:42:48Z</dcterms:modified>
</cp:coreProperties>
</file>