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09"/>
  </p:notesMasterIdLst>
  <p:sldIdLst>
    <p:sldId id="256" r:id="rId3"/>
    <p:sldId id="413" r:id="rId4"/>
    <p:sldId id="502" r:id="rId5"/>
    <p:sldId id="538" r:id="rId6"/>
    <p:sldId id="539" r:id="rId7"/>
    <p:sldId id="540" r:id="rId8"/>
    <p:sldId id="541" r:id="rId9"/>
    <p:sldId id="454" r:id="rId10"/>
    <p:sldId id="489" r:id="rId11"/>
    <p:sldId id="448" r:id="rId12"/>
    <p:sldId id="449" r:id="rId13"/>
    <p:sldId id="450" r:id="rId14"/>
    <p:sldId id="451" r:id="rId15"/>
    <p:sldId id="503" r:id="rId16"/>
    <p:sldId id="453" r:id="rId17"/>
    <p:sldId id="504" r:id="rId18"/>
    <p:sldId id="505" r:id="rId19"/>
    <p:sldId id="506" r:id="rId20"/>
    <p:sldId id="507" r:id="rId21"/>
    <p:sldId id="508" r:id="rId22"/>
    <p:sldId id="509" r:id="rId23"/>
    <p:sldId id="510" r:id="rId24"/>
    <p:sldId id="490" r:id="rId25"/>
    <p:sldId id="511" r:id="rId26"/>
    <p:sldId id="414" r:id="rId27"/>
    <p:sldId id="512" r:id="rId28"/>
    <p:sldId id="415" r:id="rId29"/>
    <p:sldId id="513" r:id="rId30"/>
    <p:sldId id="514" r:id="rId31"/>
    <p:sldId id="515" r:id="rId32"/>
    <p:sldId id="516" r:id="rId33"/>
    <p:sldId id="491" r:id="rId34"/>
    <p:sldId id="518" r:id="rId35"/>
    <p:sldId id="519" r:id="rId36"/>
    <p:sldId id="520" r:id="rId37"/>
    <p:sldId id="417" r:id="rId38"/>
    <p:sldId id="442" r:id="rId39"/>
    <p:sldId id="521" r:id="rId40"/>
    <p:sldId id="445" r:id="rId41"/>
    <p:sldId id="522" r:id="rId42"/>
    <p:sldId id="523" r:id="rId43"/>
    <p:sldId id="524" r:id="rId44"/>
    <p:sldId id="492" r:id="rId45"/>
    <p:sldId id="416" r:id="rId46"/>
    <p:sldId id="525" r:id="rId47"/>
    <p:sldId id="526" r:id="rId48"/>
    <p:sldId id="528" r:id="rId49"/>
    <p:sldId id="527" r:id="rId50"/>
    <p:sldId id="446" r:id="rId51"/>
    <p:sldId id="536" r:id="rId52"/>
    <p:sldId id="419" r:id="rId53"/>
    <p:sldId id="420" r:id="rId54"/>
    <p:sldId id="423" r:id="rId55"/>
    <p:sldId id="422" r:id="rId56"/>
    <p:sldId id="537" r:id="rId57"/>
    <p:sldId id="493" r:id="rId58"/>
    <p:sldId id="428" r:id="rId59"/>
    <p:sldId id="494" r:id="rId60"/>
    <p:sldId id="429" r:id="rId61"/>
    <p:sldId id="430" r:id="rId62"/>
    <p:sldId id="530" r:id="rId63"/>
    <p:sldId id="431" r:id="rId64"/>
    <p:sldId id="531" r:id="rId65"/>
    <p:sldId id="432" r:id="rId66"/>
    <p:sldId id="433" r:id="rId67"/>
    <p:sldId id="434" r:id="rId68"/>
    <p:sldId id="435" r:id="rId69"/>
    <p:sldId id="436" r:id="rId70"/>
    <p:sldId id="439" r:id="rId71"/>
    <p:sldId id="532" r:id="rId72"/>
    <p:sldId id="437" r:id="rId73"/>
    <p:sldId id="542" r:id="rId74"/>
    <p:sldId id="495" r:id="rId75"/>
    <p:sldId id="438" r:id="rId76"/>
    <p:sldId id="447" r:id="rId77"/>
    <p:sldId id="535" r:id="rId78"/>
    <p:sldId id="496" r:id="rId79"/>
    <p:sldId id="456" r:id="rId80"/>
    <p:sldId id="457" r:id="rId81"/>
    <p:sldId id="465" r:id="rId82"/>
    <p:sldId id="533" r:id="rId83"/>
    <p:sldId id="534" r:id="rId84"/>
    <p:sldId id="466" r:id="rId85"/>
    <p:sldId id="467" r:id="rId86"/>
    <p:sldId id="468" r:id="rId87"/>
    <p:sldId id="469" r:id="rId88"/>
    <p:sldId id="470" r:id="rId89"/>
    <p:sldId id="471" r:id="rId90"/>
    <p:sldId id="472" r:id="rId91"/>
    <p:sldId id="473" r:id="rId92"/>
    <p:sldId id="474" r:id="rId93"/>
    <p:sldId id="475" r:id="rId94"/>
    <p:sldId id="476" r:id="rId95"/>
    <p:sldId id="477" r:id="rId96"/>
    <p:sldId id="478" r:id="rId97"/>
    <p:sldId id="479" r:id="rId98"/>
    <p:sldId id="480" r:id="rId99"/>
    <p:sldId id="481" r:id="rId100"/>
    <p:sldId id="482" r:id="rId101"/>
    <p:sldId id="483" r:id="rId102"/>
    <p:sldId id="484" r:id="rId103"/>
    <p:sldId id="485" r:id="rId104"/>
    <p:sldId id="486" r:id="rId105"/>
    <p:sldId id="487" r:id="rId106"/>
    <p:sldId id="497" r:id="rId107"/>
    <p:sldId id="529"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CCECFF"/>
    <a:srgbClr val="CCFFFF"/>
    <a:srgbClr val="F8CFF9"/>
    <a:srgbClr val="CCFF99"/>
    <a:srgbClr val="EAEAEA"/>
    <a:srgbClr val="66FFCC"/>
    <a:srgbClr val="F8F8F8"/>
    <a:srgbClr val="F5B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5131" autoAdjust="0"/>
  </p:normalViewPr>
  <p:slideViewPr>
    <p:cSldViewPr>
      <p:cViewPr varScale="1">
        <p:scale>
          <a:sx n="110" d="100"/>
          <a:sy n="110" d="100"/>
        </p:scale>
        <p:origin x="14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95"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96"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97"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98" name="PlaceHolder 5"/>
          <p:cNvSpPr>
            <a:spLocks noGrp="1"/>
          </p:cNvSpPr>
          <p:nvPr>
            <p:ph type="sldNum"/>
          </p:nvPr>
        </p:nvSpPr>
        <p:spPr>
          <a:xfrm>
            <a:off x="4399200" y="9555480"/>
            <a:ext cx="3372840" cy="502560"/>
          </a:xfrm>
          <a:prstGeom prst="rect">
            <a:avLst/>
          </a:prstGeom>
        </p:spPr>
        <p:txBody>
          <a:bodyPr lIns="0" tIns="0" rIns="0" bIns="0" anchor="b"/>
          <a:lstStyle/>
          <a:p>
            <a:pPr algn="r"/>
            <a:fld id="{F120E57E-9835-49EF-AFBF-C392330F5E4E}" type="slidenum">
              <a:rPr lang="en-US" sz="1400">
                <a:latin typeface="Times New Roman"/>
              </a:rPr>
              <a:t>‹#›</a:t>
            </a:fld>
            <a:endParaRPr/>
          </a:p>
        </p:txBody>
      </p:sp>
    </p:spTree>
    <p:extLst>
      <p:ext uri="{BB962C8B-B14F-4D97-AF65-F5344CB8AC3E}">
        <p14:creationId xmlns:p14="http://schemas.microsoft.com/office/powerpoint/2010/main" val="21950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1</a:t>
            </a:fld>
            <a:endParaRPr lang="en-US"/>
          </a:p>
        </p:txBody>
      </p:sp>
    </p:spTree>
    <p:extLst>
      <p:ext uri="{BB962C8B-B14F-4D97-AF65-F5344CB8AC3E}">
        <p14:creationId xmlns:p14="http://schemas.microsoft.com/office/powerpoint/2010/main" val="182356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402728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38050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35535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27192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58982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46069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52666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493166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TODO: add background</a:t>
            </a:r>
            <a:r>
              <a:rPr lang="en-US" baseline="0" dirty="0" smtClean="0"/>
              <a:t> on turbulence modeling, LES.</a:t>
            </a:r>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33</a:t>
            </a:fld>
            <a:endParaRPr lang="en-US"/>
          </a:p>
        </p:txBody>
      </p:sp>
    </p:spTree>
    <p:extLst>
      <p:ext uri="{BB962C8B-B14F-4D97-AF65-F5344CB8AC3E}">
        <p14:creationId xmlns:p14="http://schemas.microsoft.com/office/powerpoint/2010/main" val="189973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TODO: add background</a:t>
            </a:r>
            <a:r>
              <a:rPr lang="en-US" baseline="0" dirty="0" smtClean="0"/>
              <a:t> on turbulence modeling, LES.</a:t>
            </a:r>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34</a:t>
            </a:fld>
            <a:endParaRPr lang="en-US"/>
          </a:p>
        </p:txBody>
      </p:sp>
    </p:spTree>
    <p:extLst>
      <p:ext uri="{BB962C8B-B14F-4D97-AF65-F5344CB8AC3E}">
        <p14:creationId xmlns:p14="http://schemas.microsoft.com/office/powerpoint/2010/main" val="117277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551083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35</a:t>
            </a:fld>
            <a:endParaRPr lang="en-US"/>
          </a:p>
        </p:txBody>
      </p:sp>
    </p:spTree>
    <p:extLst>
      <p:ext uri="{BB962C8B-B14F-4D97-AF65-F5344CB8AC3E}">
        <p14:creationId xmlns:p14="http://schemas.microsoft.com/office/powerpoint/2010/main" val="4048288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TODO: add background</a:t>
            </a:r>
            <a:r>
              <a:rPr lang="en-US" baseline="0" dirty="0" smtClean="0"/>
              <a:t> on turbulence modeling, LES.</a:t>
            </a:r>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36</a:t>
            </a:fld>
            <a:endParaRPr lang="en-US"/>
          </a:p>
        </p:txBody>
      </p:sp>
    </p:spTree>
    <p:extLst>
      <p:ext uri="{BB962C8B-B14F-4D97-AF65-F5344CB8AC3E}">
        <p14:creationId xmlns:p14="http://schemas.microsoft.com/office/powerpoint/2010/main" val="2048032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37</a:t>
            </a:fld>
            <a:endParaRPr lang="en-US"/>
          </a:p>
        </p:txBody>
      </p:sp>
    </p:spTree>
    <p:extLst>
      <p:ext uri="{BB962C8B-B14F-4D97-AF65-F5344CB8AC3E}">
        <p14:creationId xmlns:p14="http://schemas.microsoft.com/office/powerpoint/2010/main" val="2081972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38</a:t>
            </a:fld>
            <a:endParaRPr lang="en-US"/>
          </a:p>
        </p:txBody>
      </p:sp>
    </p:spTree>
    <p:extLst>
      <p:ext uri="{BB962C8B-B14F-4D97-AF65-F5344CB8AC3E}">
        <p14:creationId xmlns:p14="http://schemas.microsoft.com/office/powerpoint/2010/main" val="3671740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39</a:t>
            </a:fld>
            <a:endParaRPr lang="en-US"/>
          </a:p>
        </p:txBody>
      </p:sp>
    </p:spTree>
    <p:extLst>
      <p:ext uri="{BB962C8B-B14F-4D97-AF65-F5344CB8AC3E}">
        <p14:creationId xmlns:p14="http://schemas.microsoft.com/office/powerpoint/2010/main" val="244520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40</a:t>
            </a:fld>
            <a:endParaRPr lang="en-US"/>
          </a:p>
        </p:txBody>
      </p:sp>
    </p:spTree>
    <p:extLst>
      <p:ext uri="{BB962C8B-B14F-4D97-AF65-F5344CB8AC3E}">
        <p14:creationId xmlns:p14="http://schemas.microsoft.com/office/powerpoint/2010/main" val="3078047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41</a:t>
            </a:fld>
            <a:endParaRPr lang="en-US"/>
          </a:p>
        </p:txBody>
      </p:sp>
    </p:spTree>
    <p:extLst>
      <p:ext uri="{BB962C8B-B14F-4D97-AF65-F5344CB8AC3E}">
        <p14:creationId xmlns:p14="http://schemas.microsoft.com/office/powerpoint/2010/main" val="3656832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42</a:t>
            </a:fld>
            <a:endParaRPr lang="en-US"/>
          </a:p>
        </p:txBody>
      </p:sp>
    </p:spTree>
    <p:extLst>
      <p:ext uri="{BB962C8B-B14F-4D97-AF65-F5344CB8AC3E}">
        <p14:creationId xmlns:p14="http://schemas.microsoft.com/office/powerpoint/2010/main" val="2285778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171602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44</a:t>
            </a:fld>
            <a:endParaRPr lang="en-US"/>
          </a:p>
        </p:txBody>
      </p:sp>
    </p:spTree>
    <p:extLst>
      <p:ext uri="{BB962C8B-B14F-4D97-AF65-F5344CB8AC3E}">
        <p14:creationId xmlns:p14="http://schemas.microsoft.com/office/powerpoint/2010/main" val="254166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061190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45</a:t>
            </a:fld>
            <a:endParaRPr lang="en-US"/>
          </a:p>
        </p:txBody>
      </p:sp>
    </p:spTree>
    <p:extLst>
      <p:ext uri="{BB962C8B-B14F-4D97-AF65-F5344CB8AC3E}">
        <p14:creationId xmlns:p14="http://schemas.microsoft.com/office/powerpoint/2010/main" val="3694924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46</a:t>
            </a:fld>
            <a:endParaRPr lang="en-US"/>
          </a:p>
        </p:txBody>
      </p:sp>
    </p:spTree>
    <p:extLst>
      <p:ext uri="{BB962C8B-B14F-4D97-AF65-F5344CB8AC3E}">
        <p14:creationId xmlns:p14="http://schemas.microsoft.com/office/powerpoint/2010/main" val="2183899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47</a:t>
            </a:fld>
            <a:endParaRPr lang="en-US"/>
          </a:p>
        </p:txBody>
      </p:sp>
    </p:spTree>
    <p:extLst>
      <p:ext uri="{BB962C8B-B14F-4D97-AF65-F5344CB8AC3E}">
        <p14:creationId xmlns:p14="http://schemas.microsoft.com/office/powerpoint/2010/main" val="540155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48</a:t>
            </a:fld>
            <a:endParaRPr lang="en-US"/>
          </a:p>
        </p:txBody>
      </p:sp>
    </p:spTree>
    <p:extLst>
      <p:ext uri="{BB962C8B-B14F-4D97-AF65-F5344CB8AC3E}">
        <p14:creationId xmlns:p14="http://schemas.microsoft.com/office/powerpoint/2010/main" val="2120371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49</a:t>
            </a:fld>
            <a:endParaRPr lang="en-US"/>
          </a:p>
        </p:txBody>
      </p:sp>
    </p:spTree>
    <p:extLst>
      <p:ext uri="{BB962C8B-B14F-4D97-AF65-F5344CB8AC3E}">
        <p14:creationId xmlns:p14="http://schemas.microsoft.com/office/powerpoint/2010/main" val="153679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50</a:t>
            </a:fld>
            <a:endParaRPr lang="en-US"/>
          </a:p>
        </p:txBody>
      </p:sp>
    </p:spTree>
    <p:extLst>
      <p:ext uri="{BB962C8B-B14F-4D97-AF65-F5344CB8AC3E}">
        <p14:creationId xmlns:p14="http://schemas.microsoft.com/office/powerpoint/2010/main" val="3347156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TODO: look at references [30,32,58] and see what happens</a:t>
            </a:r>
            <a:r>
              <a:rPr lang="en-US" baseline="0" dirty="0" smtClean="0"/>
              <a:t> there, namely if \nu \to 0 as basis size increases.</a:t>
            </a:r>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51</a:t>
            </a:fld>
            <a:endParaRPr lang="en-US"/>
          </a:p>
        </p:txBody>
      </p:sp>
    </p:spTree>
    <p:extLst>
      <p:ext uri="{BB962C8B-B14F-4D97-AF65-F5344CB8AC3E}">
        <p14:creationId xmlns:p14="http://schemas.microsoft.com/office/powerpoint/2010/main" val="2563243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TODO: define</a:t>
            </a:r>
            <a:r>
              <a:rPr lang="en-US" baseline="0" dirty="0" smtClean="0"/>
              <a:t> “ansatz”.  How is C_s chosen? </a:t>
            </a:r>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52</a:t>
            </a:fld>
            <a:endParaRPr lang="en-US"/>
          </a:p>
        </p:txBody>
      </p:sp>
    </p:spTree>
    <p:extLst>
      <p:ext uri="{BB962C8B-B14F-4D97-AF65-F5344CB8AC3E}">
        <p14:creationId xmlns:p14="http://schemas.microsoft.com/office/powerpoint/2010/main" val="4148453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TODO: how is </a:t>
            </a:r>
            <a:r>
              <a:rPr lang="en-US" dirty="0" err="1" smtClean="0"/>
              <a:t>r_L</a:t>
            </a:r>
            <a:r>
              <a:rPr lang="en-US" dirty="0" smtClean="0"/>
              <a:t> defined? </a:t>
            </a:r>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53</a:t>
            </a:fld>
            <a:endParaRPr lang="en-US"/>
          </a:p>
        </p:txBody>
      </p:sp>
    </p:spTree>
    <p:extLst>
      <p:ext uri="{BB962C8B-B14F-4D97-AF65-F5344CB8AC3E}">
        <p14:creationId xmlns:p14="http://schemas.microsoft.com/office/powerpoint/2010/main" val="1186669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TODO: how is </a:t>
            </a:r>
            <a:r>
              <a:rPr lang="en-US" dirty="0" err="1" smtClean="0"/>
              <a:t>r_L</a:t>
            </a:r>
            <a:r>
              <a:rPr lang="en-US" dirty="0" smtClean="0"/>
              <a:t> defined? </a:t>
            </a:r>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54</a:t>
            </a:fld>
            <a:endParaRPr lang="en-US"/>
          </a:p>
        </p:txBody>
      </p:sp>
    </p:spTree>
    <p:extLst>
      <p:ext uri="{BB962C8B-B14F-4D97-AF65-F5344CB8AC3E}">
        <p14:creationId xmlns:p14="http://schemas.microsoft.com/office/powerpoint/2010/main" val="140007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99224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55</a:t>
            </a:fld>
            <a:endParaRPr lang="en-US"/>
          </a:p>
        </p:txBody>
      </p:sp>
    </p:spTree>
    <p:extLst>
      <p:ext uri="{BB962C8B-B14F-4D97-AF65-F5344CB8AC3E}">
        <p14:creationId xmlns:p14="http://schemas.microsoft.com/office/powerpoint/2010/main" val="3442858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096086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Could</a:t>
            </a:r>
            <a:r>
              <a:rPr lang="en-US" baseline="0" dirty="0" smtClean="0"/>
              <a:t> do DEIM, or </a:t>
            </a:r>
            <a:r>
              <a:rPr lang="en-US" baseline="0" dirty="0" err="1" smtClean="0"/>
              <a:t>gappy</a:t>
            </a:r>
            <a:r>
              <a:rPr lang="en-US" baseline="0" dirty="0" smtClean="0"/>
              <a:t> POD.  Why not do? </a:t>
            </a:r>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57</a:t>
            </a:fld>
            <a:endParaRPr lang="en-US"/>
          </a:p>
        </p:txBody>
      </p:sp>
    </p:spTree>
    <p:extLst>
      <p:ext uri="{BB962C8B-B14F-4D97-AF65-F5344CB8AC3E}">
        <p14:creationId xmlns:p14="http://schemas.microsoft.com/office/powerpoint/2010/main" val="4240574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689312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59</a:t>
            </a:fld>
            <a:endParaRPr lang="en-US"/>
          </a:p>
        </p:txBody>
      </p:sp>
    </p:spTree>
    <p:extLst>
      <p:ext uri="{BB962C8B-B14F-4D97-AF65-F5344CB8AC3E}">
        <p14:creationId xmlns:p14="http://schemas.microsoft.com/office/powerpoint/2010/main" val="2991243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60</a:t>
            </a:fld>
            <a:endParaRPr lang="en-US"/>
          </a:p>
        </p:txBody>
      </p:sp>
    </p:spTree>
    <p:extLst>
      <p:ext uri="{BB962C8B-B14F-4D97-AF65-F5344CB8AC3E}">
        <p14:creationId xmlns:p14="http://schemas.microsoft.com/office/powerpoint/2010/main" val="2869680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61</a:t>
            </a:fld>
            <a:endParaRPr lang="en-US"/>
          </a:p>
        </p:txBody>
      </p:sp>
    </p:spTree>
    <p:extLst>
      <p:ext uri="{BB962C8B-B14F-4D97-AF65-F5344CB8AC3E}">
        <p14:creationId xmlns:p14="http://schemas.microsoft.com/office/powerpoint/2010/main" val="2622244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62</a:t>
            </a:fld>
            <a:endParaRPr lang="en-US"/>
          </a:p>
        </p:txBody>
      </p:sp>
    </p:spTree>
    <p:extLst>
      <p:ext uri="{BB962C8B-B14F-4D97-AF65-F5344CB8AC3E}">
        <p14:creationId xmlns:p14="http://schemas.microsoft.com/office/powerpoint/2010/main" val="2389520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63</a:t>
            </a:fld>
            <a:endParaRPr lang="en-US"/>
          </a:p>
        </p:txBody>
      </p:sp>
    </p:spTree>
    <p:extLst>
      <p:ext uri="{BB962C8B-B14F-4D97-AF65-F5344CB8AC3E}">
        <p14:creationId xmlns:p14="http://schemas.microsoft.com/office/powerpoint/2010/main" val="32225485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64</a:t>
            </a:fld>
            <a:endParaRPr lang="en-US"/>
          </a:p>
        </p:txBody>
      </p:sp>
    </p:spTree>
    <p:extLst>
      <p:ext uri="{BB962C8B-B14F-4D97-AF65-F5344CB8AC3E}">
        <p14:creationId xmlns:p14="http://schemas.microsoft.com/office/powerpoint/2010/main" val="380898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291835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65</a:t>
            </a:fld>
            <a:endParaRPr lang="en-US"/>
          </a:p>
        </p:txBody>
      </p:sp>
    </p:spTree>
    <p:extLst>
      <p:ext uri="{BB962C8B-B14F-4D97-AF65-F5344CB8AC3E}">
        <p14:creationId xmlns:p14="http://schemas.microsoft.com/office/powerpoint/2010/main" val="2846964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66</a:t>
            </a:fld>
            <a:endParaRPr lang="en-US"/>
          </a:p>
        </p:txBody>
      </p:sp>
    </p:spTree>
    <p:extLst>
      <p:ext uri="{BB962C8B-B14F-4D97-AF65-F5344CB8AC3E}">
        <p14:creationId xmlns:p14="http://schemas.microsoft.com/office/powerpoint/2010/main" val="834311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67</a:t>
            </a:fld>
            <a:endParaRPr lang="en-US"/>
          </a:p>
        </p:txBody>
      </p:sp>
    </p:spTree>
    <p:extLst>
      <p:ext uri="{BB962C8B-B14F-4D97-AF65-F5344CB8AC3E}">
        <p14:creationId xmlns:p14="http://schemas.microsoft.com/office/powerpoint/2010/main" val="32903800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68</a:t>
            </a:fld>
            <a:endParaRPr lang="en-US"/>
          </a:p>
        </p:txBody>
      </p:sp>
    </p:spTree>
    <p:extLst>
      <p:ext uri="{BB962C8B-B14F-4D97-AF65-F5344CB8AC3E}">
        <p14:creationId xmlns:p14="http://schemas.microsoft.com/office/powerpoint/2010/main" val="562553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69</a:t>
            </a:fld>
            <a:endParaRPr lang="en-US"/>
          </a:p>
        </p:txBody>
      </p:sp>
    </p:spTree>
    <p:extLst>
      <p:ext uri="{BB962C8B-B14F-4D97-AF65-F5344CB8AC3E}">
        <p14:creationId xmlns:p14="http://schemas.microsoft.com/office/powerpoint/2010/main" val="1761306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70</a:t>
            </a:fld>
            <a:endParaRPr lang="en-US"/>
          </a:p>
        </p:txBody>
      </p:sp>
    </p:spTree>
    <p:extLst>
      <p:ext uri="{BB962C8B-B14F-4D97-AF65-F5344CB8AC3E}">
        <p14:creationId xmlns:p14="http://schemas.microsoft.com/office/powerpoint/2010/main" val="2770874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71</a:t>
            </a:fld>
            <a:endParaRPr lang="en-US"/>
          </a:p>
        </p:txBody>
      </p:sp>
    </p:spTree>
    <p:extLst>
      <p:ext uri="{BB962C8B-B14F-4D97-AF65-F5344CB8AC3E}">
        <p14:creationId xmlns:p14="http://schemas.microsoft.com/office/powerpoint/2010/main" val="2008873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72</a:t>
            </a:fld>
            <a:endParaRPr lang="en-US"/>
          </a:p>
        </p:txBody>
      </p:sp>
    </p:spTree>
    <p:extLst>
      <p:ext uri="{BB962C8B-B14F-4D97-AF65-F5344CB8AC3E}">
        <p14:creationId xmlns:p14="http://schemas.microsoft.com/office/powerpoint/2010/main" val="3860315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42755291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74</a:t>
            </a:fld>
            <a:endParaRPr lang="en-US"/>
          </a:p>
        </p:txBody>
      </p:sp>
    </p:spTree>
    <p:extLst>
      <p:ext uri="{BB962C8B-B14F-4D97-AF65-F5344CB8AC3E}">
        <p14:creationId xmlns:p14="http://schemas.microsoft.com/office/powerpoint/2010/main" val="331561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7502420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75</a:t>
            </a:fld>
            <a:endParaRPr lang="en-US"/>
          </a:p>
        </p:txBody>
      </p:sp>
    </p:spTree>
    <p:extLst>
      <p:ext uri="{BB962C8B-B14F-4D97-AF65-F5344CB8AC3E}">
        <p14:creationId xmlns:p14="http://schemas.microsoft.com/office/powerpoint/2010/main" val="13758159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76</a:t>
            </a:fld>
            <a:endParaRPr lang="en-US"/>
          </a:p>
        </p:txBody>
      </p:sp>
    </p:spTree>
    <p:extLst>
      <p:ext uri="{BB962C8B-B14F-4D97-AF65-F5344CB8AC3E}">
        <p14:creationId xmlns:p14="http://schemas.microsoft.com/office/powerpoint/2010/main" val="29976964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6885419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r>
              <a:rPr lang="en-US" dirty="0" smtClean="0"/>
              <a:t>Add equation numbers (1) and (2)!</a:t>
            </a:r>
            <a:endParaRPr dirty="0"/>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6490251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r>
              <a:rPr lang="en-US" dirty="0" smtClean="0"/>
              <a:t>Add equation numbers (1) and (2)!</a:t>
            </a:r>
            <a:endParaRPr dirty="0"/>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198484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9783257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8197806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1268889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421358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72789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5380832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931315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0240552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7770929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080718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6736746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9618082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6610352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9650330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3068995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7194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7431826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9284765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8749239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4157342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0158684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8658693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2368017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4043945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7556272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3890708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107289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6040" cy="4114440"/>
          </a:xfrm>
          <a:prstGeom prst="rect">
            <a:avLst/>
          </a:prstGeom>
        </p:spPr>
        <p:txBody>
          <a:bodyPr/>
          <a:lstStyle/>
          <a:p>
            <a:endParaRPr/>
          </a:p>
        </p:txBody>
      </p:sp>
      <p:sp>
        <p:nvSpPr>
          <p:cNvPr id="105" name="TextShape 2"/>
          <p:cNvSpPr txBox="1"/>
          <p:nvPr/>
        </p:nvSpPr>
        <p:spPr>
          <a:xfrm>
            <a:off x="0" y="0"/>
            <a:ext cx="2971440" cy="456840"/>
          </a:xfrm>
          <a:prstGeom prst="rect">
            <a:avLst/>
          </a:prstGeom>
          <a:noFill/>
          <a:ln>
            <a:noFill/>
          </a:ln>
        </p:spPr>
        <p:txBody>
          <a:bodyPr/>
          <a:lstStyle/>
          <a:p>
            <a:endParaRPr/>
          </a:p>
        </p:txBody>
      </p:sp>
    </p:spTree>
    <p:extLst>
      <p:ext uri="{BB962C8B-B14F-4D97-AF65-F5344CB8AC3E}">
        <p14:creationId xmlns:p14="http://schemas.microsoft.com/office/powerpoint/2010/main" val="3295908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120E57E-9835-49EF-AFBF-C392330F5E4E}" type="slidenum">
              <a:rPr lang="en-US" sz="1400" smtClean="0">
                <a:latin typeface="Times New Roman"/>
              </a:rPr>
              <a:t>106</a:t>
            </a:fld>
            <a:endParaRPr lang="en-US"/>
          </a:p>
        </p:txBody>
      </p:sp>
    </p:spTree>
    <p:extLst>
      <p:ext uri="{BB962C8B-B14F-4D97-AF65-F5344CB8AC3E}">
        <p14:creationId xmlns:p14="http://schemas.microsoft.com/office/powerpoint/2010/main" val="134734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40" name="PlaceHolder 2"/>
          <p:cNvSpPr>
            <a:spLocks noGrp="1"/>
          </p:cNvSpPr>
          <p:nvPr>
            <p:ph type="body"/>
          </p:nvPr>
        </p:nvSpPr>
        <p:spPr>
          <a:xfrm>
            <a:off x="457200" y="1278720"/>
            <a:ext cx="8229240" cy="2311920"/>
          </a:xfrm>
          <a:prstGeom prst="rect">
            <a:avLst/>
          </a:prstGeom>
        </p:spPr>
        <p:txBody>
          <a:bodyPr lIns="0" tIns="0" rIns="0" bIns="0"/>
          <a:lstStyle/>
          <a:p>
            <a:endParaRPr/>
          </a:p>
        </p:txBody>
      </p:sp>
      <p:sp>
        <p:nvSpPr>
          <p:cNvPr id="41" name="PlaceHolder 3"/>
          <p:cNvSpPr>
            <a:spLocks noGrp="1"/>
          </p:cNvSpPr>
          <p:nvPr>
            <p:ph type="body"/>
          </p:nvPr>
        </p:nvSpPr>
        <p:spPr>
          <a:xfrm>
            <a:off x="457200" y="3810600"/>
            <a:ext cx="8229240" cy="23119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43"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44"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45" name="PlaceHolder 4"/>
          <p:cNvSpPr>
            <a:spLocks noGrp="1"/>
          </p:cNvSpPr>
          <p:nvPr>
            <p:ph type="body"/>
          </p:nvPr>
        </p:nvSpPr>
        <p:spPr>
          <a:xfrm>
            <a:off x="4674240" y="3810600"/>
            <a:ext cx="4015800" cy="2311920"/>
          </a:xfrm>
          <a:prstGeom prst="rect">
            <a:avLst/>
          </a:prstGeom>
        </p:spPr>
        <p:txBody>
          <a:bodyPr lIns="0" tIns="0" rIns="0" bIns="0"/>
          <a:lstStyle/>
          <a:p>
            <a:endParaRPr/>
          </a:p>
        </p:txBody>
      </p:sp>
      <p:sp>
        <p:nvSpPr>
          <p:cNvPr id="46" name="PlaceHolder 5"/>
          <p:cNvSpPr>
            <a:spLocks noGrp="1"/>
          </p:cNvSpPr>
          <p:nvPr>
            <p:ph type="body"/>
          </p:nvPr>
        </p:nvSpPr>
        <p:spPr>
          <a:xfrm>
            <a:off x="457200" y="3810600"/>
            <a:ext cx="4015800" cy="23119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48" name="PlaceHolder 2"/>
          <p:cNvSpPr>
            <a:spLocks noGrp="1"/>
          </p:cNvSpPr>
          <p:nvPr>
            <p:ph type="body"/>
          </p:nvPr>
        </p:nvSpPr>
        <p:spPr>
          <a:xfrm>
            <a:off x="457200" y="1278720"/>
            <a:ext cx="8229240" cy="4847040"/>
          </a:xfrm>
          <a:prstGeom prst="rect">
            <a:avLst/>
          </a:prstGeom>
        </p:spPr>
        <p:txBody>
          <a:bodyPr lIns="0" tIns="0" rIns="0" bIns="0"/>
          <a:lstStyle/>
          <a:p>
            <a:endParaRPr/>
          </a:p>
        </p:txBody>
      </p:sp>
      <p:sp>
        <p:nvSpPr>
          <p:cNvPr id="49" name="PlaceHolder 3"/>
          <p:cNvSpPr>
            <a:spLocks noGrp="1"/>
          </p:cNvSpPr>
          <p:nvPr>
            <p:ph type="body"/>
          </p:nvPr>
        </p:nvSpPr>
        <p:spPr>
          <a:xfrm>
            <a:off x="457200" y="1278720"/>
            <a:ext cx="8229240" cy="4847040"/>
          </a:xfrm>
          <a:prstGeom prst="rect">
            <a:avLst/>
          </a:prstGeom>
        </p:spPr>
        <p:txBody>
          <a:bodyPr lIns="0" tIns="0" rIns="0" bIns="0"/>
          <a:lstStyle/>
          <a:p>
            <a:endParaRPr/>
          </a:p>
        </p:txBody>
      </p:sp>
      <p:pic>
        <p:nvPicPr>
          <p:cNvPr id="50" name="Picture 49"/>
          <p:cNvPicPr/>
          <p:nvPr/>
        </p:nvPicPr>
        <p:blipFill>
          <a:blip r:embed="rId2"/>
          <a:stretch/>
        </p:blipFill>
        <p:spPr>
          <a:xfrm>
            <a:off x="1532520" y="1278720"/>
            <a:ext cx="6078240" cy="4847040"/>
          </a:xfrm>
          <a:prstGeom prst="rect">
            <a:avLst/>
          </a:prstGeom>
          <a:ln>
            <a:noFill/>
          </a:ln>
        </p:spPr>
      </p:pic>
      <p:pic>
        <p:nvPicPr>
          <p:cNvPr id="51" name="Picture 50"/>
          <p:cNvPicPr/>
          <p:nvPr/>
        </p:nvPicPr>
        <p:blipFill>
          <a:blip r:embed="rId2"/>
          <a:stretch/>
        </p:blipFill>
        <p:spPr>
          <a:xfrm>
            <a:off x="1532520" y="1278720"/>
            <a:ext cx="6078240" cy="48470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61" name="PlaceHolder 2"/>
          <p:cNvSpPr>
            <a:spLocks noGrp="1"/>
          </p:cNvSpPr>
          <p:nvPr>
            <p:ph type="subTitle"/>
          </p:nvPr>
        </p:nvSpPr>
        <p:spPr>
          <a:xfrm>
            <a:off x="457200" y="1278720"/>
            <a:ext cx="8229240" cy="48470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63" name="PlaceHolder 2"/>
          <p:cNvSpPr>
            <a:spLocks noGrp="1"/>
          </p:cNvSpPr>
          <p:nvPr>
            <p:ph type="body"/>
          </p:nvPr>
        </p:nvSpPr>
        <p:spPr>
          <a:xfrm>
            <a:off x="457200" y="1278720"/>
            <a:ext cx="8229240" cy="484704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65" name="PlaceHolder 2"/>
          <p:cNvSpPr>
            <a:spLocks noGrp="1"/>
          </p:cNvSpPr>
          <p:nvPr>
            <p:ph type="body"/>
          </p:nvPr>
        </p:nvSpPr>
        <p:spPr>
          <a:xfrm>
            <a:off x="457200" y="1278720"/>
            <a:ext cx="4015800" cy="4847040"/>
          </a:xfrm>
          <a:prstGeom prst="rect">
            <a:avLst/>
          </a:prstGeom>
        </p:spPr>
        <p:txBody>
          <a:bodyPr lIns="0" tIns="0" rIns="0" bIns="0"/>
          <a:lstStyle/>
          <a:p>
            <a:endParaRPr/>
          </a:p>
        </p:txBody>
      </p:sp>
      <p:sp>
        <p:nvSpPr>
          <p:cNvPr id="66" name="PlaceHolder 3"/>
          <p:cNvSpPr>
            <a:spLocks noGrp="1"/>
          </p:cNvSpPr>
          <p:nvPr>
            <p:ph type="body"/>
          </p:nvPr>
        </p:nvSpPr>
        <p:spPr>
          <a:xfrm>
            <a:off x="4674240" y="1278720"/>
            <a:ext cx="4015800" cy="484704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0"/>
            <a:ext cx="8229240" cy="4597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70"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71" name="PlaceHolder 3"/>
          <p:cNvSpPr>
            <a:spLocks noGrp="1"/>
          </p:cNvSpPr>
          <p:nvPr>
            <p:ph type="body"/>
          </p:nvPr>
        </p:nvSpPr>
        <p:spPr>
          <a:xfrm>
            <a:off x="457200" y="3810600"/>
            <a:ext cx="4015800" cy="2311920"/>
          </a:xfrm>
          <a:prstGeom prst="rect">
            <a:avLst/>
          </a:prstGeom>
        </p:spPr>
        <p:txBody>
          <a:bodyPr lIns="0" tIns="0" rIns="0" bIns="0"/>
          <a:lstStyle/>
          <a:p>
            <a:endParaRPr/>
          </a:p>
        </p:txBody>
      </p:sp>
      <p:sp>
        <p:nvSpPr>
          <p:cNvPr id="72" name="PlaceHolder 4"/>
          <p:cNvSpPr>
            <a:spLocks noGrp="1"/>
          </p:cNvSpPr>
          <p:nvPr>
            <p:ph type="body"/>
          </p:nvPr>
        </p:nvSpPr>
        <p:spPr>
          <a:xfrm>
            <a:off x="4674240" y="1278720"/>
            <a:ext cx="4015800" cy="484704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19" name="PlaceHolder 2"/>
          <p:cNvSpPr>
            <a:spLocks noGrp="1"/>
          </p:cNvSpPr>
          <p:nvPr>
            <p:ph type="subTitle"/>
          </p:nvPr>
        </p:nvSpPr>
        <p:spPr>
          <a:xfrm>
            <a:off x="457200" y="1278720"/>
            <a:ext cx="8229240" cy="48470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74" name="PlaceHolder 2"/>
          <p:cNvSpPr>
            <a:spLocks noGrp="1"/>
          </p:cNvSpPr>
          <p:nvPr>
            <p:ph type="body"/>
          </p:nvPr>
        </p:nvSpPr>
        <p:spPr>
          <a:xfrm>
            <a:off x="457200" y="1278720"/>
            <a:ext cx="4015800" cy="4847040"/>
          </a:xfrm>
          <a:prstGeom prst="rect">
            <a:avLst/>
          </a:prstGeom>
        </p:spPr>
        <p:txBody>
          <a:bodyPr lIns="0" tIns="0" rIns="0" bIns="0"/>
          <a:lstStyle/>
          <a:p>
            <a:endParaRPr/>
          </a:p>
        </p:txBody>
      </p:sp>
      <p:sp>
        <p:nvSpPr>
          <p:cNvPr id="75"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76" name="PlaceHolder 4"/>
          <p:cNvSpPr>
            <a:spLocks noGrp="1"/>
          </p:cNvSpPr>
          <p:nvPr>
            <p:ph type="body"/>
          </p:nvPr>
        </p:nvSpPr>
        <p:spPr>
          <a:xfrm>
            <a:off x="4674240" y="3810600"/>
            <a:ext cx="4015800" cy="231192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78"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79"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80" name="PlaceHolder 4"/>
          <p:cNvSpPr>
            <a:spLocks noGrp="1"/>
          </p:cNvSpPr>
          <p:nvPr>
            <p:ph type="body"/>
          </p:nvPr>
        </p:nvSpPr>
        <p:spPr>
          <a:xfrm>
            <a:off x="457200" y="3810600"/>
            <a:ext cx="8229240" cy="231192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82" name="PlaceHolder 2"/>
          <p:cNvSpPr>
            <a:spLocks noGrp="1"/>
          </p:cNvSpPr>
          <p:nvPr>
            <p:ph type="body"/>
          </p:nvPr>
        </p:nvSpPr>
        <p:spPr>
          <a:xfrm>
            <a:off x="457200" y="1278720"/>
            <a:ext cx="8229240" cy="2311920"/>
          </a:xfrm>
          <a:prstGeom prst="rect">
            <a:avLst/>
          </a:prstGeom>
        </p:spPr>
        <p:txBody>
          <a:bodyPr lIns="0" tIns="0" rIns="0" bIns="0"/>
          <a:lstStyle/>
          <a:p>
            <a:endParaRPr/>
          </a:p>
        </p:txBody>
      </p:sp>
      <p:sp>
        <p:nvSpPr>
          <p:cNvPr id="83" name="PlaceHolder 3"/>
          <p:cNvSpPr>
            <a:spLocks noGrp="1"/>
          </p:cNvSpPr>
          <p:nvPr>
            <p:ph type="body"/>
          </p:nvPr>
        </p:nvSpPr>
        <p:spPr>
          <a:xfrm>
            <a:off x="457200" y="3810600"/>
            <a:ext cx="8229240" cy="231192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85"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86"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87" name="PlaceHolder 4"/>
          <p:cNvSpPr>
            <a:spLocks noGrp="1"/>
          </p:cNvSpPr>
          <p:nvPr>
            <p:ph type="body"/>
          </p:nvPr>
        </p:nvSpPr>
        <p:spPr>
          <a:xfrm>
            <a:off x="4674240" y="3810600"/>
            <a:ext cx="4015800" cy="2311920"/>
          </a:xfrm>
          <a:prstGeom prst="rect">
            <a:avLst/>
          </a:prstGeom>
        </p:spPr>
        <p:txBody>
          <a:bodyPr lIns="0" tIns="0" rIns="0" bIns="0"/>
          <a:lstStyle/>
          <a:p>
            <a:endParaRPr/>
          </a:p>
        </p:txBody>
      </p:sp>
      <p:sp>
        <p:nvSpPr>
          <p:cNvPr id="88" name="PlaceHolder 5"/>
          <p:cNvSpPr>
            <a:spLocks noGrp="1"/>
          </p:cNvSpPr>
          <p:nvPr>
            <p:ph type="body"/>
          </p:nvPr>
        </p:nvSpPr>
        <p:spPr>
          <a:xfrm>
            <a:off x="457200" y="3810600"/>
            <a:ext cx="4015800" cy="231192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90" name="PlaceHolder 2"/>
          <p:cNvSpPr>
            <a:spLocks noGrp="1"/>
          </p:cNvSpPr>
          <p:nvPr>
            <p:ph type="body"/>
          </p:nvPr>
        </p:nvSpPr>
        <p:spPr>
          <a:xfrm>
            <a:off x="457200" y="1278720"/>
            <a:ext cx="8229240" cy="4847040"/>
          </a:xfrm>
          <a:prstGeom prst="rect">
            <a:avLst/>
          </a:prstGeom>
        </p:spPr>
        <p:txBody>
          <a:bodyPr lIns="0" tIns="0" rIns="0" bIns="0"/>
          <a:lstStyle/>
          <a:p>
            <a:endParaRPr/>
          </a:p>
        </p:txBody>
      </p:sp>
      <p:sp>
        <p:nvSpPr>
          <p:cNvPr id="91" name="PlaceHolder 3"/>
          <p:cNvSpPr>
            <a:spLocks noGrp="1"/>
          </p:cNvSpPr>
          <p:nvPr>
            <p:ph type="body"/>
          </p:nvPr>
        </p:nvSpPr>
        <p:spPr>
          <a:xfrm>
            <a:off x="457200" y="1278720"/>
            <a:ext cx="8229240" cy="4847040"/>
          </a:xfrm>
          <a:prstGeom prst="rect">
            <a:avLst/>
          </a:prstGeom>
        </p:spPr>
        <p:txBody>
          <a:bodyPr lIns="0" tIns="0" rIns="0" bIns="0"/>
          <a:lstStyle/>
          <a:p>
            <a:endParaRPr/>
          </a:p>
        </p:txBody>
      </p:sp>
      <p:pic>
        <p:nvPicPr>
          <p:cNvPr id="92" name="Picture 91"/>
          <p:cNvPicPr/>
          <p:nvPr/>
        </p:nvPicPr>
        <p:blipFill>
          <a:blip r:embed="rId2"/>
          <a:stretch/>
        </p:blipFill>
        <p:spPr>
          <a:xfrm>
            <a:off x="1532520" y="1278720"/>
            <a:ext cx="6078240" cy="4847040"/>
          </a:xfrm>
          <a:prstGeom prst="rect">
            <a:avLst/>
          </a:prstGeom>
          <a:ln>
            <a:noFill/>
          </a:ln>
        </p:spPr>
      </p:pic>
      <p:pic>
        <p:nvPicPr>
          <p:cNvPr id="93" name="Picture 92"/>
          <p:cNvPicPr/>
          <p:nvPr/>
        </p:nvPicPr>
        <p:blipFill>
          <a:blip r:embed="rId2"/>
          <a:stretch/>
        </p:blipFill>
        <p:spPr>
          <a:xfrm>
            <a:off x="1532520" y="1278720"/>
            <a:ext cx="6078240" cy="48470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21" name="PlaceHolder 2"/>
          <p:cNvSpPr>
            <a:spLocks noGrp="1"/>
          </p:cNvSpPr>
          <p:nvPr>
            <p:ph type="body"/>
          </p:nvPr>
        </p:nvSpPr>
        <p:spPr>
          <a:xfrm>
            <a:off x="457200" y="1278720"/>
            <a:ext cx="8229240" cy="48470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23" name="PlaceHolder 2"/>
          <p:cNvSpPr>
            <a:spLocks noGrp="1"/>
          </p:cNvSpPr>
          <p:nvPr>
            <p:ph type="body"/>
          </p:nvPr>
        </p:nvSpPr>
        <p:spPr>
          <a:xfrm>
            <a:off x="457200" y="1278720"/>
            <a:ext cx="4015800" cy="4847040"/>
          </a:xfrm>
          <a:prstGeom prst="rect">
            <a:avLst/>
          </a:prstGeom>
        </p:spPr>
        <p:txBody>
          <a:bodyPr lIns="0" tIns="0" rIns="0" bIns="0"/>
          <a:lstStyle/>
          <a:p>
            <a:endParaRPr/>
          </a:p>
        </p:txBody>
      </p:sp>
      <p:sp>
        <p:nvSpPr>
          <p:cNvPr id="24" name="PlaceHolder 3"/>
          <p:cNvSpPr>
            <a:spLocks noGrp="1"/>
          </p:cNvSpPr>
          <p:nvPr>
            <p:ph type="body"/>
          </p:nvPr>
        </p:nvSpPr>
        <p:spPr>
          <a:xfrm>
            <a:off x="4674240" y="1278720"/>
            <a:ext cx="4015800" cy="48470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457200" y="0"/>
            <a:ext cx="8229240" cy="4597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28"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29" name="PlaceHolder 3"/>
          <p:cNvSpPr>
            <a:spLocks noGrp="1"/>
          </p:cNvSpPr>
          <p:nvPr>
            <p:ph type="body"/>
          </p:nvPr>
        </p:nvSpPr>
        <p:spPr>
          <a:xfrm>
            <a:off x="457200" y="3810600"/>
            <a:ext cx="4015800" cy="2311920"/>
          </a:xfrm>
          <a:prstGeom prst="rect">
            <a:avLst/>
          </a:prstGeom>
        </p:spPr>
        <p:txBody>
          <a:bodyPr lIns="0" tIns="0" rIns="0" bIns="0"/>
          <a:lstStyle/>
          <a:p>
            <a:endParaRPr/>
          </a:p>
        </p:txBody>
      </p:sp>
      <p:sp>
        <p:nvSpPr>
          <p:cNvPr id="30" name="PlaceHolder 4"/>
          <p:cNvSpPr>
            <a:spLocks noGrp="1"/>
          </p:cNvSpPr>
          <p:nvPr>
            <p:ph type="body"/>
          </p:nvPr>
        </p:nvSpPr>
        <p:spPr>
          <a:xfrm>
            <a:off x="4674240" y="1278720"/>
            <a:ext cx="4015800" cy="48470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32" name="PlaceHolder 2"/>
          <p:cNvSpPr>
            <a:spLocks noGrp="1"/>
          </p:cNvSpPr>
          <p:nvPr>
            <p:ph type="body"/>
          </p:nvPr>
        </p:nvSpPr>
        <p:spPr>
          <a:xfrm>
            <a:off x="457200" y="1278720"/>
            <a:ext cx="4015800" cy="4847040"/>
          </a:xfrm>
          <a:prstGeom prst="rect">
            <a:avLst/>
          </a:prstGeom>
        </p:spPr>
        <p:txBody>
          <a:bodyPr lIns="0" tIns="0" rIns="0" bIns="0"/>
          <a:lstStyle/>
          <a:p>
            <a:endParaRPr/>
          </a:p>
        </p:txBody>
      </p:sp>
      <p:sp>
        <p:nvSpPr>
          <p:cNvPr id="33"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34" name="PlaceHolder 4"/>
          <p:cNvSpPr>
            <a:spLocks noGrp="1"/>
          </p:cNvSpPr>
          <p:nvPr>
            <p:ph type="body"/>
          </p:nvPr>
        </p:nvSpPr>
        <p:spPr>
          <a:xfrm>
            <a:off x="4674240" y="3810600"/>
            <a:ext cx="4015800" cy="23119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0"/>
            <a:ext cx="8229240" cy="991440"/>
          </a:xfrm>
          <a:prstGeom prst="rect">
            <a:avLst/>
          </a:prstGeom>
        </p:spPr>
        <p:txBody>
          <a:bodyPr lIns="0" tIns="0" rIns="0" bIns="0" anchor="ctr"/>
          <a:lstStyle/>
          <a:p>
            <a:endParaRPr/>
          </a:p>
        </p:txBody>
      </p:sp>
      <p:sp>
        <p:nvSpPr>
          <p:cNvPr id="36" name="PlaceHolder 2"/>
          <p:cNvSpPr>
            <a:spLocks noGrp="1"/>
          </p:cNvSpPr>
          <p:nvPr>
            <p:ph type="body"/>
          </p:nvPr>
        </p:nvSpPr>
        <p:spPr>
          <a:xfrm>
            <a:off x="457200" y="1278720"/>
            <a:ext cx="4015800" cy="2311920"/>
          </a:xfrm>
          <a:prstGeom prst="rect">
            <a:avLst/>
          </a:prstGeom>
        </p:spPr>
        <p:txBody>
          <a:bodyPr lIns="0" tIns="0" rIns="0" bIns="0"/>
          <a:lstStyle/>
          <a:p>
            <a:endParaRPr/>
          </a:p>
        </p:txBody>
      </p:sp>
      <p:sp>
        <p:nvSpPr>
          <p:cNvPr id="37" name="PlaceHolder 3"/>
          <p:cNvSpPr>
            <a:spLocks noGrp="1"/>
          </p:cNvSpPr>
          <p:nvPr>
            <p:ph type="body"/>
          </p:nvPr>
        </p:nvSpPr>
        <p:spPr>
          <a:xfrm>
            <a:off x="4674240" y="1278720"/>
            <a:ext cx="4015800" cy="2311920"/>
          </a:xfrm>
          <a:prstGeom prst="rect">
            <a:avLst/>
          </a:prstGeom>
        </p:spPr>
        <p:txBody>
          <a:bodyPr lIns="0" tIns="0" rIns="0" bIns="0"/>
          <a:lstStyle/>
          <a:p>
            <a:endParaRPr/>
          </a:p>
        </p:txBody>
      </p:sp>
      <p:sp>
        <p:nvSpPr>
          <p:cNvPr id="38" name="PlaceHolder 4"/>
          <p:cNvSpPr>
            <a:spLocks noGrp="1"/>
          </p:cNvSpPr>
          <p:nvPr>
            <p:ph type="body"/>
          </p:nvPr>
        </p:nvSpPr>
        <p:spPr>
          <a:xfrm>
            <a:off x="457200" y="3810600"/>
            <a:ext cx="8229240" cy="23119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CustomShape 1"/>
          <p:cNvSpPr/>
          <p:nvPr/>
        </p:nvSpPr>
        <p:spPr>
          <a:xfrm>
            <a:off x="0" y="6553080"/>
            <a:ext cx="9143640" cy="304560"/>
          </a:xfrm>
          <a:prstGeom prst="rect">
            <a:avLst/>
          </a:prstGeom>
          <a:solidFill>
            <a:srgbClr val="9E8C78"/>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
          <p:cNvSpPr/>
          <p:nvPr/>
        </p:nvSpPr>
        <p:spPr>
          <a:xfrm>
            <a:off x="0" y="6451560"/>
            <a:ext cx="9143640" cy="75960"/>
          </a:xfrm>
          <a:prstGeom prst="rect">
            <a:avLst/>
          </a:prstGeom>
          <a:solidFill>
            <a:srgbClr val="80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Picture 8"/>
          <p:cNvPicPr/>
          <p:nvPr/>
        </p:nvPicPr>
        <p:blipFill>
          <a:blip r:embed="rId14"/>
          <a:stretch/>
        </p:blipFill>
        <p:spPr>
          <a:xfrm>
            <a:off x="8001000" y="228600"/>
            <a:ext cx="936360" cy="410760"/>
          </a:xfrm>
          <a:prstGeom prst="rect">
            <a:avLst/>
          </a:prstGeom>
          <a:ln w="9360">
            <a:noFill/>
          </a:ln>
        </p:spPr>
      </p:pic>
      <p:sp>
        <p:nvSpPr>
          <p:cNvPr id="3" name="CustomShape 3"/>
          <p:cNvSpPr/>
          <p:nvPr/>
        </p:nvSpPr>
        <p:spPr>
          <a:xfrm>
            <a:off x="0" y="0"/>
            <a:ext cx="9143640" cy="2514240"/>
          </a:xfrm>
          <a:prstGeom prst="rect">
            <a:avLst/>
          </a:prstGeom>
          <a:solidFill>
            <a:srgbClr val="102E5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 name="Picture 6"/>
          <p:cNvPicPr/>
          <p:nvPr/>
        </p:nvPicPr>
        <p:blipFill>
          <a:blip r:embed="rId15"/>
          <a:stretch/>
        </p:blipFill>
        <p:spPr>
          <a:xfrm>
            <a:off x="6934320" y="1008000"/>
            <a:ext cx="1523520" cy="585360"/>
          </a:xfrm>
          <a:prstGeom prst="rect">
            <a:avLst/>
          </a:prstGeom>
          <a:ln w="9360">
            <a:noFill/>
          </a:ln>
        </p:spPr>
      </p:pic>
      <p:pic>
        <p:nvPicPr>
          <p:cNvPr id="5" name="Picture 7"/>
          <p:cNvPicPr/>
          <p:nvPr/>
        </p:nvPicPr>
        <p:blipFill>
          <a:blip r:embed="rId16"/>
          <a:stretch/>
        </p:blipFill>
        <p:spPr>
          <a:xfrm>
            <a:off x="1227240" y="1185840"/>
            <a:ext cx="5393880" cy="304560"/>
          </a:xfrm>
          <a:prstGeom prst="rect">
            <a:avLst/>
          </a:prstGeom>
          <a:ln w="9360">
            <a:noFill/>
          </a:ln>
        </p:spPr>
      </p:pic>
      <p:sp>
        <p:nvSpPr>
          <p:cNvPr id="6" name="CustomShape 4"/>
          <p:cNvSpPr/>
          <p:nvPr/>
        </p:nvSpPr>
        <p:spPr>
          <a:xfrm>
            <a:off x="0" y="6553080"/>
            <a:ext cx="9143640" cy="304560"/>
          </a:xfrm>
          <a:prstGeom prst="rect">
            <a:avLst/>
          </a:prstGeom>
          <a:solidFill>
            <a:srgbClr val="9E8C78"/>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5"/>
          <p:cNvSpPr/>
          <p:nvPr/>
        </p:nvSpPr>
        <p:spPr>
          <a:xfrm>
            <a:off x="0" y="6451560"/>
            <a:ext cx="9143640" cy="75960"/>
          </a:xfrm>
          <a:prstGeom prst="rect">
            <a:avLst/>
          </a:prstGeom>
          <a:solidFill>
            <a:srgbClr val="80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 name="Picture 13"/>
          <p:cNvPicPr/>
          <p:nvPr/>
        </p:nvPicPr>
        <p:blipFill>
          <a:blip r:embed="rId17"/>
          <a:stretch/>
        </p:blipFill>
        <p:spPr>
          <a:xfrm>
            <a:off x="212760" y="6119640"/>
            <a:ext cx="1023480" cy="247320"/>
          </a:xfrm>
          <a:prstGeom prst="rect">
            <a:avLst/>
          </a:prstGeom>
          <a:ln w="9360">
            <a:noFill/>
          </a:ln>
        </p:spPr>
      </p:pic>
      <p:sp>
        <p:nvSpPr>
          <p:cNvPr id="9" name="CustomShape 6"/>
          <p:cNvSpPr/>
          <p:nvPr/>
        </p:nvSpPr>
        <p:spPr>
          <a:xfrm>
            <a:off x="0" y="2590920"/>
            <a:ext cx="3768480" cy="1614960"/>
          </a:xfrm>
          <a:prstGeom prst="rect">
            <a:avLst/>
          </a:prstGeom>
          <a:solidFill>
            <a:schemeClr val="bg1">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400" strike="noStrike">
                <a:solidFill>
                  <a:srgbClr val="A6A6A6"/>
                </a:solidFill>
                <a:latin typeface="Arial"/>
              </a:rPr>
              <a:t>Photos placed in horizontal position 
with even amount of white space
 between photos and header</a:t>
            </a:r>
            <a:endParaRPr/>
          </a:p>
        </p:txBody>
      </p:sp>
      <p:sp>
        <p:nvSpPr>
          <p:cNvPr id="10" name="CustomShape 7"/>
          <p:cNvSpPr/>
          <p:nvPr/>
        </p:nvSpPr>
        <p:spPr>
          <a:xfrm>
            <a:off x="3852000" y="2590920"/>
            <a:ext cx="2285640" cy="1614960"/>
          </a:xfrm>
          <a:prstGeom prst="rect">
            <a:avLst/>
          </a:prstGeom>
          <a:solidFill>
            <a:schemeClr val="bg1">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 name="CustomShape 8"/>
          <p:cNvSpPr/>
          <p:nvPr/>
        </p:nvSpPr>
        <p:spPr>
          <a:xfrm>
            <a:off x="6226920" y="2590920"/>
            <a:ext cx="2916720" cy="1614960"/>
          </a:xfrm>
          <a:prstGeom prst="rect">
            <a:avLst/>
          </a:prstGeom>
          <a:solidFill>
            <a:schemeClr val="bg1">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 name="PlaceHolder 9"/>
          <p:cNvSpPr>
            <a:spLocks noGrp="1"/>
          </p:cNvSpPr>
          <p:nvPr>
            <p:ph type="title"/>
          </p:nvPr>
        </p:nvSpPr>
        <p:spPr>
          <a:xfrm>
            <a:off x="920520" y="4260240"/>
            <a:ext cx="7772040" cy="897840"/>
          </a:xfrm>
          <a:prstGeom prst="rect">
            <a:avLst/>
          </a:prstGeom>
        </p:spPr>
        <p:txBody>
          <a:bodyPr anchor="ctr"/>
          <a:lstStyle/>
          <a:p>
            <a:pPr algn="r">
              <a:lnSpc>
                <a:spcPct val="100000"/>
              </a:lnSpc>
            </a:pPr>
            <a:r>
              <a:rPr lang="en-US" sz="4000" strike="noStrike">
                <a:solidFill>
                  <a:srgbClr val="9D8C78"/>
                </a:solidFill>
                <a:latin typeface="Calibri"/>
                <a:ea typeface="ＭＳ Ｐゴシック"/>
              </a:rPr>
              <a:t>Click to edit the title text formatClick to edit Master title style</a:t>
            </a:r>
            <a:endParaRPr/>
          </a:p>
        </p:txBody>
      </p:sp>
      <p:sp>
        <p:nvSpPr>
          <p:cNvPr id="13" name="PlaceHolder 10"/>
          <p:cNvSpPr>
            <a:spLocks noGrp="1"/>
          </p:cNvSpPr>
          <p:nvPr>
            <p:ph type="dt"/>
          </p:nvPr>
        </p:nvSpPr>
        <p:spPr>
          <a:xfrm>
            <a:off x="109440" y="4197600"/>
            <a:ext cx="931680" cy="280800"/>
          </a:xfrm>
          <a:prstGeom prst="rect">
            <a:avLst/>
          </a:prstGeom>
        </p:spPr>
        <p:txBody>
          <a:bodyPr/>
          <a:lstStyle/>
          <a:p>
            <a:pPr>
              <a:lnSpc>
                <a:spcPct val="100000"/>
              </a:lnSpc>
            </a:pPr>
            <a:endParaRPr/>
          </a:p>
        </p:txBody>
      </p:sp>
      <p:pic>
        <p:nvPicPr>
          <p:cNvPr id="14" name="Picture 12"/>
          <p:cNvPicPr/>
          <p:nvPr/>
        </p:nvPicPr>
        <p:blipFill>
          <a:blip r:embed="rId18"/>
          <a:stretch/>
        </p:blipFill>
        <p:spPr>
          <a:xfrm>
            <a:off x="1380240" y="6115680"/>
            <a:ext cx="850320" cy="275760"/>
          </a:xfrm>
          <a:prstGeom prst="rect">
            <a:avLst/>
          </a:prstGeom>
          <a:ln w="9360">
            <a:noFill/>
          </a:ln>
        </p:spPr>
      </p:pic>
      <p:sp>
        <p:nvSpPr>
          <p:cNvPr id="15" name="PlaceHolder 11"/>
          <p:cNvSpPr>
            <a:spLocks noGrp="1"/>
          </p:cNvSpPr>
          <p:nvPr>
            <p:ph type="ftr"/>
          </p:nvPr>
        </p:nvSpPr>
        <p:spPr>
          <a:xfrm>
            <a:off x="3123360" y="6519240"/>
            <a:ext cx="2895120" cy="284400"/>
          </a:xfrm>
          <a:prstGeom prst="rect">
            <a:avLst/>
          </a:prstGeom>
        </p:spPr>
        <p:txBody>
          <a:bodyPr/>
          <a:lstStyle/>
          <a:p>
            <a:r>
              <a:rPr lang="en-US" dirty="0" smtClean="0"/>
              <a:t>TEST</a:t>
            </a:r>
            <a:endParaRPr lang="en-US" dirty="0"/>
          </a:p>
        </p:txBody>
      </p:sp>
      <p:sp>
        <p:nvSpPr>
          <p:cNvPr id="16" name="CustomShape 12"/>
          <p:cNvSpPr/>
          <p:nvPr/>
        </p:nvSpPr>
        <p:spPr>
          <a:xfrm>
            <a:off x="3124080" y="6172200"/>
            <a:ext cx="5562360" cy="2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 strike="noStrike">
                <a:solidFill>
                  <a:srgbClr val="000000"/>
                </a:solidFill>
                <a:latin typeface="Arial"/>
              </a:rPr>
              <a:t>Sandia National Laboratories is a multi-program laboratory managed and operated by Sandia Corporation, a wholly owned subsidiary of Lockheed Martin Corporation, for the U.S. Department of Energy’s National Nuclear Security Administration under contract DE-AC04-94AL85000. SAND NO. 2011-XXXXP</a:t>
            </a:r>
            <a:endParaRPr/>
          </a:p>
        </p:txBody>
      </p:sp>
      <p:sp>
        <p:nvSpPr>
          <p:cNvPr id="17" name="PlaceHolder 13"/>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2400">
                <a:latin typeface="Calibri"/>
              </a:rPr>
              <a:t>Click to edit the outline text format</a:t>
            </a:r>
            <a:endParaRPr/>
          </a:p>
          <a:p>
            <a:pPr lvl="1">
              <a:buSzPct val="75000"/>
              <a:buFont typeface="StarSymbol"/>
              <a:buChar char=""/>
            </a:pPr>
            <a:r>
              <a:rPr lang="en-US">
                <a:latin typeface="Calibri"/>
              </a:rPr>
              <a:t>Second Outline Level</a:t>
            </a:r>
            <a:endParaRPr/>
          </a:p>
          <a:p>
            <a:pPr lvl="2">
              <a:buSzPct val="45000"/>
              <a:buFont typeface="StarSymbol"/>
              <a:buChar char=""/>
            </a:pPr>
            <a:r>
              <a:rPr lang="en-US" sz="1600">
                <a:latin typeface="Calibri"/>
              </a:rPr>
              <a:t>Third Outline Level</a:t>
            </a:r>
            <a:endParaRPr/>
          </a:p>
          <a:p>
            <a:pPr lvl="3">
              <a:buSzPct val="75000"/>
              <a:buFont typeface="StarSymbol"/>
              <a:buChar char=""/>
            </a:pPr>
            <a:r>
              <a:rPr lang="en-US" sz="16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 name="CustomShape 1"/>
          <p:cNvSpPr/>
          <p:nvPr/>
        </p:nvSpPr>
        <p:spPr>
          <a:xfrm>
            <a:off x="0" y="6553080"/>
            <a:ext cx="9143640" cy="304560"/>
          </a:xfrm>
          <a:prstGeom prst="rect">
            <a:avLst/>
          </a:prstGeom>
          <a:solidFill>
            <a:srgbClr val="9E8C78"/>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 name="CustomShape 2"/>
          <p:cNvSpPr/>
          <p:nvPr/>
        </p:nvSpPr>
        <p:spPr>
          <a:xfrm>
            <a:off x="0" y="6451560"/>
            <a:ext cx="9143640" cy="75960"/>
          </a:xfrm>
          <a:prstGeom prst="rect">
            <a:avLst/>
          </a:prstGeom>
          <a:solidFill>
            <a:srgbClr val="80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54" name="Picture 8"/>
          <p:cNvPicPr/>
          <p:nvPr/>
        </p:nvPicPr>
        <p:blipFill>
          <a:blip r:embed="rId14"/>
          <a:stretch/>
        </p:blipFill>
        <p:spPr>
          <a:xfrm>
            <a:off x="8001000" y="228600"/>
            <a:ext cx="936360" cy="410760"/>
          </a:xfrm>
          <a:prstGeom prst="rect">
            <a:avLst/>
          </a:prstGeom>
          <a:ln w="9360">
            <a:noFill/>
          </a:ln>
        </p:spPr>
      </p:pic>
      <p:sp>
        <p:nvSpPr>
          <p:cNvPr id="55" name="PlaceHolder 3"/>
          <p:cNvSpPr>
            <a:spLocks noGrp="1"/>
          </p:cNvSpPr>
          <p:nvPr>
            <p:ph type="title"/>
          </p:nvPr>
        </p:nvSpPr>
        <p:spPr>
          <a:xfrm>
            <a:off x="457200" y="0"/>
            <a:ext cx="8229240" cy="991440"/>
          </a:xfrm>
          <a:prstGeom prst="rect">
            <a:avLst/>
          </a:prstGeom>
        </p:spPr>
        <p:txBody>
          <a:bodyPr anchor="ctr"/>
          <a:lstStyle/>
          <a:p>
            <a:pPr>
              <a:lnSpc>
                <a:spcPct val="100000"/>
              </a:lnSpc>
            </a:pPr>
            <a:r>
              <a:rPr lang="en-US" sz="4000" strike="noStrike">
                <a:solidFill>
                  <a:srgbClr val="102E54"/>
                </a:solidFill>
                <a:latin typeface="Calibri"/>
                <a:ea typeface="ＭＳ Ｐゴシック"/>
              </a:rPr>
              <a:t>Click to edit the title text formatClick to edit Master title style</a:t>
            </a:r>
            <a:endParaRPr/>
          </a:p>
        </p:txBody>
      </p:sp>
      <p:sp>
        <p:nvSpPr>
          <p:cNvPr id="56" name="PlaceHolder 4"/>
          <p:cNvSpPr>
            <a:spLocks noGrp="1"/>
          </p:cNvSpPr>
          <p:nvPr>
            <p:ph type="body"/>
          </p:nvPr>
        </p:nvSpPr>
        <p:spPr>
          <a:xfrm>
            <a:off x="457200" y="1278720"/>
            <a:ext cx="8229240" cy="4847040"/>
          </a:xfrm>
          <a:prstGeom prst="rect">
            <a:avLst/>
          </a:prstGeom>
        </p:spPr>
        <p:txBody>
          <a:bodyPr/>
          <a:lstStyle/>
          <a:p>
            <a:pPr>
              <a:buSzPct val="45000"/>
              <a:buFont typeface="StarSymbol"/>
              <a:buChar char=""/>
            </a:pPr>
            <a:r>
              <a:rPr lang="en-US" sz="2400" strike="noStrike">
                <a:solidFill>
                  <a:srgbClr val="000000"/>
                </a:solidFill>
                <a:latin typeface="Calibri"/>
                <a:ea typeface="ＭＳ Ｐゴシック"/>
              </a:rPr>
              <a:t>Click to edit the outline text format</a:t>
            </a:r>
            <a:endParaRPr/>
          </a:p>
          <a:p>
            <a:pPr lvl="1">
              <a:buSzPct val="75000"/>
              <a:buFont typeface="StarSymbol"/>
              <a:buChar char=""/>
            </a:pPr>
            <a:r>
              <a:rPr lang="en-US" sz="2400" strike="noStrike">
                <a:solidFill>
                  <a:srgbClr val="000000"/>
                </a:solidFill>
                <a:latin typeface="Calibri"/>
                <a:ea typeface="ＭＳ Ｐゴシック"/>
              </a:rPr>
              <a:t>Second Outline Level</a:t>
            </a:r>
            <a:endParaRPr/>
          </a:p>
          <a:p>
            <a:pPr lvl="2">
              <a:buSzPct val="45000"/>
              <a:buFont typeface="StarSymbol"/>
              <a:buChar char=""/>
            </a:pPr>
            <a:r>
              <a:rPr lang="en-US" sz="2400" strike="noStrike">
                <a:solidFill>
                  <a:srgbClr val="000000"/>
                </a:solidFill>
                <a:latin typeface="Calibri"/>
                <a:ea typeface="ＭＳ Ｐゴシック"/>
              </a:rPr>
              <a:t>Third Outline Level</a:t>
            </a:r>
            <a:endParaRPr/>
          </a:p>
          <a:p>
            <a:pPr lvl="3">
              <a:buSzPct val="75000"/>
              <a:buFont typeface="StarSymbol"/>
              <a:buChar char=""/>
            </a:pPr>
            <a:r>
              <a:rPr lang="en-US" sz="2400" strike="noStrike">
                <a:solidFill>
                  <a:srgbClr val="000000"/>
                </a:solidFill>
                <a:latin typeface="Calibri"/>
                <a:ea typeface="ＭＳ Ｐゴシック"/>
              </a:rPr>
              <a:t>Fourth Outline Level</a:t>
            </a:r>
            <a:endParaRPr/>
          </a:p>
          <a:p>
            <a:pPr lvl="4">
              <a:buSzPct val="45000"/>
              <a:buFont typeface="StarSymbol"/>
              <a:buChar char=""/>
            </a:pPr>
            <a:r>
              <a:rPr lang="en-US" sz="2400" strike="noStrike">
                <a:solidFill>
                  <a:srgbClr val="000000"/>
                </a:solidFill>
                <a:latin typeface="Calibri"/>
                <a:ea typeface="ＭＳ Ｐゴシック"/>
              </a:rPr>
              <a:t>Fifth Outline Level</a:t>
            </a:r>
            <a:endParaRPr/>
          </a:p>
          <a:p>
            <a:pPr lvl="5">
              <a:buSzPct val="45000"/>
              <a:buFont typeface="StarSymbol"/>
              <a:buChar char=""/>
            </a:pPr>
            <a:r>
              <a:rPr lang="en-US" sz="2400" strike="noStrike">
                <a:solidFill>
                  <a:srgbClr val="000000"/>
                </a:solidFill>
                <a:latin typeface="Calibri"/>
                <a:ea typeface="ＭＳ Ｐゴシック"/>
              </a:rPr>
              <a:t>Sixth Outline Level</a:t>
            </a:r>
            <a:endParaRPr/>
          </a:p>
          <a:p>
            <a:pPr>
              <a:lnSpc>
                <a:spcPct val="100000"/>
              </a:lnSpc>
              <a:buFont typeface="Wingdings" charset="2"/>
              <a:buChar char=""/>
            </a:pPr>
            <a:r>
              <a:rPr lang="en-US" sz="2400" strike="noStrike">
                <a:solidFill>
                  <a:srgbClr val="000000"/>
                </a:solidFill>
                <a:latin typeface="Calibri"/>
                <a:ea typeface="ＭＳ Ｐゴシック"/>
              </a:rPr>
              <a:t>Seventh Outline LevelClick to edit Master text styles</a:t>
            </a:r>
            <a:endParaRPr/>
          </a:p>
          <a:p>
            <a:pPr lvl="1">
              <a:lnSpc>
                <a:spcPct val="100000"/>
              </a:lnSpc>
              <a:buFont typeface="Wingdings" charset="2"/>
              <a:buChar char=""/>
            </a:pPr>
            <a:r>
              <a:rPr lang="en-US" sz="2000" strike="noStrike">
                <a:solidFill>
                  <a:srgbClr val="000000"/>
                </a:solidFill>
                <a:latin typeface="Calibri"/>
                <a:ea typeface="ＭＳ Ｐゴシック"/>
              </a:rPr>
              <a:t>Second level</a:t>
            </a:r>
            <a:endParaRPr/>
          </a:p>
          <a:p>
            <a:pPr lvl="2">
              <a:lnSpc>
                <a:spcPct val="100000"/>
              </a:lnSpc>
              <a:buFont typeface="Wingdings" charset="2"/>
              <a:buChar char=""/>
            </a:pPr>
            <a:r>
              <a:rPr lang="en-US" strike="noStrike">
                <a:solidFill>
                  <a:srgbClr val="000000"/>
                </a:solidFill>
                <a:latin typeface="Calibri"/>
                <a:ea typeface="ＭＳ Ｐゴシック"/>
              </a:rPr>
              <a:t>Third level</a:t>
            </a:r>
            <a:endParaRPr/>
          </a:p>
          <a:p>
            <a:pPr lvl="3">
              <a:lnSpc>
                <a:spcPct val="100000"/>
              </a:lnSpc>
              <a:buFont typeface="StarSymbol"/>
              <a:buChar char=""/>
            </a:pPr>
            <a:r>
              <a:rPr lang="en-US" sz="1600" strike="noStrike">
                <a:solidFill>
                  <a:srgbClr val="000000"/>
                </a:solidFill>
                <a:latin typeface="Calibri"/>
                <a:ea typeface="ＭＳ Ｐゴシック"/>
              </a:rPr>
              <a:t>Fourth level</a:t>
            </a:r>
            <a:endParaRPr/>
          </a:p>
          <a:p>
            <a:pPr lvl="4">
              <a:lnSpc>
                <a:spcPct val="100000"/>
              </a:lnSpc>
              <a:buFont typeface="StarSymbol"/>
              <a:buChar char="»"/>
            </a:pPr>
            <a:r>
              <a:rPr lang="en-US" sz="1600" strike="noStrike">
                <a:solidFill>
                  <a:srgbClr val="000000"/>
                </a:solidFill>
                <a:latin typeface="Calibri"/>
                <a:ea typeface="ＭＳ Ｐゴシック"/>
              </a:rPr>
              <a:t>Fifth level</a:t>
            </a:r>
            <a:endParaRPr/>
          </a:p>
        </p:txBody>
      </p:sp>
      <p:sp>
        <p:nvSpPr>
          <p:cNvPr id="57" name="PlaceHolder 5"/>
          <p:cNvSpPr>
            <a:spLocks noGrp="1"/>
          </p:cNvSpPr>
          <p:nvPr>
            <p:ph type="dt"/>
          </p:nvPr>
        </p:nvSpPr>
        <p:spPr>
          <a:xfrm>
            <a:off x="22320" y="6166800"/>
            <a:ext cx="2133360" cy="475920"/>
          </a:xfrm>
          <a:prstGeom prst="rect">
            <a:avLst/>
          </a:prstGeom>
        </p:spPr>
        <p:txBody>
          <a:bodyPr/>
          <a:lstStyle/>
          <a:p>
            <a:pPr>
              <a:lnSpc>
                <a:spcPct val="100000"/>
              </a:lnSpc>
            </a:pPr>
            <a:endParaRPr/>
          </a:p>
        </p:txBody>
      </p:sp>
      <p:sp>
        <p:nvSpPr>
          <p:cNvPr id="58" name="PlaceHolder 6"/>
          <p:cNvSpPr>
            <a:spLocks noGrp="1"/>
          </p:cNvSpPr>
          <p:nvPr>
            <p:ph type="sldNum"/>
          </p:nvPr>
        </p:nvSpPr>
        <p:spPr>
          <a:xfrm>
            <a:off x="8305920" y="6153120"/>
            <a:ext cx="609120" cy="374400"/>
          </a:xfrm>
          <a:prstGeom prst="rect">
            <a:avLst/>
          </a:prstGeom>
        </p:spPr>
        <p:txBody>
          <a:bodyPr/>
          <a:lstStyle/>
          <a:p>
            <a:pPr algn="r">
              <a:lnSpc>
                <a:spcPct val="100000"/>
              </a:lnSpc>
            </a:pPr>
            <a:fld id="{C5401BE9-B2E9-43D1-B495-9931CA1401D9}" type="slidenum">
              <a:rPr lang="en-US" sz="1400" strike="noStrike">
                <a:solidFill>
                  <a:srgbClr val="000000"/>
                </a:solidFill>
                <a:latin typeface="Calibri"/>
              </a:rPr>
              <a:t>‹#›</a:t>
            </a:fld>
            <a:endParaRPr/>
          </a:p>
        </p:txBody>
      </p:sp>
      <p:sp>
        <p:nvSpPr>
          <p:cNvPr id="59" name="PlaceHolder 7"/>
          <p:cNvSpPr>
            <a:spLocks noGrp="1"/>
          </p:cNvSpPr>
          <p:nvPr>
            <p:ph type="ftr"/>
          </p:nvPr>
        </p:nvSpPr>
        <p:spPr>
          <a:xfrm>
            <a:off x="3123360" y="6519240"/>
            <a:ext cx="2895120" cy="284400"/>
          </a:xfrm>
          <a:prstGeom prst="rect">
            <a:avLst/>
          </a:prstGeom>
        </p:spPr>
        <p:txBody>
          <a:bodyPr/>
          <a:lstStyle/>
          <a:p>
            <a:r>
              <a:rPr lang="en-US" smtClean="0"/>
              <a:t>Minimal Subspace </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5.xml"/><Relationship Id="rId1" Type="http://schemas.openxmlformats.org/officeDocument/2006/relationships/slideLayout" Target="../slideLayouts/slideLayout13.xml"/><Relationship Id="rId5" Type="http://schemas.openxmlformats.org/officeDocument/2006/relationships/image" Target="../media/image1310.png"/><Relationship Id="rId4" Type="http://schemas.openxmlformats.org/officeDocument/2006/relationships/image" Target="../media/image66.png"/></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135.png"/></Relationships>
</file>

<file path=ppt/slides/_rels/slide10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image" Target="../media/image138.png"/><Relationship Id="rId4" Type="http://schemas.openxmlformats.org/officeDocument/2006/relationships/image" Target="../media/image67.png"/></Relationships>
</file>

<file path=ppt/slides/_rels/slide103.xml.rels><?xml version="1.0" encoding="UTF-8" standalone="yes"?>
<Relationships xmlns="http://schemas.openxmlformats.org/package/2006/relationships"><Relationship Id="rId3" Type="http://schemas.openxmlformats.org/officeDocument/2006/relationships/image" Target="../media/image580.png"/><Relationship Id="rId7" Type="http://schemas.openxmlformats.org/officeDocument/2006/relationships/image" Target="../media/image141.png"/><Relationship Id="rId2" Type="http://schemas.openxmlformats.org/officeDocument/2006/relationships/notesSlide" Target="../notesSlides/notesSlide88.xml"/><Relationship Id="rId1" Type="http://schemas.openxmlformats.org/officeDocument/2006/relationships/slideLayout" Target="../slideLayouts/slideLayout13.xml"/><Relationship Id="rId6" Type="http://schemas.openxmlformats.org/officeDocument/2006/relationships/image" Target="../media/image1350.png"/><Relationship Id="rId5" Type="http://schemas.openxmlformats.org/officeDocument/2006/relationships/image" Target="../media/image69.png"/><Relationship Id="rId4" Type="http://schemas.openxmlformats.org/officeDocument/2006/relationships/image" Target="../media/image68.png"/></Relationships>
</file>

<file path=ppt/slides/_rels/slide10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image" Target="../media/image680.png"/></Relationships>
</file>

<file path=ppt/slides/_rels/slide105.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1900.png"/><Relationship Id="rId7" Type="http://schemas.openxmlformats.org/officeDocument/2006/relationships/image" Target="../media/image2300.png"/><Relationship Id="rId2" Type="http://schemas.openxmlformats.org/officeDocument/2006/relationships/image" Target="../media/image182.png"/><Relationship Id="rId1" Type="http://schemas.openxmlformats.org/officeDocument/2006/relationships/slideLayout" Target="../slideLayouts/slideLayout13.xml"/><Relationship Id="rId6" Type="http://schemas.openxmlformats.org/officeDocument/2006/relationships/image" Target="../media/image2200.png"/><Relationship Id="rId5" Type="http://schemas.openxmlformats.org/officeDocument/2006/relationships/image" Target="../media/image2100.png"/><Relationship Id="rId4" Type="http://schemas.openxmlformats.org/officeDocument/2006/relationships/image" Target="../media/image200.png"/><Relationship Id="rId9" Type="http://schemas.openxmlformats.org/officeDocument/2006/relationships/image" Target="../media/image250.png"/></Relationships>
</file>

<file path=ppt/slides/_rels/slide10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90.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71.emf"/><Relationship Id="rId4" Type="http://schemas.openxmlformats.org/officeDocument/2006/relationships/image" Target="../media/image9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1.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8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5.emf"/><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61.png"/><Relationship Id="rId2" Type="http://schemas.openxmlformats.org/officeDocument/2006/relationships/image" Target="../media/image15.emf"/><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40.png"/><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11.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332.png"/><Relationship Id="rId3" Type="http://schemas.openxmlformats.org/officeDocument/2006/relationships/image" Target="../media/image280.png"/><Relationship Id="rId7" Type="http://schemas.openxmlformats.org/officeDocument/2006/relationships/image" Target="../media/image32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60.png"/><Relationship Id="rId4" Type="http://schemas.openxmlformats.org/officeDocument/2006/relationships/image" Target="../media/image350.png"/></Relationships>
</file>

<file path=ppt/slides/_rels/slide4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60.png"/><Relationship Id="rId4" Type="http://schemas.openxmlformats.org/officeDocument/2006/relationships/image" Target="../media/image350.png"/></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40.png"/><Relationship Id="rId7" Type="http://schemas.openxmlformats.org/officeDocument/2006/relationships/image" Target="../media/image38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39.emf"/><Relationship Id="rId5" Type="http://schemas.openxmlformats.org/officeDocument/2006/relationships/image" Target="../media/image50.png"/><Relationship Id="rId4" Type="http://schemas.openxmlformats.org/officeDocument/2006/relationships/image" Target="../media/image38.emf"/></Relationships>
</file>

<file path=ppt/slides/_rels/slide51.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80.png"/><Relationship Id="rId4" Type="http://schemas.openxmlformats.org/officeDocument/2006/relationships/image" Target="../media/image40.emf"/></Relationships>
</file>

<file path=ppt/slides/_rels/slide52.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1.emf"/></Relationships>
</file>

<file path=ppt/slides/_rels/slide5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55.png"/><Relationship Id="rId7"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520.png"/><Relationship Id="rId9" Type="http://schemas.openxmlformats.org/officeDocument/2006/relationships/image" Target="../media/image46.emf"/></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47.emf"/></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53.emf"/><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430.png"/><Relationship Id="rId4" Type="http://schemas.openxmlformats.org/officeDocument/2006/relationships/image" Target="../media/image54.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84.png"/><Relationship Id="rId4" Type="http://schemas.openxmlformats.org/officeDocument/2006/relationships/image" Target="../media/image61.emf"/></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63.emf"/></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63.emf"/></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70.png"/><Relationship Id="rId7" Type="http://schemas.openxmlformats.org/officeDocument/2006/relationships/image" Target="../media/image90.png"/><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hyperlink" Target="https://arxiv.org/abs/1702.06886" TargetMode="External"/><Relationship Id="rId4" Type="http://schemas.openxmlformats.org/officeDocument/2006/relationships/hyperlink" Target="https://arxiv.org/abs/1506.07555"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210.png"/><Relationship Id="rId5" Type="http://schemas.openxmlformats.org/officeDocument/2006/relationships/image" Target="../media/image220.png"/><Relationship Id="rId4" Type="http://schemas.openxmlformats.org/officeDocument/2006/relationships/image" Target="../media/image2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7" Type="http://schemas.openxmlformats.org/officeDocument/2006/relationships/image" Target="../media/image290.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31.png"/></Relationships>
</file>

<file path=ppt/slides/_rels/slide8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17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171.png"/><Relationship Id="rId2" Type="http://schemas.openxmlformats.org/officeDocument/2006/relationships/notesSlide" Target="../notesSlides/notesSlide75.xml"/><Relationship Id="rId1" Type="http://schemas.openxmlformats.org/officeDocument/2006/relationships/slideLayout" Target="../slideLayouts/slideLayout13.xml"/><Relationship Id="rId5" Type="http://schemas.openxmlformats.org/officeDocument/2006/relationships/image" Target="../media/image1180.png"/><Relationship Id="rId4" Type="http://schemas.openxmlformats.org/officeDocument/2006/relationships/image" Target="../media/image1170.png"/></Relationships>
</file>

<file path=ppt/slides/_rels/slide91.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119.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190.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126.png"/></Relationships>
</file>

<file path=ppt/slides/_rels/slide9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4.xml"/><Relationship Id="rId1" Type="http://schemas.openxmlformats.org/officeDocument/2006/relationships/slideLayout" Target="../slideLayouts/slideLayout13.xml"/><Relationship Id="rId5" Type="http://schemas.openxmlformats.org/officeDocument/2006/relationships/image" Target="../media/image129.png"/><Relationship Id="rId4" Type="http://schemas.openxmlformats.org/officeDocument/2006/relationships/image" Target="../media/image1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313" y="2488393"/>
            <a:ext cx="2344573" cy="170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TextShape 2"/>
          <p:cNvSpPr txBox="1"/>
          <p:nvPr/>
        </p:nvSpPr>
        <p:spPr>
          <a:xfrm>
            <a:off x="76200" y="4800600"/>
            <a:ext cx="8839200" cy="1371600"/>
          </a:xfrm>
          <a:prstGeom prst="rect">
            <a:avLst/>
          </a:prstGeom>
          <a:noFill/>
          <a:ln>
            <a:noFill/>
          </a:ln>
        </p:spPr>
        <p:txBody>
          <a:bodyPr/>
          <a:lstStyle/>
          <a:p>
            <a:pPr algn="ctr"/>
            <a:r>
              <a:rPr lang="en-US" dirty="0" smtClean="0">
                <a:latin typeface="Calibri" panose="020F0502020204030204" pitchFamily="34" charset="0"/>
              </a:rPr>
              <a:t>Irina K. Tezaur</a:t>
            </a:r>
            <a:endParaRPr lang="en-US" sz="400" dirty="0" smtClean="0">
              <a:latin typeface="Calibri" panose="020F0502020204030204" pitchFamily="34" charset="0"/>
            </a:endParaRPr>
          </a:p>
          <a:p>
            <a:pPr algn="ctr"/>
            <a:r>
              <a:rPr lang="en-US" sz="1400" dirty="0" smtClean="0">
                <a:latin typeface="Calibri" panose="020F0502020204030204" pitchFamily="34" charset="0"/>
              </a:rPr>
              <a:t>Extreme Scale Data Science &amp; Analytics Department, Sandia National Laboratories, Livermore CA </a:t>
            </a:r>
          </a:p>
          <a:p>
            <a:pPr algn="ctr"/>
            <a:endParaRPr lang="en-US" sz="400" dirty="0" smtClean="0">
              <a:latin typeface="Calibri" panose="020F0502020204030204" pitchFamily="34" charset="0"/>
            </a:endParaRPr>
          </a:p>
          <a:p>
            <a:pPr algn="ctr"/>
            <a:endParaRPr lang="en-US" sz="400" dirty="0" smtClean="0">
              <a:latin typeface="Calibri" panose="020F0502020204030204" pitchFamily="34" charset="0"/>
            </a:endParaRPr>
          </a:p>
          <a:p>
            <a:pPr algn="ctr"/>
            <a:r>
              <a:rPr lang="en-US" sz="1600" dirty="0" smtClean="0">
                <a:latin typeface="Calibri" panose="020F0502020204030204" pitchFamily="34" charset="0"/>
              </a:rPr>
              <a:t>Data Science Reading Group Seminar</a:t>
            </a:r>
          </a:p>
          <a:p>
            <a:pPr algn="ctr"/>
            <a:endParaRPr lang="en-US" sz="1000" dirty="0" smtClean="0">
              <a:latin typeface="Calibri" panose="020F0502020204030204" pitchFamily="34" charset="0"/>
            </a:endParaRPr>
          </a:p>
          <a:p>
            <a:pPr algn="ctr"/>
            <a:r>
              <a:rPr lang="en-US" sz="1600" dirty="0" smtClean="0">
                <a:latin typeface="Calibri" panose="020F0502020204030204" pitchFamily="34" charset="0"/>
              </a:rPr>
              <a:t>Thursday, May 18, 2017 </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207" y="2485846"/>
            <a:ext cx="1447800" cy="168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558" y="2459807"/>
            <a:ext cx="2473642" cy="167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74583"/>
            <a:ext cx="3355318" cy="165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93658" y="6514359"/>
            <a:ext cx="4076700" cy="369332"/>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SAND2017-5377 PE</a:t>
            </a:r>
            <a:endParaRPr lang="en-US" dirty="0">
              <a:latin typeface="Calibri" panose="020F0502020204030204" pitchFamily="34" charset="0"/>
              <a:cs typeface="Calibri" panose="020F0502020204030204" pitchFamily="34" charset="0"/>
            </a:endParaRPr>
          </a:p>
        </p:txBody>
      </p:sp>
      <p:sp>
        <p:nvSpPr>
          <p:cNvPr id="4" name="Rectangle 3"/>
          <p:cNvSpPr/>
          <p:nvPr/>
        </p:nvSpPr>
        <p:spPr>
          <a:xfrm>
            <a:off x="0" y="4208132"/>
            <a:ext cx="9144000" cy="13526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9" name="TextShape 1"/>
          <p:cNvSpPr txBox="1"/>
          <p:nvPr/>
        </p:nvSpPr>
        <p:spPr>
          <a:xfrm>
            <a:off x="-76200" y="4131932"/>
            <a:ext cx="9220200" cy="668667"/>
          </a:xfrm>
          <a:prstGeom prst="rect">
            <a:avLst/>
          </a:prstGeom>
          <a:solidFill>
            <a:schemeClr val="bg1"/>
          </a:solidFill>
          <a:ln>
            <a:noFill/>
          </a:ln>
        </p:spPr>
        <p:txBody>
          <a:bodyPr anchor="ctr"/>
          <a:lstStyle/>
          <a:p>
            <a:pPr algn="ctr"/>
            <a:r>
              <a:rPr lang="en-US" sz="2100" b="1" dirty="0" smtClean="0">
                <a:latin typeface="Calibri" panose="020F0502020204030204" pitchFamily="34" charset="0"/>
              </a:rPr>
              <a:t>Proper Orthogonal Decomposition (POD) Closure Models for Turbulent Flows</a:t>
            </a:r>
            <a:endParaRPr sz="2100" b="1" dirty="0">
              <a:latin typeface="Calibri" panose="020F0502020204030204" pitchFamily="34" charset="0"/>
            </a:endParaRPr>
          </a:p>
        </p:txBody>
      </p:sp>
      <p:sp>
        <p:nvSpPr>
          <p:cNvPr id="3" name="TextBox 2"/>
          <p:cNvSpPr txBox="1"/>
          <p:nvPr/>
        </p:nvSpPr>
        <p:spPr>
          <a:xfrm>
            <a:off x="2285999" y="6096000"/>
            <a:ext cx="6858001" cy="338554"/>
          </a:xfrm>
          <a:prstGeom prst="rect">
            <a:avLst/>
          </a:prstGeom>
          <a:solidFill>
            <a:schemeClr val="bg1"/>
          </a:solidFill>
        </p:spPr>
        <p:txBody>
          <a:bodyPr wrap="square" rtlCol="0">
            <a:spAutoFit/>
          </a:bodyPr>
          <a:lstStyle/>
          <a:p>
            <a:pPr algn="just"/>
            <a:r>
              <a:rPr lang="en-US" sz="800" dirty="0">
                <a:latin typeface="Calibri" panose="020F0502020204030204" pitchFamily="34" charset="0"/>
                <a:cs typeface="Calibri" panose="020F0502020204030204" pitchFamily="34" charset="0"/>
              </a:rPr>
              <a:t>Sandia National Laboratories is a </a:t>
            </a:r>
            <a:r>
              <a:rPr lang="en-US" sz="800" dirty="0" smtClean="0">
                <a:latin typeface="Calibri" panose="020F0502020204030204" pitchFamily="34" charset="0"/>
                <a:cs typeface="Calibri" panose="020F0502020204030204" pitchFamily="34" charset="0"/>
              </a:rPr>
              <a:t>multi-mission </a:t>
            </a:r>
            <a:r>
              <a:rPr lang="en-US" sz="800" dirty="0">
                <a:latin typeface="Calibri" panose="020F0502020204030204" pitchFamily="34" charset="0"/>
                <a:cs typeface="Calibri" panose="020F0502020204030204" pitchFamily="34" charset="0"/>
              </a:rPr>
              <a:t>laboratory managed and operated by National Technology and Engineering Solutions of Sandia, LLC., a wholly owned subsidiary of Honeywell International, Inc., for the U.S. Department of </a:t>
            </a:r>
            <a:r>
              <a:rPr lang="en-US" sz="800" dirty="0" smtClean="0">
                <a:latin typeface="Calibri" panose="020F0502020204030204" pitchFamily="34" charset="0"/>
                <a:cs typeface="Calibri" panose="020F0502020204030204" pitchFamily="34" charset="0"/>
              </a:rPr>
              <a:t>Energy’s </a:t>
            </a:r>
            <a:r>
              <a:rPr lang="en-US" sz="800" dirty="0">
                <a:latin typeface="Calibri" panose="020F0502020204030204" pitchFamily="34" charset="0"/>
                <a:cs typeface="Calibri" panose="020F0502020204030204" pitchFamily="34" charset="0"/>
              </a:rPr>
              <a:t>National Nuclear Security Administration under contract DE-NA0003525.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Motivation</a:t>
            </a:r>
            <a:endParaRPr sz="36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076840" cy="215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Shape 2"/>
          <p:cNvSpPr txBox="1"/>
          <p:nvPr/>
        </p:nvSpPr>
        <p:spPr>
          <a:xfrm>
            <a:off x="152400" y="897720"/>
            <a:ext cx="8229240" cy="1159680"/>
          </a:xfrm>
          <a:prstGeom prst="rect">
            <a:avLst/>
          </a:prstGeom>
          <a:noFill/>
          <a:ln>
            <a:noFill/>
          </a:ln>
        </p:spPr>
        <p:txBody>
          <a:bodyPr/>
          <a:lstStyle/>
          <a:p>
            <a:pPr marL="342900" indent="-342900">
              <a:lnSpc>
                <a:spcPct val="100000"/>
              </a:lnSpc>
              <a:buFont typeface="Arial" panose="020B0604020202020204" pitchFamily="34" charset="0"/>
              <a:buChar char="•"/>
            </a:pPr>
            <a:r>
              <a:rPr lang="en-US" sz="2000" dirty="0" smtClean="0">
                <a:latin typeface="Calibri" panose="020F0502020204030204" pitchFamily="34" charset="0"/>
              </a:rPr>
              <a:t>We are interested in the </a:t>
            </a:r>
            <a:r>
              <a:rPr lang="en-US" sz="2000" b="1" i="1" dirty="0" smtClean="0">
                <a:latin typeface="Calibri" panose="020F0502020204030204" pitchFamily="34" charset="0"/>
              </a:rPr>
              <a:t>compressible captive-carry problem</a:t>
            </a:r>
            <a:r>
              <a:rPr lang="en-US" sz="2000" dirty="0" smtClean="0">
                <a:latin typeface="Calibri" panose="020F0502020204030204" pitchFamily="34" charset="0"/>
              </a:rPr>
              <a:t>.</a:t>
            </a:r>
          </a:p>
        </p:txBody>
      </p:sp>
    </p:spTree>
    <p:extLst>
      <p:ext uri="{BB962C8B-B14F-4D97-AF65-F5344CB8AC3E}">
        <p14:creationId xmlns:p14="http://schemas.microsoft.com/office/powerpoint/2010/main" val="37921673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330115" y="5486400"/>
                <a:ext cx="8112857" cy="400110"/>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Pressure power spectral density (PSD) at location </a:t>
                </a:r>
                <a14:m>
                  <m:oMath xmlns:m="http://schemas.openxmlformats.org/officeDocument/2006/math">
                    <m:r>
                      <a:rPr lang="en-US" sz="2000" b="1" i="1" dirty="0" smtClean="0">
                        <a:latin typeface="Cambria Math"/>
                      </a:rPr>
                      <m:t>𝒙</m:t>
                    </m:r>
                    <m:r>
                      <a:rPr lang="en-US" sz="2000" i="1" dirty="0" smtClean="0">
                        <a:latin typeface="Cambria Math"/>
                      </a:rPr>
                      <m:t>=</m:t>
                    </m:r>
                    <m:d>
                      <m:dPr>
                        <m:ctrlPr>
                          <a:rPr lang="en-US" sz="2000" i="1" dirty="0" smtClean="0">
                            <a:latin typeface="Cambria Math" panose="02040503050406030204" pitchFamily="18" charset="0"/>
                          </a:rPr>
                        </m:ctrlPr>
                      </m:dPr>
                      <m:e>
                        <m:r>
                          <a:rPr lang="en-US" sz="2000" i="1" dirty="0" smtClean="0">
                            <a:latin typeface="Cambria Math"/>
                          </a:rPr>
                          <m:t>2,−1</m:t>
                        </m:r>
                      </m:e>
                    </m:d>
                    <m:r>
                      <a:rPr lang="en-US" sz="2000" b="0" i="1" dirty="0" smtClean="0">
                        <a:latin typeface="Cambria Math" panose="02040503050406030204" pitchFamily="18" charset="0"/>
                      </a:rPr>
                      <m:t>.</m:t>
                    </m:r>
                  </m:oMath>
                </a14:m>
                <a:endParaRPr lang="en-US" sz="2000" dirty="0">
                  <a:latin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0115" y="5486400"/>
                <a:ext cx="8112857" cy="400110"/>
              </a:xfrm>
              <a:prstGeom prst="rect">
                <a:avLst/>
              </a:prstGeom>
              <a:blipFill>
                <a:blip r:embed="rId3"/>
                <a:stretch>
                  <a:fillRect l="-600" t="-5882" b="-23529"/>
                </a:stretch>
              </a:blipFill>
              <a:ln>
                <a:solidFill>
                  <a:schemeClr val="bg1"/>
                </a:solidFill>
              </a:ln>
            </p:spPr>
            <p:txBody>
              <a:bodyPr/>
              <a:lstStyle/>
              <a:p>
                <a:r>
                  <a:rPr lang="en-US">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24" y="1676400"/>
            <a:ext cx="7156576" cy="322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Box 10"/>
              <p:cNvSpPr txBox="1"/>
              <p:nvPr/>
            </p:nvSpPr>
            <p:spPr>
              <a:xfrm>
                <a:off x="7315200" y="2464949"/>
                <a:ext cx="1371600" cy="1323439"/>
              </a:xfrm>
              <a:prstGeom prst="rect">
                <a:avLst/>
              </a:prstGeom>
              <a:noFill/>
              <a:ln>
                <a:solidFill>
                  <a:schemeClr val="tx1"/>
                </a:solidFill>
              </a:ln>
            </p:spPr>
            <p:txBody>
              <a:bodyPr wrap="square" rtlCol="0">
                <a:spAutoFit/>
              </a:bodyPr>
              <a:lstStyle/>
              <a:p>
                <a:r>
                  <a:rPr lang="en-US" sz="1600" dirty="0" smtClean="0">
                    <a:solidFill>
                      <a:schemeClr val="accent1"/>
                    </a:solidFill>
                    <a:latin typeface="Calibri" panose="020F0502020204030204" pitchFamily="34" charset="0"/>
                  </a:rPr>
                  <a:t>-- standard ROM (M=4)</a:t>
                </a:r>
              </a:p>
              <a:p>
                <a14:m>
                  <m:oMath xmlns:m="http://schemas.openxmlformats.org/officeDocument/2006/math">
                    <m:r>
                      <a:rPr lang="en-US" sz="1600" b="1" i="1" smtClean="0">
                        <a:solidFill>
                          <a:schemeClr val="tx1"/>
                        </a:solidFill>
                        <a:latin typeface="Cambria Math"/>
                      </a:rPr>
                      <m:t>− </m:t>
                    </m:r>
                  </m:oMath>
                </a14:m>
                <a:r>
                  <a:rPr lang="en-US" sz="1600" dirty="0" smtClean="0">
                    <a:solidFill>
                      <a:schemeClr val="tx1"/>
                    </a:solidFill>
                    <a:latin typeface="Calibri" panose="020F0502020204030204" pitchFamily="34" charset="0"/>
                  </a:rPr>
                  <a:t>stabilized ROM (M=P=4)</a:t>
                </a:r>
              </a:p>
              <a:p>
                <a14:m>
                  <m:oMath xmlns:m="http://schemas.openxmlformats.org/officeDocument/2006/math">
                    <m:r>
                      <a:rPr lang="en-US" sz="1600" i="1" smtClean="0">
                        <a:solidFill>
                          <a:schemeClr val="bg1">
                            <a:lumMod val="65000"/>
                          </a:schemeClr>
                        </a:solidFill>
                        <a:latin typeface="Cambria Math"/>
                      </a:rPr>
                      <m:t>− </m:t>
                    </m:r>
                  </m:oMath>
                </a14:m>
                <a:r>
                  <a:rPr lang="en-US" sz="1600" dirty="0" smtClean="0">
                    <a:solidFill>
                      <a:schemeClr val="bg1">
                        <a:lumMod val="65000"/>
                      </a:schemeClr>
                    </a:solidFill>
                    <a:latin typeface="Calibri" panose="020F0502020204030204" pitchFamily="34" charset="0"/>
                  </a:rPr>
                  <a:t>DNS</a:t>
                </a:r>
                <a:endParaRPr lang="en-US" sz="1600" dirty="0">
                  <a:solidFill>
                    <a:schemeClr val="accent1"/>
                  </a:solidFill>
                  <a:latin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315200" y="2464949"/>
                <a:ext cx="1371600" cy="1323439"/>
              </a:xfrm>
              <a:prstGeom prst="rect">
                <a:avLst/>
              </a:prstGeom>
              <a:blipFill>
                <a:blip r:embed="rId5"/>
                <a:stretch>
                  <a:fillRect l="-1762" t="-913" b="-4566"/>
                </a:stretch>
              </a:blipFill>
              <a:ln>
                <a:solidFill>
                  <a:schemeClr val="tx1"/>
                </a:solidFill>
              </a:ln>
            </p:spPr>
            <p:txBody>
              <a:bodyPr/>
              <a:lstStyle/>
              <a:p>
                <a:r>
                  <a:rPr lang="en-US">
                    <a:noFill/>
                  </a:rPr>
                  <a:t> </a:t>
                </a:r>
              </a:p>
            </p:txBody>
          </p:sp>
        </mc:Fallback>
      </mc:AlternateContent>
      <p:sp>
        <p:nvSpPr>
          <p:cNvPr id="10"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Numerical results: low Re number cavity</a:t>
            </a:r>
            <a:endParaRPr sz="3600" dirty="0">
              <a:latin typeface="Calibri" panose="020F0502020204030204" pitchFamily="34" charset="0"/>
            </a:endParaRPr>
          </a:p>
        </p:txBody>
      </p:sp>
    </p:spTree>
    <p:extLst>
      <p:ext uri="{BB962C8B-B14F-4D97-AF65-F5344CB8AC3E}">
        <p14:creationId xmlns:p14="http://schemas.microsoft.com/office/powerpoint/2010/main" val="32058730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76200" y="151560"/>
            <a:ext cx="8229240" cy="991440"/>
          </a:xfrm>
          <a:prstGeom prst="rect">
            <a:avLst/>
          </a:prstGeom>
          <a:noFill/>
          <a:ln>
            <a:noFill/>
          </a:ln>
        </p:spPr>
        <p:txBody>
          <a:bodyPr anchor="ctr"/>
          <a:lstStyle/>
          <a:p>
            <a:r>
              <a:rPr lang="en-US" sz="3600" dirty="0" smtClean="0">
                <a:latin typeface="Calibri" panose="020F0502020204030204" pitchFamily="34" charset="0"/>
              </a:rPr>
              <a:t>Numerical results: moderate Re number cavity</a:t>
            </a:r>
            <a:endParaRPr sz="3600" dirty="0">
              <a:latin typeface="Calibri" panose="020F050202020403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12" y="2133600"/>
            <a:ext cx="7825768" cy="406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5638800"/>
            <a:ext cx="7520848" cy="400110"/>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sz="2000" i="1" dirty="0" smtClean="0">
                <a:latin typeface="Calibri" panose="020F0502020204030204" pitchFamily="34" charset="0"/>
              </a:rPr>
              <a:t>Above:</a:t>
            </a:r>
            <a:r>
              <a:rPr lang="en-US" sz="2000" dirty="0" smtClean="0">
                <a:latin typeface="Calibri" panose="020F0502020204030204" pitchFamily="34" charset="0"/>
              </a:rPr>
              <a:t> domain and mesh for viscous channel driven cavity problem.</a:t>
            </a:r>
            <a:endParaRPr lang="en-US" sz="2000" dirty="0">
              <a:solidFill>
                <a:schemeClr val="tx2"/>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47800" y="1219200"/>
                <a:ext cx="6324600" cy="707886"/>
              </a:xfrm>
              <a:prstGeom prst="rect">
                <a:avLst/>
              </a:prstGeom>
              <a:noFill/>
              <a:ln>
                <a:solidFill>
                  <a:schemeClr val="tx1"/>
                </a:solidFill>
              </a:ln>
            </p:spPr>
            <p:txBody>
              <a:bodyPr wrap="square" rtlCol="0">
                <a:spAutoFit/>
              </a:bodyPr>
              <a:lstStyle/>
              <a:p>
                <a:pPr algn="ctr"/>
                <a:r>
                  <a:rPr lang="en-US" sz="2000" dirty="0" smtClean="0">
                    <a:latin typeface="Calibri" panose="020F0502020204030204" pitchFamily="34" charset="0"/>
                  </a:rPr>
                  <a:t>Flow over square cavity at Mach 0.6, Re = 5452.1, </a:t>
                </a:r>
                <a:r>
                  <a:rPr lang="en-US" sz="2000" dirty="0" err="1">
                    <a:latin typeface="Calibri" panose="020F0502020204030204" pitchFamily="34" charset="0"/>
                  </a:rPr>
                  <a:t>Pr</a:t>
                </a:r>
                <a:r>
                  <a:rPr lang="en-US" sz="2000" dirty="0">
                    <a:latin typeface="Calibri" panose="020F0502020204030204" pitchFamily="34" charset="0"/>
                  </a:rPr>
                  <a:t> = 0.72 </a:t>
                </a:r>
                <a14:m>
                  <m:oMath xmlns:m="http://schemas.openxmlformats.org/officeDocument/2006/math">
                    <m:r>
                      <a:rPr lang="en-US" sz="2000" i="1">
                        <a:latin typeface="Cambria Math"/>
                        <a:ea typeface="Cambria Math"/>
                      </a:rPr>
                      <m:t>⇒</m:t>
                    </m:r>
                    <m:r>
                      <a:rPr lang="en-US" sz="2000" b="0" i="1" smtClean="0">
                        <a:latin typeface="Cambria Math" panose="02040503050406030204" pitchFamily="18" charset="0"/>
                        <a:ea typeface="Cambria Math"/>
                      </a:rPr>
                      <m:t>𝑀</m:t>
                    </m:r>
                    <m:r>
                      <a:rPr lang="en-US" sz="2000" i="1">
                        <a:latin typeface="Cambria Math"/>
                        <a:ea typeface="Cambria Math"/>
                      </a:rPr>
                      <m:t>=20</m:t>
                    </m:r>
                  </m:oMath>
                </a14:m>
                <a:r>
                  <a:rPr lang="en-US" sz="2000" dirty="0">
                    <a:latin typeface="Calibri" panose="020F0502020204030204" pitchFamily="34" charset="0"/>
                  </a:rPr>
                  <a:t> ROM (71.8% snapshot energy</a:t>
                </a:r>
                <a:r>
                  <a:rPr lang="en-US" sz="2000" dirty="0" smtClean="0">
                    <a:latin typeface="Calibri" panose="020F0502020204030204" pitchFamily="34" charset="0"/>
                  </a:rPr>
                  <a:t>).</a:t>
                </a:r>
                <a:endParaRPr lang="en-US" sz="2000"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47800" y="1219200"/>
                <a:ext cx="6324600" cy="707886"/>
              </a:xfrm>
              <a:prstGeom prst="rect">
                <a:avLst/>
              </a:prstGeom>
              <a:blipFill>
                <a:blip r:embed="rId4"/>
                <a:stretch>
                  <a:fillRect l="-385" t="-3390" r="-1059" b="-1355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897998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381000" y="4953000"/>
                <a:ext cx="8412840" cy="1250471"/>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US" dirty="0" smtClean="0">
                    <a:solidFill>
                      <a:schemeClr val="tx1"/>
                    </a:solidFill>
                    <a:latin typeface="Calibri" panose="020F0502020204030204" pitchFamily="34" charset="0"/>
                  </a:rPr>
                  <a:t>Figure (a) shows evolution of modal energy.  Stabilized ROM energy closer to FOM.</a:t>
                </a:r>
              </a:p>
              <a:p>
                <a:endParaRPr lang="en-US" sz="400" dirty="0" smtClean="0">
                  <a:solidFill>
                    <a:schemeClr val="tx1"/>
                  </a:solidFill>
                  <a:latin typeface="Calibri" panose="020F0502020204030204" pitchFamily="34" charset="0"/>
                </a:endParaRPr>
              </a:p>
              <a:p>
                <a:endParaRPr lang="en-US" sz="400"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Figure </a:t>
                </a:r>
                <a:r>
                  <a:rPr lang="en-US" dirty="0" smtClean="0">
                    <a:solidFill>
                      <a:schemeClr val="tx1"/>
                    </a:solidFill>
                    <a:latin typeface="Calibri" panose="020F0502020204030204" pitchFamily="34" charset="0"/>
                  </a:rPr>
                  <a:t>(b) illustrates stabilizing rotation matrix.  Rotation is small:</a:t>
                </a:r>
                <a14:m>
                  <m:oMath xmlns:m="http://schemas.openxmlformats.org/officeDocument/2006/math">
                    <m:f>
                      <m:fPr>
                        <m:ctrlPr>
                          <a:rPr lang="en-US" b="1" i="1" dirty="0">
                            <a:latin typeface="Cambria Math" panose="02040503050406030204" pitchFamily="18" charset="0"/>
                          </a:rPr>
                        </m:ctrlPr>
                      </m:fPr>
                      <m:num>
                        <m:d>
                          <m:dPr>
                            <m:begChr m:val="‖"/>
                            <m:endChr m:val="‖"/>
                            <m:ctrlPr>
                              <a:rPr lang="en-US" b="1" i="1" dirty="0">
                                <a:latin typeface="Cambria Math" panose="02040503050406030204" pitchFamily="18" charset="0"/>
                              </a:rPr>
                            </m:ctrlPr>
                          </m:dPr>
                          <m:e>
                            <m:r>
                              <a:rPr lang="en-US" b="1" i="1" dirty="0">
                                <a:latin typeface="Cambria Math"/>
                              </a:rPr>
                              <m:t>𝑿</m:t>
                            </m:r>
                            <m:r>
                              <a:rPr lang="en-US" i="1" dirty="0">
                                <a:latin typeface="Cambria Math"/>
                              </a:rPr>
                              <m:t>−</m:t>
                            </m:r>
                            <m:sSub>
                              <m:sSubPr>
                                <m:ctrlPr>
                                  <a:rPr lang="en-US" b="1" i="1" dirty="0">
                                    <a:latin typeface="Cambria Math" panose="02040503050406030204" pitchFamily="18" charset="0"/>
                                  </a:rPr>
                                </m:ctrlPr>
                              </m:sSubPr>
                              <m:e>
                                <m:r>
                                  <a:rPr lang="en-US" b="1" i="1" dirty="0">
                                    <a:latin typeface="Cambria Math"/>
                                  </a:rPr>
                                  <m:t>𝑰</m:t>
                                </m:r>
                              </m:e>
                              <m:sub>
                                <m:d>
                                  <m:dPr>
                                    <m:ctrlPr>
                                      <a:rPr lang="en-US" i="1" dirty="0">
                                        <a:latin typeface="Cambria Math" panose="02040503050406030204" pitchFamily="18" charset="0"/>
                                      </a:rPr>
                                    </m:ctrlPr>
                                  </m:dPr>
                                  <m:e>
                                    <m:r>
                                      <a:rPr lang="en-US" b="0" i="1" dirty="0">
                                        <a:latin typeface="Cambria Math" panose="02040503050406030204" pitchFamily="18" charset="0"/>
                                      </a:rPr>
                                      <m:t>𝑀</m:t>
                                    </m:r>
                                    <m:r>
                                      <a:rPr lang="en-US" b="0" i="1" dirty="0" err="1">
                                        <a:latin typeface="Cambria Math"/>
                                      </a:rPr>
                                      <m:t>+</m:t>
                                    </m:r>
                                    <m:r>
                                      <a:rPr lang="en-US" b="0" i="1" dirty="0">
                                        <a:latin typeface="Cambria Math" panose="02040503050406030204" pitchFamily="18" charset="0"/>
                                      </a:rPr>
                                      <m:t>𝑃</m:t>
                                    </m:r>
                                  </m:e>
                                </m:d>
                                <m:r>
                                  <a:rPr lang="en-US" b="0" i="1" dirty="0">
                                    <a:latin typeface="Cambria Math"/>
                                  </a:rPr>
                                  <m:t>,</m:t>
                                </m:r>
                                <m:r>
                                  <a:rPr lang="en-US" b="0" i="1" dirty="0">
                                    <a:latin typeface="Cambria Math" panose="02040503050406030204" pitchFamily="18" charset="0"/>
                                  </a:rPr>
                                  <m:t>𝑀</m:t>
                                </m:r>
                              </m:sub>
                            </m:sSub>
                          </m:e>
                        </m:d>
                        <m:r>
                          <a:rPr lang="en-US" i="1" baseline="-25000" dirty="0">
                            <a:latin typeface="Cambria Math"/>
                          </a:rPr>
                          <m:t>𝐹</m:t>
                        </m:r>
                      </m:num>
                      <m:den>
                        <m:r>
                          <a:rPr lang="en-US" i="1" dirty="0">
                            <a:latin typeface="Cambria Math" panose="02040503050406030204" pitchFamily="18" charset="0"/>
                          </a:rPr>
                          <m:t>𝑀</m:t>
                        </m:r>
                      </m:den>
                    </m:f>
                    <m:r>
                      <a:rPr lang="en-US" dirty="0">
                        <a:latin typeface="Cambria Math"/>
                      </a:rPr>
                      <m:t>=0.038, </m:t>
                    </m:r>
                    <m:r>
                      <a:rPr lang="en-US" b="1" i="1" dirty="0" smtClean="0">
                        <a:solidFill>
                          <a:schemeClr val="tx1"/>
                        </a:solidFill>
                        <a:latin typeface="Cambria Math"/>
                      </a:rPr>
                      <m:t>𝑿</m:t>
                    </m:r>
                    <m:r>
                      <a:rPr lang="en-US" b="0" i="1" dirty="0" smtClean="0">
                        <a:solidFill>
                          <a:schemeClr val="tx1"/>
                        </a:solidFill>
                        <a:latin typeface="Cambria Math"/>
                        <a:ea typeface="Cambria Math"/>
                      </a:rPr>
                      <m:t>≈</m:t>
                    </m:r>
                    <m:sSub>
                      <m:sSubPr>
                        <m:ctrlPr>
                          <a:rPr lang="en-US" i="1" dirty="0">
                            <a:solidFill>
                              <a:schemeClr val="tx1"/>
                            </a:solidFill>
                            <a:latin typeface="Cambria Math" panose="02040503050406030204" pitchFamily="18" charset="0"/>
                          </a:rPr>
                        </m:ctrlPr>
                      </m:sSubPr>
                      <m:e>
                        <m:r>
                          <a:rPr lang="en-US" b="1" i="1" dirty="0">
                            <a:solidFill>
                              <a:schemeClr val="tx1"/>
                            </a:solidFill>
                            <a:latin typeface="Cambria Math"/>
                          </a:rPr>
                          <m:t>𝑰</m:t>
                        </m:r>
                      </m:e>
                      <m:sub>
                        <m:d>
                          <m:dPr>
                            <m:ctrlPr>
                              <a:rPr lang="en-US" i="1" dirty="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𝑀</m:t>
                            </m:r>
                            <m:r>
                              <a:rPr lang="en-US" b="0" i="1" dirty="0" err="1">
                                <a:solidFill>
                                  <a:schemeClr val="tx1"/>
                                </a:solidFill>
                                <a:latin typeface="Cambria Math"/>
                              </a:rPr>
                              <m:t>+</m:t>
                            </m:r>
                            <m:r>
                              <a:rPr lang="en-US" b="0" i="1" dirty="0" smtClean="0">
                                <a:solidFill>
                                  <a:schemeClr val="tx1"/>
                                </a:solidFill>
                                <a:latin typeface="Cambria Math" panose="02040503050406030204" pitchFamily="18" charset="0"/>
                              </a:rPr>
                              <m:t>𝑃</m:t>
                            </m:r>
                          </m:e>
                        </m:d>
                        <m:r>
                          <a:rPr lang="en-US" b="0" i="1" dirty="0">
                            <a:solidFill>
                              <a:schemeClr val="tx1"/>
                            </a:solidFill>
                            <a:latin typeface="Cambria Math"/>
                          </a:rPr>
                          <m:t>,</m:t>
                        </m:r>
                        <m:r>
                          <a:rPr lang="en-US" b="0" i="1" dirty="0" smtClean="0">
                            <a:solidFill>
                              <a:schemeClr val="tx1"/>
                            </a:solidFill>
                            <a:latin typeface="Cambria Math" panose="02040503050406030204" pitchFamily="18" charset="0"/>
                          </a:rPr>
                          <m:t>𝑀</m:t>
                        </m:r>
                      </m:sub>
                    </m:sSub>
                  </m:oMath>
                </a14:m>
                <a:endParaRPr lang="en-US" dirty="0">
                  <a:solidFill>
                    <a:schemeClr val="tx1"/>
                  </a:solidFill>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81000" y="4953000"/>
                <a:ext cx="8412840" cy="1250471"/>
              </a:xfrm>
              <a:prstGeom prst="rect">
                <a:avLst/>
              </a:prstGeom>
              <a:blipFill>
                <a:blip r:embed="rId3"/>
                <a:stretch>
                  <a:fillRect l="-434" t="-2415"/>
                </a:stretch>
              </a:blipFill>
              <a:ln>
                <a:solidFill>
                  <a:schemeClr val="bg1"/>
                </a:solidFill>
              </a:ln>
            </p:spPr>
            <p:txBody>
              <a:bodyPr/>
              <a:lstStyle/>
              <a:p>
                <a:r>
                  <a:rPr lang="en-US">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8" y="1610295"/>
            <a:ext cx="7376053" cy="290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7348175" y="2067495"/>
                <a:ext cx="1482450" cy="1323439"/>
              </a:xfrm>
              <a:prstGeom prst="rect">
                <a:avLst/>
              </a:prstGeom>
              <a:noFill/>
              <a:ln>
                <a:solidFill>
                  <a:schemeClr val="tx1"/>
                </a:solidFill>
              </a:ln>
            </p:spPr>
            <p:txBody>
              <a:bodyPr wrap="square" rtlCol="0">
                <a:spAutoFit/>
              </a:bodyPr>
              <a:lstStyle/>
              <a:p>
                <a:r>
                  <a:rPr lang="en-US" sz="1600" dirty="0" smtClean="0">
                    <a:solidFill>
                      <a:schemeClr val="accent1"/>
                    </a:solidFill>
                    <a:latin typeface="Calibri" panose="020F0502020204030204" pitchFamily="34" charset="0"/>
                  </a:rPr>
                  <a:t>-- standard ROM (M=20)</a:t>
                </a:r>
              </a:p>
              <a:p>
                <a14:m>
                  <m:oMath xmlns:m="http://schemas.openxmlformats.org/officeDocument/2006/math">
                    <m:r>
                      <a:rPr lang="en-US" sz="1600" b="1" i="1" smtClean="0">
                        <a:solidFill>
                          <a:schemeClr val="tx1"/>
                        </a:solidFill>
                        <a:latin typeface="Cambria Math"/>
                      </a:rPr>
                      <m:t>− </m:t>
                    </m:r>
                  </m:oMath>
                </a14:m>
                <a:r>
                  <a:rPr lang="en-US" sz="1600" dirty="0" smtClean="0">
                    <a:solidFill>
                      <a:schemeClr val="tx1"/>
                    </a:solidFill>
                    <a:latin typeface="Calibri" panose="020F0502020204030204" pitchFamily="34" charset="0"/>
                  </a:rPr>
                  <a:t>stabilized ROM (M=P=20)</a:t>
                </a:r>
              </a:p>
              <a:p>
                <a14:m>
                  <m:oMath xmlns:m="http://schemas.openxmlformats.org/officeDocument/2006/math">
                    <m:r>
                      <a:rPr lang="en-US" sz="1600" i="1" smtClean="0">
                        <a:solidFill>
                          <a:schemeClr val="bg1">
                            <a:lumMod val="65000"/>
                          </a:schemeClr>
                        </a:solidFill>
                        <a:latin typeface="Cambria Math"/>
                      </a:rPr>
                      <m:t>− </m:t>
                    </m:r>
                  </m:oMath>
                </a14:m>
                <a:r>
                  <a:rPr lang="en-US" sz="1600" dirty="0" smtClean="0">
                    <a:solidFill>
                      <a:schemeClr val="bg1">
                        <a:lumMod val="65000"/>
                      </a:schemeClr>
                    </a:solidFill>
                    <a:latin typeface="Calibri" panose="020F0502020204030204" pitchFamily="34" charset="0"/>
                  </a:rPr>
                  <a:t>DNS</a:t>
                </a:r>
                <a:endParaRPr lang="en-US" sz="1600" dirty="0">
                  <a:solidFill>
                    <a:schemeClr val="accent1"/>
                  </a:solidFill>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348175" y="2067495"/>
                <a:ext cx="1482450" cy="1323439"/>
              </a:xfrm>
              <a:prstGeom prst="rect">
                <a:avLst/>
              </a:prstGeom>
              <a:blipFill>
                <a:blip r:embed="rId5"/>
                <a:stretch>
                  <a:fillRect l="-1626" t="-913" b="-4566"/>
                </a:stretch>
              </a:blipFill>
              <a:ln>
                <a:solidFill>
                  <a:schemeClr val="tx1"/>
                </a:solidFill>
              </a:ln>
            </p:spPr>
            <p:txBody>
              <a:bodyPr/>
              <a:lstStyle/>
              <a:p>
                <a:r>
                  <a:rPr lang="en-US">
                    <a:noFill/>
                  </a:rPr>
                  <a:t> </a:t>
                </a:r>
              </a:p>
            </p:txBody>
          </p:sp>
        </mc:Fallback>
      </mc:AlternateContent>
      <p:sp>
        <p:nvSpPr>
          <p:cNvPr id="3" name="Rectangle 2"/>
          <p:cNvSpPr/>
          <p:nvPr/>
        </p:nvSpPr>
        <p:spPr>
          <a:xfrm>
            <a:off x="1219200" y="4086761"/>
            <a:ext cx="152400" cy="25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19200" y="31242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Shape 1"/>
          <p:cNvSpPr txBox="1"/>
          <p:nvPr/>
        </p:nvSpPr>
        <p:spPr>
          <a:xfrm>
            <a:off x="76200" y="151560"/>
            <a:ext cx="8229240" cy="991440"/>
          </a:xfrm>
          <a:prstGeom prst="rect">
            <a:avLst/>
          </a:prstGeom>
          <a:noFill/>
          <a:ln>
            <a:noFill/>
          </a:ln>
        </p:spPr>
        <p:txBody>
          <a:bodyPr anchor="ctr"/>
          <a:lstStyle/>
          <a:p>
            <a:r>
              <a:rPr lang="en-US" sz="3600" dirty="0" smtClean="0">
                <a:latin typeface="Calibri" panose="020F0502020204030204" pitchFamily="34" charset="0"/>
              </a:rPr>
              <a:t>Numerical results: moderate Re number cavity</a:t>
            </a:r>
            <a:endParaRPr sz="3600" dirty="0">
              <a:latin typeface="Calibri" panose="020F0502020204030204" pitchFamily="34" charset="0"/>
            </a:endParaRPr>
          </a:p>
        </p:txBody>
      </p:sp>
    </p:spTree>
    <p:extLst>
      <p:ext uri="{BB962C8B-B14F-4D97-AF65-F5344CB8AC3E}">
        <p14:creationId xmlns:p14="http://schemas.microsoft.com/office/powerpoint/2010/main" val="10002541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5143" y="5334000"/>
                <a:ext cx="8836457" cy="707886"/>
              </a:xfrm>
              <a:prstGeom prst="rect">
                <a:avLst/>
              </a:prstGeom>
              <a:solidFill>
                <a:schemeClr val="accent6">
                  <a:lumMod val="40000"/>
                  <a:lumOff val="60000"/>
                </a:schemeClr>
              </a:solidFill>
            </p:spPr>
            <p:txBody>
              <a:bodyPr wrap="square" rtlCol="0">
                <a:spAutoFit/>
              </a:bodyPr>
              <a:lstStyle/>
              <a:p>
                <a:pPr algn="ctr"/>
                <a:r>
                  <a:rPr lang="en-US" sz="2000" dirty="0" smtClean="0">
                    <a:latin typeface="Calibri" panose="020F0502020204030204" pitchFamily="34" charset="0"/>
                  </a:rPr>
                  <a:t>Power </a:t>
                </a:r>
                <a:r>
                  <a:rPr lang="en-US" sz="2000" dirty="0">
                    <a:latin typeface="Calibri" panose="020F0502020204030204" pitchFamily="34" charset="0"/>
                  </a:rPr>
                  <a:t>and phase lag at fundamental frequency, and first two super harmonics are predicted accurately using the fine-tuned </a:t>
                </a:r>
                <a:r>
                  <a:rPr lang="en-US" sz="2000" dirty="0" smtClean="0">
                    <a:latin typeface="Calibri" panose="020F0502020204030204" pitchFamily="34" charset="0"/>
                  </a:rPr>
                  <a:t>ROM (</a:t>
                </a:r>
                <a14:m>
                  <m:oMath xmlns:m="http://schemas.openxmlformats.org/officeDocument/2006/math">
                    <m:r>
                      <a:rPr lang="en-US" sz="2000" i="1">
                        <a:solidFill>
                          <a:srgbClr val="0070C0"/>
                        </a:solidFill>
                        <a:latin typeface="Cambria Math"/>
                        <a:ea typeface="Cambria Math"/>
                      </a:rPr>
                      <m:t>∆</m:t>
                    </m:r>
                    <m:r>
                      <a:rPr lang="en-US" sz="2000" i="1">
                        <a:latin typeface="Cambria Math"/>
                        <a:ea typeface="Cambria Math"/>
                      </a:rPr>
                      <m:t> =</m:t>
                    </m:r>
                  </m:oMath>
                </a14:m>
                <a:r>
                  <a:rPr lang="en-US" sz="2000" dirty="0">
                    <a:latin typeface="Calibri" panose="020F0502020204030204" pitchFamily="34" charset="0"/>
                  </a:rPr>
                  <a:t> stabilized </a:t>
                </a:r>
                <a:r>
                  <a:rPr lang="en-US" sz="2000" dirty="0" smtClean="0">
                    <a:latin typeface="Calibri" panose="020F0502020204030204" pitchFamily="34" charset="0"/>
                  </a:rPr>
                  <a:t>ROM, </a:t>
                </a:r>
                <a14:m>
                  <m:oMath xmlns:m="http://schemas.openxmlformats.org/officeDocument/2006/math">
                    <m:r>
                      <a:rPr lang="en-US" sz="2000" i="1">
                        <a:solidFill>
                          <a:srgbClr val="FF0000"/>
                        </a:solidFill>
                        <a:latin typeface="Cambria Math"/>
                        <a:sym typeface="Wingdings 2"/>
                      </a:rPr>
                      <m:t></m:t>
                    </m:r>
                    <m:r>
                      <a:rPr lang="en-US" sz="2000" i="1">
                        <a:latin typeface="Cambria Math"/>
                        <a:sym typeface="Wingdings 2"/>
                      </a:rPr>
                      <m:t>= </m:t>
                    </m:r>
                  </m:oMath>
                </a14:m>
                <a:r>
                  <a:rPr lang="en-US" sz="2000" dirty="0" smtClean="0">
                    <a:latin typeface="Calibri" panose="020F0502020204030204" pitchFamily="34" charset="0"/>
                  </a:rPr>
                  <a:t>DNS)</a:t>
                </a:r>
                <a:endParaRPr lang="en-US" sz="2000" dirty="0">
                  <a:latin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5143" y="5334000"/>
                <a:ext cx="8836457" cy="707886"/>
              </a:xfrm>
              <a:prstGeom prst="rect">
                <a:avLst/>
              </a:prstGeom>
              <a:blipFill>
                <a:blip r:embed="rId3"/>
                <a:stretch>
                  <a:fillRect t="-4310" r="-207" b="-14655"/>
                </a:stretch>
              </a:blipFill>
            </p:spPr>
            <p:txBody>
              <a:bodyPr/>
              <a:lstStyle/>
              <a:p>
                <a:r>
                  <a:rPr lang="en-US">
                    <a:noFill/>
                  </a:rPr>
                  <a:t> </a:t>
                </a:r>
              </a:p>
            </p:txBody>
          </p:sp>
        </mc:Fallback>
      </mc:AlternateContent>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3" y="1728787"/>
            <a:ext cx="423379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820" y="1676400"/>
            <a:ext cx="448184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52400" y="4495800"/>
                <a:ext cx="90678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Figures show pressure cross PSD of </a:t>
                </a:r>
                <a:r>
                  <a:rPr lang="en-US" dirty="0" err="1" smtClean="0">
                    <a:latin typeface="Calibri" panose="020F0502020204030204" pitchFamily="34" charset="0"/>
                  </a:rPr>
                  <a:t>of</a:t>
                </a:r>
                <a:r>
                  <a:rPr lang="en-US" dirty="0" smtClean="0">
                    <a:latin typeface="Calibri" panose="020F0502020204030204" pitchFamily="34" charset="0"/>
                  </a:rPr>
                  <a:t> </a:t>
                </a:r>
                <a14:m>
                  <m:oMath xmlns:m="http://schemas.openxmlformats.org/officeDocument/2006/math">
                    <m:r>
                      <a:rPr lang="en-US" i="1" dirty="0" smtClean="0">
                        <a:latin typeface="Cambria Math"/>
                      </a:rPr>
                      <m:t>𝑝</m:t>
                    </m:r>
                    <m:r>
                      <a:rPr lang="en-US" i="1" dirty="0" smtClean="0">
                        <a:latin typeface="Cambria Math"/>
                      </a:rPr>
                      <m:t>(</m:t>
                    </m:r>
                    <m:r>
                      <a:rPr lang="en-US" b="1" i="1" dirty="0" smtClean="0">
                        <a:latin typeface="Cambria Math"/>
                      </a:rPr>
                      <m:t>𝒙</m:t>
                    </m:r>
                    <m:r>
                      <a:rPr lang="en-US" i="1" baseline="-25000" dirty="0" smtClean="0">
                        <a:latin typeface="Cambria Math"/>
                      </a:rPr>
                      <m:t>1</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latin typeface="Calibri" panose="020F0502020204030204" pitchFamily="34" charset="0"/>
                  </a:rPr>
                  <a:t> and </a:t>
                </a:r>
                <a14:m>
                  <m:oMath xmlns:m="http://schemas.openxmlformats.org/officeDocument/2006/math">
                    <m:r>
                      <a:rPr lang="en-US" i="1" dirty="0" smtClean="0">
                        <a:latin typeface="Cambria Math"/>
                      </a:rPr>
                      <m:t>𝑝</m:t>
                    </m:r>
                    <m:r>
                      <a:rPr lang="en-US" i="1" dirty="0" smtClean="0">
                        <a:latin typeface="Cambria Math"/>
                      </a:rPr>
                      <m:t>(</m:t>
                    </m:r>
                    <m:r>
                      <a:rPr lang="en-US" b="1" i="1" dirty="0" smtClean="0">
                        <a:latin typeface="Cambria Math"/>
                      </a:rPr>
                      <m:t>𝒙</m:t>
                    </m:r>
                    <m:r>
                      <a:rPr lang="en-US" i="1" baseline="-25000" dirty="0" smtClean="0">
                        <a:latin typeface="Cambria Math"/>
                      </a:rPr>
                      <m:t>2</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latin typeface="Calibri" panose="020F0502020204030204" pitchFamily="34" charset="0"/>
                  </a:rPr>
                  <a:t> where </a:t>
                </a:r>
                <a14:m>
                  <m:oMath xmlns:m="http://schemas.openxmlformats.org/officeDocument/2006/math">
                    <m:r>
                      <a:rPr lang="en-US" b="1" i="1" dirty="0" smtClean="0">
                        <a:latin typeface="Cambria Math"/>
                      </a:rPr>
                      <m:t>𝒙</m:t>
                    </m:r>
                    <m:r>
                      <a:rPr lang="en-US" i="1" baseline="-25000" dirty="0" smtClean="0">
                        <a:latin typeface="Cambria Math"/>
                      </a:rPr>
                      <m:t>1</m:t>
                    </m:r>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2,−0.5</m:t>
                        </m:r>
                      </m:e>
                    </m:d>
                    <m:r>
                      <a:rPr lang="en-US" b="0" i="0" dirty="0" smtClean="0">
                        <a:latin typeface="Cambria Math"/>
                      </a:rPr>
                      <m:t>,</m:t>
                    </m:r>
                  </m:oMath>
                </a14:m>
                <a:r>
                  <a:rPr lang="en-US" dirty="0" smtClean="0">
                    <a:latin typeface="Calibri" panose="020F0502020204030204" pitchFamily="34" charset="0"/>
                  </a:rPr>
                  <a:t> </a:t>
                </a:r>
                <a14:m>
                  <m:oMath xmlns:m="http://schemas.openxmlformats.org/officeDocument/2006/math">
                    <m:r>
                      <a:rPr lang="en-US" b="1" i="1" dirty="0" smtClean="0">
                        <a:latin typeface="Cambria Math"/>
                      </a:rPr>
                      <m:t>𝒙</m:t>
                    </m:r>
                    <m:r>
                      <a:rPr lang="en-US" i="1" baseline="-25000" dirty="0" smtClean="0">
                        <a:latin typeface="Cambria Math"/>
                      </a:rPr>
                      <m:t>2</m:t>
                    </m:r>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0,−0.5</m:t>
                        </m:r>
                      </m:e>
                    </m:d>
                    <m:r>
                      <a:rPr lang="en-US" b="0" i="1" dirty="0" smtClean="0">
                        <a:latin typeface="Cambria Math" panose="02040503050406030204" pitchFamily="18" charset="0"/>
                      </a:rPr>
                      <m:t>.  </m:t>
                    </m:r>
                  </m:oMath>
                </a14:m>
                <a:r>
                  <a:rPr lang="en-US" dirty="0" smtClean="0">
                    <a:solidFill>
                      <a:schemeClr val="tx2"/>
                    </a:solidFill>
                    <a:latin typeface="Calibri" panose="020F0502020204030204" pitchFamily="34" charset="0"/>
                  </a:rPr>
                  <a:t> </a:t>
                </a:r>
                <a:r>
                  <a:rPr lang="en-US" dirty="0" smtClean="0">
                    <a:latin typeface="Calibri" panose="020F0502020204030204" pitchFamily="34" charset="0"/>
                  </a:rPr>
                  <a:t>Left: power; right: phase lag.</a:t>
                </a:r>
                <a:endParaRPr lang="en-US" dirty="0">
                  <a:solidFill>
                    <a:schemeClr val="tx2"/>
                  </a:solidFill>
                  <a:latin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4495800"/>
                <a:ext cx="9067800" cy="646331"/>
              </a:xfrm>
              <a:prstGeom prst="rect">
                <a:avLst/>
              </a:prstGeom>
              <a:blipFill>
                <a:blip r:embed="rId6"/>
                <a:stretch>
                  <a:fillRect l="-403" t="-566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19800" y="1143000"/>
                <a:ext cx="2473050" cy="602397"/>
              </a:xfrm>
              <a:prstGeom prst="rect">
                <a:avLst/>
              </a:prstGeom>
              <a:noFill/>
              <a:ln>
                <a:solidFill>
                  <a:schemeClr val="tx1"/>
                </a:solidFill>
              </a:ln>
            </p:spPr>
            <p:txBody>
              <a:bodyPr wrap="square" rtlCol="0">
                <a:spAutoFit/>
              </a:bodyPr>
              <a:lstStyle/>
              <a:p>
                <a14:m>
                  <m:oMath xmlns:m="http://schemas.openxmlformats.org/officeDocument/2006/math">
                    <m:r>
                      <a:rPr lang="en-US" sz="1600" b="1" i="1" smtClean="0">
                        <a:solidFill>
                          <a:schemeClr val="tx1"/>
                        </a:solidFill>
                        <a:latin typeface="Cambria Math"/>
                      </a:rPr>
                      <m:t>− </m:t>
                    </m:r>
                  </m:oMath>
                </a14:m>
                <a:r>
                  <a:rPr lang="en-US" sz="1600" dirty="0" smtClean="0">
                    <a:solidFill>
                      <a:schemeClr val="tx1"/>
                    </a:solidFill>
                    <a:latin typeface="Calibri" panose="020F0502020204030204" pitchFamily="34" charset="0"/>
                  </a:rPr>
                  <a:t>stabilized ROM (M=P=20)</a:t>
                </a:r>
              </a:p>
              <a:p>
                <a14:m>
                  <m:oMath xmlns:m="http://schemas.openxmlformats.org/officeDocument/2006/math">
                    <m:r>
                      <a:rPr lang="en-US" sz="1600" i="1" smtClean="0">
                        <a:solidFill>
                          <a:schemeClr val="bg1">
                            <a:lumMod val="65000"/>
                          </a:schemeClr>
                        </a:solidFill>
                        <a:latin typeface="Cambria Math"/>
                      </a:rPr>
                      <m:t>− </m:t>
                    </m:r>
                  </m:oMath>
                </a14:m>
                <a:r>
                  <a:rPr lang="en-US" sz="1600" dirty="0" smtClean="0">
                    <a:solidFill>
                      <a:schemeClr val="bg1">
                        <a:lumMod val="65000"/>
                      </a:schemeClr>
                    </a:solidFill>
                    <a:latin typeface="Calibri" panose="020F0502020204030204" pitchFamily="34" charset="0"/>
                  </a:rPr>
                  <a:t>DNS</a:t>
                </a:r>
                <a:endParaRPr lang="en-US" sz="1600" dirty="0">
                  <a:solidFill>
                    <a:schemeClr val="accent1"/>
                  </a:solidFill>
                  <a:latin typeface="Calibri" panose="020F050202020403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019800" y="1143000"/>
                <a:ext cx="2473050" cy="602397"/>
              </a:xfrm>
              <a:prstGeom prst="rect">
                <a:avLst/>
              </a:prstGeom>
              <a:blipFill>
                <a:blip r:embed="rId7"/>
                <a:stretch>
                  <a:fillRect t="-2000" r="-491" b="-8000"/>
                </a:stretch>
              </a:blipFill>
              <a:ln>
                <a:solidFill>
                  <a:schemeClr val="tx1"/>
                </a:solidFill>
              </a:ln>
            </p:spPr>
            <p:txBody>
              <a:bodyPr/>
              <a:lstStyle/>
              <a:p>
                <a:r>
                  <a:rPr lang="en-US">
                    <a:noFill/>
                  </a:rPr>
                  <a:t> </a:t>
                </a:r>
              </a:p>
            </p:txBody>
          </p:sp>
        </mc:Fallback>
      </mc:AlternateContent>
      <p:sp>
        <p:nvSpPr>
          <p:cNvPr id="11" name="TextShape 1"/>
          <p:cNvSpPr txBox="1"/>
          <p:nvPr/>
        </p:nvSpPr>
        <p:spPr>
          <a:xfrm>
            <a:off x="76200" y="151560"/>
            <a:ext cx="8229240" cy="991440"/>
          </a:xfrm>
          <a:prstGeom prst="rect">
            <a:avLst/>
          </a:prstGeom>
          <a:noFill/>
          <a:ln>
            <a:noFill/>
          </a:ln>
        </p:spPr>
        <p:txBody>
          <a:bodyPr anchor="ctr"/>
          <a:lstStyle/>
          <a:p>
            <a:r>
              <a:rPr lang="en-US" sz="3600" dirty="0" smtClean="0">
                <a:latin typeface="Calibri" panose="020F0502020204030204" pitchFamily="34" charset="0"/>
              </a:rPr>
              <a:t>Numerical results: moderate Re number cavity</a:t>
            </a:r>
            <a:endParaRPr sz="3600" dirty="0">
              <a:latin typeface="Calibri" panose="020F0502020204030204" pitchFamily="34" charset="0"/>
            </a:endParaRPr>
          </a:p>
        </p:txBody>
      </p:sp>
    </p:spTree>
    <p:extLst>
      <p:ext uri="{BB962C8B-B14F-4D97-AF65-F5344CB8AC3E}">
        <p14:creationId xmlns:p14="http://schemas.microsoft.com/office/powerpoint/2010/main" val="36300526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Future work (basis rotation)</a:t>
            </a:r>
            <a:endParaRPr sz="3600" dirty="0">
              <a:latin typeface="Calibri" panose="020F0502020204030204" pitchFamily="34" charset="0"/>
            </a:endParaRPr>
          </a:p>
        </p:txBody>
      </p:sp>
      <p:sp>
        <p:nvSpPr>
          <p:cNvPr id="102" name="TextShape 2"/>
          <p:cNvSpPr txBox="1"/>
          <p:nvPr/>
        </p:nvSpPr>
        <p:spPr>
          <a:xfrm>
            <a:off x="152400" y="1118012"/>
            <a:ext cx="8838840" cy="4874400"/>
          </a:xfrm>
          <a:prstGeom prst="rect">
            <a:avLst/>
          </a:prstGeom>
          <a:noFill/>
          <a:ln>
            <a:noFill/>
          </a:ln>
        </p:spPr>
        <p:txBody>
          <a:bodyPr/>
          <a:lstStyle/>
          <a:p>
            <a:pPr marL="342900" indent="-342900">
              <a:lnSpc>
                <a:spcPct val="100000"/>
              </a:lnSpc>
              <a:buFont typeface="Arial" panose="020B0604020202020204" pitchFamily="34" charset="0"/>
              <a:buChar char="•"/>
            </a:pPr>
            <a:r>
              <a:rPr lang="en-US" sz="2000" dirty="0" smtClean="0">
                <a:latin typeface="Calibri" panose="020F0502020204030204" pitchFamily="34" charset="0"/>
              </a:rPr>
              <a:t>Application to </a:t>
            </a:r>
            <a:r>
              <a:rPr lang="en-US" sz="2000" i="1" u="sng" dirty="0" smtClean="0">
                <a:latin typeface="Calibri" panose="020F0502020204030204" pitchFamily="34" charset="0"/>
              </a:rPr>
              <a:t>higher Reynolds number</a:t>
            </a:r>
            <a:r>
              <a:rPr lang="en-US" sz="2000" i="1" dirty="0" smtClean="0">
                <a:latin typeface="Calibri" panose="020F0502020204030204" pitchFamily="34" charset="0"/>
              </a:rPr>
              <a:t> </a:t>
            </a:r>
            <a:r>
              <a:rPr lang="en-US" sz="2000" dirty="0" smtClean="0">
                <a:latin typeface="Calibri" panose="020F0502020204030204" pitchFamily="34" charset="0"/>
              </a:rPr>
              <a:t>problems.</a:t>
            </a:r>
          </a:p>
          <a:p>
            <a:pPr>
              <a:lnSpc>
                <a:spcPct val="100000"/>
              </a:lnSpc>
            </a:pPr>
            <a:endParaRPr lang="en-US" sz="10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Extension of the proposed approach to problems with </a:t>
            </a:r>
            <a:r>
              <a:rPr lang="en-US" sz="2000" i="1" u="sng" dirty="0" smtClean="0">
                <a:latin typeface="Calibri" panose="020F0502020204030204" pitchFamily="34" charset="0"/>
              </a:rPr>
              <a:t>generic nonlinearities</a:t>
            </a:r>
            <a:r>
              <a:rPr lang="en-US" sz="2000" dirty="0" smtClean="0">
                <a:latin typeface="Calibri" panose="020F0502020204030204" pitchFamily="34" charset="0"/>
              </a:rPr>
              <a:t>, where the ROM involves some form of hyper-reduction (e.g., DEIM, </a:t>
            </a:r>
            <a:r>
              <a:rPr lang="en-US" sz="2000" dirty="0" err="1" smtClean="0">
                <a:latin typeface="Calibri" panose="020F0502020204030204" pitchFamily="34" charset="0"/>
              </a:rPr>
              <a:t>gappy</a:t>
            </a:r>
            <a:r>
              <a:rPr lang="en-US" sz="2000" dirty="0" smtClean="0">
                <a:latin typeface="Calibri" panose="020F0502020204030204" pitchFamily="34" charset="0"/>
              </a:rPr>
              <a:t> POD).</a:t>
            </a:r>
          </a:p>
          <a:p>
            <a:pPr>
              <a:lnSpc>
                <a:spcPct val="100000"/>
              </a:lnSpc>
            </a:pPr>
            <a:endParaRPr lang="en-US" sz="10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Extension of the method to </a:t>
            </a:r>
            <a:r>
              <a:rPr lang="en-US" sz="2000" i="1" u="sng" dirty="0" smtClean="0">
                <a:latin typeface="Calibri" panose="020F0502020204030204" pitchFamily="34" charset="0"/>
              </a:rPr>
              <a:t>minimal-residual-based</a:t>
            </a:r>
            <a:r>
              <a:rPr lang="en-US" sz="2000" dirty="0" smtClean="0">
                <a:latin typeface="Calibri" panose="020F0502020204030204" pitchFamily="34" charset="0"/>
              </a:rPr>
              <a:t> nonlinear ROMs.</a:t>
            </a:r>
          </a:p>
          <a:p>
            <a:pPr>
              <a:lnSpc>
                <a:spcPct val="100000"/>
              </a:lnSpc>
            </a:pPr>
            <a:endParaRPr lang="en-US" sz="10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Extension of the method to </a:t>
            </a:r>
            <a:r>
              <a:rPr lang="en-US" sz="2000" i="1" u="sng" dirty="0" smtClean="0">
                <a:latin typeface="Calibri" panose="020F0502020204030204" pitchFamily="34" charset="0"/>
              </a:rPr>
              <a:t>predictive applications</a:t>
            </a:r>
            <a:r>
              <a:rPr lang="en-US" sz="2000" dirty="0" smtClean="0">
                <a:latin typeface="Calibri" panose="020F0502020204030204" pitchFamily="34" charset="0"/>
              </a:rPr>
              <a:t>, e.g., problems with varying Reynolds number and/or Mach number.</a:t>
            </a:r>
          </a:p>
          <a:p>
            <a:pPr>
              <a:lnSpc>
                <a:spcPct val="100000"/>
              </a:lnSpc>
            </a:pPr>
            <a:endParaRPr lang="en-US" sz="10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Selecting different </a:t>
            </a:r>
            <a:r>
              <a:rPr lang="en-US" sz="2000" i="1" u="sng" dirty="0" smtClean="0">
                <a:latin typeface="Calibri" panose="020F0502020204030204" pitchFamily="34" charset="0"/>
              </a:rPr>
              <a:t>goal-oriented</a:t>
            </a:r>
            <a:r>
              <a:rPr lang="en-US" sz="2000" dirty="0" smtClean="0">
                <a:latin typeface="Calibri" panose="020F0502020204030204" pitchFamily="34" charset="0"/>
              </a:rPr>
              <a:t> objectives and constraints in our optimization problem: </a:t>
            </a:r>
          </a:p>
          <a:p>
            <a:pPr marL="342900" indent="-342900">
              <a:lnSpc>
                <a:spcPct val="100000"/>
              </a:lnSpc>
              <a:buFont typeface="Arial" panose="020B0604020202020204" pitchFamily="34" charset="0"/>
              <a:buChar char="•"/>
            </a:pPr>
            <a:endParaRPr lang="en-US" sz="2000" dirty="0" smtClean="0">
              <a:latin typeface="Calibri" panose="020F0502020204030204" pitchFamily="34" charset="0"/>
            </a:endParaRPr>
          </a:p>
          <a:p>
            <a:pPr marL="342900" indent="-342900">
              <a:lnSpc>
                <a:spcPct val="100000"/>
              </a:lnSpc>
              <a:buFont typeface="Arial" panose="020B0604020202020204" pitchFamily="34" charset="0"/>
              <a:buChar char="•"/>
            </a:pPr>
            <a:endParaRPr lang="en-US" sz="2000" dirty="0" smtClean="0">
              <a:latin typeface="Calibri" panose="020F0502020204030204" pitchFamily="34" charset="0"/>
            </a:endParaRPr>
          </a:p>
          <a:p>
            <a:pPr marL="342900" indent="-342900">
              <a:lnSpc>
                <a:spcPct val="100000"/>
              </a:lnSpc>
              <a:buFont typeface="Arial" panose="020B0604020202020204" pitchFamily="34" charset="0"/>
              <a:buChar char="•"/>
            </a:pPr>
            <a:endParaRPr lang="en-US" sz="2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075816" y="4247101"/>
                <a:ext cx="2717731" cy="701795"/>
              </a:xfrm>
              <a:prstGeom prst="rect">
                <a:avLst/>
              </a:prstGeom>
              <a:solidFill>
                <a:srgbClr val="A5F7BA"/>
              </a:solidFill>
              <a:ln>
                <a:noFill/>
              </a:ln>
            </p:spPr>
            <p:txBody>
              <a:bodyPr wrap="none" rtlCol="0">
                <a:spAutoFit/>
              </a:bodyPr>
              <a:lstStyle/>
              <a:p>
                <a:pPr>
                  <a:lnSpc>
                    <a:spcPct val="100000"/>
                  </a:lnSpc>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m:rPr>
                              <m:sty m:val="p"/>
                            </m:rPr>
                            <a:rPr lang="en-US">
                              <a:latin typeface="Cambria Math"/>
                            </a:rPr>
                            <m:t>minimize</m:t>
                          </m:r>
                        </m:e>
                        <m:sub>
                          <m:r>
                            <a:rPr lang="en-US" b="1" i="1">
                              <a:latin typeface="Cambria Math"/>
                            </a:rPr>
                            <m:t>𝑿</m:t>
                          </m:r>
                          <m:r>
                            <a:rPr lang="en-US" b="1" i="1">
                              <a:latin typeface="Cambria Math"/>
                              <a:ea typeface="Cambria Math"/>
                            </a:rPr>
                            <m:t>∈</m:t>
                          </m:r>
                          <m:sSub>
                            <m:sSubPr>
                              <m:ctrlPr>
                                <a:rPr lang="en-US" b="1" i="1">
                                  <a:latin typeface="Cambria Math" panose="02040503050406030204" pitchFamily="18" charset="0"/>
                                  <a:ea typeface="Cambria Math"/>
                                </a:rPr>
                              </m:ctrlPr>
                            </m:sSubPr>
                            <m:e>
                              <m:r>
                                <a:rPr lang="en-US" i="1">
                                  <a:latin typeface="Cambria Math"/>
                                  <a:ea typeface="Cambria Math"/>
                                </a:rPr>
                                <m:t>𝒱</m:t>
                              </m:r>
                            </m:e>
                            <m:sub>
                              <m:d>
                                <m:dPr>
                                  <m:ctrlPr>
                                    <a:rPr lang="en-US" i="1">
                                      <a:latin typeface="Cambria Math" panose="02040503050406030204" pitchFamily="18" charset="0"/>
                                      <a:ea typeface="Cambria Math"/>
                                    </a:rPr>
                                  </m:ctrlPr>
                                </m:dPr>
                                <m:e>
                                  <m:r>
                                    <a:rPr lang="en-US" b="0" i="1" smtClean="0">
                                      <a:latin typeface="Cambria Math" panose="02040503050406030204" pitchFamily="18" charset="0"/>
                                      <a:ea typeface="Cambria Math"/>
                                    </a:rPr>
                                    <m:t>𝑀</m:t>
                                  </m:r>
                                  <m:r>
                                    <a:rPr lang="en-US" i="1">
                                      <a:latin typeface="Cambria Math"/>
                                      <a:ea typeface="Cambria Math"/>
                                    </a:rPr>
                                    <m:t>+</m:t>
                                  </m:r>
                                  <m:r>
                                    <a:rPr lang="en-US" b="0" i="1" smtClean="0">
                                      <a:latin typeface="Cambria Math" panose="02040503050406030204" pitchFamily="18" charset="0"/>
                                      <a:ea typeface="Cambria Math"/>
                                    </a:rPr>
                                    <m:t>𝑃</m:t>
                                  </m:r>
                                </m:e>
                              </m:d>
                              <m:r>
                                <a:rPr lang="en-US" i="1">
                                  <a:latin typeface="Cambria Math"/>
                                  <a:ea typeface="Cambria Math"/>
                                </a:rPr>
                                <m:t>,</m:t>
                              </m:r>
                              <m:r>
                                <a:rPr lang="en-US" b="0" i="1" smtClean="0">
                                  <a:latin typeface="Cambria Math" panose="02040503050406030204" pitchFamily="18" charset="0"/>
                                  <a:ea typeface="Cambria Math"/>
                                </a:rPr>
                                <m:t>𝑀</m:t>
                              </m:r>
                            </m:sub>
                          </m:sSub>
                        </m:sub>
                      </m:sSub>
                      <m:r>
                        <a:rPr lang="en-US">
                          <a:latin typeface="Cambria Math"/>
                        </a:rPr>
                        <m:t>  </m:t>
                      </m:r>
                      <m:r>
                        <a:rPr lang="en-US" i="1">
                          <a:latin typeface="Cambria Math"/>
                        </a:rPr>
                        <m:t>𝑓</m:t>
                      </m:r>
                      <m:r>
                        <a:rPr lang="en-US" i="1">
                          <a:latin typeface="Cambria Math"/>
                        </a:rPr>
                        <m:t>(</m:t>
                      </m:r>
                      <m:r>
                        <a:rPr lang="en-US" b="1" i="1">
                          <a:latin typeface="Cambria Math"/>
                        </a:rPr>
                        <m:t>𝑿</m:t>
                      </m:r>
                      <m:r>
                        <a:rPr lang="en-US" b="1" i="1">
                          <a:latin typeface="Cambria Math"/>
                        </a:rPr>
                        <m:t>)</m:t>
                      </m:r>
                    </m:oMath>
                  </m:oMathPara>
                </a14:m>
                <a:endParaRPr lang="en-US" dirty="0">
                  <a:latin typeface="Calibri" panose="020F0502020204030204" pitchFamily="34" charset="0"/>
                </a:endParaRPr>
              </a:p>
              <a:p>
                <a:pPr algn="ctr">
                  <a:lnSpc>
                    <a:spcPct val="100000"/>
                  </a:lnSpc>
                </a:pPr>
                <a14:m>
                  <m:oMathPara xmlns:m="http://schemas.openxmlformats.org/officeDocument/2006/math">
                    <m:oMathParaPr>
                      <m:jc m:val="centerGroup"/>
                    </m:oMathParaPr>
                    <m:oMath xmlns:m="http://schemas.openxmlformats.org/officeDocument/2006/math">
                      <m:r>
                        <m:rPr>
                          <m:sty m:val="p"/>
                        </m:rPr>
                        <a:rPr lang="en-US">
                          <a:latin typeface="Cambria Math"/>
                        </a:rPr>
                        <m:t>subject</m:t>
                      </m:r>
                      <m:r>
                        <a:rPr lang="en-US">
                          <a:latin typeface="Cambria Math"/>
                        </a:rPr>
                        <m:t> </m:t>
                      </m:r>
                      <m:r>
                        <m:rPr>
                          <m:sty m:val="p"/>
                        </m:rPr>
                        <a:rPr lang="en-US">
                          <a:latin typeface="Cambria Math"/>
                        </a:rPr>
                        <m:t>to</m:t>
                      </m:r>
                      <m:r>
                        <a:rPr lang="en-US">
                          <a:latin typeface="Cambria Math"/>
                        </a:rPr>
                        <m:t> </m:t>
                      </m:r>
                      <m:r>
                        <a:rPr lang="en-US" i="1">
                          <a:latin typeface="Cambria Math"/>
                        </a:rPr>
                        <m:t>    </m:t>
                      </m:r>
                      <m:r>
                        <a:rPr lang="en-US" i="1">
                          <a:latin typeface="Cambria Math"/>
                        </a:rPr>
                        <m:t>𝑔</m:t>
                      </m:r>
                      <m:r>
                        <a:rPr lang="en-US" i="1" dirty="0" smtClean="0">
                          <a:latin typeface="Cambria Math"/>
                        </a:rPr>
                        <m:t>(</m:t>
                      </m:r>
                      <m:r>
                        <a:rPr lang="en-US" b="1" i="1" dirty="0">
                          <a:latin typeface="Cambria Math"/>
                        </a:rPr>
                        <m:t>𝑿</m:t>
                      </m:r>
                      <m:r>
                        <a:rPr lang="en-US" b="1" i="1" dirty="0">
                          <a:latin typeface="Cambria Math"/>
                        </a:rPr>
                        <m:t>,</m:t>
                      </m:r>
                      <m:r>
                        <a:rPr lang="en-US" b="1" i="1" dirty="0">
                          <a:latin typeface="Cambria Math"/>
                        </a:rPr>
                        <m:t>𝑳</m:t>
                      </m:r>
                      <m:r>
                        <a:rPr lang="en-US" b="1" i="1" dirty="0">
                          <a:latin typeface="Cambria Math"/>
                        </a:rPr>
                        <m:t>)</m:t>
                      </m:r>
                      <m:r>
                        <a:rPr lang="en-US" i="1" dirty="0" smtClean="0">
                          <a:latin typeface="Cambria Math"/>
                        </a:rPr>
                        <m:t>=0</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75816" y="4247101"/>
                <a:ext cx="2717731" cy="701795"/>
              </a:xfrm>
              <a:prstGeom prst="rect">
                <a:avLst/>
              </a:prstGeom>
              <a:blipFill>
                <a:blip r:embed="rId3"/>
                <a:stretch>
                  <a:fillRect b="-695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38560" y="4876800"/>
                <a:ext cx="7315200" cy="1779077"/>
              </a:xfrm>
              <a:prstGeom prst="rect">
                <a:avLst/>
              </a:prstGeom>
              <a:noFill/>
            </p:spPr>
            <p:txBody>
              <a:bodyPr wrap="square" rtlCol="0">
                <a:spAutoFit/>
              </a:bodyPr>
              <a:lstStyle/>
              <a:p>
                <a:pPr>
                  <a:lnSpc>
                    <a:spcPct val="100000"/>
                  </a:lnSpc>
                </a:pPr>
                <a:r>
                  <a:rPr lang="en-US" sz="2000" dirty="0" smtClean="0">
                    <a:latin typeface="Calibri" panose="020F0502020204030204" pitchFamily="34" charset="0"/>
                  </a:rPr>
                  <a:t>e.g</a:t>
                </a:r>
                <a:r>
                  <a:rPr lang="en-US" sz="2000" dirty="0">
                    <a:latin typeface="Calibri" panose="020F0502020204030204" pitchFamily="34" charset="0"/>
                  </a:rPr>
                  <a:t>., </a:t>
                </a:r>
              </a:p>
              <a:p>
                <a:pPr marL="800100" lvl="1" indent="-342900">
                  <a:buFont typeface="Arial" panose="020B0604020202020204" pitchFamily="34" charset="0"/>
                  <a:buChar char="•"/>
                </a:pPr>
                <a:r>
                  <a:rPr lang="en-US" sz="2000" dirty="0">
                    <a:latin typeface="Calibri" panose="020F0502020204030204" pitchFamily="34" charset="0"/>
                  </a:rPr>
                  <a:t>Maximize parametric robustness: </a:t>
                </a:r>
                <a14:m>
                  <m:oMath xmlns:m="http://schemas.openxmlformats.org/officeDocument/2006/math">
                    <m:r>
                      <a:rPr lang="en-US" sz="2000" b="0" i="0" smtClean="0">
                        <a:latin typeface="Cambria Math" panose="02040503050406030204" pitchFamily="18" charset="0"/>
                      </a:rPr>
                      <m:t>                                          </m:t>
                    </m:r>
                  </m:oMath>
                </a14:m>
                <a:endParaRPr lang="en-US" sz="2000" b="0" i="0" dirty="0" smtClean="0">
                  <a:latin typeface="Cambria Math" panose="02040503050406030204" pitchFamily="18" charset="0"/>
                </a:endParaRPr>
              </a:p>
              <a:p>
                <a:pPr lvl="4"/>
                <a14:m>
                  <m:oMath xmlns:m="http://schemas.openxmlformats.org/officeDocument/2006/math">
                    <m:r>
                      <a:rPr lang="en-US" sz="2000" i="1">
                        <a:latin typeface="Cambria Math"/>
                      </a:rPr>
                      <m:t>𝑓</m:t>
                    </m:r>
                    <m:r>
                      <a:rPr lang="en-US" sz="2000" i="1">
                        <a:latin typeface="Cambria Math"/>
                      </a:rPr>
                      <m:t>=</m:t>
                    </m:r>
                    <m:nary>
                      <m:naryPr>
                        <m:chr m:val="∑"/>
                        <m:ctrlPr>
                          <a:rPr lang="en-US" sz="2000" i="1">
                            <a:latin typeface="Cambria Math" panose="02040503050406030204" pitchFamily="18" charset="0"/>
                          </a:rPr>
                        </m:ctrlPr>
                      </m:naryPr>
                      <m:sub>
                        <m:r>
                          <m:rPr>
                            <m:brk m:alnAt="23"/>
                          </m:rPr>
                          <a:rPr lang="en-US" sz="2000" i="1">
                            <a:latin typeface="Cambria Math"/>
                          </a:rPr>
                          <m:t>𝑖</m:t>
                        </m:r>
                        <m:r>
                          <a:rPr lang="en-US" sz="2000" i="1">
                            <a:latin typeface="Cambria Math"/>
                          </a:rPr>
                          <m:t>=1</m:t>
                        </m:r>
                      </m:sub>
                      <m:sup>
                        <m:r>
                          <a:rPr lang="en-US" sz="2000" i="1">
                            <a:latin typeface="Cambria Math"/>
                          </a:rPr>
                          <m:t>𝑘</m:t>
                        </m:r>
                      </m:sup>
                      <m:e>
                        <m:sSub>
                          <m:sSubPr>
                            <m:ctrlPr>
                              <a:rPr lang="en-US" sz="2000" i="1">
                                <a:latin typeface="Cambria Math" panose="02040503050406030204" pitchFamily="18" charset="0"/>
                              </a:rPr>
                            </m:ctrlPr>
                          </m:sSubPr>
                          <m:e>
                            <m:r>
                              <a:rPr lang="en-US" sz="2000" i="1">
                                <a:latin typeface="Cambria Math"/>
                                <a:ea typeface="Cambria Math"/>
                              </a:rPr>
                              <m:t>𝛽</m:t>
                            </m:r>
                          </m:e>
                          <m:sub>
                            <m:r>
                              <a:rPr lang="en-US" sz="2000" i="1">
                                <a:latin typeface="Cambria Math"/>
                              </a:rPr>
                              <m:t>𝑖</m:t>
                            </m:r>
                          </m:sub>
                        </m:sSub>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a:rPr>
                                  <m:t>𝑼</m:t>
                                </m:r>
                              </m:e>
                              <m:sup>
                                <m:r>
                                  <a:rPr lang="en-US" sz="2000" i="1">
                                    <a:latin typeface="Cambria Math"/>
                                  </a:rPr>
                                  <m:t>∗</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ea typeface="Cambria Math"/>
                                      </a:rPr>
                                      <m:t>𝜇</m:t>
                                    </m:r>
                                  </m:e>
                                  <m:sub>
                                    <m:r>
                                      <a:rPr lang="en-US" sz="2000" i="1">
                                        <a:latin typeface="Cambria Math"/>
                                      </a:rPr>
                                      <m:t>𝑖</m:t>
                                    </m:r>
                                  </m:sub>
                                </m:sSub>
                              </m:e>
                            </m:d>
                            <m:r>
                              <a:rPr lang="en-US" sz="2000" b="1" i="1">
                                <a:latin typeface="Cambria Math"/>
                              </a:rPr>
                              <m:t>𝑿</m:t>
                            </m:r>
                            <m:r>
                              <a:rPr lang="en-US" sz="2000" b="1" i="1">
                                <a:latin typeface="Cambria Math"/>
                              </a:rPr>
                              <m:t>−</m:t>
                            </m:r>
                            <m:sSup>
                              <m:sSupPr>
                                <m:ctrlPr>
                                  <a:rPr lang="en-US" sz="2000" i="1">
                                    <a:latin typeface="Cambria Math" panose="02040503050406030204" pitchFamily="18" charset="0"/>
                                  </a:rPr>
                                </m:ctrlPr>
                              </m:sSupPr>
                              <m:e>
                                <m:r>
                                  <a:rPr lang="en-US" sz="2000" b="1" i="1">
                                    <a:latin typeface="Cambria Math"/>
                                  </a:rPr>
                                  <m:t>𝑼</m:t>
                                </m:r>
                              </m:e>
                              <m:sup>
                                <m:r>
                                  <a:rPr lang="en-US" sz="2000" i="1">
                                    <a:latin typeface="Cambria Math"/>
                                  </a:rPr>
                                  <m:t>∗</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ea typeface="Cambria Math"/>
                                      </a:rPr>
                                      <m:t>𝜇</m:t>
                                    </m:r>
                                  </m:e>
                                  <m:sub>
                                    <m:r>
                                      <a:rPr lang="en-US" sz="2000" i="1">
                                        <a:latin typeface="Cambria Math"/>
                                      </a:rPr>
                                      <m:t>𝑖</m:t>
                                    </m:r>
                                  </m:sub>
                                </m:sSub>
                              </m:e>
                            </m:d>
                          </m:e>
                        </m:d>
                      </m:e>
                    </m:nary>
                    <m:r>
                      <a:rPr lang="en-US" sz="2000" i="1" baseline="-25000">
                        <a:latin typeface="Cambria Math"/>
                      </a:rPr>
                      <m:t>𝐹</m:t>
                    </m:r>
                  </m:oMath>
                </a14:m>
                <a:r>
                  <a:rPr lang="en-US" sz="2000" dirty="0" smtClean="0">
                    <a:latin typeface="Calibri" panose="020F0502020204030204" pitchFamily="34" charset="0"/>
                  </a:rPr>
                  <a:t>.</a:t>
                </a:r>
              </a:p>
              <a:p>
                <a:pPr lvl="4"/>
                <a:endParaRPr lang="en-US" sz="1000" dirty="0">
                  <a:latin typeface="Calibri" panose="020F0502020204030204" pitchFamily="34" charset="0"/>
                </a:endParaRPr>
              </a:p>
              <a:p>
                <a:pPr marL="800100" lvl="1" indent="-342900">
                  <a:buFont typeface="Arial" panose="020B0604020202020204" pitchFamily="34" charset="0"/>
                  <a:buChar char="•"/>
                </a:pPr>
                <a:r>
                  <a:rPr lang="en-US" sz="2000" dirty="0">
                    <a:latin typeface="Calibri" panose="020F0502020204030204" pitchFamily="34" charset="0"/>
                  </a:rPr>
                  <a:t>ODE constraints: </a:t>
                </a:r>
                <a14:m>
                  <m:oMath xmlns:m="http://schemas.openxmlformats.org/officeDocument/2006/math">
                    <m:r>
                      <a:rPr lang="en-US" sz="2000" i="1">
                        <a:latin typeface="Cambria Math"/>
                      </a:rPr>
                      <m:t>𝑔</m:t>
                    </m:r>
                    <m:r>
                      <a:rPr lang="en-US" sz="2000" i="1">
                        <a:latin typeface="Cambria Math"/>
                      </a:rPr>
                      <m:t>= </m:t>
                    </m:r>
                    <m:d>
                      <m:dPr>
                        <m:begChr m:val="‖"/>
                        <m:endChr m:val="‖"/>
                        <m:ctrlPr>
                          <a:rPr lang="en-US" sz="2000" i="1">
                            <a:latin typeface="Cambria Math" panose="02040503050406030204" pitchFamily="18" charset="0"/>
                          </a:rPr>
                        </m:ctrlPr>
                      </m:dPr>
                      <m:e>
                        <m:r>
                          <a:rPr lang="en-US" sz="2000" b="1" i="1">
                            <a:latin typeface="Cambria Math"/>
                          </a:rPr>
                          <m:t>𝒂</m:t>
                        </m:r>
                        <m:d>
                          <m:dPr>
                            <m:ctrlPr>
                              <a:rPr lang="en-US" sz="2000" i="1">
                                <a:latin typeface="Cambria Math" panose="02040503050406030204" pitchFamily="18" charset="0"/>
                              </a:rPr>
                            </m:ctrlPr>
                          </m:dPr>
                          <m:e>
                            <m:r>
                              <a:rPr lang="en-US" sz="2000" i="1">
                                <a:latin typeface="Cambria Math"/>
                              </a:rPr>
                              <m:t>𝑡</m:t>
                            </m:r>
                          </m:e>
                        </m:d>
                        <m:r>
                          <a:rPr lang="en-US" sz="2000" i="1">
                            <a:latin typeface="Cambria Math"/>
                          </a:rPr>
                          <m:t>−</m:t>
                        </m:r>
                        <m:sSup>
                          <m:sSupPr>
                            <m:ctrlPr>
                              <a:rPr lang="en-US" sz="2000" i="1">
                                <a:latin typeface="Cambria Math" panose="02040503050406030204" pitchFamily="18" charset="0"/>
                              </a:rPr>
                            </m:ctrlPr>
                          </m:sSupPr>
                          <m:e>
                            <m:r>
                              <a:rPr lang="en-US" sz="2000" b="1" i="1">
                                <a:latin typeface="Cambria Math"/>
                              </a:rPr>
                              <m:t>𝒂</m:t>
                            </m:r>
                          </m:e>
                          <m:sup>
                            <m:r>
                              <a:rPr lang="en-US" sz="2000" i="1">
                                <a:latin typeface="Cambria Math"/>
                              </a:rPr>
                              <m:t>∗</m:t>
                            </m:r>
                          </m:sup>
                        </m:sSup>
                        <m:r>
                          <a:rPr lang="en-US" sz="2000" i="1">
                            <a:latin typeface="Cambria Math"/>
                          </a:rPr>
                          <m:t>(</m:t>
                        </m:r>
                        <m:r>
                          <a:rPr lang="en-US" sz="2000" i="1">
                            <a:latin typeface="Cambria Math"/>
                          </a:rPr>
                          <m:t>𝑡</m:t>
                        </m:r>
                        <m:r>
                          <a:rPr lang="en-US" sz="2000" i="1">
                            <a:latin typeface="Cambria Math"/>
                          </a:rPr>
                          <m:t>)</m:t>
                        </m:r>
                      </m:e>
                    </m:d>
                    <m:r>
                      <a:rPr lang="en-US" sz="2000" i="1">
                        <a:latin typeface="Cambria Math"/>
                      </a:rPr>
                      <m:t>.</m:t>
                    </m:r>
                  </m:oMath>
                </a14:m>
                <a:r>
                  <a:rPr lang="en-US" sz="2000" dirty="0">
                    <a:latin typeface="Calibri" panose="020F0502020204030204" pitchFamily="34" charset="0"/>
                  </a:rPr>
                  <a:t>      </a:t>
                </a:r>
              </a:p>
              <a:p>
                <a:endParaRPr lang="en-US"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38560" y="4876800"/>
                <a:ext cx="7315200" cy="1779077"/>
              </a:xfrm>
              <a:prstGeom prst="rect">
                <a:avLst/>
              </a:prstGeom>
              <a:blipFill>
                <a:blip r:embed="rId4"/>
                <a:stretch>
                  <a:fillRect l="-917" t="-1712"/>
                </a:stretch>
              </a:blipFill>
            </p:spPr>
            <p:txBody>
              <a:bodyPr/>
              <a:lstStyle/>
              <a:p>
                <a:r>
                  <a:rPr lang="en-US">
                    <a:noFill/>
                  </a:rPr>
                  <a:t> </a:t>
                </a:r>
              </a:p>
            </p:txBody>
          </p:sp>
        </mc:Fallback>
      </mc:AlternateContent>
    </p:spTree>
    <p:extLst>
      <p:ext uri="{BB962C8B-B14F-4D97-AF65-F5344CB8AC3E}">
        <p14:creationId xmlns:p14="http://schemas.microsoft.com/office/powerpoint/2010/main" val="829468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152400"/>
            <a:ext cx="9144000" cy="584775"/>
          </a:xfrm>
          <a:prstGeom prst="rect">
            <a:avLst/>
          </a:prstGeom>
          <a:solidFill>
            <a:schemeClr val="bg1"/>
          </a:solidFill>
          <a:ln>
            <a:noFill/>
          </a:ln>
          <a:effectLst/>
          <a:extLst/>
        </p:spPr>
        <p:txBody>
          <a:bodyPr wrap="square">
            <a:spAutoFit/>
          </a:bodyPr>
          <a:lstStyle/>
          <a:p>
            <a:r>
              <a:rPr lang="en-US" sz="3200" dirty="0" smtClean="0">
                <a:latin typeface="Calibri" panose="020F0502020204030204" pitchFamily="34" charset="0"/>
                <a:ea typeface="ＭＳ Ｐゴシック" charset="0"/>
              </a:rPr>
              <a:t>Appendix: Continuous vs. discrete </a:t>
            </a:r>
            <a:r>
              <a:rPr lang="en-US" sz="3200" dirty="0" err="1" smtClean="0">
                <a:latin typeface="Calibri" panose="020F0502020204030204" pitchFamily="34" charset="0"/>
                <a:ea typeface="ＭＳ Ｐゴシック" charset="0"/>
              </a:rPr>
              <a:t>Galerkin</a:t>
            </a:r>
            <a:r>
              <a:rPr lang="en-US" sz="3200" dirty="0" smtClean="0">
                <a:latin typeface="Calibri" panose="020F0502020204030204" pitchFamily="34" charset="0"/>
                <a:ea typeface="ＭＳ Ｐゴシック" charset="0"/>
              </a:rPr>
              <a:t> projection</a:t>
            </a:r>
          </a:p>
        </p:txBody>
      </p:sp>
      <p:sp>
        <p:nvSpPr>
          <p:cNvPr id="3" name="TextBox 2"/>
          <p:cNvSpPr txBox="1"/>
          <p:nvPr/>
        </p:nvSpPr>
        <p:spPr>
          <a:xfrm>
            <a:off x="457200" y="914400"/>
            <a:ext cx="3124200" cy="461665"/>
          </a:xfrm>
          <a:prstGeom prst="rect">
            <a:avLst/>
          </a:prstGeom>
          <a:noFill/>
        </p:spPr>
        <p:txBody>
          <a:bodyPr wrap="square" rtlCol="0">
            <a:spAutoFit/>
          </a:bodyPr>
          <a:lstStyle/>
          <a:p>
            <a:pPr algn="ctr"/>
            <a:r>
              <a:rPr lang="en-US" sz="2400" b="1" u="sng" dirty="0" smtClean="0">
                <a:latin typeface="Calibri" panose="020F0502020204030204" pitchFamily="34" charset="0"/>
              </a:rPr>
              <a:t>Continuous Projection</a:t>
            </a:r>
            <a:endParaRPr lang="en-US" sz="2400" b="1" u="sng" dirty="0">
              <a:latin typeface="Calibri" panose="020F0502020204030204" pitchFamily="34" charset="0"/>
            </a:endParaRPr>
          </a:p>
        </p:txBody>
      </p:sp>
      <p:sp>
        <p:nvSpPr>
          <p:cNvPr id="4" name="TextBox 3"/>
          <p:cNvSpPr txBox="1"/>
          <p:nvPr/>
        </p:nvSpPr>
        <p:spPr>
          <a:xfrm>
            <a:off x="5486400" y="914400"/>
            <a:ext cx="3429000" cy="461665"/>
          </a:xfrm>
          <a:prstGeom prst="rect">
            <a:avLst/>
          </a:prstGeom>
          <a:noFill/>
        </p:spPr>
        <p:txBody>
          <a:bodyPr wrap="square" rtlCol="0">
            <a:spAutoFit/>
          </a:bodyPr>
          <a:lstStyle/>
          <a:p>
            <a:pPr algn="ctr"/>
            <a:r>
              <a:rPr lang="en-US" sz="2400" b="1" u="sng" dirty="0" smtClean="0">
                <a:latin typeface="Calibri" panose="020F0502020204030204" pitchFamily="34" charset="0"/>
              </a:rPr>
              <a:t>Discrete Projection</a:t>
            </a:r>
            <a:endParaRPr lang="en-US" sz="2400" b="1" u="sng"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096000" y="1515344"/>
                <a:ext cx="2057400" cy="646331"/>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Governing PDEs</a:t>
                </a:r>
              </a:p>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a:rPr>
                            <m:t>𝒒</m:t>
                          </m:r>
                        </m:e>
                      </m:acc>
                      <m:r>
                        <a:rPr lang="en-US" b="0" i="1" smtClean="0">
                          <a:latin typeface="Cambria Math"/>
                        </a:rPr>
                        <m:t>=</m:t>
                      </m:r>
                      <m:r>
                        <a:rPr lang="en-US" b="0" i="1" smtClean="0">
                          <a:latin typeface="Cambria Math"/>
                          <a:ea typeface="Cambria Math"/>
                        </a:rPr>
                        <m:t>ℒ</m:t>
                      </m:r>
                      <m:r>
                        <a:rPr lang="en-US" b="1" i="1" smtClean="0">
                          <a:latin typeface="Cambria Math"/>
                          <a:ea typeface="Cambria Math"/>
                        </a:rPr>
                        <m:t>𝒒</m:t>
                      </m:r>
                    </m:oMath>
                  </m:oMathPara>
                </a14:m>
                <a:endParaRPr lang="en-US" b="1" dirty="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96000" y="1515344"/>
                <a:ext cx="2057400" cy="646331"/>
              </a:xfrm>
              <a:prstGeom prst="rect">
                <a:avLst/>
              </a:prstGeom>
              <a:blipFill>
                <a:blip r:embed="rId2"/>
                <a:stretch>
                  <a:fillRect t="-4630" b="-185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38200" y="1493617"/>
                <a:ext cx="2057400"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smtClean="0">
                    <a:latin typeface="Calibri" panose="020F0502020204030204" pitchFamily="34" charset="0"/>
                  </a:rPr>
                  <a:t>Governing PDEs</a:t>
                </a:r>
              </a:p>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a:rPr>
                            <m:t>𝒒</m:t>
                          </m:r>
                        </m:e>
                      </m:acc>
                      <m:r>
                        <a:rPr lang="en-US" b="0" i="1" smtClean="0">
                          <a:latin typeface="Cambria Math"/>
                        </a:rPr>
                        <m:t>=</m:t>
                      </m:r>
                      <m:r>
                        <a:rPr lang="en-US" b="0" i="1" smtClean="0">
                          <a:latin typeface="Cambria Math"/>
                          <a:ea typeface="Cambria Math"/>
                        </a:rPr>
                        <m:t>ℒ</m:t>
                      </m:r>
                      <m:r>
                        <a:rPr lang="en-US" b="1" i="1" smtClean="0">
                          <a:latin typeface="Cambria Math"/>
                          <a:ea typeface="Cambria Math"/>
                        </a:rPr>
                        <m:t>𝒒</m:t>
                      </m:r>
                    </m:oMath>
                  </m:oMathPara>
                </a14:m>
                <a:endParaRPr lang="en-US" b="1"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38200" y="1493617"/>
                <a:ext cx="2057400" cy="646331"/>
              </a:xfrm>
              <a:prstGeom prst="rect">
                <a:avLst/>
              </a:prstGeom>
              <a:blipFill>
                <a:blip r:embed="rId3"/>
                <a:stretch>
                  <a:fillRect t="-3704" b="-277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0" y="2429744"/>
                <a:ext cx="2057400" cy="654988"/>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smtClean="0">
                    <a:latin typeface="Calibri" panose="020F0502020204030204" pitchFamily="34" charset="0"/>
                  </a:rPr>
                  <a:t>High-fidelity model</a:t>
                </a:r>
              </a:p>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a:rPr>
                            <m:t>𝒒</m:t>
                          </m:r>
                        </m:e>
                      </m:acc>
                      <m:r>
                        <a:rPr lang="en-US" b="0" i="1" baseline="-25000" smtClean="0">
                          <a:latin typeface="Cambria Math"/>
                        </a:rPr>
                        <m:t>𝑁</m:t>
                      </m:r>
                      <m:r>
                        <a:rPr lang="en-US" b="0" i="1" smtClean="0">
                          <a:latin typeface="Cambria Math"/>
                        </a:rPr>
                        <m:t>=</m:t>
                      </m:r>
                      <m:r>
                        <a:rPr lang="en-US" b="1" i="1" smtClean="0">
                          <a:latin typeface="Cambria Math"/>
                        </a:rPr>
                        <m:t>𝑨</m:t>
                      </m:r>
                      <m:r>
                        <a:rPr lang="en-US" b="0" i="1" baseline="-25000" smtClean="0">
                          <a:latin typeface="Cambria Math"/>
                        </a:rPr>
                        <m:t>𝑁</m:t>
                      </m:r>
                      <m:r>
                        <a:rPr lang="en-US" b="1" i="1" smtClean="0">
                          <a:latin typeface="Cambria Math"/>
                          <a:ea typeface="Cambria Math"/>
                        </a:rPr>
                        <m:t>𝒒</m:t>
                      </m:r>
                      <m:r>
                        <a:rPr lang="en-US" b="0" i="1" baseline="-25000" smtClean="0">
                          <a:latin typeface="Cambria Math"/>
                          <a:ea typeface="Cambria Math"/>
                        </a:rPr>
                        <m:t>𝑁</m:t>
                      </m:r>
                    </m:oMath>
                  </m:oMathPara>
                </a14:m>
                <a:endParaRPr lang="en-US" b="1" baseline="-25000" dirty="0">
                  <a:latin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96000" y="2429744"/>
                <a:ext cx="2057400" cy="654988"/>
              </a:xfrm>
              <a:prstGeom prst="rect">
                <a:avLst/>
              </a:prstGeom>
              <a:blipFill>
                <a:blip r:embed="rId4"/>
                <a:stretch>
                  <a:fillRect t="-4587" b="-183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38200" y="2408017"/>
                <a:ext cx="2057400" cy="654988"/>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High-fidelity model</a:t>
                </a:r>
              </a:p>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a:rPr>
                            <m:t>𝒒</m:t>
                          </m:r>
                        </m:e>
                      </m:acc>
                      <m:r>
                        <a:rPr lang="en-US" b="0" i="1" baseline="-25000" smtClean="0">
                          <a:latin typeface="Cambria Math"/>
                        </a:rPr>
                        <m:t>𝑁</m:t>
                      </m:r>
                      <m:r>
                        <a:rPr lang="en-US" b="0" i="1" smtClean="0">
                          <a:latin typeface="Cambria Math"/>
                        </a:rPr>
                        <m:t>=</m:t>
                      </m:r>
                      <m:r>
                        <a:rPr lang="en-US" b="1" i="1" smtClean="0">
                          <a:latin typeface="Cambria Math"/>
                        </a:rPr>
                        <m:t>𝑨</m:t>
                      </m:r>
                      <m:r>
                        <a:rPr lang="en-US" b="0" i="1" baseline="-25000" smtClean="0">
                          <a:latin typeface="Cambria Math"/>
                        </a:rPr>
                        <m:t>𝑁</m:t>
                      </m:r>
                      <m:r>
                        <a:rPr lang="en-US" b="1" i="1" smtClean="0">
                          <a:latin typeface="Cambria Math"/>
                          <a:ea typeface="Cambria Math"/>
                        </a:rPr>
                        <m:t>𝒒</m:t>
                      </m:r>
                      <m:r>
                        <a:rPr lang="en-US" b="0" i="1" baseline="-25000" smtClean="0">
                          <a:latin typeface="Cambria Math"/>
                          <a:ea typeface="Cambria Math"/>
                        </a:rPr>
                        <m:t>𝑁</m:t>
                      </m:r>
                    </m:oMath>
                  </m:oMathPara>
                </a14:m>
                <a:endParaRPr lang="en-US" b="1" baseline="-25000" dirty="0">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38200" y="2408017"/>
                <a:ext cx="2057400" cy="654988"/>
              </a:xfrm>
              <a:prstGeom prst="rect">
                <a:avLst/>
              </a:prstGeom>
              <a:blipFill>
                <a:blip r:embed="rId5"/>
                <a:stretch>
                  <a:fillRect l="-295" t="-3670" b="-275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96000" y="3496544"/>
                <a:ext cx="2057400"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smtClean="0">
                    <a:latin typeface="Calibri" panose="020F0502020204030204" pitchFamily="34" charset="0"/>
                  </a:rPr>
                  <a:t>Discrete modal basis </a:t>
                </a:r>
                <a14:m>
                  <m:oMath xmlns:m="http://schemas.openxmlformats.org/officeDocument/2006/math">
                    <m:r>
                      <a:rPr lang="el-GR" b="1" i="1" smtClean="0">
                        <a:latin typeface="Cambria Math"/>
                        <a:ea typeface="Cambria Math"/>
                      </a:rPr>
                      <m:t>𝜱</m:t>
                    </m:r>
                  </m:oMath>
                </a14:m>
                <a:endParaRPr lang="en-US" b="1" baseline="-25000" dirty="0">
                  <a:latin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096000" y="3496544"/>
                <a:ext cx="2057400" cy="646331"/>
              </a:xfrm>
              <a:prstGeom prst="rect">
                <a:avLst/>
              </a:prstGeom>
              <a:blipFill>
                <a:blip r:embed="rId6"/>
                <a:stretch>
                  <a:fillRect t="-4630" b="-1296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38200" y="3398617"/>
                <a:ext cx="2057400"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smtClean="0">
                    <a:latin typeface="Calibri" panose="020F0502020204030204" pitchFamily="34" charset="0"/>
                  </a:rPr>
                  <a:t>Continuous modal basis* </a:t>
                </a:r>
                <a14:m>
                  <m:oMath xmlns:m="http://schemas.openxmlformats.org/officeDocument/2006/math">
                    <m:r>
                      <a:rPr lang="en-US" b="1" i="1" smtClean="0">
                        <a:latin typeface="Cambria Math"/>
                        <a:ea typeface="Cambria Math"/>
                      </a:rPr>
                      <m:t>𝝓</m:t>
                    </m:r>
                    <m:r>
                      <a:rPr lang="en-US" b="0" i="1" baseline="-25000" smtClean="0">
                        <a:latin typeface="Cambria Math"/>
                        <a:ea typeface="Cambria Math"/>
                      </a:rPr>
                      <m:t>𝑗</m:t>
                    </m:r>
                    <m:r>
                      <a:rPr lang="en-US" b="0" i="1" smtClean="0">
                        <a:latin typeface="Cambria Math"/>
                        <a:ea typeface="Cambria Math"/>
                      </a:rPr>
                      <m:t>(</m:t>
                    </m:r>
                    <m:r>
                      <a:rPr lang="en-US" b="1" i="1" smtClean="0">
                        <a:latin typeface="Cambria Math"/>
                        <a:ea typeface="Cambria Math"/>
                      </a:rPr>
                      <m:t>𝒙</m:t>
                    </m:r>
                    <m:r>
                      <a:rPr lang="en-US" b="0" i="1" smtClean="0">
                        <a:latin typeface="Cambria Math"/>
                        <a:ea typeface="Cambria Math"/>
                      </a:rPr>
                      <m:t>)</m:t>
                    </m:r>
                  </m:oMath>
                </a14:m>
                <a:endParaRPr lang="en-US" b="1" baseline="-25000" dirty="0">
                  <a:latin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38200" y="3398617"/>
                <a:ext cx="2057400" cy="646331"/>
              </a:xfrm>
              <a:prstGeom prst="rect">
                <a:avLst/>
              </a:prstGeom>
              <a:blipFill>
                <a:blip r:embed="rId7"/>
                <a:stretch>
                  <a:fillRect t="-4630" b="-12963"/>
                </a:stretch>
              </a:blipFill>
              <a:ln>
                <a:solidFill>
                  <a:schemeClr val="tx1"/>
                </a:solidFill>
              </a:ln>
            </p:spPr>
            <p:txBody>
              <a:bodyPr/>
              <a:lstStyle/>
              <a:p>
                <a:r>
                  <a:rPr lang="en-US">
                    <a:noFill/>
                  </a:rPr>
                  <a:t> </a:t>
                </a:r>
              </a:p>
            </p:txBody>
          </p:sp>
        </mc:Fallback>
      </mc:AlternateContent>
      <p:sp>
        <p:nvSpPr>
          <p:cNvPr id="11" name="TextBox 10"/>
          <p:cNvSpPr txBox="1"/>
          <p:nvPr/>
        </p:nvSpPr>
        <p:spPr>
          <a:xfrm>
            <a:off x="5867400" y="4487144"/>
            <a:ext cx="2667000"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smtClean="0">
                <a:latin typeface="Calibri" panose="020F0502020204030204" pitchFamily="34" charset="0"/>
              </a:rPr>
              <a:t>Projection of FOM</a:t>
            </a:r>
          </a:p>
          <a:p>
            <a:pPr algn="ctr"/>
            <a:r>
              <a:rPr lang="en-US" dirty="0" smtClean="0">
                <a:latin typeface="Calibri" panose="020F0502020204030204" pitchFamily="34" charset="0"/>
              </a:rPr>
              <a:t> (matrix operation)</a:t>
            </a:r>
            <a:endParaRPr lang="en-US" b="1" baseline="-25000" dirty="0">
              <a:latin typeface="Calibri" panose="020F0502020204030204" pitchFamily="34" charset="0"/>
            </a:endParaRPr>
          </a:p>
        </p:txBody>
      </p:sp>
      <p:sp>
        <p:nvSpPr>
          <p:cNvPr id="12" name="TextBox 11"/>
          <p:cNvSpPr txBox="1"/>
          <p:nvPr/>
        </p:nvSpPr>
        <p:spPr>
          <a:xfrm>
            <a:off x="457200" y="4389217"/>
            <a:ext cx="2971800"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smtClean="0">
                <a:latin typeface="Calibri" panose="020F0502020204030204" pitchFamily="34" charset="0"/>
              </a:rPr>
              <a:t>Projection of governing PDEs (numerical integration)</a:t>
            </a:r>
            <a:endParaRPr lang="en-US" b="1" baseline="-25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5867400" y="5441012"/>
                <a:ext cx="2667000" cy="654988"/>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smtClean="0">
                    <a:latin typeface="Calibri" panose="020F0502020204030204" pitchFamily="34" charset="0"/>
                  </a:rPr>
                  <a:t>ROM</a:t>
                </a:r>
              </a:p>
              <a:p>
                <a:pPr algn="ct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a:rPr>
                            <m:t>𝒂</m:t>
                          </m:r>
                        </m:e>
                      </m:acc>
                      <m:r>
                        <a:rPr lang="en-US" b="0" i="1" baseline="-25000" smtClean="0">
                          <a:latin typeface="Cambria Math"/>
                        </a:rPr>
                        <m:t>𝑀</m:t>
                      </m:r>
                      <m:r>
                        <a:rPr lang="en-US" b="1" i="1" smtClean="0">
                          <a:latin typeface="Cambria Math"/>
                        </a:rPr>
                        <m:t>=</m:t>
                      </m:r>
                      <m:r>
                        <a:rPr lang="el-GR" b="1" i="0" dirty="0" smtClean="0">
                          <a:latin typeface="Cambria Math"/>
                          <a:ea typeface="Cambria Math"/>
                        </a:rPr>
                        <m:t>𝚽</m:t>
                      </m:r>
                      <m:r>
                        <a:rPr lang="en-US" b="0" i="1" baseline="30000" dirty="0" smtClean="0">
                          <a:latin typeface="Cambria Math"/>
                          <a:ea typeface="Cambria Math"/>
                        </a:rPr>
                        <m:t>𝑇</m:t>
                      </m:r>
                      <m:r>
                        <a:rPr lang="en-US" b="1" i="1" dirty="0" smtClean="0">
                          <a:latin typeface="Cambria Math"/>
                          <a:ea typeface="Cambria Math"/>
                        </a:rPr>
                        <m:t>𝑨</m:t>
                      </m:r>
                      <m:r>
                        <a:rPr lang="en-US" b="0" i="1" baseline="-25000" dirty="0" smtClean="0">
                          <a:latin typeface="Cambria Math"/>
                          <a:ea typeface="Cambria Math"/>
                        </a:rPr>
                        <m:t>𝑁</m:t>
                      </m:r>
                      <m:r>
                        <a:rPr lang="el-GR" b="1" i="0" dirty="0" smtClean="0">
                          <a:latin typeface="Cambria Math"/>
                          <a:ea typeface="Cambria Math"/>
                        </a:rPr>
                        <m:t>𝚽</m:t>
                      </m:r>
                      <m:r>
                        <a:rPr lang="en-US" b="1" i="1" dirty="0" smtClean="0">
                          <a:latin typeface="Cambria Math"/>
                        </a:rPr>
                        <m:t>𝒂</m:t>
                      </m:r>
                      <m:r>
                        <a:rPr lang="en-US" b="0" i="1" baseline="-25000" dirty="0" smtClean="0">
                          <a:latin typeface="Cambria Math"/>
                        </a:rPr>
                        <m:t>𝑀</m:t>
                      </m:r>
                    </m:oMath>
                  </m:oMathPara>
                </a14:m>
                <a:endParaRPr lang="en-US" baseline="-25000" dirty="0">
                  <a:latin typeface="Calibri" panose="020F0502020204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867400" y="5441012"/>
                <a:ext cx="2667000" cy="654988"/>
              </a:xfrm>
              <a:prstGeom prst="rect">
                <a:avLst/>
              </a:prstGeom>
              <a:blipFill>
                <a:blip r:embed="rId8"/>
                <a:stretch>
                  <a:fillRect t="-458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33400" y="5379817"/>
                <a:ext cx="2667000" cy="639983"/>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smtClean="0">
                    <a:latin typeface="Calibri" panose="020F0502020204030204" pitchFamily="34" charset="0"/>
                  </a:rPr>
                  <a:t>ROM</a:t>
                </a:r>
              </a:p>
              <a:p>
                <a:pPr algn="ct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0" i="1" smtClean="0">
                              <a:latin typeface="Cambria Math"/>
                            </a:rPr>
                            <m:t>𝑎</m:t>
                          </m:r>
                        </m:e>
                      </m:acc>
                      <m:r>
                        <a:rPr lang="en-US" b="0" i="1" baseline="-25000" smtClean="0">
                          <a:latin typeface="Cambria Math"/>
                        </a:rPr>
                        <m:t>𝑗</m:t>
                      </m:r>
                      <m:r>
                        <a:rPr lang="en-US" b="1" i="1" smtClean="0">
                          <a:latin typeface="Cambria Math"/>
                        </a:rPr>
                        <m:t>=</m:t>
                      </m:r>
                      <m:d>
                        <m:dPr>
                          <m:ctrlPr>
                            <a:rPr lang="en-US" b="0" i="1" smtClean="0">
                              <a:latin typeface="Cambria Math" panose="02040503050406030204" pitchFamily="18" charset="0"/>
                              <a:ea typeface="Cambria Math"/>
                            </a:rPr>
                          </m:ctrlPr>
                        </m:dPr>
                        <m:e>
                          <m:r>
                            <a:rPr lang="en-US" b="1" i="1">
                              <a:latin typeface="Cambria Math"/>
                              <a:ea typeface="Cambria Math"/>
                            </a:rPr>
                            <m:t>𝝓</m:t>
                          </m:r>
                          <m:r>
                            <a:rPr lang="en-US" b="0" i="1" baseline="-25000" smtClean="0">
                              <a:latin typeface="Cambria Math"/>
                              <a:ea typeface="Cambria Math"/>
                            </a:rPr>
                            <m:t>𝑗</m:t>
                          </m:r>
                          <m:r>
                            <a:rPr lang="en-US" b="0" i="1" smtClean="0">
                              <a:latin typeface="Cambria Math"/>
                              <a:ea typeface="Cambria Math"/>
                            </a:rPr>
                            <m:t>,</m:t>
                          </m:r>
                          <m:r>
                            <a:rPr lang="en-US" i="1">
                              <a:latin typeface="Cambria Math"/>
                              <a:ea typeface="Cambria Math"/>
                            </a:rPr>
                            <m:t>ℒ</m:t>
                          </m:r>
                          <m:r>
                            <a:rPr lang="en-US" b="1" i="1">
                              <a:latin typeface="Cambria Math"/>
                              <a:ea typeface="Cambria Math"/>
                            </a:rPr>
                            <m:t>𝝓</m:t>
                          </m:r>
                          <m:r>
                            <a:rPr lang="en-US" b="0" i="1" baseline="-25000" smtClean="0">
                              <a:latin typeface="Cambria Math"/>
                              <a:ea typeface="Cambria Math"/>
                            </a:rPr>
                            <m:t>𝑘</m:t>
                          </m:r>
                        </m:e>
                      </m:d>
                      <m:r>
                        <a:rPr lang="en-US" b="0" i="1" smtClean="0">
                          <a:latin typeface="Cambria Math"/>
                          <a:ea typeface="Cambria Math"/>
                        </a:rPr>
                        <m:t>𝑎</m:t>
                      </m:r>
                      <m:r>
                        <a:rPr lang="en-US" b="0" i="1" baseline="-25000" smtClean="0">
                          <a:latin typeface="Cambria Math"/>
                          <a:ea typeface="Cambria Math"/>
                        </a:rPr>
                        <m:t>𝑘</m:t>
                      </m:r>
                    </m:oMath>
                  </m:oMathPara>
                </a14:m>
                <a:endParaRPr lang="en-US" baseline="-25000" dirty="0">
                  <a:latin typeface="Calibri" panose="020F050202020403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3400" y="5379817"/>
                <a:ext cx="2667000" cy="639983"/>
              </a:xfrm>
              <a:prstGeom prst="rect">
                <a:avLst/>
              </a:prstGeom>
              <a:blipFill>
                <a:blip r:embed="rId9"/>
                <a:stretch>
                  <a:fillRect t="-4673" b="-7477"/>
                </a:stretch>
              </a:blipFill>
              <a:ln>
                <a:solidFill>
                  <a:schemeClr val="tx1"/>
                </a:solidFill>
              </a:ln>
            </p:spPr>
            <p:txBody>
              <a:bodyPr/>
              <a:lstStyle/>
              <a:p>
                <a:r>
                  <a:rPr lang="en-US">
                    <a:noFill/>
                  </a:rPr>
                  <a:t> </a:t>
                </a:r>
              </a:p>
            </p:txBody>
          </p:sp>
        </mc:Fallback>
      </mc:AlternateContent>
      <p:sp>
        <p:nvSpPr>
          <p:cNvPr id="15" name="TextBox 14"/>
          <p:cNvSpPr txBox="1"/>
          <p:nvPr/>
        </p:nvSpPr>
        <p:spPr>
          <a:xfrm>
            <a:off x="152400" y="6553200"/>
            <a:ext cx="5715000" cy="307777"/>
          </a:xfrm>
          <a:prstGeom prst="rect">
            <a:avLst/>
          </a:prstGeom>
          <a:noFill/>
        </p:spPr>
        <p:txBody>
          <a:bodyPr wrap="square" rtlCol="0">
            <a:spAutoFit/>
          </a:bodyPr>
          <a:lstStyle/>
          <a:p>
            <a:r>
              <a:rPr lang="en-US" sz="1400" dirty="0" smtClean="0">
                <a:solidFill>
                  <a:schemeClr val="bg1"/>
                </a:solidFill>
                <a:latin typeface="Calibri" panose="020F0502020204030204" pitchFamily="34" charset="0"/>
              </a:rPr>
              <a:t>* Continuous function space defined using e.g., finite elements.</a:t>
            </a:r>
            <a:endParaRPr lang="en-US" sz="1400" dirty="0">
              <a:solidFill>
                <a:schemeClr val="bg1"/>
              </a:solidFill>
              <a:latin typeface="Calibri" panose="020F0502020204030204" pitchFamily="34" charset="0"/>
            </a:endParaRPr>
          </a:p>
        </p:txBody>
      </p:sp>
      <p:cxnSp>
        <p:nvCxnSpPr>
          <p:cNvPr id="17" name="Straight Arrow Connector 16"/>
          <p:cNvCxnSpPr>
            <a:stCxn id="5" idx="2"/>
            <a:endCxn id="7" idx="0"/>
          </p:cNvCxnSpPr>
          <p:nvPr/>
        </p:nvCxnSpPr>
        <p:spPr bwMode="auto">
          <a:xfrm>
            <a:off x="7124700" y="2161675"/>
            <a:ext cx="0" cy="2680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a:stCxn id="7" idx="2"/>
            <a:endCxn id="9" idx="0"/>
          </p:cNvCxnSpPr>
          <p:nvPr/>
        </p:nvCxnSpPr>
        <p:spPr bwMode="auto">
          <a:xfrm>
            <a:off x="7124700" y="3084732"/>
            <a:ext cx="0" cy="4118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p:cNvCxnSpPr/>
          <p:nvPr/>
        </p:nvCxnSpPr>
        <p:spPr bwMode="auto">
          <a:xfrm>
            <a:off x="7086600" y="4151532"/>
            <a:ext cx="0" cy="3356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p:cNvCxnSpPr/>
          <p:nvPr/>
        </p:nvCxnSpPr>
        <p:spPr bwMode="auto">
          <a:xfrm>
            <a:off x="7086600" y="5133475"/>
            <a:ext cx="0" cy="3075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flipH="1">
            <a:off x="1866900" y="2128870"/>
            <a:ext cx="9526" cy="27914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p:cNvCxnSpPr/>
          <p:nvPr/>
        </p:nvCxnSpPr>
        <p:spPr bwMode="auto">
          <a:xfrm>
            <a:off x="1866900" y="3063005"/>
            <a:ext cx="0" cy="3356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p:cNvCxnSpPr/>
          <p:nvPr/>
        </p:nvCxnSpPr>
        <p:spPr bwMode="auto">
          <a:xfrm>
            <a:off x="1866900" y="4053605"/>
            <a:ext cx="0" cy="3356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Arrow Connector 32"/>
          <p:cNvCxnSpPr/>
          <p:nvPr/>
        </p:nvCxnSpPr>
        <p:spPr bwMode="auto">
          <a:xfrm>
            <a:off x="1828800" y="5035548"/>
            <a:ext cx="0" cy="3442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p:cNvSpPr txBox="1"/>
          <p:nvPr/>
        </p:nvSpPr>
        <p:spPr>
          <a:xfrm>
            <a:off x="3810000" y="1828800"/>
            <a:ext cx="1676400" cy="2308324"/>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If PDEs are linear or have polynomial non-</a:t>
            </a:r>
            <a:r>
              <a:rPr lang="en-US" dirty="0" err="1" smtClean="0">
                <a:latin typeface="Calibri" panose="020F0502020204030204" pitchFamily="34" charset="0"/>
              </a:rPr>
              <a:t>linearities</a:t>
            </a:r>
            <a:r>
              <a:rPr lang="en-US" dirty="0" smtClean="0">
                <a:latin typeface="Calibri" panose="020F0502020204030204" pitchFamily="34" charset="0"/>
              </a:rPr>
              <a:t>, projection can be calculated in </a:t>
            </a:r>
            <a:r>
              <a:rPr lang="en-US" b="1" dirty="0" smtClean="0">
                <a:latin typeface="Calibri" panose="020F0502020204030204" pitchFamily="34" charset="0"/>
              </a:rPr>
              <a:t>offline</a:t>
            </a:r>
            <a:r>
              <a:rPr lang="en-US" dirty="0" smtClean="0">
                <a:latin typeface="Calibri" panose="020F0502020204030204" pitchFamily="34" charset="0"/>
              </a:rPr>
              <a:t> </a:t>
            </a:r>
            <a:r>
              <a:rPr lang="en-US" b="1" dirty="0" smtClean="0">
                <a:latin typeface="Calibri" panose="020F0502020204030204" pitchFamily="34" charset="0"/>
              </a:rPr>
              <a:t>stage</a:t>
            </a:r>
            <a:r>
              <a:rPr lang="en-US" dirty="0" smtClean="0">
                <a:latin typeface="Calibri" panose="020F0502020204030204" pitchFamily="34" charset="0"/>
              </a:rPr>
              <a:t> of MOR.</a:t>
            </a:r>
            <a:endParaRPr lang="en-US" dirty="0">
              <a:latin typeface="Calibri" panose="020F0502020204030204" pitchFamily="34" charset="0"/>
            </a:endParaRPr>
          </a:p>
        </p:txBody>
      </p:sp>
    </p:spTree>
    <p:extLst>
      <p:ext uri="{BB962C8B-B14F-4D97-AF65-F5344CB8AC3E}">
        <p14:creationId xmlns:p14="http://schemas.microsoft.com/office/powerpoint/2010/main" val="23775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199" y="1"/>
            <a:ext cx="8382001"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Appendix: Section 3.3.4 : DS*-POD-ROM</a:t>
            </a:r>
          </a:p>
        </p:txBody>
      </p:sp>
      <p:sp>
        <p:nvSpPr>
          <p:cNvPr id="12" name="TextBox 11"/>
          <p:cNvSpPr txBox="1"/>
          <p:nvPr/>
        </p:nvSpPr>
        <p:spPr>
          <a:xfrm>
            <a:off x="94129" y="685800"/>
            <a:ext cx="8897471" cy="240065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Original DS models are in LES, where it is considered </a:t>
            </a:r>
            <a:r>
              <a:rPr lang="en-US" b="1" i="1" dirty="0" smtClean="0">
                <a:latin typeface="Calibri" panose="020F0502020204030204" pitchFamily="34" charset="0"/>
                <a:cs typeface="Calibri" panose="020F0502020204030204" pitchFamily="34" charset="0"/>
              </a:rPr>
              <a:t>state-of-the-art</a:t>
            </a:r>
            <a:r>
              <a:rPr lang="en-US" dirty="0" smtClean="0">
                <a:latin typeface="Calibri" panose="020F0502020204030204" pitchFamily="34" charset="0"/>
                <a:cs typeface="Calibri" panose="020F0502020204030204" pitchFamily="34" charset="0"/>
              </a:rPr>
              <a:t>.</a:t>
            </a:r>
          </a:p>
          <a:p>
            <a:endParaRPr lang="en-US" sz="400" dirty="0" smtClean="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Derivation requires precise definition of </a:t>
            </a:r>
            <a:r>
              <a:rPr lang="en-US" b="1" i="1" dirty="0" smtClean="0">
                <a:latin typeface="Calibri" panose="020F0502020204030204" pitchFamily="34" charset="0"/>
                <a:cs typeface="Calibri" panose="020F0502020204030204" pitchFamily="34" charset="0"/>
              </a:rPr>
              <a:t>filtering operation</a:t>
            </a:r>
            <a:r>
              <a:rPr lang="en-US" dirty="0" smtClean="0">
                <a:latin typeface="Calibri" panose="020F0502020204030204" pitchFamily="34" charset="0"/>
                <a:cs typeface="Calibri" panose="020F0502020204030204" pitchFamily="34" charset="0"/>
              </a:rPr>
              <a:t>, unlike other models, which were phenomenological.</a:t>
            </a:r>
          </a:p>
          <a:p>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LES:</a:t>
            </a:r>
            <a:r>
              <a:rPr lang="en-US" dirty="0" smtClean="0">
                <a:latin typeface="Calibri" panose="020F0502020204030204" pitchFamily="34" charset="0"/>
                <a:cs typeface="Calibri" panose="020F0502020204030204" pitchFamily="34" charset="0"/>
              </a:rPr>
              <a:t> filtering operation effected by convolving flow variables with a rapidly-decaying spatial filter.</a:t>
            </a:r>
          </a:p>
          <a:p>
            <a:pPr marL="742950" lvl="1"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POD:</a:t>
            </a:r>
            <a:r>
              <a:rPr lang="en-US" dirty="0" smtClean="0">
                <a:latin typeface="Calibri" panose="020F0502020204030204" pitchFamily="34" charset="0"/>
                <a:cs typeface="Calibri" panose="020F0502020204030204" pitchFamily="34" charset="0"/>
              </a:rPr>
              <a:t> filtering operation is effected by using the POD </a:t>
            </a:r>
            <a:r>
              <a:rPr lang="en-US" dirty="0" err="1" smtClean="0">
                <a:latin typeface="Calibri" panose="020F0502020204030204" pitchFamily="34" charset="0"/>
                <a:cs typeface="Calibri" panose="020F0502020204030204" pitchFamily="34" charset="0"/>
              </a:rPr>
              <a:t>Galerkin</a:t>
            </a:r>
            <a:r>
              <a:rPr lang="en-US" dirty="0" smtClean="0">
                <a:latin typeface="Calibri" panose="020F0502020204030204" pitchFamily="34" charset="0"/>
                <a:cs typeface="Calibri" panose="020F0502020204030204" pitchFamily="34" charset="0"/>
              </a:rPr>
              <a:t> projection (Sec. 3.1).</a:t>
            </a:r>
          </a:p>
          <a:p>
            <a:pPr lvl="1"/>
            <a:endParaRPr lang="en-US" sz="400" dirty="0">
              <a:latin typeface="Calibri" panose="020F0502020204030204" pitchFamily="34" charset="0"/>
              <a:cs typeface="Calibri" panose="020F0502020204030204" pitchFamily="34" charset="0"/>
            </a:endParaRPr>
          </a:p>
          <a:p>
            <a:pPr lvl="1"/>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Apply </a:t>
            </a:r>
            <a:r>
              <a:rPr lang="en-US" b="1" i="1" dirty="0" smtClean="0">
                <a:latin typeface="Calibri" panose="020F0502020204030204" pitchFamily="34" charset="0"/>
                <a:cs typeface="Calibri" panose="020F0502020204030204" pitchFamily="34" charset="0"/>
              </a:rPr>
              <a:t>filtering</a:t>
            </a:r>
            <a:r>
              <a:rPr lang="en-US" dirty="0" smtClean="0">
                <a:latin typeface="Calibri" panose="020F0502020204030204" pitchFamily="34" charset="0"/>
                <a:cs typeface="Calibri" panose="020F0502020204030204" pitchFamily="34" charset="0"/>
              </a:rPr>
              <a:t> operation (14) to: </a:t>
            </a:r>
          </a:p>
        </p:txBody>
      </p:sp>
      <p:pic>
        <p:nvPicPr>
          <p:cNvPr id="2" name="Picture 1"/>
          <p:cNvPicPr>
            <a:picLocks noChangeAspect="1"/>
          </p:cNvPicPr>
          <p:nvPr/>
        </p:nvPicPr>
        <p:blipFill>
          <a:blip r:embed="rId3"/>
          <a:stretch>
            <a:fillRect/>
          </a:stretch>
        </p:blipFill>
        <p:spPr>
          <a:xfrm>
            <a:off x="1676401" y="3014765"/>
            <a:ext cx="6781800" cy="61061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76200" y="3581400"/>
                <a:ext cx="8897471"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     ((49) is equivalent to momentum equation (1) since </a:t>
                </a:r>
                <a14:m>
                  <m:oMath xmlns:m="http://schemas.openxmlformats.org/officeDocument/2006/math">
                    <m:r>
                      <a:rPr lang="en-US" i="1" smtClean="0">
                        <a:latin typeface="Cambria Math" panose="02040503050406030204" pitchFamily="18" charset="0"/>
                        <a:ea typeface="Cambria Math" panose="02040503050406030204" pitchFamily="18" charset="0"/>
                        <a:cs typeface="Calibri" panose="020F0502020204030204" pitchFamily="34" charset="0"/>
                      </a:rPr>
                      <m:t>𝛻</m:t>
                    </m:r>
                    <m:r>
                      <a:rPr lang="en-US"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latin typeface="Cambria Math" panose="02040503050406030204" pitchFamily="18" charset="0"/>
                            <a:ea typeface="Cambria Math" panose="02040503050406030204" pitchFamily="18" charset="0"/>
                            <a:cs typeface="Calibri" panose="020F0502020204030204" pitchFamily="34" charset="0"/>
                          </a:rPr>
                          <m:t>𝒖</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𝑟</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r>
                  <a:rPr lang="en-US" dirty="0" smtClean="0">
                    <a:latin typeface="Calibri" panose="020F0502020204030204" pitchFamily="34" charset="0"/>
                    <a:cs typeface="Calibri" panose="020F0502020204030204" pitchFamily="34" charset="0"/>
                  </a:rPr>
                  <a:t>, one obtains:</a:t>
                </a:r>
              </a:p>
            </p:txBody>
          </p:sp>
        </mc:Choice>
        <mc:Fallback xmlns="">
          <p:sp>
            <p:nvSpPr>
              <p:cNvPr id="9" name="TextBox 8"/>
              <p:cNvSpPr txBox="1">
                <a:spLocks noRot="1" noChangeAspect="1" noMove="1" noResize="1" noEditPoints="1" noAdjustHandles="1" noChangeArrowheads="1" noChangeShapeType="1" noTextEdit="1"/>
              </p:cNvSpPr>
              <p:nvPr/>
            </p:nvSpPr>
            <p:spPr>
              <a:xfrm>
                <a:off x="76200" y="3581400"/>
                <a:ext cx="8897471" cy="369332"/>
              </a:xfrm>
              <a:prstGeom prst="rect">
                <a:avLst/>
              </a:prstGeom>
              <a:blipFill>
                <a:blip r:embed="rId4"/>
                <a:stretch>
                  <a:fillRect t="-10000" b="-25000"/>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1676401" y="3962400"/>
            <a:ext cx="6857867" cy="76200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52400" y="4724400"/>
                <a:ext cx="8897471" cy="160043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     (assuming differentiation and POD filtering commute).</a:t>
                </a: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Remarks</a:t>
                </a:r>
                <a:r>
                  <a:rPr lang="en-US" dirty="0" smtClean="0">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If filtering and differentiation do not commute, one has to estimate commutation error [67-69].</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Since POD filtering is </a:t>
                </a:r>
                <a:r>
                  <a:rPr lang="en-US" dirty="0" err="1" smtClean="0">
                    <a:latin typeface="Calibri" panose="020F0502020204030204" pitchFamily="34" charset="0"/>
                    <a:cs typeface="Calibri" panose="020F0502020204030204" pitchFamily="34" charset="0"/>
                  </a:rPr>
                  <a:t>Galerkin</a:t>
                </a:r>
                <a:r>
                  <a:rPr lang="en-US" dirty="0" smtClean="0">
                    <a:latin typeface="Calibri" panose="020F0502020204030204" pitchFamily="34" charset="0"/>
                    <a:cs typeface="Calibri" panose="020F0502020204030204" pitchFamily="34" charset="0"/>
                  </a:rPr>
                  <a:t> projection (14), we have that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acc>
                          <m:accPr>
                            <m:chr m:val="̅"/>
                            <m:ctrlPr>
                              <a:rPr lang="en-US" i="1" smtClean="0">
                                <a:latin typeface="Cambria Math" panose="02040503050406030204" pitchFamily="18" charset="0"/>
                                <a:cs typeface="Calibri" panose="020F0502020204030204" pitchFamily="34" charset="0"/>
                              </a:rPr>
                            </m:ctrlPr>
                          </m:accPr>
                          <m:e>
                            <m:r>
                              <a:rPr lang="en-US" b="1" i="1" smtClean="0">
                                <a:latin typeface="Cambria Math" panose="02040503050406030204" pitchFamily="18" charset="0"/>
                                <a:cs typeface="Calibri" panose="020F0502020204030204" pitchFamily="34" charset="0"/>
                              </a:rPr>
                              <m:t>𝒖</m:t>
                            </m:r>
                          </m:e>
                        </m:acc>
                      </m:e>
                      <m:sub>
                        <m:r>
                          <a:rPr lang="en-US" b="0" i="1" smtClean="0">
                            <a:latin typeface="Cambria Math" panose="02040503050406030204" pitchFamily="18" charset="0"/>
                            <a:cs typeface="Calibri" panose="020F0502020204030204" pitchFamily="34" charset="0"/>
                          </a:rPr>
                          <m:t>𝑟</m:t>
                        </m:r>
                      </m:sub>
                    </m:sSub>
                    <m:r>
                      <a:rPr lang="en-US" b="0" i="1" smtClean="0">
                        <a:latin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𝒖</m:t>
                        </m:r>
                      </m:e>
                      <m:sub>
                        <m:r>
                          <a:rPr lang="en-US" i="1">
                            <a:latin typeface="Cambria Math" panose="02040503050406030204" pitchFamily="18" charset="0"/>
                            <a:ea typeface="Cambria Math" panose="02040503050406030204" pitchFamily="18" charset="0"/>
                            <a:cs typeface="Calibri" panose="020F0502020204030204" pitchFamily="34" charset="0"/>
                          </a:rPr>
                          <m:t>𝑟</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endParaRPr lang="en-US" dirty="0" smtClean="0">
                  <a:latin typeface="Calibri" panose="020F0502020204030204" pitchFamily="34" charset="0"/>
                  <a:cs typeface="Calibri" panose="020F0502020204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52400" y="4724400"/>
                <a:ext cx="8897471" cy="1600438"/>
              </a:xfrm>
              <a:prstGeom prst="rect">
                <a:avLst/>
              </a:prstGeom>
              <a:blipFill>
                <a:blip r:embed="rId6"/>
                <a:stretch>
                  <a:fillRect l="-411" t="-1901" b="-4943"/>
                </a:stretch>
              </a:blipFill>
            </p:spPr>
            <p:txBody>
              <a:bodyPr/>
              <a:lstStyle/>
              <a:p>
                <a:r>
                  <a:rPr lang="en-US">
                    <a:noFill/>
                  </a:rPr>
                  <a:t> </a:t>
                </a:r>
              </a:p>
            </p:txBody>
          </p:sp>
        </mc:Fallback>
      </mc:AlternateContent>
      <p:sp>
        <p:nvSpPr>
          <p:cNvPr id="8" name="TextBox 7"/>
          <p:cNvSpPr txBox="1"/>
          <p:nvPr/>
        </p:nvSpPr>
        <p:spPr>
          <a:xfrm>
            <a:off x="76200" y="6519446"/>
            <a:ext cx="5715000" cy="338554"/>
          </a:xfrm>
          <a:prstGeom prst="rect">
            <a:avLst/>
          </a:prstGeom>
          <a:noFill/>
        </p:spPr>
        <p:txBody>
          <a:bodyPr wrap="square" rtlCol="0">
            <a:spAutoFit/>
          </a:bodyPr>
          <a:lstStyle/>
          <a:p>
            <a:r>
              <a:rPr lang="en-US" sz="1600" dirty="0" smtClean="0">
                <a:solidFill>
                  <a:schemeClr val="bg1"/>
                </a:solidFill>
                <a:latin typeface="Calibri" panose="020F0502020204030204" pitchFamily="34" charset="0"/>
                <a:cs typeface="Calibri" panose="020F0502020204030204" pitchFamily="34" charset="0"/>
              </a:rPr>
              <a:t>* DS = Dynamic </a:t>
            </a:r>
            <a:r>
              <a:rPr lang="en-US" sz="1600" dirty="0" err="1" smtClean="0">
                <a:solidFill>
                  <a:schemeClr val="bg1"/>
                </a:solidFill>
                <a:latin typeface="Calibri" panose="020F0502020204030204" pitchFamily="34" charset="0"/>
                <a:cs typeface="Calibri" panose="020F0502020204030204" pitchFamily="34" charset="0"/>
              </a:rPr>
              <a:t>Subgrid</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6526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076840" cy="215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Motivation</a:t>
            </a:r>
            <a:endParaRPr sz="3600" dirty="0">
              <a:latin typeface="Calibri" panose="020F0502020204030204" pitchFamily="34" charset="0"/>
            </a:endParaRPr>
          </a:p>
        </p:txBody>
      </p:sp>
      <p:sp>
        <p:nvSpPr>
          <p:cNvPr id="6" name="TextShape 2"/>
          <p:cNvSpPr txBox="1"/>
          <p:nvPr/>
        </p:nvSpPr>
        <p:spPr>
          <a:xfrm>
            <a:off x="152400" y="897720"/>
            <a:ext cx="8229240" cy="1159680"/>
          </a:xfrm>
          <a:prstGeom prst="rect">
            <a:avLst/>
          </a:prstGeom>
          <a:noFill/>
          <a:ln>
            <a:noFill/>
          </a:ln>
        </p:spPr>
        <p:txBody>
          <a:bodyPr/>
          <a:lstStyle/>
          <a:p>
            <a:pPr marL="342900" indent="-342900">
              <a:lnSpc>
                <a:spcPct val="100000"/>
              </a:lnSpc>
              <a:buFont typeface="Arial" panose="020B0604020202020204" pitchFamily="34" charset="0"/>
              <a:buChar char="•"/>
            </a:pPr>
            <a:r>
              <a:rPr lang="en-US" sz="2000" dirty="0" smtClean="0">
                <a:latin typeface="Calibri" panose="020F0502020204030204" pitchFamily="34" charset="0"/>
              </a:rPr>
              <a:t>We are interested in the </a:t>
            </a:r>
            <a:r>
              <a:rPr lang="en-US" sz="2000" b="1" i="1" dirty="0" smtClean="0">
                <a:latin typeface="Calibri" panose="020F0502020204030204" pitchFamily="34" charset="0"/>
              </a:rPr>
              <a:t>compressible captive-carry problem</a:t>
            </a:r>
            <a:r>
              <a:rPr lang="en-US" sz="2000" dirty="0" smtClean="0">
                <a:latin typeface="Calibri" panose="020F0502020204030204" pitchFamily="34" charset="0"/>
              </a:rPr>
              <a:t>.</a:t>
            </a:r>
          </a:p>
        </p:txBody>
      </p:sp>
      <p:sp>
        <p:nvSpPr>
          <p:cNvPr id="8" name="TextBox 7"/>
          <p:cNvSpPr txBox="1"/>
          <p:nvPr/>
        </p:nvSpPr>
        <p:spPr>
          <a:xfrm>
            <a:off x="152400" y="3169143"/>
            <a:ext cx="4572000"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Of </a:t>
            </a:r>
            <a:r>
              <a:rPr lang="en-US" sz="2000" u="sng" dirty="0" smtClean="0">
                <a:latin typeface="Calibri" panose="020F0502020204030204" pitchFamily="34" charset="0"/>
              </a:rPr>
              <a:t>primary interest</a:t>
            </a:r>
            <a:r>
              <a:rPr lang="en-US" sz="2000" dirty="0" smtClean="0">
                <a:latin typeface="Calibri" panose="020F0502020204030204" pitchFamily="34" charset="0"/>
              </a:rPr>
              <a:t> are </a:t>
            </a:r>
            <a:r>
              <a:rPr lang="en-US" sz="2000" b="1" i="1" dirty="0" smtClean="0">
                <a:latin typeface="Calibri" panose="020F0502020204030204" pitchFamily="34" charset="0"/>
              </a:rPr>
              <a:t>long-time predictive simulations</a:t>
            </a:r>
            <a:r>
              <a:rPr lang="en-US" sz="2000" dirty="0" smtClean="0">
                <a:latin typeface="Calibri" panose="020F0502020204030204" pitchFamily="34" charset="0"/>
              </a:rPr>
              <a:t>: ROM run at same parameters as FOM but much longer in time.</a:t>
            </a:r>
          </a:p>
          <a:p>
            <a:endParaRPr lang="en-US" dirty="0" smtClean="0">
              <a:latin typeface="Calibri" panose="020F0502020204030204" pitchFamily="34" charset="0"/>
            </a:endParaRPr>
          </a:p>
        </p:txBody>
      </p:sp>
    </p:spTree>
    <p:extLst>
      <p:ext uri="{BB962C8B-B14F-4D97-AF65-F5344CB8AC3E}">
        <p14:creationId xmlns:p14="http://schemas.microsoft.com/office/powerpoint/2010/main" val="36814062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076840" cy="215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478544" y="3169143"/>
            <a:ext cx="4817856" cy="2340326"/>
          </a:xfrm>
          <a:prstGeom prst="rect">
            <a:avLst/>
          </a:prstGeom>
        </p:spPr>
      </p:pic>
      <p:sp>
        <p:nvSpPr>
          <p:cNvPr id="101"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Motivation</a:t>
            </a:r>
            <a:endParaRPr sz="3600" dirty="0">
              <a:latin typeface="Calibri" panose="020F0502020204030204" pitchFamily="34" charset="0"/>
            </a:endParaRPr>
          </a:p>
        </p:txBody>
      </p:sp>
      <p:sp>
        <p:nvSpPr>
          <p:cNvPr id="6" name="TextShape 2"/>
          <p:cNvSpPr txBox="1"/>
          <p:nvPr/>
        </p:nvSpPr>
        <p:spPr>
          <a:xfrm>
            <a:off x="152400" y="897720"/>
            <a:ext cx="8229240" cy="1159680"/>
          </a:xfrm>
          <a:prstGeom prst="rect">
            <a:avLst/>
          </a:prstGeom>
          <a:noFill/>
          <a:ln>
            <a:noFill/>
          </a:ln>
        </p:spPr>
        <p:txBody>
          <a:bodyPr/>
          <a:lstStyle/>
          <a:p>
            <a:pPr marL="342900" indent="-342900">
              <a:lnSpc>
                <a:spcPct val="100000"/>
              </a:lnSpc>
              <a:buFont typeface="Arial" panose="020B0604020202020204" pitchFamily="34" charset="0"/>
              <a:buChar char="•"/>
            </a:pPr>
            <a:r>
              <a:rPr lang="en-US" sz="2000" dirty="0" smtClean="0">
                <a:latin typeface="Calibri" panose="020F0502020204030204" pitchFamily="34" charset="0"/>
              </a:rPr>
              <a:t>We are interested in the </a:t>
            </a:r>
            <a:r>
              <a:rPr lang="en-US" sz="2000" b="1" i="1" dirty="0" smtClean="0">
                <a:latin typeface="Calibri" panose="020F0502020204030204" pitchFamily="34" charset="0"/>
              </a:rPr>
              <a:t>compressible captive-carry problem</a:t>
            </a:r>
            <a:r>
              <a:rPr lang="en-US" sz="2000" dirty="0" smtClean="0">
                <a:latin typeface="Calibri" panose="020F0502020204030204" pitchFamily="34" charset="0"/>
              </a:rPr>
              <a:t>.</a:t>
            </a:r>
          </a:p>
        </p:txBody>
      </p:sp>
      <mc:AlternateContent xmlns:mc="http://schemas.openxmlformats.org/markup-compatibility/2006" xmlns:a14="http://schemas.microsoft.com/office/drawing/2010/main">
        <mc:Choice Requires="a14">
          <p:sp>
            <p:nvSpPr>
              <p:cNvPr id="7" name="TextBox 6"/>
              <p:cNvSpPr txBox="1"/>
              <p:nvPr/>
            </p:nvSpPr>
            <p:spPr>
              <a:xfrm>
                <a:off x="152400" y="3169143"/>
                <a:ext cx="4572000" cy="289310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Of </a:t>
                </a:r>
                <a:r>
                  <a:rPr lang="en-US" sz="2000" u="sng" dirty="0" smtClean="0">
                    <a:latin typeface="Calibri" panose="020F0502020204030204" pitchFamily="34" charset="0"/>
                  </a:rPr>
                  <a:t>primary interest</a:t>
                </a:r>
                <a:r>
                  <a:rPr lang="en-US" sz="2000" dirty="0" smtClean="0">
                    <a:latin typeface="Calibri" panose="020F0502020204030204" pitchFamily="34" charset="0"/>
                  </a:rPr>
                  <a:t> are </a:t>
                </a:r>
                <a:r>
                  <a:rPr lang="en-US" sz="2000" b="1" i="1" dirty="0" smtClean="0">
                    <a:latin typeface="Calibri" panose="020F0502020204030204" pitchFamily="34" charset="0"/>
                  </a:rPr>
                  <a:t>long-time predictive simulations</a:t>
                </a:r>
                <a:r>
                  <a:rPr lang="en-US" sz="2000" dirty="0" smtClean="0">
                    <a:latin typeface="Calibri" panose="020F0502020204030204" pitchFamily="34" charset="0"/>
                  </a:rPr>
                  <a:t>: ROM run at same parameters as FOM but much longer in time.</a:t>
                </a:r>
              </a:p>
              <a:p>
                <a:endParaRPr lang="en-US" sz="400" dirty="0" smtClean="0">
                  <a:latin typeface="Calibri" panose="020F0502020204030204" pitchFamily="34" charset="0"/>
                </a:endParaRPr>
              </a:p>
              <a:p>
                <a:pPr lvl="1"/>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latin typeface="Calibri" panose="020F0502020204030204" pitchFamily="34" charset="0"/>
                  </a:rPr>
                  <a:t> </a:t>
                </a:r>
                <a:r>
                  <a:rPr lang="en-US" sz="2000" u="sng" dirty="0" smtClean="0">
                    <a:latin typeface="Calibri" panose="020F0502020204030204" pitchFamily="34" charset="0"/>
                  </a:rPr>
                  <a:t>QoIs:</a:t>
                </a:r>
                <a:r>
                  <a:rPr lang="en-US" sz="2000" dirty="0" smtClean="0">
                    <a:latin typeface="Calibri" panose="020F0502020204030204" pitchFamily="34" charset="0"/>
                  </a:rPr>
                  <a:t> statistics of flow, e.g., pressure Power Spectral Densities (</a:t>
                </a:r>
                <a:r>
                  <a:rPr lang="en-US" sz="2000" b="1" i="1" dirty="0" smtClean="0">
                    <a:latin typeface="Calibri" panose="020F0502020204030204" pitchFamily="34" charset="0"/>
                  </a:rPr>
                  <a:t>PSDs</a:t>
                </a:r>
                <a:r>
                  <a:rPr lang="en-US" sz="2000" dirty="0" smtClean="0">
                    <a:latin typeface="Calibri" panose="020F0502020204030204" pitchFamily="34" charset="0"/>
                  </a:rPr>
                  <a:t>) [right].</a:t>
                </a:r>
                <a:endParaRPr lang="en-US" sz="2000" dirty="0">
                  <a:latin typeface="Calibri" panose="020F0502020204030204" pitchFamily="34" charset="0"/>
                </a:endParaRPr>
              </a:p>
              <a:p>
                <a:pPr lvl="1"/>
                <a:endParaRPr lang="en-US" sz="2000" dirty="0" smtClean="0">
                  <a:latin typeface="Calibri" panose="020F0502020204030204" pitchFamily="34" charset="0"/>
                </a:endParaRPr>
              </a:p>
              <a:p>
                <a:endParaRPr lang="en-US" dirty="0" smtClean="0">
                  <a:latin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2400" y="3169143"/>
                <a:ext cx="4572000" cy="2893100"/>
              </a:xfrm>
              <a:prstGeom prst="rect">
                <a:avLst/>
              </a:prstGeom>
              <a:blipFill>
                <a:blip r:embed="rId5"/>
                <a:stretch>
                  <a:fillRect l="-1200" t="-1266"/>
                </a:stretch>
              </a:blipFill>
            </p:spPr>
            <p:txBody>
              <a:bodyPr/>
              <a:lstStyle/>
              <a:p>
                <a:r>
                  <a:rPr lang="en-US">
                    <a:noFill/>
                  </a:rPr>
                  <a:t> </a:t>
                </a:r>
              </a:p>
            </p:txBody>
          </p:sp>
        </mc:Fallback>
      </mc:AlternateContent>
    </p:spTree>
    <p:extLst>
      <p:ext uri="{BB962C8B-B14F-4D97-AF65-F5344CB8AC3E}">
        <p14:creationId xmlns:p14="http://schemas.microsoft.com/office/powerpoint/2010/main" val="23979637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076840" cy="215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478544" y="3169143"/>
            <a:ext cx="4817856" cy="2340326"/>
          </a:xfrm>
          <a:prstGeom prst="rect">
            <a:avLst/>
          </a:prstGeom>
        </p:spPr>
      </p:pic>
      <p:sp>
        <p:nvSpPr>
          <p:cNvPr id="101"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Motivation</a:t>
            </a:r>
            <a:endParaRPr sz="3600" dirty="0">
              <a:latin typeface="Calibri" panose="020F0502020204030204" pitchFamily="34" charset="0"/>
            </a:endParaRPr>
          </a:p>
        </p:txBody>
      </p:sp>
      <p:sp>
        <p:nvSpPr>
          <p:cNvPr id="6" name="TextShape 2"/>
          <p:cNvSpPr txBox="1"/>
          <p:nvPr/>
        </p:nvSpPr>
        <p:spPr>
          <a:xfrm>
            <a:off x="152400" y="897720"/>
            <a:ext cx="8229240" cy="1159680"/>
          </a:xfrm>
          <a:prstGeom prst="rect">
            <a:avLst/>
          </a:prstGeom>
          <a:noFill/>
          <a:ln>
            <a:noFill/>
          </a:ln>
        </p:spPr>
        <p:txBody>
          <a:bodyPr/>
          <a:lstStyle/>
          <a:p>
            <a:pPr marL="342900" indent="-342900">
              <a:lnSpc>
                <a:spcPct val="100000"/>
              </a:lnSpc>
              <a:buFont typeface="Arial" panose="020B0604020202020204" pitchFamily="34" charset="0"/>
              <a:buChar char="•"/>
            </a:pPr>
            <a:r>
              <a:rPr lang="en-US" sz="2000" dirty="0" smtClean="0">
                <a:latin typeface="Calibri" panose="020F0502020204030204" pitchFamily="34" charset="0"/>
              </a:rPr>
              <a:t>We are interested in the </a:t>
            </a:r>
            <a:r>
              <a:rPr lang="en-US" sz="2000" b="1" i="1" dirty="0" smtClean="0">
                <a:latin typeface="Calibri" panose="020F0502020204030204" pitchFamily="34" charset="0"/>
              </a:rPr>
              <a:t>compressible captive-carry problem</a:t>
            </a:r>
            <a:r>
              <a:rPr lang="en-US" sz="2000" dirty="0" smtClean="0">
                <a:latin typeface="Calibri" panose="020F0502020204030204" pitchFamily="34" charset="0"/>
              </a:rPr>
              <a:t>.</a:t>
            </a:r>
          </a:p>
        </p:txBody>
      </p:sp>
      <p:sp>
        <p:nvSpPr>
          <p:cNvPr id="3" name="TextBox 2"/>
          <p:cNvSpPr txBox="1"/>
          <p:nvPr/>
        </p:nvSpPr>
        <p:spPr>
          <a:xfrm>
            <a:off x="189391" y="5509469"/>
            <a:ext cx="8382000" cy="1015663"/>
          </a:xfrm>
          <a:prstGeom prst="rect">
            <a:avLst/>
          </a:prstGeom>
          <a:noFill/>
        </p:spPr>
        <p:txBody>
          <a:bodyPr wrap="square" rtlCol="0">
            <a:spAutoFit/>
          </a:bodyPr>
          <a:lstStyle/>
          <a:p>
            <a:pPr marL="285750" indent="-285750">
              <a:buFont typeface="Arial" panose="020B0604020202020204" pitchFamily="34" charset="0"/>
              <a:buChar char="•"/>
            </a:pPr>
            <a:r>
              <a:rPr lang="en-US" sz="2000" u="sng" dirty="0">
                <a:latin typeface="Calibri" panose="020F0502020204030204" pitchFamily="34" charset="0"/>
              </a:rPr>
              <a:t>Secondary interest</a:t>
            </a:r>
            <a:r>
              <a:rPr lang="en-US" sz="2000" dirty="0">
                <a:latin typeface="Calibri" panose="020F0502020204030204" pitchFamily="34" charset="0"/>
              </a:rPr>
              <a:t>: ROMs robust w.r.t. </a:t>
            </a:r>
            <a:r>
              <a:rPr lang="en-US" sz="2000" b="1" i="1" dirty="0">
                <a:latin typeface="Calibri" panose="020F0502020204030204" pitchFamily="34" charset="0"/>
              </a:rPr>
              <a:t>parameter changes </a:t>
            </a:r>
            <a:r>
              <a:rPr lang="en-US" sz="2000" dirty="0">
                <a:latin typeface="Calibri" panose="020F0502020204030204" pitchFamily="34" charset="0"/>
              </a:rPr>
              <a:t>(e.g., Reynolds, Mach number) for enabling </a:t>
            </a:r>
            <a:r>
              <a:rPr lang="en-US" sz="2000" b="1" i="1" dirty="0">
                <a:latin typeface="Calibri" panose="020F0502020204030204" pitchFamily="34" charset="0"/>
              </a:rPr>
              <a:t>uncertainty quantification</a:t>
            </a:r>
            <a:r>
              <a:rPr lang="en-US" sz="2000" dirty="0">
                <a:latin typeface="Calibri" panose="020F0502020204030204" pitchFamily="34" charset="0"/>
              </a:rPr>
              <a:t>.</a:t>
            </a:r>
          </a:p>
          <a:p>
            <a:endParaRPr lang="en-US" sz="2000" dirty="0"/>
          </a:p>
        </p:txBody>
      </p:sp>
      <mc:AlternateContent xmlns:mc="http://schemas.openxmlformats.org/markup-compatibility/2006" xmlns:a14="http://schemas.microsoft.com/office/drawing/2010/main">
        <mc:Choice Requires="a14">
          <p:sp>
            <p:nvSpPr>
              <p:cNvPr id="8" name="TextBox 7"/>
              <p:cNvSpPr txBox="1"/>
              <p:nvPr/>
            </p:nvSpPr>
            <p:spPr>
              <a:xfrm>
                <a:off x="152400" y="3169143"/>
                <a:ext cx="4572000" cy="289310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Of </a:t>
                </a:r>
                <a:r>
                  <a:rPr lang="en-US" sz="2000" u="sng" dirty="0" smtClean="0">
                    <a:latin typeface="Calibri" panose="020F0502020204030204" pitchFamily="34" charset="0"/>
                  </a:rPr>
                  <a:t>primary interest</a:t>
                </a:r>
                <a:r>
                  <a:rPr lang="en-US" sz="2000" dirty="0" smtClean="0">
                    <a:latin typeface="Calibri" panose="020F0502020204030204" pitchFamily="34" charset="0"/>
                  </a:rPr>
                  <a:t> are </a:t>
                </a:r>
                <a:r>
                  <a:rPr lang="en-US" sz="2000" b="1" i="1" dirty="0" smtClean="0">
                    <a:latin typeface="Calibri" panose="020F0502020204030204" pitchFamily="34" charset="0"/>
                  </a:rPr>
                  <a:t>long-time predictive simulations</a:t>
                </a:r>
                <a:r>
                  <a:rPr lang="en-US" sz="2000" dirty="0" smtClean="0">
                    <a:latin typeface="Calibri" panose="020F0502020204030204" pitchFamily="34" charset="0"/>
                  </a:rPr>
                  <a:t>: ROM run at same parameters as FOM but much longer in time.</a:t>
                </a:r>
              </a:p>
              <a:p>
                <a:endParaRPr lang="en-US" sz="400" dirty="0" smtClean="0">
                  <a:latin typeface="Calibri" panose="020F0502020204030204" pitchFamily="34" charset="0"/>
                </a:endParaRPr>
              </a:p>
              <a:p>
                <a:pPr lvl="1"/>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latin typeface="Calibri" panose="020F0502020204030204" pitchFamily="34" charset="0"/>
                  </a:rPr>
                  <a:t> </a:t>
                </a:r>
                <a:r>
                  <a:rPr lang="en-US" sz="2000" u="sng" dirty="0" smtClean="0">
                    <a:latin typeface="Calibri" panose="020F0502020204030204" pitchFamily="34" charset="0"/>
                  </a:rPr>
                  <a:t>QoIs:</a:t>
                </a:r>
                <a:r>
                  <a:rPr lang="en-US" sz="2000" dirty="0" smtClean="0">
                    <a:latin typeface="Calibri" panose="020F0502020204030204" pitchFamily="34" charset="0"/>
                  </a:rPr>
                  <a:t> statistics of flow, e.g., pressure Power Spectral Densities (</a:t>
                </a:r>
                <a:r>
                  <a:rPr lang="en-US" sz="2000" b="1" i="1" dirty="0" smtClean="0">
                    <a:latin typeface="Calibri" panose="020F0502020204030204" pitchFamily="34" charset="0"/>
                  </a:rPr>
                  <a:t>PSDs</a:t>
                </a:r>
                <a:r>
                  <a:rPr lang="en-US" sz="2000" dirty="0" smtClean="0">
                    <a:latin typeface="Calibri" panose="020F0502020204030204" pitchFamily="34" charset="0"/>
                  </a:rPr>
                  <a:t>) </a:t>
                </a:r>
                <a:r>
                  <a:rPr lang="en-US" sz="2000" smtClean="0">
                    <a:latin typeface="Calibri" panose="020F0502020204030204" pitchFamily="34" charset="0"/>
                  </a:rPr>
                  <a:t>[right].</a:t>
                </a:r>
                <a:endParaRPr lang="en-US" sz="2000" dirty="0">
                  <a:latin typeface="Calibri" panose="020F0502020204030204" pitchFamily="34" charset="0"/>
                </a:endParaRPr>
              </a:p>
              <a:p>
                <a:pPr lvl="1"/>
                <a:endParaRPr lang="en-US" sz="2000" dirty="0" smtClean="0">
                  <a:latin typeface="Calibri" panose="020F0502020204030204" pitchFamily="34" charset="0"/>
                </a:endParaRPr>
              </a:p>
              <a:p>
                <a:endParaRPr lang="en-US" dirty="0" smtClean="0">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2400" y="3169143"/>
                <a:ext cx="4572000" cy="2893100"/>
              </a:xfrm>
              <a:prstGeom prst="rect">
                <a:avLst/>
              </a:prstGeom>
              <a:blipFill>
                <a:blip r:embed="rId5"/>
                <a:stretch>
                  <a:fillRect l="-1200" t="-1266"/>
                </a:stretch>
              </a:blipFill>
            </p:spPr>
            <p:txBody>
              <a:bodyPr/>
              <a:lstStyle/>
              <a:p>
                <a:r>
                  <a:rPr lang="en-US">
                    <a:noFill/>
                  </a:rPr>
                  <a:t> </a:t>
                </a:r>
              </a:p>
            </p:txBody>
          </p:sp>
        </mc:Fallback>
      </mc:AlternateContent>
    </p:spTree>
    <p:extLst>
      <p:ext uri="{BB962C8B-B14F-4D97-AF65-F5344CB8AC3E}">
        <p14:creationId xmlns:p14="http://schemas.microsoft.com/office/powerpoint/2010/main" val="16249605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6200" y="76200"/>
            <a:ext cx="71625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dirty="0" smtClean="0">
                <a:latin typeface="Calibri" panose="020F0502020204030204" pitchFamily="34" charset="0"/>
                <a:ea typeface="ＭＳ Ｐゴシック" charset="0"/>
              </a:rPr>
              <a:t>Proper Orthogonal Decomposition (POD)/</a:t>
            </a:r>
          </a:p>
          <a:p>
            <a:r>
              <a:rPr lang="en-US" sz="3200" dirty="0" err="1" smtClean="0">
                <a:latin typeface="Calibri" panose="020F0502020204030204" pitchFamily="34" charset="0"/>
                <a:ea typeface="ＭＳ Ｐゴシック" charset="0"/>
              </a:rPr>
              <a:t>Galerkin</a:t>
            </a:r>
            <a:r>
              <a:rPr lang="en-US" sz="3200" dirty="0" smtClean="0">
                <a:latin typeface="Calibri" panose="020F0502020204030204" pitchFamily="34" charset="0"/>
                <a:ea typeface="ＭＳ Ｐゴシック" charset="0"/>
              </a:rPr>
              <a:t> method to model </a:t>
            </a:r>
            <a:r>
              <a:rPr lang="en-US" sz="3200" dirty="0">
                <a:latin typeface="Calibri" panose="020F0502020204030204" pitchFamily="34" charset="0"/>
                <a:ea typeface="ＭＳ Ｐゴシック" charset="0"/>
              </a:rPr>
              <a:t>r</a:t>
            </a:r>
            <a:r>
              <a:rPr lang="en-US" sz="3200" dirty="0" smtClean="0">
                <a:latin typeface="Calibri" panose="020F0502020204030204" pitchFamily="34" charset="0"/>
                <a:ea typeface="ＭＳ Ｐゴシック" charset="0"/>
              </a:rPr>
              <a:t>eduction</a:t>
            </a:r>
          </a:p>
        </p:txBody>
      </p:sp>
      <mc:AlternateContent xmlns:mc="http://schemas.openxmlformats.org/markup-compatibility/2006" xmlns:a14="http://schemas.microsoft.com/office/drawing/2010/main">
        <mc:Choice Requires="a14">
          <p:sp>
            <p:nvSpPr>
              <p:cNvPr id="5" name="Rectangle 4"/>
              <p:cNvSpPr/>
              <p:nvPr/>
            </p:nvSpPr>
            <p:spPr>
              <a:xfrm>
                <a:off x="76200" y="3622526"/>
                <a:ext cx="3856633" cy="738664"/>
              </a:xfrm>
              <a:prstGeom prst="rect">
                <a:avLst/>
              </a:prstGeom>
              <a:ln>
                <a:solidFill>
                  <a:schemeClr val="tx1"/>
                </a:solidFill>
              </a:ln>
            </p:spPr>
            <p:txBody>
              <a:bodyPr wrap="none">
                <a:spAutoFit/>
              </a:bodyPr>
              <a:lstStyle/>
              <a:p>
                <a:pPr marL="285750" indent="-285750">
                  <a:buFont typeface="Arial" panose="020B0604020202020204" pitchFamily="34" charset="0"/>
                  <a:buChar char="•"/>
                </a:pPr>
                <a:r>
                  <a:rPr lang="en-US" sz="1400" b="1" i="1" dirty="0" smtClean="0">
                    <a:latin typeface="Calibri" panose="020F0502020204030204" pitchFamily="34" charset="0"/>
                  </a:rPr>
                  <a:t>Snapshot matrix</a:t>
                </a:r>
                <a:r>
                  <a:rPr lang="en-US" sz="1400" b="1" dirty="0" smtClean="0">
                    <a:latin typeface="Calibri" panose="020F0502020204030204" pitchFamily="34" charset="0"/>
                  </a:rPr>
                  <a:t>: </a:t>
                </a:r>
                <a14:m>
                  <m:oMath xmlns:m="http://schemas.openxmlformats.org/officeDocument/2006/math">
                    <m:r>
                      <a:rPr lang="en-US" sz="1400" b="1" i="1">
                        <a:latin typeface="Cambria Math"/>
                      </a:rPr>
                      <m:t>𝑿</m:t>
                    </m:r>
                    <m:r>
                      <a:rPr lang="en-US" sz="1400" i="1">
                        <a:latin typeface="Cambria Math"/>
                      </a:rPr>
                      <m:t>=(</m:t>
                    </m:r>
                    <m:sSup>
                      <m:sSupPr>
                        <m:ctrlPr>
                          <a:rPr lang="en-US" sz="1400" i="1" dirty="0">
                            <a:latin typeface="Cambria Math" panose="02040503050406030204" pitchFamily="18" charset="0"/>
                          </a:rPr>
                        </m:ctrlPr>
                      </m:sSupPr>
                      <m:e>
                        <m:r>
                          <a:rPr lang="en-US" sz="1400" b="1" i="1" dirty="0">
                            <a:latin typeface="Cambria Math"/>
                          </a:rPr>
                          <m:t>𝒙</m:t>
                        </m:r>
                      </m:e>
                      <m:sup>
                        <m:r>
                          <a:rPr lang="en-US" sz="1400" i="1" dirty="0">
                            <a:latin typeface="Cambria Math"/>
                          </a:rPr>
                          <m:t>1</m:t>
                        </m:r>
                      </m:sup>
                    </m:sSup>
                  </m:oMath>
                </a14:m>
                <a:r>
                  <a:rPr lang="en-US" sz="1400" dirty="0"/>
                  <a:t>, …, </a:t>
                </a:r>
                <a14:m>
                  <m:oMath xmlns:m="http://schemas.openxmlformats.org/officeDocument/2006/math">
                    <m:sSup>
                      <m:sSupPr>
                        <m:ctrlPr>
                          <a:rPr lang="en-US" sz="1400" i="1" dirty="0">
                            <a:latin typeface="Cambria Math" panose="02040503050406030204" pitchFamily="18" charset="0"/>
                          </a:rPr>
                        </m:ctrlPr>
                      </m:sSupPr>
                      <m:e>
                        <m:r>
                          <a:rPr lang="en-US" sz="1400" b="1" i="1" dirty="0">
                            <a:latin typeface="Cambria Math"/>
                          </a:rPr>
                          <m:t>𝒙</m:t>
                        </m:r>
                      </m:e>
                      <m:sup>
                        <m:r>
                          <a:rPr lang="en-US" sz="1400" i="1" dirty="0">
                            <a:latin typeface="Cambria Math"/>
                          </a:rPr>
                          <m:t>𝐾</m:t>
                        </m:r>
                      </m:sup>
                    </m:sSup>
                    <m:r>
                      <a:rPr lang="en-US" sz="1400" i="1" dirty="0">
                        <a:latin typeface="Cambria Math"/>
                      </a:rPr>
                      <m:t>)</m:t>
                    </m:r>
                  </m:oMath>
                </a14:m>
                <a:r>
                  <a:rPr lang="en-US" sz="1400" dirty="0">
                    <a:ea typeface="Cambria Math"/>
                  </a:rPr>
                  <a:t> </a:t>
                </a:r>
                <a14:m>
                  <m:oMath xmlns:m="http://schemas.openxmlformats.org/officeDocument/2006/math">
                    <m:r>
                      <a:rPr lang="en-US" sz="1400" i="1" dirty="0">
                        <a:latin typeface="Cambria Math"/>
                        <a:ea typeface="Cambria Math"/>
                      </a:rPr>
                      <m:t>∈</m:t>
                    </m:r>
                    <m:sSup>
                      <m:sSupPr>
                        <m:ctrlPr>
                          <a:rPr lang="en-US" sz="1400" i="1" dirty="0">
                            <a:latin typeface="Cambria Math" panose="02040503050406030204" pitchFamily="18" charset="0"/>
                            <a:ea typeface="Cambria Math"/>
                          </a:rPr>
                        </m:ctrlPr>
                      </m:sSupPr>
                      <m:e>
                        <m:r>
                          <a:rPr lang="en-US" sz="1400" i="1" dirty="0">
                            <a:latin typeface="Cambria Math"/>
                            <a:ea typeface="Cambria Math"/>
                          </a:rPr>
                          <m:t>ℝ</m:t>
                        </m:r>
                      </m:e>
                      <m:sup>
                        <m:r>
                          <a:rPr lang="en-US" sz="1400" i="1" dirty="0">
                            <a:latin typeface="Cambria Math"/>
                            <a:ea typeface="Cambria Math"/>
                          </a:rPr>
                          <m:t>𝑁𝑥𝐾</m:t>
                        </m:r>
                      </m:sup>
                    </m:sSup>
                  </m:oMath>
                </a14:m>
                <a:endParaRPr lang="en-US" sz="1400" dirty="0" smtClean="0"/>
              </a:p>
              <a:p>
                <a:pPr marL="285750" indent="-285750">
                  <a:buFont typeface="Arial" panose="020B0604020202020204" pitchFamily="34" charset="0"/>
                  <a:buChar char="•"/>
                </a:pPr>
                <a:r>
                  <a:rPr lang="en-US" sz="1400" b="1" i="1" dirty="0" smtClean="0">
                    <a:latin typeface="Calibri" panose="020F0502020204030204" pitchFamily="34" charset="0"/>
                  </a:rPr>
                  <a:t>SVD:</a:t>
                </a:r>
                <a:r>
                  <a:rPr lang="en-US" sz="1400" b="1" i="1" dirty="0" smtClean="0"/>
                  <a:t> </a:t>
                </a:r>
                <a14:m>
                  <m:oMath xmlns:m="http://schemas.openxmlformats.org/officeDocument/2006/math">
                    <m:r>
                      <a:rPr lang="en-US" sz="1400" b="1" i="1" smtClean="0">
                        <a:latin typeface="Cambria Math"/>
                      </a:rPr>
                      <m:t>𝑿</m:t>
                    </m:r>
                    <m:r>
                      <a:rPr lang="en-US" sz="1400" i="1">
                        <a:latin typeface="Cambria Math"/>
                      </a:rPr>
                      <m:t>=</m:t>
                    </m:r>
                    <m:r>
                      <a:rPr lang="en-US" sz="1400" b="1" i="1">
                        <a:latin typeface="Cambria Math"/>
                      </a:rPr>
                      <m:t>𝑼</m:t>
                    </m:r>
                    <m:r>
                      <a:rPr lang="el-GR" sz="1400" b="1" i="1">
                        <a:latin typeface="Cambria Math"/>
                        <a:ea typeface="Cambria Math"/>
                      </a:rPr>
                      <m:t>𝜮</m:t>
                    </m:r>
                    <m:sSup>
                      <m:sSupPr>
                        <m:ctrlPr>
                          <a:rPr lang="el-GR" sz="1400" i="1">
                            <a:latin typeface="Cambria Math" panose="02040503050406030204" pitchFamily="18" charset="0"/>
                            <a:ea typeface="Cambria Math"/>
                          </a:rPr>
                        </m:ctrlPr>
                      </m:sSupPr>
                      <m:e>
                        <m:r>
                          <a:rPr lang="en-US" sz="1400" b="1" i="1" smtClean="0">
                            <a:latin typeface="Cambria Math"/>
                            <a:ea typeface="Cambria Math"/>
                          </a:rPr>
                          <m:t>𝑽</m:t>
                        </m:r>
                      </m:e>
                      <m:sup>
                        <m:r>
                          <a:rPr lang="en-US" sz="1400" i="1">
                            <a:latin typeface="Cambria Math"/>
                            <a:ea typeface="Cambria Math"/>
                          </a:rPr>
                          <m:t>𝑇</m:t>
                        </m:r>
                      </m:sup>
                    </m:sSup>
                  </m:oMath>
                </a14:m>
                <a:endParaRPr lang="en-US" sz="1400" b="1" i="1" dirty="0" smtClean="0"/>
              </a:p>
              <a:p>
                <a:pPr marL="285750" indent="-285750">
                  <a:buFont typeface="Arial" panose="020B0604020202020204" pitchFamily="34" charset="0"/>
                  <a:buChar char="•"/>
                </a:pPr>
                <a:r>
                  <a:rPr lang="en-US" sz="1400" b="1" i="1" dirty="0" smtClean="0">
                    <a:latin typeface="Calibri" panose="020F0502020204030204" pitchFamily="34" charset="0"/>
                  </a:rPr>
                  <a:t>Truncation:</a:t>
                </a:r>
                <a:r>
                  <a:rPr lang="en-US" sz="1400" b="1" i="1" dirty="0" smtClean="0"/>
                  <a:t> </a:t>
                </a:r>
                <a14:m>
                  <m:oMath xmlns:m="http://schemas.openxmlformats.org/officeDocument/2006/math">
                    <m:sSub>
                      <m:sSubPr>
                        <m:ctrlPr>
                          <a:rPr lang="en-US" sz="1400" i="1">
                            <a:latin typeface="Cambria Math" panose="02040503050406030204" pitchFamily="18" charset="0"/>
                          </a:rPr>
                        </m:ctrlPr>
                      </m:sSubPr>
                      <m:e>
                        <m:r>
                          <a:rPr lang="el-GR" sz="1400" b="1" i="1">
                            <a:latin typeface="Cambria Math"/>
                            <a:ea typeface="Cambria Math"/>
                          </a:rPr>
                          <m:t>𝜱</m:t>
                        </m:r>
                      </m:e>
                      <m:sub>
                        <m:r>
                          <a:rPr lang="en-US" sz="1400" i="1">
                            <a:latin typeface="Cambria Math"/>
                          </a:rPr>
                          <m:t>𝑀</m:t>
                        </m:r>
                      </m:sub>
                    </m:sSub>
                    <m:r>
                      <a:rPr lang="en-US" sz="1400" i="1">
                        <a:latin typeface="Cambria Math"/>
                      </a:rPr>
                      <m:t>=(</m:t>
                    </m:r>
                    <m:sSub>
                      <m:sSubPr>
                        <m:ctrlPr>
                          <a:rPr lang="en-US" sz="1400" i="1">
                            <a:latin typeface="Cambria Math" panose="02040503050406030204" pitchFamily="18" charset="0"/>
                          </a:rPr>
                        </m:ctrlPr>
                      </m:sSubPr>
                      <m:e>
                        <m:r>
                          <a:rPr lang="en-US" sz="1400" b="1" i="1">
                            <a:latin typeface="Cambria Math"/>
                            <a:ea typeface="Cambria Math"/>
                          </a:rPr>
                          <m:t>𝝓</m:t>
                        </m:r>
                      </m:e>
                      <m:sub>
                        <m:r>
                          <a:rPr lang="en-US" sz="1400" i="1">
                            <a:latin typeface="Cambria Math"/>
                          </a:rPr>
                          <m:t>1</m:t>
                        </m:r>
                      </m:sub>
                    </m:sSub>
                    <m:r>
                      <a:rPr lang="en-US" sz="1400" i="1">
                        <a:latin typeface="Cambria Math"/>
                      </a:rPr>
                      <m:t>, …, </m:t>
                    </m:r>
                    <m:sSub>
                      <m:sSubPr>
                        <m:ctrlPr>
                          <a:rPr lang="en-US" sz="1400" i="1">
                            <a:latin typeface="Cambria Math" panose="02040503050406030204" pitchFamily="18" charset="0"/>
                          </a:rPr>
                        </m:ctrlPr>
                      </m:sSubPr>
                      <m:e>
                        <m:r>
                          <a:rPr lang="en-US" sz="1400" b="1" i="1">
                            <a:latin typeface="Cambria Math"/>
                            <a:ea typeface="Cambria Math"/>
                          </a:rPr>
                          <m:t>𝝓</m:t>
                        </m:r>
                      </m:e>
                      <m:sub>
                        <m:r>
                          <a:rPr lang="en-US" sz="1400" i="1">
                            <a:latin typeface="Cambria Math"/>
                            <a:ea typeface="Cambria Math"/>
                          </a:rPr>
                          <m:t>𝑀</m:t>
                        </m:r>
                      </m:sub>
                    </m:sSub>
                  </m:oMath>
                </a14:m>
                <a:r>
                  <a:rPr lang="en-US" sz="1400" dirty="0"/>
                  <a:t>)</a:t>
                </a:r>
                <a:r>
                  <a:rPr lang="en-US" sz="1400" dirty="0" smtClean="0"/>
                  <a:t> </a:t>
                </a:r>
                <a14:m>
                  <m:oMath xmlns:m="http://schemas.openxmlformats.org/officeDocument/2006/math">
                    <m:r>
                      <a:rPr lang="en-US" sz="1400" i="1" dirty="0">
                        <a:latin typeface="Cambria Math"/>
                      </a:rPr>
                      <m:t>=</m:t>
                    </m:r>
                    <m:r>
                      <a:rPr lang="en-US" sz="1400" b="1" i="1" dirty="0">
                        <a:latin typeface="Cambria Math"/>
                      </a:rPr>
                      <m:t>𝑼</m:t>
                    </m:r>
                    <m:d>
                      <m:dPr>
                        <m:ctrlPr>
                          <a:rPr lang="en-US" sz="1400" b="1" i="1" dirty="0">
                            <a:latin typeface="Cambria Math" panose="02040503050406030204" pitchFamily="18" charset="0"/>
                          </a:rPr>
                        </m:ctrlPr>
                      </m:dPr>
                      <m:e>
                        <m:r>
                          <a:rPr lang="en-US" sz="1400" i="1" dirty="0">
                            <a:latin typeface="Cambria Math"/>
                          </a:rPr>
                          <m:t>:,1:</m:t>
                        </m:r>
                        <m:r>
                          <a:rPr lang="en-US" sz="1400" i="1" dirty="0">
                            <a:latin typeface="Cambria Math"/>
                          </a:rPr>
                          <m:t>𝑀</m:t>
                        </m:r>
                      </m:e>
                    </m:d>
                  </m:oMath>
                </a14:m>
                <a:endParaRPr lang="en-US" sz="1400" b="1" dirty="0" smtClean="0"/>
              </a:p>
            </p:txBody>
          </p:sp>
        </mc:Choice>
        <mc:Fallback xmlns="">
          <p:sp>
            <p:nvSpPr>
              <p:cNvPr id="5" name="Rectangle 4"/>
              <p:cNvSpPr>
                <a:spLocks noRot="1" noChangeAspect="1" noMove="1" noResize="1" noEditPoints="1" noAdjustHandles="1" noChangeArrowheads="1" noChangeShapeType="1" noTextEdit="1"/>
              </p:cNvSpPr>
              <p:nvPr/>
            </p:nvSpPr>
            <p:spPr>
              <a:xfrm>
                <a:off x="76200" y="3622526"/>
                <a:ext cx="3856633" cy="738664"/>
              </a:xfrm>
              <a:prstGeom prst="rect">
                <a:avLst/>
              </a:prstGeom>
              <a:blipFill>
                <a:blip r:embed="rId2"/>
                <a:stretch>
                  <a:fillRect l="-158" t="-813" b="-813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934200" y="4648200"/>
                <a:ext cx="2057400" cy="1169551"/>
              </a:xfrm>
              <a:prstGeom prst="rect">
                <a:avLst/>
              </a:prstGeom>
              <a:noFill/>
              <a:ln>
                <a:solidFill>
                  <a:schemeClr val="tx1"/>
                </a:solidFill>
              </a:ln>
            </p:spPr>
            <p:txBody>
              <a:bodyPr wrap="square" rtlCol="0">
                <a:spAutoFit/>
              </a:bodyPr>
              <a:lstStyle/>
              <a:p>
                <a:r>
                  <a:rPr lang="en-US" sz="1400" dirty="0" smtClean="0">
                    <a:latin typeface="Calibri" panose="020F0502020204030204" pitchFamily="34" charset="0"/>
                  </a:rPr>
                  <a:t>FOM = full order model</a:t>
                </a:r>
              </a:p>
              <a:p>
                <a14:m>
                  <m:oMath xmlns:m="http://schemas.openxmlformats.org/officeDocument/2006/math">
                    <m:r>
                      <a:rPr lang="en-US" sz="1400" i="1" dirty="0" smtClean="0">
                        <a:latin typeface="Cambria Math"/>
                      </a:rPr>
                      <m:t>𝑁</m:t>
                    </m:r>
                    <m:r>
                      <a:rPr lang="en-US" sz="1400" i="1" dirty="0" smtClean="0">
                        <a:latin typeface="Cambria Math"/>
                      </a:rPr>
                      <m:t> =</m:t>
                    </m:r>
                  </m:oMath>
                </a14:m>
                <a:r>
                  <a:rPr lang="en-US" sz="1400" dirty="0" smtClean="0">
                    <a:latin typeface="Calibri" panose="020F0502020204030204" pitchFamily="34" charset="0"/>
                  </a:rPr>
                  <a:t> # of </a:t>
                </a:r>
                <a:r>
                  <a:rPr lang="en-US" sz="1400" dirty="0" err="1" smtClean="0">
                    <a:latin typeface="Calibri" panose="020F0502020204030204" pitchFamily="34" charset="0"/>
                  </a:rPr>
                  <a:t>dofs</a:t>
                </a:r>
                <a:r>
                  <a:rPr lang="en-US" sz="1400" dirty="0" smtClean="0">
                    <a:latin typeface="Calibri" panose="020F0502020204030204" pitchFamily="34" charset="0"/>
                  </a:rPr>
                  <a:t> in FOM</a:t>
                </a:r>
              </a:p>
              <a:p>
                <a14:m>
                  <m:oMath xmlns:m="http://schemas.openxmlformats.org/officeDocument/2006/math">
                    <m:r>
                      <a:rPr lang="en-US" sz="1400" i="1" dirty="0" smtClean="0">
                        <a:latin typeface="Cambria Math"/>
                      </a:rPr>
                      <m:t>𝐾</m:t>
                    </m:r>
                    <m:r>
                      <a:rPr lang="en-US" sz="1400" i="1" dirty="0" smtClean="0">
                        <a:latin typeface="Cambria Math"/>
                      </a:rPr>
                      <m:t> =</m:t>
                    </m:r>
                  </m:oMath>
                </a14:m>
                <a:r>
                  <a:rPr lang="en-US" sz="1400" dirty="0" smtClean="0">
                    <a:latin typeface="Calibri" panose="020F0502020204030204" pitchFamily="34" charset="0"/>
                  </a:rPr>
                  <a:t> # of snapshots</a:t>
                </a:r>
              </a:p>
              <a:p>
                <a14:m>
                  <m:oMath xmlns:m="http://schemas.openxmlformats.org/officeDocument/2006/math">
                    <m:r>
                      <a:rPr lang="en-US" sz="1400" i="1" dirty="0" smtClean="0">
                        <a:latin typeface="Cambria Math"/>
                      </a:rPr>
                      <m:t>𝑀</m:t>
                    </m:r>
                    <m:r>
                      <a:rPr lang="en-US" sz="1400" i="1" dirty="0" smtClean="0">
                        <a:latin typeface="Cambria Math"/>
                      </a:rPr>
                      <m:t> =</m:t>
                    </m:r>
                  </m:oMath>
                </a14:m>
                <a:r>
                  <a:rPr lang="en-US" sz="1400" dirty="0" smtClean="0">
                    <a:latin typeface="Calibri" panose="020F0502020204030204" pitchFamily="34" charset="0"/>
                  </a:rPr>
                  <a:t> # of </a:t>
                </a:r>
                <a:r>
                  <a:rPr lang="en-US" sz="1400" dirty="0" err="1" smtClean="0">
                    <a:latin typeface="Calibri" panose="020F0502020204030204" pitchFamily="34" charset="0"/>
                  </a:rPr>
                  <a:t>dofs</a:t>
                </a:r>
                <a:r>
                  <a:rPr lang="en-US" sz="1400" dirty="0" smtClean="0">
                    <a:latin typeface="Calibri" panose="020F0502020204030204" pitchFamily="34" charset="0"/>
                  </a:rPr>
                  <a:t> in ROM </a:t>
                </a:r>
              </a:p>
              <a:p>
                <a:r>
                  <a:rPr lang="en-US" sz="1400" dirty="0" smtClean="0">
                    <a:latin typeface="Calibri" panose="020F0502020204030204" pitchFamily="34" charset="0"/>
                  </a:rPr>
                  <a:t>(</a:t>
                </a:r>
                <a14:m>
                  <m:oMath xmlns:m="http://schemas.openxmlformats.org/officeDocument/2006/math">
                    <m:r>
                      <a:rPr lang="en-US" sz="1400" i="1" dirty="0" smtClean="0">
                        <a:latin typeface="Cambria Math"/>
                      </a:rPr>
                      <m:t>𝑀</m:t>
                    </m:r>
                    <m:r>
                      <a:rPr lang="en-US" sz="1400" i="1" dirty="0" smtClean="0">
                        <a:latin typeface="Cambria Math"/>
                      </a:rPr>
                      <m:t> &lt;&lt; </m:t>
                    </m:r>
                    <m:r>
                      <a:rPr lang="en-US" sz="1400" i="1" dirty="0" smtClean="0">
                        <a:latin typeface="Cambria Math"/>
                      </a:rPr>
                      <m:t>𝑁</m:t>
                    </m:r>
                  </m:oMath>
                </a14:m>
                <a:r>
                  <a:rPr lang="en-US" sz="1400" dirty="0" smtClean="0">
                    <a:latin typeface="Calibri" panose="020F0502020204030204" pitchFamily="34" charset="0"/>
                  </a:rPr>
                  <a:t>, </a:t>
                </a:r>
                <a14:m>
                  <m:oMath xmlns:m="http://schemas.openxmlformats.org/officeDocument/2006/math">
                    <m:r>
                      <a:rPr lang="en-US" sz="1400" i="1" dirty="0" smtClean="0">
                        <a:latin typeface="Cambria Math"/>
                      </a:rPr>
                      <m:t>𝑀</m:t>
                    </m:r>
                    <m:r>
                      <a:rPr lang="en-US" sz="1400" i="1" dirty="0" smtClean="0">
                        <a:latin typeface="Cambria Math"/>
                      </a:rPr>
                      <m:t> &lt;&lt; </m:t>
                    </m:r>
                    <m:r>
                      <a:rPr lang="en-US" sz="1400" i="1" dirty="0" smtClean="0">
                        <a:latin typeface="Cambria Math"/>
                      </a:rPr>
                      <m:t>𝐾</m:t>
                    </m:r>
                  </m:oMath>
                </a14:m>
                <a:r>
                  <a:rPr lang="en-US" sz="1400" dirty="0" smtClean="0">
                    <a:latin typeface="Calibri" panose="020F0502020204030204"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934200" y="4648200"/>
                <a:ext cx="2057400" cy="1169551"/>
              </a:xfrm>
              <a:prstGeom prst="rect">
                <a:avLst/>
              </a:prstGeom>
              <a:blipFill>
                <a:blip r:embed="rId3"/>
                <a:stretch>
                  <a:fillRect l="-590" t="-518" b="-414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04800" y="1430972"/>
                <a:ext cx="1828800" cy="1692771"/>
              </a:xfrm>
              <a:prstGeom prst="rect">
                <a:avLst/>
              </a:prstGeom>
              <a:solidFill>
                <a:schemeClr val="accent1">
                  <a:lumMod val="20000"/>
                  <a:lumOff val="80000"/>
                </a:schemeClr>
              </a:solidFill>
            </p:spPr>
            <p:txBody>
              <a:bodyPr wrap="square" rtlCol="0">
                <a:spAutoFit/>
              </a:bodyPr>
              <a:lstStyle/>
              <a:p>
                <a:pPr algn="ctr"/>
                <a:r>
                  <a:rPr lang="en-US" sz="1600" b="1" dirty="0" smtClean="0">
                    <a:latin typeface="Calibri" panose="020F0502020204030204" pitchFamily="34" charset="0"/>
                  </a:rPr>
                  <a:t>High fidelity CFD simulations:</a:t>
                </a:r>
              </a:p>
              <a:p>
                <a:pPr algn="ctr"/>
                <a:endParaRPr lang="en-US" sz="400" dirty="0" smtClean="0">
                  <a:latin typeface="Calibri" panose="020F0502020204030204" pitchFamily="34" charset="0"/>
                </a:endParaRPr>
              </a:p>
              <a:p>
                <a:pPr algn="ctr"/>
                <a:endParaRPr lang="en-US" sz="400" dirty="0" smtClean="0">
                  <a:latin typeface="Calibri" panose="020F0502020204030204" pitchFamily="34" charset="0"/>
                </a:endParaRPr>
              </a:p>
              <a:p>
                <a:pPr algn="ctr"/>
                <a:r>
                  <a:rPr lang="en-US" sz="1600" dirty="0" smtClean="0">
                    <a:latin typeface="Calibri" panose="020F0502020204030204" pitchFamily="34" charset="0"/>
                  </a:rPr>
                  <a:t>Snapshot 1</a:t>
                </a:r>
              </a:p>
              <a:p>
                <a:pPr algn="ctr"/>
                <a:r>
                  <a:rPr lang="en-US" sz="1600" dirty="0" smtClean="0">
                    <a:latin typeface="Calibri" panose="020F0502020204030204" pitchFamily="34" charset="0"/>
                  </a:rPr>
                  <a:t>Snapshot 2</a:t>
                </a:r>
              </a:p>
              <a:p>
                <a:pPr algn="ct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m:t>
                      </m:r>
                    </m:oMath>
                  </m:oMathPara>
                </a14:m>
                <a:endParaRPr lang="en-US" sz="1600" dirty="0" smtClean="0">
                  <a:latin typeface="Calibri" panose="020F0502020204030204" pitchFamily="34" charset="0"/>
                </a:endParaRPr>
              </a:p>
              <a:p>
                <a:pPr algn="ctr"/>
                <a:r>
                  <a:rPr lang="en-US" sz="1600" dirty="0" smtClean="0">
                    <a:latin typeface="Calibri" panose="020F0502020204030204" pitchFamily="34" charset="0"/>
                  </a:rPr>
                  <a:t>Snapshot K</a:t>
                </a:r>
                <a:endParaRPr lang="en-US" sz="1600" dirty="0">
                  <a:latin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1430972"/>
                <a:ext cx="1828800" cy="1692771"/>
              </a:xfrm>
              <a:prstGeom prst="rect">
                <a:avLst/>
              </a:prstGeom>
              <a:blipFill>
                <a:blip r:embed="rId4"/>
                <a:stretch>
                  <a:fillRect t="-1083" b="-3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1539508"/>
                <a:ext cx="2971800" cy="1400192"/>
              </a:xfrm>
              <a:prstGeom prst="rect">
                <a:avLst/>
              </a:prstGeom>
              <a:solidFill>
                <a:srgbClr val="FFFFCC"/>
              </a:solidFill>
            </p:spPr>
            <p:txBody>
              <a:bodyPr wrap="square" rtlCol="0">
                <a:spAutoFit/>
              </a:bodyPr>
              <a:lstStyle/>
              <a:p>
                <a:pPr algn="ctr"/>
                <a:r>
                  <a:rPr lang="en-US" sz="1600" b="1" dirty="0" smtClean="0">
                    <a:latin typeface="Calibri" panose="020F0502020204030204" pitchFamily="34" charset="0"/>
                  </a:rPr>
                  <a:t>Fluid modal decomposition (POD):</a:t>
                </a:r>
              </a:p>
              <a:p>
                <a:pPr algn="ctr"/>
                <a:endParaRPr lang="en-US" sz="400" b="1" dirty="0">
                  <a:latin typeface="Calibri" panose="020F0502020204030204" pitchFamily="34" charset="0"/>
                </a:endParaRPr>
              </a:p>
              <a:p>
                <a:pPr algn="ctr"/>
                <a:endParaRPr lang="en-US" sz="400" b="1" dirty="0" smtClean="0">
                  <a:latin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𝒖</m:t>
                      </m:r>
                      <m:r>
                        <a:rPr lang="en-US" sz="1600" b="0" i="1" smtClean="0">
                          <a:latin typeface="Cambria Math" panose="02040503050406030204" pitchFamily="18" charset="0"/>
                        </a:rPr>
                        <m:t>(</m:t>
                      </m:r>
                      <m:r>
                        <a:rPr lang="en-US" sz="1600" b="1" i="1" smtClean="0">
                          <a:latin typeface="Cambria Math" panose="02040503050406030204" pitchFamily="18" charset="0"/>
                        </a:rPr>
                        <m:t>𝒙</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ea typeface="Cambria Math" panose="02040503050406030204" pitchFamily="18" charset="0"/>
                            </a:rPr>
                          </m:ctrlPr>
                        </m:naryPr>
                        <m:sub>
                          <m:r>
                            <m:rPr>
                              <m:brk m:alnAt="23"/>
                            </m:rPr>
                            <a:rPr lang="en-US" sz="1600" b="0" i="1" smtClean="0">
                              <a:latin typeface="Cambria Math" panose="02040503050406030204" pitchFamily="18" charset="0"/>
                              <a:ea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=1</m:t>
                          </m:r>
                        </m:sub>
                        <m:sup>
                          <m:r>
                            <a:rPr lang="en-US" sz="1600" b="0" i="1" smtClean="0">
                              <a:latin typeface="Cambria Math" panose="02040503050406030204" pitchFamily="18" charset="0"/>
                              <a:ea typeface="Cambria Math" panose="02040503050406030204" pitchFamily="18" charset="0"/>
                            </a:rPr>
                            <m:t>𝑀</m:t>
                          </m:r>
                        </m:sup>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𝑎</m:t>
                              </m:r>
                            </m:e>
                            <m:sub>
                              <m:r>
                                <a:rPr lang="en-US" sz="1600" b="0" i="1" smtClean="0">
                                  <a:latin typeface="Cambria Math" panose="02040503050406030204" pitchFamily="18" charset="0"/>
                                  <a:ea typeface="Cambria Math" panose="02040503050406030204" pitchFamily="18" charset="0"/>
                                </a:rPr>
                                <m:t>𝑀</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𝑘</m:t>
                              </m:r>
                            </m:sub>
                          </m:sSub>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𝑡</m:t>
                              </m:r>
                            </m:e>
                          </m:d>
                        </m:e>
                      </m:nary>
                      <m:sSub>
                        <m:sSubPr>
                          <m:ctrlPr>
                            <a:rPr lang="en-US" sz="1600" b="0" i="1" smtClean="0">
                              <a:latin typeface="Cambria Math" panose="02040503050406030204" pitchFamily="18" charset="0"/>
                              <a:ea typeface="Cambria Math" panose="02040503050406030204" pitchFamily="18" charset="0"/>
                            </a:rPr>
                          </m:ctrlPr>
                        </m:sSubPr>
                        <m:e>
                          <m:r>
                            <a:rPr lang="en-US" sz="1600" b="1" i="1">
                              <a:latin typeface="Cambria Math"/>
                              <a:ea typeface="Cambria Math"/>
                            </a:rPr>
                            <m:t>𝝓</m:t>
                          </m:r>
                        </m:e>
                        <m:sub>
                          <m:r>
                            <a:rPr lang="en-US" sz="1600" b="0" i="1" smtClean="0">
                              <a:latin typeface="Cambria Math" panose="02040503050406030204" pitchFamily="18" charset="0"/>
                              <a:ea typeface="Cambria Math" panose="02040503050406030204" pitchFamily="18" charset="0"/>
                            </a:rPr>
                            <m:t>𝑘</m:t>
                          </m:r>
                        </m:sub>
                      </m:sSub>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𝒙</m:t>
                      </m:r>
                      <m:r>
                        <a:rPr lang="en-US" sz="1600" b="0" i="1" smtClean="0">
                          <a:latin typeface="Cambria Math" panose="02040503050406030204" pitchFamily="18" charset="0"/>
                          <a:ea typeface="Cambria Math" panose="02040503050406030204" pitchFamily="18" charset="0"/>
                        </a:rPr>
                        <m:t>)</m:t>
                      </m:r>
                    </m:oMath>
                  </m:oMathPara>
                </a14:m>
                <a:endParaRPr lang="en-US" sz="1600" dirty="0" smtClean="0">
                  <a:latin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1539508"/>
                <a:ext cx="2971800" cy="1400192"/>
              </a:xfrm>
              <a:prstGeom prst="rect">
                <a:avLst/>
              </a:prstGeom>
              <a:blipFill>
                <a:blip r:embed="rId5"/>
                <a:stretch>
                  <a:fillRect t="-1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77000" y="1717526"/>
                <a:ext cx="2590800" cy="954107"/>
              </a:xfrm>
              <a:prstGeom prst="rect">
                <a:avLst/>
              </a:prstGeom>
              <a:solidFill>
                <a:srgbClr val="CCFF99"/>
              </a:solidFill>
            </p:spPr>
            <p:txBody>
              <a:bodyPr wrap="square" rtlCol="0">
                <a:spAutoFit/>
              </a:bodyPr>
              <a:lstStyle/>
              <a:p>
                <a:pPr algn="ctr"/>
                <a:r>
                  <a:rPr lang="en-US" sz="1600" b="1" dirty="0" smtClean="0">
                    <a:latin typeface="Calibri" panose="020F0502020204030204" pitchFamily="34" charset="0"/>
                  </a:rPr>
                  <a:t>Galerkin projection </a:t>
                </a:r>
              </a:p>
              <a:p>
                <a:pPr algn="ctr"/>
                <a:r>
                  <a:rPr lang="en-US" sz="1600" b="1" dirty="0" smtClean="0">
                    <a:latin typeface="Calibri" panose="020F0502020204030204" pitchFamily="34" charset="0"/>
                  </a:rPr>
                  <a:t>of fluid PDEs:</a:t>
                </a:r>
              </a:p>
              <a:p>
                <a:pPr algn="ctr"/>
                <a:endParaRPr lang="en-US" sz="400" b="1" dirty="0">
                  <a:latin typeface="Calibri" panose="020F0502020204030204" pitchFamily="34" charset="0"/>
                </a:endParaRPr>
              </a:p>
              <a:p>
                <a:pPr algn="ctr"/>
                <a:endParaRPr lang="en-US" sz="400" b="1" dirty="0" smtClean="0">
                  <a:latin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d>
                        <m:dPr>
                          <m:ctrlPr>
                            <a:rPr lang="en-US" sz="1600" i="1" smtClean="0">
                              <a:latin typeface="Cambria Math" panose="02040503050406030204" pitchFamily="18" charset="0"/>
                            </a:rPr>
                          </m:ctrlPr>
                        </m:dPr>
                        <m:e>
                          <m:sSub>
                            <m:sSubPr>
                              <m:ctrlPr>
                                <a:rPr lang="en-US" sz="1600" i="1">
                                  <a:latin typeface="Cambria Math" panose="02040503050406030204" pitchFamily="18" charset="0"/>
                                  <a:ea typeface="Cambria Math" panose="02040503050406030204" pitchFamily="18" charset="0"/>
                                </a:rPr>
                              </m:ctrlPr>
                            </m:sSubPr>
                            <m:e>
                              <m:r>
                                <a:rPr lang="en-US" sz="1600" b="1" i="1">
                                  <a:latin typeface="Cambria Math"/>
                                  <a:ea typeface="Cambria Math"/>
                                </a:rPr>
                                <m:t>𝝓</m:t>
                              </m:r>
                            </m:e>
                            <m:sub>
                              <m:r>
                                <a:rPr lang="en-US" sz="1600" i="1">
                                  <a:latin typeface="Cambria Math" panose="02040503050406030204" pitchFamily="18" charset="0"/>
                                  <a:ea typeface="Cambria Math" panose="02040503050406030204" pitchFamily="18" charset="0"/>
                                </a:rPr>
                                <m:t>𝑘</m:t>
                              </m:r>
                            </m:sub>
                          </m:sSub>
                          <m:r>
                            <a:rPr lang="en-US" sz="1600" b="0" i="1" smtClean="0">
                              <a:latin typeface="Cambria Math" panose="02040503050406030204" pitchFamily="18" charset="0"/>
                              <a:ea typeface="Cambria Math" panose="02040503050406030204" pitchFamily="18" charset="0"/>
                            </a:rPr>
                            <m:t>,</m:t>
                          </m:r>
                          <m:acc>
                            <m:accPr>
                              <m:chr m:val="̇"/>
                              <m:ctrlPr>
                                <a:rPr lang="en-US" sz="1600" b="0" i="1" smtClean="0">
                                  <a:latin typeface="Cambria Math" panose="02040503050406030204" pitchFamily="18" charset="0"/>
                                  <a:ea typeface="Cambria Math" panose="02040503050406030204" pitchFamily="18" charset="0"/>
                                </a:rPr>
                              </m:ctrlPr>
                            </m:accPr>
                            <m:e>
                              <m:r>
                                <a:rPr lang="en-US" sz="1600" b="1" i="1" smtClean="0">
                                  <a:latin typeface="Cambria Math" panose="02040503050406030204" pitchFamily="18" charset="0"/>
                                  <a:ea typeface="Cambria Math" panose="02040503050406030204" pitchFamily="18" charset="0"/>
                                </a:rPr>
                                <m:t>𝒖</m:t>
                              </m:r>
                            </m:e>
                          </m:acc>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𝑭</m:t>
                          </m:r>
                          <m:r>
                            <a:rPr lang="en-US" sz="1600" b="0"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𝒖</m:t>
                          </m:r>
                          <m:r>
                            <a:rPr lang="en-US" sz="1600" b="0" i="1" smtClean="0">
                              <a:latin typeface="Cambria Math" panose="02040503050406030204" pitchFamily="18" charset="0"/>
                              <a:ea typeface="Cambria Math" panose="02040503050406030204" pitchFamily="18" charset="0"/>
                            </a:rPr>
                            <m:t>)</m:t>
                          </m:r>
                        </m:e>
                      </m:d>
                      <m:r>
                        <a:rPr lang="en-US" sz="1600" b="0" i="1" smtClean="0">
                          <a:latin typeface="Cambria Math" panose="02040503050406030204" pitchFamily="18" charset="0"/>
                        </a:rPr>
                        <m:t>=0</m:t>
                      </m:r>
                    </m:oMath>
                  </m:oMathPara>
                </a14:m>
                <a:endParaRPr lang="en-US" sz="1600" dirty="0" smtClean="0">
                  <a:latin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477000" y="1717526"/>
                <a:ext cx="2590800" cy="954107"/>
              </a:xfrm>
              <a:prstGeom prst="rect">
                <a:avLst/>
              </a:prstGeom>
              <a:blipFill>
                <a:blip r:embed="rId6"/>
                <a:stretch>
                  <a:fillRect t="-1923" b="-3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24200" y="5276275"/>
                <a:ext cx="3048000" cy="718658"/>
              </a:xfrm>
              <a:prstGeom prst="rect">
                <a:avLst/>
              </a:prstGeom>
              <a:solidFill>
                <a:srgbClr val="F8CFF9"/>
              </a:solidFill>
            </p:spPr>
            <p:txBody>
              <a:bodyPr wrap="square" rtlCol="0">
                <a:spAutoFit/>
              </a:bodyPr>
              <a:lstStyle/>
              <a:p>
                <a:pPr algn="ctr"/>
                <a:r>
                  <a:rPr lang="en-US" sz="1600" b="1" dirty="0" smtClean="0">
                    <a:latin typeface="Calibri" panose="020F0502020204030204" pitchFamily="34" charset="0"/>
                  </a:rPr>
                  <a:t>“Small” ROM ODE system:</a:t>
                </a:r>
              </a:p>
              <a:p>
                <a:endParaRPr lang="en-US" sz="400" dirty="0" smtClean="0">
                  <a:latin typeface="Calibri" panose="020F0502020204030204" pitchFamily="34" charset="0"/>
                </a:endParaRPr>
              </a:p>
              <a:p>
                <a:endParaRPr lang="en-US" sz="400" dirty="0">
                  <a:latin typeface="Calibri" panose="020F0502020204030204" pitchFamily="34" charset="0"/>
                </a:endParaRPr>
              </a:p>
              <a:p>
                <a:pPr algn="ctr"/>
                <a14:m>
                  <m:oMath xmlns:m="http://schemas.openxmlformats.org/officeDocument/2006/math">
                    <m:sSub>
                      <m:sSubPr>
                        <m:ctrlPr>
                          <a:rPr lang="en-US" sz="1600" i="1" smtClean="0">
                            <a:latin typeface="Cambria Math" panose="02040503050406030204" pitchFamily="18" charset="0"/>
                          </a:rPr>
                        </m:ctrlPr>
                      </m:sSubPr>
                      <m:e>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𝑎</m:t>
                            </m:r>
                          </m:e>
                        </m:acc>
                      </m:e>
                      <m:sub>
                        <m:r>
                          <a:rPr lang="en-US" sz="1600" b="0" i="1" smtClean="0">
                            <a:latin typeface="Cambria Math" panose="02040503050406030204" pitchFamily="18" charset="0"/>
                          </a:rPr>
                          <m:t>𝑀</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r>
                      <a:rPr lang="en-US" sz="1600" b="0" i="1" smtClean="0">
                        <a:latin typeface="Cambria Math" panose="02040503050406030204" pitchFamily="18" charset="0"/>
                      </a:rPr>
                      <m:t>=</m:t>
                    </m:r>
                    <m:r>
                      <a:rPr lang="en-US" sz="1600" b="0" i="1" smtClean="0">
                        <a:latin typeface="Cambria Math" panose="02040503050406030204" pitchFamily="18" charset="0"/>
                      </a:rPr>
                      <m:t>𝑓</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𝑀</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b="0" i="1" smtClean="0">
                            <a:latin typeface="Cambria Math" panose="02040503050406030204" pitchFamily="18" charset="0"/>
                          </a:rPr>
                          <m:t>𝑀</m:t>
                        </m:r>
                        <m:r>
                          <a:rPr lang="en-US" sz="1600" b="0" i="1" smtClean="0">
                            <a:latin typeface="Cambria Math" panose="02040503050406030204" pitchFamily="18" charset="0"/>
                          </a:rPr>
                          <m:t>,</m:t>
                        </m:r>
                        <m:r>
                          <a:rPr lang="en-US" sz="1600" b="0" i="1" smtClean="0">
                            <a:latin typeface="Cambria Math" panose="02040503050406030204" pitchFamily="18" charset="0"/>
                          </a:rPr>
                          <m:t>𝑀</m:t>
                        </m:r>
                      </m:sub>
                    </m:sSub>
                  </m:oMath>
                </a14:m>
                <a:r>
                  <a:rPr lang="en-US" sz="1600" dirty="0" smtClean="0">
                    <a:latin typeface="Calibri" panose="020F0502020204030204" pitchFamily="34" charset="0"/>
                  </a:rPr>
                  <a:t>)</a:t>
                </a:r>
                <a:endParaRPr lang="en-US" sz="1600"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24200" y="5276275"/>
                <a:ext cx="3048000" cy="718658"/>
              </a:xfrm>
              <a:prstGeom prst="rect">
                <a:avLst/>
              </a:prstGeom>
              <a:blipFill>
                <a:blip r:embed="rId7"/>
                <a:stretch>
                  <a:fillRect t="-2564" b="-10256"/>
                </a:stretch>
              </a:blipFill>
            </p:spPr>
            <p:txBody>
              <a:bodyPr/>
              <a:lstStyle/>
              <a:p>
                <a:r>
                  <a:rPr lang="en-US">
                    <a:noFill/>
                  </a:rPr>
                  <a:t> </a:t>
                </a:r>
              </a:p>
            </p:txBody>
          </p:sp>
        </mc:Fallback>
      </mc:AlternateContent>
      <p:cxnSp>
        <p:nvCxnSpPr>
          <p:cNvPr id="13" name="Straight Arrow Connector 12"/>
          <p:cNvCxnSpPr>
            <a:endCxn id="7" idx="1"/>
          </p:cNvCxnSpPr>
          <p:nvPr/>
        </p:nvCxnSpPr>
        <p:spPr>
          <a:xfrm flipV="1">
            <a:off x="2133600" y="2239604"/>
            <a:ext cx="762000" cy="11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a:off x="5867400" y="2239604"/>
            <a:ext cx="60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5212779" y="2716654"/>
            <a:ext cx="2604642" cy="25146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1866949"/>
            <a:ext cx="685800" cy="307777"/>
          </a:xfrm>
          <a:prstGeom prst="rect">
            <a:avLst/>
          </a:prstGeom>
          <a:noFill/>
        </p:spPr>
        <p:txBody>
          <a:bodyPr wrap="square" rtlCol="0">
            <a:spAutoFit/>
          </a:bodyPr>
          <a:lstStyle/>
          <a:p>
            <a:r>
              <a:rPr lang="en-US" sz="1400" dirty="0" smtClean="0">
                <a:latin typeface="Calibri" panose="020F0502020204030204" pitchFamily="34" charset="0"/>
              </a:rPr>
              <a:t>Step 1</a:t>
            </a:r>
            <a:endParaRPr lang="en-US" sz="1400" dirty="0">
              <a:latin typeface="Calibri" panose="020F0502020204030204" pitchFamily="34" charset="0"/>
            </a:endParaRPr>
          </a:p>
        </p:txBody>
      </p:sp>
      <p:sp>
        <p:nvSpPr>
          <p:cNvPr id="22" name="TextBox 21"/>
          <p:cNvSpPr txBox="1"/>
          <p:nvPr/>
        </p:nvSpPr>
        <p:spPr>
          <a:xfrm>
            <a:off x="5867400" y="1869926"/>
            <a:ext cx="685800" cy="307777"/>
          </a:xfrm>
          <a:prstGeom prst="rect">
            <a:avLst/>
          </a:prstGeom>
          <a:noFill/>
        </p:spPr>
        <p:txBody>
          <a:bodyPr wrap="square" rtlCol="0">
            <a:spAutoFit/>
          </a:bodyPr>
          <a:lstStyle/>
          <a:p>
            <a:r>
              <a:rPr lang="en-US" sz="1400" dirty="0" smtClean="0">
                <a:latin typeface="Calibri" panose="020F0502020204030204" pitchFamily="34" charset="0"/>
              </a:rPr>
              <a:t>Step 2</a:t>
            </a:r>
            <a:endParaRPr lang="en-US" sz="14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533400" y="4648200"/>
                <a:ext cx="1371600" cy="534955"/>
              </a:xfrm>
              <a:prstGeom prst="rect">
                <a:avLst/>
              </a:prstGeom>
              <a:noFill/>
              <a:ln>
                <a:solidFill>
                  <a:schemeClr val="tx1"/>
                </a:solidFill>
              </a:ln>
            </p:spPr>
            <p:txBody>
              <a:bodyPr wrap="square" rtlCol="0">
                <a:spAutoFit/>
              </a:bodyPr>
              <a:lstStyle/>
              <a:p>
                <a:pPr algn="ctr"/>
                <a:r>
                  <a:rPr lang="en-US" sz="1400" dirty="0" smtClean="0">
                    <a:latin typeface="Calibri" panose="020F0502020204030204" pitchFamily="34" charset="0"/>
                  </a:rPr>
                  <a:t>Basis energy = </a:t>
                </a:r>
                <a14:m>
                  <m:oMath xmlns:m="http://schemas.openxmlformats.org/officeDocument/2006/math">
                    <m:nary>
                      <m:naryPr>
                        <m:chr m:val="∑"/>
                        <m:ctrlPr>
                          <a:rPr lang="en-US" sz="1400" i="1" smtClean="0">
                            <a:latin typeface="Cambria Math" panose="02040503050406030204" pitchFamily="18" charset="0"/>
                          </a:rPr>
                        </m:ctrlPr>
                      </m:naryPr>
                      <m:sub>
                        <m:r>
                          <m:rPr>
                            <m:brk m:alnAt="23"/>
                          </m:rPr>
                          <a:rPr lang="en-US" sz="1400" b="0" i="1" smtClean="0">
                            <a:latin typeface="Cambria Math" panose="02040503050406030204" pitchFamily="18" charset="0"/>
                          </a:rPr>
                          <m:t>𝑖</m:t>
                        </m:r>
                        <m:r>
                          <a:rPr lang="en-US" sz="1400" b="0" i="1" smtClean="0">
                            <a:latin typeface="Cambria Math" panose="02040503050406030204" pitchFamily="18" charset="0"/>
                          </a:rPr>
                          <m:t>=1</m:t>
                        </m:r>
                      </m:sub>
                      <m:sup>
                        <m:r>
                          <a:rPr lang="en-US" sz="1400" b="0" i="1" smtClean="0">
                            <a:latin typeface="Cambria Math" panose="02040503050406030204" pitchFamily="18" charset="0"/>
                          </a:rPr>
                          <m:t>𝑀</m:t>
                        </m:r>
                      </m:sup>
                      <m:e>
                        <m:sSup>
                          <m:sSupPr>
                            <m:ctrlPr>
                              <a:rPr lang="en-US" sz="1400" i="1" smtClean="0">
                                <a:latin typeface="Cambria Math" panose="02040503050406030204" pitchFamily="18" charset="0"/>
                              </a:rPr>
                            </m:ctrlPr>
                          </m:sSupPr>
                          <m:e>
                            <m:r>
                              <a:rPr lang="en-US" sz="1400" i="1" smtClean="0">
                                <a:latin typeface="Cambria Math" panose="02040503050406030204" pitchFamily="18" charset="0"/>
                                <a:ea typeface="Cambria Math" panose="02040503050406030204" pitchFamily="18" charset="0"/>
                              </a:rPr>
                              <m:t>𝜎</m:t>
                            </m:r>
                          </m:e>
                          <m:sup>
                            <m:r>
                              <a:rPr lang="en-US" sz="1400" b="0" i="1" smtClean="0">
                                <a:latin typeface="Cambria Math" panose="02040503050406030204" pitchFamily="18" charset="0"/>
                              </a:rPr>
                              <m:t>2</m:t>
                            </m:r>
                          </m:sup>
                        </m:sSup>
                      </m:e>
                    </m:nary>
                  </m:oMath>
                </a14:m>
                <a:endParaRPr lang="en-US" sz="1400"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3400" y="4648200"/>
                <a:ext cx="1371600" cy="534955"/>
              </a:xfrm>
              <a:prstGeom prst="rect">
                <a:avLst/>
              </a:prstGeom>
              <a:blipFill>
                <a:blip r:embed="rId8"/>
                <a:stretch>
                  <a:fillRect t="-15730" b="-8876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35819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114800" y="1804855"/>
            <a:ext cx="5218461" cy="3810000"/>
          </a:xfrm>
          <a:prstGeom prst="rect">
            <a:avLst/>
          </a:prstGeom>
        </p:spPr>
      </p:pic>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Extreme Model Reduction</a:t>
            </a:r>
            <a:endParaRPr sz="36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76200" y="880554"/>
                <a:ext cx="8915400" cy="138499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Most realistic applications (e.g., high </a:t>
                </a:r>
                <a:r>
                  <a:rPr lang="en-US" sz="2000" i="1" dirty="0" smtClean="0">
                    <a:latin typeface="Calibri" panose="020F0502020204030204" pitchFamily="34" charset="0"/>
                  </a:rPr>
                  <a:t>Re</a:t>
                </a:r>
                <a:r>
                  <a:rPr lang="en-US" sz="2000" dirty="0" smtClean="0">
                    <a:latin typeface="Calibri" panose="020F0502020204030204" pitchFamily="34" charset="0"/>
                  </a:rPr>
                  <a:t> compressible cavity): basis that captures </a:t>
                </a:r>
                <a14:m>
                  <m:oMath xmlns:m="http://schemas.openxmlformats.org/officeDocument/2006/math">
                    <m:r>
                      <a:rPr lang="en-US" sz="2000" b="0" i="0" smtClean="0">
                        <a:latin typeface="Cambria Math" panose="02040503050406030204" pitchFamily="18" charset="0"/>
                        <a:ea typeface="Cambria Math" panose="02040503050406030204" pitchFamily="18" charset="0"/>
                      </a:rPr>
                      <m:t>&gt;</m:t>
                    </m:r>
                  </m:oMath>
                </a14:m>
                <a:r>
                  <a:rPr lang="en-US" sz="2000" b="1" i="1" dirty="0" smtClean="0">
                    <a:latin typeface="Calibri" panose="020F0502020204030204" pitchFamily="34" charset="0"/>
                  </a:rPr>
                  <a:t>99% snapshot energy</a:t>
                </a:r>
                <a:r>
                  <a:rPr lang="en-US" sz="2000" dirty="0" smtClean="0">
                    <a:latin typeface="Calibri" panose="020F0502020204030204" pitchFamily="34" charset="0"/>
                  </a:rPr>
                  <a:t> is required to accurately reproduce snapshots.</a:t>
                </a:r>
              </a:p>
              <a:p>
                <a:pPr marL="285750" indent="-285750">
                  <a:buFont typeface="Arial" panose="020B0604020202020204" pitchFamily="34" charset="0"/>
                  <a:buChar char="•"/>
                </a:pPr>
                <a:endParaRPr lang="en-US" sz="400" dirty="0" smtClean="0">
                  <a:latin typeface="Calibri" panose="020F0502020204030204" pitchFamily="34" charset="0"/>
                </a:endParaRPr>
              </a:p>
              <a:p>
                <a:pPr lvl="1"/>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latin typeface="Calibri" panose="020F0502020204030204" pitchFamily="34" charset="0"/>
                  </a:rPr>
                  <a:t> leads to </a:t>
                </a:r>
                <a14:m>
                  <m:oMath xmlns:m="http://schemas.openxmlformats.org/officeDocument/2006/math">
                    <m:r>
                      <a:rPr lang="en-US" sz="2000" i="1" dirty="0" smtClean="0">
                        <a:latin typeface="Cambria Math" panose="02040503050406030204" pitchFamily="18" charset="0"/>
                      </a:rPr>
                      <m:t>𝑀</m:t>
                    </m:r>
                    <m:r>
                      <a:rPr lang="en-US" sz="2000" i="1" dirty="0" smtClean="0">
                        <a:latin typeface="Cambria Math" panose="02040503050406030204" pitchFamily="18" charset="0"/>
                      </a:rPr>
                      <m:t> </m:t>
                    </m:r>
                  </m:oMath>
                </a14:m>
                <a:r>
                  <a:rPr lang="en-US" sz="2000" dirty="0" smtClean="0">
                    <a:latin typeface="Calibri" panose="020F0502020204030204" pitchFamily="34" charset="0"/>
                  </a:rPr>
                  <a:t>&gt;</a:t>
                </a:r>
                <a14:m>
                  <m:oMath xmlns:m="http://schemas.openxmlformats.org/officeDocument/2006/math">
                    <m:r>
                      <a:rPr lang="en-US" sz="2000" i="1" dirty="0" smtClean="0">
                        <a:latin typeface="Cambria Math" panose="02040503050406030204" pitchFamily="18" charset="0"/>
                      </a:rPr>
                      <m:t> </m:t>
                    </m:r>
                    <m:r>
                      <a:rPr lang="en-US" sz="2000" i="1" dirty="0" smtClean="0">
                        <a:latin typeface="Cambria Math" panose="02040503050406030204" pitchFamily="18" charset="0"/>
                      </a:rPr>
                      <m:t>𝑂</m:t>
                    </m:r>
                    <m:r>
                      <a:rPr lang="en-US" sz="2000" i="1" dirty="0" smtClean="0">
                        <a:latin typeface="Cambria Math" panose="02040503050406030204" pitchFamily="18" charset="0"/>
                      </a:rPr>
                      <m:t>(1000) </m:t>
                    </m:r>
                  </m:oMath>
                </a14:m>
                <a:r>
                  <a:rPr lang="en-US" sz="2000" dirty="0" smtClean="0">
                    <a:latin typeface="Calibri" panose="020F0502020204030204" pitchFamily="34" charset="0"/>
                  </a:rPr>
                  <a:t>except for </a:t>
                </a:r>
                <a:r>
                  <a:rPr lang="en-US" sz="2000" b="1" i="1" dirty="0" smtClean="0">
                    <a:latin typeface="Calibri" panose="020F0502020204030204" pitchFamily="34" charset="0"/>
                  </a:rPr>
                  <a:t>toy problems </a:t>
                </a:r>
                <a:r>
                  <a:rPr lang="en-US" sz="2000" dirty="0" smtClean="0">
                    <a:latin typeface="Calibri" panose="020F0502020204030204" pitchFamily="34" charset="0"/>
                  </a:rPr>
                  <a:t>and/or </a:t>
                </a:r>
                <a:r>
                  <a:rPr lang="en-US" sz="2000" b="1" i="1" dirty="0" smtClean="0">
                    <a:latin typeface="Calibri" panose="020F0502020204030204" pitchFamily="34" charset="0"/>
                  </a:rPr>
                  <a:t>low-fidelity</a:t>
                </a:r>
                <a:r>
                  <a:rPr lang="en-US" sz="2000" dirty="0" smtClean="0">
                    <a:latin typeface="Calibri" panose="020F0502020204030204" pitchFamily="34" charset="0"/>
                  </a:rPr>
                  <a:t> models.</a:t>
                </a:r>
              </a:p>
              <a:p>
                <a:endParaRPr lang="en-US" sz="2000" dirty="0" smtClean="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6200" y="880554"/>
                <a:ext cx="8915400" cy="1384995"/>
              </a:xfrm>
              <a:prstGeom prst="rect">
                <a:avLst/>
              </a:prstGeom>
              <a:blipFill>
                <a:blip r:embed="rId4"/>
                <a:stretch>
                  <a:fillRect l="-616" t="-2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9503" y="5620647"/>
                <a:ext cx="7924800" cy="707886"/>
              </a:xfrm>
              <a:prstGeom prst="rect">
                <a:avLst/>
              </a:prstGeom>
              <a:solidFill>
                <a:schemeClr val="accent4">
                  <a:lumMod val="40000"/>
                  <a:lumOff val="60000"/>
                </a:schemeClr>
              </a:solidFill>
            </p:spPr>
            <p:txBody>
              <a:bodyPr wrap="square" rtlCol="0">
                <a:spAutoFit/>
              </a:bodyPr>
              <a:lstStyle/>
              <a:p>
                <a:pPr algn="ctr"/>
                <a:r>
                  <a:rPr lang="en-US" sz="2000" dirty="0">
                    <a:latin typeface="Calibri" panose="020F0502020204030204" pitchFamily="34" charset="0"/>
                  </a:rPr>
                  <a:t>We are looking for an approach that enables </a:t>
                </a:r>
                <a:r>
                  <a:rPr lang="en-US" sz="2000" b="1" i="1" u="sng" dirty="0">
                    <a:latin typeface="Calibri" panose="020F0502020204030204" pitchFamily="34" charset="0"/>
                  </a:rPr>
                  <a:t>extreme model reduction</a:t>
                </a:r>
                <a:r>
                  <a:rPr lang="en-US" sz="2000" dirty="0">
                    <a:latin typeface="Calibri" panose="020F0502020204030204" pitchFamily="34" charset="0"/>
                  </a:rPr>
                  <a:t>: </a:t>
                </a:r>
                <a:endParaRPr lang="en-US" sz="2000" dirty="0" smtClean="0">
                  <a:latin typeface="Calibri" panose="020F0502020204030204" pitchFamily="34" charset="0"/>
                </a:endParaRPr>
              </a:p>
              <a:p>
                <a:pPr algn="ctr"/>
                <a:r>
                  <a:rPr lang="en-US" sz="2000" dirty="0" smtClean="0">
                    <a:latin typeface="Calibri" panose="020F0502020204030204" pitchFamily="34" charset="0"/>
                  </a:rPr>
                  <a:t>ROM </a:t>
                </a:r>
                <a:r>
                  <a:rPr lang="en-US" sz="2000" dirty="0">
                    <a:latin typeface="Calibri" panose="020F0502020204030204" pitchFamily="34" charset="0"/>
                  </a:rPr>
                  <a:t>basis size </a:t>
                </a:r>
                <a:r>
                  <a:rPr lang="en-US" sz="2000" dirty="0" smtClean="0">
                    <a:latin typeface="Calibri" panose="020F0502020204030204" pitchFamily="34" charset="0"/>
                  </a:rPr>
                  <a:t>is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(10)</m:t>
                    </m:r>
                  </m:oMath>
                </a14:m>
                <a:r>
                  <a:rPr lang="en-US" sz="2000" dirty="0">
                    <a:latin typeface="Calibri" panose="020F0502020204030204" pitchFamily="34" charset="0"/>
                  </a:rPr>
                  <a:t> or </a:t>
                </a:r>
                <a14:m>
                  <m:oMath xmlns:m="http://schemas.openxmlformats.org/officeDocument/2006/math">
                    <m:r>
                      <a:rPr lang="en-US" sz="2000" i="1" dirty="0" smtClean="0">
                        <a:latin typeface="Cambria Math" panose="02040503050406030204" pitchFamily="18" charset="0"/>
                      </a:rPr>
                      <m:t>𝑂</m:t>
                    </m:r>
                    <m:r>
                      <a:rPr lang="en-US" sz="2000" i="1" dirty="0" smtClean="0">
                        <a:latin typeface="Cambria Math" panose="02040503050406030204" pitchFamily="18" charset="0"/>
                      </a:rPr>
                      <m:t>(100)</m:t>
                    </m:r>
                  </m:oMath>
                </a14:m>
                <a:r>
                  <a:rPr lang="en-US" sz="2000" dirty="0" smtClean="0">
                    <a:latin typeface="Calibri" panose="020F0502020204030204" pitchFamily="34" charset="0"/>
                  </a:rPr>
                  <a:t>.</a:t>
                </a:r>
                <a:endParaRPr lang="en-US" sz="2000" dirty="0">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79503" y="5620647"/>
                <a:ext cx="7924800" cy="707886"/>
              </a:xfrm>
              <a:prstGeom prst="rect">
                <a:avLst/>
              </a:prstGeom>
              <a:blipFill>
                <a:blip r:embed="rId5"/>
                <a:stretch>
                  <a:fillRect t="-4310" b="-14655"/>
                </a:stretch>
              </a:blipFill>
            </p:spPr>
            <p:txBody>
              <a:bodyPr/>
              <a:lstStyle/>
              <a:p>
                <a:r>
                  <a:rPr lang="en-US">
                    <a:noFill/>
                  </a:rPr>
                  <a:t> </a:t>
                </a:r>
              </a:p>
            </p:txBody>
          </p:sp>
        </mc:Fallback>
      </mc:AlternateContent>
      <p:sp>
        <p:nvSpPr>
          <p:cNvPr id="5" name="TextBox 4"/>
          <p:cNvSpPr txBox="1"/>
          <p:nvPr/>
        </p:nvSpPr>
        <p:spPr>
          <a:xfrm>
            <a:off x="76200" y="2002439"/>
            <a:ext cx="4336895"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Higher </a:t>
            </a:r>
            <a:r>
              <a:rPr lang="en-US" sz="2000" dirty="0">
                <a:latin typeface="Calibri" panose="020F0502020204030204" pitchFamily="34" charset="0"/>
              </a:rPr>
              <a:t>order modes are in general </a:t>
            </a:r>
            <a:r>
              <a:rPr lang="en-US" sz="2000" b="1" i="1" dirty="0">
                <a:latin typeface="Calibri" panose="020F0502020204030204" pitchFamily="34" charset="0"/>
              </a:rPr>
              <a:t>unreliable for prediction</a:t>
            </a:r>
            <a:r>
              <a:rPr lang="en-US" sz="2000" dirty="0">
                <a:latin typeface="Calibri" panose="020F0502020204030204" pitchFamily="34" charset="0"/>
              </a:rPr>
              <a:t>, so including them in the basis is unlikely to improve the </a:t>
            </a:r>
            <a:r>
              <a:rPr lang="en-US" sz="2000" b="1" i="1" dirty="0">
                <a:latin typeface="Calibri" panose="020F0502020204030204" pitchFamily="34" charset="0"/>
              </a:rPr>
              <a:t>predictive</a:t>
            </a:r>
            <a:r>
              <a:rPr lang="en-US" sz="2000" dirty="0">
                <a:latin typeface="Calibri" panose="020F0502020204030204" pitchFamily="34" charset="0"/>
              </a:rPr>
              <a:t> capabilities of a ROM. </a:t>
            </a:r>
            <a:endParaRPr lang="en-US" sz="2000" dirty="0" smtClean="0">
              <a:latin typeface="Calibri" panose="020F0502020204030204" pitchFamily="34" charset="0"/>
            </a:endParaRPr>
          </a:p>
        </p:txBody>
      </p:sp>
      <p:sp>
        <p:nvSpPr>
          <p:cNvPr id="9" name="TextBox 8"/>
          <p:cNvSpPr txBox="1"/>
          <p:nvPr/>
        </p:nvSpPr>
        <p:spPr>
          <a:xfrm>
            <a:off x="271346" y="3831239"/>
            <a:ext cx="3843454" cy="1478816"/>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Figure (right) shows projection error for POD basis constructed using 800 snapshots for cavity problem.  </a:t>
            </a:r>
          </a:p>
          <a:p>
            <a:pPr algn="ctr"/>
            <a:r>
              <a:rPr lang="en-US" dirty="0" smtClean="0">
                <a:latin typeface="Calibri" panose="020F0502020204030204" pitchFamily="34" charset="0"/>
              </a:rPr>
              <a:t>Dashed line = end of snapshot collection period.</a:t>
            </a:r>
            <a:endParaRPr lang="en-US" dirty="0">
              <a:latin typeface="Calibri" panose="020F0502020204030204" pitchFamily="34" charset="0"/>
            </a:endParaRPr>
          </a:p>
        </p:txBody>
      </p:sp>
    </p:spTree>
    <p:extLst>
      <p:ext uri="{BB962C8B-B14F-4D97-AF65-F5344CB8AC3E}">
        <p14:creationId xmlns:p14="http://schemas.microsoft.com/office/powerpoint/2010/main" val="6477109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Mode truncation </a:t>
            </a:r>
            <a:r>
              <a:rPr lang="en-US" sz="3600" dirty="0">
                <a:latin typeface="Calibri" panose="020F0502020204030204" pitchFamily="34" charset="0"/>
              </a:rPr>
              <a:t>i</a:t>
            </a:r>
            <a:r>
              <a:rPr lang="en-US" sz="3600" dirty="0" smtClean="0">
                <a:latin typeface="Calibri" panose="020F0502020204030204" pitchFamily="34" charset="0"/>
              </a:rPr>
              <a:t>nstability</a:t>
            </a:r>
            <a:endParaRPr sz="3600" dirty="0">
              <a:latin typeface="Calibri" panose="020F0502020204030204" pitchFamily="34" charset="0"/>
            </a:endParaRPr>
          </a:p>
        </p:txBody>
      </p:sp>
      <p:sp>
        <p:nvSpPr>
          <p:cNvPr id="13" name="TextBox 12"/>
          <p:cNvSpPr txBox="1"/>
          <p:nvPr/>
        </p:nvSpPr>
        <p:spPr>
          <a:xfrm>
            <a:off x="1676400" y="990600"/>
            <a:ext cx="5486400" cy="400110"/>
          </a:xfrm>
          <a:prstGeom prst="rect">
            <a:avLst/>
          </a:prstGeom>
          <a:solidFill>
            <a:srgbClr val="F5D699"/>
          </a:solidFill>
        </p:spPr>
        <p:txBody>
          <a:bodyPr wrap="square" rtlCol="0">
            <a:spAutoFit/>
          </a:bodyPr>
          <a:lstStyle/>
          <a:p>
            <a:pPr algn="ctr"/>
            <a:r>
              <a:rPr lang="en-US" sz="2000" dirty="0">
                <a:latin typeface="Calibri" panose="020F0502020204030204" pitchFamily="34" charset="0"/>
              </a:rPr>
              <a:t>Projection-based MOR necessitates </a:t>
            </a:r>
            <a:r>
              <a:rPr lang="en-US" sz="2000" b="1" i="1" u="sng" dirty="0" smtClean="0">
                <a:latin typeface="Calibri" panose="020F0502020204030204" pitchFamily="34" charset="0"/>
              </a:rPr>
              <a:t>truncation</a:t>
            </a:r>
            <a:r>
              <a:rPr lang="en-US" sz="2000" b="1" i="1" dirty="0" smtClean="0">
                <a:latin typeface="Calibri" panose="020F0502020204030204" pitchFamily="34" charset="0"/>
              </a:rPr>
              <a:t>.</a:t>
            </a:r>
            <a:endParaRPr lang="en-US" sz="2000" b="1" i="1" u="sng" dirty="0">
              <a:latin typeface="Calibri" panose="020F0502020204030204" pitchFamily="34" charset="0"/>
            </a:endParaRPr>
          </a:p>
        </p:txBody>
      </p:sp>
    </p:spTree>
    <p:extLst>
      <p:ext uri="{BB962C8B-B14F-4D97-AF65-F5344CB8AC3E}">
        <p14:creationId xmlns:p14="http://schemas.microsoft.com/office/powerpoint/2010/main" val="16374112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Mode truncation </a:t>
            </a:r>
            <a:r>
              <a:rPr lang="en-US" sz="3600" dirty="0">
                <a:latin typeface="Calibri" panose="020F0502020204030204" pitchFamily="34" charset="0"/>
              </a:rPr>
              <a:t>i</a:t>
            </a:r>
            <a:r>
              <a:rPr lang="en-US" sz="3600" dirty="0" smtClean="0">
                <a:latin typeface="Calibri" panose="020F0502020204030204" pitchFamily="34" charset="0"/>
              </a:rPr>
              <a:t>nstability</a:t>
            </a:r>
            <a:endParaRPr sz="3600" dirty="0">
              <a:latin typeface="Calibri" panose="020F0502020204030204" pitchFamily="34" charset="0"/>
            </a:endParaRPr>
          </a:p>
        </p:txBody>
      </p:sp>
      <p:sp>
        <p:nvSpPr>
          <p:cNvPr id="102" name="TextShape 2"/>
          <p:cNvSpPr txBox="1"/>
          <p:nvPr/>
        </p:nvSpPr>
        <p:spPr>
          <a:xfrm>
            <a:off x="457200" y="1066800"/>
            <a:ext cx="8229240" cy="4874400"/>
          </a:xfrm>
          <a:prstGeom prst="rect">
            <a:avLst/>
          </a:prstGeom>
          <a:noFill/>
          <a:ln>
            <a:noFill/>
          </a:ln>
        </p:spPr>
        <p:txBody>
          <a:bodyPr/>
          <a:lstStyle/>
          <a:p>
            <a:pPr>
              <a:lnSpc>
                <a:spcPct val="100000"/>
              </a:lnSpc>
            </a:pPr>
            <a:endParaRPr lang="en-US" sz="2000" b="1" dirty="0">
              <a:latin typeface="Calibri" panose="020F0502020204030204" pitchFamily="34" charset="0"/>
            </a:endParaRPr>
          </a:p>
        </p:txBody>
      </p:sp>
      <p:sp>
        <p:nvSpPr>
          <p:cNvPr id="3" name="TextBox 2"/>
          <p:cNvSpPr txBox="1"/>
          <p:nvPr/>
        </p:nvSpPr>
        <p:spPr>
          <a:xfrm>
            <a:off x="275063" y="1390233"/>
            <a:ext cx="8534400" cy="892552"/>
          </a:xfrm>
          <a:prstGeom prst="rect">
            <a:avLst/>
          </a:prstGeom>
          <a:noFill/>
        </p:spPr>
        <p:txBody>
          <a:bodyPr wrap="square" rtlCol="0">
            <a:spAutoFit/>
          </a:bodyPr>
          <a:lstStyle/>
          <a:p>
            <a:pPr>
              <a:lnSpc>
                <a:spcPct val="100000"/>
              </a:lnSpc>
            </a:pPr>
            <a:endParaRPr lang="en-US" sz="400" b="1" dirty="0" smtClean="0">
              <a:latin typeface="Calibri" panose="020F0502020204030204" pitchFamily="34" charset="0"/>
            </a:endParaRPr>
          </a:p>
          <a:p>
            <a:pPr>
              <a:lnSpc>
                <a:spcPct val="100000"/>
              </a:lnSpc>
            </a:pPr>
            <a:r>
              <a:rPr lang="en-US" sz="400" b="1" dirty="0" smtClean="0">
                <a:latin typeface="Calibri" panose="020F0502020204030204" pitchFamily="34" charset="0"/>
              </a:rPr>
              <a:t> </a:t>
            </a: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POD is, by definition and design, biased towards the </a:t>
            </a:r>
            <a:r>
              <a:rPr lang="en-US" sz="2000" b="1" i="1" u="sng" dirty="0" smtClean="0">
                <a:latin typeface="Calibri" panose="020F0502020204030204" pitchFamily="34" charset="0"/>
              </a:rPr>
              <a:t>large, energy producing</a:t>
            </a:r>
            <a:r>
              <a:rPr lang="en-US" sz="2000" b="1" dirty="0" smtClean="0">
                <a:latin typeface="Calibri" panose="020F0502020204030204" pitchFamily="34" charset="0"/>
              </a:rPr>
              <a:t> </a:t>
            </a:r>
            <a:r>
              <a:rPr lang="en-US" sz="2000" dirty="0" smtClean="0">
                <a:latin typeface="Calibri" panose="020F0502020204030204" pitchFamily="34" charset="0"/>
              </a:rPr>
              <a:t>scales of the flow (i.e., modes with large POD eigenvalues).</a:t>
            </a:r>
          </a:p>
          <a:p>
            <a:pPr>
              <a:lnSpc>
                <a:spcPct val="100000"/>
              </a:lnSpc>
            </a:pPr>
            <a:endParaRPr lang="en-US" sz="400" dirty="0" smtClean="0">
              <a:latin typeface="Calibri" panose="020F0502020204030204" pitchFamily="34" charset="0"/>
            </a:endParaRPr>
          </a:p>
        </p:txBody>
      </p:sp>
      <p:sp>
        <p:nvSpPr>
          <p:cNvPr id="13" name="TextBox 12"/>
          <p:cNvSpPr txBox="1"/>
          <p:nvPr/>
        </p:nvSpPr>
        <p:spPr>
          <a:xfrm>
            <a:off x="1676400" y="990600"/>
            <a:ext cx="5486400" cy="400110"/>
          </a:xfrm>
          <a:prstGeom prst="rect">
            <a:avLst/>
          </a:prstGeom>
          <a:solidFill>
            <a:srgbClr val="F5D699"/>
          </a:solidFill>
        </p:spPr>
        <p:txBody>
          <a:bodyPr wrap="square" rtlCol="0">
            <a:spAutoFit/>
          </a:bodyPr>
          <a:lstStyle/>
          <a:p>
            <a:pPr algn="ctr"/>
            <a:r>
              <a:rPr lang="en-US" sz="2000" dirty="0">
                <a:latin typeface="Calibri" panose="020F0502020204030204" pitchFamily="34" charset="0"/>
              </a:rPr>
              <a:t>Projection-based MOR necessitates </a:t>
            </a:r>
            <a:r>
              <a:rPr lang="en-US" sz="2000" b="1" i="1" u="sng" dirty="0" smtClean="0">
                <a:latin typeface="Calibri" panose="020F0502020204030204" pitchFamily="34" charset="0"/>
              </a:rPr>
              <a:t>truncation</a:t>
            </a:r>
            <a:r>
              <a:rPr lang="en-US" sz="2000" b="1" i="1" dirty="0" smtClean="0">
                <a:latin typeface="Calibri" panose="020F0502020204030204" pitchFamily="34" charset="0"/>
              </a:rPr>
              <a:t>.</a:t>
            </a:r>
            <a:endParaRPr lang="en-US" sz="2000" b="1" i="1" u="sng" dirty="0">
              <a:latin typeface="Calibri" panose="020F0502020204030204" pitchFamily="34" charset="0"/>
            </a:endParaRPr>
          </a:p>
        </p:txBody>
      </p:sp>
    </p:spTree>
    <p:extLst>
      <p:ext uri="{BB962C8B-B14F-4D97-AF65-F5344CB8AC3E}">
        <p14:creationId xmlns:p14="http://schemas.microsoft.com/office/powerpoint/2010/main" val="26438844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Mode truncation </a:t>
            </a:r>
            <a:r>
              <a:rPr lang="en-US" sz="3600" dirty="0">
                <a:latin typeface="Calibri" panose="020F0502020204030204" pitchFamily="34" charset="0"/>
              </a:rPr>
              <a:t>i</a:t>
            </a:r>
            <a:r>
              <a:rPr lang="en-US" sz="3600" dirty="0" smtClean="0">
                <a:latin typeface="Calibri" panose="020F0502020204030204" pitchFamily="34" charset="0"/>
              </a:rPr>
              <a:t>nstability</a:t>
            </a:r>
            <a:endParaRPr sz="3600" dirty="0">
              <a:latin typeface="Calibri" panose="020F0502020204030204" pitchFamily="34" charset="0"/>
            </a:endParaRPr>
          </a:p>
        </p:txBody>
      </p:sp>
      <p:sp>
        <p:nvSpPr>
          <p:cNvPr id="3" name="TextBox 2"/>
          <p:cNvSpPr txBox="1"/>
          <p:nvPr/>
        </p:nvSpPr>
        <p:spPr>
          <a:xfrm>
            <a:off x="275063" y="1390233"/>
            <a:ext cx="8534400" cy="1877437"/>
          </a:xfrm>
          <a:prstGeom prst="rect">
            <a:avLst/>
          </a:prstGeom>
          <a:noFill/>
        </p:spPr>
        <p:txBody>
          <a:bodyPr wrap="square" rtlCol="0">
            <a:spAutoFit/>
          </a:bodyPr>
          <a:lstStyle/>
          <a:p>
            <a:pPr>
              <a:lnSpc>
                <a:spcPct val="100000"/>
              </a:lnSpc>
            </a:pPr>
            <a:endParaRPr lang="en-US" sz="400" b="1" dirty="0" smtClean="0">
              <a:latin typeface="Calibri" panose="020F0502020204030204" pitchFamily="34" charset="0"/>
            </a:endParaRPr>
          </a:p>
          <a:p>
            <a:pPr>
              <a:lnSpc>
                <a:spcPct val="100000"/>
              </a:lnSpc>
            </a:pPr>
            <a:r>
              <a:rPr lang="en-US" sz="400" b="1" dirty="0" smtClean="0">
                <a:latin typeface="Calibri" panose="020F0502020204030204" pitchFamily="34" charset="0"/>
              </a:rPr>
              <a:t> </a:t>
            </a: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POD is, by definition and design, biased towards the </a:t>
            </a:r>
            <a:r>
              <a:rPr lang="en-US" sz="2000" b="1" i="1" u="sng" dirty="0" smtClean="0">
                <a:latin typeface="Calibri" panose="020F0502020204030204" pitchFamily="34" charset="0"/>
              </a:rPr>
              <a:t>large, energy producing</a:t>
            </a:r>
            <a:r>
              <a:rPr lang="en-US" sz="2000" b="1" dirty="0" smtClean="0">
                <a:latin typeface="Calibri" panose="020F0502020204030204" pitchFamily="34" charset="0"/>
              </a:rPr>
              <a:t> </a:t>
            </a:r>
            <a:r>
              <a:rPr lang="en-US" sz="2000" dirty="0" smtClean="0">
                <a:latin typeface="Calibri" panose="020F0502020204030204" pitchFamily="34" charset="0"/>
              </a:rPr>
              <a:t>scales of the flow (i.e., modes with large POD eigenvalues).</a:t>
            </a:r>
          </a:p>
          <a:p>
            <a:pPr>
              <a:lnSpc>
                <a:spcPct val="100000"/>
              </a:lnSpc>
            </a:pPr>
            <a:endParaRPr lang="en-US" sz="4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Truncated/unresolved modes are negligible from a </a:t>
            </a:r>
            <a:r>
              <a:rPr lang="en-US" sz="2000" b="1" i="1" u="sng" dirty="0" smtClean="0">
                <a:latin typeface="Calibri" panose="020F0502020204030204" pitchFamily="34" charset="0"/>
              </a:rPr>
              <a:t>data compression</a:t>
            </a:r>
            <a:r>
              <a:rPr lang="en-US" sz="2000" b="1" i="1" dirty="0" smtClean="0">
                <a:latin typeface="Calibri" panose="020F0502020204030204" pitchFamily="34" charset="0"/>
              </a:rPr>
              <a:t> </a:t>
            </a:r>
            <a:r>
              <a:rPr lang="en-US" sz="2000" dirty="0" smtClean="0">
                <a:latin typeface="Calibri" panose="020F0502020204030204" pitchFamily="34" charset="0"/>
              </a:rPr>
              <a:t>point of view (i.e., small POD eigenvalues) but are crucial for the </a:t>
            </a:r>
            <a:r>
              <a:rPr lang="en-US" sz="2000" b="1" i="1" u="sng" dirty="0" smtClean="0">
                <a:latin typeface="Calibri" panose="020F0502020204030204" pitchFamily="34" charset="0"/>
              </a:rPr>
              <a:t>dynamical equations</a:t>
            </a:r>
            <a:r>
              <a:rPr lang="en-US" sz="2000" i="1" dirty="0" smtClean="0">
                <a:latin typeface="Calibri" panose="020F0502020204030204" pitchFamily="34" charset="0"/>
              </a:rPr>
              <a:t>.</a:t>
            </a:r>
          </a:p>
          <a:p>
            <a:pPr>
              <a:lnSpc>
                <a:spcPct val="100000"/>
              </a:lnSpc>
            </a:pPr>
            <a:endParaRPr lang="en-US" sz="400" i="1" u="sng" dirty="0" smtClean="0">
              <a:latin typeface="Calibri" panose="020F0502020204030204" pitchFamily="34" charset="0"/>
            </a:endParaRPr>
          </a:p>
        </p:txBody>
      </p:sp>
      <p:sp>
        <p:nvSpPr>
          <p:cNvPr id="13" name="TextBox 12"/>
          <p:cNvSpPr txBox="1"/>
          <p:nvPr/>
        </p:nvSpPr>
        <p:spPr>
          <a:xfrm>
            <a:off x="1676400" y="990600"/>
            <a:ext cx="5486400" cy="400110"/>
          </a:xfrm>
          <a:prstGeom prst="rect">
            <a:avLst/>
          </a:prstGeom>
          <a:solidFill>
            <a:srgbClr val="F5D699"/>
          </a:solidFill>
        </p:spPr>
        <p:txBody>
          <a:bodyPr wrap="square" rtlCol="0">
            <a:spAutoFit/>
          </a:bodyPr>
          <a:lstStyle/>
          <a:p>
            <a:pPr algn="ctr"/>
            <a:r>
              <a:rPr lang="en-US" sz="2000" dirty="0">
                <a:latin typeface="Calibri" panose="020F0502020204030204" pitchFamily="34" charset="0"/>
              </a:rPr>
              <a:t>Projection-based MOR necessitates </a:t>
            </a:r>
            <a:r>
              <a:rPr lang="en-US" sz="2000" b="1" i="1" u="sng" dirty="0" smtClean="0">
                <a:latin typeface="Calibri" panose="020F0502020204030204" pitchFamily="34" charset="0"/>
              </a:rPr>
              <a:t>truncation</a:t>
            </a:r>
            <a:r>
              <a:rPr lang="en-US" sz="2000" b="1" i="1" dirty="0" smtClean="0">
                <a:latin typeface="Calibri" panose="020F0502020204030204" pitchFamily="34" charset="0"/>
              </a:rPr>
              <a:t>.</a:t>
            </a:r>
            <a:endParaRPr lang="en-US" sz="2000" b="1" i="1" u="sng" dirty="0">
              <a:latin typeface="Calibri" panose="020F0502020204030204" pitchFamily="34" charset="0"/>
            </a:endParaRPr>
          </a:p>
        </p:txBody>
      </p:sp>
    </p:spTree>
    <p:extLst>
      <p:ext uri="{BB962C8B-B14F-4D97-AF65-F5344CB8AC3E}">
        <p14:creationId xmlns:p14="http://schemas.microsoft.com/office/powerpoint/2010/main" val="16007483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Mode truncation </a:t>
            </a:r>
            <a:r>
              <a:rPr lang="en-US" sz="3600" dirty="0">
                <a:latin typeface="Calibri" panose="020F0502020204030204" pitchFamily="34" charset="0"/>
              </a:rPr>
              <a:t>i</a:t>
            </a:r>
            <a:r>
              <a:rPr lang="en-US" sz="3600" dirty="0" smtClean="0">
                <a:latin typeface="Calibri" panose="020F0502020204030204" pitchFamily="34" charset="0"/>
              </a:rPr>
              <a:t>nstability</a:t>
            </a:r>
            <a:endParaRPr sz="3600" dirty="0">
              <a:latin typeface="Calibri" panose="020F0502020204030204" pitchFamily="34" charset="0"/>
            </a:endParaRPr>
          </a:p>
        </p:txBody>
      </p:sp>
      <p:sp>
        <p:nvSpPr>
          <p:cNvPr id="102" name="TextShape 2"/>
          <p:cNvSpPr txBox="1"/>
          <p:nvPr/>
        </p:nvSpPr>
        <p:spPr>
          <a:xfrm>
            <a:off x="457200" y="1066800"/>
            <a:ext cx="8229240" cy="4874400"/>
          </a:xfrm>
          <a:prstGeom prst="rect">
            <a:avLst/>
          </a:prstGeom>
          <a:noFill/>
          <a:ln>
            <a:noFill/>
          </a:ln>
        </p:spPr>
        <p:txBody>
          <a:bodyPr/>
          <a:lstStyle/>
          <a:p>
            <a:pPr>
              <a:lnSpc>
                <a:spcPct val="100000"/>
              </a:lnSpc>
            </a:pPr>
            <a:endParaRPr lang="en-US" sz="2000" b="1" dirty="0">
              <a:latin typeface="Calibri" panose="020F0502020204030204" pitchFamily="34" charset="0"/>
            </a:endParaRPr>
          </a:p>
        </p:txBody>
      </p:sp>
      <p:sp>
        <p:nvSpPr>
          <p:cNvPr id="3" name="TextBox 2"/>
          <p:cNvSpPr txBox="1"/>
          <p:nvPr/>
        </p:nvSpPr>
        <p:spPr>
          <a:xfrm>
            <a:off x="275063" y="1390233"/>
            <a:ext cx="8534400" cy="2800767"/>
          </a:xfrm>
          <a:prstGeom prst="rect">
            <a:avLst/>
          </a:prstGeom>
          <a:noFill/>
        </p:spPr>
        <p:txBody>
          <a:bodyPr wrap="square" rtlCol="0">
            <a:spAutoFit/>
          </a:bodyPr>
          <a:lstStyle/>
          <a:p>
            <a:pPr>
              <a:lnSpc>
                <a:spcPct val="100000"/>
              </a:lnSpc>
            </a:pPr>
            <a:endParaRPr lang="en-US" sz="400" b="1" dirty="0" smtClean="0">
              <a:latin typeface="Calibri" panose="020F0502020204030204" pitchFamily="34" charset="0"/>
            </a:endParaRPr>
          </a:p>
          <a:p>
            <a:pPr>
              <a:lnSpc>
                <a:spcPct val="100000"/>
              </a:lnSpc>
            </a:pPr>
            <a:r>
              <a:rPr lang="en-US" sz="400" b="1" dirty="0" smtClean="0">
                <a:latin typeface="Calibri" panose="020F0502020204030204" pitchFamily="34" charset="0"/>
              </a:rPr>
              <a:t> </a:t>
            </a: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POD is, by definition and design, biased towards the </a:t>
            </a:r>
            <a:r>
              <a:rPr lang="en-US" sz="2000" b="1" i="1" u="sng" dirty="0" smtClean="0">
                <a:latin typeface="Calibri" panose="020F0502020204030204" pitchFamily="34" charset="0"/>
              </a:rPr>
              <a:t>large, energy producing</a:t>
            </a:r>
            <a:r>
              <a:rPr lang="en-US" sz="2000" b="1" dirty="0" smtClean="0">
                <a:latin typeface="Calibri" panose="020F0502020204030204" pitchFamily="34" charset="0"/>
              </a:rPr>
              <a:t> </a:t>
            </a:r>
            <a:r>
              <a:rPr lang="en-US" sz="2000" dirty="0" smtClean="0">
                <a:latin typeface="Calibri" panose="020F0502020204030204" pitchFamily="34" charset="0"/>
              </a:rPr>
              <a:t>scales of the flow (i.e., modes with large POD eigenvalues).</a:t>
            </a:r>
          </a:p>
          <a:p>
            <a:pPr>
              <a:lnSpc>
                <a:spcPct val="100000"/>
              </a:lnSpc>
            </a:pPr>
            <a:endParaRPr lang="en-US" sz="4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Truncated/unresolved modes are negligible from a </a:t>
            </a:r>
            <a:r>
              <a:rPr lang="en-US" sz="2000" b="1" i="1" u="sng" dirty="0" smtClean="0">
                <a:latin typeface="Calibri" panose="020F0502020204030204" pitchFamily="34" charset="0"/>
              </a:rPr>
              <a:t>data compression</a:t>
            </a:r>
            <a:r>
              <a:rPr lang="en-US" sz="2000" b="1" i="1" dirty="0" smtClean="0">
                <a:latin typeface="Calibri" panose="020F0502020204030204" pitchFamily="34" charset="0"/>
              </a:rPr>
              <a:t> </a:t>
            </a:r>
            <a:r>
              <a:rPr lang="en-US" sz="2000" dirty="0" smtClean="0">
                <a:latin typeface="Calibri" panose="020F0502020204030204" pitchFamily="34" charset="0"/>
              </a:rPr>
              <a:t>point of view (i.e., small POD eigenvalues) but are crucial for the </a:t>
            </a:r>
            <a:r>
              <a:rPr lang="en-US" sz="2000" b="1" i="1" u="sng" dirty="0" smtClean="0">
                <a:latin typeface="Calibri" panose="020F0502020204030204" pitchFamily="34" charset="0"/>
              </a:rPr>
              <a:t>dynamical equations</a:t>
            </a:r>
            <a:r>
              <a:rPr lang="en-US" sz="2000" i="1" dirty="0" smtClean="0">
                <a:latin typeface="Calibri" panose="020F0502020204030204" pitchFamily="34" charset="0"/>
              </a:rPr>
              <a:t>.</a:t>
            </a:r>
          </a:p>
          <a:p>
            <a:pPr>
              <a:lnSpc>
                <a:spcPct val="100000"/>
              </a:lnSpc>
            </a:pPr>
            <a:endParaRPr lang="en-US" sz="400" i="1" u="sng"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For fluid flow applications, higher-order modes are associated with energy </a:t>
            </a:r>
            <a:r>
              <a:rPr lang="en-US" sz="2000" b="1" i="1" u="sng" dirty="0" smtClean="0">
                <a:latin typeface="Calibri" panose="020F0502020204030204" pitchFamily="34" charset="0"/>
              </a:rPr>
              <a:t>dissipation</a:t>
            </a:r>
            <a:endParaRPr lang="en-US" sz="2000" dirty="0" smtClean="0">
              <a:latin typeface="Calibri" panose="020F0502020204030204" pitchFamily="34" charset="0"/>
            </a:endParaRPr>
          </a:p>
          <a:p>
            <a:endParaRPr lang="en-US" sz="2000" dirty="0">
              <a:latin typeface="Calibri" panose="020F0502020204030204" pitchFamily="34" charset="0"/>
            </a:endParaRPr>
          </a:p>
        </p:txBody>
      </p:sp>
      <p:sp>
        <p:nvSpPr>
          <p:cNvPr id="13" name="TextBox 12"/>
          <p:cNvSpPr txBox="1"/>
          <p:nvPr/>
        </p:nvSpPr>
        <p:spPr>
          <a:xfrm>
            <a:off x="1676400" y="990600"/>
            <a:ext cx="5486400" cy="400110"/>
          </a:xfrm>
          <a:prstGeom prst="rect">
            <a:avLst/>
          </a:prstGeom>
          <a:solidFill>
            <a:srgbClr val="F5D699"/>
          </a:solidFill>
        </p:spPr>
        <p:txBody>
          <a:bodyPr wrap="square" rtlCol="0">
            <a:spAutoFit/>
          </a:bodyPr>
          <a:lstStyle/>
          <a:p>
            <a:pPr algn="ctr"/>
            <a:r>
              <a:rPr lang="en-US" sz="2000" dirty="0">
                <a:latin typeface="Calibri" panose="020F0502020204030204" pitchFamily="34" charset="0"/>
              </a:rPr>
              <a:t>Projection-based MOR necessitates </a:t>
            </a:r>
            <a:r>
              <a:rPr lang="en-US" sz="2000" b="1" i="1" u="sng" dirty="0" smtClean="0">
                <a:latin typeface="Calibri" panose="020F0502020204030204" pitchFamily="34" charset="0"/>
              </a:rPr>
              <a:t>truncation</a:t>
            </a:r>
            <a:r>
              <a:rPr lang="en-US" sz="2000" b="1" i="1" dirty="0" smtClean="0">
                <a:latin typeface="Calibri" panose="020F0502020204030204" pitchFamily="34" charset="0"/>
              </a:rPr>
              <a:t>.</a:t>
            </a:r>
            <a:endParaRPr lang="en-US" sz="2000" b="1" i="1" u="sng" dirty="0">
              <a:latin typeface="Calibri" panose="020F0502020204030204" pitchFamily="34" charset="0"/>
            </a:endParaRPr>
          </a:p>
        </p:txBody>
      </p:sp>
    </p:spTree>
    <p:extLst>
      <p:ext uri="{BB962C8B-B14F-4D97-AF65-F5344CB8AC3E}">
        <p14:creationId xmlns:p14="http://schemas.microsoft.com/office/powerpoint/2010/main" val="29083771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579875"/>
            <a:ext cx="8382000" cy="3534925"/>
          </a:xfrm>
          <a:prstGeom prst="rect">
            <a:avLst/>
          </a:prstGeom>
        </p:spPr>
      </p:pic>
      <p:sp>
        <p:nvSpPr>
          <p:cNvPr id="253955" name="Text Box 3"/>
          <p:cNvSpPr txBox="1">
            <a:spLocks noChangeArrowheads="1"/>
          </p:cNvSpPr>
          <p:nvPr/>
        </p:nvSpPr>
        <p:spPr bwMode="auto">
          <a:xfrm>
            <a:off x="172240" y="115669"/>
            <a:ext cx="1266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latin typeface="Calibri" panose="020F0502020204030204" pitchFamily="34" charset="0"/>
                <a:ea typeface="ＭＳ Ｐゴシック" charset="0"/>
              </a:rPr>
              <a:t>Paper</a:t>
            </a:r>
          </a:p>
        </p:txBody>
      </p:sp>
      <p:sp>
        <p:nvSpPr>
          <p:cNvPr id="5" name="Rectangle 4"/>
          <p:cNvSpPr/>
          <p:nvPr/>
        </p:nvSpPr>
        <p:spPr>
          <a:xfrm>
            <a:off x="248440" y="685800"/>
            <a:ext cx="8666960" cy="3429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656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Mode truncation </a:t>
            </a:r>
            <a:r>
              <a:rPr lang="en-US" sz="3600" dirty="0">
                <a:latin typeface="Calibri" panose="020F0502020204030204" pitchFamily="34" charset="0"/>
              </a:rPr>
              <a:t>i</a:t>
            </a:r>
            <a:r>
              <a:rPr lang="en-US" sz="3600" dirty="0" smtClean="0">
                <a:latin typeface="Calibri" panose="020F0502020204030204" pitchFamily="34" charset="0"/>
              </a:rPr>
              <a:t>nstability</a:t>
            </a:r>
            <a:endParaRPr sz="3600" dirty="0">
              <a:latin typeface="Calibri" panose="020F0502020204030204" pitchFamily="34" charset="0"/>
            </a:endParaRPr>
          </a:p>
        </p:txBody>
      </p:sp>
      <p:sp>
        <p:nvSpPr>
          <p:cNvPr id="102" name="TextShape 2"/>
          <p:cNvSpPr txBox="1"/>
          <p:nvPr/>
        </p:nvSpPr>
        <p:spPr>
          <a:xfrm>
            <a:off x="457200" y="1066800"/>
            <a:ext cx="8229240" cy="4874400"/>
          </a:xfrm>
          <a:prstGeom prst="rect">
            <a:avLst/>
          </a:prstGeom>
          <a:noFill/>
          <a:ln>
            <a:noFill/>
          </a:ln>
        </p:spPr>
        <p:txBody>
          <a:bodyPr/>
          <a:lstStyle/>
          <a:p>
            <a:pPr>
              <a:lnSpc>
                <a:spcPct val="100000"/>
              </a:lnSpc>
            </a:pPr>
            <a:endParaRPr lang="en-US" sz="2000" b="1" dirty="0">
              <a:latin typeface="Calibri" panose="020F0502020204030204" pitchFamily="34" charset="0"/>
            </a:endParaRPr>
          </a:p>
        </p:txBody>
      </p:sp>
      <p:sp>
        <p:nvSpPr>
          <p:cNvPr id="3" name="TextBox 2"/>
          <p:cNvSpPr txBox="1"/>
          <p:nvPr/>
        </p:nvSpPr>
        <p:spPr>
          <a:xfrm>
            <a:off x="275063" y="1390233"/>
            <a:ext cx="8534400" cy="2800767"/>
          </a:xfrm>
          <a:prstGeom prst="rect">
            <a:avLst/>
          </a:prstGeom>
          <a:noFill/>
        </p:spPr>
        <p:txBody>
          <a:bodyPr wrap="square" rtlCol="0">
            <a:spAutoFit/>
          </a:bodyPr>
          <a:lstStyle/>
          <a:p>
            <a:pPr>
              <a:lnSpc>
                <a:spcPct val="100000"/>
              </a:lnSpc>
            </a:pPr>
            <a:endParaRPr lang="en-US" sz="400" b="1" dirty="0" smtClean="0">
              <a:latin typeface="Calibri" panose="020F0502020204030204" pitchFamily="34" charset="0"/>
            </a:endParaRPr>
          </a:p>
          <a:p>
            <a:pPr>
              <a:lnSpc>
                <a:spcPct val="100000"/>
              </a:lnSpc>
            </a:pPr>
            <a:r>
              <a:rPr lang="en-US" sz="400" b="1" dirty="0" smtClean="0">
                <a:latin typeface="Calibri" panose="020F0502020204030204" pitchFamily="34" charset="0"/>
              </a:rPr>
              <a:t> </a:t>
            </a: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POD is, by definition and design, biased towards the </a:t>
            </a:r>
            <a:r>
              <a:rPr lang="en-US" sz="2000" b="1" i="1" u="sng" dirty="0" smtClean="0">
                <a:latin typeface="Calibri" panose="020F0502020204030204" pitchFamily="34" charset="0"/>
              </a:rPr>
              <a:t>large, energy producing</a:t>
            </a:r>
            <a:r>
              <a:rPr lang="en-US" sz="2000" b="1" dirty="0" smtClean="0">
                <a:latin typeface="Calibri" panose="020F0502020204030204" pitchFamily="34" charset="0"/>
              </a:rPr>
              <a:t> </a:t>
            </a:r>
            <a:r>
              <a:rPr lang="en-US" sz="2000" dirty="0" smtClean="0">
                <a:latin typeface="Calibri" panose="020F0502020204030204" pitchFamily="34" charset="0"/>
              </a:rPr>
              <a:t>scales of the flow (i.e., modes with large POD eigenvalues).</a:t>
            </a:r>
          </a:p>
          <a:p>
            <a:pPr>
              <a:lnSpc>
                <a:spcPct val="100000"/>
              </a:lnSpc>
            </a:pPr>
            <a:endParaRPr lang="en-US" sz="4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Truncated/unresolved modes are negligible from a </a:t>
            </a:r>
            <a:r>
              <a:rPr lang="en-US" sz="2000" b="1" i="1" u="sng" dirty="0" smtClean="0">
                <a:latin typeface="Calibri" panose="020F0502020204030204" pitchFamily="34" charset="0"/>
              </a:rPr>
              <a:t>data compression</a:t>
            </a:r>
            <a:r>
              <a:rPr lang="en-US" sz="2000" b="1" i="1" dirty="0" smtClean="0">
                <a:latin typeface="Calibri" panose="020F0502020204030204" pitchFamily="34" charset="0"/>
              </a:rPr>
              <a:t> </a:t>
            </a:r>
            <a:r>
              <a:rPr lang="en-US" sz="2000" dirty="0" smtClean="0">
                <a:latin typeface="Calibri" panose="020F0502020204030204" pitchFamily="34" charset="0"/>
              </a:rPr>
              <a:t>point of view (i.e., small POD eigenvalues) but are crucial for the </a:t>
            </a:r>
            <a:r>
              <a:rPr lang="en-US" sz="2000" b="1" i="1" u="sng" dirty="0" smtClean="0">
                <a:latin typeface="Calibri" panose="020F0502020204030204" pitchFamily="34" charset="0"/>
              </a:rPr>
              <a:t>dynamical equations</a:t>
            </a:r>
            <a:r>
              <a:rPr lang="en-US" sz="2000" i="1" dirty="0" smtClean="0">
                <a:latin typeface="Calibri" panose="020F0502020204030204" pitchFamily="34" charset="0"/>
              </a:rPr>
              <a:t>.</a:t>
            </a:r>
          </a:p>
          <a:p>
            <a:pPr>
              <a:lnSpc>
                <a:spcPct val="100000"/>
              </a:lnSpc>
            </a:pPr>
            <a:endParaRPr lang="en-US" sz="400" i="1" u="sng"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For fluid flow applications, higher-order modes are associated with energy </a:t>
            </a:r>
            <a:r>
              <a:rPr lang="en-US" sz="2000" b="1" i="1" u="sng" dirty="0" smtClean="0">
                <a:latin typeface="Calibri" panose="020F0502020204030204" pitchFamily="34" charset="0"/>
              </a:rPr>
              <a:t>dissipation</a:t>
            </a:r>
            <a:endParaRPr lang="en-US" sz="2000" dirty="0" smtClean="0">
              <a:latin typeface="Calibri" panose="020F0502020204030204" pitchFamily="34" charset="0"/>
            </a:endParaRPr>
          </a:p>
          <a:p>
            <a:endParaRPr lang="en-US" sz="2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656423" y="4019490"/>
                <a:ext cx="7877977" cy="400110"/>
              </a:xfrm>
              <a:prstGeom prst="rect">
                <a:avLst/>
              </a:prstGeom>
              <a:noFill/>
              <a:ln>
                <a:noFill/>
              </a:ln>
            </p:spPr>
            <p:txBody>
              <a:bodyPr wrap="square" rtlCol="0">
                <a:spAutoFit/>
              </a:bodyPr>
              <a:lstStyle/>
              <a:p>
                <a14:m>
                  <m:oMath xmlns:m="http://schemas.openxmlformats.org/officeDocument/2006/math">
                    <m:r>
                      <a:rPr lang="en-US" sz="2000" i="1" dirty="0">
                        <a:latin typeface="Cambria Math"/>
                        <a:ea typeface="Cambria Math"/>
                      </a:rPr>
                      <m:t>⟹</m:t>
                    </m:r>
                  </m:oMath>
                </a14:m>
                <a:r>
                  <a:rPr lang="en-US" sz="2000" dirty="0">
                    <a:latin typeface="Calibri" panose="020F0502020204030204" pitchFamily="34" charset="0"/>
                  </a:rPr>
                  <a:t> low-dimensional </a:t>
                </a:r>
                <a:r>
                  <a:rPr lang="en-US" sz="2000" dirty="0" smtClean="0">
                    <a:latin typeface="Calibri" panose="020F0502020204030204" pitchFamily="34" charset="0"/>
                  </a:rPr>
                  <a:t>ROMs can be </a:t>
                </a:r>
                <a:r>
                  <a:rPr lang="en-US" sz="2000" b="1" i="1" u="sng" dirty="0" smtClean="0">
                    <a:latin typeface="Calibri" panose="020F0502020204030204" pitchFamily="34" charset="0"/>
                  </a:rPr>
                  <a:t>inaccurate</a:t>
                </a:r>
                <a:r>
                  <a:rPr lang="en-US" sz="2000" dirty="0" smtClean="0">
                    <a:latin typeface="Calibri" panose="020F0502020204030204" pitchFamily="34" charset="0"/>
                  </a:rPr>
                  <a:t> and </a:t>
                </a:r>
                <a:r>
                  <a:rPr lang="en-US" sz="2000" b="1" i="1" u="sng" dirty="0">
                    <a:latin typeface="Calibri" panose="020F0502020204030204" pitchFamily="34" charset="0"/>
                  </a:rPr>
                  <a:t>unstable</a:t>
                </a:r>
                <a:r>
                  <a:rPr lang="en-US" sz="2000" dirty="0">
                    <a:latin typeface="Calibri" panose="020F0502020204030204" pitchFamily="34" charset="0"/>
                  </a:rPr>
                  <a: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656423" y="4019490"/>
                <a:ext cx="7877977" cy="400110"/>
              </a:xfrm>
              <a:prstGeom prst="rect">
                <a:avLst/>
              </a:prstGeom>
              <a:blipFill>
                <a:blip r:embed="rId3"/>
                <a:stretch>
                  <a:fillRect t="-7576" b="-25758"/>
                </a:stretch>
              </a:blipFill>
              <a:ln>
                <a:noFill/>
              </a:ln>
            </p:spPr>
            <p:txBody>
              <a:bodyPr/>
              <a:lstStyle/>
              <a:p>
                <a:r>
                  <a:rPr lang="en-US">
                    <a:noFill/>
                  </a:rPr>
                  <a:t> </a:t>
                </a:r>
              </a:p>
            </p:txBody>
          </p:sp>
        </mc:Fallback>
      </mc:AlternateContent>
      <p:sp>
        <p:nvSpPr>
          <p:cNvPr id="13" name="TextBox 12"/>
          <p:cNvSpPr txBox="1"/>
          <p:nvPr/>
        </p:nvSpPr>
        <p:spPr>
          <a:xfrm>
            <a:off x="1676400" y="990600"/>
            <a:ext cx="5486400" cy="400110"/>
          </a:xfrm>
          <a:prstGeom prst="rect">
            <a:avLst/>
          </a:prstGeom>
          <a:solidFill>
            <a:srgbClr val="F5D699"/>
          </a:solidFill>
        </p:spPr>
        <p:txBody>
          <a:bodyPr wrap="square" rtlCol="0">
            <a:spAutoFit/>
          </a:bodyPr>
          <a:lstStyle/>
          <a:p>
            <a:pPr algn="ctr"/>
            <a:r>
              <a:rPr lang="en-US" sz="2000" dirty="0">
                <a:latin typeface="Calibri" panose="020F0502020204030204" pitchFamily="34" charset="0"/>
              </a:rPr>
              <a:t>Projection-based MOR necessitates </a:t>
            </a:r>
            <a:r>
              <a:rPr lang="en-US" sz="2000" b="1" i="1" u="sng" dirty="0" smtClean="0">
                <a:latin typeface="Calibri" panose="020F0502020204030204" pitchFamily="34" charset="0"/>
              </a:rPr>
              <a:t>truncation</a:t>
            </a:r>
            <a:r>
              <a:rPr lang="en-US" sz="2000" b="1" i="1" dirty="0" smtClean="0">
                <a:latin typeface="Calibri" panose="020F0502020204030204" pitchFamily="34" charset="0"/>
              </a:rPr>
              <a:t>.</a:t>
            </a:r>
            <a:endParaRPr lang="en-US" sz="2000" b="1" i="1" u="sng" dirty="0">
              <a:latin typeface="Calibri" panose="020F0502020204030204" pitchFamily="34" charset="0"/>
            </a:endParaRPr>
          </a:p>
        </p:txBody>
      </p:sp>
    </p:spTree>
    <p:extLst>
      <p:ext uri="{BB962C8B-B14F-4D97-AF65-F5344CB8AC3E}">
        <p14:creationId xmlns:p14="http://schemas.microsoft.com/office/powerpoint/2010/main" val="7706248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Mode truncation </a:t>
            </a:r>
            <a:r>
              <a:rPr lang="en-US" sz="3600" dirty="0">
                <a:latin typeface="Calibri" panose="020F0502020204030204" pitchFamily="34" charset="0"/>
              </a:rPr>
              <a:t>i</a:t>
            </a:r>
            <a:r>
              <a:rPr lang="en-US" sz="3600" dirty="0" smtClean="0">
                <a:latin typeface="Calibri" panose="020F0502020204030204" pitchFamily="34" charset="0"/>
              </a:rPr>
              <a:t>nstability</a:t>
            </a:r>
            <a:endParaRPr sz="3600" dirty="0">
              <a:latin typeface="Calibri" panose="020F0502020204030204" pitchFamily="34" charset="0"/>
            </a:endParaRPr>
          </a:p>
        </p:txBody>
      </p:sp>
      <p:sp>
        <p:nvSpPr>
          <p:cNvPr id="3" name="TextBox 2"/>
          <p:cNvSpPr txBox="1"/>
          <p:nvPr/>
        </p:nvSpPr>
        <p:spPr>
          <a:xfrm>
            <a:off x="275063" y="1390233"/>
            <a:ext cx="8534400" cy="2800767"/>
          </a:xfrm>
          <a:prstGeom prst="rect">
            <a:avLst/>
          </a:prstGeom>
          <a:noFill/>
        </p:spPr>
        <p:txBody>
          <a:bodyPr wrap="square" rtlCol="0">
            <a:spAutoFit/>
          </a:bodyPr>
          <a:lstStyle/>
          <a:p>
            <a:pPr>
              <a:lnSpc>
                <a:spcPct val="100000"/>
              </a:lnSpc>
            </a:pPr>
            <a:endParaRPr lang="en-US" sz="400" b="1" dirty="0" smtClean="0">
              <a:latin typeface="Calibri" panose="020F0502020204030204" pitchFamily="34" charset="0"/>
            </a:endParaRPr>
          </a:p>
          <a:p>
            <a:pPr>
              <a:lnSpc>
                <a:spcPct val="100000"/>
              </a:lnSpc>
            </a:pPr>
            <a:r>
              <a:rPr lang="en-US" sz="400" b="1" dirty="0" smtClean="0">
                <a:latin typeface="Calibri" panose="020F0502020204030204" pitchFamily="34" charset="0"/>
              </a:rPr>
              <a:t> </a:t>
            </a: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POD is, by definition and design, biased towards the </a:t>
            </a:r>
            <a:r>
              <a:rPr lang="en-US" sz="2000" b="1" i="1" u="sng" dirty="0" smtClean="0">
                <a:latin typeface="Calibri" panose="020F0502020204030204" pitchFamily="34" charset="0"/>
              </a:rPr>
              <a:t>large, energy producing</a:t>
            </a:r>
            <a:r>
              <a:rPr lang="en-US" sz="2000" b="1" dirty="0" smtClean="0">
                <a:latin typeface="Calibri" panose="020F0502020204030204" pitchFamily="34" charset="0"/>
              </a:rPr>
              <a:t> </a:t>
            </a:r>
            <a:r>
              <a:rPr lang="en-US" sz="2000" dirty="0" smtClean="0">
                <a:latin typeface="Calibri" panose="020F0502020204030204" pitchFamily="34" charset="0"/>
              </a:rPr>
              <a:t>scales of the flow (i.e., modes with large POD eigenvalues).</a:t>
            </a:r>
          </a:p>
          <a:p>
            <a:pPr>
              <a:lnSpc>
                <a:spcPct val="100000"/>
              </a:lnSpc>
            </a:pPr>
            <a:endParaRPr lang="en-US" sz="4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Truncated/unresolved modes are negligible from a </a:t>
            </a:r>
            <a:r>
              <a:rPr lang="en-US" sz="2000" b="1" i="1" u="sng" dirty="0" smtClean="0">
                <a:latin typeface="Calibri" panose="020F0502020204030204" pitchFamily="34" charset="0"/>
              </a:rPr>
              <a:t>data compression</a:t>
            </a:r>
            <a:r>
              <a:rPr lang="en-US" sz="2000" b="1" i="1" dirty="0" smtClean="0">
                <a:latin typeface="Calibri" panose="020F0502020204030204" pitchFamily="34" charset="0"/>
              </a:rPr>
              <a:t> </a:t>
            </a:r>
            <a:r>
              <a:rPr lang="en-US" sz="2000" dirty="0" smtClean="0">
                <a:latin typeface="Calibri" panose="020F0502020204030204" pitchFamily="34" charset="0"/>
              </a:rPr>
              <a:t>point of view (i.e., small POD eigenvalues) but are crucial for the </a:t>
            </a:r>
            <a:r>
              <a:rPr lang="en-US" sz="2000" b="1" i="1" u="sng" dirty="0" smtClean="0">
                <a:latin typeface="Calibri" panose="020F0502020204030204" pitchFamily="34" charset="0"/>
              </a:rPr>
              <a:t>dynamical equations</a:t>
            </a:r>
            <a:r>
              <a:rPr lang="en-US" sz="2000" i="1" dirty="0" smtClean="0">
                <a:latin typeface="Calibri" panose="020F0502020204030204" pitchFamily="34" charset="0"/>
              </a:rPr>
              <a:t>.</a:t>
            </a:r>
          </a:p>
          <a:p>
            <a:pPr>
              <a:lnSpc>
                <a:spcPct val="100000"/>
              </a:lnSpc>
            </a:pPr>
            <a:endParaRPr lang="en-US" sz="400" i="1" u="sng"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For fluid flow applications, higher-order modes are associated with energy </a:t>
            </a:r>
            <a:r>
              <a:rPr lang="en-US" sz="2000" b="1" i="1" u="sng" dirty="0" smtClean="0">
                <a:latin typeface="Calibri" panose="020F0502020204030204" pitchFamily="34" charset="0"/>
              </a:rPr>
              <a:t>dissipation</a:t>
            </a:r>
            <a:endParaRPr lang="en-US" sz="2000" dirty="0" smtClean="0">
              <a:latin typeface="Calibri" panose="020F0502020204030204" pitchFamily="34" charset="0"/>
            </a:endParaRPr>
          </a:p>
          <a:p>
            <a:endParaRPr lang="en-US" sz="2000" dirty="0">
              <a:latin typeface="Calibri" panose="020F0502020204030204" pitchFamily="34" charset="0"/>
            </a:endParaRPr>
          </a:p>
        </p:txBody>
      </p:sp>
      <p:sp>
        <p:nvSpPr>
          <p:cNvPr id="7" name="TextBox 6"/>
          <p:cNvSpPr txBox="1"/>
          <p:nvPr/>
        </p:nvSpPr>
        <p:spPr>
          <a:xfrm>
            <a:off x="1214793" y="4702314"/>
            <a:ext cx="6409253" cy="707886"/>
          </a:xfrm>
          <a:prstGeom prst="rect">
            <a:avLst/>
          </a:prstGeom>
          <a:solidFill>
            <a:srgbClr val="FFFF99"/>
          </a:solidFill>
        </p:spPr>
        <p:txBody>
          <a:bodyPr wrap="square" rtlCol="0">
            <a:spAutoFit/>
          </a:bodyPr>
          <a:lstStyle/>
          <a:p>
            <a:pPr algn="ctr"/>
            <a:r>
              <a:rPr lang="en-US" sz="2000" dirty="0">
                <a:latin typeface="Calibri" panose="020F0502020204030204" pitchFamily="34" charset="0"/>
              </a:rPr>
              <a:t>For </a:t>
            </a:r>
            <a:r>
              <a:rPr lang="en-US" sz="2000" dirty="0" smtClean="0">
                <a:latin typeface="Calibri" panose="020F0502020204030204" pitchFamily="34" charset="0"/>
              </a:rPr>
              <a:t>a low-dimensional </a:t>
            </a:r>
            <a:r>
              <a:rPr lang="en-US" sz="2000" dirty="0">
                <a:latin typeface="Calibri" panose="020F0502020204030204" pitchFamily="34" charset="0"/>
              </a:rPr>
              <a:t>ROM </a:t>
            </a:r>
            <a:r>
              <a:rPr lang="en-US" sz="2000" dirty="0" smtClean="0">
                <a:latin typeface="Calibri" panose="020F0502020204030204" pitchFamily="34" charset="0"/>
              </a:rPr>
              <a:t>to </a:t>
            </a:r>
            <a:r>
              <a:rPr lang="en-US" sz="2000" dirty="0">
                <a:latin typeface="Calibri" panose="020F0502020204030204" pitchFamily="34" charset="0"/>
              </a:rPr>
              <a:t>be stable and accurate, the </a:t>
            </a:r>
            <a:r>
              <a:rPr lang="en-US" sz="2000" b="1" i="1" u="sng" dirty="0">
                <a:latin typeface="Calibri" panose="020F0502020204030204" pitchFamily="34" charset="0"/>
              </a:rPr>
              <a:t>truncated/unresolved subspace</a:t>
            </a:r>
            <a:r>
              <a:rPr lang="en-US" sz="2000" b="1" i="1" dirty="0">
                <a:latin typeface="Calibri" panose="020F0502020204030204" pitchFamily="34" charset="0"/>
              </a:rPr>
              <a:t> </a:t>
            </a:r>
            <a:r>
              <a:rPr lang="en-US" sz="2000" dirty="0">
                <a:latin typeface="Calibri" panose="020F0502020204030204" pitchFamily="34" charset="0"/>
              </a:rPr>
              <a:t>must be accounted </a:t>
            </a:r>
            <a:r>
              <a:rPr lang="en-US" sz="2000" dirty="0" smtClean="0">
                <a:latin typeface="Calibri" panose="020F0502020204030204" pitchFamily="34" charset="0"/>
              </a:rPr>
              <a:t>for.</a:t>
            </a:r>
            <a:endParaRPr lang="en-US" sz="2000" dirty="0"/>
          </a:p>
        </p:txBody>
      </p:sp>
      <p:sp>
        <p:nvSpPr>
          <p:cNvPr id="13" name="TextBox 12"/>
          <p:cNvSpPr txBox="1"/>
          <p:nvPr/>
        </p:nvSpPr>
        <p:spPr>
          <a:xfrm>
            <a:off x="1676400" y="990600"/>
            <a:ext cx="5486400" cy="400110"/>
          </a:xfrm>
          <a:prstGeom prst="rect">
            <a:avLst/>
          </a:prstGeom>
          <a:solidFill>
            <a:srgbClr val="F5D699"/>
          </a:solidFill>
        </p:spPr>
        <p:txBody>
          <a:bodyPr wrap="square" rtlCol="0">
            <a:spAutoFit/>
          </a:bodyPr>
          <a:lstStyle/>
          <a:p>
            <a:pPr algn="ctr"/>
            <a:r>
              <a:rPr lang="en-US" sz="2000" dirty="0">
                <a:latin typeface="Calibri" panose="020F0502020204030204" pitchFamily="34" charset="0"/>
              </a:rPr>
              <a:t>Projection-based MOR necessitates </a:t>
            </a:r>
            <a:r>
              <a:rPr lang="en-US" sz="2000" b="1" i="1" u="sng" dirty="0" smtClean="0">
                <a:latin typeface="Calibri" panose="020F0502020204030204" pitchFamily="34" charset="0"/>
              </a:rPr>
              <a:t>truncation</a:t>
            </a:r>
            <a:r>
              <a:rPr lang="en-US" sz="2000" b="1" i="1" dirty="0" smtClean="0">
                <a:latin typeface="Calibri" panose="020F0502020204030204" pitchFamily="34" charset="0"/>
              </a:rPr>
              <a:t>.</a:t>
            </a:r>
            <a:endParaRPr lang="en-US" sz="2000" b="1" i="1" u="sng"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656423" y="4019490"/>
                <a:ext cx="7877977" cy="400110"/>
              </a:xfrm>
              <a:prstGeom prst="rect">
                <a:avLst/>
              </a:prstGeom>
              <a:noFill/>
              <a:ln>
                <a:noFill/>
              </a:ln>
            </p:spPr>
            <p:txBody>
              <a:bodyPr wrap="square" rtlCol="0">
                <a:spAutoFit/>
              </a:bodyPr>
              <a:lstStyle/>
              <a:p>
                <a14:m>
                  <m:oMath xmlns:m="http://schemas.openxmlformats.org/officeDocument/2006/math">
                    <m:r>
                      <a:rPr lang="en-US" sz="2000" i="1" dirty="0">
                        <a:latin typeface="Cambria Math"/>
                        <a:ea typeface="Cambria Math"/>
                      </a:rPr>
                      <m:t>⟹</m:t>
                    </m:r>
                  </m:oMath>
                </a14:m>
                <a:r>
                  <a:rPr lang="en-US" sz="2000" dirty="0">
                    <a:latin typeface="Calibri" panose="020F0502020204030204" pitchFamily="34" charset="0"/>
                  </a:rPr>
                  <a:t> low-dimensional </a:t>
                </a:r>
                <a:r>
                  <a:rPr lang="en-US" sz="2000" dirty="0" smtClean="0">
                    <a:latin typeface="Calibri" panose="020F0502020204030204" pitchFamily="34" charset="0"/>
                  </a:rPr>
                  <a:t>ROMs can be </a:t>
                </a:r>
                <a:r>
                  <a:rPr lang="en-US" sz="2000" b="1" i="1" u="sng" dirty="0" smtClean="0">
                    <a:latin typeface="Calibri" panose="020F0502020204030204" pitchFamily="34" charset="0"/>
                  </a:rPr>
                  <a:t>inaccurate</a:t>
                </a:r>
                <a:r>
                  <a:rPr lang="en-US" sz="2000" dirty="0" smtClean="0">
                    <a:latin typeface="Calibri" panose="020F0502020204030204" pitchFamily="34" charset="0"/>
                  </a:rPr>
                  <a:t> and </a:t>
                </a:r>
                <a:r>
                  <a:rPr lang="en-US" sz="2000" b="1" i="1" u="sng" dirty="0">
                    <a:latin typeface="Calibri" panose="020F0502020204030204" pitchFamily="34" charset="0"/>
                  </a:rPr>
                  <a:t>unstable</a:t>
                </a:r>
                <a:r>
                  <a:rPr lang="en-US" sz="2000" dirty="0">
                    <a:latin typeface="Calibri" panose="020F0502020204030204" pitchFamily="34" charset="0"/>
                  </a:rPr>
                  <a:t>.</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6423" y="4019490"/>
                <a:ext cx="7877977" cy="400110"/>
              </a:xfrm>
              <a:prstGeom prst="rect">
                <a:avLst/>
              </a:prstGeom>
              <a:blipFill>
                <a:blip r:embed="rId3"/>
                <a:stretch>
                  <a:fillRect t="-7576" b="-2575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305561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Mode truncation </a:t>
            </a:r>
            <a:r>
              <a:rPr lang="en-US" sz="3600" dirty="0">
                <a:latin typeface="Calibri" panose="020F0502020204030204" pitchFamily="34" charset="0"/>
              </a:rPr>
              <a:t>i</a:t>
            </a:r>
            <a:r>
              <a:rPr lang="en-US" sz="3600" dirty="0" smtClean="0">
                <a:latin typeface="Calibri" panose="020F0502020204030204" pitchFamily="34" charset="0"/>
              </a:rPr>
              <a:t>nstability</a:t>
            </a:r>
            <a:endParaRPr sz="3600" dirty="0">
              <a:latin typeface="Calibri" panose="020F0502020204030204" pitchFamily="34" charset="0"/>
            </a:endParaRPr>
          </a:p>
        </p:txBody>
      </p:sp>
      <p:sp>
        <p:nvSpPr>
          <p:cNvPr id="3" name="TextBox 2"/>
          <p:cNvSpPr txBox="1"/>
          <p:nvPr/>
        </p:nvSpPr>
        <p:spPr>
          <a:xfrm>
            <a:off x="275063" y="1390233"/>
            <a:ext cx="8534400" cy="2800767"/>
          </a:xfrm>
          <a:prstGeom prst="rect">
            <a:avLst/>
          </a:prstGeom>
          <a:noFill/>
        </p:spPr>
        <p:txBody>
          <a:bodyPr wrap="square" rtlCol="0">
            <a:spAutoFit/>
          </a:bodyPr>
          <a:lstStyle/>
          <a:p>
            <a:pPr>
              <a:lnSpc>
                <a:spcPct val="100000"/>
              </a:lnSpc>
            </a:pPr>
            <a:endParaRPr lang="en-US" sz="400" b="1" dirty="0" smtClean="0">
              <a:latin typeface="Calibri" panose="020F0502020204030204" pitchFamily="34" charset="0"/>
            </a:endParaRPr>
          </a:p>
          <a:p>
            <a:pPr>
              <a:lnSpc>
                <a:spcPct val="100000"/>
              </a:lnSpc>
            </a:pPr>
            <a:r>
              <a:rPr lang="en-US" sz="400" b="1" dirty="0" smtClean="0">
                <a:latin typeface="Calibri" panose="020F0502020204030204" pitchFamily="34" charset="0"/>
              </a:rPr>
              <a:t> </a:t>
            </a: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POD is, by definition and design, biased towards the </a:t>
            </a:r>
            <a:r>
              <a:rPr lang="en-US" sz="2000" b="1" i="1" u="sng" dirty="0" smtClean="0">
                <a:latin typeface="Calibri" panose="020F0502020204030204" pitchFamily="34" charset="0"/>
              </a:rPr>
              <a:t>large, energy producing</a:t>
            </a:r>
            <a:r>
              <a:rPr lang="en-US" sz="2000" b="1" dirty="0" smtClean="0">
                <a:latin typeface="Calibri" panose="020F0502020204030204" pitchFamily="34" charset="0"/>
              </a:rPr>
              <a:t> </a:t>
            </a:r>
            <a:r>
              <a:rPr lang="en-US" sz="2000" dirty="0" smtClean="0">
                <a:latin typeface="Calibri" panose="020F0502020204030204" pitchFamily="34" charset="0"/>
              </a:rPr>
              <a:t>scales of the flow (i.e., modes with large POD eigenvalues).</a:t>
            </a:r>
          </a:p>
          <a:p>
            <a:pPr>
              <a:lnSpc>
                <a:spcPct val="100000"/>
              </a:lnSpc>
            </a:pPr>
            <a:endParaRPr lang="en-US" sz="4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Truncated/unresolved modes are negligible from a </a:t>
            </a:r>
            <a:r>
              <a:rPr lang="en-US" sz="2000" b="1" i="1" u="sng" dirty="0" smtClean="0">
                <a:latin typeface="Calibri" panose="020F0502020204030204" pitchFamily="34" charset="0"/>
              </a:rPr>
              <a:t>data compression</a:t>
            </a:r>
            <a:r>
              <a:rPr lang="en-US" sz="2000" b="1" i="1" dirty="0" smtClean="0">
                <a:latin typeface="Calibri" panose="020F0502020204030204" pitchFamily="34" charset="0"/>
              </a:rPr>
              <a:t> </a:t>
            </a:r>
            <a:r>
              <a:rPr lang="en-US" sz="2000" dirty="0" smtClean="0">
                <a:latin typeface="Calibri" panose="020F0502020204030204" pitchFamily="34" charset="0"/>
              </a:rPr>
              <a:t>point of view (i.e., small POD eigenvalues) but are crucial for the </a:t>
            </a:r>
            <a:r>
              <a:rPr lang="en-US" sz="2000" b="1" i="1" u="sng" dirty="0" smtClean="0">
                <a:latin typeface="Calibri" panose="020F0502020204030204" pitchFamily="34" charset="0"/>
              </a:rPr>
              <a:t>dynamical equations</a:t>
            </a:r>
            <a:r>
              <a:rPr lang="en-US" sz="2000" i="1" dirty="0" smtClean="0">
                <a:latin typeface="Calibri" panose="020F0502020204030204" pitchFamily="34" charset="0"/>
              </a:rPr>
              <a:t>.</a:t>
            </a:r>
          </a:p>
          <a:p>
            <a:pPr>
              <a:lnSpc>
                <a:spcPct val="100000"/>
              </a:lnSpc>
            </a:pPr>
            <a:endParaRPr lang="en-US" sz="400" i="1" u="sng"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For fluid flow applications, higher-order modes are associated with energy </a:t>
            </a:r>
            <a:r>
              <a:rPr lang="en-US" sz="2000" b="1" i="1" u="sng" dirty="0" smtClean="0">
                <a:latin typeface="Calibri" panose="020F0502020204030204" pitchFamily="34" charset="0"/>
              </a:rPr>
              <a:t>dissipation</a:t>
            </a:r>
            <a:endParaRPr lang="en-US" sz="2000" dirty="0" smtClean="0">
              <a:latin typeface="Calibri" panose="020F0502020204030204" pitchFamily="34" charset="0"/>
            </a:endParaRPr>
          </a:p>
          <a:p>
            <a:endParaRPr lang="en-US" sz="2000" dirty="0">
              <a:latin typeface="Calibri" panose="020F0502020204030204" pitchFamily="34" charset="0"/>
            </a:endParaRPr>
          </a:p>
        </p:txBody>
      </p:sp>
      <p:sp>
        <p:nvSpPr>
          <p:cNvPr id="7" name="TextBox 6"/>
          <p:cNvSpPr txBox="1"/>
          <p:nvPr/>
        </p:nvSpPr>
        <p:spPr>
          <a:xfrm>
            <a:off x="1214793" y="4702314"/>
            <a:ext cx="6409253" cy="707886"/>
          </a:xfrm>
          <a:prstGeom prst="rect">
            <a:avLst/>
          </a:prstGeom>
          <a:solidFill>
            <a:srgbClr val="FFFF99"/>
          </a:solidFill>
        </p:spPr>
        <p:txBody>
          <a:bodyPr wrap="square" rtlCol="0">
            <a:spAutoFit/>
          </a:bodyPr>
          <a:lstStyle/>
          <a:p>
            <a:pPr algn="ctr"/>
            <a:r>
              <a:rPr lang="en-US" sz="2000" dirty="0">
                <a:latin typeface="Calibri" panose="020F0502020204030204" pitchFamily="34" charset="0"/>
              </a:rPr>
              <a:t>For </a:t>
            </a:r>
            <a:r>
              <a:rPr lang="en-US" sz="2000" dirty="0" smtClean="0">
                <a:latin typeface="Calibri" panose="020F0502020204030204" pitchFamily="34" charset="0"/>
              </a:rPr>
              <a:t>a low-dimensional </a:t>
            </a:r>
            <a:r>
              <a:rPr lang="en-US" sz="2000" dirty="0">
                <a:latin typeface="Calibri" panose="020F0502020204030204" pitchFamily="34" charset="0"/>
              </a:rPr>
              <a:t>ROM </a:t>
            </a:r>
            <a:r>
              <a:rPr lang="en-US" sz="2000" dirty="0" smtClean="0">
                <a:latin typeface="Calibri" panose="020F0502020204030204" pitchFamily="34" charset="0"/>
              </a:rPr>
              <a:t>to </a:t>
            </a:r>
            <a:r>
              <a:rPr lang="en-US" sz="2000" dirty="0">
                <a:latin typeface="Calibri" panose="020F0502020204030204" pitchFamily="34" charset="0"/>
              </a:rPr>
              <a:t>be stable and accurate, the </a:t>
            </a:r>
            <a:r>
              <a:rPr lang="en-US" sz="2000" b="1" i="1" u="sng" dirty="0">
                <a:latin typeface="Calibri" panose="020F0502020204030204" pitchFamily="34" charset="0"/>
              </a:rPr>
              <a:t>truncated/unresolved subspace</a:t>
            </a:r>
            <a:r>
              <a:rPr lang="en-US" sz="2000" b="1" i="1" dirty="0">
                <a:latin typeface="Calibri" panose="020F0502020204030204" pitchFamily="34" charset="0"/>
              </a:rPr>
              <a:t> </a:t>
            </a:r>
            <a:r>
              <a:rPr lang="en-US" sz="2000" dirty="0">
                <a:latin typeface="Calibri" panose="020F0502020204030204" pitchFamily="34" charset="0"/>
              </a:rPr>
              <a:t>must be accounted </a:t>
            </a:r>
            <a:r>
              <a:rPr lang="en-US" sz="2000" dirty="0" smtClean="0">
                <a:latin typeface="Calibri" panose="020F0502020204030204" pitchFamily="34" charset="0"/>
              </a:rPr>
              <a:t>for.</a:t>
            </a:r>
            <a:endParaRPr lang="en-US" sz="2000" dirty="0"/>
          </a:p>
        </p:txBody>
      </p:sp>
      <p:sp>
        <p:nvSpPr>
          <p:cNvPr id="13" name="TextBox 12"/>
          <p:cNvSpPr txBox="1"/>
          <p:nvPr/>
        </p:nvSpPr>
        <p:spPr>
          <a:xfrm>
            <a:off x="1676400" y="990600"/>
            <a:ext cx="5486400" cy="400110"/>
          </a:xfrm>
          <a:prstGeom prst="rect">
            <a:avLst/>
          </a:prstGeom>
          <a:solidFill>
            <a:srgbClr val="F5D699"/>
          </a:solidFill>
        </p:spPr>
        <p:txBody>
          <a:bodyPr wrap="square" rtlCol="0">
            <a:spAutoFit/>
          </a:bodyPr>
          <a:lstStyle/>
          <a:p>
            <a:pPr algn="ctr"/>
            <a:r>
              <a:rPr lang="en-US" sz="2000" dirty="0">
                <a:latin typeface="Calibri" panose="020F0502020204030204" pitchFamily="34" charset="0"/>
              </a:rPr>
              <a:t>Projection-based MOR necessitates </a:t>
            </a:r>
            <a:r>
              <a:rPr lang="en-US" sz="2000" b="1" i="1" u="sng" dirty="0" smtClean="0">
                <a:latin typeface="Calibri" panose="020F0502020204030204" pitchFamily="34" charset="0"/>
              </a:rPr>
              <a:t>truncation</a:t>
            </a:r>
            <a:r>
              <a:rPr lang="en-US" sz="2000" b="1" i="1" dirty="0" smtClean="0">
                <a:latin typeface="Calibri" panose="020F0502020204030204" pitchFamily="34" charset="0"/>
              </a:rPr>
              <a:t>.</a:t>
            </a:r>
            <a:endParaRPr lang="en-US" sz="2000" b="1" i="1" u="sng"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656423" y="4019490"/>
                <a:ext cx="7877977" cy="400110"/>
              </a:xfrm>
              <a:prstGeom prst="rect">
                <a:avLst/>
              </a:prstGeom>
              <a:noFill/>
              <a:ln>
                <a:noFill/>
              </a:ln>
            </p:spPr>
            <p:txBody>
              <a:bodyPr wrap="square" rtlCol="0">
                <a:spAutoFit/>
              </a:bodyPr>
              <a:lstStyle/>
              <a:p>
                <a14:m>
                  <m:oMath xmlns:m="http://schemas.openxmlformats.org/officeDocument/2006/math">
                    <m:r>
                      <a:rPr lang="en-US" sz="2000" i="1" dirty="0">
                        <a:latin typeface="Cambria Math"/>
                        <a:ea typeface="Cambria Math"/>
                      </a:rPr>
                      <m:t>⟹</m:t>
                    </m:r>
                  </m:oMath>
                </a14:m>
                <a:r>
                  <a:rPr lang="en-US" sz="2000" dirty="0">
                    <a:latin typeface="Calibri" panose="020F0502020204030204" pitchFamily="34" charset="0"/>
                  </a:rPr>
                  <a:t> low-dimensional </a:t>
                </a:r>
                <a:r>
                  <a:rPr lang="en-US" sz="2000" dirty="0" smtClean="0">
                    <a:latin typeface="Calibri" panose="020F0502020204030204" pitchFamily="34" charset="0"/>
                  </a:rPr>
                  <a:t>ROMs can be </a:t>
                </a:r>
                <a:r>
                  <a:rPr lang="en-US" sz="2000" b="1" i="1" u="sng" dirty="0" smtClean="0">
                    <a:latin typeface="Calibri" panose="020F0502020204030204" pitchFamily="34" charset="0"/>
                  </a:rPr>
                  <a:t>inaccurate</a:t>
                </a:r>
                <a:r>
                  <a:rPr lang="en-US" sz="2000" dirty="0" smtClean="0">
                    <a:latin typeface="Calibri" panose="020F0502020204030204" pitchFamily="34" charset="0"/>
                  </a:rPr>
                  <a:t> and </a:t>
                </a:r>
                <a:r>
                  <a:rPr lang="en-US" sz="2000" b="1" i="1" u="sng" dirty="0">
                    <a:latin typeface="Calibri" panose="020F0502020204030204" pitchFamily="34" charset="0"/>
                  </a:rPr>
                  <a:t>unstable</a:t>
                </a:r>
                <a:r>
                  <a:rPr lang="en-US" sz="2000" dirty="0">
                    <a:latin typeface="Calibri" panose="020F0502020204030204" pitchFamily="34" charset="0"/>
                  </a:rPr>
                  <a:t>.</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6423" y="4019490"/>
                <a:ext cx="7877977" cy="400110"/>
              </a:xfrm>
              <a:prstGeom prst="rect">
                <a:avLst/>
              </a:prstGeom>
              <a:blipFill>
                <a:blip r:embed="rId3"/>
                <a:stretch>
                  <a:fillRect t="-7576" b="-25758"/>
                </a:stretch>
              </a:blipFill>
              <a:ln>
                <a:noFill/>
              </a:ln>
            </p:spPr>
            <p:txBody>
              <a:bodyPr/>
              <a:lstStyle/>
              <a:p>
                <a:r>
                  <a:rPr lang="en-US">
                    <a:noFill/>
                  </a:rPr>
                  <a:t> </a:t>
                </a:r>
              </a:p>
            </p:txBody>
          </p:sp>
        </mc:Fallback>
      </mc:AlternateContent>
      <p:sp>
        <p:nvSpPr>
          <p:cNvPr id="8" name="TextBox 7"/>
          <p:cNvSpPr txBox="1"/>
          <p:nvPr/>
        </p:nvSpPr>
        <p:spPr>
          <a:xfrm>
            <a:off x="838200" y="5638800"/>
            <a:ext cx="2514600" cy="707886"/>
          </a:xfrm>
          <a:prstGeom prst="rect">
            <a:avLst/>
          </a:prstGeom>
          <a:solidFill>
            <a:srgbClr val="CCFFCC"/>
          </a:solidFill>
        </p:spPr>
        <p:txBody>
          <a:bodyPr wrap="square" rtlCol="0">
            <a:spAutoFit/>
          </a:bodyPr>
          <a:lstStyle/>
          <a:p>
            <a:pPr algn="ctr"/>
            <a:r>
              <a:rPr lang="en-US" sz="2000" b="1" i="1" u="sng" dirty="0" smtClean="0">
                <a:latin typeface="Calibri" panose="020F0502020204030204" pitchFamily="34" charset="0"/>
              </a:rPr>
              <a:t>Turbulence Modeling</a:t>
            </a:r>
          </a:p>
          <a:p>
            <a:pPr algn="ctr"/>
            <a:r>
              <a:rPr lang="en-US" sz="2000" dirty="0" smtClean="0">
                <a:latin typeface="Calibri" panose="020F0502020204030204" pitchFamily="34" charset="0"/>
              </a:rPr>
              <a:t>(this paper)</a:t>
            </a:r>
            <a:endParaRPr lang="en-US" sz="2000" dirty="0">
              <a:latin typeface="Calibri" panose="020F0502020204030204" pitchFamily="34" charset="0"/>
            </a:endParaRPr>
          </a:p>
        </p:txBody>
      </p:sp>
      <p:sp>
        <p:nvSpPr>
          <p:cNvPr id="9" name="TextBox 8"/>
          <p:cNvSpPr txBox="1"/>
          <p:nvPr/>
        </p:nvSpPr>
        <p:spPr>
          <a:xfrm>
            <a:off x="5638800" y="5638800"/>
            <a:ext cx="2514600" cy="707886"/>
          </a:xfrm>
          <a:prstGeom prst="rect">
            <a:avLst/>
          </a:prstGeom>
          <a:noFill/>
          <a:ln>
            <a:solidFill>
              <a:schemeClr val="bg1">
                <a:lumMod val="75000"/>
              </a:schemeClr>
            </a:solidFill>
          </a:ln>
        </p:spPr>
        <p:txBody>
          <a:bodyPr wrap="square" rtlCol="0">
            <a:spAutoFit/>
          </a:bodyPr>
          <a:lstStyle/>
          <a:p>
            <a:pPr algn="ctr"/>
            <a:r>
              <a:rPr lang="en-US" sz="2000" b="1" i="1" u="sng" dirty="0" smtClean="0">
                <a:solidFill>
                  <a:schemeClr val="tx1">
                    <a:lumMod val="50000"/>
                    <a:lumOff val="50000"/>
                  </a:schemeClr>
                </a:solidFill>
                <a:latin typeface="Calibri" panose="020F0502020204030204" pitchFamily="34" charset="0"/>
              </a:rPr>
              <a:t>Subspace Rotation</a:t>
            </a:r>
          </a:p>
          <a:p>
            <a:pPr algn="ctr"/>
            <a:r>
              <a:rPr lang="en-US" sz="2000" dirty="0" smtClean="0">
                <a:solidFill>
                  <a:schemeClr val="tx1">
                    <a:lumMod val="50000"/>
                    <a:lumOff val="50000"/>
                  </a:schemeClr>
                </a:solidFill>
                <a:latin typeface="Calibri" panose="020F0502020204030204" pitchFamily="34" charset="0"/>
              </a:rPr>
              <a:t>(our approach)</a:t>
            </a:r>
            <a:endParaRPr lang="en-US" sz="2000" dirty="0">
              <a:solidFill>
                <a:schemeClr val="tx1">
                  <a:lumMod val="50000"/>
                  <a:lumOff val="50000"/>
                </a:schemeClr>
              </a:solidFill>
              <a:latin typeface="Calibri" panose="020F0502020204030204" pitchFamily="34" charset="0"/>
            </a:endParaRPr>
          </a:p>
        </p:txBody>
      </p:sp>
      <p:cxnSp>
        <p:nvCxnSpPr>
          <p:cNvPr id="10" name="Straight Arrow Connector 9"/>
          <p:cNvCxnSpPr/>
          <p:nvPr/>
        </p:nvCxnSpPr>
        <p:spPr>
          <a:xfrm flipH="1">
            <a:off x="2362200" y="54102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24600" y="54102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7710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b="1" dirty="0" smtClean="0">
                <a:latin typeface="Calibri" panose="020F0502020204030204" pitchFamily="34" charset="0"/>
              </a:rPr>
              <a:t>Section 2: POD/</a:t>
            </a:r>
            <a:r>
              <a:rPr lang="en-US" sz="2400" b="1" dirty="0" err="1" smtClean="0">
                <a:latin typeface="Calibri" panose="020F0502020204030204" pitchFamily="34" charset="0"/>
              </a:rPr>
              <a:t>Galerkin</a:t>
            </a:r>
            <a:r>
              <a:rPr lang="en-US" sz="2400" b="1" dirty="0" smtClean="0">
                <a:latin typeface="Calibri" panose="020F0502020204030204" pitchFamily="34" charset="0"/>
              </a:rPr>
              <a:t> ROMs for </a:t>
            </a:r>
            <a:r>
              <a:rPr lang="en-US" sz="2400" b="1"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dirty="0" smtClean="0">
                <a:latin typeface="Calibri" panose="020F0502020204030204" pitchFamily="34" charset="0"/>
              </a:rPr>
              <a:t>Background on Turbulence </a:t>
            </a:r>
            <a:r>
              <a:rPr lang="en-US" sz="2400" dirty="0">
                <a:latin typeface="Calibri" panose="020F0502020204030204" pitchFamily="34" charset="0"/>
              </a:rPr>
              <a:t>M</a:t>
            </a:r>
            <a:r>
              <a:rPr lang="en-US" sz="2400"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dirty="0" smtClean="0">
              <a:latin typeface="Calibri" panose="020F0502020204030204" pitchFamily="34" charset="0"/>
            </a:endParaRPr>
          </a:p>
          <a:p>
            <a:pPr marL="457200" indent="-457200">
              <a:buAutoNum type="arabicPeriod" startAt="5"/>
            </a:pPr>
            <a:r>
              <a:rPr lang="en-US" sz="2400" dirty="0" smtClean="0">
                <a:latin typeface="Calibri" panose="020F0502020204030204" pitchFamily="34" charset="0"/>
              </a:rPr>
              <a:t>Section 4.1: Computational Efficiency</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6.   Section 4.2: Numerical Results for 3D Flow Around Cylinder</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[8.  Basis Rotation (My Work – an Alternative Approach)] </a:t>
            </a:r>
            <a:endParaRPr lang="en-US" sz="2400"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30213369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107576" y="152400"/>
            <a:ext cx="8655424" cy="119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2: POD-</a:t>
            </a:r>
            <a:r>
              <a:rPr lang="en-US" sz="3600" dirty="0" err="1" smtClean="0">
                <a:latin typeface="Calibri" panose="020F0502020204030204" pitchFamily="34" charset="0"/>
                <a:ea typeface="ＭＳ Ｐゴシック" charset="0"/>
              </a:rPr>
              <a:t>Galerkin</a:t>
            </a:r>
            <a:r>
              <a:rPr lang="en-US" sz="3600" dirty="0" smtClean="0">
                <a:latin typeface="Calibri" panose="020F0502020204030204" pitchFamily="34" charset="0"/>
                <a:ea typeface="ＭＳ Ｐゴシック" charset="0"/>
              </a:rPr>
              <a:t>-ROM (POD-G-ROM) for Incompressible Flow </a:t>
            </a:r>
          </a:p>
        </p:txBody>
      </p:sp>
      <p:sp>
        <p:nvSpPr>
          <p:cNvPr id="2" name="TextBox 1"/>
          <p:cNvSpPr txBox="1"/>
          <p:nvPr/>
        </p:nvSpPr>
        <p:spPr>
          <a:xfrm>
            <a:off x="228600" y="15240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Governing equations of </a:t>
            </a:r>
            <a:r>
              <a:rPr lang="en-US" b="1" i="1" dirty="0" smtClean="0">
                <a:latin typeface="Calibri" panose="020F0502020204030204" pitchFamily="34" charset="0"/>
                <a:cs typeface="Calibri" panose="020F0502020204030204" pitchFamily="34" charset="0"/>
              </a:rPr>
              <a:t>incompressible flow</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371600" y="1981200"/>
            <a:ext cx="6477000" cy="876149"/>
          </a:xfrm>
          <a:prstGeom prst="rect">
            <a:avLst/>
          </a:prstGeom>
        </p:spPr>
      </p:pic>
    </p:spTree>
    <p:extLst>
      <p:ext uri="{BB962C8B-B14F-4D97-AF65-F5344CB8AC3E}">
        <p14:creationId xmlns:p14="http://schemas.microsoft.com/office/powerpoint/2010/main" val="4224244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107576" y="152400"/>
            <a:ext cx="8655424" cy="119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2: POD-</a:t>
            </a:r>
            <a:r>
              <a:rPr lang="en-US" sz="3600" dirty="0" err="1" smtClean="0">
                <a:latin typeface="Calibri" panose="020F0502020204030204" pitchFamily="34" charset="0"/>
                <a:ea typeface="ＭＳ Ｐゴシック" charset="0"/>
              </a:rPr>
              <a:t>Galerkin</a:t>
            </a:r>
            <a:r>
              <a:rPr lang="en-US" sz="3600" dirty="0" smtClean="0">
                <a:latin typeface="Calibri" panose="020F0502020204030204" pitchFamily="34" charset="0"/>
                <a:ea typeface="ＭＳ Ｐゴシック" charset="0"/>
              </a:rPr>
              <a:t>-ROM (POD-G-ROM) for Incompressible Flow </a:t>
            </a:r>
          </a:p>
        </p:txBody>
      </p:sp>
      <p:sp>
        <p:nvSpPr>
          <p:cNvPr id="2" name="TextBox 1"/>
          <p:cNvSpPr txBox="1"/>
          <p:nvPr/>
        </p:nvSpPr>
        <p:spPr>
          <a:xfrm>
            <a:off x="228600" y="15240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Governing equations of </a:t>
            </a:r>
            <a:r>
              <a:rPr lang="en-US" b="1" i="1" dirty="0" smtClean="0">
                <a:latin typeface="Calibri" panose="020F0502020204030204" pitchFamily="34" charset="0"/>
                <a:cs typeface="Calibri" panose="020F0502020204030204" pitchFamily="34" charset="0"/>
              </a:rPr>
              <a:t>incompressible flow</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371600" y="1981200"/>
            <a:ext cx="6477000" cy="87614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28600" y="28194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 approximation of velocity solution</a:t>
                </a:r>
                <a:r>
                  <a:rPr lang="en-US" baseline="30000" dirty="0" smtClean="0">
                    <a:latin typeface="Calibri" panose="020F0502020204030204" pitchFamily="34" charset="0"/>
                    <a:cs typeface="Calibri" panose="020F0502020204030204" pitchFamily="34" charset="0"/>
                  </a:rPr>
                  <a:t>2</a:t>
                </a:r>
                <a:r>
                  <a:rPr lang="en-US" dirty="0" smtClean="0">
                    <a:latin typeface="Calibri" panose="020F0502020204030204" pitchFamily="34" charset="0"/>
                    <a:cs typeface="Calibri" panose="020F0502020204030204" pitchFamily="34" charset="0"/>
                  </a:rPr>
                  <a:t> </a:t>
                </a:r>
                <a14:m>
                  <m:oMath xmlns:m="http://schemas.openxmlformats.org/officeDocument/2006/math">
                    <m:r>
                      <a:rPr lang="en-US" b="1" i="1" dirty="0" smtClean="0">
                        <a:latin typeface="Cambria Math" panose="02040503050406030204" pitchFamily="18" charset="0"/>
                        <a:cs typeface="Calibri" panose="020F0502020204030204" pitchFamily="34" charset="0"/>
                      </a:rPr>
                      <m:t>𝒖</m:t>
                    </m:r>
                  </m:oMath>
                </a14:m>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8600" y="2819400"/>
                <a:ext cx="8610600" cy="369332"/>
              </a:xfrm>
              <a:prstGeom prst="rect">
                <a:avLst/>
              </a:prstGeom>
              <a:blipFill>
                <a:blip r:embed="rId3"/>
                <a:stretch>
                  <a:fillRect l="-496" t="-10000" b="-25000"/>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1066800" y="3112532"/>
            <a:ext cx="6781800" cy="882877"/>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28600" y="3886200"/>
                <a:ext cx="8839200" cy="66864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     where </a:t>
                </a:r>
                <a14:m>
                  <m:oMath xmlns:m="http://schemas.openxmlformats.org/officeDocument/2006/math">
                    <m:r>
                      <a:rPr lang="en-US" b="1" i="1" dirty="0" smtClean="0">
                        <a:latin typeface="Cambria Math" panose="02040503050406030204" pitchFamily="18" charset="0"/>
                        <a:cs typeface="Calibri" panose="020F0502020204030204" pitchFamily="34" charset="0"/>
                      </a:rPr>
                      <m:t>𝑼</m:t>
                    </m:r>
                    <m:r>
                      <a:rPr lang="en-US" i="1" dirty="0" smtClean="0">
                        <a:latin typeface="Cambria Math" panose="02040503050406030204" pitchFamily="18" charset="0"/>
                        <a:cs typeface="Calibri" panose="020F0502020204030204" pitchFamily="34" charset="0"/>
                      </a:rPr>
                      <m:t>(</m:t>
                    </m:r>
                    <m:r>
                      <a:rPr lang="en-US" b="1" i="1" dirty="0" smtClean="0">
                        <a:latin typeface="Cambria Math" panose="02040503050406030204" pitchFamily="18" charset="0"/>
                        <a:cs typeface="Calibri" panose="020F0502020204030204" pitchFamily="34" charset="0"/>
                      </a:rPr>
                      <m:t>𝒙</m:t>
                    </m:r>
                    <m:r>
                      <a:rPr lang="en-US" i="1" dirty="0" smtClean="0">
                        <a:latin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 base flow,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1" i="1" smtClean="0">
                        <a:latin typeface="Cambria Math" panose="02040503050406030204" pitchFamily="18" charset="0"/>
                        <a:ea typeface="Cambria Math" panose="02040503050406030204" pitchFamily="18" charset="0"/>
                        <a:cs typeface="Calibri" panose="020F0502020204030204" pitchFamily="34" charset="0"/>
                      </a:rPr>
                      <m:t>𝒙</m:t>
                    </m:r>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 POD modes.</a:t>
                </a:r>
              </a:p>
              <a:p>
                <a:endParaRPr lang="en-US" dirty="0">
                  <a:latin typeface="Calibri" panose="020F0502020204030204" pitchFamily="34" charset="0"/>
                  <a:cs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600" y="3886200"/>
                <a:ext cx="8839200" cy="668645"/>
              </a:xfrm>
              <a:prstGeom prst="rect">
                <a:avLst/>
              </a:prstGeom>
              <a:blipFill>
                <a:blip r:embed="rId5"/>
                <a:stretch>
                  <a:fillRect t="-4587"/>
                </a:stretch>
              </a:blipFill>
            </p:spPr>
            <p:txBody>
              <a:bodyPr/>
              <a:lstStyle/>
              <a:p>
                <a:r>
                  <a:rPr lang="en-US">
                    <a:noFill/>
                  </a:rPr>
                  <a:t> </a:t>
                </a:r>
              </a:p>
            </p:txBody>
          </p:sp>
        </mc:Fallback>
      </mc:AlternateContent>
      <p:sp>
        <p:nvSpPr>
          <p:cNvPr id="9" name="TextBox 8"/>
          <p:cNvSpPr txBox="1"/>
          <p:nvPr/>
        </p:nvSpPr>
        <p:spPr>
          <a:xfrm>
            <a:off x="76200" y="6400800"/>
            <a:ext cx="8991600" cy="523220"/>
          </a:xfrm>
          <a:prstGeom prst="rect">
            <a:avLst/>
          </a:prstGeom>
          <a:noFill/>
        </p:spPr>
        <p:txBody>
          <a:bodyPr wrap="square" rtlCol="0">
            <a:spAutoFit/>
          </a:bodyPr>
          <a:lstStyle/>
          <a:p>
            <a:r>
              <a:rPr lang="en-US" sz="1400" baseline="30000" dirty="0" smtClean="0">
                <a:solidFill>
                  <a:schemeClr val="bg1"/>
                </a:solidFill>
                <a:latin typeface="Calibri" panose="020F0502020204030204" pitchFamily="34" charset="0"/>
                <a:cs typeface="Calibri" panose="020F0502020204030204" pitchFamily="34" charset="0"/>
              </a:rPr>
              <a:t>2</a:t>
            </a:r>
            <a:r>
              <a:rPr lang="en-US" sz="1400" dirty="0" smtClean="0">
                <a:solidFill>
                  <a:schemeClr val="bg1"/>
                </a:solidFill>
                <a:latin typeface="Calibri" panose="020F0502020204030204" pitchFamily="34" charset="0"/>
                <a:cs typeface="Calibri" panose="020F0502020204030204" pitchFamily="34" charset="0"/>
              </a:rPr>
              <a:t> Pressure ROM can be obtained by solving pressure-Poisson equation.  Pressure term drops out from (1) following projection due to BCs.  See [36,56].</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503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107576" y="152400"/>
            <a:ext cx="8655424" cy="119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2: POD-</a:t>
            </a:r>
            <a:r>
              <a:rPr lang="en-US" sz="3600" dirty="0" err="1" smtClean="0">
                <a:latin typeface="Calibri" panose="020F0502020204030204" pitchFamily="34" charset="0"/>
                <a:ea typeface="ＭＳ Ｐゴシック" charset="0"/>
              </a:rPr>
              <a:t>Galerkin</a:t>
            </a:r>
            <a:r>
              <a:rPr lang="en-US" sz="3600" dirty="0" smtClean="0">
                <a:latin typeface="Calibri" panose="020F0502020204030204" pitchFamily="34" charset="0"/>
                <a:ea typeface="ＭＳ Ｐゴシック" charset="0"/>
              </a:rPr>
              <a:t>-ROM (POD-G-ROM) for Incompressible Flow </a:t>
            </a:r>
          </a:p>
        </p:txBody>
      </p:sp>
      <p:sp>
        <p:nvSpPr>
          <p:cNvPr id="2" name="TextBox 1"/>
          <p:cNvSpPr txBox="1"/>
          <p:nvPr/>
        </p:nvSpPr>
        <p:spPr>
          <a:xfrm>
            <a:off x="228600" y="15240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Governing equations of </a:t>
            </a:r>
            <a:r>
              <a:rPr lang="en-US" b="1" i="1" dirty="0" smtClean="0">
                <a:latin typeface="Calibri" panose="020F0502020204030204" pitchFamily="34" charset="0"/>
                <a:cs typeface="Calibri" panose="020F0502020204030204" pitchFamily="34" charset="0"/>
              </a:rPr>
              <a:t>incompressible flow</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371600" y="1981200"/>
            <a:ext cx="6477000" cy="87614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28600" y="28194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 approximation of velocity solution</a:t>
                </a:r>
                <a:r>
                  <a:rPr lang="en-US" baseline="30000" dirty="0" smtClean="0">
                    <a:latin typeface="Calibri" panose="020F0502020204030204" pitchFamily="34" charset="0"/>
                    <a:cs typeface="Calibri" panose="020F0502020204030204" pitchFamily="34" charset="0"/>
                  </a:rPr>
                  <a:t>2</a:t>
                </a:r>
                <a:r>
                  <a:rPr lang="en-US" dirty="0" smtClean="0">
                    <a:latin typeface="Calibri" panose="020F0502020204030204" pitchFamily="34" charset="0"/>
                    <a:cs typeface="Calibri" panose="020F0502020204030204" pitchFamily="34" charset="0"/>
                  </a:rPr>
                  <a:t> </a:t>
                </a:r>
                <a14:m>
                  <m:oMath xmlns:m="http://schemas.openxmlformats.org/officeDocument/2006/math">
                    <m:r>
                      <a:rPr lang="en-US" b="1" i="1" dirty="0" smtClean="0">
                        <a:latin typeface="Cambria Math" panose="02040503050406030204" pitchFamily="18" charset="0"/>
                        <a:cs typeface="Calibri" panose="020F0502020204030204" pitchFamily="34" charset="0"/>
                      </a:rPr>
                      <m:t>𝒖</m:t>
                    </m:r>
                  </m:oMath>
                </a14:m>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8600" y="2819400"/>
                <a:ext cx="8610600" cy="369332"/>
              </a:xfrm>
              <a:prstGeom prst="rect">
                <a:avLst/>
              </a:prstGeom>
              <a:blipFill>
                <a:blip r:embed="rId3"/>
                <a:stretch>
                  <a:fillRect l="-496" t="-10000" b="-25000"/>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1066800" y="3112532"/>
            <a:ext cx="6781800" cy="882877"/>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28600" y="3886200"/>
                <a:ext cx="8839200" cy="967957"/>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     where </a:t>
                </a:r>
                <a14:m>
                  <m:oMath xmlns:m="http://schemas.openxmlformats.org/officeDocument/2006/math">
                    <m:r>
                      <a:rPr lang="en-US" b="1" i="1" dirty="0" smtClean="0">
                        <a:latin typeface="Cambria Math" panose="02040503050406030204" pitchFamily="18" charset="0"/>
                        <a:cs typeface="Calibri" panose="020F0502020204030204" pitchFamily="34" charset="0"/>
                      </a:rPr>
                      <m:t>𝑼</m:t>
                    </m:r>
                    <m:r>
                      <a:rPr lang="en-US" i="1" dirty="0" smtClean="0">
                        <a:latin typeface="Cambria Math" panose="02040503050406030204" pitchFamily="18" charset="0"/>
                        <a:cs typeface="Calibri" panose="020F0502020204030204" pitchFamily="34" charset="0"/>
                      </a:rPr>
                      <m:t>(</m:t>
                    </m:r>
                    <m:r>
                      <a:rPr lang="en-US" b="1" i="1" dirty="0" smtClean="0">
                        <a:latin typeface="Cambria Math" panose="02040503050406030204" pitchFamily="18" charset="0"/>
                        <a:cs typeface="Calibri" panose="020F0502020204030204" pitchFamily="34" charset="0"/>
                      </a:rPr>
                      <m:t>𝒙</m:t>
                    </m:r>
                    <m:r>
                      <a:rPr lang="en-US" i="1" dirty="0" smtClean="0">
                        <a:latin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 base flow,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1" i="1" smtClean="0">
                        <a:latin typeface="Cambria Math" panose="02040503050406030204" pitchFamily="18" charset="0"/>
                        <a:ea typeface="Cambria Math" panose="02040503050406030204" pitchFamily="18" charset="0"/>
                        <a:cs typeface="Calibri" panose="020F0502020204030204" pitchFamily="34" charset="0"/>
                      </a:rPr>
                      <m:t>𝒙</m:t>
                    </m:r>
                    <m:r>
                      <a:rPr lang="en-US" b="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 POD modes.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Projecting (1) onto reduced basis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i="1">
                            <a:latin typeface="Cambria Math" panose="02040503050406030204" pitchFamily="18" charset="0"/>
                            <a:ea typeface="Cambria Math" panose="02040503050406030204" pitchFamily="18" charset="0"/>
                            <a:cs typeface="Calibri" panose="020F0502020204030204" pitchFamily="34" charset="0"/>
                          </a:rPr>
                          <m:t>𝑗</m:t>
                        </m:r>
                      </m:sub>
                    </m:sSub>
                    <m:r>
                      <a:rPr lang="en-US" i="1">
                        <a:latin typeface="Cambria Math" panose="02040503050406030204" pitchFamily="18" charset="0"/>
                        <a:ea typeface="Cambria Math" panose="02040503050406030204" pitchFamily="18" charset="0"/>
                        <a:cs typeface="Calibri" panose="020F0502020204030204" pitchFamily="34" charset="0"/>
                      </a:rPr>
                      <m:t>(</m:t>
                    </m:r>
                    <m:r>
                      <a:rPr lang="en-US" b="1" i="1">
                        <a:latin typeface="Cambria Math" panose="02040503050406030204" pitchFamily="18" charset="0"/>
                        <a:ea typeface="Cambria Math" panose="02040503050406030204" pitchFamily="18" charset="0"/>
                        <a:cs typeface="Calibri" panose="020F0502020204030204" pitchFamily="34" charset="0"/>
                      </a:rPr>
                      <m:t>𝒙</m:t>
                    </m:r>
                    <m:r>
                      <a:rPr lang="en-US" i="1">
                        <a:latin typeface="Cambria Math" panose="02040503050406030204" pitchFamily="18" charset="0"/>
                        <a:ea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the following </a:t>
                </a:r>
                <a:r>
                  <a:rPr lang="en-US" b="1" u="sng" dirty="0" smtClean="0">
                    <a:latin typeface="Calibri" panose="020F0502020204030204" pitchFamily="34" charset="0"/>
                    <a:cs typeface="Calibri" panose="020F0502020204030204" pitchFamily="34" charset="0"/>
                  </a:rPr>
                  <a:t>POD-G(</a:t>
                </a:r>
                <a:r>
                  <a:rPr lang="en-US" b="1" u="sng" dirty="0" err="1" smtClean="0">
                    <a:latin typeface="Calibri" panose="020F0502020204030204" pitchFamily="34" charset="0"/>
                    <a:cs typeface="Calibri" panose="020F0502020204030204" pitchFamily="34" charset="0"/>
                  </a:rPr>
                  <a:t>alerkin</a:t>
                </a:r>
                <a:r>
                  <a:rPr lang="en-US" b="1" u="sng" dirty="0" smtClean="0">
                    <a:latin typeface="Calibri" panose="020F0502020204030204" pitchFamily="34" charset="0"/>
                    <a:cs typeface="Calibri" panose="020F0502020204030204" pitchFamily="34" charset="0"/>
                  </a:rPr>
                  <a:t>)-ROM</a:t>
                </a:r>
                <a:r>
                  <a:rPr lang="en-US" dirty="0" smtClean="0">
                    <a:latin typeface="Calibri" panose="020F0502020204030204" pitchFamily="34" charset="0"/>
                    <a:cs typeface="Calibri" panose="020F0502020204030204" pitchFamily="34" charset="0"/>
                  </a:rPr>
                  <a:t> is obtained:  </a:t>
                </a:r>
                <a:endParaRPr lang="en-US" dirty="0">
                  <a:latin typeface="Calibri" panose="020F0502020204030204" pitchFamily="34" charset="0"/>
                  <a:cs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600" y="3886200"/>
                <a:ext cx="8839200" cy="967957"/>
              </a:xfrm>
              <a:prstGeom prst="rect">
                <a:avLst/>
              </a:prstGeom>
              <a:blipFill>
                <a:blip r:embed="rId5"/>
                <a:stretch>
                  <a:fillRect l="-483" t="-3165" b="-6962"/>
                </a:stretch>
              </a:blipFill>
            </p:spPr>
            <p:txBody>
              <a:bodyPr/>
              <a:lstStyle/>
              <a:p>
                <a:r>
                  <a:rPr lang="en-US">
                    <a:noFill/>
                  </a:rPr>
                  <a:t> </a:t>
                </a:r>
              </a:p>
            </p:txBody>
          </p:sp>
        </mc:Fallback>
      </mc:AlternateContent>
      <p:pic>
        <p:nvPicPr>
          <p:cNvPr id="7" name="Picture 6"/>
          <p:cNvPicPr>
            <a:picLocks noChangeAspect="1"/>
          </p:cNvPicPr>
          <p:nvPr/>
        </p:nvPicPr>
        <p:blipFill>
          <a:blip r:embed="rId6"/>
          <a:stretch>
            <a:fillRect/>
          </a:stretch>
        </p:blipFill>
        <p:spPr>
          <a:xfrm>
            <a:off x="960536" y="4850217"/>
            <a:ext cx="6994327" cy="858754"/>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282388" y="5683077"/>
                <a:ext cx="8839200" cy="483466"/>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     where </a:t>
                </a:r>
                <a14:m>
                  <m:oMath xmlns:m="http://schemas.openxmlformats.org/officeDocument/2006/math">
                    <m:sSup>
                      <m:sSupPr>
                        <m:ctrlPr>
                          <a:rPr lang="en-US" i="1" smtClean="0">
                            <a:latin typeface="Cambria Math" panose="02040503050406030204" pitchFamily="18" charset="0"/>
                            <a:cs typeface="Calibri" panose="020F0502020204030204" pitchFamily="34" charset="0"/>
                          </a:rPr>
                        </m:ctrlPr>
                      </m:sSupPr>
                      <m:e>
                        <m:r>
                          <a:rPr lang="en-US" b="1" i="1" smtClean="0">
                            <a:latin typeface="Cambria Math" panose="02040503050406030204" pitchFamily="18" charset="0"/>
                            <a:cs typeface="Calibri" panose="020F0502020204030204" pitchFamily="34" charset="0"/>
                          </a:rPr>
                          <m:t>𝑿</m:t>
                        </m:r>
                      </m:e>
                      <m:sup>
                        <m:r>
                          <a:rPr lang="en-US" b="0" i="1" smtClean="0">
                            <a:latin typeface="Cambria Math" panose="02040503050406030204" pitchFamily="18" charset="0"/>
                            <a:cs typeface="Calibri" panose="020F0502020204030204" pitchFamily="34" charset="0"/>
                          </a:rPr>
                          <m:t>𝑟</m:t>
                        </m:r>
                      </m:sup>
                    </m:sSup>
                  </m:oMath>
                </a14:m>
                <a:r>
                  <a:rPr lang="en-US" dirty="0" smtClean="0">
                    <a:latin typeface="Calibri" panose="020F0502020204030204" pitchFamily="34" charset="0"/>
                    <a:cs typeface="Calibri" panose="020F0502020204030204" pitchFamily="34" charset="0"/>
                  </a:rPr>
                  <a:t> = reduced subspace, </a:t>
                </a:r>
                <a14:m>
                  <m:oMath xmlns:m="http://schemas.openxmlformats.org/officeDocument/2006/math">
                    <m:r>
                      <a:rPr lang="en-US" i="1" smtClean="0">
                        <a:latin typeface="Cambria Math" panose="02040503050406030204" pitchFamily="18" charset="0"/>
                        <a:ea typeface="Cambria Math" panose="02040503050406030204" pitchFamily="18" charset="0"/>
                        <a:cs typeface="Calibri" panose="020F0502020204030204" pitchFamily="34" charset="0"/>
                      </a:rPr>
                      <m:t>𝔻</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latin typeface="Cambria Math" panose="02040503050406030204" pitchFamily="18" charset="0"/>
                                <a:ea typeface="Cambria Math" panose="02040503050406030204" pitchFamily="18" charset="0"/>
                                <a:cs typeface="Calibri" panose="020F0502020204030204" pitchFamily="34" charset="0"/>
                              </a:rPr>
                              <m:t>𝒖</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𝑟</m:t>
                            </m:r>
                          </m:sub>
                        </m:sSub>
                      </m:e>
                    </m:d>
                    <m:r>
                      <a:rPr lang="en-US"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US" b="0" i="1" smtClean="0">
                            <a:latin typeface="Cambria Math" panose="02040503050406030204" pitchFamily="18" charset="0"/>
                            <a:ea typeface="Cambria Math" panose="02040503050406030204" pitchFamily="18" charset="0"/>
                            <a:cs typeface="Calibri" panose="020F0502020204030204" pitchFamily="34" charset="0"/>
                          </a:rPr>
                        </m:ctrlPr>
                      </m:fPr>
                      <m:num>
                        <m:r>
                          <a:rPr lang="en-US" b="0" i="1" smtClean="0">
                            <a:latin typeface="Cambria Math" panose="02040503050406030204" pitchFamily="18" charset="0"/>
                            <a:ea typeface="Cambria Math" panose="02040503050406030204" pitchFamily="18" charset="0"/>
                            <a:cs typeface="Calibri" panose="020F0502020204030204" pitchFamily="34" charset="0"/>
                          </a:rPr>
                          <m:t>1</m:t>
                        </m:r>
                      </m:num>
                      <m:den>
                        <m:r>
                          <a:rPr lang="en-US" b="0" i="1" smtClean="0">
                            <a:latin typeface="Cambria Math" panose="02040503050406030204" pitchFamily="18" charset="0"/>
                            <a:ea typeface="Cambria Math" panose="02040503050406030204" pitchFamily="18" charset="0"/>
                            <a:cs typeface="Calibri" panose="020F0502020204030204" pitchFamily="34" charset="0"/>
                          </a:rPr>
                          <m:t>2</m:t>
                        </m:r>
                      </m:den>
                    </m:f>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1" i="1">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𝒖</m:t>
                        </m:r>
                      </m:e>
                      <m:sub>
                        <m:r>
                          <a:rPr lang="en-US" b="0" i="1">
                            <a:latin typeface="Cambria Math" panose="02040503050406030204" pitchFamily="18" charset="0"/>
                            <a:ea typeface="Cambria Math" panose="02040503050406030204" pitchFamily="18" charset="0"/>
                            <a:cs typeface="Calibri" panose="020F0502020204030204" pitchFamily="34" charset="0"/>
                          </a:rPr>
                          <m:t>𝑟</m:t>
                        </m:r>
                      </m:sub>
                    </m:sSub>
                    <m:r>
                      <a:rPr lang="en-US" b="0" i="0" smtClean="0">
                        <a:latin typeface="Cambria Math" panose="02040503050406030204" pitchFamily="18" charset="0"/>
                        <a:ea typeface="Cambria Math" panose="02040503050406030204" pitchFamily="18" charset="0"/>
                        <a:cs typeface="Calibri" panose="020F0502020204030204" pitchFamily="34" charset="0"/>
                      </a:rPr>
                      <m:t>+</m:t>
                    </m:r>
                    <m:f>
                      <m:fPr>
                        <m:ctrlPr>
                          <a:rPr lang="en-US" i="1">
                            <a:latin typeface="Cambria Math" panose="02040503050406030204" pitchFamily="18" charset="0"/>
                            <a:ea typeface="Cambria Math" panose="02040503050406030204" pitchFamily="18" charset="0"/>
                            <a:cs typeface="Calibri" panose="020F0502020204030204" pitchFamily="34" charset="0"/>
                          </a:rPr>
                        </m:ctrlPr>
                      </m:fPr>
                      <m:num>
                        <m:r>
                          <a:rPr lang="en-US" i="1">
                            <a:latin typeface="Cambria Math" panose="02040503050406030204" pitchFamily="18" charset="0"/>
                            <a:ea typeface="Cambria Math" panose="02040503050406030204" pitchFamily="18" charset="0"/>
                            <a:cs typeface="Calibri" panose="020F0502020204030204" pitchFamily="34" charset="0"/>
                          </a:rPr>
                          <m:t>1</m:t>
                        </m:r>
                      </m:num>
                      <m:den>
                        <m:r>
                          <a:rPr lang="en-US" i="1">
                            <a:latin typeface="Cambria Math" panose="02040503050406030204" pitchFamily="18" charset="0"/>
                            <a:ea typeface="Cambria Math" panose="02040503050406030204" pitchFamily="18" charset="0"/>
                            <a:cs typeface="Calibri" panose="020F0502020204030204" pitchFamily="34" charset="0"/>
                          </a:rPr>
                          <m:t>2</m:t>
                        </m:r>
                      </m:den>
                    </m:f>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i="1">
                            <a:latin typeface="Cambria Math" panose="02040503050406030204" pitchFamily="18" charset="0"/>
                            <a:ea typeface="Cambria Math" panose="02040503050406030204" pitchFamily="18" charset="0"/>
                            <a:cs typeface="Calibri" panose="020F0502020204030204" pitchFamily="34" charset="0"/>
                          </a:rPr>
                          <m:t>𝛻</m:t>
                        </m:r>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𝒖</m:t>
                            </m:r>
                          </m:e>
                          <m:sub>
                            <m:r>
                              <a:rPr lang="en-US" i="1">
                                <a:latin typeface="Cambria Math" panose="02040503050406030204" pitchFamily="18" charset="0"/>
                                <a:ea typeface="Cambria Math" panose="02040503050406030204" pitchFamily="18" charset="0"/>
                                <a:cs typeface="Calibri" panose="020F0502020204030204" pitchFamily="34" charset="0"/>
                              </a:rPr>
                              <m:t>𝑟</m:t>
                            </m:r>
                          </m:sub>
                        </m:sSub>
                      </m:e>
                    </m:d>
                    <m:r>
                      <a:rPr lang="en-US" b="0" i="1" baseline="30000" smtClean="0">
                        <a:latin typeface="Cambria Math" panose="02040503050406030204" pitchFamily="18" charset="0"/>
                        <a:ea typeface="Cambria Math" panose="02040503050406030204" pitchFamily="18" charset="0"/>
                        <a:cs typeface="Calibri" panose="020F0502020204030204" pitchFamily="34" charset="0"/>
                      </a:rPr>
                      <m:t>𝑇</m:t>
                    </m:r>
                  </m:oMath>
                </a14:m>
                <a:r>
                  <a:rPr lang="en-US" dirty="0" smtClean="0">
                    <a:latin typeface="Calibri" panose="020F0502020204030204" pitchFamily="34" charset="0"/>
                    <a:cs typeface="Calibri" panose="020F0502020204030204" pitchFamily="34" charset="0"/>
                  </a:rPr>
                  <a:t> = deformation tensor of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𝒖</m:t>
                        </m:r>
                      </m:e>
                      <m:sub>
                        <m:r>
                          <a:rPr lang="en-US" i="1">
                            <a:latin typeface="Cambria Math" panose="02040503050406030204" pitchFamily="18" charset="0"/>
                            <a:ea typeface="Cambria Math" panose="02040503050406030204" pitchFamily="18" charset="0"/>
                            <a:cs typeface="Calibri" panose="020F0502020204030204" pitchFamily="34" charset="0"/>
                          </a:rPr>
                          <m:t>𝑟</m:t>
                        </m:r>
                      </m:sub>
                    </m:sSub>
                  </m:oMath>
                </a14:m>
                <a:r>
                  <a:rPr lang="en-US" dirty="0" smtClean="0">
                    <a:latin typeface="Calibri" panose="020F0502020204030204" pitchFamily="34" charset="0"/>
                    <a:cs typeface="Calibri" panose="020F0502020204030204" pitchFamily="34" charset="0"/>
                  </a:rPr>
                  <a:t>. </a:t>
                </a:r>
                <a:endParaRPr lang="en-US" baseline="30000" dirty="0">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82388" y="5683077"/>
                <a:ext cx="8839200" cy="483466"/>
              </a:xfrm>
              <a:prstGeom prst="rect">
                <a:avLst/>
              </a:prstGeom>
              <a:blipFill>
                <a:blip r:embed="rId7"/>
                <a:stretch>
                  <a:fillRect b="-7500"/>
                </a:stretch>
              </a:blipFill>
            </p:spPr>
            <p:txBody>
              <a:bodyPr/>
              <a:lstStyle/>
              <a:p>
                <a:r>
                  <a:rPr lang="en-US">
                    <a:noFill/>
                  </a:rPr>
                  <a:t> </a:t>
                </a:r>
              </a:p>
            </p:txBody>
          </p:sp>
        </mc:Fallback>
      </mc:AlternateContent>
      <p:sp>
        <p:nvSpPr>
          <p:cNvPr id="9" name="TextBox 8"/>
          <p:cNvSpPr txBox="1"/>
          <p:nvPr/>
        </p:nvSpPr>
        <p:spPr>
          <a:xfrm>
            <a:off x="76200" y="6400800"/>
            <a:ext cx="8991600" cy="523220"/>
          </a:xfrm>
          <a:prstGeom prst="rect">
            <a:avLst/>
          </a:prstGeom>
          <a:noFill/>
        </p:spPr>
        <p:txBody>
          <a:bodyPr wrap="square" rtlCol="0">
            <a:spAutoFit/>
          </a:bodyPr>
          <a:lstStyle/>
          <a:p>
            <a:r>
              <a:rPr lang="en-US" sz="1400" baseline="30000" dirty="0" smtClean="0">
                <a:solidFill>
                  <a:schemeClr val="bg1"/>
                </a:solidFill>
                <a:latin typeface="Calibri" panose="020F0502020204030204" pitchFamily="34" charset="0"/>
                <a:cs typeface="Calibri" panose="020F0502020204030204" pitchFamily="34" charset="0"/>
              </a:rPr>
              <a:t>2</a:t>
            </a:r>
            <a:r>
              <a:rPr lang="en-US" sz="1400" dirty="0" smtClean="0">
                <a:solidFill>
                  <a:schemeClr val="bg1"/>
                </a:solidFill>
                <a:latin typeface="Calibri" panose="020F0502020204030204" pitchFamily="34" charset="0"/>
                <a:cs typeface="Calibri" panose="020F0502020204030204" pitchFamily="34" charset="0"/>
              </a:rPr>
              <a:t> Pressure ROM can be obtained by solving pressure-Poisson equation.  Pressure term drops out from (1) following projection due to BCs.  See [36,56].</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3968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algebraic system:</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752600" y="1295400"/>
            <a:ext cx="6324600" cy="952538"/>
          </a:xfrm>
          <a:prstGeom prst="rect">
            <a:avLst/>
          </a:prstGeom>
        </p:spPr>
      </p:pic>
      <p:sp>
        <p:nvSpPr>
          <p:cNvPr id="11" name="TextBox 10"/>
          <p:cNvSpPr txBox="1"/>
          <p:nvPr/>
        </p:nvSpPr>
        <p:spPr>
          <a:xfrm>
            <a:off x="533400" y="1905000"/>
            <a:ext cx="86106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a:t>
            </a:r>
            <a:endParaRPr lang="en-US"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1676400" y="2133600"/>
            <a:ext cx="6358553" cy="1686300"/>
          </a:xfrm>
          <a:prstGeom prst="rect">
            <a:avLst/>
          </a:prstGeom>
        </p:spPr>
      </p:pic>
      <p:sp>
        <p:nvSpPr>
          <p:cNvPr id="16" name="Text Box 3"/>
          <p:cNvSpPr txBox="1">
            <a:spLocks noChangeArrowheads="1"/>
          </p:cNvSpPr>
          <p:nvPr/>
        </p:nvSpPr>
        <p:spPr bwMode="auto">
          <a:xfrm>
            <a:off x="31376" y="152400"/>
            <a:ext cx="9112624"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2: POD-G-ROM for Incompressible Flow </a:t>
            </a:r>
          </a:p>
        </p:txBody>
      </p:sp>
    </p:spTree>
    <p:extLst>
      <p:ext uri="{BB962C8B-B14F-4D97-AF65-F5344CB8AC3E}">
        <p14:creationId xmlns:p14="http://schemas.microsoft.com/office/powerpoint/2010/main" val="1389590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algebraic system:</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752600" y="1295400"/>
            <a:ext cx="6324600" cy="952538"/>
          </a:xfrm>
          <a:prstGeom prst="rect">
            <a:avLst/>
          </a:prstGeom>
        </p:spPr>
      </p:pic>
      <p:sp>
        <p:nvSpPr>
          <p:cNvPr id="11" name="TextBox 10"/>
          <p:cNvSpPr txBox="1"/>
          <p:nvPr/>
        </p:nvSpPr>
        <p:spPr>
          <a:xfrm>
            <a:off x="533400" y="1905000"/>
            <a:ext cx="86106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a:t>
            </a:r>
            <a:endParaRPr lang="en-US"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1676400" y="2133600"/>
            <a:ext cx="6358553" cy="1686300"/>
          </a:xfrm>
          <a:prstGeom prst="rect">
            <a:avLst/>
          </a:prstGeom>
        </p:spPr>
      </p:pic>
      <p:sp>
        <p:nvSpPr>
          <p:cNvPr id="13" name="TextBox 12"/>
          <p:cNvSpPr txBox="1"/>
          <p:nvPr/>
        </p:nvSpPr>
        <p:spPr>
          <a:xfrm>
            <a:off x="228600" y="38100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in matrix form:</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2438400" y="4267200"/>
                <a:ext cx="3962400" cy="369332"/>
              </a:xfrm>
              <a:prstGeom prst="rect">
                <a:avLst/>
              </a:prstGeom>
              <a:solidFill>
                <a:schemeClr val="accent4">
                  <a:lumMod val="20000"/>
                  <a:lumOff val="80000"/>
                </a:schemeClr>
              </a:solidFill>
            </p:spPr>
            <p:txBody>
              <a:bodyPr wrap="square" rtlCol="0">
                <a:spAutoFit/>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𝑨𝒂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r>
                      <a:rPr lang="en-US" b="1" i="1" smtClean="0">
                        <a:latin typeface="Cambria Math" panose="02040503050406030204" pitchFamily="18" charset="0"/>
                      </a:rPr>
                      <m:t>𝑩𝒂</m:t>
                    </m:r>
                    <m:r>
                      <a:rPr lang="en-US" b="0" i="1" smtClean="0">
                        <a:latin typeface="Cambria Math" panose="02040503050406030204" pitchFamily="18" charset="0"/>
                      </a:rPr>
                      <m:t> </m:t>
                    </m:r>
                  </m:oMath>
                </a14:m>
                <a:r>
                  <a:rPr lang="en-US" dirty="0" smtClean="0"/>
                  <a:t> </a:t>
                </a:r>
                <a:endParaRPr lang="en-US" dirty="0">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38400" y="4267200"/>
                <a:ext cx="3962400" cy="36933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7467600" y="4202668"/>
            <a:ext cx="5334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p:txBody>
      </p:sp>
      <p:sp>
        <p:nvSpPr>
          <p:cNvPr id="16" name="Text Box 3"/>
          <p:cNvSpPr txBox="1">
            <a:spLocks noChangeArrowheads="1"/>
          </p:cNvSpPr>
          <p:nvPr/>
        </p:nvSpPr>
        <p:spPr bwMode="auto">
          <a:xfrm>
            <a:off x="31376" y="152400"/>
            <a:ext cx="9112624"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2: POD-G-ROM for Incompressible Flow </a:t>
            </a:r>
          </a:p>
        </p:txBody>
      </p:sp>
    </p:spTree>
    <p:extLst>
      <p:ext uri="{BB962C8B-B14F-4D97-AF65-F5344CB8AC3E}">
        <p14:creationId xmlns:p14="http://schemas.microsoft.com/office/powerpoint/2010/main" val="3662073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algebraic system:</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752600" y="1295400"/>
            <a:ext cx="6324600" cy="952538"/>
          </a:xfrm>
          <a:prstGeom prst="rect">
            <a:avLst/>
          </a:prstGeom>
        </p:spPr>
      </p:pic>
      <p:sp>
        <p:nvSpPr>
          <p:cNvPr id="11" name="TextBox 10"/>
          <p:cNvSpPr txBox="1"/>
          <p:nvPr/>
        </p:nvSpPr>
        <p:spPr>
          <a:xfrm>
            <a:off x="533400" y="1905000"/>
            <a:ext cx="86106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a:t>
            </a:r>
            <a:endParaRPr lang="en-US"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1676400" y="2133600"/>
            <a:ext cx="6358553" cy="1686300"/>
          </a:xfrm>
          <a:prstGeom prst="rect">
            <a:avLst/>
          </a:prstGeom>
        </p:spPr>
      </p:pic>
      <p:sp>
        <p:nvSpPr>
          <p:cNvPr id="13" name="TextBox 12"/>
          <p:cNvSpPr txBox="1"/>
          <p:nvPr/>
        </p:nvSpPr>
        <p:spPr>
          <a:xfrm>
            <a:off x="228600" y="38100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in matrix form:</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2438400" y="4267200"/>
                <a:ext cx="3962400" cy="369332"/>
              </a:xfrm>
              <a:prstGeom prst="rect">
                <a:avLst/>
              </a:prstGeom>
              <a:solidFill>
                <a:schemeClr val="accent4">
                  <a:lumMod val="20000"/>
                  <a:lumOff val="80000"/>
                </a:schemeClr>
              </a:solidFill>
            </p:spPr>
            <p:txBody>
              <a:bodyPr wrap="square" rtlCol="0">
                <a:spAutoFit/>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𝑨𝒂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r>
                      <a:rPr lang="en-US" b="1" i="1" smtClean="0">
                        <a:latin typeface="Cambria Math" panose="02040503050406030204" pitchFamily="18" charset="0"/>
                      </a:rPr>
                      <m:t>𝑩𝒂</m:t>
                    </m:r>
                    <m:r>
                      <a:rPr lang="en-US" b="0" i="1" smtClean="0">
                        <a:latin typeface="Cambria Math" panose="02040503050406030204" pitchFamily="18" charset="0"/>
                      </a:rPr>
                      <m:t> </m:t>
                    </m:r>
                  </m:oMath>
                </a14:m>
                <a:r>
                  <a:rPr lang="en-US" dirty="0" smtClean="0"/>
                  <a:t> </a:t>
                </a:r>
                <a:endParaRPr lang="en-US" dirty="0">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38400" y="4267200"/>
                <a:ext cx="3962400" cy="36933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7467600" y="4202668"/>
            <a:ext cx="5334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p:txBody>
      </p:sp>
      <p:sp>
        <p:nvSpPr>
          <p:cNvPr id="16" name="Text Box 3"/>
          <p:cNvSpPr txBox="1">
            <a:spLocks noChangeArrowheads="1"/>
          </p:cNvSpPr>
          <p:nvPr/>
        </p:nvSpPr>
        <p:spPr bwMode="auto">
          <a:xfrm>
            <a:off x="31376" y="152400"/>
            <a:ext cx="9112624"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2: POD-G-ROM for Incompressible Flow </a:t>
            </a:r>
          </a:p>
        </p:txBody>
      </p:sp>
      <p:sp>
        <p:nvSpPr>
          <p:cNvPr id="4" name="Rectangle 3"/>
          <p:cNvSpPr/>
          <p:nvPr/>
        </p:nvSpPr>
        <p:spPr>
          <a:xfrm>
            <a:off x="152400" y="4839114"/>
            <a:ext cx="8991600" cy="769441"/>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POD-G-ROM (8) has been successfully used for </a:t>
            </a:r>
            <a:r>
              <a:rPr lang="en-US" b="1" i="1" dirty="0">
                <a:latin typeface="Calibri" panose="020F0502020204030204" pitchFamily="34" charset="0"/>
                <a:cs typeface="Calibri" panose="020F0502020204030204" pitchFamily="34" charset="0"/>
              </a:rPr>
              <a:t>laminar flows</a:t>
            </a:r>
            <a:r>
              <a:rPr lang="en-US" dirty="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endParaRPr lang="en-US" sz="400" dirty="0">
              <a:latin typeface="Calibri" panose="020F0502020204030204" pitchFamily="34" charset="0"/>
              <a:cs typeface="Calibri" panose="020F0502020204030204" pitchFamily="34" charset="0"/>
            </a:endParaRPr>
          </a:p>
          <a:p>
            <a:endParaRPr lang="en-US" sz="4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381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579875"/>
            <a:ext cx="8382000" cy="3534925"/>
          </a:xfrm>
          <a:prstGeom prst="rect">
            <a:avLst/>
          </a:prstGeom>
        </p:spPr>
      </p:pic>
      <p:sp>
        <p:nvSpPr>
          <p:cNvPr id="253955" name="Text Box 3"/>
          <p:cNvSpPr txBox="1">
            <a:spLocks noChangeArrowheads="1"/>
          </p:cNvSpPr>
          <p:nvPr/>
        </p:nvSpPr>
        <p:spPr bwMode="auto">
          <a:xfrm>
            <a:off x="172240" y="115669"/>
            <a:ext cx="1266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latin typeface="Calibri" panose="020F0502020204030204" pitchFamily="34" charset="0"/>
                <a:ea typeface="ＭＳ Ｐゴシック" charset="0"/>
              </a:rPr>
              <a:t>Paper</a:t>
            </a:r>
          </a:p>
        </p:txBody>
      </p:sp>
      <p:sp>
        <p:nvSpPr>
          <p:cNvPr id="3" name="TextBox 2"/>
          <p:cNvSpPr txBox="1"/>
          <p:nvPr/>
        </p:nvSpPr>
        <p:spPr>
          <a:xfrm>
            <a:off x="152400" y="4135666"/>
            <a:ext cx="8839200" cy="446276"/>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My interest in this work:</a:t>
            </a:r>
          </a:p>
          <a:p>
            <a:endParaRPr lang="en-US" sz="500" dirty="0" smtClean="0">
              <a:latin typeface="Calibri" panose="020F0502020204030204" pitchFamily="34" charset="0"/>
              <a:cs typeface="Calibri" panose="020F0502020204030204" pitchFamily="34" charset="0"/>
            </a:endParaRPr>
          </a:p>
        </p:txBody>
      </p:sp>
      <p:sp>
        <p:nvSpPr>
          <p:cNvPr id="5" name="Rectangle 4"/>
          <p:cNvSpPr/>
          <p:nvPr/>
        </p:nvSpPr>
        <p:spPr>
          <a:xfrm>
            <a:off x="248440" y="685800"/>
            <a:ext cx="8666960" cy="3429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578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algebraic system:</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752600" y="1295400"/>
            <a:ext cx="6324600" cy="952538"/>
          </a:xfrm>
          <a:prstGeom prst="rect">
            <a:avLst/>
          </a:prstGeom>
        </p:spPr>
      </p:pic>
      <p:sp>
        <p:nvSpPr>
          <p:cNvPr id="11" name="TextBox 10"/>
          <p:cNvSpPr txBox="1"/>
          <p:nvPr/>
        </p:nvSpPr>
        <p:spPr>
          <a:xfrm>
            <a:off x="533400" y="1905000"/>
            <a:ext cx="86106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a:t>
            </a:r>
            <a:endParaRPr lang="en-US"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1676400" y="2133600"/>
            <a:ext cx="6358553" cy="1686300"/>
          </a:xfrm>
          <a:prstGeom prst="rect">
            <a:avLst/>
          </a:prstGeom>
        </p:spPr>
      </p:pic>
      <p:sp>
        <p:nvSpPr>
          <p:cNvPr id="13" name="TextBox 12"/>
          <p:cNvSpPr txBox="1"/>
          <p:nvPr/>
        </p:nvSpPr>
        <p:spPr>
          <a:xfrm>
            <a:off x="228600" y="38100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in matrix form:</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2438400" y="4267200"/>
                <a:ext cx="3962400" cy="369332"/>
              </a:xfrm>
              <a:prstGeom prst="rect">
                <a:avLst/>
              </a:prstGeom>
              <a:solidFill>
                <a:schemeClr val="accent4">
                  <a:lumMod val="20000"/>
                  <a:lumOff val="80000"/>
                </a:schemeClr>
              </a:solidFill>
            </p:spPr>
            <p:txBody>
              <a:bodyPr wrap="square" rtlCol="0">
                <a:spAutoFit/>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𝑨𝒂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r>
                      <a:rPr lang="en-US" b="1" i="1" smtClean="0">
                        <a:latin typeface="Cambria Math" panose="02040503050406030204" pitchFamily="18" charset="0"/>
                      </a:rPr>
                      <m:t>𝑩𝒂</m:t>
                    </m:r>
                    <m:r>
                      <a:rPr lang="en-US" b="0" i="1" smtClean="0">
                        <a:latin typeface="Cambria Math" panose="02040503050406030204" pitchFamily="18" charset="0"/>
                      </a:rPr>
                      <m:t> </m:t>
                    </m:r>
                  </m:oMath>
                </a14:m>
                <a:r>
                  <a:rPr lang="en-US" dirty="0" smtClean="0"/>
                  <a:t> </a:t>
                </a:r>
                <a:endParaRPr lang="en-US" dirty="0">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38400" y="4267200"/>
                <a:ext cx="3962400" cy="36933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7467600" y="4202668"/>
            <a:ext cx="5334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p:txBody>
      </p:sp>
      <p:sp>
        <p:nvSpPr>
          <p:cNvPr id="16" name="Text Box 3"/>
          <p:cNvSpPr txBox="1">
            <a:spLocks noChangeArrowheads="1"/>
          </p:cNvSpPr>
          <p:nvPr/>
        </p:nvSpPr>
        <p:spPr bwMode="auto">
          <a:xfrm>
            <a:off x="31376" y="152400"/>
            <a:ext cx="9112624"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2: POD-G-ROM for Incompressible Flow </a:t>
            </a:r>
          </a:p>
        </p:txBody>
      </p:sp>
      <mc:AlternateContent xmlns:mc="http://schemas.openxmlformats.org/markup-compatibility/2006" xmlns:a14="http://schemas.microsoft.com/office/drawing/2010/main">
        <mc:Choice Requires="a14">
          <p:sp>
            <p:nvSpPr>
              <p:cNvPr id="4" name="Rectangle 3"/>
              <p:cNvSpPr/>
              <p:nvPr/>
            </p:nvSpPr>
            <p:spPr>
              <a:xfrm>
                <a:off x="152400" y="4839114"/>
                <a:ext cx="8991600" cy="1323439"/>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POD-G-ROM (8) has been successfully used for </a:t>
                </a:r>
                <a:r>
                  <a:rPr lang="en-US" b="1" i="1" dirty="0">
                    <a:latin typeface="Calibri" panose="020F0502020204030204" pitchFamily="34" charset="0"/>
                    <a:cs typeface="Calibri" panose="020F0502020204030204" pitchFamily="34" charset="0"/>
                  </a:rPr>
                  <a:t>laminar flows</a:t>
                </a:r>
                <a:r>
                  <a:rPr lang="en-US" dirty="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a:t>
                </a:r>
                <a:r>
                  <a:rPr lang="en-US" b="1" i="1" dirty="0">
                    <a:latin typeface="Calibri" panose="020F0502020204030204" pitchFamily="34" charset="0"/>
                    <a:cs typeface="Calibri" panose="020F0502020204030204" pitchFamily="34" charset="0"/>
                  </a:rPr>
                  <a:t>structurally-dominated turbulent flows</a:t>
                </a:r>
                <a:r>
                  <a:rPr lang="en-US" dirty="0">
                    <a:latin typeface="Calibri" panose="020F0502020204030204" pitchFamily="34" charset="0"/>
                    <a:cs typeface="Calibri" panose="020F0502020204030204" pitchFamily="34" charset="0"/>
                  </a:rPr>
                  <a:t>, POD-G-ROM </a:t>
                </a:r>
                <a:r>
                  <a:rPr lang="en-US" b="1" i="1" dirty="0">
                    <a:latin typeface="Calibri" panose="020F0502020204030204" pitchFamily="34" charset="0"/>
                    <a:cs typeface="Calibri" panose="020F0502020204030204" pitchFamily="34" charset="0"/>
                  </a:rPr>
                  <a:t>fails</a:t>
                </a:r>
                <a:r>
                  <a:rPr lang="en-US" dirty="0">
                    <a:latin typeface="Calibri" panose="020F0502020204030204" pitchFamily="34" charset="0"/>
                    <a:cs typeface="Calibri" panose="020F0502020204030204" pitchFamily="34" charset="0"/>
                  </a:rPr>
                  <a:t>: effect of discarded modes </a:t>
                </a: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i="1">
                            <a:latin typeface="Cambria Math" panose="02040503050406030204" pitchFamily="18" charset="0"/>
                            <a:cs typeface="Calibri" panose="020F0502020204030204" pitchFamily="34" charset="0"/>
                          </a:rPr>
                          <m:t>𝑟</m:t>
                        </m:r>
                        <m:r>
                          <a:rPr lang="en-US" i="1">
                            <a:latin typeface="Cambria Math" panose="02040503050406030204" pitchFamily="18" charset="0"/>
                            <a:cs typeface="Calibri" panose="020F0502020204030204" pitchFamily="34" charset="0"/>
                          </a:rPr>
                          <m:t>+1</m:t>
                        </m:r>
                      </m:sub>
                    </m:sSub>
                    <m:r>
                      <a:rPr lang="en-US" i="1">
                        <a:latin typeface="Cambria Math" panose="02040503050406030204" pitchFamily="18"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i="1">
                            <a:latin typeface="Cambria Math" panose="02040503050406030204" pitchFamily="18" charset="0"/>
                            <a:ea typeface="Cambria Math" panose="02040503050406030204" pitchFamily="18" charset="0"/>
                            <a:cs typeface="Calibri" panose="020F0502020204030204" pitchFamily="34" charset="0"/>
                          </a:rPr>
                          <m:t>𝑁</m:t>
                        </m:r>
                      </m:sub>
                    </m:sSub>
                    <m:r>
                      <a:rPr lang="en-US" i="1">
                        <a:latin typeface="Cambria Math" panose="02040503050406030204" pitchFamily="18" charset="0"/>
                        <a:cs typeface="Calibri" panose="020F0502020204030204" pitchFamily="34" charset="0"/>
                      </a:rPr>
                      <m:t> </m:t>
                    </m:r>
                  </m:oMath>
                </a14:m>
                <a:r>
                  <a:rPr lang="en-US" dirty="0">
                    <a:latin typeface="Calibri" panose="020F0502020204030204" pitchFamily="34" charset="0"/>
                    <a:cs typeface="Calibri" panose="020F0502020204030204" pitchFamily="34" charset="0"/>
                  </a:rPr>
                  <a:t>need to be included in some way.</a:t>
                </a:r>
              </a:p>
              <a:p>
                <a:endParaRPr lang="en-US" sz="4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4839114"/>
                <a:ext cx="8991600" cy="1323439"/>
              </a:xfrm>
              <a:prstGeom prst="rect">
                <a:avLst/>
              </a:prstGeom>
              <a:blipFill>
                <a:blip r:embed="rId5"/>
                <a:stretch>
                  <a:fillRect l="-407" t="-2765"/>
                </a:stretch>
              </a:blipFill>
            </p:spPr>
            <p:txBody>
              <a:bodyPr/>
              <a:lstStyle/>
              <a:p>
                <a:r>
                  <a:rPr lang="en-US">
                    <a:noFill/>
                  </a:rPr>
                  <a:t> </a:t>
                </a:r>
              </a:p>
            </p:txBody>
          </p:sp>
        </mc:Fallback>
      </mc:AlternateContent>
    </p:spTree>
    <p:extLst>
      <p:ext uri="{BB962C8B-B14F-4D97-AF65-F5344CB8AC3E}">
        <p14:creationId xmlns:p14="http://schemas.microsoft.com/office/powerpoint/2010/main" val="1331033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algebraic system:</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752600" y="1295400"/>
            <a:ext cx="6324600" cy="952538"/>
          </a:xfrm>
          <a:prstGeom prst="rect">
            <a:avLst/>
          </a:prstGeom>
        </p:spPr>
      </p:pic>
      <p:sp>
        <p:nvSpPr>
          <p:cNvPr id="11" name="TextBox 10"/>
          <p:cNvSpPr txBox="1"/>
          <p:nvPr/>
        </p:nvSpPr>
        <p:spPr>
          <a:xfrm>
            <a:off x="533400" y="1905000"/>
            <a:ext cx="86106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a:t>
            </a:r>
            <a:endParaRPr lang="en-US"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1676400" y="2133600"/>
            <a:ext cx="6358553" cy="1686300"/>
          </a:xfrm>
          <a:prstGeom prst="rect">
            <a:avLst/>
          </a:prstGeom>
        </p:spPr>
      </p:pic>
      <p:sp>
        <p:nvSpPr>
          <p:cNvPr id="13" name="TextBox 12"/>
          <p:cNvSpPr txBox="1"/>
          <p:nvPr/>
        </p:nvSpPr>
        <p:spPr>
          <a:xfrm>
            <a:off x="228600" y="3810000"/>
            <a:ext cx="8610600"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POD-G-ROM</a:t>
            </a:r>
            <a:r>
              <a:rPr lang="en-US" dirty="0" smtClean="0">
                <a:latin typeface="Calibri" panose="020F0502020204030204" pitchFamily="34" charset="0"/>
                <a:cs typeface="Calibri" panose="020F0502020204030204" pitchFamily="34" charset="0"/>
              </a:rPr>
              <a:t> in matrix form:</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2438400" y="4267200"/>
                <a:ext cx="3962400" cy="369332"/>
              </a:xfrm>
              <a:prstGeom prst="rect">
                <a:avLst/>
              </a:prstGeom>
              <a:solidFill>
                <a:schemeClr val="accent4">
                  <a:lumMod val="20000"/>
                  <a:lumOff val="80000"/>
                </a:schemeClr>
              </a:solidFill>
            </p:spPr>
            <p:txBody>
              <a:bodyPr wrap="square" rtlCol="0">
                <a:spAutoFit/>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𝑨𝒂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r>
                      <a:rPr lang="en-US" b="1" i="1" smtClean="0">
                        <a:latin typeface="Cambria Math" panose="02040503050406030204" pitchFamily="18" charset="0"/>
                      </a:rPr>
                      <m:t>𝑩𝒂</m:t>
                    </m:r>
                    <m:r>
                      <a:rPr lang="en-US" b="0" i="1" smtClean="0">
                        <a:latin typeface="Cambria Math" panose="02040503050406030204" pitchFamily="18" charset="0"/>
                      </a:rPr>
                      <m:t> </m:t>
                    </m:r>
                  </m:oMath>
                </a14:m>
                <a:r>
                  <a:rPr lang="en-US" dirty="0" smtClean="0"/>
                  <a:t> </a:t>
                </a:r>
                <a:endParaRPr lang="en-US" dirty="0">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38400" y="4267200"/>
                <a:ext cx="3962400" cy="36933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7467600" y="4202668"/>
            <a:ext cx="5334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(8)</a:t>
            </a:r>
            <a:endParaRPr lang="en-US" dirty="0">
              <a:latin typeface="Calibri" panose="020F0502020204030204" pitchFamily="34" charset="0"/>
              <a:cs typeface="Calibri" panose="020F0502020204030204" pitchFamily="34" charset="0"/>
            </a:endParaRPr>
          </a:p>
        </p:txBody>
      </p:sp>
      <p:sp>
        <p:nvSpPr>
          <p:cNvPr id="16" name="Text Box 3"/>
          <p:cNvSpPr txBox="1">
            <a:spLocks noChangeArrowheads="1"/>
          </p:cNvSpPr>
          <p:nvPr/>
        </p:nvSpPr>
        <p:spPr bwMode="auto">
          <a:xfrm>
            <a:off x="31376" y="152400"/>
            <a:ext cx="9112624"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2: POD-G-ROM for Incompressible Flow </a:t>
            </a:r>
          </a:p>
        </p:txBody>
      </p:sp>
      <mc:AlternateContent xmlns:mc="http://schemas.openxmlformats.org/markup-compatibility/2006" xmlns:a14="http://schemas.microsoft.com/office/drawing/2010/main">
        <mc:Choice Requires="a14">
          <p:sp>
            <p:nvSpPr>
              <p:cNvPr id="4" name="Rectangle 3"/>
              <p:cNvSpPr/>
              <p:nvPr/>
            </p:nvSpPr>
            <p:spPr>
              <a:xfrm>
                <a:off x="152400" y="4839114"/>
                <a:ext cx="8991600" cy="1323439"/>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POD-G-ROM (8) has been successfully used for </a:t>
                </a:r>
                <a:r>
                  <a:rPr lang="en-US" b="1" i="1" dirty="0">
                    <a:latin typeface="Calibri" panose="020F0502020204030204" pitchFamily="34" charset="0"/>
                    <a:cs typeface="Calibri" panose="020F0502020204030204" pitchFamily="34" charset="0"/>
                  </a:rPr>
                  <a:t>laminar flows</a:t>
                </a:r>
                <a:r>
                  <a:rPr lang="en-US" dirty="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a:t>
                </a:r>
                <a:r>
                  <a:rPr lang="en-US" b="1" i="1" dirty="0">
                    <a:latin typeface="Calibri" panose="020F0502020204030204" pitchFamily="34" charset="0"/>
                    <a:cs typeface="Calibri" panose="020F0502020204030204" pitchFamily="34" charset="0"/>
                  </a:rPr>
                  <a:t>structurally-dominated turbulent flows</a:t>
                </a:r>
                <a:r>
                  <a:rPr lang="en-US" dirty="0">
                    <a:latin typeface="Calibri" panose="020F0502020204030204" pitchFamily="34" charset="0"/>
                    <a:cs typeface="Calibri" panose="020F0502020204030204" pitchFamily="34" charset="0"/>
                  </a:rPr>
                  <a:t>, POD-G-ROM </a:t>
                </a:r>
                <a:r>
                  <a:rPr lang="en-US" b="1" i="1" dirty="0">
                    <a:latin typeface="Calibri" panose="020F0502020204030204" pitchFamily="34" charset="0"/>
                    <a:cs typeface="Calibri" panose="020F0502020204030204" pitchFamily="34" charset="0"/>
                  </a:rPr>
                  <a:t>fails</a:t>
                </a:r>
                <a:r>
                  <a:rPr lang="en-US" dirty="0">
                    <a:latin typeface="Calibri" panose="020F0502020204030204" pitchFamily="34" charset="0"/>
                    <a:cs typeface="Calibri" panose="020F0502020204030204" pitchFamily="34" charset="0"/>
                  </a:rPr>
                  <a:t>: effect of discarded modes </a:t>
                </a: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i="1">
                            <a:latin typeface="Cambria Math" panose="02040503050406030204" pitchFamily="18" charset="0"/>
                            <a:cs typeface="Calibri" panose="020F0502020204030204" pitchFamily="34" charset="0"/>
                          </a:rPr>
                          <m:t>𝑟</m:t>
                        </m:r>
                        <m:r>
                          <a:rPr lang="en-US" i="1">
                            <a:latin typeface="Cambria Math" panose="02040503050406030204" pitchFamily="18" charset="0"/>
                            <a:cs typeface="Calibri" panose="020F0502020204030204" pitchFamily="34" charset="0"/>
                          </a:rPr>
                          <m:t>+1</m:t>
                        </m:r>
                      </m:sub>
                    </m:sSub>
                    <m:r>
                      <a:rPr lang="en-US" i="1">
                        <a:latin typeface="Cambria Math" panose="02040503050406030204" pitchFamily="18"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i="1">
                            <a:latin typeface="Cambria Math" panose="02040503050406030204" pitchFamily="18" charset="0"/>
                            <a:ea typeface="Cambria Math" panose="02040503050406030204" pitchFamily="18" charset="0"/>
                            <a:cs typeface="Calibri" panose="020F0502020204030204" pitchFamily="34" charset="0"/>
                          </a:rPr>
                          <m:t>𝑁</m:t>
                        </m:r>
                      </m:sub>
                    </m:sSub>
                    <m:r>
                      <a:rPr lang="en-US" i="1">
                        <a:latin typeface="Cambria Math" panose="02040503050406030204" pitchFamily="18" charset="0"/>
                        <a:cs typeface="Calibri" panose="020F0502020204030204" pitchFamily="34" charset="0"/>
                      </a:rPr>
                      <m:t> </m:t>
                    </m:r>
                  </m:oMath>
                </a14:m>
                <a:r>
                  <a:rPr lang="en-US" dirty="0">
                    <a:latin typeface="Calibri" panose="020F0502020204030204" pitchFamily="34" charset="0"/>
                    <a:cs typeface="Calibri" panose="020F0502020204030204" pitchFamily="34" charset="0"/>
                  </a:rPr>
                  <a:t>need to be included in some way.</a:t>
                </a:r>
              </a:p>
              <a:p>
                <a:endParaRPr lang="en-US" sz="4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4839114"/>
                <a:ext cx="8991600" cy="1323439"/>
              </a:xfrm>
              <a:prstGeom prst="rect">
                <a:avLst/>
              </a:prstGeom>
              <a:blipFill>
                <a:blip r:embed="rId5"/>
                <a:stretch>
                  <a:fillRect l="-407" t="-2765"/>
                </a:stretch>
              </a:blipFill>
            </p:spPr>
            <p:txBody>
              <a:bodyPr/>
              <a:lstStyle/>
              <a:p>
                <a:r>
                  <a:rPr lang="en-US">
                    <a:noFill/>
                  </a:rPr>
                  <a:t> </a:t>
                </a:r>
              </a:p>
            </p:txBody>
          </p:sp>
        </mc:Fallback>
      </mc:AlternateContent>
      <p:sp>
        <p:nvSpPr>
          <p:cNvPr id="5" name="TextBox 4"/>
          <p:cNvSpPr txBox="1"/>
          <p:nvPr/>
        </p:nvSpPr>
        <p:spPr>
          <a:xfrm>
            <a:off x="2628900" y="6031468"/>
            <a:ext cx="3238500" cy="369332"/>
          </a:xfrm>
          <a:prstGeom prst="rect">
            <a:avLst/>
          </a:prstGeom>
          <a:solidFill>
            <a:schemeClr val="accent6">
              <a:lumMod val="40000"/>
              <a:lumOff val="60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en-US" b="1" u="sng" dirty="0">
                <a:latin typeface="Calibri" panose="020F0502020204030204" pitchFamily="34" charset="0"/>
                <a:cs typeface="Calibri" panose="020F0502020204030204" pitchFamily="34" charset="0"/>
              </a:rPr>
              <a:t>POD closure problem</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440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dirty="0" smtClean="0">
                <a:latin typeface="Calibri" panose="020F0502020204030204" pitchFamily="34" charset="0"/>
              </a:rPr>
              <a:t>Section 2: POD/</a:t>
            </a:r>
            <a:r>
              <a:rPr lang="en-US" sz="2400" dirty="0" err="1" smtClean="0">
                <a:latin typeface="Calibri" panose="020F0502020204030204" pitchFamily="34" charset="0"/>
              </a:rPr>
              <a:t>Galerkin</a:t>
            </a:r>
            <a:r>
              <a:rPr lang="en-US" sz="2400" dirty="0" smtClean="0">
                <a:latin typeface="Calibri" panose="020F0502020204030204" pitchFamily="34" charset="0"/>
              </a:rPr>
              <a:t> ROMs for </a:t>
            </a:r>
            <a:r>
              <a:rPr lang="en-US" sz="2400"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b="1" dirty="0" smtClean="0">
                <a:latin typeface="Calibri" panose="020F0502020204030204" pitchFamily="34" charset="0"/>
              </a:rPr>
              <a:t>Background on Turbulence </a:t>
            </a:r>
            <a:r>
              <a:rPr lang="en-US" sz="2400" b="1" dirty="0">
                <a:latin typeface="Calibri" panose="020F0502020204030204" pitchFamily="34" charset="0"/>
              </a:rPr>
              <a:t>M</a:t>
            </a:r>
            <a:r>
              <a:rPr lang="en-US" sz="2400" b="1"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dirty="0" smtClean="0">
              <a:latin typeface="Calibri" panose="020F0502020204030204" pitchFamily="34" charset="0"/>
            </a:endParaRPr>
          </a:p>
          <a:p>
            <a:pPr marL="457200" indent="-457200">
              <a:buAutoNum type="arabicPeriod" startAt="5"/>
            </a:pPr>
            <a:r>
              <a:rPr lang="en-US" sz="2400" dirty="0" smtClean="0">
                <a:latin typeface="Calibri" panose="020F0502020204030204" pitchFamily="34" charset="0"/>
              </a:rPr>
              <a:t>Section 4.1: Computational Efficiency</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6.   Section 4.2: Numerical Results for 3D Flow Around Cylinder</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[8.  Basis Rotation (My Work – an Alternative Approach)] </a:t>
            </a:r>
            <a:endParaRPr lang="en-US" sz="2400"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24508349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Turbulence</a:t>
            </a:r>
          </a:p>
        </p:txBody>
      </p:sp>
      <p:sp>
        <p:nvSpPr>
          <p:cNvPr id="3" name="TextBox 2"/>
          <p:cNvSpPr txBox="1"/>
          <p:nvPr/>
        </p:nvSpPr>
        <p:spPr>
          <a:xfrm>
            <a:off x="76200" y="798731"/>
            <a:ext cx="8382000" cy="64906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sufficiently high Reynolds number, flow becomes </a:t>
            </a:r>
            <a:r>
              <a:rPr lang="en-US" b="1" i="1" dirty="0">
                <a:latin typeface="Calibri" panose="020F0502020204030204" pitchFamily="34" charset="0"/>
                <a:cs typeface="Calibri" panose="020F0502020204030204" pitchFamily="34" charset="0"/>
              </a:rPr>
              <a:t>turbulent</a:t>
            </a:r>
            <a:r>
              <a:rPr lang="en-US" dirty="0">
                <a:latin typeface="Calibri" panose="020F0502020204030204" pitchFamily="34" charset="0"/>
                <a:cs typeface="Calibri" panose="020F0502020204030204" pitchFamily="34" charset="0"/>
              </a:rPr>
              <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572400"/>
            <a:ext cx="3249541" cy="1771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572400"/>
            <a:ext cx="3048000" cy="17502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587" y="1415503"/>
            <a:ext cx="4081742" cy="1784897"/>
          </a:xfrm>
          <a:prstGeom prst="rect">
            <a:avLst/>
          </a:prstGeom>
        </p:spPr>
      </p:pic>
    </p:spTree>
    <p:extLst>
      <p:ext uri="{BB962C8B-B14F-4D97-AF65-F5344CB8AC3E}">
        <p14:creationId xmlns:p14="http://schemas.microsoft.com/office/powerpoint/2010/main" val="3426106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Turbulence</a:t>
            </a:r>
          </a:p>
        </p:txBody>
      </p:sp>
      <p:sp>
        <p:nvSpPr>
          <p:cNvPr id="2" name="TextBox 1"/>
          <p:cNvSpPr txBox="1"/>
          <p:nvPr/>
        </p:nvSpPr>
        <p:spPr>
          <a:xfrm>
            <a:off x="76200" y="4495800"/>
            <a:ext cx="9083964" cy="49244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Turbulence is </a:t>
            </a:r>
            <a:r>
              <a:rPr lang="en-US" b="1" i="1" dirty="0" smtClean="0">
                <a:latin typeface="Calibri" panose="020F0502020204030204" pitchFamily="34" charset="0"/>
                <a:cs typeface="Calibri" panose="020F0502020204030204" pitchFamily="34" charset="0"/>
              </a:rPr>
              <a:t>nonlinear</a:t>
            </a:r>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chaotic</a:t>
            </a:r>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3D</a:t>
            </a:r>
            <a:r>
              <a:rPr lang="en-US" dirty="0" smtClean="0">
                <a:latin typeface="Calibri" panose="020F0502020204030204" pitchFamily="34" charset="0"/>
                <a:cs typeface="Calibri" panose="020F0502020204030204" pitchFamily="34" charset="0"/>
              </a:rPr>
              <a:t> phenomenon.</a:t>
            </a:r>
          </a:p>
          <a:p>
            <a:endParaRPr lang="en-US" sz="800" dirty="0" smtClean="0">
              <a:latin typeface="Calibri" panose="020F0502020204030204" pitchFamily="34" charset="0"/>
              <a:cs typeface="Calibri" panose="020F0502020204030204" pitchFamily="34" charset="0"/>
            </a:endParaRPr>
          </a:p>
        </p:txBody>
      </p:sp>
      <p:sp>
        <p:nvSpPr>
          <p:cNvPr id="3" name="TextBox 2"/>
          <p:cNvSpPr txBox="1"/>
          <p:nvPr/>
        </p:nvSpPr>
        <p:spPr>
          <a:xfrm>
            <a:off x="76200" y="798731"/>
            <a:ext cx="8382000" cy="64906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sufficiently high Reynolds number, flow becomes </a:t>
            </a:r>
            <a:r>
              <a:rPr lang="en-US" b="1" i="1" dirty="0">
                <a:latin typeface="Calibri" panose="020F0502020204030204" pitchFamily="34" charset="0"/>
                <a:cs typeface="Calibri" panose="020F0502020204030204" pitchFamily="34" charset="0"/>
              </a:rPr>
              <a:t>turbulent</a:t>
            </a:r>
            <a:r>
              <a:rPr lang="en-US" dirty="0">
                <a:latin typeface="Calibri" panose="020F0502020204030204" pitchFamily="34" charset="0"/>
                <a:cs typeface="Calibri" panose="020F0502020204030204" pitchFamily="34" charset="0"/>
              </a:rPr>
              <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572400"/>
            <a:ext cx="3249541" cy="1771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572400"/>
            <a:ext cx="3048000" cy="17502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587" y="1415503"/>
            <a:ext cx="4081742" cy="1784897"/>
          </a:xfrm>
          <a:prstGeom prst="rect">
            <a:avLst/>
          </a:prstGeom>
        </p:spPr>
      </p:pic>
    </p:spTree>
    <p:extLst>
      <p:ext uri="{BB962C8B-B14F-4D97-AF65-F5344CB8AC3E}">
        <p14:creationId xmlns:p14="http://schemas.microsoft.com/office/powerpoint/2010/main" val="4174862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Turbulence</a:t>
            </a:r>
          </a:p>
        </p:txBody>
      </p:sp>
      <p:sp>
        <p:nvSpPr>
          <p:cNvPr id="2" name="TextBox 1"/>
          <p:cNvSpPr txBox="1"/>
          <p:nvPr/>
        </p:nvSpPr>
        <p:spPr>
          <a:xfrm>
            <a:off x="76200" y="4495800"/>
            <a:ext cx="9083964" cy="193899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Turbulence is </a:t>
            </a:r>
            <a:r>
              <a:rPr lang="en-US" b="1" i="1" dirty="0" smtClean="0">
                <a:latin typeface="Calibri" panose="020F0502020204030204" pitchFamily="34" charset="0"/>
                <a:cs typeface="Calibri" panose="020F0502020204030204" pitchFamily="34" charset="0"/>
              </a:rPr>
              <a:t>nonlinear</a:t>
            </a:r>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chaotic</a:t>
            </a:r>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3D</a:t>
            </a:r>
            <a:r>
              <a:rPr lang="en-US" dirty="0" smtClean="0">
                <a:latin typeface="Calibri" panose="020F0502020204030204" pitchFamily="34" charset="0"/>
                <a:cs typeface="Calibri" panose="020F0502020204030204" pitchFamily="34" charset="0"/>
              </a:rPr>
              <a:t> phenomenon.</a:t>
            </a: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u="sng" dirty="0" smtClean="0">
                <a:latin typeface="Calibri" panose="020F0502020204030204" pitchFamily="34" charset="0"/>
                <a:cs typeface="Calibri" panose="020F0502020204030204" pitchFamily="34" charset="0"/>
              </a:rPr>
              <a:t>Kolmogorov hypothesis / energy cascade</a:t>
            </a:r>
            <a:r>
              <a:rPr lang="en-US" dirty="0" smtClean="0">
                <a:latin typeface="Calibri" panose="020F0502020204030204" pitchFamily="34" charset="0"/>
                <a:cs typeface="Calibri" panose="020F0502020204030204" pitchFamily="34" charset="0"/>
              </a:rPr>
              <a:t>: </a:t>
            </a:r>
          </a:p>
          <a:p>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Kinetic energy enters the turbulence through the production mechanism at largest scales of motion.</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Energy is transferred (by inviscid processes) to smaller and smaller scales.</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At smallest scales, energy is dissipated by viscous action.</a:t>
            </a:r>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76200" y="798731"/>
            <a:ext cx="8382000" cy="64906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sufficiently high Reynolds number, flow becomes </a:t>
            </a:r>
            <a:r>
              <a:rPr lang="en-US" b="1" i="1" dirty="0">
                <a:latin typeface="Calibri" panose="020F0502020204030204" pitchFamily="34" charset="0"/>
                <a:cs typeface="Calibri" panose="020F0502020204030204" pitchFamily="34" charset="0"/>
              </a:rPr>
              <a:t>turbulent</a:t>
            </a:r>
            <a:r>
              <a:rPr lang="en-US" dirty="0">
                <a:latin typeface="Calibri" panose="020F0502020204030204" pitchFamily="34" charset="0"/>
                <a:cs typeface="Calibri" panose="020F0502020204030204" pitchFamily="34" charset="0"/>
              </a:rPr>
              <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572400"/>
            <a:ext cx="3249541" cy="1771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572400"/>
            <a:ext cx="3048000" cy="17502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587" y="1415503"/>
            <a:ext cx="4081742" cy="1784897"/>
          </a:xfrm>
          <a:prstGeom prst="rect">
            <a:avLst/>
          </a:prstGeom>
        </p:spPr>
      </p:pic>
    </p:spTree>
    <p:extLst>
      <p:ext uri="{BB962C8B-B14F-4D97-AF65-F5344CB8AC3E}">
        <p14:creationId xmlns:p14="http://schemas.microsoft.com/office/powerpoint/2010/main" val="3890661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Turbulence Modeling</a:t>
            </a:r>
          </a:p>
        </p:txBody>
      </p:sp>
      <mc:AlternateContent xmlns:mc="http://schemas.openxmlformats.org/markup-compatibility/2006" xmlns:a14="http://schemas.microsoft.com/office/drawing/2010/main">
        <mc:Choice Requires="a14">
          <p:sp>
            <p:nvSpPr>
              <p:cNvPr id="2" name="TextBox 1"/>
              <p:cNvSpPr txBox="1"/>
              <p:nvPr/>
            </p:nvSpPr>
            <p:spPr>
              <a:xfrm>
                <a:off x="76200" y="3733800"/>
                <a:ext cx="7848600" cy="2554545"/>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Direct Numerical Simulation (DNS)</a:t>
                </a:r>
                <a:r>
                  <a:rPr lang="en-US" dirty="0" smtClean="0">
                    <a:latin typeface="Calibri" panose="020F0502020204030204" pitchFamily="34" charset="0"/>
                    <a:cs typeface="Calibri" panose="020F0502020204030204" pitchFamily="34" charset="0"/>
                  </a:rPr>
                  <a:t>: solves full </a:t>
                </a:r>
                <a:r>
                  <a:rPr lang="en-US" dirty="0" err="1" smtClean="0">
                    <a:latin typeface="Calibri" panose="020F0502020204030204" pitchFamily="34" charset="0"/>
                    <a:cs typeface="Calibri" panose="020F0502020204030204" pitchFamily="34" charset="0"/>
                  </a:rPr>
                  <a:t>Navier</a:t>
                </a:r>
                <a:r>
                  <a:rPr lang="en-US" dirty="0" smtClean="0">
                    <a:latin typeface="Calibri" panose="020F0502020204030204" pitchFamily="34" charset="0"/>
                    <a:cs typeface="Calibri" panose="020F0502020204030204" pitchFamily="34" charset="0"/>
                  </a:rPr>
                  <a:t>-Stokes (NS) equations   (1) </a:t>
                </a:r>
                <a14:m>
                  <m:oMath xmlns:m="http://schemas.openxmlformats.org/officeDocument/2006/math">
                    <m:r>
                      <a:rPr lang="en-US"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requires fine meshes in boundary layer to resolve fine scales.</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Too computationally expensive to be feasible for realistic complex flows.</a:t>
                </a:r>
              </a:p>
              <a:p>
                <a:pPr lvl="1"/>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Large Eddy Simulation (LES)</a:t>
                </a:r>
                <a:r>
                  <a:rPr lang="en-US" dirty="0" smtClean="0">
                    <a:latin typeface="Calibri" panose="020F0502020204030204" pitchFamily="34" charset="0"/>
                    <a:cs typeface="Calibri" panose="020F0502020204030204" pitchFamily="34" charset="0"/>
                  </a:rPr>
                  <a:t>: reduces computational cost of DNS by         ignoring smallest length scales (most computationally expensive to resolve).</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LES equations obtained by low-pass-filtering full NS equations.</a:t>
                </a:r>
              </a:p>
              <a:p>
                <a:pPr lvl="1"/>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Reynolds Averaged </a:t>
                </a:r>
                <a:r>
                  <a:rPr lang="en-US" b="1" u="sng" dirty="0" err="1" smtClean="0">
                    <a:latin typeface="Calibri" panose="020F0502020204030204" pitchFamily="34" charset="0"/>
                    <a:cs typeface="Calibri" panose="020F0502020204030204" pitchFamily="34" charset="0"/>
                  </a:rPr>
                  <a:t>Navier</a:t>
                </a:r>
                <a:r>
                  <a:rPr lang="en-US" b="1" u="sng" dirty="0" smtClean="0">
                    <a:latin typeface="Calibri" panose="020F0502020204030204" pitchFamily="34" charset="0"/>
                    <a:cs typeface="Calibri" panose="020F0502020204030204" pitchFamily="34" charset="0"/>
                  </a:rPr>
                  <a:t>-Stokes (RANS)</a:t>
                </a:r>
                <a:r>
                  <a:rPr lang="en-US" dirty="0" smtClean="0">
                    <a:latin typeface="Calibri" panose="020F0502020204030204" pitchFamily="34" charset="0"/>
                    <a:cs typeface="Calibri" panose="020F0502020204030204" pitchFamily="34" charset="0"/>
                  </a:rPr>
                  <a:t>: time-averaged versions of NS equations </a:t>
                </a:r>
                <a14:m>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turbulence is modeled, not resolved.</a:t>
                </a:r>
                <a:endParaRPr lang="en-US"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6200" y="3733800"/>
                <a:ext cx="7848600" cy="2554545"/>
              </a:xfrm>
              <a:prstGeom prst="rect">
                <a:avLst/>
              </a:prstGeom>
              <a:blipFill>
                <a:blip r:embed="rId3"/>
                <a:stretch>
                  <a:fillRect l="-544" t="-1432" b="-2625"/>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06507"/>
            <a:ext cx="5638800" cy="23380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68" y="533400"/>
            <a:ext cx="1481031" cy="209932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4495800"/>
            <a:ext cx="1467824" cy="2197933"/>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5105" y="2558772"/>
            <a:ext cx="1320204" cy="2008100"/>
          </a:xfrm>
          <a:prstGeom prst="rect">
            <a:avLst/>
          </a:prstGeom>
        </p:spPr>
      </p:pic>
    </p:spTree>
    <p:extLst>
      <p:ext uri="{BB962C8B-B14F-4D97-AF65-F5344CB8AC3E}">
        <p14:creationId xmlns:p14="http://schemas.microsoft.com/office/powerpoint/2010/main" val="2701401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Large Eddy Simulation (LES)</a:t>
            </a:r>
          </a:p>
        </p:txBody>
      </p:sp>
      <mc:AlternateContent xmlns:mc="http://schemas.openxmlformats.org/markup-compatibility/2006" xmlns:a14="http://schemas.microsoft.com/office/drawing/2010/main">
        <mc:Choice Requires="a14">
          <p:sp>
            <p:nvSpPr>
              <p:cNvPr id="3" name="TextBox 2"/>
              <p:cNvSpPr txBox="1"/>
              <p:nvPr/>
            </p:nvSpPr>
            <p:spPr>
              <a:xfrm>
                <a:off x="76200" y="3886200"/>
                <a:ext cx="8991600" cy="2616101"/>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Four conceptual steps of LES (Pope, Chapter 13): </a:t>
                </a:r>
              </a:p>
              <a:p>
                <a:endParaRPr lang="en-US" sz="400" dirty="0" smtClean="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a:t>
                </a:r>
                <a:r>
                  <a:rPr lang="en-US" dirty="0" err="1" smtClean="0">
                    <a:latin typeface="Calibri" panose="020F0502020204030204" pitchFamily="34" charset="0"/>
                    <a:cs typeface="Calibri" panose="020F0502020204030204" pitchFamily="34" charset="0"/>
                  </a:rPr>
                  <a:t>i</a:t>
                </a:r>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Filtering operation</a:t>
                </a:r>
                <a:r>
                  <a:rPr lang="en-US" dirty="0" smtClean="0">
                    <a:latin typeface="Calibri" panose="020F0502020204030204" pitchFamily="34" charset="0"/>
                    <a:cs typeface="Calibri" panose="020F0502020204030204" pitchFamily="34" charset="0"/>
                  </a:rPr>
                  <a:t> to decompose velocity into filtered (or resolved) component     </a:t>
                </a:r>
                <a:r>
                  <a:rPr lang="en-US" dirty="0" err="1" smtClean="0">
                    <a:solidFill>
                      <a:schemeClr val="bg1"/>
                    </a:solidFill>
                    <a:latin typeface="Calibri" panose="020F0502020204030204" pitchFamily="34" charset="0"/>
                    <a:cs typeface="Calibri" panose="020F0502020204030204" pitchFamily="34" charset="0"/>
                  </a:rPr>
                  <a:t>ssss</a:t>
                </a:r>
                <a14:m>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𝒖</m:t>
                        </m:r>
                      </m:e>
                    </m:acc>
                    <m:r>
                      <a:rPr lang="en-US" b="0" i="1" dirty="0" smtClean="0">
                        <a:latin typeface="Cambria Math" panose="02040503050406030204" pitchFamily="18" charset="0"/>
                      </a:rPr>
                      <m:t>(</m:t>
                    </m:r>
                    <m:r>
                      <a:rPr lang="en-US" b="1" i="1" dirty="0" smtClean="0">
                        <a:latin typeface="Cambria Math" panose="02040503050406030204" pitchFamily="18" charset="0"/>
                      </a:rPr>
                      <m:t>𝒙</m:t>
                    </m:r>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oMath>
                </a14:m>
                <a:r>
                  <a:rPr lang="en-US" dirty="0" smtClean="0">
                    <a:latin typeface="Calibri" panose="020F0502020204030204" pitchFamily="34" charset="0"/>
                    <a:cs typeface="Calibri" panose="020F0502020204030204" pitchFamily="34" charset="0"/>
                  </a:rPr>
                  <a:t> and residual (or </a:t>
                </a:r>
                <a:r>
                  <a:rPr lang="en-US" dirty="0" err="1" smtClean="0">
                    <a:latin typeface="Calibri" panose="020F0502020204030204" pitchFamily="34" charset="0"/>
                    <a:cs typeface="Calibri" panose="020F0502020204030204" pitchFamily="34" charset="0"/>
                  </a:rPr>
                  <a:t>subgrid</a:t>
                </a:r>
                <a:r>
                  <a:rPr lang="en-US" dirty="0" smtClean="0">
                    <a:latin typeface="Calibri" panose="020F0502020204030204" pitchFamily="34" charset="0"/>
                    <a:cs typeface="Calibri" panose="020F0502020204030204" pitchFamily="34" charset="0"/>
                  </a:rPr>
                  <a:t>-scale) component </a:t>
                </a:r>
                <a14:m>
                  <m:oMath xmlns:m="http://schemas.openxmlformats.org/officeDocument/2006/math">
                    <m:r>
                      <a:rPr lang="en-US" b="1" i="1" dirty="0" smtClean="0">
                        <a:latin typeface="Cambria Math" panose="02040503050406030204" pitchFamily="18" charset="0"/>
                      </a:rPr>
                      <m:t>𝒖</m:t>
                    </m:r>
                    <m:r>
                      <a:rPr lang="en-US" i="1" dirty="0" smtClean="0">
                        <a:latin typeface="Cambria Math" panose="02040503050406030204" pitchFamily="18" charset="0"/>
                      </a:rPr>
                      <m:t>’(</m:t>
                    </m:r>
                    <m:r>
                      <a:rPr lang="en-US" b="1" i="1" dirty="0" err="1" smtClean="0">
                        <a:latin typeface="Cambria Math" panose="02040503050406030204" pitchFamily="18" charset="0"/>
                      </a:rPr>
                      <m:t>𝒙</m:t>
                    </m:r>
                    <m:r>
                      <a:rPr lang="en-US" i="1" dirty="0" err="1" smtClean="0">
                        <a:latin typeface="Cambria Math" panose="02040503050406030204" pitchFamily="18" charset="0"/>
                      </a:rPr>
                      <m:t>,</m:t>
                    </m:r>
                    <m:r>
                      <a:rPr lang="en-US" i="1" dirty="0" err="1" smtClean="0">
                        <a:latin typeface="Cambria Math" panose="02040503050406030204" pitchFamily="18" charset="0"/>
                      </a:rPr>
                      <m:t>𝑡</m:t>
                    </m:r>
                    <m:r>
                      <a:rPr lang="en-US" i="1" dirty="0" smtClean="0">
                        <a:latin typeface="Cambria Math" panose="02040503050406030204" pitchFamily="18" charset="0"/>
                      </a:rPr>
                      <m:t>). </m:t>
                    </m:r>
                  </m:oMath>
                </a14:m>
                <a:endParaRPr lang="en-US" dirty="0" smtClean="0">
                  <a:latin typeface="Calibri" panose="020F0502020204030204" pitchFamily="34" charset="0"/>
                  <a:cs typeface="Calibri" panose="020F0502020204030204" pitchFamily="34" charset="0"/>
                </a:endParaRPr>
              </a:p>
              <a:p>
                <a:pPr lvl="1"/>
                <a:endParaRPr lang="en-US" sz="400"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(ii)   </a:t>
                </a:r>
                <a:r>
                  <a:rPr lang="en-US" b="1" i="1" dirty="0" smtClean="0">
                    <a:latin typeface="Calibri" panose="020F0502020204030204" pitchFamily="34" charset="0"/>
                    <a:cs typeface="Calibri" panose="020F0502020204030204" pitchFamily="34" charset="0"/>
                  </a:rPr>
                  <a:t>Equations for evolution </a:t>
                </a:r>
                <a:r>
                  <a:rPr lang="en-US" dirty="0" smtClean="0">
                    <a:latin typeface="Calibri" panose="020F0502020204030204" pitchFamily="34" charset="0"/>
                    <a:cs typeface="Calibri" panose="020F0502020204030204" pitchFamily="34" charset="0"/>
                  </a:rPr>
                  <a:t>of the filtered velocity are derived from the NS equations.</a:t>
                </a:r>
              </a:p>
              <a:p>
                <a:pPr lvl="1"/>
                <a:endParaRPr lang="en-US" sz="400"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(iii)  </a:t>
                </a:r>
                <a:r>
                  <a:rPr lang="en-US" b="1" i="1" dirty="0" smtClean="0">
                    <a:latin typeface="Calibri" panose="020F0502020204030204" pitchFamily="34" charset="0"/>
                    <a:cs typeface="Calibri" panose="020F0502020204030204" pitchFamily="34" charset="0"/>
                  </a:rPr>
                  <a:t>Closure</a:t>
                </a:r>
                <a:r>
                  <a:rPr lang="en-US" dirty="0" smtClean="0">
                    <a:latin typeface="Calibri" panose="020F0502020204030204" pitchFamily="34" charset="0"/>
                    <a:cs typeface="Calibri" panose="020F0502020204030204" pitchFamily="34" charset="0"/>
                  </a:rPr>
                  <a:t> is obtained by modeling the residual-stress tensor (most simply with </a:t>
                </a:r>
                <a:r>
                  <a:rPr lang="en-US" b="1" i="1" dirty="0" smtClean="0">
                    <a:latin typeface="Calibri" panose="020F0502020204030204" pitchFamily="34" charset="0"/>
                    <a:cs typeface="Calibri" panose="020F0502020204030204" pitchFamily="34" charset="0"/>
                  </a:rPr>
                  <a:t>eddy-  	viscosity model</a:t>
                </a:r>
                <a:r>
                  <a:rPr lang="en-US" dirty="0" smtClean="0">
                    <a:latin typeface="Calibri" panose="020F0502020204030204" pitchFamily="34" charset="0"/>
                    <a:cs typeface="Calibri" panose="020F0502020204030204" pitchFamily="34" charset="0"/>
                  </a:rPr>
                  <a:t>).</a:t>
                </a:r>
              </a:p>
              <a:p>
                <a:pPr lvl="1"/>
                <a:endParaRPr lang="en-US" sz="400"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(iv)  Model filtered equations are solved </a:t>
                </a:r>
                <a:r>
                  <a:rPr lang="en-US" b="1" i="1" dirty="0" smtClean="0">
                    <a:latin typeface="Calibri" panose="020F0502020204030204" pitchFamily="34" charset="0"/>
                    <a:cs typeface="Calibri" panose="020F0502020204030204" pitchFamily="34" charset="0"/>
                  </a:rPr>
                  <a:t>numerically</a:t>
                </a:r>
                <a:r>
                  <a:rPr lang="en-US" dirty="0" smtClean="0">
                    <a:latin typeface="Calibri" panose="020F0502020204030204" pitchFamily="34" charset="0"/>
                    <a:cs typeface="Calibri" panose="020F0502020204030204" pitchFamily="34" charset="0"/>
                  </a:rPr>
                  <a:t> for </a:t>
                </a:r>
                <a14:m>
                  <m:oMath xmlns:m="http://schemas.openxmlformats.org/officeDocument/2006/math">
                    <m:acc>
                      <m:accPr>
                        <m:chr m:val="̅"/>
                        <m:ctrlPr>
                          <a:rPr lang="en-US" b="1" i="1" dirty="0">
                            <a:latin typeface="Cambria Math" panose="02040503050406030204" pitchFamily="18" charset="0"/>
                          </a:rPr>
                        </m:ctrlPr>
                      </m:accPr>
                      <m:e>
                        <m:r>
                          <a:rPr lang="en-US" b="1" i="1" dirty="0" smtClean="0">
                            <a:latin typeface="Cambria Math" panose="02040503050406030204" pitchFamily="18" charset="0"/>
                          </a:rPr>
                          <m:t>𝒖</m:t>
                        </m:r>
                      </m:e>
                    </m:acc>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which provides   	approximation of large-scale motions in one realization of turbulent flow.</a:t>
                </a:r>
                <a:endParaRPr lang="en-US"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 y="3886200"/>
                <a:ext cx="8991600" cy="2616101"/>
              </a:xfrm>
              <a:prstGeom prst="rect">
                <a:avLst/>
              </a:prstGeom>
              <a:blipFill>
                <a:blip r:embed="rId3"/>
                <a:stretch>
                  <a:fillRect l="-475" t="-1399" b="-2564"/>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0"/>
            <a:ext cx="4812926" cy="3044455"/>
          </a:xfrm>
          <a:prstGeom prst="rect">
            <a:avLst/>
          </a:prstGeom>
        </p:spPr>
      </p:pic>
      <p:sp>
        <p:nvSpPr>
          <p:cNvPr id="5" name="TextBox 4"/>
          <p:cNvSpPr txBox="1"/>
          <p:nvPr/>
        </p:nvSpPr>
        <p:spPr>
          <a:xfrm>
            <a:off x="5541115" y="2447989"/>
            <a:ext cx="3048000" cy="1465250"/>
          </a:xfrm>
          <a:prstGeom prst="rect">
            <a:avLst/>
          </a:prstGeom>
          <a:noFill/>
          <a:ln>
            <a:solidFill>
              <a:schemeClr val="tx1"/>
            </a:solidFill>
          </a:ln>
        </p:spPr>
        <p:txBody>
          <a:bodyPr wrap="square" rtlCol="0">
            <a:spAutoFit/>
          </a:bodyPr>
          <a:lstStyle/>
          <a:p>
            <a:pPr algn="ctr"/>
            <a:r>
              <a:rPr lang="en-US" b="1" i="1" u="sng" dirty="0" smtClean="0">
                <a:latin typeface="Calibri" panose="020F0502020204030204" pitchFamily="34" charset="0"/>
                <a:cs typeface="Calibri" panose="020F0502020204030204" pitchFamily="34" charset="0"/>
              </a:rPr>
              <a:t>Left:</a:t>
            </a:r>
            <a:r>
              <a:rPr lang="en-US" dirty="0" smtClean="0">
                <a:latin typeface="Calibri" panose="020F0502020204030204" pitchFamily="34" charset="0"/>
                <a:cs typeface="Calibri" panose="020F0502020204030204" pitchFamily="34" charset="0"/>
              </a:rPr>
              <a:t> energy cascade / “Kolmogorov spectrum” (energy transfer from large to small scales); LES filter filters out small scales.</a:t>
            </a:r>
            <a:endParaRPr lang="en-US"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186813"/>
            <a:ext cx="1481031" cy="2099326"/>
          </a:xfrm>
          <a:prstGeom prst="rect">
            <a:avLst/>
          </a:prstGeom>
        </p:spPr>
      </p:pic>
      <p:sp>
        <p:nvSpPr>
          <p:cNvPr id="2" name="TextBox 1"/>
          <p:cNvSpPr txBox="1"/>
          <p:nvPr/>
        </p:nvSpPr>
        <p:spPr>
          <a:xfrm>
            <a:off x="1981200" y="878476"/>
            <a:ext cx="2438400" cy="307777"/>
          </a:xfrm>
          <a:prstGeom prst="rect">
            <a:avLst/>
          </a:prstGeom>
          <a:noFill/>
          <a:ln>
            <a:solidFill>
              <a:schemeClr val="tx1"/>
            </a:solidFill>
          </a:ln>
        </p:spPr>
        <p:txBody>
          <a:bodyPr wrap="square" rtlCol="0">
            <a:spAutoFit/>
          </a:bodyPr>
          <a:lstStyle/>
          <a:p>
            <a:pPr algn="ctr"/>
            <a:r>
              <a:rPr lang="en-US" sz="1400" dirty="0" smtClean="0">
                <a:latin typeface="Calibri" panose="020F0502020204030204" pitchFamily="34" charset="0"/>
                <a:cs typeface="Calibri" panose="020F0502020204030204" pitchFamily="34" charset="0"/>
              </a:rPr>
              <a:t>E(k) = energy spectrum</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253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LES Filtering</a:t>
            </a:r>
          </a:p>
        </p:txBody>
      </p:sp>
      <p:sp>
        <p:nvSpPr>
          <p:cNvPr id="2" name="TextBox 1"/>
          <p:cNvSpPr txBox="1"/>
          <p:nvPr/>
        </p:nvSpPr>
        <p:spPr>
          <a:xfrm>
            <a:off x="304800" y="1219200"/>
            <a:ext cx="8001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General </a:t>
            </a:r>
            <a:r>
              <a:rPr lang="en-US" b="1" i="1" dirty="0" smtClean="0">
                <a:latin typeface="Calibri" panose="020F0502020204030204" pitchFamily="34" charset="0"/>
                <a:cs typeface="Calibri" panose="020F0502020204030204" pitchFamily="34" charset="0"/>
              </a:rPr>
              <a:t>filtering operation </a:t>
            </a:r>
            <a:r>
              <a:rPr lang="en-US" dirty="0" smtClean="0">
                <a:latin typeface="Calibri" panose="020F0502020204030204" pitchFamily="34" charset="0"/>
                <a:cs typeface="Calibri" panose="020F0502020204030204" pitchFamily="34" charset="0"/>
              </a:rPr>
              <a:t>defined by: </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44967" y="1905000"/>
                <a:ext cx="5486400" cy="818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𝒖</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 </m:t>
                      </m:r>
                      <m:nary>
                        <m:naryPr>
                          <m:limLoc m:val="undOvr"/>
                          <m:subHide m:val="on"/>
                          <m:supHide m:val="on"/>
                          <m:ctrlPr>
                            <a:rPr lang="en-US" b="0" i="1" smtClean="0">
                              <a:latin typeface="Cambria Math" panose="02040503050406030204" pitchFamily="18" charset="0"/>
                            </a:rPr>
                          </m:ctrlPr>
                        </m:naryPr>
                        <m:sub/>
                        <m:sup/>
                        <m:e>
                          <m:r>
                            <a:rPr lang="en-US" b="1" i="1" smtClean="0">
                              <a:latin typeface="Cambria Math" panose="02040503050406030204" pitchFamily="18" charset="0"/>
                            </a:rPr>
                            <m:t>𝑮</m:t>
                          </m:r>
                          <m:d>
                            <m:dPr>
                              <m:ctrlPr>
                                <a:rPr lang="en-US" b="0" i="1" smtClean="0">
                                  <a:latin typeface="Cambria Math" panose="02040503050406030204" pitchFamily="18" charset="0"/>
                                </a:rPr>
                              </m:ctrlPr>
                            </m:dPr>
                            <m:e>
                              <m:r>
                                <a:rPr lang="en-US" b="1" i="1" smtClean="0">
                                  <a:latin typeface="Cambria Math" panose="02040503050406030204" pitchFamily="18" charset="0"/>
                                </a:rPr>
                                <m:t>𝒓</m:t>
                              </m:r>
                              <m:r>
                                <a:rPr lang="en-US" b="0" i="1" smtClean="0">
                                  <a:latin typeface="Cambria Math" panose="02040503050406030204" pitchFamily="18" charset="0"/>
                                </a:rPr>
                                <m:t>,</m:t>
                              </m:r>
                              <m:r>
                                <a:rPr lang="en-US" b="1" i="1" smtClean="0">
                                  <a:latin typeface="Cambria Math" panose="02040503050406030204" pitchFamily="18" charset="0"/>
                                </a:rPr>
                                <m:t>𝒙</m:t>
                              </m:r>
                            </m:e>
                          </m:d>
                          <m:r>
                            <a:rPr lang="en-US" b="1" i="1" smtClean="0">
                              <a:latin typeface="Cambria Math" panose="02040503050406030204" pitchFamily="18" charset="0"/>
                            </a:rPr>
                            <m:t>𝒖</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𝒓</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𝑑</m:t>
                          </m:r>
                          <m:r>
                            <a:rPr lang="en-US" b="1" i="1" smtClean="0">
                              <a:latin typeface="Cambria Math" panose="02040503050406030204" pitchFamily="18" charset="0"/>
                            </a:rPr>
                            <m:t>𝒓</m:t>
                          </m:r>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44967" y="1905000"/>
                <a:ext cx="5486400" cy="81887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09600" y="2819399"/>
                <a:ext cx="5181600" cy="147732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a:t>
                </a:r>
                <a:r>
                  <a:rPr lang="en-US" dirty="0" smtClean="0">
                    <a:latin typeface="Calibri" panose="020F0502020204030204" pitchFamily="34" charset="0"/>
                    <a:cs typeface="Calibri" panose="020F0502020204030204" pitchFamily="34" charset="0"/>
                  </a:rPr>
                  <a:t>here </a:t>
                </a:r>
                <a14:m>
                  <m:oMath xmlns:m="http://schemas.openxmlformats.org/officeDocument/2006/math">
                    <m:r>
                      <a:rPr lang="en-US" b="1" i="1" dirty="0" smtClean="0">
                        <a:latin typeface="Cambria Math" panose="02040503050406030204" pitchFamily="18" charset="0"/>
                        <a:cs typeface="Calibri" panose="020F0502020204030204" pitchFamily="34" charset="0"/>
                      </a:rPr>
                      <m:t>𝑮</m:t>
                    </m:r>
                  </m:oMath>
                </a14:m>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a specified rapidly-decaying “filter function”, which has an associated “cut-off” length and time scale.  Scales smaller than these cut-offs are eliminated using filter.</a:t>
                </a:r>
              </a:p>
              <a:p>
                <a:endParaRPr lang="en-US" dirty="0">
                  <a:latin typeface="Calibri" panose="020F0502020204030204" pitchFamily="34" charset="0"/>
                  <a:cs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2819399"/>
                <a:ext cx="5181600" cy="1477328"/>
              </a:xfrm>
              <a:prstGeom prst="rect">
                <a:avLst/>
              </a:prstGeom>
              <a:blipFill>
                <a:blip r:embed="rId4"/>
                <a:stretch>
                  <a:fillRect l="-941" t="-2058" r="-1176"/>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367" y="39673"/>
            <a:ext cx="3081895" cy="3314700"/>
          </a:xfrm>
          <a:prstGeom prst="rect">
            <a:avLst/>
          </a:prstGeom>
        </p:spPr>
      </p:pic>
    </p:spTree>
    <p:extLst>
      <p:ext uri="{BB962C8B-B14F-4D97-AF65-F5344CB8AC3E}">
        <p14:creationId xmlns:p14="http://schemas.microsoft.com/office/powerpoint/2010/main" val="3236089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LES Filtering</a:t>
            </a:r>
          </a:p>
        </p:txBody>
      </p:sp>
      <p:sp>
        <p:nvSpPr>
          <p:cNvPr id="2" name="TextBox 1"/>
          <p:cNvSpPr txBox="1"/>
          <p:nvPr/>
        </p:nvSpPr>
        <p:spPr>
          <a:xfrm>
            <a:off x="304800" y="1219200"/>
            <a:ext cx="8001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General </a:t>
            </a:r>
            <a:r>
              <a:rPr lang="en-US" b="1" i="1" dirty="0" smtClean="0">
                <a:latin typeface="Calibri" panose="020F0502020204030204" pitchFamily="34" charset="0"/>
                <a:cs typeface="Calibri" panose="020F0502020204030204" pitchFamily="34" charset="0"/>
              </a:rPr>
              <a:t>filtering operation </a:t>
            </a:r>
            <a:r>
              <a:rPr lang="en-US" dirty="0" smtClean="0">
                <a:latin typeface="Calibri" panose="020F0502020204030204" pitchFamily="34" charset="0"/>
                <a:cs typeface="Calibri" panose="020F0502020204030204" pitchFamily="34" charset="0"/>
              </a:rPr>
              <a:t>defined by: </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44967" y="1905000"/>
                <a:ext cx="5486400" cy="818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𝒖</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 </m:t>
                      </m:r>
                      <m:nary>
                        <m:naryPr>
                          <m:limLoc m:val="undOvr"/>
                          <m:subHide m:val="on"/>
                          <m:supHide m:val="on"/>
                          <m:ctrlPr>
                            <a:rPr lang="en-US" b="0" i="1" smtClean="0">
                              <a:latin typeface="Cambria Math" panose="02040503050406030204" pitchFamily="18" charset="0"/>
                            </a:rPr>
                          </m:ctrlPr>
                        </m:naryPr>
                        <m:sub/>
                        <m:sup/>
                        <m:e>
                          <m:r>
                            <a:rPr lang="en-US" b="1" i="1" smtClean="0">
                              <a:latin typeface="Cambria Math" panose="02040503050406030204" pitchFamily="18" charset="0"/>
                            </a:rPr>
                            <m:t>𝑮</m:t>
                          </m:r>
                          <m:d>
                            <m:dPr>
                              <m:ctrlPr>
                                <a:rPr lang="en-US" b="0" i="1" smtClean="0">
                                  <a:latin typeface="Cambria Math" panose="02040503050406030204" pitchFamily="18" charset="0"/>
                                </a:rPr>
                              </m:ctrlPr>
                            </m:dPr>
                            <m:e>
                              <m:r>
                                <a:rPr lang="en-US" b="1" i="1" smtClean="0">
                                  <a:latin typeface="Cambria Math" panose="02040503050406030204" pitchFamily="18" charset="0"/>
                                </a:rPr>
                                <m:t>𝒓</m:t>
                              </m:r>
                              <m:r>
                                <a:rPr lang="en-US" b="0" i="1" smtClean="0">
                                  <a:latin typeface="Cambria Math" panose="02040503050406030204" pitchFamily="18" charset="0"/>
                                </a:rPr>
                                <m:t>,</m:t>
                              </m:r>
                              <m:r>
                                <a:rPr lang="en-US" b="1" i="1" smtClean="0">
                                  <a:latin typeface="Cambria Math" panose="02040503050406030204" pitchFamily="18" charset="0"/>
                                </a:rPr>
                                <m:t>𝒙</m:t>
                              </m:r>
                            </m:e>
                          </m:d>
                          <m:r>
                            <a:rPr lang="en-US" b="1" i="1" smtClean="0">
                              <a:latin typeface="Cambria Math" panose="02040503050406030204" pitchFamily="18" charset="0"/>
                            </a:rPr>
                            <m:t>𝒖</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𝒓</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𝑑</m:t>
                          </m:r>
                          <m:r>
                            <a:rPr lang="en-US" b="1" i="1" smtClean="0">
                              <a:latin typeface="Cambria Math" panose="02040503050406030204" pitchFamily="18" charset="0"/>
                            </a:rPr>
                            <m:t>𝒓</m:t>
                          </m:r>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44967" y="1905000"/>
                <a:ext cx="5486400" cy="81887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09600" y="2819399"/>
                <a:ext cx="5181600" cy="147732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a:t>
                </a:r>
                <a:r>
                  <a:rPr lang="en-US" dirty="0" smtClean="0">
                    <a:latin typeface="Calibri" panose="020F0502020204030204" pitchFamily="34" charset="0"/>
                    <a:cs typeface="Calibri" panose="020F0502020204030204" pitchFamily="34" charset="0"/>
                  </a:rPr>
                  <a:t>here </a:t>
                </a:r>
                <a14:m>
                  <m:oMath xmlns:m="http://schemas.openxmlformats.org/officeDocument/2006/math">
                    <m:r>
                      <a:rPr lang="en-US" b="1" i="1" dirty="0" smtClean="0">
                        <a:latin typeface="Cambria Math" panose="02040503050406030204" pitchFamily="18" charset="0"/>
                        <a:cs typeface="Calibri" panose="020F0502020204030204" pitchFamily="34" charset="0"/>
                      </a:rPr>
                      <m:t>𝑮</m:t>
                    </m:r>
                  </m:oMath>
                </a14:m>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a specified rapidly-decaying “filter function”, which has an associated “cut-off” length and time scale.  Scales smaller than these cut-offs are eliminated using filter.</a:t>
                </a:r>
              </a:p>
              <a:p>
                <a:endParaRPr lang="en-US" dirty="0">
                  <a:latin typeface="Calibri" panose="020F0502020204030204" pitchFamily="34" charset="0"/>
                  <a:cs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2819399"/>
                <a:ext cx="5181600" cy="1477328"/>
              </a:xfrm>
              <a:prstGeom prst="rect">
                <a:avLst/>
              </a:prstGeom>
              <a:blipFill>
                <a:blip r:embed="rId4"/>
                <a:stretch>
                  <a:fillRect l="-941" t="-2058" r="-1176"/>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367" y="39673"/>
            <a:ext cx="3081895" cy="33147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9077" y="3383870"/>
            <a:ext cx="3190607" cy="3359088"/>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990600" y="5269468"/>
                <a:ext cx="3505200" cy="369332"/>
              </a:xfrm>
              <a:prstGeom prst="rect">
                <a:avLst/>
              </a:prstGeom>
              <a:noFill/>
            </p:spPr>
            <p:txBody>
              <a:bodyPr wrap="square" rtlCol="0">
                <a:spAutoFit/>
              </a:bodyPr>
              <a:lstStyle/>
              <a:p>
                <a14:m>
                  <m:oMath xmlns:m="http://schemas.openxmlformats.org/officeDocument/2006/math">
                    <m:r>
                      <a:rPr lang="en-US" b="1" i="1" dirty="0" smtClean="0">
                        <a:latin typeface="Cambria Math" panose="02040503050406030204" pitchFamily="18" charset="0"/>
                      </a:rPr>
                      <m:t>𝒖</m:t>
                    </m:r>
                    <m:r>
                      <a:rPr lang="en-US" i="1" dirty="0" smtClean="0">
                        <a:latin typeface="Cambria Math" panose="02040503050406030204" pitchFamily="18" charset="0"/>
                      </a:rPr>
                      <m:t>(</m:t>
                    </m:r>
                    <m:r>
                      <a:rPr lang="en-US" b="1" i="1" dirty="0" err="1" smtClean="0">
                        <a:latin typeface="Cambria Math" panose="02040503050406030204" pitchFamily="18" charset="0"/>
                      </a:rPr>
                      <m:t>𝒙</m:t>
                    </m:r>
                    <m:r>
                      <a:rPr lang="en-US" i="1" dirty="0" err="1" smtClean="0">
                        <a:latin typeface="Cambria Math" panose="02040503050406030204" pitchFamily="18" charset="0"/>
                      </a:rPr>
                      <m:t>,</m:t>
                    </m:r>
                    <m:r>
                      <a:rPr lang="en-US" i="1" dirty="0" err="1" smtClean="0">
                        <a:latin typeface="Cambria Math" panose="02040503050406030204" pitchFamily="18" charset="0"/>
                      </a:rPr>
                      <m:t>𝑡</m:t>
                    </m:r>
                    <m:r>
                      <a:rPr lang="en-US" i="1" dirty="0" smtClean="0">
                        <a:latin typeface="Cambria Math" panose="02040503050406030204" pitchFamily="18" charset="0"/>
                      </a:rPr>
                      <m:t>) = </m:t>
                    </m:r>
                    <m:acc>
                      <m:accPr>
                        <m:chr m:val="̅"/>
                        <m:ctrlPr>
                          <a:rPr lang="en-US" i="1">
                            <a:latin typeface="Cambria Math" panose="02040503050406030204" pitchFamily="18" charset="0"/>
                          </a:rPr>
                        </m:ctrlPr>
                      </m:accPr>
                      <m:e>
                        <m:r>
                          <a:rPr lang="en-US" b="1" i="1" smtClean="0">
                            <a:latin typeface="Cambria Math" panose="02040503050406030204" pitchFamily="18" charset="0"/>
                          </a:rPr>
                          <m:t>𝒖</m:t>
                        </m:r>
                      </m:e>
                    </m:acc>
                    <m:d>
                      <m:dPr>
                        <m:ctrlPr>
                          <a:rPr lang="en-US" i="1">
                            <a:latin typeface="Cambria Math" panose="02040503050406030204" pitchFamily="18" charset="0"/>
                          </a:rPr>
                        </m:ctrlPr>
                      </m:dPr>
                      <m:e>
                        <m:r>
                          <a:rPr lang="en-US" b="1" i="1">
                            <a:latin typeface="Cambria Math" panose="02040503050406030204" pitchFamily="18" charset="0"/>
                          </a:rPr>
                          <m:t>𝒙</m:t>
                        </m:r>
                        <m:r>
                          <a:rPr lang="en-US" i="1">
                            <a:latin typeface="Cambria Math" panose="02040503050406030204" pitchFamily="18" charset="0"/>
                          </a:rPr>
                          <m:t>,</m:t>
                        </m:r>
                        <m:r>
                          <a:rPr lang="en-US" i="1">
                            <a:latin typeface="Cambria Math" panose="02040503050406030204" pitchFamily="18" charset="0"/>
                          </a:rPr>
                          <m:t>𝑡</m:t>
                        </m:r>
                      </m:e>
                    </m:d>
                    <m:r>
                      <a:rPr lang="en-US" b="0" i="1" smtClean="0">
                        <a:latin typeface="Cambria Math" panose="02040503050406030204" pitchFamily="18" charset="0"/>
                      </a:rPr>
                      <m:t>+</m:t>
                    </m:r>
                    <m:r>
                      <a:rPr lang="en-US" b="1" i="1" smtClean="0">
                        <a:latin typeface="Cambria Math" panose="02040503050406030204" pitchFamily="18" charset="0"/>
                      </a:rPr>
                      <m:t>𝒖</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smtClean="0"/>
                  <a:t>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90600" y="5269468"/>
                <a:ext cx="3505200" cy="369332"/>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4800" y="4495799"/>
                <a:ext cx="5562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Given a filter, any field can be split up into </a:t>
                </a:r>
                <a:r>
                  <a:rPr lang="en-US" b="1" i="1" dirty="0" smtClean="0">
                    <a:latin typeface="Calibri" panose="020F0502020204030204" pitchFamily="34" charset="0"/>
                    <a:cs typeface="Calibri" panose="020F0502020204030204" pitchFamily="34" charset="0"/>
                  </a:rPr>
                  <a:t>filtered</a:t>
                </a:r>
                <a:r>
                  <a:rPr lang="en-US" dirty="0" smtClean="0">
                    <a:latin typeface="Calibri" panose="020F0502020204030204" pitchFamily="34" charset="0"/>
                    <a:cs typeface="Calibri" panose="020F0502020204030204" pitchFamily="34" charset="0"/>
                  </a:rPr>
                  <a:t> </a:t>
                </a:r>
                <a14:m>
                  <m:oMath xmlns:m="http://schemas.openxmlformats.org/officeDocument/2006/math">
                    <m:acc>
                      <m:accPr>
                        <m:chr m:val="̅"/>
                        <m:ctrlPr>
                          <a:rPr lang="en-US" i="1">
                            <a:latin typeface="Cambria Math" panose="02040503050406030204" pitchFamily="18" charset="0"/>
                          </a:rPr>
                        </m:ctrlPr>
                      </m:accPr>
                      <m:e>
                        <m:r>
                          <a:rPr lang="en-US" b="1" i="1" smtClean="0">
                            <a:latin typeface="Cambria Math" panose="02040503050406030204" pitchFamily="18" charset="0"/>
                          </a:rPr>
                          <m:t>𝒖</m:t>
                        </m:r>
                      </m:e>
                    </m:acc>
                  </m:oMath>
                </a14:m>
                <a:r>
                  <a:rPr lang="en-US" dirty="0">
                    <a:latin typeface="Calibri" panose="020F0502020204030204" pitchFamily="34" charset="0"/>
                    <a:cs typeface="Calibri" panose="020F0502020204030204" pitchFamily="34" charset="0"/>
                  </a:rPr>
                  <a:t> and </a:t>
                </a:r>
                <a:r>
                  <a:rPr lang="en-US" b="1" i="1" dirty="0">
                    <a:latin typeface="Calibri" panose="020F0502020204030204" pitchFamily="34" charset="0"/>
                    <a:cs typeface="Calibri" panose="020F0502020204030204" pitchFamily="34" charset="0"/>
                  </a:rPr>
                  <a:t>sub-filtered</a:t>
                </a:r>
                <a:r>
                  <a:rPr lang="en-US" dirty="0">
                    <a:latin typeface="Calibri" panose="020F0502020204030204" pitchFamily="34" charset="0"/>
                    <a:cs typeface="Calibri" panose="020F0502020204030204" pitchFamily="34" charset="0"/>
                  </a:rPr>
                  <a:t> </a:t>
                </a:r>
                <a14:m>
                  <m:oMath xmlns:m="http://schemas.openxmlformats.org/officeDocument/2006/math">
                    <m:r>
                      <a:rPr lang="en-US" b="1" i="1" dirty="0" smtClean="0">
                        <a:latin typeface="Cambria Math" panose="02040503050406030204" pitchFamily="18" charset="0"/>
                        <a:cs typeface="Calibri" panose="020F0502020204030204" pitchFamily="34" charset="0"/>
                      </a:rPr>
                      <m:t>𝒖</m:t>
                    </m:r>
                    <m:r>
                      <a:rPr lang="en-US" i="1" dirty="0" smtClean="0">
                        <a:latin typeface="Cambria Math" panose="02040503050406030204" pitchFamily="18" charset="0"/>
                        <a:cs typeface="Calibri" panose="020F0502020204030204" pitchFamily="34" charset="0"/>
                      </a:rPr>
                      <m:t>’</m:t>
                    </m:r>
                  </m:oMath>
                </a14:m>
                <a:r>
                  <a:rPr lang="en-US" dirty="0">
                    <a:latin typeface="Calibri" panose="020F0502020204030204" pitchFamily="34" charset="0"/>
                    <a:cs typeface="Calibri" panose="020F0502020204030204" pitchFamily="34" charset="0"/>
                  </a:rPr>
                  <a:t> scale:</a:t>
                </a:r>
              </a:p>
              <a:p>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04800" y="4495799"/>
                <a:ext cx="5562600" cy="923330"/>
              </a:xfrm>
              <a:prstGeom prst="rect">
                <a:avLst/>
              </a:prstGeom>
              <a:blipFill>
                <a:blip r:embed="rId8"/>
                <a:stretch>
                  <a:fillRect l="-657" t="-3289" r="-1095"/>
                </a:stretch>
              </a:blipFill>
            </p:spPr>
            <p:txBody>
              <a:bodyPr/>
              <a:lstStyle/>
              <a:p>
                <a:r>
                  <a:rPr lang="en-US">
                    <a:noFill/>
                  </a:rPr>
                  <a:t> </a:t>
                </a:r>
              </a:p>
            </p:txBody>
          </p:sp>
        </mc:Fallback>
      </mc:AlternateContent>
      <p:sp>
        <p:nvSpPr>
          <p:cNvPr id="5" name="TextBox 4"/>
          <p:cNvSpPr txBox="1"/>
          <p:nvPr/>
        </p:nvSpPr>
        <p:spPr>
          <a:xfrm>
            <a:off x="8389224" y="3524965"/>
            <a:ext cx="609600" cy="600164"/>
          </a:xfrm>
          <a:prstGeom prst="rect">
            <a:avLst/>
          </a:prstGeom>
          <a:noFill/>
          <a:ln>
            <a:solidFill>
              <a:schemeClr val="tx1"/>
            </a:solidFill>
          </a:ln>
        </p:spPr>
        <p:txBody>
          <a:bodyPr wrap="square" rtlCol="0">
            <a:spAutoFit/>
          </a:bodyPr>
          <a:lstStyle/>
          <a:p>
            <a:pPr algn="ctr"/>
            <a:r>
              <a:rPr lang="en-US" sz="1100" b="1" dirty="0" smtClean="0">
                <a:latin typeface="Calibri" panose="020F0502020204030204" pitchFamily="34" charset="0"/>
                <a:cs typeface="Calibri" panose="020F0502020204030204" pitchFamily="34" charset="0"/>
              </a:rPr>
              <a:t>Bold:</a:t>
            </a:r>
            <a:r>
              <a:rPr lang="en-US" sz="1100" dirty="0" smtClean="0">
                <a:latin typeface="Calibri" panose="020F0502020204030204" pitchFamily="34" charset="0"/>
                <a:cs typeface="Calibri" panose="020F0502020204030204" pitchFamily="34" charset="0"/>
              </a:rPr>
              <a:t> filtered signal</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497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579875"/>
            <a:ext cx="8382000" cy="3534925"/>
          </a:xfrm>
          <a:prstGeom prst="rect">
            <a:avLst/>
          </a:prstGeom>
        </p:spPr>
      </p:pic>
      <p:sp>
        <p:nvSpPr>
          <p:cNvPr id="253955" name="Text Box 3"/>
          <p:cNvSpPr txBox="1">
            <a:spLocks noChangeArrowheads="1"/>
          </p:cNvSpPr>
          <p:nvPr/>
        </p:nvSpPr>
        <p:spPr bwMode="auto">
          <a:xfrm>
            <a:off x="172240" y="115669"/>
            <a:ext cx="1266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latin typeface="Calibri" panose="020F0502020204030204" pitchFamily="34" charset="0"/>
                <a:ea typeface="ＭＳ Ｐゴシック" charset="0"/>
              </a:rPr>
              <a:t>Paper</a:t>
            </a:r>
          </a:p>
        </p:txBody>
      </p:sp>
      <p:sp>
        <p:nvSpPr>
          <p:cNvPr id="3" name="TextBox 2"/>
          <p:cNvSpPr txBox="1"/>
          <p:nvPr/>
        </p:nvSpPr>
        <p:spPr>
          <a:xfrm>
            <a:off x="152400" y="4135666"/>
            <a:ext cx="8839200" cy="1061829"/>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My interest in this work:</a:t>
            </a:r>
          </a:p>
          <a:p>
            <a:endParaRPr lang="en-US" sz="5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 am interested in </a:t>
            </a:r>
            <a:r>
              <a:rPr lang="en-US" b="1" i="1" dirty="0" smtClean="0">
                <a:latin typeface="Calibri" panose="020F0502020204030204" pitchFamily="34" charset="0"/>
                <a:cs typeface="Calibri" panose="020F0502020204030204" pitchFamily="34" charset="0"/>
              </a:rPr>
              <a:t>stable POD-</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ROMs for fluid problems (next slides).</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5" name="Rectangle 4"/>
          <p:cNvSpPr/>
          <p:nvPr/>
        </p:nvSpPr>
        <p:spPr>
          <a:xfrm>
            <a:off x="248440" y="685800"/>
            <a:ext cx="8666960" cy="3429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578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LES Filtered Governing Equations</a:t>
            </a:r>
          </a:p>
        </p:txBody>
      </p:sp>
      <p:sp>
        <p:nvSpPr>
          <p:cNvPr id="2" name="TextBox 1"/>
          <p:cNvSpPr txBox="1"/>
          <p:nvPr/>
        </p:nvSpPr>
        <p:spPr>
          <a:xfrm>
            <a:off x="152400" y="1007888"/>
            <a:ext cx="8991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Applying filtering operation to (1) gives the following equations for the </a:t>
            </a:r>
            <a:r>
              <a:rPr lang="en-US" b="1" i="1" dirty="0" smtClean="0">
                <a:latin typeface="Calibri" panose="020F0502020204030204" pitchFamily="34" charset="0"/>
                <a:cs typeface="Calibri" panose="020F0502020204030204" pitchFamily="34" charset="0"/>
              </a:rPr>
              <a:t>filtered variables</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2971800" y="1600200"/>
                <a:ext cx="3759812" cy="669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𝒖</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𝑅𝑒</m:t>
                        </m:r>
                      </m:den>
                    </m:f>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oMath>
                </a14:m>
                <a:r>
                  <a:rPr lang="en-US" dirty="0" smtClean="0"/>
                  <a:t>(</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0" i="0"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r>
                      <a:rPr lang="en-US" b="0" i="1" smtClean="0">
                        <a:latin typeface="Cambria Math" panose="02040503050406030204" pitchFamily="18" charset="0"/>
                        <a:ea typeface="Cambria Math" panose="02040503050406030204" pitchFamily="18" charset="0"/>
                      </a:rPr>
                      <m:t>=0</m:t>
                    </m:r>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971800" y="1600200"/>
                <a:ext cx="3759812" cy="669607"/>
              </a:xfrm>
              <a:prstGeom prst="rect">
                <a:avLst/>
              </a:prstGeom>
              <a:blipFill>
                <a:blip r:embed="rId3"/>
                <a:stretch>
                  <a:fillRect l="-1623" r="-1786" b="-11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7200" y="2438400"/>
                <a:ext cx="54102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 </a:t>
                </a:r>
                <a14:m>
                  <m:oMath xmlns:m="http://schemas.openxmlformats.org/officeDocument/2006/math">
                    <m:r>
                      <a:rPr lang="en-US" b="1" i="1">
                        <a:latin typeface="Cambria Math" panose="02040503050406030204" pitchFamily="18" charset="0"/>
                        <a:ea typeface="Cambria Math" panose="02040503050406030204" pitchFamily="18" charset="0"/>
                      </a:rPr>
                      <m:t>𝝉</m:t>
                    </m:r>
                  </m:oMath>
                </a14:m>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the </a:t>
                </a:r>
                <a:r>
                  <a:rPr lang="en-US" b="1" i="1" dirty="0" err="1" smtClean="0">
                    <a:latin typeface="Calibri" panose="020F0502020204030204" pitchFamily="34" charset="0"/>
                    <a:cs typeface="Calibri" panose="020F0502020204030204" pitchFamily="34" charset="0"/>
                  </a:rPr>
                  <a:t>subfilter</a:t>
                </a:r>
                <a:r>
                  <a:rPr lang="en-US" b="1" i="1" dirty="0" smtClean="0">
                    <a:latin typeface="Calibri" panose="020F0502020204030204" pitchFamily="34" charset="0"/>
                    <a:cs typeface="Calibri" panose="020F0502020204030204" pitchFamily="34" charset="0"/>
                  </a:rPr>
                  <a:t>-scale stress tensor</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7200" y="2438400"/>
                <a:ext cx="5410200" cy="369332"/>
              </a:xfrm>
              <a:prstGeom prst="rect">
                <a:avLst/>
              </a:prstGeom>
              <a:blipFill>
                <a:blip r:embed="rId4"/>
                <a:stretch>
                  <a:fillRect l="-901"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19400" y="2819400"/>
                <a:ext cx="3276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𝝉</m:t>
                      </m:r>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𝒖𝒖</m:t>
                          </m:r>
                        </m:e>
                      </m:acc>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819400" y="2819400"/>
                <a:ext cx="3276600"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2136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LES Filtered Governing Equations</a:t>
            </a:r>
          </a:p>
        </p:txBody>
      </p:sp>
      <p:sp>
        <p:nvSpPr>
          <p:cNvPr id="2" name="TextBox 1"/>
          <p:cNvSpPr txBox="1"/>
          <p:nvPr/>
        </p:nvSpPr>
        <p:spPr>
          <a:xfrm>
            <a:off x="152400" y="1007888"/>
            <a:ext cx="8991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Applying filtering operation to (1) gives the following equations for the </a:t>
            </a:r>
            <a:r>
              <a:rPr lang="en-US" b="1" i="1" dirty="0" smtClean="0">
                <a:latin typeface="Calibri" panose="020F0502020204030204" pitchFamily="34" charset="0"/>
                <a:cs typeface="Calibri" panose="020F0502020204030204" pitchFamily="34" charset="0"/>
              </a:rPr>
              <a:t>filtered variables</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2971800" y="1600200"/>
                <a:ext cx="3759812" cy="669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𝒖</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𝑅𝑒</m:t>
                        </m:r>
                      </m:den>
                    </m:f>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oMath>
                </a14:m>
                <a:r>
                  <a:rPr lang="en-US" dirty="0" smtClean="0"/>
                  <a:t>(</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0" i="0"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r>
                      <a:rPr lang="en-US" b="0" i="1" smtClean="0">
                        <a:latin typeface="Cambria Math" panose="02040503050406030204" pitchFamily="18" charset="0"/>
                        <a:ea typeface="Cambria Math" panose="02040503050406030204" pitchFamily="18" charset="0"/>
                      </a:rPr>
                      <m:t>=0</m:t>
                    </m:r>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971800" y="1600200"/>
                <a:ext cx="3759812" cy="669607"/>
              </a:xfrm>
              <a:prstGeom prst="rect">
                <a:avLst/>
              </a:prstGeom>
              <a:blipFill>
                <a:blip r:embed="rId3"/>
                <a:stretch>
                  <a:fillRect l="-1623" r="-1786" b="-11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7200" y="2438400"/>
                <a:ext cx="54102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 </a:t>
                </a:r>
                <a14:m>
                  <m:oMath xmlns:m="http://schemas.openxmlformats.org/officeDocument/2006/math">
                    <m:r>
                      <a:rPr lang="en-US" b="1" i="1">
                        <a:latin typeface="Cambria Math" panose="02040503050406030204" pitchFamily="18" charset="0"/>
                        <a:ea typeface="Cambria Math" panose="02040503050406030204" pitchFamily="18" charset="0"/>
                      </a:rPr>
                      <m:t>𝝉</m:t>
                    </m:r>
                  </m:oMath>
                </a14:m>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the </a:t>
                </a:r>
                <a:r>
                  <a:rPr lang="en-US" b="1" i="1" dirty="0" err="1" smtClean="0">
                    <a:latin typeface="Calibri" panose="020F0502020204030204" pitchFamily="34" charset="0"/>
                    <a:cs typeface="Calibri" panose="020F0502020204030204" pitchFamily="34" charset="0"/>
                  </a:rPr>
                  <a:t>subfilter</a:t>
                </a:r>
                <a:r>
                  <a:rPr lang="en-US" b="1" i="1" dirty="0" smtClean="0">
                    <a:latin typeface="Calibri" panose="020F0502020204030204" pitchFamily="34" charset="0"/>
                    <a:cs typeface="Calibri" panose="020F0502020204030204" pitchFamily="34" charset="0"/>
                  </a:rPr>
                  <a:t>-scale stress tensor</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7200" y="2438400"/>
                <a:ext cx="5410200" cy="369332"/>
              </a:xfrm>
              <a:prstGeom prst="rect">
                <a:avLst/>
              </a:prstGeom>
              <a:blipFill>
                <a:blip r:embed="rId4"/>
                <a:stretch>
                  <a:fillRect l="-901"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19400" y="2819400"/>
                <a:ext cx="3276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𝝉</m:t>
                      </m:r>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𝒖𝒖</m:t>
                          </m:r>
                        </m:e>
                      </m:acc>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819400" y="2819400"/>
                <a:ext cx="3276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2400" y="3400045"/>
                <a:ext cx="8839200" cy="76944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𝒖𝒖</m:t>
                        </m:r>
                      </m:e>
                    </m:acc>
                    <m:r>
                      <a:rPr lang="en-US" b="1" i="1" smtClean="0">
                        <a:latin typeface="Cambria Math" panose="02040503050406030204" pitchFamily="18" charset="0"/>
                        <a:ea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is most difficult term to model, as it requires knowledge of unfiltered velocity field, which is unknown.</a:t>
                </a:r>
              </a:p>
              <a:p>
                <a:endParaRPr lang="en-US" sz="800" dirty="0" smtClean="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52400" y="3400045"/>
                <a:ext cx="8839200" cy="769441"/>
              </a:xfrm>
              <a:prstGeom prst="rect">
                <a:avLst/>
              </a:prstGeom>
              <a:blipFill>
                <a:blip r:embed="rId6"/>
                <a:stretch>
                  <a:fillRect l="-414" t="-4762"/>
                </a:stretch>
              </a:blipFill>
            </p:spPr>
            <p:txBody>
              <a:bodyPr/>
              <a:lstStyle/>
              <a:p>
                <a:r>
                  <a:rPr lang="en-US">
                    <a:noFill/>
                  </a:rPr>
                  <a:t> </a:t>
                </a:r>
              </a:p>
            </p:txBody>
          </p:sp>
        </mc:Fallback>
      </mc:AlternateContent>
    </p:spTree>
    <p:extLst>
      <p:ext uri="{BB962C8B-B14F-4D97-AF65-F5344CB8AC3E}">
        <p14:creationId xmlns:p14="http://schemas.microsoft.com/office/powerpoint/2010/main" val="913188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LES Filtered Governing Equations</a:t>
            </a:r>
          </a:p>
        </p:txBody>
      </p:sp>
      <p:sp>
        <p:nvSpPr>
          <p:cNvPr id="2" name="TextBox 1"/>
          <p:cNvSpPr txBox="1"/>
          <p:nvPr/>
        </p:nvSpPr>
        <p:spPr>
          <a:xfrm>
            <a:off x="152400" y="1007888"/>
            <a:ext cx="8991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Applying filtering operation to (1) gives the following equations for the </a:t>
            </a:r>
            <a:r>
              <a:rPr lang="en-US" b="1" i="1" dirty="0" smtClean="0">
                <a:latin typeface="Calibri" panose="020F0502020204030204" pitchFamily="34" charset="0"/>
                <a:cs typeface="Calibri" panose="020F0502020204030204" pitchFamily="34" charset="0"/>
              </a:rPr>
              <a:t>filtered variables</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2971800" y="1600200"/>
                <a:ext cx="3759812" cy="669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r>
                        <a:rPr lang="en-US" b="0" i="1" smtClean="0">
                          <a:latin typeface="Cambria Math" panose="02040503050406030204" pitchFamily="18" charset="0"/>
                          <a:ea typeface="Cambria Math" panose="02040503050406030204" pitchFamily="18" charset="0"/>
                        </a:rPr>
                        <m:t>=0</m:t>
                      </m:r>
                    </m:oMath>
                  </m:oMathPara>
                </a14:m>
                <a:endParaRPr lang="en-US" b="0" dirty="0" smtClean="0">
                  <a:ea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𝒖</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𝑅𝑒</m:t>
                        </m:r>
                      </m:den>
                    </m:f>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oMath>
                </a14:m>
                <a:r>
                  <a:rPr lang="en-US" dirty="0" smtClean="0"/>
                  <a:t>(</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0" i="0"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r>
                      <a:rPr lang="en-US" b="0" i="1" smtClean="0">
                        <a:latin typeface="Cambria Math" panose="02040503050406030204" pitchFamily="18" charset="0"/>
                        <a:ea typeface="Cambria Math" panose="02040503050406030204" pitchFamily="18" charset="0"/>
                      </a:rPr>
                      <m:t>=0</m:t>
                    </m:r>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971800" y="1600200"/>
                <a:ext cx="3759812" cy="669607"/>
              </a:xfrm>
              <a:prstGeom prst="rect">
                <a:avLst/>
              </a:prstGeom>
              <a:blipFill>
                <a:blip r:embed="rId3"/>
                <a:stretch>
                  <a:fillRect l="-1623" r="-1786" b="-11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7200" y="2438400"/>
                <a:ext cx="54102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 </a:t>
                </a:r>
                <a14:m>
                  <m:oMath xmlns:m="http://schemas.openxmlformats.org/officeDocument/2006/math">
                    <m:r>
                      <a:rPr lang="en-US" b="1" i="1">
                        <a:latin typeface="Cambria Math" panose="02040503050406030204" pitchFamily="18" charset="0"/>
                        <a:ea typeface="Cambria Math" panose="02040503050406030204" pitchFamily="18" charset="0"/>
                      </a:rPr>
                      <m:t>𝝉</m:t>
                    </m:r>
                  </m:oMath>
                </a14:m>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the </a:t>
                </a:r>
                <a:r>
                  <a:rPr lang="en-US" b="1" i="1" dirty="0" err="1" smtClean="0">
                    <a:latin typeface="Calibri" panose="020F0502020204030204" pitchFamily="34" charset="0"/>
                    <a:cs typeface="Calibri" panose="020F0502020204030204" pitchFamily="34" charset="0"/>
                  </a:rPr>
                  <a:t>subfilter</a:t>
                </a:r>
                <a:r>
                  <a:rPr lang="en-US" b="1" i="1" dirty="0" smtClean="0">
                    <a:latin typeface="Calibri" panose="020F0502020204030204" pitchFamily="34" charset="0"/>
                    <a:cs typeface="Calibri" panose="020F0502020204030204" pitchFamily="34" charset="0"/>
                  </a:rPr>
                  <a:t>-scale stress tensor</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7200" y="2438400"/>
                <a:ext cx="5410200" cy="369332"/>
              </a:xfrm>
              <a:prstGeom prst="rect">
                <a:avLst/>
              </a:prstGeom>
              <a:blipFill>
                <a:blip r:embed="rId4"/>
                <a:stretch>
                  <a:fillRect l="-901"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19400" y="2819400"/>
                <a:ext cx="3276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𝝉</m:t>
                      </m:r>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𝒖𝒖</m:t>
                          </m:r>
                        </m:e>
                      </m:acc>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819400" y="2819400"/>
                <a:ext cx="327660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2400" y="3400045"/>
                <a:ext cx="8839200" cy="104644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𝒖𝒖</m:t>
                        </m:r>
                      </m:e>
                    </m:acc>
                    <m:r>
                      <a:rPr lang="en-US" b="1" i="1" smtClean="0">
                        <a:latin typeface="Cambria Math" panose="02040503050406030204" pitchFamily="18" charset="0"/>
                        <a:ea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is most difficult term to model, as it requires knowledge of unfiltered velocity field, which is unknown.</a:t>
                </a: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Common approaches to model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𝒖𝒖</m:t>
                        </m:r>
                      </m:e>
                    </m:acc>
                  </m:oMath>
                </a14:m>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eddy-viscosity (EV) models</a:t>
                </a:r>
                <a:endParaRPr lang="en-US" b="1" i="1" dirty="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52400" y="3400045"/>
                <a:ext cx="8839200" cy="1046440"/>
              </a:xfrm>
              <a:prstGeom prst="rect">
                <a:avLst/>
              </a:prstGeom>
              <a:blipFill>
                <a:blip r:embed="rId6"/>
                <a:stretch>
                  <a:fillRect l="-414" t="-3509"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286000" y="4419600"/>
                <a:ext cx="4191000"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𝑘𝑘</m:t>
                          </m:r>
                        </m:sub>
                      </m:sSub>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𝜈</m:t>
                          </m:r>
                        </m:e>
                        <m:sub>
                          <m:r>
                            <a:rPr lang="en-US" b="0" i="1" smtClean="0">
                              <a:latin typeface="Cambria Math" panose="02040503050406030204" pitchFamily="18" charset="0"/>
                            </a:rPr>
                            <m:t>𝑇</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e>
                                <m:sub>
                                  <m:r>
                                    <a:rPr lang="en-US" b="0" i="1" smtClean="0">
                                      <a:latin typeface="Cambria Math" panose="02040503050406030204" pitchFamily="18" charset="0"/>
                                    </a:rPr>
                                    <m:t>𝑗</m:t>
                                  </m:r>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rPr>
                                    <m:t>𝑖</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den>
                          </m:f>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286000" y="4419600"/>
                <a:ext cx="4191000"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57200" y="5105400"/>
                <a:ext cx="8686800" cy="138499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𝜈</m:t>
                        </m:r>
                      </m:e>
                      <m:sub>
                        <m:r>
                          <a:rPr lang="en-US" i="1">
                            <a:latin typeface="Cambria Math" panose="02040503050406030204" pitchFamily="18" charset="0"/>
                          </a:rPr>
                          <m:t>𝑇</m:t>
                        </m:r>
                      </m:sub>
                    </m:sSub>
                  </m:oMath>
                </a14:m>
                <a:r>
                  <a:rPr lang="en-US" dirty="0" smtClean="0">
                    <a:latin typeface="Calibri" panose="020F0502020204030204" pitchFamily="34" charset="0"/>
                    <a:cs typeface="Calibri" panose="020F0502020204030204" pitchFamily="34" charset="0"/>
                  </a:rPr>
                  <a:t> is the eddy-viscosity.</a:t>
                </a:r>
              </a:p>
              <a:p>
                <a:endParaRPr lang="en-US" sz="400" dirty="0" smtClean="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Expression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𝜈</m:t>
                        </m:r>
                      </m:e>
                      <m:sub>
                        <m:r>
                          <a:rPr lang="en-US" i="1">
                            <a:latin typeface="Cambria Math" panose="02040503050406030204" pitchFamily="18" charset="0"/>
                          </a:rPr>
                          <m:t>𝑇</m:t>
                        </m:r>
                      </m:sub>
                    </m:sSub>
                  </m:oMath>
                </a14:m>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“eddy-viscosity ansatz</a:t>
                </a:r>
                <a:r>
                  <a:rPr lang="en-US" dirty="0" smtClean="0">
                    <a:latin typeface="Calibri" panose="020F0502020204030204" pitchFamily="34" charset="0"/>
                    <a:cs typeface="Calibri" panose="020F0502020204030204" pitchFamily="34" charset="0"/>
                  </a:rPr>
                  <a:t>” </a:t>
                </a: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Examples:</a:t>
                </a:r>
                <a:r>
                  <a:rPr lang="en-US" dirty="0" smtClean="0">
                    <a:latin typeface="Calibri" panose="020F0502020204030204" pitchFamily="34" charset="0"/>
                    <a:cs typeface="Calibri" panose="020F0502020204030204" pitchFamily="34" charset="0"/>
                  </a:rPr>
                  <a:t> mixing-length, </a:t>
                </a:r>
                <a:r>
                  <a:rPr lang="en-US" dirty="0" err="1" smtClean="0">
                    <a:latin typeface="Calibri" panose="020F0502020204030204" pitchFamily="34" charset="0"/>
                    <a:cs typeface="Calibri" panose="020F0502020204030204" pitchFamily="34" charset="0"/>
                  </a:rPr>
                  <a:t>Smagorinsky</a:t>
                </a:r>
                <a:r>
                  <a:rPr lang="en-US" dirty="0" smtClean="0">
                    <a:latin typeface="Calibri" panose="020F0502020204030204" pitchFamily="34" charset="0"/>
                    <a:cs typeface="Calibri" panose="020F0502020204030204" pitchFamily="34" charset="0"/>
                  </a:rPr>
                  <a:t>, etc. – parameters based on Kolmogorov spectrum.   </a:t>
                </a:r>
                <a:endParaRPr lang="en-US" dirty="0">
                  <a:latin typeface="Calibri" panose="020F0502020204030204" pitchFamily="34" charset="0"/>
                  <a:cs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7200" y="5105400"/>
                <a:ext cx="8686800" cy="1384995"/>
              </a:xfrm>
              <a:prstGeom prst="rect">
                <a:avLst/>
              </a:prstGeom>
              <a:blipFill>
                <a:blip r:embed="rId8"/>
                <a:stretch>
                  <a:fillRect l="-561" t="-2643" b="-5727"/>
                </a:stretch>
              </a:blipFill>
            </p:spPr>
            <p:txBody>
              <a:bodyPr/>
              <a:lstStyle/>
              <a:p>
                <a:r>
                  <a:rPr lang="en-US">
                    <a:noFill/>
                  </a:rPr>
                  <a:t> </a:t>
                </a:r>
              </a:p>
            </p:txBody>
          </p:sp>
        </mc:Fallback>
      </mc:AlternateContent>
    </p:spTree>
    <p:extLst>
      <p:ext uri="{BB962C8B-B14F-4D97-AF65-F5344CB8AC3E}">
        <p14:creationId xmlns:p14="http://schemas.microsoft.com/office/powerpoint/2010/main" val="3896440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dirty="0" smtClean="0">
                <a:latin typeface="Calibri" panose="020F0502020204030204" pitchFamily="34" charset="0"/>
              </a:rPr>
              <a:t>Section 2: POD/</a:t>
            </a:r>
            <a:r>
              <a:rPr lang="en-US" sz="2400" dirty="0" err="1" smtClean="0">
                <a:latin typeface="Calibri" panose="020F0502020204030204" pitchFamily="34" charset="0"/>
              </a:rPr>
              <a:t>Galerkin</a:t>
            </a:r>
            <a:r>
              <a:rPr lang="en-US" sz="2400" dirty="0" smtClean="0">
                <a:latin typeface="Calibri" panose="020F0502020204030204" pitchFamily="34" charset="0"/>
              </a:rPr>
              <a:t> ROMs for </a:t>
            </a:r>
            <a:r>
              <a:rPr lang="en-US" sz="2400"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dirty="0" smtClean="0">
                <a:latin typeface="Calibri" panose="020F0502020204030204" pitchFamily="34" charset="0"/>
              </a:rPr>
              <a:t>Background on Turbulence </a:t>
            </a:r>
            <a:r>
              <a:rPr lang="en-US" sz="2400" dirty="0">
                <a:latin typeface="Calibri" panose="020F0502020204030204" pitchFamily="34" charset="0"/>
              </a:rPr>
              <a:t>M</a:t>
            </a:r>
            <a:r>
              <a:rPr lang="en-US" sz="2400"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b="1"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dirty="0" smtClean="0">
              <a:latin typeface="Calibri" panose="020F0502020204030204" pitchFamily="34" charset="0"/>
            </a:endParaRPr>
          </a:p>
          <a:p>
            <a:pPr marL="457200" indent="-457200">
              <a:buAutoNum type="arabicPeriod" startAt="5"/>
            </a:pPr>
            <a:r>
              <a:rPr lang="en-US" sz="2400" dirty="0" smtClean="0">
                <a:latin typeface="Calibri" panose="020F0502020204030204" pitchFamily="34" charset="0"/>
              </a:rPr>
              <a:t>Section 4.1: Computational Efficiency</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6.   Section 4.2: Numerical Results for 3D Flow Around Cylinder</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[8.  Basis Rotation (My Work – an Alternative Approach)] </a:t>
            </a:r>
            <a:endParaRPr lang="en-US" sz="2400"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6448111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95071"/>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3.3: POD Closure Models</a:t>
            </a:r>
          </a:p>
        </p:txBody>
      </p:sp>
      <mc:AlternateContent xmlns:mc="http://schemas.openxmlformats.org/markup-compatibility/2006" xmlns:a14="http://schemas.microsoft.com/office/drawing/2010/main">
        <mc:Choice Requires="a14">
          <p:sp>
            <p:nvSpPr>
              <p:cNvPr id="2" name="TextBox 1"/>
              <p:cNvSpPr txBox="1"/>
              <p:nvPr/>
            </p:nvSpPr>
            <p:spPr>
              <a:xfrm>
                <a:off x="206188" y="762000"/>
                <a:ext cx="8610600" cy="172354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(8) has been successfully used for </a:t>
                </a:r>
                <a:r>
                  <a:rPr lang="en-US" b="1" i="1" dirty="0" smtClean="0">
                    <a:latin typeface="Calibri" panose="020F0502020204030204" pitchFamily="34" charset="0"/>
                    <a:cs typeface="Calibri" panose="020F0502020204030204" pitchFamily="34" charset="0"/>
                  </a:rPr>
                  <a:t>laminar flows</a:t>
                </a:r>
                <a:r>
                  <a:rPr lang="en-US" dirty="0" smtClean="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structurally-dominated turbulent flows</a:t>
                </a:r>
                <a:r>
                  <a:rPr lang="en-US" dirty="0" smtClean="0">
                    <a:latin typeface="Calibri" panose="020F0502020204030204" pitchFamily="34" charset="0"/>
                    <a:cs typeface="Calibri" panose="020F0502020204030204" pitchFamily="34" charset="0"/>
                  </a:rPr>
                  <a:t>, POD-G-ROM </a:t>
                </a:r>
                <a:r>
                  <a:rPr lang="en-US" b="1" i="1" dirty="0" smtClean="0">
                    <a:latin typeface="Calibri" panose="020F0502020204030204" pitchFamily="34" charset="0"/>
                    <a:cs typeface="Calibri" panose="020F0502020204030204" pitchFamily="34" charset="0"/>
                  </a:rPr>
                  <a:t>fails</a:t>
                </a:r>
                <a:r>
                  <a:rPr lang="en-US" dirty="0" smtClean="0">
                    <a:latin typeface="Calibri" panose="020F0502020204030204" pitchFamily="34" charset="0"/>
                    <a:cs typeface="Calibri" panose="020F0502020204030204" pitchFamily="34" charset="0"/>
                  </a:rPr>
                  <a:t>: effect of discarded modes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cs typeface="Calibri" panose="020F0502020204030204" pitchFamily="34" charset="0"/>
                          </a:rPr>
                          <m:t>𝑟</m:t>
                        </m:r>
                        <m:r>
                          <a:rPr lang="en-US" b="0" i="1" smtClean="0">
                            <a:latin typeface="Cambria Math" panose="02040503050406030204" pitchFamily="18" charset="0"/>
                            <a:cs typeface="Calibri" panose="020F0502020204030204" pitchFamily="34" charset="0"/>
                          </a:rPr>
                          <m:t>+1</m:t>
                        </m:r>
                      </m:sub>
                    </m:sSub>
                    <m:r>
                      <a:rPr lang="en-US" b="0" i="1" smtClean="0">
                        <a:latin typeface="Cambria Math" panose="02040503050406030204" pitchFamily="18"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𝑁</m:t>
                        </m:r>
                      </m:sub>
                    </m:sSub>
                    <m:r>
                      <a:rPr lang="en-US" b="0" i="1" smtClean="0">
                        <a:latin typeface="Cambria Math" panose="02040503050406030204" pitchFamily="18" charset="0"/>
                        <a:cs typeface="Calibri" panose="020F0502020204030204" pitchFamily="34" charset="0"/>
                      </a:rPr>
                      <m:t> </m:t>
                    </m:r>
                  </m:oMath>
                </a14:m>
                <a:r>
                  <a:rPr lang="en-US" dirty="0" smtClean="0">
                    <a:latin typeface="Calibri" panose="020F0502020204030204" pitchFamily="34" charset="0"/>
                    <a:cs typeface="Calibri" panose="020F0502020204030204" pitchFamily="34" charset="0"/>
                  </a:rPr>
                  <a:t>need to be included in some way.</a:t>
                </a:r>
              </a:p>
              <a:p>
                <a:endParaRPr lang="en-US" sz="400" dirty="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6188" y="762000"/>
                <a:ext cx="8610600" cy="1723549"/>
              </a:xfrm>
              <a:prstGeom prst="rect">
                <a:avLst/>
              </a:prstGeom>
              <a:blipFill>
                <a:blip r:embed="rId3"/>
                <a:stretch>
                  <a:fillRect l="-496" t="-1767"/>
                </a:stretch>
              </a:blipFill>
            </p:spPr>
            <p:txBody>
              <a:bodyPr/>
              <a:lstStyle/>
              <a:p>
                <a:r>
                  <a:rPr lang="en-US">
                    <a:noFill/>
                  </a:rPr>
                  <a:t> </a:t>
                </a:r>
              </a:p>
            </p:txBody>
          </p:sp>
        </mc:Fallback>
      </mc:AlternateContent>
      <p:sp>
        <p:nvSpPr>
          <p:cNvPr id="4" name="TextBox 3"/>
          <p:cNvSpPr txBox="1"/>
          <p:nvPr/>
        </p:nvSpPr>
        <p:spPr>
          <a:xfrm>
            <a:off x="2454088" y="1889246"/>
            <a:ext cx="4114800" cy="369332"/>
          </a:xfrm>
          <a:prstGeom prst="rect">
            <a:avLst/>
          </a:prstGeom>
          <a:solidFill>
            <a:schemeClr val="accent6">
              <a:lumMod val="40000"/>
              <a:lumOff val="60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a:t>
            </a:r>
            <a:r>
              <a:rPr lang="en-US" b="1" u="sng" dirty="0">
                <a:latin typeface="Calibri" panose="020F0502020204030204" pitchFamily="34" charset="0"/>
                <a:cs typeface="Calibri" panose="020F0502020204030204" pitchFamily="34" charset="0"/>
              </a:rPr>
              <a:t>POD closure problem</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5736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95071"/>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3.3: POD Closure Models</a:t>
            </a:r>
          </a:p>
        </p:txBody>
      </p:sp>
      <mc:AlternateContent xmlns:mc="http://schemas.openxmlformats.org/markup-compatibility/2006" xmlns:a14="http://schemas.microsoft.com/office/drawing/2010/main">
        <mc:Choice Requires="a14">
          <p:sp>
            <p:nvSpPr>
              <p:cNvPr id="2" name="TextBox 1"/>
              <p:cNvSpPr txBox="1"/>
              <p:nvPr/>
            </p:nvSpPr>
            <p:spPr>
              <a:xfrm>
                <a:off x="206188" y="762000"/>
                <a:ext cx="8610600" cy="267765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(8) has been successfully used for </a:t>
                </a:r>
                <a:r>
                  <a:rPr lang="en-US" b="1" i="1" dirty="0" smtClean="0">
                    <a:latin typeface="Calibri" panose="020F0502020204030204" pitchFamily="34" charset="0"/>
                    <a:cs typeface="Calibri" panose="020F0502020204030204" pitchFamily="34" charset="0"/>
                  </a:rPr>
                  <a:t>laminar flows</a:t>
                </a:r>
                <a:r>
                  <a:rPr lang="en-US" dirty="0" smtClean="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structurally-dominated turbulent flows</a:t>
                </a:r>
                <a:r>
                  <a:rPr lang="en-US" dirty="0" smtClean="0">
                    <a:latin typeface="Calibri" panose="020F0502020204030204" pitchFamily="34" charset="0"/>
                    <a:cs typeface="Calibri" panose="020F0502020204030204" pitchFamily="34" charset="0"/>
                  </a:rPr>
                  <a:t>, POD-G-ROM </a:t>
                </a:r>
                <a:r>
                  <a:rPr lang="en-US" b="1" i="1" dirty="0" smtClean="0">
                    <a:latin typeface="Calibri" panose="020F0502020204030204" pitchFamily="34" charset="0"/>
                    <a:cs typeface="Calibri" panose="020F0502020204030204" pitchFamily="34" charset="0"/>
                  </a:rPr>
                  <a:t>fails</a:t>
                </a:r>
                <a:r>
                  <a:rPr lang="en-US" dirty="0" smtClean="0">
                    <a:latin typeface="Calibri" panose="020F0502020204030204" pitchFamily="34" charset="0"/>
                    <a:cs typeface="Calibri" panose="020F0502020204030204" pitchFamily="34" charset="0"/>
                  </a:rPr>
                  <a:t>: effect of discarded modes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cs typeface="Calibri" panose="020F0502020204030204" pitchFamily="34" charset="0"/>
                          </a:rPr>
                          <m:t>𝑟</m:t>
                        </m:r>
                        <m:r>
                          <a:rPr lang="en-US" b="0" i="1" smtClean="0">
                            <a:latin typeface="Cambria Math" panose="02040503050406030204" pitchFamily="18" charset="0"/>
                            <a:cs typeface="Calibri" panose="020F0502020204030204" pitchFamily="34" charset="0"/>
                          </a:rPr>
                          <m:t>+1</m:t>
                        </m:r>
                      </m:sub>
                    </m:sSub>
                    <m:r>
                      <a:rPr lang="en-US" b="0" i="1" smtClean="0">
                        <a:latin typeface="Cambria Math" panose="02040503050406030204" pitchFamily="18"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𝑁</m:t>
                        </m:r>
                      </m:sub>
                    </m:sSub>
                    <m:r>
                      <a:rPr lang="en-US" b="0" i="1" smtClean="0">
                        <a:latin typeface="Cambria Math" panose="02040503050406030204" pitchFamily="18" charset="0"/>
                        <a:cs typeface="Calibri" panose="020F0502020204030204" pitchFamily="34" charset="0"/>
                      </a:rPr>
                      <m:t> </m:t>
                    </m:r>
                  </m:oMath>
                </a14:m>
                <a:r>
                  <a:rPr lang="en-US" dirty="0" smtClean="0">
                    <a:latin typeface="Calibri" panose="020F0502020204030204" pitchFamily="34" charset="0"/>
                    <a:cs typeface="Calibri" panose="020F0502020204030204" pitchFamily="34" charset="0"/>
                  </a:rPr>
                  <a:t>need to be included in some way.</a:t>
                </a:r>
              </a:p>
              <a:p>
                <a:endParaRPr lang="en-US" sz="400" dirty="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Natural way to tackle POD closure problem: </a:t>
                </a:r>
                <a:r>
                  <a:rPr lang="en-US" b="1" dirty="0" smtClean="0">
                    <a:latin typeface="Calibri" panose="020F0502020204030204" pitchFamily="34" charset="0"/>
                    <a:cs typeface="Calibri" panose="020F0502020204030204" pitchFamily="34" charset="0"/>
                  </a:rPr>
                  <a:t>“eddy-viscosity”</a:t>
                </a:r>
                <a:r>
                  <a:rPr lang="en-US" dirty="0" smtClean="0">
                    <a:latin typeface="Calibri" panose="020F0502020204030204" pitchFamily="34" charset="0"/>
                    <a:cs typeface="Calibri" panose="020F0502020204030204" pitchFamily="34" charset="0"/>
                  </a:rPr>
                  <a:t> (EV) turbulence modeling.</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EV model states that role of discarded modes is to extract energy from system.</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Concept of energy cascade has been confirmed numerically in POD setting.</a:t>
                </a: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6188" y="762000"/>
                <a:ext cx="8610600" cy="2677656"/>
              </a:xfrm>
              <a:prstGeom prst="rect">
                <a:avLst/>
              </a:prstGeom>
              <a:blipFill>
                <a:blip r:embed="rId3"/>
                <a:stretch>
                  <a:fillRect l="-496" t="-1139" r="-567"/>
                </a:stretch>
              </a:blipFill>
            </p:spPr>
            <p:txBody>
              <a:bodyPr/>
              <a:lstStyle/>
              <a:p>
                <a:r>
                  <a:rPr lang="en-US">
                    <a:noFill/>
                  </a:rPr>
                  <a:t> </a:t>
                </a:r>
              </a:p>
            </p:txBody>
          </p:sp>
        </mc:Fallback>
      </mc:AlternateContent>
      <p:sp>
        <p:nvSpPr>
          <p:cNvPr id="4" name="TextBox 3"/>
          <p:cNvSpPr txBox="1"/>
          <p:nvPr/>
        </p:nvSpPr>
        <p:spPr>
          <a:xfrm>
            <a:off x="2454088" y="1889246"/>
            <a:ext cx="4114800" cy="369332"/>
          </a:xfrm>
          <a:prstGeom prst="rect">
            <a:avLst/>
          </a:prstGeom>
          <a:solidFill>
            <a:schemeClr val="accent6">
              <a:lumMod val="40000"/>
              <a:lumOff val="60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a:t>
            </a:r>
            <a:r>
              <a:rPr lang="en-US" b="1" u="sng" dirty="0">
                <a:latin typeface="Calibri" panose="020F0502020204030204" pitchFamily="34" charset="0"/>
                <a:cs typeface="Calibri" panose="020F0502020204030204" pitchFamily="34" charset="0"/>
              </a:rPr>
              <a:t>POD closure problem</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287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95071"/>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3.3: POD Closure Models</a:t>
            </a:r>
          </a:p>
        </p:txBody>
      </p:sp>
      <mc:AlternateContent xmlns:mc="http://schemas.openxmlformats.org/markup-compatibility/2006" xmlns:a14="http://schemas.microsoft.com/office/drawing/2010/main">
        <mc:Choice Requires="a14">
          <p:sp>
            <p:nvSpPr>
              <p:cNvPr id="2" name="TextBox 1"/>
              <p:cNvSpPr txBox="1"/>
              <p:nvPr/>
            </p:nvSpPr>
            <p:spPr>
              <a:xfrm>
                <a:off x="206188" y="762000"/>
                <a:ext cx="8610600" cy="295465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(8) has been successfully used for </a:t>
                </a:r>
                <a:r>
                  <a:rPr lang="en-US" b="1" i="1" dirty="0" smtClean="0">
                    <a:latin typeface="Calibri" panose="020F0502020204030204" pitchFamily="34" charset="0"/>
                    <a:cs typeface="Calibri" panose="020F0502020204030204" pitchFamily="34" charset="0"/>
                  </a:rPr>
                  <a:t>laminar flows</a:t>
                </a:r>
                <a:r>
                  <a:rPr lang="en-US" dirty="0" smtClean="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structurally-dominated turbulent flows</a:t>
                </a:r>
                <a:r>
                  <a:rPr lang="en-US" dirty="0" smtClean="0">
                    <a:latin typeface="Calibri" panose="020F0502020204030204" pitchFamily="34" charset="0"/>
                    <a:cs typeface="Calibri" panose="020F0502020204030204" pitchFamily="34" charset="0"/>
                  </a:rPr>
                  <a:t>, POD-G-ROM </a:t>
                </a:r>
                <a:r>
                  <a:rPr lang="en-US" b="1" i="1" dirty="0" smtClean="0">
                    <a:latin typeface="Calibri" panose="020F0502020204030204" pitchFamily="34" charset="0"/>
                    <a:cs typeface="Calibri" panose="020F0502020204030204" pitchFamily="34" charset="0"/>
                  </a:rPr>
                  <a:t>fails</a:t>
                </a:r>
                <a:r>
                  <a:rPr lang="en-US" dirty="0" smtClean="0">
                    <a:latin typeface="Calibri" panose="020F0502020204030204" pitchFamily="34" charset="0"/>
                    <a:cs typeface="Calibri" panose="020F0502020204030204" pitchFamily="34" charset="0"/>
                  </a:rPr>
                  <a:t>: effect of discarded modes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cs typeface="Calibri" panose="020F0502020204030204" pitchFamily="34" charset="0"/>
                          </a:rPr>
                          <m:t>𝑟</m:t>
                        </m:r>
                        <m:r>
                          <a:rPr lang="en-US" b="0" i="1" smtClean="0">
                            <a:latin typeface="Cambria Math" panose="02040503050406030204" pitchFamily="18" charset="0"/>
                            <a:cs typeface="Calibri" panose="020F0502020204030204" pitchFamily="34" charset="0"/>
                          </a:rPr>
                          <m:t>+1</m:t>
                        </m:r>
                      </m:sub>
                    </m:sSub>
                    <m:r>
                      <a:rPr lang="en-US" b="0" i="1" smtClean="0">
                        <a:latin typeface="Cambria Math" panose="02040503050406030204" pitchFamily="18"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𝑁</m:t>
                        </m:r>
                      </m:sub>
                    </m:sSub>
                    <m:r>
                      <a:rPr lang="en-US" b="0" i="1" smtClean="0">
                        <a:latin typeface="Cambria Math" panose="02040503050406030204" pitchFamily="18" charset="0"/>
                        <a:cs typeface="Calibri" panose="020F0502020204030204" pitchFamily="34" charset="0"/>
                      </a:rPr>
                      <m:t> </m:t>
                    </m:r>
                  </m:oMath>
                </a14:m>
                <a:r>
                  <a:rPr lang="en-US" dirty="0" smtClean="0">
                    <a:latin typeface="Calibri" panose="020F0502020204030204" pitchFamily="34" charset="0"/>
                    <a:cs typeface="Calibri" panose="020F0502020204030204" pitchFamily="34" charset="0"/>
                  </a:rPr>
                  <a:t>need to be included in some way.</a:t>
                </a:r>
              </a:p>
              <a:p>
                <a:endParaRPr lang="en-US" sz="400" dirty="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Natural way to tackle POD closure problem: </a:t>
                </a:r>
                <a:r>
                  <a:rPr lang="en-US" b="1" dirty="0" smtClean="0">
                    <a:latin typeface="Calibri" panose="020F0502020204030204" pitchFamily="34" charset="0"/>
                    <a:cs typeface="Calibri" panose="020F0502020204030204" pitchFamily="34" charset="0"/>
                  </a:rPr>
                  <a:t>“eddy-viscosity” </a:t>
                </a:r>
                <a:r>
                  <a:rPr lang="en-US" dirty="0" smtClean="0">
                    <a:latin typeface="Calibri" panose="020F0502020204030204" pitchFamily="34" charset="0"/>
                    <a:cs typeface="Calibri" panose="020F0502020204030204" pitchFamily="34" charset="0"/>
                  </a:rPr>
                  <a:t>(EV) turbulence modeling.</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EV model states that role of discarded modes is to extract energy from system.</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Concept of energy cascade has been confirmed numerically in POD setting.</a:t>
                </a: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EV-POD-ROM</a:t>
                </a:r>
                <a:r>
                  <a:rPr lang="en-US" dirty="0" smtClean="0">
                    <a:latin typeface="Calibri" panose="020F0502020204030204" pitchFamily="34" charset="0"/>
                    <a:cs typeface="Calibri" panose="020F0502020204030204" pitchFamily="34" charset="0"/>
                  </a:rPr>
                  <a:t> formulation:</a:t>
                </a:r>
              </a:p>
            </p:txBody>
          </p:sp>
        </mc:Choice>
        <mc:Fallback xmlns="">
          <p:sp>
            <p:nvSpPr>
              <p:cNvPr id="2" name="TextBox 1"/>
              <p:cNvSpPr txBox="1">
                <a:spLocks noRot="1" noChangeAspect="1" noMove="1" noResize="1" noEditPoints="1" noAdjustHandles="1" noChangeArrowheads="1" noChangeShapeType="1" noTextEdit="1"/>
              </p:cNvSpPr>
              <p:nvPr/>
            </p:nvSpPr>
            <p:spPr>
              <a:xfrm>
                <a:off x="206188" y="762000"/>
                <a:ext cx="8610600" cy="2954655"/>
              </a:xfrm>
              <a:prstGeom prst="rect">
                <a:avLst/>
              </a:prstGeom>
              <a:blipFill>
                <a:blip r:embed="rId3"/>
                <a:stretch>
                  <a:fillRect l="-496" t="-1031" r="-567" b="-2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76400" y="3810000"/>
                <a:ext cx="4648200" cy="383759"/>
              </a:xfrm>
              <a:prstGeom prst="rect">
                <a:avLst/>
              </a:prstGeom>
              <a:solidFill>
                <a:srgbClr val="FFFFCC"/>
              </a:solidFill>
            </p:spPr>
            <p:txBody>
              <a:bodyPr wrap="square" rtlCol="0">
                <a:spAutoFit/>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smtClean="0">
                            <a:latin typeface="Cambria Math" panose="02040503050406030204" pitchFamily="18" charset="0"/>
                          </a:rPr>
                          <m:t>𝒃</m:t>
                        </m:r>
                      </m:e>
                    </m:acc>
                    <m:d>
                      <m:dPr>
                        <m:ctrlPr>
                          <a:rPr lang="en-US" b="0" i="1" smtClean="0">
                            <a:latin typeface="Cambria Math" panose="02040503050406030204" pitchFamily="18" charset="0"/>
                          </a:rPr>
                        </m:ctrlPr>
                      </m:dPr>
                      <m:e>
                        <m:r>
                          <a:rPr lang="en-US" b="1" i="1" smtClean="0">
                            <a:latin typeface="Cambria Math" panose="02040503050406030204" pitchFamily="18" charset="0"/>
                          </a:rPr>
                          <m:t>𝒂</m:t>
                        </m:r>
                      </m:e>
                    </m:d>
                    <m:r>
                      <a:rPr lang="en-US" b="0" i="1" smtClean="0">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𝑨</m:t>
                    </m:r>
                    <m:r>
                      <a:rPr lang="en-US" b="1" i="1" smtClean="0">
                        <a:latin typeface="Cambria Math" panose="02040503050406030204" pitchFamily="18" charset="0"/>
                      </a:rPr>
                      <m:t>+</m:t>
                    </m:r>
                    <m:acc>
                      <m:accPr>
                        <m:chr m:val="̃"/>
                        <m:ctrlPr>
                          <a:rPr lang="en-US" i="1" dirty="0">
                            <a:latin typeface="Cambria Math" panose="02040503050406030204" pitchFamily="18" charset="0"/>
                          </a:rPr>
                        </m:ctrlPr>
                      </m:accPr>
                      <m:e>
                        <m:r>
                          <a:rPr lang="en-US" b="1" i="1" dirty="0" smtClean="0">
                            <a:latin typeface="Cambria Math" panose="02040503050406030204" pitchFamily="18" charset="0"/>
                          </a:rPr>
                          <m:t>𝑨</m:t>
                        </m:r>
                      </m:e>
                    </m:acc>
                    <m:d>
                      <m:dPr>
                        <m:ctrlPr>
                          <a:rPr lang="en-US" i="1">
                            <a:latin typeface="Cambria Math" panose="02040503050406030204" pitchFamily="18" charset="0"/>
                          </a:rPr>
                        </m:ctrlPr>
                      </m:dPr>
                      <m:e>
                        <m:r>
                          <a:rPr lang="en-US" b="1" i="1">
                            <a:latin typeface="Cambria Math" panose="02040503050406030204" pitchFamily="18" charset="0"/>
                          </a:rPr>
                          <m:t>𝒂</m:t>
                        </m:r>
                      </m:e>
                    </m:d>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r>
                      <a:rPr lang="en-US" b="1" i="1" smtClean="0">
                        <a:latin typeface="Cambria Math" panose="02040503050406030204" pitchFamily="18" charset="0"/>
                      </a:rPr>
                      <m:t>𝑩𝒂</m:t>
                    </m:r>
                    <m:r>
                      <a:rPr lang="en-US" b="0" i="1" smtClean="0">
                        <a:latin typeface="Cambria Math" panose="02040503050406030204" pitchFamily="18" charset="0"/>
                      </a:rPr>
                      <m:t> </m:t>
                    </m:r>
                  </m:oMath>
                </a14:m>
                <a:r>
                  <a:rPr lang="en-US" dirty="0" smtClean="0"/>
                  <a:t> </a:t>
                </a:r>
                <a:endParaRPr lang="en-US" dirty="0">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76400" y="3810000"/>
                <a:ext cx="4648200" cy="383759"/>
              </a:xfrm>
              <a:prstGeom prst="rect">
                <a:avLst/>
              </a:prstGeom>
              <a:blipFill>
                <a:blip r:embed="rId4"/>
                <a:stretch>
                  <a:fillRect t="-7937" b="-12698"/>
                </a:stretch>
              </a:blipFill>
            </p:spPr>
            <p:txBody>
              <a:bodyPr/>
              <a:lstStyle/>
              <a:p>
                <a:r>
                  <a:rPr lang="en-US">
                    <a:noFill/>
                  </a:rPr>
                  <a:t> </a:t>
                </a:r>
              </a:p>
            </p:txBody>
          </p:sp>
        </mc:Fallback>
      </mc:AlternateContent>
      <p:sp>
        <p:nvSpPr>
          <p:cNvPr id="14" name="TextBox 13"/>
          <p:cNvSpPr txBox="1"/>
          <p:nvPr/>
        </p:nvSpPr>
        <p:spPr>
          <a:xfrm>
            <a:off x="6858000" y="3827929"/>
            <a:ext cx="685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(24)</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3400" y="4216042"/>
                <a:ext cx="8610600" cy="66075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 </a:t>
                </a:r>
                <a14:m>
                  <m:oMath xmlns:m="http://schemas.openxmlformats.org/officeDocument/2006/math">
                    <m:acc>
                      <m:accPr>
                        <m:chr m:val="̃"/>
                        <m:ctrlPr>
                          <a:rPr lang="en-US" i="1" dirty="0">
                            <a:latin typeface="Cambria Math" panose="02040503050406030204" pitchFamily="18" charset="0"/>
                          </a:rPr>
                        </m:ctrlPr>
                      </m:accPr>
                      <m:e>
                        <m:r>
                          <a:rPr lang="en-US" b="1" i="1" dirty="0">
                            <a:latin typeface="Cambria Math" panose="02040503050406030204" pitchFamily="18" charset="0"/>
                          </a:rPr>
                          <m:t>𝒃</m:t>
                        </m:r>
                      </m:e>
                    </m:acc>
                    <m:d>
                      <m:dPr>
                        <m:ctrlPr>
                          <a:rPr lang="en-US" i="1">
                            <a:latin typeface="Cambria Math" panose="02040503050406030204" pitchFamily="18" charset="0"/>
                          </a:rPr>
                        </m:ctrlPr>
                      </m:dPr>
                      <m:e>
                        <m:r>
                          <a:rPr lang="en-US" b="1" i="1">
                            <a:latin typeface="Cambria Math" panose="02040503050406030204" pitchFamily="18" charset="0"/>
                          </a:rPr>
                          <m:t>𝒂</m:t>
                        </m:r>
                      </m:e>
                    </m:d>
                  </m:oMath>
                </a14:m>
                <a:r>
                  <a:rPr lang="en-US" dirty="0" smtClean="0">
                    <a:latin typeface="Calibri" panose="020F0502020204030204" pitchFamily="34" charset="0"/>
                    <a:cs typeface="Calibri" panose="020F0502020204030204" pitchFamily="34" charset="0"/>
                  </a:rPr>
                  <a:t> and </a:t>
                </a:r>
                <a14:m>
                  <m:oMath xmlns:m="http://schemas.openxmlformats.org/officeDocument/2006/math">
                    <m:acc>
                      <m:accPr>
                        <m:chr m:val="̃"/>
                        <m:ctrlPr>
                          <a:rPr lang="en-US" i="1" dirty="0">
                            <a:latin typeface="Cambria Math" panose="02040503050406030204" pitchFamily="18" charset="0"/>
                          </a:rPr>
                        </m:ctrlPr>
                      </m:accPr>
                      <m:e>
                        <m:r>
                          <a:rPr lang="en-US" b="1" i="1" dirty="0">
                            <a:latin typeface="Cambria Math" panose="02040503050406030204" pitchFamily="18" charset="0"/>
                          </a:rPr>
                          <m:t>𝑨</m:t>
                        </m:r>
                      </m:e>
                    </m:acc>
                    <m:d>
                      <m:dPr>
                        <m:ctrlPr>
                          <a:rPr lang="en-US" i="1">
                            <a:latin typeface="Cambria Math" panose="02040503050406030204" pitchFamily="18" charset="0"/>
                          </a:rPr>
                        </m:ctrlPr>
                      </m:dPr>
                      <m:e>
                        <m:r>
                          <a:rPr lang="en-US" b="1" i="1">
                            <a:latin typeface="Cambria Math" panose="02040503050406030204" pitchFamily="18" charset="0"/>
                          </a:rPr>
                          <m:t>𝒂</m:t>
                        </m:r>
                      </m:e>
                    </m:d>
                  </m:oMath>
                </a14:m>
                <a:r>
                  <a:rPr lang="en-US" dirty="0" smtClean="0">
                    <a:latin typeface="Calibri" panose="020F0502020204030204" pitchFamily="34" charset="0"/>
                    <a:cs typeface="Calibri" panose="020F0502020204030204" pitchFamily="34" charset="0"/>
                  </a:rPr>
                  <a:t> correspond to numerical discretization of EV closure model.</a:t>
                </a:r>
              </a:p>
              <a:p>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3400" y="4216042"/>
                <a:ext cx="8610600" cy="660758"/>
              </a:xfrm>
              <a:prstGeom prst="rect">
                <a:avLst/>
              </a:prstGeom>
              <a:blipFill>
                <a:blip r:embed="rId5"/>
                <a:stretch>
                  <a:fillRect l="-637" t="-4630"/>
                </a:stretch>
              </a:blipFill>
            </p:spPr>
            <p:txBody>
              <a:bodyPr/>
              <a:lstStyle/>
              <a:p>
                <a:r>
                  <a:rPr lang="en-US">
                    <a:noFill/>
                  </a:rPr>
                  <a:t> </a:t>
                </a:r>
              </a:p>
            </p:txBody>
          </p:sp>
        </mc:Fallback>
      </mc:AlternateContent>
      <p:sp>
        <p:nvSpPr>
          <p:cNvPr id="4" name="TextBox 3"/>
          <p:cNvSpPr txBox="1"/>
          <p:nvPr/>
        </p:nvSpPr>
        <p:spPr>
          <a:xfrm>
            <a:off x="2454088" y="1889246"/>
            <a:ext cx="4114800" cy="369332"/>
          </a:xfrm>
          <a:prstGeom prst="rect">
            <a:avLst/>
          </a:prstGeom>
          <a:solidFill>
            <a:schemeClr val="accent6">
              <a:lumMod val="40000"/>
              <a:lumOff val="60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a:t>
            </a:r>
            <a:r>
              <a:rPr lang="en-US" b="1" u="sng" dirty="0">
                <a:latin typeface="Calibri" panose="020F0502020204030204" pitchFamily="34" charset="0"/>
                <a:cs typeface="Calibri" panose="020F0502020204030204" pitchFamily="34" charset="0"/>
              </a:rPr>
              <a:t>POD closure problem</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8910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95071"/>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3.3: POD Closure Models</a:t>
            </a:r>
          </a:p>
        </p:txBody>
      </p:sp>
      <mc:AlternateContent xmlns:mc="http://schemas.openxmlformats.org/markup-compatibility/2006" xmlns:a14="http://schemas.microsoft.com/office/drawing/2010/main">
        <mc:Choice Requires="a14">
          <p:sp>
            <p:nvSpPr>
              <p:cNvPr id="2" name="TextBox 1"/>
              <p:cNvSpPr txBox="1"/>
              <p:nvPr/>
            </p:nvSpPr>
            <p:spPr>
              <a:xfrm>
                <a:off x="206188" y="762000"/>
                <a:ext cx="8610600" cy="295465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(8) has been successfully used for </a:t>
                </a:r>
                <a:r>
                  <a:rPr lang="en-US" b="1" i="1" dirty="0" smtClean="0">
                    <a:latin typeface="Calibri" panose="020F0502020204030204" pitchFamily="34" charset="0"/>
                    <a:cs typeface="Calibri" panose="020F0502020204030204" pitchFamily="34" charset="0"/>
                  </a:rPr>
                  <a:t>laminar flows</a:t>
                </a:r>
                <a:r>
                  <a:rPr lang="en-US" dirty="0" smtClean="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structurally-dominated turbulent flows</a:t>
                </a:r>
                <a:r>
                  <a:rPr lang="en-US" dirty="0" smtClean="0">
                    <a:latin typeface="Calibri" panose="020F0502020204030204" pitchFamily="34" charset="0"/>
                    <a:cs typeface="Calibri" panose="020F0502020204030204" pitchFamily="34" charset="0"/>
                  </a:rPr>
                  <a:t>, POD-G-ROM </a:t>
                </a:r>
                <a:r>
                  <a:rPr lang="en-US" b="1" i="1" dirty="0" smtClean="0">
                    <a:latin typeface="Calibri" panose="020F0502020204030204" pitchFamily="34" charset="0"/>
                    <a:cs typeface="Calibri" panose="020F0502020204030204" pitchFamily="34" charset="0"/>
                  </a:rPr>
                  <a:t>fails</a:t>
                </a:r>
                <a:r>
                  <a:rPr lang="en-US" dirty="0" smtClean="0">
                    <a:latin typeface="Calibri" panose="020F0502020204030204" pitchFamily="34" charset="0"/>
                    <a:cs typeface="Calibri" panose="020F0502020204030204" pitchFamily="34" charset="0"/>
                  </a:rPr>
                  <a:t>: effect of discarded modes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cs typeface="Calibri" panose="020F0502020204030204" pitchFamily="34" charset="0"/>
                          </a:rPr>
                          <m:t>𝑟</m:t>
                        </m:r>
                        <m:r>
                          <a:rPr lang="en-US" b="0" i="1" smtClean="0">
                            <a:latin typeface="Cambria Math" panose="02040503050406030204" pitchFamily="18" charset="0"/>
                            <a:cs typeface="Calibri" panose="020F0502020204030204" pitchFamily="34" charset="0"/>
                          </a:rPr>
                          <m:t>+1</m:t>
                        </m:r>
                      </m:sub>
                    </m:sSub>
                    <m:r>
                      <a:rPr lang="en-US" b="0" i="1" smtClean="0">
                        <a:latin typeface="Cambria Math" panose="02040503050406030204" pitchFamily="18"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𝑁</m:t>
                        </m:r>
                      </m:sub>
                    </m:sSub>
                    <m:r>
                      <a:rPr lang="en-US" b="0" i="1" smtClean="0">
                        <a:latin typeface="Cambria Math" panose="02040503050406030204" pitchFamily="18" charset="0"/>
                        <a:cs typeface="Calibri" panose="020F0502020204030204" pitchFamily="34" charset="0"/>
                      </a:rPr>
                      <m:t> </m:t>
                    </m:r>
                  </m:oMath>
                </a14:m>
                <a:r>
                  <a:rPr lang="en-US" dirty="0" smtClean="0">
                    <a:latin typeface="Calibri" panose="020F0502020204030204" pitchFamily="34" charset="0"/>
                    <a:cs typeface="Calibri" panose="020F0502020204030204" pitchFamily="34" charset="0"/>
                  </a:rPr>
                  <a:t>need to be included in some way.</a:t>
                </a:r>
              </a:p>
              <a:p>
                <a:endParaRPr lang="en-US" sz="400" dirty="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Natural way to tackle POD closure problem: </a:t>
                </a:r>
                <a:r>
                  <a:rPr lang="en-US" b="1" dirty="0" smtClean="0">
                    <a:latin typeface="Calibri" panose="020F0502020204030204" pitchFamily="34" charset="0"/>
                    <a:cs typeface="Calibri" panose="020F0502020204030204" pitchFamily="34" charset="0"/>
                  </a:rPr>
                  <a:t>“eddy-viscosity”</a:t>
                </a:r>
                <a:r>
                  <a:rPr lang="en-US" dirty="0" smtClean="0">
                    <a:latin typeface="Calibri" panose="020F0502020204030204" pitchFamily="34" charset="0"/>
                    <a:cs typeface="Calibri" panose="020F0502020204030204" pitchFamily="34" charset="0"/>
                  </a:rPr>
                  <a:t> (EV) turbulence modeling.</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EV model states that role of discarded modes is to extract energy from system.</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Concept of energy cascade has been confirmed numerically in POD setting.</a:t>
                </a: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EV-POD-ROM</a:t>
                </a:r>
                <a:r>
                  <a:rPr lang="en-US" dirty="0" smtClean="0">
                    <a:latin typeface="Calibri" panose="020F0502020204030204" pitchFamily="34" charset="0"/>
                    <a:cs typeface="Calibri" panose="020F0502020204030204" pitchFamily="34" charset="0"/>
                  </a:rPr>
                  <a:t> formulation:</a:t>
                </a:r>
              </a:p>
            </p:txBody>
          </p:sp>
        </mc:Choice>
        <mc:Fallback xmlns="">
          <p:sp>
            <p:nvSpPr>
              <p:cNvPr id="2" name="TextBox 1"/>
              <p:cNvSpPr txBox="1">
                <a:spLocks noRot="1" noChangeAspect="1" noMove="1" noResize="1" noEditPoints="1" noAdjustHandles="1" noChangeArrowheads="1" noChangeShapeType="1" noTextEdit="1"/>
              </p:cNvSpPr>
              <p:nvPr/>
            </p:nvSpPr>
            <p:spPr>
              <a:xfrm>
                <a:off x="206188" y="762000"/>
                <a:ext cx="8610600" cy="2954655"/>
              </a:xfrm>
              <a:prstGeom prst="rect">
                <a:avLst/>
              </a:prstGeom>
              <a:blipFill>
                <a:blip r:embed="rId3"/>
                <a:stretch>
                  <a:fillRect l="-496" t="-1031" r="-567" b="-2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76400" y="3810000"/>
                <a:ext cx="4648200" cy="383759"/>
              </a:xfrm>
              <a:prstGeom prst="rect">
                <a:avLst/>
              </a:prstGeom>
              <a:solidFill>
                <a:srgbClr val="FFFFCC"/>
              </a:solidFill>
            </p:spPr>
            <p:txBody>
              <a:bodyPr wrap="square" rtlCol="0">
                <a:spAutoFit/>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smtClean="0">
                            <a:latin typeface="Cambria Math" panose="02040503050406030204" pitchFamily="18" charset="0"/>
                          </a:rPr>
                          <m:t>𝒃</m:t>
                        </m:r>
                      </m:e>
                    </m:acc>
                    <m:d>
                      <m:dPr>
                        <m:ctrlPr>
                          <a:rPr lang="en-US" b="0" i="1" smtClean="0">
                            <a:latin typeface="Cambria Math" panose="02040503050406030204" pitchFamily="18" charset="0"/>
                          </a:rPr>
                        </m:ctrlPr>
                      </m:dPr>
                      <m:e>
                        <m:r>
                          <a:rPr lang="en-US" b="1" i="1" smtClean="0">
                            <a:latin typeface="Cambria Math" panose="02040503050406030204" pitchFamily="18" charset="0"/>
                          </a:rPr>
                          <m:t>𝒂</m:t>
                        </m:r>
                      </m:e>
                    </m:d>
                    <m:r>
                      <a:rPr lang="en-US" b="0" i="1" smtClean="0">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𝑨</m:t>
                    </m:r>
                    <m:r>
                      <a:rPr lang="en-US" b="1" i="1" smtClean="0">
                        <a:latin typeface="Cambria Math" panose="02040503050406030204" pitchFamily="18" charset="0"/>
                      </a:rPr>
                      <m:t>+</m:t>
                    </m:r>
                    <m:acc>
                      <m:accPr>
                        <m:chr m:val="̃"/>
                        <m:ctrlPr>
                          <a:rPr lang="en-US" i="1" dirty="0">
                            <a:latin typeface="Cambria Math" panose="02040503050406030204" pitchFamily="18" charset="0"/>
                          </a:rPr>
                        </m:ctrlPr>
                      </m:accPr>
                      <m:e>
                        <m:r>
                          <a:rPr lang="en-US" b="1" i="1" dirty="0" smtClean="0">
                            <a:latin typeface="Cambria Math" panose="02040503050406030204" pitchFamily="18" charset="0"/>
                          </a:rPr>
                          <m:t>𝑨</m:t>
                        </m:r>
                      </m:e>
                    </m:acc>
                    <m:d>
                      <m:dPr>
                        <m:ctrlPr>
                          <a:rPr lang="en-US" i="1">
                            <a:latin typeface="Cambria Math" panose="02040503050406030204" pitchFamily="18" charset="0"/>
                          </a:rPr>
                        </m:ctrlPr>
                      </m:dPr>
                      <m:e>
                        <m:r>
                          <a:rPr lang="en-US" b="1" i="1">
                            <a:latin typeface="Cambria Math" panose="02040503050406030204" pitchFamily="18" charset="0"/>
                          </a:rPr>
                          <m:t>𝒂</m:t>
                        </m:r>
                      </m:e>
                    </m:d>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r>
                      <a:rPr lang="en-US" b="1" i="1" smtClean="0">
                        <a:latin typeface="Cambria Math" panose="02040503050406030204" pitchFamily="18" charset="0"/>
                      </a:rPr>
                      <m:t>𝑩𝒂</m:t>
                    </m:r>
                    <m:r>
                      <a:rPr lang="en-US" b="0" i="1" smtClean="0">
                        <a:latin typeface="Cambria Math" panose="02040503050406030204" pitchFamily="18" charset="0"/>
                      </a:rPr>
                      <m:t> </m:t>
                    </m:r>
                  </m:oMath>
                </a14:m>
                <a:r>
                  <a:rPr lang="en-US" dirty="0" smtClean="0"/>
                  <a:t> </a:t>
                </a:r>
                <a:endParaRPr lang="en-US" dirty="0">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76400" y="3810000"/>
                <a:ext cx="4648200" cy="383759"/>
              </a:xfrm>
              <a:prstGeom prst="rect">
                <a:avLst/>
              </a:prstGeom>
              <a:blipFill>
                <a:blip r:embed="rId4"/>
                <a:stretch>
                  <a:fillRect t="-7937" b="-12698"/>
                </a:stretch>
              </a:blipFill>
            </p:spPr>
            <p:txBody>
              <a:bodyPr/>
              <a:lstStyle/>
              <a:p>
                <a:r>
                  <a:rPr lang="en-US">
                    <a:noFill/>
                  </a:rPr>
                  <a:t> </a:t>
                </a:r>
              </a:p>
            </p:txBody>
          </p:sp>
        </mc:Fallback>
      </mc:AlternateContent>
      <p:sp>
        <p:nvSpPr>
          <p:cNvPr id="14" name="TextBox 13"/>
          <p:cNvSpPr txBox="1"/>
          <p:nvPr/>
        </p:nvSpPr>
        <p:spPr>
          <a:xfrm>
            <a:off x="6858000" y="3827929"/>
            <a:ext cx="685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(24)</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3400" y="4216042"/>
                <a:ext cx="8610600" cy="66075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 </a:t>
                </a:r>
                <a14:m>
                  <m:oMath xmlns:m="http://schemas.openxmlformats.org/officeDocument/2006/math">
                    <m:acc>
                      <m:accPr>
                        <m:chr m:val="̃"/>
                        <m:ctrlPr>
                          <a:rPr lang="en-US" i="1" dirty="0">
                            <a:latin typeface="Cambria Math" panose="02040503050406030204" pitchFamily="18" charset="0"/>
                          </a:rPr>
                        </m:ctrlPr>
                      </m:accPr>
                      <m:e>
                        <m:r>
                          <a:rPr lang="en-US" b="1" i="1" dirty="0">
                            <a:latin typeface="Cambria Math" panose="02040503050406030204" pitchFamily="18" charset="0"/>
                          </a:rPr>
                          <m:t>𝒃</m:t>
                        </m:r>
                      </m:e>
                    </m:acc>
                    <m:d>
                      <m:dPr>
                        <m:ctrlPr>
                          <a:rPr lang="en-US" i="1">
                            <a:latin typeface="Cambria Math" panose="02040503050406030204" pitchFamily="18" charset="0"/>
                          </a:rPr>
                        </m:ctrlPr>
                      </m:dPr>
                      <m:e>
                        <m:r>
                          <a:rPr lang="en-US" b="1" i="1">
                            <a:latin typeface="Cambria Math" panose="02040503050406030204" pitchFamily="18" charset="0"/>
                          </a:rPr>
                          <m:t>𝒂</m:t>
                        </m:r>
                      </m:e>
                    </m:d>
                  </m:oMath>
                </a14:m>
                <a:r>
                  <a:rPr lang="en-US" dirty="0" smtClean="0">
                    <a:latin typeface="Calibri" panose="020F0502020204030204" pitchFamily="34" charset="0"/>
                    <a:cs typeface="Calibri" panose="020F0502020204030204" pitchFamily="34" charset="0"/>
                  </a:rPr>
                  <a:t> and </a:t>
                </a:r>
                <a14:m>
                  <m:oMath xmlns:m="http://schemas.openxmlformats.org/officeDocument/2006/math">
                    <m:acc>
                      <m:accPr>
                        <m:chr m:val="̃"/>
                        <m:ctrlPr>
                          <a:rPr lang="en-US" i="1" dirty="0">
                            <a:latin typeface="Cambria Math" panose="02040503050406030204" pitchFamily="18" charset="0"/>
                          </a:rPr>
                        </m:ctrlPr>
                      </m:accPr>
                      <m:e>
                        <m:r>
                          <a:rPr lang="en-US" b="1" i="1" dirty="0">
                            <a:latin typeface="Cambria Math" panose="02040503050406030204" pitchFamily="18" charset="0"/>
                          </a:rPr>
                          <m:t>𝑨</m:t>
                        </m:r>
                      </m:e>
                    </m:acc>
                    <m:d>
                      <m:dPr>
                        <m:ctrlPr>
                          <a:rPr lang="en-US" i="1">
                            <a:latin typeface="Cambria Math" panose="02040503050406030204" pitchFamily="18" charset="0"/>
                          </a:rPr>
                        </m:ctrlPr>
                      </m:dPr>
                      <m:e>
                        <m:r>
                          <a:rPr lang="en-US" b="1" i="1">
                            <a:latin typeface="Cambria Math" panose="02040503050406030204" pitchFamily="18" charset="0"/>
                          </a:rPr>
                          <m:t>𝒂</m:t>
                        </m:r>
                      </m:e>
                    </m:d>
                  </m:oMath>
                </a14:m>
                <a:r>
                  <a:rPr lang="en-US" dirty="0" smtClean="0">
                    <a:latin typeface="Calibri" panose="020F0502020204030204" pitchFamily="34" charset="0"/>
                    <a:cs typeface="Calibri" panose="020F0502020204030204" pitchFamily="34" charset="0"/>
                  </a:rPr>
                  <a:t> correspond to numerical discretization of EV closure model.</a:t>
                </a:r>
              </a:p>
              <a:p>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3400" y="4216042"/>
                <a:ext cx="8610600" cy="660758"/>
              </a:xfrm>
              <a:prstGeom prst="rect">
                <a:avLst/>
              </a:prstGeom>
              <a:blipFill>
                <a:blip r:embed="rId5"/>
                <a:stretch>
                  <a:fillRect l="-637" t="-4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032164" y="4648200"/>
                <a:ext cx="7391400" cy="601703"/>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cs typeface="Calibri" panose="020F0502020204030204" pitchFamily="34" charset="0"/>
                  </a:rPr>
                  <a:t>(24) is equivalent to adding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𝜈</m:t>
                        </m:r>
                      </m:e>
                      <m:sub>
                        <m:r>
                          <a:rPr lang="en-US" i="1">
                            <a:latin typeface="Cambria Math" panose="02040503050406030204" pitchFamily="18" charset="0"/>
                          </a:rPr>
                          <m:t>𝑇</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rPr>
                                  <m:t>𝑗</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rPr>
                                  <m:t>𝑖</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den>
                        </m:f>
                      </m:e>
                    </m:d>
                  </m:oMath>
                </a14:m>
                <a:r>
                  <a:rPr lang="en-US" dirty="0" smtClean="0">
                    <a:latin typeface="Calibri" panose="020F0502020204030204" pitchFamily="34" charset="0"/>
                    <a:cs typeface="Calibri" panose="020F0502020204030204" pitchFamily="34" charset="0"/>
                  </a:rPr>
                  <a:t> to equations (1) and projecting.</a:t>
                </a:r>
                <a:endParaRPr lang="en-US"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032164" y="4648200"/>
                <a:ext cx="7391400" cy="601703"/>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4" name="TextBox 3"/>
          <p:cNvSpPr txBox="1"/>
          <p:nvPr/>
        </p:nvSpPr>
        <p:spPr>
          <a:xfrm>
            <a:off x="2454088" y="1889246"/>
            <a:ext cx="4114800" cy="369332"/>
          </a:xfrm>
          <a:prstGeom prst="rect">
            <a:avLst/>
          </a:prstGeom>
          <a:solidFill>
            <a:schemeClr val="accent6">
              <a:lumMod val="40000"/>
              <a:lumOff val="60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a:t>
            </a:r>
            <a:r>
              <a:rPr lang="en-US" b="1" u="sng" dirty="0">
                <a:latin typeface="Calibri" panose="020F0502020204030204" pitchFamily="34" charset="0"/>
                <a:cs typeface="Calibri" panose="020F0502020204030204" pitchFamily="34" charset="0"/>
              </a:rPr>
              <a:t>POD closure problem</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979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95071"/>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3.3: POD Closure Models</a:t>
            </a:r>
          </a:p>
        </p:txBody>
      </p:sp>
      <mc:AlternateContent xmlns:mc="http://schemas.openxmlformats.org/markup-compatibility/2006" xmlns:a14="http://schemas.microsoft.com/office/drawing/2010/main">
        <mc:Choice Requires="a14">
          <p:sp>
            <p:nvSpPr>
              <p:cNvPr id="2" name="TextBox 1"/>
              <p:cNvSpPr txBox="1"/>
              <p:nvPr/>
            </p:nvSpPr>
            <p:spPr>
              <a:xfrm>
                <a:off x="206188" y="762000"/>
                <a:ext cx="8610600" cy="295465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(8) has been successfully used for </a:t>
                </a:r>
                <a:r>
                  <a:rPr lang="en-US" b="1" i="1" dirty="0" smtClean="0">
                    <a:latin typeface="Calibri" panose="020F0502020204030204" pitchFamily="34" charset="0"/>
                    <a:cs typeface="Calibri" panose="020F0502020204030204" pitchFamily="34" charset="0"/>
                  </a:rPr>
                  <a:t>laminar flows</a:t>
                </a:r>
                <a:r>
                  <a:rPr lang="en-US" dirty="0" smtClean="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structurally-dominated turbulent flows</a:t>
                </a:r>
                <a:r>
                  <a:rPr lang="en-US" dirty="0" smtClean="0">
                    <a:latin typeface="Calibri" panose="020F0502020204030204" pitchFamily="34" charset="0"/>
                    <a:cs typeface="Calibri" panose="020F0502020204030204" pitchFamily="34" charset="0"/>
                  </a:rPr>
                  <a:t>, POD-G-ROM </a:t>
                </a:r>
                <a:r>
                  <a:rPr lang="en-US" b="1" i="1" dirty="0" smtClean="0">
                    <a:latin typeface="Calibri" panose="020F0502020204030204" pitchFamily="34" charset="0"/>
                    <a:cs typeface="Calibri" panose="020F0502020204030204" pitchFamily="34" charset="0"/>
                  </a:rPr>
                  <a:t>fails</a:t>
                </a:r>
                <a:r>
                  <a:rPr lang="en-US" dirty="0" smtClean="0">
                    <a:latin typeface="Calibri" panose="020F0502020204030204" pitchFamily="34" charset="0"/>
                    <a:cs typeface="Calibri" panose="020F0502020204030204" pitchFamily="34" charset="0"/>
                  </a:rPr>
                  <a:t>: effect of discarded modes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cs typeface="Calibri" panose="020F0502020204030204" pitchFamily="34" charset="0"/>
                          </a:rPr>
                          <m:t>𝑟</m:t>
                        </m:r>
                        <m:r>
                          <a:rPr lang="en-US" b="0" i="1" smtClean="0">
                            <a:latin typeface="Cambria Math" panose="02040503050406030204" pitchFamily="18" charset="0"/>
                            <a:cs typeface="Calibri" panose="020F0502020204030204" pitchFamily="34" charset="0"/>
                          </a:rPr>
                          <m:t>+1</m:t>
                        </m:r>
                      </m:sub>
                    </m:sSub>
                    <m:r>
                      <a:rPr lang="en-US" b="0" i="1" smtClean="0">
                        <a:latin typeface="Cambria Math" panose="02040503050406030204" pitchFamily="18"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𝝋</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𝑁</m:t>
                        </m:r>
                      </m:sub>
                    </m:sSub>
                    <m:r>
                      <a:rPr lang="en-US" b="0" i="1" smtClean="0">
                        <a:latin typeface="Cambria Math" panose="02040503050406030204" pitchFamily="18" charset="0"/>
                        <a:cs typeface="Calibri" panose="020F0502020204030204" pitchFamily="34" charset="0"/>
                      </a:rPr>
                      <m:t> </m:t>
                    </m:r>
                  </m:oMath>
                </a14:m>
                <a:r>
                  <a:rPr lang="en-US" dirty="0" smtClean="0">
                    <a:latin typeface="Calibri" panose="020F0502020204030204" pitchFamily="34" charset="0"/>
                    <a:cs typeface="Calibri" panose="020F0502020204030204" pitchFamily="34" charset="0"/>
                  </a:rPr>
                  <a:t>need to be included in some way.</a:t>
                </a:r>
              </a:p>
              <a:p>
                <a:endParaRPr lang="en-US" sz="400" dirty="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Natural way to tackle POD closure problem: </a:t>
                </a:r>
                <a:r>
                  <a:rPr lang="en-US" b="1" dirty="0" smtClean="0">
                    <a:latin typeface="Calibri" panose="020F0502020204030204" pitchFamily="34" charset="0"/>
                    <a:cs typeface="Calibri" panose="020F0502020204030204" pitchFamily="34" charset="0"/>
                  </a:rPr>
                  <a:t>“eddy-viscosity” </a:t>
                </a:r>
                <a:r>
                  <a:rPr lang="en-US" dirty="0" smtClean="0">
                    <a:latin typeface="Calibri" panose="020F0502020204030204" pitchFamily="34" charset="0"/>
                    <a:cs typeface="Calibri" panose="020F0502020204030204" pitchFamily="34" charset="0"/>
                  </a:rPr>
                  <a:t>(EV) turbulence modeling.</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EV model states that role of discarded modes is to extract energy from system.</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Concept of energy cascade has been confirmed numerically in POD setting.</a:t>
                </a:r>
              </a:p>
              <a:p>
                <a:pPr lvl="1"/>
                <a:endParaRPr lang="en-US" sz="400" dirty="0">
                  <a:latin typeface="Calibri" panose="020F0502020204030204" pitchFamily="34" charset="0"/>
                  <a:cs typeface="Calibri" panose="020F0502020204030204" pitchFamily="34" charset="0"/>
                </a:endParaRPr>
              </a:p>
              <a:p>
                <a:pPr lvl="1"/>
                <a:endParaRPr lang="en-US" sz="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EV-POD-ROM</a:t>
                </a:r>
                <a:r>
                  <a:rPr lang="en-US" dirty="0" smtClean="0">
                    <a:latin typeface="Calibri" panose="020F0502020204030204" pitchFamily="34" charset="0"/>
                    <a:cs typeface="Calibri" panose="020F0502020204030204" pitchFamily="34" charset="0"/>
                  </a:rPr>
                  <a:t> formulation:</a:t>
                </a:r>
              </a:p>
            </p:txBody>
          </p:sp>
        </mc:Choice>
        <mc:Fallback xmlns="">
          <p:sp>
            <p:nvSpPr>
              <p:cNvPr id="2" name="TextBox 1"/>
              <p:cNvSpPr txBox="1">
                <a:spLocks noRot="1" noChangeAspect="1" noMove="1" noResize="1" noEditPoints="1" noAdjustHandles="1" noChangeArrowheads="1" noChangeShapeType="1" noTextEdit="1"/>
              </p:cNvSpPr>
              <p:nvPr/>
            </p:nvSpPr>
            <p:spPr>
              <a:xfrm>
                <a:off x="206188" y="762000"/>
                <a:ext cx="8610600" cy="2954655"/>
              </a:xfrm>
              <a:prstGeom prst="rect">
                <a:avLst/>
              </a:prstGeom>
              <a:blipFill>
                <a:blip r:embed="rId3"/>
                <a:stretch>
                  <a:fillRect l="-496" t="-1031" r="-567" b="-2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76400" y="3810000"/>
                <a:ext cx="4648200" cy="383759"/>
              </a:xfrm>
              <a:prstGeom prst="rect">
                <a:avLst/>
              </a:prstGeom>
              <a:solidFill>
                <a:srgbClr val="FFFFCC"/>
              </a:solidFill>
            </p:spPr>
            <p:txBody>
              <a:bodyPr wrap="square" rtlCol="0">
                <a:spAutoFit/>
              </a:bodyPr>
              <a:lstStyle/>
              <a:p>
                <a:pPr algn="ct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𝒂</m:t>
                        </m:r>
                      </m:e>
                    </m:acc>
                    <m:r>
                      <a:rPr lang="en-US" b="0" i="1" smtClean="0">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smtClean="0">
                            <a:latin typeface="Cambria Math" panose="02040503050406030204" pitchFamily="18" charset="0"/>
                          </a:rPr>
                          <m:t>𝒃</m:t>
                        </m:r>
                      </m:e>
                    </m:acc>
                    <m:d>
                      <m:dPr>
                        <m:ctrlPr>
                          <a:rPr lang="en-US" b="0" i="1" smtClean="0">
                            <a:latin typeface="Cambria Math" panose="02040503050406030204" pitchFamily="18" charset="0"/>
                          </a:rPr>
                        </m:ctrlPr>
                      </m:dPr>
                      <m:e>
                        <m:r>
                          <a:rPr lang="en-US" b="1" i="1" smtClean="0">
                            <a:latin typeface="Cambria Math" panose="02040503050406030204" pitchFamily="18" charset="0"/>
                          </a:rPr>
                          <m:t>𝒂</m:t>
                        </m:r>
                      </m:e>
                    </m:d>
                    <m:r>
                      <a:rPr lang="en-US" b="0" i="1" smtClean="0">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𝑨</m:t>
                    </m:r>
                    <m:r>
                      <a:rPr lang="en-US" b="1" i="1" smtClean="0">
                        <a:latin typeface="Cambria Math" panose="02040503050406030204" pitchFamily="18" charset="0"/>
                      </a:rPr>
                      <m:t>+</m:t>
                    </m:r>
                    <m:acc>
                      <m:accPr>
                        <m:chr m:val="̃"/>
                        <m:ctrlPr>
                          <a:rPr lang="en-US" i="1" dirty="0">
                            <a:latin typeface="Cambria Math" panose="02040503050406030204" pitchFamily="18" charset="0"/>
                          </a:rPr>
                        </m:ctrlPr>
                      </m:accPr>
                      <m:e>
                        <m:r>
                          <a:rPr lang="en-US" b="1" i="1" dirty="0" smtClean="0">
                            <a:latin typeface="Cambria Math" panose="02040503050406030204" pitchFamily="18" charset="0"/>
                          </a:rPr>
                          <m:t>𝑨</m:t>
                        </m:r>
                      </m:e>
                    </m:acc>
                    <m:d>
                      <m:dPr>
                        <m:ctrlPr>
                          <a:rPr lang="en-US" i="1">
                            <a:latin typeface="Cambria Math" panose="02040503050406030204" pitchFamily="18" charset="0"/>
                          </a:rPr>
                        </m:ctrlPr>
                      </m:dPr>
                      <m:e>
                        <m:r>
                          <a:rPr lang="en-US" b="1" i="1">
                            <a:latin typeface="Cambria Math" panose="02040503050406030204" pitchFamily="18" charset="0"/>
                          </a:rPr>
                          <m:t>𝒂</m:t>
                        </m:r>
                      </m:e>
                    </m:d>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r>
                      <a:rPr lang="en-US" b="1" i="1" smtClean="0">
                        <a:latin typeface="Cambria Math" panose="02040503050406030204" pitchFamily="18" charset="0"/>
                      </a:rPr>
                      <m:t>𝑩𝒂</m:t>
                    </m:r>
                    <m:r>
                      <a:rPr lang="en-US" b="0" i="1" smtClean="0">
                        <a:latin typeface="Cambria Math" panose="02040503050406030204" pitchFamily="18" charset="0"/>
                      </a:rPr>
                      <m:t> </m:t>
                    </m:r>
                  </m:oMath>
                </a14:m>
                <a:r>
                  <a:rPr lang="en-US" dirty="0" smtClean="0"/>
                  <a:t> </a:t>
                </a:r>
                <a:endParaRPr lang="en-US" dirty="0">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76400" y="3810000"/>
                <a:ext cx="4648200" cy="383759"/>
              </a:xfrm>
              <a:prstGeom prst="rect">
                <a:avLst/>
              </a:prstGeom>
              <a:blipFill>
                <a:blip r:embed="rId4"/>
                <a:stretch>
                  <a:fillRect t="-7937" b="-12698"/>
                </a:stretch>
              </a:blipFill>
            </p:spPr>
            <p:txBody>
              <a:bodyPr/>
              <a:lstStyle/>
              <a:p>
                <a:r>
                  <a:rPr lang="en-US">
                    <a:noFill/>
                  </a:rPr>
                  <a:t> </a:t>
                </a:r>
              </a:p>
            </p:txBody>
          </p:sp>
        </mc:Fallback>
      </mc:AlternateContent>
      <p:sp>
        <p:nvSpPr>
          <p:cNvPr id="14" name="TextBox 13"/>
          <p:cNvSpPr txBox="1"/>
          <p:nvPr/>
        </p:nvSpPr>
        <p:spPr>
          <a:xfrm>
            <a:off x="6858000" y="3827929"/>
            <a:ext cx="685800"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(24)</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3400" y="4216042"/>
                <a:ext cx="8610600" cy="66075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 </a:t>
                </a:r>
                <a14:m>
                  <m:oMath xmlns:m="http://schemas.openxmlformats.org/officeDocument/2006/math">
                    <m:acc>
                      <m:accPr>
                        <m:chr m:val="̃"/>
                        <m:ctrlPr>
                          <a:rPr lang="en-US" i="1" dirty="0">
                            <a:latin typeface="Cambria Math" panose="02040503050406030204" pitchFamily="18" charset="0"/>
                          </a:rPr>
                        </m:ctrlPr>
                      </m:accPr>
                      <m:e>
                        <m:r>
                          <a:rPr lang="en-US" b="1" i="1" dirty="0">
                            <a:latin typeface="Cambria Math" panose="02040503050406030204" pitchFamily="18" charset="0"/>
                          </a:rPr>
                          <m:t>𝒃</m:t>
                        </m:r>
                      </m:e>
                    </m:acc>
                    <m:d>
                      <m:dPr>
                        <m:ctrlPr>
                          <a:rPr lang="en-US" i="1">
                            <a:latin typeface="Cambria Math" panose="02040503050406030204" pitchFamily="18" charset="0"/>
                          </a:rPr>
                        </m:ctrlPr>
                      </m:dPr>
                      <m:e>
                        <m:r>
                          <a:rPr lang="en-US" b="1" i="1">
                            <a:latin typeface="Cambria Math" panose="02040503050406030204" pitchFamily="18" charset="0"/>
                          </a:rPr>
                          <m:t>𝒂</m:t>
                        </m:r>
                      </m:e>
                    </m:d>
                  </m:oMath>
                </a14:m>
                <a:r>
                  <a:rPr lang="en-US" dirty="0" smtClean="0">
                    <a:latin typeface="Calibri" panose="020F0502020204030204" pitchFamily="34" charset="0"/>
                    <a:cs typeface="Calibri" panose="020F0502020204030204" pitchFamily="34" charset="0"/>
                  </a:rPr>
                  <a:t> and </a:t>
                </a:r>
                <a14:m>
                  <m:oMath xmlns:m="http://schemas.openxmlformats.org/officeDocument/2006/math">
                    <m:acc>
                      <m:accPr>
                        <m:chr m:val="̃"/>
                        <m:ctrlPr>
                          <a:rPr lang="en-US" i="1" dirty="0">
                            <a:latin typeface="Cambria Math" panose="02040503050406030204" pitchFamily="18" charset="0"/>
                          </a:rPr>
                        </m:ctrlPr>
                      </m:accPr>
                      <m:e>
                        <m:r>
                          <a:rPr lang="en-US" b="1" i="1" dirty="0">
                            <a:latin typeface="Cambria Math" panose="02040503050406030204" pitchFamily="18" charset="0"/>
                          </a:rPr>
                          <m:t>𝑨</m:t>
                        </m:r>
                      </m:e>
                    </m:acc>
                    <m:d>
                      <m:dPr>
                        <m:ctrlPr>
                          <a:rPr lang="en-US" i="1">
                            <a:latin typeface="Cambria Math" panose="02040503050406030204" pitchFamily="18" charset="0"/>
                          </a:rPr>
                        </m:ctrlPr>
                      </m:dPr>
                      <m:e>
                        <m:r>
                          <a:rPr lang="en-US" b="1" i="1">
                            <a:latin typeface="Cambria Math" panose="02040503050406030204" pitchFamily="18" charset="0"/>
                          </a:rPr>
                          <m:t>𝒂</m:t>
                        </m:r>
                      </m:e>
                    </m:d>
                  </m:oMath>
                </a14:m>
                <a:r>
                  <a:rPr lang="en-US" dirty="0" smtClean="0">
                    <a:latin typeface="Calibri" panose="020F0502020204030204" pitchFamily="34" charset="0"/>
                    <a:cs typeface="Calibri" panose="020F0502020204030204" pitchFamily="34" charset="0"/>
                  </a:rPr>
                  <a:t> correspond to numerical discretization of EV closure model.</a:t>
                </a:r>
              </a:p>
              <a:p>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3400" y="4216042"/>
                <a:ext cx="8610600" cy="660758"/>
              </a:xfrm>
              <a:prstGeom prst="rect">
                <a:avLst/>
              </a:prstGeom>
              <a:blipFill>
                <a:blip r:embed="rId5"/>
                <a:stretch>
                  <a:fillRect l="-637" t="-4630"/>
                </a:stretch>
              </a:blipFill>
            </p:spPr>
            <p:txBody>
              <a:bodyPr/>
              <a:lstStyle/>
              <a:p>
                <a:r>
                  <a:rPr lang="en-US">
                    <a:noFill/>
                  </a:rPr>
                  <a:t> </a:t>
                </a:r>
              </a:p>
            </p:txBody>
          </p:sp>
        </mc:Fallback>
      </mc:AlternateContent>
      <p:sp>
        <p:nvSpPr>
          <p:cNvPr id="16" name="TextBox 15"/>
          <p:cNvSpPr txBox="1"/>
          <p:nvPr/>
        </p:nvSpPr>
        <p:spPr>
          <a:xfrm>
            <a:off x="206188" y="5430560"/>
            <a:ext cx="8610600" cy="1046440"/>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Four EV-POD-ROMs</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of the form (24) proposed/evaluated:</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1.  </a:t>
            </a:r>
            <a:r>
              <a:rPr lang="en-US" b="1" i="1" dirty="0" smtClean="0">
                <a:latin typeface="Calibri" panose="020F0502020204030204" pitchFamily="34" charset="0"/>
                <a:cs typeface="Calibri" panose="020F0502020204030204" pitchFamily="34" charset="0"/>
              </a:rPr>
              <a:t>ML-POD-ROM</a:t>
            </a:r>
            <a:r>
              <a:rPr lang="en-US" dirty="0" smtClean="0">
                <a:latin typeface="Calibri" panose="020F0502020204030204" pitchFamily="34" charset="0"/>
                <a:cs typeface="Calibri" panose="020F0502020204030204" pitchFamily="34" charset="0"/>
              </a:rPr>
              <a:t> (ML = mixing length).   3. </a:t>
            </a:r>
            <a:r>
              <a:rPr lang="en-US" b="1" i="1" dirty="0" smtClean="0">
                <a:latin typeface="Calibri" panose="020F0502020204030204" pitchFamily="34" charset="0"/>
                <a:cs typeface="Calibri" panose="020F0502020204030204" pitchFamily="34" charset="0"/>
              </a:rPr>
              <a:t>VMS-POD-ROM </a:t>
            </a:r>
            <a:r>
              <a:rPr lang="en-US" dirty="0" smtClean="0">
                <a:latin typeface="Calibri" panose="020F0502020204030204" pitchFamily="34" charset="0"/>
                <a:cs typeface="Calibri" panose="020F0502020204030204" pitchFamily="34" charset="0"/>
              </a:rPr>
              <a:t>(VMS = </a:t>
            </a:r>
            <a:r>
              <a:rPr lang="en-US" dirty="0" err="1" smtClean="0">
                <a:latin typeface="Calibri" panose="020F0502020204030204" pitchFamily="34" charset="0"/>
                <a:cs typeface="Calibri" panose="020F0502020204030204" pitchFamily="34" charset="0"/>
              </a:rPr>
              <a:t>variational</a:t>
            </a:r>
            <a:r>
              <a:rPr lang="en-US" dirty="0" smtClean="0">
                <a:latin typeface="Calibri" panose="020F0502020204030204" pitchFamily="34" charset="0"/>
                <a:cs typeface="Calibri" panose="020F0502020204030204" pitchFamily="34" charset="0"/>
              </a:rPr>
              <a:t> multi-scale)</a:t>
            </a:r>
          </a:p>
          <a:p>
            <a:r>
              <a:rPr lang="en-US" dirty="0" smtClean="0">
                <a:latin typeface="Calibri" panose="020F0502020204030204" pitchFamily="34" charset="0"/>
                <a:cs typeface="Calibri" panose="020F0502020204030204" pitchFamily="34" charset="0"/>
              </a:rPr>
              <a:t>2.  </a:t>
            </a:r>
            <a:r>
              <a:rPr lang="en-US" b="1" i="1" dirty="0" smtClean="0">
                <a:latin typeface="Calibri" panose="020F0502020204030204" pitchFamily="34" charset="0"/>
                <a:cs typeface="Calibri" panose="020F0502020204030204" pitchFamily="34" charset="0"/>
              </a:rPr>
              <a:t>S-POD-ROM</a:t>
            </a:r>
            <a:r>
              <a:rPr lang="en-US" dirty="0" smtClean="0">
                <a:latin typeface="Calibri" panose="020F0502020204030204" pitchFamily="34" charset="0"/>
                <a:cs typeface="Calibri" panose="020F0502020204030204" pitchFamily="34" charset="0"/>
              </a:rPr>
              <a:t> (S = </a:t>
            </a:r>
            <a:r>
              <a:rPr lang="en-US" dirty="0" err="1" smtClean="0">
                <a:latin typeface="Calibri" panose="020F0502020204030204" pitchFamily="34" charset="0"/>
                <a:cs typeface="Calibri" panose="020F0502020204030204" pitchFamily="34" charset="0"/>
              </a:rPr>
              <a:t>Smagorinsky</a:t>
            </a:r>
            <a:r>
              <a:rPr lang="en-US" dirty="0" smtClean="0">
                <a:latin typeface="Calibri" panose="020F0502020204030204" pitchFamily="34" charset="0"/>
                <a:cs typeface="Calibri" panose="020F0502020204030204" pitchFamily="34" charset="0"/>
              </a:rPr>
              <a:t>).	  4. </a:t>
            </a:r>
            <a:r>
              <a:rPr lang="en-US" b="1" i="1" dirty="0" smtClean="0">
                <a:latin typeface="Calibri" panose="020F0502020204030204" pitchFamily="34" charset="0"/>
                <a:cs typeface="Calibri" panose="020F0502020204030204" pitchFamily="34" charset="0"/>
              </a:rPr>
              <a:t>DS-POD-ROM</a:t>
            </a:r>
            <a:r>
              <a:rPr lang="en-US" dirty="0" smtClean="0">
                <a:latin typeface="Calibri" panose="020F0502020204030204" pitchFamily="34" charset="0"/>
                <a:cs typeface="Calibri" panose="020F0502020204030204" pitchFamily="34" charset="0"/>
              </a:rPr>
              <a:t> (DS = dynamic </a:t>
            </a:r>
            <a:r>
              <a:rPr lang="en-US" dirty="0" err="1" smtClean="0">
                <a:latin typeface="Calibri" panose="020F0502020204030204" pitchFamily="34" charset="0"/>
                <a:cs typeface="Calibri" panose="020F0502020204030204" pitchFamily="34" charset="0"/>
              </a:rPr>
              <a:t>subgrid</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032164" y="4648200"/>
                <a:ext cx="7391400" cy="601703"/>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cs typeface="Calibri" panose="020F0502020204030204" pitchFamily="34" charset="0"/>
                  </a:rPr>
                  <a:t>(24) is equivalent to adding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𝜈</m:t>
                        </m:r>
                      </m:e>
                      <m:sub>
                        <m:r>
                          <a:rPr lang="en-US" i="1">
                            <a:latin typeface="Cambria Math" panose="02040503050406030204" pitchFamily="18" charset="0"/>
                          </a:rPr>
                          <m:t>𝑇</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rPr>
                                  <m:t>𝑗</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rPr>
                                  <m:t>𝑖</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den>
                        </m:f>
                      </m:e>
                    </m:d>
                  </m:oMath>
                </a14:m>
                <a:r>
                  <a:rPr lang="en-US" dirty="0" smtClean="0">
                    <a:latin typeface="Calibri" panose="020F0502020204030204" pitchFamily="34" charset="0"/>
                    <a:cs typeface="Calibri" panose="020F0502020204030204" pitchFamily="34" charset="0"/>
                  </a:rPr>
                  <a:t> to equations (1) and projecting.</a:t>
                </a:r>
                <a:endParaRPr lang="en-US"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032164" y="4648200"/>
                <a:ext cx="7391400" cy="601703"/>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4" name="TextBox 3"/>
          <p:cNvSpPr txBox="1"/>
          <p:nvPr/>
        </p:nvSpPr>
        <p:spPr>
          <a:xfrm>
            <a:off x="2454088" y="1889246"/>
            <a:ext cx="4114800" cy="369332"/>
          </a:xfrm>
          <a:prstGeom prst="rect">
            <a:avLst/>
          </a:prstGeom>
          <a:solidFill>
            <a:schemeClr val="accent6">
              <a:lumMod val="40000"/>
              <a:lumOff val="60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a:t>
            </a:r>
            <a:r>
              <a:rPr lang="en-US" b="1" u="sng" dirty="0">
                <a:latin typeface="Calibri" panose="020F0502020204030204" pitchFamily="34" charset="0"/>
                <a:cs typeface="Calibri" panose="020F0502020204030204" pitchFamily="34" charset="0"/>
              </a:rPr>
              <a:t>POD closure problem</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3178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87630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POD </a:t>
            </a:r>
            <a:r>
              <a:rPr lang="en-US" sz="3600" dirty="0">
                <a:latin typeface="Calibri" panose="020F0502020204030204" pitchFamily="34" charset="0"/>
                <a:ea typeface="ＭＳ Ｐゴシック" charset="0"/>
              </a:rPr>
              <a:t>F</a:t>
            </a:r>
            <a:r>
              <a:rPr lang="en-US" sz="3600" dirty="0" smtClean="0">
                <a:latin typeface="Calibri" panose="020F0502020204030204" pitchFamily="34" charset="0"/>
                <a:ea typeface="ＭＳ Ｐゴシック" charset="0"/>
              </a:rPr>
              <a:t>ilter and </a:t>
            </a:r>
            <a:r>
              <a:rPr lang="en-US" sz="3600" dirty="0" err="1">
                <a:latin typeface="Calibri" panose="020F0502020204030204" pitchFamily="34" charset="0"/>
                <a:ea typeface="ＭＳ Ｐゴシック" charset="0"/>
              </a:rPr>
              <a:t>L</a:t>
            </a:r>
            <a:r>
              <a:rPr lang="en-US" sz="3600" dirty="0" err="1" smtClean="0">
                <a:latin typeface="Calibri" panose="020F0502020204030204" pitchFamily="34" charset="0"/>
                <a:ea typeface="ＭＳ Ｐゴシック" charset="0"/>
              </a:rPr>
              <a:t>engthscale</a:t>
            </a:r>
            <a:r>
              <a:rPr lang="en-US" sz="3600" dirty="0" smtClean="0">
                <a:latin typeface="Calibri" panose="020F0502020204030204" pitchFamily="34" charset="0"/>
                <a:ea typeface="ＭＳ Ｐゴシック" charset="0"/>
              </a:rPr>
              <a:t> (Section 3.1-3.2) </a:t>
            </a:r>
          </a:p>
        </p:txBody>
      </p:sp>
      <mc:AlternateContent xmlns:mc="http://schemas.openxmlformats.org/markup-compatibility/2006" xmlns:a14="http://schemas.microsoft.com/office/drawing/2010/main">
        <mc:Choice Requires="a14">
          <p:sp>
            <p:nvSpPr>
              <p:cNvPr id="2" name="TextBox 1"/>
              <p:cNvSpPr txBox="1"/>
              <p:nvPr/>
            </p:nvSpPr>
            <p:spPr>
              <a:xfrm>
                <a:off x="152400" y="838200"/>
                <a:ext cx="8382000" cy="1569660"/>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POD/</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projection filter </a:t>
                </a:r>
                <a:r>
                  <a:rPr lang="en-US" dirty="0" smtClean="0">
                    <a:latin typeface="Calibri" panose="020F0502020204030204" pitchFamily="34" charset="0"/>
                    <a:cs typeface="Calibri" panose="020F0502020204030204" pitchFamily="34" charset="0"/>
                  </a:rPr>
                  <a:t>(Section 3.1):</a:t>
                </a:r>
              </a:p>
              <a:p>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In POD, there is no explicit spatial filter used </a:t>
                </a:r>
                <a14:m>
                  <m:oMath xmlns:m="http://schemas.openxmlformats.org/officeDocument/2006/math">
                    <m:r>
                      <a:rPr lang="en-US" i="1" dirty="0" smtClean="0">
                        <a:latin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to develop LES-type POD closure models, a POD filter needs to be introduced.</a:t>
                </a:r>
              </a:p>
              <a:p>
                <a:pPr lvl="1"/>
                <a:endParaRPr lang="en-US" sz="2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Natural filter is </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projection</a:t>
                </a:r>
                <a:r>
                  <a:rPr lang="en-US" dirty="0" smtClean="0">
                    <a:latin typeface="Calibri" panose="020F0502020204030204" pitchFamily="34" charset="0"/>
                    <a:cs typeface="Calibri" panose="020F0502020204030204" pitchFamily="34" charset="0"/>
                  </a:rPr>
                  <a:t>: for all </a:t>
                </a:r>
                <a14:m>
                  <m:oMath xmlns:m="http://schemas.openxmlformats.org/officeDocument/2006/math">
                    <m:r>
                      <a:rPr lang="en-US" b="1" i="1" smtClean="0">
                        <a:latin typeface="Cambria Math" panose="02040503050406030204" pitchFamily="18" charset="0"/>
                      </a:rPr>
                      <m:t>𝒖</m:t>
                    </m:r>
                    <m:r>
                      <a:rPr lang="en-US" b="0" i="1" smtClean="0">
                        <a:latin typeface="Cambria Math" panose="02040503050406030204" pitchFamily="18" charset="0"/>
                      </a:rPr>
                      <m:t> </m:t>
                    </m:r>
                    <m:r>
                      <a:rPr lang="el-GR"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r>
                      <a:rPr lang="el-GR" b="0" i="1" smtClean="0">
                        <a:latin typeface="Cambria Math" panose="02040503050406030204" pitchFamily="18" charset="0"/>
                        <a:ea typeface="Cambria Math" panose="02040503050406030204" pitchFamily="18" charset="0"/>
                      </a:rPr>
                      <m:t>ℋ</m:t>
                    </m:r>
                  </m:oMath>
                </a14:m>
                <a:r>
                  <a:rPr lang="en-US" dirty="0" smtClean="0">
                    <a:latin typeface="Calibri" panose="020F0502020204030204" pitchFamily="34" charset="0"/>
                    <a:cs typeface="Calibri" panose="020F0502020204030204" pitchFamily="34" charset="0"/>
                  </a:rPr>
                  <a:t>, the </a:t>
                </a:r>
                <a:r>
                  <a:rPr lang="en-US" dirty="0" err="1" smtClean="0">
                    <a:latin typeface="Calibri" panose="020F0502020204030204" pitchFamily="34" charset="0"/>
                    <a:cs typeface="Calibri" panose="020F0502020204030204" pitchFamily="34" charset="0"/>
                  </a:rPr>
                  <a:t>Galerkin</a:t>
                </a:r>
                <a:r>
                  <a:rPr lang="en-US" dirty="0" smtClean="0">
                    <a:latin typeface="Calibri" panose="020F0502020204030204" pitchFamily="34" charset="0"/>
                    <a:cs typeface="Calibri" panose="020F0502020204030204" pitchFamily="34" charset="0"/>
                  </a:rPr>
                  <a:t> projection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𝒖</m:t>
                        </m:r>
                      </m:e>
                    </m:acc>
                    <m:r>
                      <a:rPr lang="en-US" b="0" i="1" smtClean="0">
                        <a:latin typeface="Cambria Math" panose="02040503050406030204" pitchFamily="18" charset="0"/>
                      </a:rPr>
                      <m:t> </m:t>
                    </m:r>
                    <m:r>
                      <a:rPr lang="el-GR" i="1">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sSup>
                      <m:sSupPr>
                        <m:ctrlPr>
                          <a:rPr lang="en-US" i="1" dirty="0" smtClean="0">
                            <a:latin typeface="Cambria Math" panose="02040503050406030204" pitchFamily="18" charset="0"/>
                          </a:rPr>
                        </m:ctrlPr>
                      </m:sSupPr>
                      <m:e>
                        <m:r>
                          <a:rPr lang="en-US" b="1" i="1" dirty="0" smtClean="0">
                            <a:latin typeface="Cambria Math" panose="02040503050406030204" pitchFamily="18" charset="0"/>
                          </a:rPr>
                          <m:t>𝑿</m:t>
                        </m:r>
                      </m:e>
                      <m:sup>
                        <m:r>
                          <a:rPr lang="en-US" b="0" i="1" dirty="0" smtClean="0">
                            <a:latin typeface="Cambria Math" panose="02040503050406030204" pitchFamily="18" charset="0"/>
                          </a:rPr>
                          <m:t>𝑟</m:t>
                        </m:r>
                      </m:sup>
                    </m:sSup>
                    <m:r>
                      <a:rPr lang="en-US" b="0" i="1" smtClean="0">
                        <a:latin typeface="Cambria Math" panose="02040503050406030204" pitchFamily="18" charset="0"/>
                        <a:ea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is the solution to the following equation: </a:t>
                </a:r>
              </a:p>
            </p:txBody>
          </p:sp>
        </mc:Choice>
        <mc:Fallback xmlns="">
          <p:sp>
            <p:nvSpPr>
              <p:cNvPr id="2" name="TextBox 1"/>
              <p:cNvSpPr txBox="1">
                <a:spLocks noRot="1" noChangeAspect="1" noMove="1" noResize="1" noEditPoints="1" noAdjustHandles="1" noChangeArrowheads="1" noChangeShapeType="1" noTextEdit="1"/>
              </p:cNvSpPr>
              <p:nvPr/>
            </p:nvSpPr>
            <p:spPr>
              <a:xfrm>
                <a:off x="152400" y="838200"/>
                <a:ext cx="8382000" cy="1569660"/>
              </a:xfrm>
              <a:prstGeom prst="rect">
                <a:avLst/>
              </a:prstGeom>
              <a:blipFill>
                <a:blip r:embed="rId3"/>
                <a:stretch>
                  <a:fillRect l="-436" t="-2335" r="-800" b="-5058"/>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1905000" y="2363958"/>
            <a:ext cx="5791200" cy="531642"/>
          </a:xfrm>
          <a:prstGeom prst="rect">
            <a:avLst/>
          </a:prstGeom>
        </p:spPr>
      </p:pic>
      <p:sp>
        <p:nvSpPr>
          <p:cNvPr id="4" name="TextBox 3"/>
          <p:cNvSpPr txBox="1"/>
          <p:nvPr/>
        </p:nvSpPr>
        <p:spPr>
          <a:xfrm>
            <a:off x="838200" y="2971800"/>
            <a:ext cx="7391400" cy="1200329"/>
          </a:xfrm>
          <a:prstGeom prst="rect">
            <a:avLst/>
          </a:prstGeom>
          <a:solidFill>
            <a:schemeClr val="accent2">
              <a:lumMod val="20000"/>
              <a:lumOff val="80000"/>
            </a:schemeClr>
          </a:solidFill>
        </p:spPr>
        <p:txBody>
          <a:bodyPr wrap="square" rtlCol="0">
            <a:spAutoFit/>
          </a:bodyPr>
          <a:lstStyle/>
          <a:p>
            <a:pPr algn="ctr"/>
            <a:r>
              <a:rPr lang="en-US" b="1" i="1" dirty="0" smtClean="0">
                <a:latin typeface="Calibri" panose="020F0502020204030204" pitchFamily="34" charset="0"/>
                <a:cs typeface="Calibri" panose="020F0502020204030204" pitchFamily="34" charset="0"/>
              </a:rPr>
              <a:t>By doing POD/</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projection to build the ROM, one is applying a filter.  </a:t>
            </a:r>
            <a:r>
              <a:rPr lang="en-US" dirty="0" smtClean="0">
                <a:latin typeface="Calibri" panose="020F0502020204030204" pitchFamily="34" charset="0"/>
                <a:cs typeface="Calibri" panose="020F0502020204030204" pitchFamily="34" charset="0"/>
              </a:rPr>
              <a:t>In the context of LES, filtered equations require introduction of closure model to model effect of neglected POD modes.  This is where idea of adding EV models to ROM equations comes from.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2656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579875"/>
            <a:ext cx="8382000" cy="3534925"/>
          </a:xfrm>
          <a:prstGeom prst="rect">
            <a:avLst/>
          </a:prstGeom>
        </p:spPr>
      </p:pic>
      <p:sp>
        <p:nvSpPr>
          <p:cNvPr id="253955" name="Text Box 3"/>
          <p:cNvSpPr txBox="1">
            <a:spLocks noChangeArrowheads="1"/>
          </p:cNvSpPr>
          <p:nvPr/>
        </p:nvSpPr>
        <p:spPr bwMode="auto">
          <a:xfrm>
            <a:off x="172240" y="115669"/>
            <a:ext cx="1266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latin typeface="Calibri" panose="020F0502020204030204" pitchFamily="34" charset="0"/>
                <a:ea typeface="ＭＳ Ｐゴシック" charset="0"/>
              </a:rPr>
              <a:t>Paper</a:t>
            </a:r>
          </a:p>
        </p:txBody>
      </p:sp>
      <p:sp>
        <p:nvSpPr>
          <p:cNvPr id="3" name="TextBox 2"/>
          <p:cNvSpPr txBox="1"/>
          <p:nvPr/>
        </p:nvSpPr>
        <p:spPr>
          <a:xfrm>
            <a:off x="152400" y="4135666"/>
            <a:ext cx="8839200" cy="167738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My interest in this work:</a:t>
            </a:r>
          </a:p>
          <a:p>
            <a:endParaRPr lang="en-US" sz="5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 am interested in </a:t>
            </a:r>
            <a:r>
              <a:rPr lang="en-US" b="1" i="1" dirty="0" smtClean="0">
                <a:latin typeface="Calibri" panose="020F0502020204030204" pitchFamily="34" charset="0"/>
                <a:cs typeface="Calibri" panose="020F0502020204030204" pitchFamily="34" charset="0"/>
              </a:rPr>
              <a:t>stable POD-</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ROMs for fluid problems (next slides).</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Authors of this paper have </a:t>
            </a:r>
            <a:r>
              <a:rPr lang="en-US" b="1" i="1" dirty="0" smtClean="0">
                <a:latin typeface="Calibri" panose="020F0502020204030204" pitchFamily="34" charset="0"/>
                <a:cs typeface="Calibri" panose="020F0502020204030204" pitchFamily="34" charset="0"/>
              </a:rPr>
              <a:t>similar requirements </a:t>
            </a:r>
            <a:r>
              <a:rPr lang="en-US" dirty="0" smtClean="0">
                <a:latin typeface="Calibri" panose="020F0502020204030204" pitchFamily="34" charset="0"/>
                <a:cs typeface="Calibri" panose="020F0502020204030204" pitchFamily="34" charset="0"/>
              </a:rPr>
              <a:t>for ROMs as me: use ROMs for long-time integration, “extreme model reduction”, </a:t>
            </a:r>
            <a:r>
              <a:rPr lang="en-US" dirty="0" err="1" smtClean="0">
                <a:latin typeface="Calibri" panose="020F0502020204030204" pitchFamily="34" charset="0"/>
                <a:cs typeface="Calibri" panose="020F0502020204030204" pitchFamily="34" charset="0"/>
              </a:rPr>
              <a:t>QoI</a:t>
            </a:r>
            <a:r>
              <a:rPr lang="en-US" dirty="0" smtClean="0">
                <a:latin typeface="Calibri" panose="020F0502020204030204" pitchFamily="34" charset="0"/>
                <a:cs typeface="Calibri" panose="020F0502020204030204" pitchFamily="34" charset="0"/>
              </a:rPr>
              <a:t> = statistics of flow, etc.</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5" name="Rectangle 4"/>
          <p:cNvSpPr/>
          <p:nvPr/>
        </p:nvSpPr>
        <p:spPr>
          <a:xfrm>
            <a:off x="248440" y="685800"/>
            <a:ext cx="8666960" cy="3429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9241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152400"/>
            <a:ext cx="87630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POD </a:t>
            </a:r>
            <a:r>
              <a:rPr lang="en-US" sz="3600" dirty="0">
                <a:latin typeface="Calibri" panose="020F0502020204030204" pitchFamily="34" charset="0"/>
                <a:ea typeface="ＭＳ Ｐゴシック" charset="0"/>
              </a:rPr>
              <a:t>F</a:t>
            </a:r>
            <a:r>
              <a:rPr lang="en-US" sz="3600" dirty="0" smtClean="0">
                <a:latin typeface="Calibri" panose="020F0502020204030204" pitchFamily="34" charset="0"/>
                <a:ea typeface="ＭＳ Ｐゴシック" charset="0"/>
              </a:rPr>
              <a:t>ilter and </a:t>
            </a:r>
            <a:r>
              <a:rPr lang="en-US" sz="3600" dirty="0" err="1">
                <a:latin typeface="Calibri" panose="020F0502020204030204" pitchFamily="34" charset="0"/>
                <a:ea typeface="ＭＳ Ｐゴシック" charset="0"/>
              </a:rPr>
              <a:t>L</a:t>
            </a:r>
            <a:r>
              <a:rPr lang="en-US" sz="3600" dirty="0" err="1" smtClean="0">
                <a:latin typeface="Calibri" panose="020F0502020204030204" pitchFamily="34" charset="0"/>
                <a:ea typeface="ＭＳ Ｐゴシック" charset="0"/>
              </a:rPr>
              <a:t>engthscale</a:t>
            </a:r>
            <a:r>
              <a:rPr lang="en-US" sz="3600" dirty="0" smtClean="0">
                <a:latin typeface="Calibri" panose="020F0502020204030204" pitchFamily="34" charset="0"/>
                <a:ea typeface="ＭＳ Ｐゴシック" charset="0"/>
              </a:rPr>
              <a:t> (Section 3.1-3.2) </a:t>
            </a:r>
          </a:p>
        </p:txBody>
      </p:sp>
      <mc:AlternateContent xmlns:mc="http://schemas.openxmlformats.org/markup-compatibility/2006" xmlns:a14="http://schemas.microsoft.com/office/drawing/2010/main">
        <mc:Choice Requires="a14">
          <p:sp>
            <p:nvSpPr>
              <p:cNvPr id="2" name="TextBox 1"/>
              <p:cNvSpPr txBox="1"/>
              <p:nvPr/>
            </p:nvSpPr>
            <p:spPr>
              <a:xfrm>
                <a:off x="152400" y="838200"/>
                <a:ext cx="8382000" cy="1569660"/>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POD/</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projection filter </a:t>
                </a:r>
                <a:r>
                  <a:rPr lang="en-US" dirty="0" smtClean="0">
                    <a:latin typeface="Calibri" panose="020F0502020204030204" pitchFamily="34" charset="0"/>
                    <a:cs typeface="Calibri" panose="020F0502020204030204" pitchFamily="34" charset="0"/>
                  </a:rPr>
                  <a:t>(Section 3.1):</a:t>
                </a:r>
              </a:p>
              <a:p>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In POD, there is no explicit spatial filter used </a:t>
                </a:r>
                <a14:m>
                  <m:oMath xmlns:m="http://schemas.openxmlformats.org/officeDocument/2006/math">
                    <m:r>
                      <a:rPr lang="en-US" i="1" dirty="0" smtClean="0">
                        <a:latin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to develop LES-type POD closure models, a POD filter needs to be introduced.</a:t>
                </a:r>
              </a:p>
              <a:p>
                <a:pPr lvl="1"/>
                <a:endParaRPr lang="en-US" sz="2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Natural filter is </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projection</a:t>
                </a:r>
                <a:r>
                  <a:rPr lang="en-US" dirty="0" smtClean="0">
                    <a:latin typeface="Calibri" panose="020F0502020204030204" pitchFamily="34" charset="0"/>
                    <a:cs typeface="Calibri" panose="020F0502020204030204" pitchFamily="34" charset="0"/>
                  </a:rPr>
                  <a:t>: for all </a:t>
                </a:r>
                <a14:m>
                  <m:oMath xmlns:m="http://schemas.openxmlformats.org/officeDocument/2006/math">
                    <m:r>
                      <a:rPr lang="en-US" b="1" i="1" smtClean="0">
                        <a:latin typeface="Cambria Math" panose="02040503050406030204" pitchFamily="18" charset="0"/>
                      </a:rPr>
                      <m:t>𝒖</m:t>
                    </m:r>
                    <m:r>
                      <a:rPr lang="en-US" b="0" i="1" smtClean="0">
                        <a:latin typeface="Cambria Math" panose="02040503050406030204" pitchFamily="18" charset="0"/>
                      </a:rPr>
                      <m:t> </m:t>
                    </m:r>
                    <m:r>
                      <a:rPr lang="el-GR"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r>
                      <a:rPr lang="el-GR" b="0" i="1" smtClean="0">
                        <a:latin typeface="Cambria Math" panose="02040503050406030204" pitchFamily="18" charset="0"/>
                        <a:ea typeface="Cambria Math" panose="02040503050406030204" pitchFamily="18" charset="0"/>
                      </a:rPr>
                      <m:t>ℋ</m:t>
                    </m:r>
                  </m:oMath>
                </a14:m>
                <a:r>
                  <a:rPr lang="en-US" dirty="0" smtClean="0">
                    <a:latin typeface="Calibri" panose="020F0502020204030204" pitchFamily="34" charset="0"/>
                    <a:cs typeface="Calibri" panose="020F0502020204030204" pitchFamily="34" charset="0"/>
                  </a:rPr>
                  <a:t>, the </a:t>
                </a:r>
                <a:r>
                  <a:rPr lang="en-US" dirty="0" err="1" smtClean="0">
                    <a:latin typeface="Calibri" panose="020F0502020204030204" pitchFamily="34" charset="0"/>
                    <a:cs typeface="Calibri" panose="020F0502020204030204" pitchFamily="34" charset="0"/>
                  </a:rPr>
                  <a:t>Galerkin</a:t>
                </a:r>
                <a:r>
                  <a:rPr lang="en-US" dirty="0" smtClean="0">
                    <a:latin typeface="Calibri" panose="020F0502020204030204" pitchFamily="34" charset="0"/>
                    <a:cs typeface="Calibri" panose="020F0502020204030204" pitchFamily="34" charset="0"/>
                  </a:rPr>
                  <a:t> projection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𝒖</m:t>
                        </m:r>
                      </m:e>
                    </m:acc>
                    <m:r>
                      <a:rPr lang="en-US" b="0" i="1" smtClean="0">
                        <a:latin typeface="Cambria Math" panose="02040503050406030204" pitchFamily="18" charset="0"/>
                      </a:rPr>
                      <m:t> </m:t>
                    </m:r>
                    <m:r>
                      <a:rPr lang="el-GR" i="1">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sSup>
                      <m:sSupPr>
                        <m:ctrlPr>
                          <a:rPr lang="en-US" i="1" dirty="0" smtClean="0">
                            <a:latin typeface="Cambria Math" panose="02040503050406030204" pitchFamily="18" charset="0"/>
                          </a:rPr>
                        </m:ctrlPr>
                      </m:sSupPr>
                      <m:e>
                        <m:r>
                          <a:rPr lang="en-US" b="1" i="1" dirty="0" smtClean="0">
                            <a:latin typeface="Cambria Math" panose="02040503050406030204" pitchFamily="18" charset="0"/>
                          </a:rPr>
                          <m:t>𝑿</m:t>
                        </m:r>
                      </m:e>
                      <m:sup>
                        <m:r>
                          <a:rPr lang="en-US" b="0" i="1" dirty="0" smtClean="0">
                            <a:latin typeface="Cambria Math" panose="02040503050406030204" pitchFamily="18" charset="0"/>
                          </a:rPr>
                          <m:t>𝑟</m:t>
                        </m:r>
                      </m:sup>
                    </m:sSup>
                    <m:r>
                      <a:rPr lang="en-US" b="0" i="1" smtClean="0">
                        <a:latin typeface="Cambria Math" panose="02040503050406030204" pitchFamily="18" charset="0"/>
                        <a:ea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is the solution to the following equation: </a:t>
                </a:r>
              </a:p>
            </p:txBody>
          </p:sp>
        </mc:Choice>
        <mc:Fallback xmlns="">
          <p:sp>
            <p:nvSpPr>
              <p:cNvPr id="2" name="TextBox 1"/>
              <p:cNvSpPr txBox="1">
                <a:spLocks noRot="1" noChangeAspect="1" noMove="1" noResize="1" noEditPoints="1" noAdjustHandles="1" noChangeArrowheads="1" noChangeShapeType="1" noTextEdit="1"/>
              </p:cNvSpPr>
              <p:nvPr/>
            </p:nvSpPr>
            <p:spPr>
              <a:xfrm>
                <a:off x="152400" y="838200"/>
                <a:ext cx="8382000" cy="1569660"/>
              </a:xfrm>
              <a:prstGeom prst="rect">
                <a:avLst/>
              </a:prstGeom>
              <a:blipFill>
                <a:blip r:embed="rId3"/>
                <a:stretch>
                  <a:fillRect l="-436" t="-2335" r="-800" b="-5058"/>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1905000" y="2363958"/>
            <a:ext cx="5791200" cy="531642"/>
          </a:xfrm>
          <a:prstGeom prst="rect">
            <a:avLst/>
          </a:prstGeom>
        </p:spPr>
      </p:pic>
      <p:sp>
        <p:nvSpPr>
          <p:cNvPr id="4" name="TextBox 3"/>
          <p:cNvSpPr txBox="1"/>
          <p:nvPr/>
        </p:nvSpPr>
        <p:spPr>
          <a:xfrm>
            <a:off x="838200" y="2971800"/>
            <a:ext cx="7391400" cy="1200329"/>
          </a:xfrm>
          <a:prstGeom prst="rect">
            <a:avLst/>
          </a:prstGeom>
          <a:solidFill>
            <a:schemeClr val="accent2">
              <a:lumMod val="20000"/>
              <a:lumOff val="80000"/>
            </a:schemeClr>
          </a:solidFill>
        </p:spPr>
        <p:txBody>
          <a:bodyPr wrap="square" rtlCol="0">
            <a:spAutoFit/>
          </a:bodyPr>
          <a:lstStyle/>
          <a:p>
            <a:pPr algn="ctr"/>
            <a:r>
              <a:rPr lang="en-US" b="1" i="1" dirty="0" smtClean="0">
                <a:latin typeface="Calibri" panose="020F0502020204030204" pitchFamily="34" charset="0"/>
                <a:cs typeface="Calibri" panose="020F0502020204030204" pitchFamily="34" charset="0"/>
              </a:rPr>
              <a:t>By doing POD/</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projection to build the ROM, one is applying a filter.  </a:t>
            </a:r>
            <a:r>
              <a:rPr lang="en-US" dirty="0" smtClean="0">
                <a:latin typeface="Calibri" panose="020F0502020204030204" pitchFamily="34" charset="0"/>
                <a:cs typeface="Calibri" panose="020F0502020204030204" pitchFamily="34" charset="0"/>
              </a:rPr>
              <a:t>In the context of LES, filtered equations require introduction of closure model to model effect of neglected POD modes.  This is where idea of adding EV models to ROM equations comes from.</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52400" y="4249089"/>
                <a:ext cx="8686800" cy="534505"/>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POD </a:t>
                </a:r>
                <a:r>
                  <a:rPr lang="en-US" b="1" i="1" dirty="0" err="1" smtClean="0">
                    <a:latin typeface="Calibri" panose="020F0502020204030204" pitchFamily="34" charset="0"/>
                    <a:cs typeface="Calibri" panose="020F0502020204030204" pitchFamily="34" charset="0"/>
                  </a:rPr>
                  <a:t>lengthscale</a:t>
                </a:r>
                <a:r>
                  <a:rPr lang="en-US" b="1"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(Section 3.2): implicitly defined by neglected modes </a:t>
                </a:r>
                <a14:m>
                  <m:oMath xmlns:m="http://schemas.openxmlformats.org/officeDocument/2006/math">
                    <m:sSubSup>
                      <m:sSubSupPr>
                        <m:ctrlPr>
                          <a:rPr lang="en-US" i="1" smtClean="0">
                            <a:latin typeface="Cambria Math" panose="02040503050406030204" pitchFamily="18" charset="0"/>
                            <a:cs typeface="Calibri" panose="020F0502020204030204" pitchFamily="34" charset="0"/>
                          </a:rPr>
                        </m:ctrlPr>
                      </m:sSubSupPr>
                      <m:e>
                        <m:d>
                          <m:dPr>
                            <m:begChr m:val="{"/>
                            <m:endChr m:val="}"/>
                            <m:ctrlPr>
                              <a:rPr lang="en-US" i="1">
                                <a:latin typeface="Cambria Math" panose="02040503050406030204" pitchFamily="18" charset="0"/>
                                <a:cs typeface="Calibri" panose="020F0502020204030204" pitchFamily="34" charset="0"/>
                              </a:rPr>
                            </m:ctrlPr>
                          </m:dPr>
                          <m:e>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𝜑</m:t>
                                </m:r>
                              </m:e>
                              <m:sub>
                                <m:r>
                                  <a:rPr lang="en-US" i="1">
                                    <a:latin typeface="Cambria Math" panose="02040503050406030204" pitchFamily="18" charset="0"/>
                                    <a:cs typeface="Calibri" panose="020F0502020204030204" pitchFamily="34" charset="0"/>
                                  </a:rPr>
                                  <m:t>𝑗</m:t>
                                </m:r>
                              </m:sub>
                            </m:sSub>
                          </m:e>
                        </m:d>
                      </m:e>
                      <m:sub>
                        <m:r>
                          <a:rPr lang="en-US" b="0" i="1" smtClean="0">
                            <a:latin typeface="Cambria Math" panose="02040503050406030204" pitchFamily="18" charset="0"/>
                            <a:cs typeface="Calibri" panose="020F0502020204030204" pitchFamily="34" charset="0"/>
                          </a:rPr>
                          <m:t>𝑗</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𝑟</m:t>
                        </m:r>
                        <m:r>
                          <a:rPr lang="en-US" b="0" i="1" smtClean="0">
                            <a:latin typeface="Cambria Math" panose="02040503050406030204" pitchFamily="18" charset="0"/>
                            <a:cs typeface="Calibri" panose="020F0502020204030204" pitchFamily="34" charset="0"/>
                          </a:rPr>
                          <m:t>+1</m:t>
                        </m:r>
                      </m:sub>
                      <m:sup>
                        <m:r>
                          <a:rPr lang="en-US" b="0" i="1" smtClean="0">
                            <a:latin typeface="Cambria Math" panose="02040503050406030204" pitchFamily="18" charset="0"/>
                            <a:cs typeface="Calibri" panose="020F0502020204030204" pitchFamily="34" charset="0"/>
                          </a:rPr>
                          <m:t>𝑁</m:t>
                        </m:r>
                      </m:sup>
                    </m:sSubSup>
                  </m:oMath>
                </a14:m>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0" y="4249089"/>
                <a:ext cx="8686800" cy="534505"/>
              </a:xfrm>
              <a:prstGeom prst="rect">
                <a:avLst/>
              </a:prstGeom>
              <a:blipFill>
                <a:blip r:embed="rId5"/>
                <a:stretch>
                  <a:fillRect l="-421" b="-5682"/>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1676400" y="4876800"/>
            <a:ext cx="5943600" cy="75781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09600" y="5715000"/>
                <a:ext cx="8382000" cy="70391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&gt;</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𝑗</m:t>
                            </m:r>
                          </m:sub>
                          <m:sup>
                            <m:r>
                              <a:rPr lang="en-US" b="0" i="1" smtClean="0">
                                <a:latin typeface="Cambria Math" panose="02040503050406030204" pitchFamily="18" charset="0"/>
                              </a:rPr>
                              <m:t>𝑖</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rPr>
                              <m:t>𝑗</m:t>
                            </m:r>
                          </m:sub>
                        </m:sSub>
                        <m:r>
                          <a:rPr lang="en-US" b="0" i="1" smtClean="0">
                            <a:latin typeface="Cambria Math" panose="02040503050406030204" pitchFamily="18" charset="0"/>
                          </a:rPr>
                          <m:t>, </m:t>
                        </m:r>
                      </m:e>
                    </m:nary>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rPr>
                      <m:t>=</m:t>
                    </m:r>
                  </m:oMath>
                </a14:m>
                <a:r>
                  <a:rPr lang="en-US" dirty="0" smtClean="0">
                    <a:latin typeface="Calibri" panose="020F0502020204030204" pitchFamily="34" charset="0"/>
                    <a:cs typeface="Calibri" panose="020F0502020204030204" pitchFamily="34" charset="0"/>
                  </a:rPr>
                  <a:t> spatial average in homogeneous direction,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r>
                      <a:rPr lang="en-US" b="0" i="1" smtClean="0">
                        <a:latin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are </a:t>
                </a:r>
                <a:r>
                  <a:rPr lang="en-US" dirty="0" err="1" smtClean="0">
                    <a:latin typeface="Calibri" panose="020F0502020204030204" pitchFamily="34" charset="0"/>
                    <a:cs typeface="Calibri" panose="020F0502020204030204" pitchFamily="34" charset="0"/>
                  </a:rPr>
                  <a:t>streamwise</a:t>
                </a:r>
                <a:r>
                  <a:rPr lang="en-US" dirty="0" smtClean="0">
                    <a:latin typeface="Calibri" panose="020F0502020204030204" pitchFamily="34" charset="0"/>
                    <a:cs typeface="Calibri" panose="020F0502020204030204" pitchFamily="34" charset="0"/>
                  </a:rPr>
                  <a:t> and </a:t>
                </a:r>
                <a:r>
                  <a:rPr lang="en-US" dirty="0" err="1" smtClean="0">
                    <a:latin typeface="Calibri" panose="020F0502020204030204" pitchFamily="34" charset="0"/>
                    <a:cs typeface="Calibri" panose="020F0502020204030204" pitchFamily="34" charset="0"/>
                  </a:rPr>
                  <a:t>spanwise</a:t>
                </a:r>
                <a:r>
                  <a:rPr lang="en-US" dirty="0" smtClean="0">
                    <a:latin typeface="Calibri" panose="020F0502020204030204" pitchFamily="34" charset="0"/>
                    <a:cs typeface="Calibri" panose="020F0502020204030204" pitchFamily="34" charset="0"/>
                  </a:rPr>
                  <a:t> dimensions of computational domain.</a:t>
                </a:r>
                <a:endParaRPr lang="en-US"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9600" y="5715000"/>
                <a:ext cx="8382000" cy="703911"/>
              </a:xfrm>
              <a:prstGeom prst="rect">
                <a:avLst/>
              </a:prstGeom>
              <a:blipFill>
                <a:blip r:embed="rId7"/>
                <a:stretch>
                  <a:fillRect l="-582" t="-59130" b="-53913"/>
                </a:stretch>
              </a:blipFill>
            </p:spPr>
            <p:txBody>
              <a:bodyPr/>
              <a:lstStyle/>
              <a:p>
                <a:r>
                  <a:rPr lang="en-US">
                    <a:noFill/>
                  </a:rPr>
                  <a:t> </a:t>
                </a:r>
              </a:p>
            </p:txBody>
          </p:sp>
        </mc:Fallback>
      </mc:AlternateContent>
    </p:spTree>
    <p:extLst>
      <p:ext uri="{BB962C8B-B14F-4D97-AF65-F5344CB8AC3E}">
        <p14:creationId xmlns:p14="http://schemas.microsoft.com/office/powerpoint/2010/main" val="3087644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95071"/>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600" dirty="0" smtClean="0">
                <a:latin typeface="Calibri" panose="020F0502020204030204" pitchFamily="34" charset="0"/>
                <a:ea typeface="ＭＳ Ｐゴシック" charset="0"/>
              </a:rPr>
              <a:t>Section 3.3.1: ML*-POD-ROM</a:t>
            </a:r>
          </a:p>
        </p:txBody>
      </p:sp>
      <mc:AlternateContent xmlns:mc="http://schemas.openxmlformats.org/markup-compatibility/2006" xmlns:a14="http://schemas.microsoft.com/office/drawing/2010/main">
        <mc:Choice Requires="a14">
          <p:sp>
            <p:nvSpPr>
              <p:cNvPr id="2" name="TextBox 1"/>
              <p:cNvSpPr txBox="1"/>
              <p:nvPr/>
            </p:nvSpPr>
            <p:spPr>
              <a:xfrm>
                <a:off x="206187" y="838200"/>
                <a:ext cx="9090213" cy="1969770"/>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Mixing length model</a:t>
                </a:r>
                <a:r>
                  <a:rPr lang="en-US" dirty="0" smtClean="0">
                    <a:latin typeface="Calibri" panose="020F0502020204030204" pitchFamily="34" charset="0"/>
                    <a:cs typeface="Calibri" panose="020F0502020204030204" pitchFamily="34" charset="0"/>
                  </a:rPr>
                  <a:t>: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𝑇</m:t>
                        </m:r>
                      </m:sub>
                    </m:sSub>
                    <m:r>
                      <a:rPr lang="en-US" b="0" i="1" smtClean="0">
                        <a:latin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b="0" i="1" smtClean="0">
                            <a:latin typeface="Cambria Math" panose="02040503050406030204" pitchFamily="18" charset="0"/>
                            <a:cs typeface="Calibri" panose="020F0502020204030204" pitchFamily="34" charset="0"/>
                          </a:rPr>
                          <m:t>𝑀𝐿</m:t>
                        </m:r>
                      </m:sub>
                    </m:sSub>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𝛼</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𝑈</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𝑀𝐿</m:t>
                        </m:r>
                      </m:sub>
                    </m:sSub>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𝐿</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𝑀𝐿</m:t>
                        </m:r>
                      </m:sub>
                    </m:sSub>
                    <m:r>
                      <a:rPr lang="en-US" b="0" i="0"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𝑈</m:t>
                        </m:r>
                      </m:e>
                      <m:sub>
                        <m:r>
                          <a:rPr lang="en-US" i="1">
                            <a:latin typeface="Cambria Math" panose="02040503050406030204" pitchFamily="18" charset="0"/>
                            <a:ea typeface="Cambria Math" panose="02040503050406030204" pitchFamily="18" charset="0"/>
                            <a:cs typeface="Calibri" panose="020F0502020204030204" pitchFamily="34" charset="0"/>
                          </a:rPr>
                          <m:t>𝑀𝐿</m:t>
                        </m:r>
                      </m:sub>
                    </m:sSub>
                  </m:oMath>
                </a14:m>
                <a:r>
                  <a:rPr lang="en-US" dirty="0" smtClean="0">
                    <a:latin typeface="Calibri" panose="020F0502020204030204" pitchFamily="34" charset="0"/>
                    <a:cs typeface="Calibri" panose="020F0502020204030204" pitchFamily="34" charset="0"/>
                  </a:rPr>
                  <a:t> = characteristic velocity scale (estimated using dimensional analysis; Sec. 3.2).</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ea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𝐿</m:t>
                        </m:r>
                      </m:e>
                      <m:sub>
                        <m:r>
                          <a:rPr lang="en-US" i="1">
                            <a:latin typeface="Cambria Math" panose="02040503050406030204" pitchFamily="18" charset="0"/>
                            <a:ea typeface="Cambria Math" panose="02040503050406030204" pitchFamily="18" charset="0"/>
                            <a:cs typeface="Calibri" panose="020F0502020204030204" pitchFamily="34" charset="0"/>
                          </a:rPr>
                          <m:t>𝑀𝐿</m:t>
                        </m:r>
                      </m:sub>
                    </m:sSub>
                  </m:oMath>
                </a14:m>
                <a:r>
                  <a:rPr lang="en-US" dirty="0" smtClean="0">
                    <a:latin typeface="Calibri" panose="020F0502020204030204" pitchFamily="34" charset="0"/>
                    <a:cs typeface="Calibri" panose="020F0502020204030204" pitchFamily="34" charset="0"/>
                  </a:rPr>
                  <a:t> = characteristic length scale (estimated using dimensional analysis; Sec. 3.2).</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14:m>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𝛼</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𝑂</m:t>
                    </m:r>
                    <m:d>
                      <m:dPr>
                        <m:ctrlPr>
                          <a:rPr lang="en-US" b="0" i="1" smtClean="0">
                            <a:latin typeface="Cambria Math" panose="02040503050406030204" pitchFamily="18" charset="0"/>
                            <a:ea typeface="Cambria Math" panose="02040503050406030204" pitchFamily="18" charset="0"/>
                            <a:cs typeface="Calibri" panose="020F0502020204030204" pitchFamily="34" charset="0"/>
                          </a:rPr>
                        </m:ctrlPr>
                      </m:dPr>
                      <m:e>
                        <m:r>
                          <a:rPr lang="en-US" b="0" i="1" smtClean="0">
                            <a:latin typeface="Cambria Math" panose="02040503050406030204" pitchFamily="18" charset="0"/>
                            <a:ea typeface="Cambria Math" panose="02040503050406030204" pitchFamily="18" charset="0"/>
                            <a:cs typeface="Calibri" panose="020F0502020204030204" pitchFamily="34" charset="0"/>
                          </a:rPr>
                          <m:t>1</m:t>
                        </m:r>
                      </m:e>
                    </m:d>
                  </m:oMath>
                </a14:m>
                <a:r>
                  <a:rPr lang="en-US" dirty="0" smtClean="0">
                    <a:latin typeface="Calibri" panose="020F0502020204030204" pitchFamily="34" charset="0"/>
                    <a:cs typeface="Calibri" panose="020F0502020204030204" pitchFamily="34" charset="0"/>
                  </a:rPr>
                  <a:t> non-dimensional parameter that characterized energy being dissipated.</a:t>
                </a:r>
              </a:p>
              <a:p>
                <a:endParaRPr lang="en-US" sz="800"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ML-POD-ROM</a:t>
                </a:r>
                <a:r>
                  <a:rPr lang="en-US" dirty="0" smtClean="0">
                    <a:latin typeface="Calibri" panose="020F0502020204030204" pitchFamily="34" charset="0"/>
                    <a:cs typeface="Calibri" panose="020F0502020204030204" pitchFamily="34" charset="0"/>
                  </a:rPr>
                  <a:t> is of form (24) with: </a:t>
                </a:r>
              </a:p>
            </p:txBody>
          </p:sp>
        </mc:Choice>
        <mc:Fallback xmlns="">
          <p:sp>
            <p:nvSpPr>
              <p:cNvPr id="2" name="TextBox 1"/>
              <p:cNvSpPr txBox="1">
                <a:spLocks noRot="1" noChangeAspect="1" noMove="1" noResize="1" noEditPoints="1" noAdjustHandles="1" noChangeArrowheads="1" noChangeShapeType="1" noTextEdit="1"/>
              </p:cNvSpPr>
              <p:nvPr/>
            </p:nvSpPr>
            <p:spPr>
              <a:xfrm>
                <a:off x="206187" y="838200"/>
                <a:ext cx="9090213" cy="1969770"/>
              </a:xfrm>
              <a:prstGeom prst="rect">
                <a:avLst/>
              </a:prstGeom>
              <a:blipFill>
                <a:blip r:embed="rId3"/>
                <a:stretch>
                  <a:fillRect l="-469" t="-1858" b="-3715"/>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1657623" y="2860622"/>
            <a:ext cx="6187339" cy="1539604"/>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06189" y="4419600"/>
                <a:ext cx="8556812" cy="1877437"/>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Remarks: </a:t>
                </a:r>
              </a:p>
              <a:p>
                <a:endParaRPr lang="en-US" sz="8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Different values of </a:t>
                </a:r>
                <a14:m>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𝛼</m:t>
                    </m:r>
                  </m:oMath>
                </a14:m>
                <a:r>
                  <a:rPr lang="en-US" dirty="0" smtClean="0">
                    <a:latin typeface="Calibri" panose="020F0502020204030204" pitchFamily="34" charset="0"/>
                    <a:cs typeface="Calibri" panose="020F0502020204030204" pitchFamily="34" charset="0"/>
                  </a:rPr>
                  <a:t> may result in different dynamics (</a:t>
                </a:r>
                <a14:m>
                  <m:oMath xmlns:m="http://schemas.openxmlformats.org/officeDocument/2006/math">
                    <m:r>
                      <a:rPr lang="en-US" i="1">
                        <a:latin typeface="Cambria Math" panose="02040503050406030204" pitchFamily="18" charset="0"/>
                        <a:ea typeface="Cambria Math" panose="02040503050406030204" pitchFamily="18" charset="0"/>
                        <a:cs typeface="Calibri" panose="020F0502020204030204" pitchFamily="34" charset="0"/>
                      </a:rPr>
                      <m:t>𝛼</m:t>
                    </m:r>
                  </m:oMath>
                </a14:m>
                <a:r>
                  <a:rPr lang="en-US" dirty="0" smtClean="0">
                    <a:latin typeface="Calibri" panose="020F0502020204030204" pitchFamily="34" charset="0"/>
                    <a:cs typeface="Calibri" panose="020F0502020204030204" pitchFamily="34" charset="0"/>
                  </a:rPr>
                  <a:t> varies in real turbulent flow).</a:t>
                </a:r>
              </a:p>
              <a:p>
                <a:pPr marL="742950" lvl="1"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i="1">
                            <a:latin typeface="Cambria Math" panose="02040503050406030204" pitchFamily="18" charset="0"/>
                            <a:cs typeface="Calibri" panose="020F0502020204030204" pitchFamily="34" charset="0"/>
                          </a:rPr>
                          <m:t>𝑀𝐿</m:t>
                        </m:r>
                      </m:sub>
                    </m:sSub>
                  </m:oMath>
                </a14:m>
                <a:r>
                  <a:rPr lang="en-US" dirty="0" smtClean="0">
                    <a:latin typeface="Calibri" panose="020F0502020204030204" pitchFamily="34" charset="0"/>
                    <a:cs typeface="Calibri" panose="020F0502020204030204" pitchFamily="34" charset="0"/>
                  </a:rPr>
                  <a:t> typically computed once at beginning of simulation.</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Improvements to ML-POD-ROM where  </a:t>
                </a: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i="1">
                            <a:latin typeface="Cambria Math" panose="02040503050406030204" pitchFamily="18" charset="0"/>
                            <a:cs typeface="Calibri" panose="020F0502020204030204" pitchFamily="34" charset="0"/>
                          </a:rPr>
                          <m:t>𝑀𝐿</m:t>
                        </m:r>
                      </m:sub>
                    </m:sSub>
                  </m:oMath>
                </a14:m>
                <a:r>
                  <a:rPr lang="en-US" dirty="0" smtClean="0">
                    <a:latin typeface="Calibri" panose="020F0502020204030204" pitchFamily="34" charset="0"/>
                    <a:cs typeface="Calibri" panose="020F0502020204030204" pitchFamily="34" charset="0"/>
                  </a:rPr>
                  <a:t> are mode dependent have been proposed in [30,32,58].</a:t>
                </a:r>
              </a:p>
            </p:txBody>
          </p:sp>
        </mc:Choice>
        <mc:Fallback xmlns="">
          <p:sp>
            <p:nvSpPr>
              <p:cNvPr id="9" name="TextBox 8"/>
              <p:cNvSpPr txBox="1">
                <a:spLocks noRot="1" noChangeAspect="1" noMove="1" noResize="1" noEditPoints="1" noAdjustHandles="1" noChangeArrowheads="1" noChangeShapeType="1" noTextEdit="1"/>
              </p:cNvSpPr>
              <p:nvPr/>
            </p:nvSpPr>
            <p:spPr>
              <a:xfrm>
                <a:off x="206189" y="4419600"/>
                <a:ext cx="8556812" cy="1877437"/>
              </a:xfrm>
              <a:prstGeom prst="rect">
                <a:avLst/>
              </a:prstGeom>
              <a:blipFill>
                <a:blip r:embed="rId5"/>
                <a:stretch>
                  <a:fillRect l="-499" t="-1623" b="-4221"/>
                </a:stretch>
              </a:blipFill>
            </p:spPr>
            <p:txBody>
              <a:bodyPr/>
              <a:lstStyle/>
              <a:p>
                <a:r>
                  <a:rPr lang="en-US">
                    <a:noFill/>
                  </a:rPr>
                  <a:t> </a:t>
                </a:r>
              </a:p>
            </p:txBody>
          </p:sp>
        </mc:Fallback>
      </mc:AlternateContent>
      <p:sp>
        <p:nvSpPr>
          <p:cNvPr id="4" name="TextBox 3"/>
          <p:cNvSpPr txBox="1"/>
          <p:nvPr/>
        </p:nvSpPr>
        <p:spPr>
          <a:xfrm>
            <a:off x="76200" y="6519446"/>
            <a:ext cx="5715000" cy="338554"/>
          </a:xfrm>
          <a:prstGeom prst="rect">
            <a:avLst/>
          </a:prstGeom>
          <a:noFill/>
        </p:spPr>
        <p:txBody>
          <a:bodyPr wrap="square" rtlCol="0">
            <a:spAutoFit/>
          </a:bodyPr>
          <a:lstStyle/>
          <a:p>
            <a:r>
              <a:rPr lang="en-US" sz="1600" dirty="0" smtClean="0">
                <a:solidFill>
                  <a:schemeClr val="bg1"/>
                </a:solidFill>
                <a:latin typeface="Calibri" panose="020F0502020204030204" pitchFamily="34" charset="0"/>
                <a:cs typeface="Calibri" panose="020F0502020204030204" pitchFamily="34" charset="0"/>
              </a:rPr>
              <a:t>* ML = Mixing Length</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927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0"/>
            <a:ext cx="91440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3.3.2: S*-POD-ROM</a:t>
            </a:r>
          </a:p>
        </p:txBody>
      </p:sp>
      <mc:AlternateContent xmlns:mc="http://schemas.openxmlformats.org/markup-compatibility/2006" xmlns:a14="http://schemas.microsoft.com/office/drawing/2010/main">
        <mc:Choice Requires="a14">
          <p:sp>
            <p:nvSpPr>
              <p:cNvPr id="2" name="TextBox 1"/>
              <p:cNvSpPr txBox="1"/>
              <p:nvPr/>
            </p:nvSpPr>
            <p:spPr>
              <a:xfrm>
                <a:off x="206188" y="914400"/>
                <a:ext cx="8610600" cy="2667397"/>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Smagorinsky model:</a:t>
                </a: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 </m:t>
                        </m:r>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𝑇</m:t>
                        </m:r>
                      </m:sub>
                    </m:sSub>
                    <m:r>
                      <a:rPr lang="en-US" b="0" i="1" smtClean="0">
                        <a:latin typeface="Cambria Math" panose="02040503050406030204" pitchFamily="18"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i="1">
                            <a:latin typeface="Cambria Math" panose="02040503050406030204" pitchFamily="18" charset="0"/>
                            <a:cs typeface="Calibri" panose="020F0502020204030204" pitchFamily="34" charset="0"/>
                          </a:rPr>
                          <m:t>𝑆</m:t>
                        </m:r>
                      </m:sub>
                    </m:sSub>
                    <m:r>
                      <a:rPr lang="en-US" b="0" i="1" smtClean="0">
                        <a:latin typeface="Cambria Math" panose="02040503050406030204" pitchFamily="18" charset="0"/>
                        <a:cs typeface="Calibri" panose="020F0502020204030204" pitchFamily="34" charset="0"/>
                      </a:rPr>
                      <m:t>=</m:t>
                    </m:r>
                    <m:d>
                      <m:dPr>
                        <m:ctrlPr>
                          <a:rPr lang="en-US" b="0" i="1" smtClean="0">
                            <a:latin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𝑆</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𝛿</m:t>
                        </m:r>
                      </m:e>
                    </m:d>
                    <m:r>
                      <a:rPr lang="en-US" b="0" i="1" baseline="30000" smtClean="0">
                        <a:latin typeface="Cambria Math" panose="02040503050406030204" pitchFamily="18" charset="0"/>
                        <a:ea typeface="Cambria Math" panose="02040503050406030204" pitchFamily="18" charset="0"/>
                        <a:cs typeface="Calibri" panose="020F0502020204030204" pitchFamily="34" charset="0"/>
                      </a:rPr>
                      <m:t>2</m:t>
                    </m:r>
                    <m:r>
                      <a:rPr lang="en-US" i="1" dirty="0" smtClean="0">
                        <a:latin typeface="Cambria Math" panose="02040503050406030204" pitchFamily="18" charset="0"/>
                        <a:cs typeface="Calibri" panose="020F0502020204030204" pitchFamily="34" charset="0"/>
                      </a:rPr>
                      <m:t>|</m:t>
                    </m:r>
                    <m:d>
                      <m:dPr>
                        <m:begChr m:val="|"/>
                        <m:endChr m:val="|"/>
                        <m:ctrlPr>
                          <a:rPr lang="en-US" i="1" dirty="0" smtClean="0">
                            <a:latin typeface="Cambria Math" panose="02040503050406030204" pitchFamily="18" charset="0"/>
                            <a:ea typeface="Cambria Math" panose="02040503050406030204" pitchFamily="18" charset="0"/>
                            <a:cs typeface="Calibri" panose="020F0502020204030204" pitchFamily="34" charset="0"/>
                          </a:rPr>
                        </m:ctrlPr>
                      </m:dPr>
                      <m:e>
                        <m:r>
                          <a:rPr lang="en-US" i="1" dirty="0" smtClean="0">
                            <a:latin typeface="Cambria Math" panose="02040503050406030204" pitchFamily="18" charset="0"/>
                            <a:ea typeface="Cambria Math" panose="02040503050406030204" pitchFamily="18" charset="0"/>
                            <a:cs typeface="Calibri" panose="020F0502020204030204" pitchFamily="34" charset="0"/>
                          </a:rPr>
                          <m:t>𝔻</m:t>
                        </m:r>
                        <m:d>
                          <m:dPr>
                            <m:ctrlPr>
                              <a:rPr lang="en-US" b="0" i="1" dirty="0"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1" i="1">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𝒖</m:t>
                                </m:r>
                              </m:e>
                              <m:sub>
                                <m:r>
                                  <a:rPr lang="en-US" i="1">
                                    <a:latin typeface="Cambria Math" panose="02040503050406030204" pitchFamily="18" charset="0"/>
                                    <a:ea typeface="Cambria Math" panose="02040503050406030204" pitchFamily="18" charset="0"/>
                                    <a:cs typeface="Calibri" panose="020F0502020204030204" pitchFamily="34" charset="0"/>
                                  </a:rPr>
                                  <m:t>𝑟</m:t>
                                </m:r>
                              </m:sub>
                            </m:sSub>
                          </m:e>
                        </m:d>
                      </m:e>
                    </m:d>
                    <m:r>
                      <a:rPr lang="en-US" b="0" i="1" dirty="0" smtClean="0">
                        <a:latin typeface="Cambria Math" panose="02040503050406030204" pitchFamily="18" charset="0"/>
                        <a:ea typeface="Cambria Math" panose="02040503050406030204" pitchFamily="18" charset="0"/>
                        <a:cs typeface="Calibri" panose="020F0502020204030204" pitchFamily="34" charset="0"/>
                      </a:rPr>
                      <m:t>|</m:t>
                    </m:r>
                    <m:r>
                      <a:rPr lang="en-US" b="0" i="1" baseline="-25000" dirty="0" smtClean="0">
                        <a:latin typeface="Cambria Math" panose="02040503050406030204" pitchFamily="18" charset="0"/>
                        <a:ea typeface="Cambria Math" panose="02040503050406030204" pitchFamily="18" charset="0"/>
                        <a:cs typeface="Calibri" panose="020F0502020204030204" pitchFamily="34" charset="0"/>
                      </a:rPr>
                      <m:t>𝐹</m:t>
                    </m:r>
                  </m:oMath>
                </a14:m>
                <a:r>
                  <a:rPr lang="en-US" baseline="-25000" dirty="0" smtClean="0">
                    <a:latin typeface="Calibri" panose="020F0502020204030204" pitchFamily="34" charset="0"/>
                    <a:cs typeface="Calibri" panose="020F0502020204030204" pitchFamily="34" charset="0"/>
                  </a:rPr>
                  <a:t>.</a:t>
                </a:r>
              </a:p>
              <a:p>
                <a:endParaRPr lang="en-US" sz="800" baseline="-250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𝐶</m:t>
                        </m:r>
                      </m:e>
                      <m:sub>
                        <m:r>
                          <a:rPr lang="en-US" i="1">
                            <a:latin typeface="Cambria Math" panose="02040503050406030204" pitchFamily="18" charset="0"/>
                            <a:cs typeface="Calibri" panose="020F0502020204030204" pitchFamily="34" charset="0"/>
                          </a:rPr>
                          <m:t>𝑆</m:t>
                        </m:r>
                      </m:sub>
                    </m:sSub>
                    <m:r>
                      <a:rPr lang="en-US" b="0" i="1" smtClean="0">
                        <a:latin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Smagorinsky</a:t>
                </a:r>
                <a:r>
                  <a:rPr lang="en-US" dirty="0" smtClean="0">
                    <a:latin typeface="Calibri" panose="020F0502020204030204" pitchFamily="34" charset="0"/>
                    <a:cs typeface="Calibri" panose="020F0502020204030204" pitchFamily="34" charset="0"/>
                  </a:rPr>
                  <a:t> constant.</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cs typeface="Calibri" panose="020F0502020204030204" pitchFamily="34" charset="0"/>
                      </a:rPr>
                      <m:t>𝛿</m:t>
                    </m:r>
                    <m:r>
                      <a:rPr lang="en-US" b="0" i="1" smtClean="0">
                        <a:latin typeface="Cambria Math" panose="02040503050406030204" pitchFamily="18" charset="0"/>
                        <a:ea typeface="Cambria Math" panose="02040503050406030204" pitchFamily="18" charset="0"/>
                        <a:cs typeface="Calibri" panose="020F0502020204030204" pitchFamily="34" charset="0"/>
                      </a:rPr>
                      <m:t>= </m:t>
                    </m:r>
                  </m:oMath>
                </a14:m>
                <a:r>
                  <a:rPr lang="en-US" dirty="0" smtClean="0">
                    <a:latin typeface="Calibri" panose="020F0502020204030204" pitchFamily="34" charset="0"/>
                    <a:cs typeface="Calibri" panose="020F0502020204030204" pitchFamily="34" charset="0"/>
                  </a:rPr>
                  <a:t>length scale (</a:t>
                </a:r>
                <a:r>
                  <a:rPr lang="en-US" dirty="0">
                    <a:latin typeface="Calibri" panose="020F0502020204030204" pitchFamily="34" charset="0"/>
                    <a:cs typeface="Calibri" panose="020F0502020204030204" pitchFamily="34" charset="0"/>
                  </a:rPr>
                  <a:t>estimated using dimensional analysis; </a:t>
                </a:r>
                <a:r>
                  <a:rPr lang="en-US" dirty="0" smtClean="0">
                    <a:latin typeface="Calibri" panose="020F0502020204030204" pitchFamily="34" charset="0"/>
                    <a:cs typeface="Calibri" panose="020F0502020204030204" pitchFamily="34" charset="0"/>
                  </a:rPr>
                  <a:t>Sec. 3.2).</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14:m>
                  <m:oMath xmlns:m="http://schemas.openxmlformats.org/officeDocument/2006/math">
                    <m:r>
                      <a:rPr lang="en-US" i="1" dirty="0">
                        <a:latin typeface="Cambria Math" panose="02040503050406030204" pitchFamily="18" charset="0"/>
                        <a:cs typeface="Calibri" panose="020F0502020204030204" pitchFamily="34" charset="0"/>
                      </a:rPr>
                      <m:t>|</m:t>
                    </m:r>
                    <m:d>
                      <m:dPr>
                        <m:begChr m:val="|"/>
                        <m:endChr m:val="|"/>
                        <m:ctrlPr>
                          <a:rPr lang="en-US" i="1" dirty="0">
                            <a:latin typeface="Cambria Math" panose="02040503050406030204" pitchFamily="18" charset="0"/>
                            <a:ea typeface="Cambria Math" panose="02040503050406030204" pitchFamily="18" charset="0"/>
                            <a:cs typeface="Calibri" panose="020F0502020204030204" pitchFamily="34" charset="0"/>
                          </a:rPr>
                        </m:ctrlPr>
                      </m:dPr>
                      <m:e>
                        <m:r>
                          <a:rPr lang="en-US" i="1" dirty="0">
                            <a:latin typeface="Cambria Math" panose="02040503050406030204" pitchFamily="18" charset="0"/>
                            <a:ea typeface="Cambria Math" panose="02040503050406030204" pitchFamily="18" charset="0"/>
                            <a:cs typeface="Calibri" panose="020F0502020204030204" pitchFamily="34" charset="0"/>
                          </a:rPr>
                          <m:t>𝔻</m:t>
                        </m:r>
                        <m:d>
                          <m:dPr>
                            <m:ctrlPr>
                              <a:rPr lang="en-US" i="1" dirty="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1" i="1">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𝒖</m:t>
                                </m:r>
                              </m:e>
                              <m:sub>
                                <m:r>
                                  <a:rPr lang="en-US" i="1">
                                    <a:latin typeface="Cambria Math" panose="02040503050406030204" pitchFamily="18" charset="0"/>
                                    <a:ea typeface="Cambria Math" panose="02040503050406030204" pitchFamily="18" charset="0"/>
                                    <a:cs typeface="Calibri" panose="020F0502020204030204" pitchFamily="34" charset="0"/>
                                  </a:rPr>
                                  <m:t>𝑟</m:t>
                                </m:r>
                              </m:sub>
                            </m:sSub>
                          </m:e>
                        </m:d>
                      </m:e>
                    </m:d>
                    <m:r>
                      <a:rPr lang="en-US" i="1" dirty="0">
                        <a:latin typeface="Cambria Math" panose="02040503050406030204" pitchFamily="18" charset="0"/>
                        <a:ea typeface="Cambria Math" panose="02040503050406030204" pitchFamily="18" charset="0"/>
                        <a:cs typeface="Calibri" panose="020F0502020204030204" pitchFamily="34" charset="0"/>
                      </a:rPr>
                      <m:t>|</m:t>
                    </m:r>
                    <m:r>
                      <a:rPr lang="en-US" i="1" baseline="-25000" dirty="0" smtClean="0">
                        <a:latin typeface="Cambria Math" panose="02040503050406030204" pitchFamily="18" charset="0"/>
                        <a:ea typeface="Cambria Math" panose="02040503050406030204" pitchFamily="18" charset="0"/>
                        <a:cs typeface="Calibri" panose="020F0502020204030204" pitchFamily="34" charset="0"/>
                      </a:rPr>
                      <m:t>𝐹</m:t>
                    </m:r>
                  </m:oMath>
                </a14:m>
                <a:r>
                  <a:rPr lang="en-US" dirty="0" smtClean="0">
                    <a:latin typeface="Calibri" panose="020F0502020204030204" pitchFamily="34" charset="0"/>
                    <a:cs typeface="Calibri" panose="020F0502020204030204" pitchFamily="34" charset="0"/>
                  </a:rPr>
                  <a:t> </a:t>
                </a:r>
                <a14:m>
                  <m:oMath xmlns:m="http://schemas.openxmlformats.org/officeDocument/2006/math">
                    <m:r>
                      <a:rPr lang="en-US" i="1" dirty="0" smtClean="0">
                        <a:latin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Frobenius</a:t>
                </a:r>
                <a:r>
                  <a:rPr lang="en-US" dirty="0" smtClean="0">
                    <a:latin typeface="Calibri" panose="020F0502020204030204" pitchFamily="34" charset="0"/>
                    <a:cs typeface="Calibri" panose="020F0502020204030204" pitchFamily="34" charset="0"/>
                  </a:rPr>
                  <a:t> norm of deformation tensor. </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i="1">
                            <a:latin typeface="Cambria Math" panose="02040503050406030204" pitchFamily="18" charset="0"/>
                            <a:cs typeface="Calibri" panose="020F0502020204030204" pitchFamily="34" charset="0"/>
                          </a:rPr>
                          <m:t>𝑆</m:t>
                        </m:r>
                      </m:sub>
                    </m:sSub>
                  </m:oMath>
                </a14:m>
                <a:r>
                  <a:rPr lang="en-US" dirty="0" smtClean="0">
                    <a:latin typeface="Calibri" panose="020F0502020204030204" pitchFamily="34" charset="0"/>
                    <a:cs typeface="Calibri" panose="020F0502020204030204" pitchFamily="34" charset="0"/>
                  </a:rPr>
                  <a:t> = “EV ansatz”.</a:t>
                </a:r>
              </a:p>
              <a:p>
                <a:pPr lvl="1"/>
                <a:endParaRPr lang="en-US" sz="800" dirty="0" smtClean="0">
                  <a:latin typeface="Calibri" panose="020F0502020204030204" pitchFamily="34" charset="0"/>
                  <a:cs typeface="Calibri" panose="020F0502020204030204" pitchFamily="34" charset="0"/>
                </a:endParaRPr>
              </a:p>
              <a:p>
                <a:pPr lvl="1"/>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S-POD-ROM</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is of form (24) with: </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6188" y="914400"/>
                <a:ext cx="8610600" cy="2667397"/>
              </a:xfrm>
              <a:prstGeom prst="rect">
                <a:avLst/>
              </a:prstGeom>
              <a:blipFill>
                <a:blip r:embed="rId3"/>
                <a:stretch>
                  <a:fillRect l="-496" t="-1142"/>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295400" y="3124200"/>
            <a:ext cx="6172200" cy="1414587"/>
          </a:xfrm>
          <a:prstGeom prst="rect">
            <a:avLst/>
          </a:prstGeom>
        </p:spPr>
      </p:pic>
      <p:sp>
        <p:nvSpPr>
          <p:cNvPr id="7" name="TextBox 6"/>
          <p:cNvSpPr txBox="1"/>
          <p:nvPr/>
        </p:nvSpPr>
        <p:spPr>
          <a:xfrm>
            <a:off x="199465" y="4648200"/>
            <a:ext cx="8182536" cy="1661993"/>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Remarks:</a:t>
            </a:r>
          </a:p>
          <a:p>
            <a:r>
              <a:rPr lang="en-US" sz="800" b="1" i="1" dirty="0" smtClean="0">
                <a:latin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Main advantage over ML-POD-ROM: EV coefficient recomputed at every time-step.</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EV terms are nonlinear and need to be handled efficiently – discussed in Section 4.</a:t>
            </a:r>
          </a:p>
        </p:txBody>
      </p:sp>
      <p:sp>
        <p:nvSpPr>
          <p:cNvPr id="6" name="TextBox 5"/>
          <p:cNvSpPr txBox="1"/>
          <p:nvPr/>
        </p:nvSpPr>
        <p:spPr>
          <a:xfrm>
            <a:off x="76200" y="6519446"/>
            <a:ext cx="5715000" cy="338554"/>
          </a:xfrm>
          <a:prstGeom prst="rect">
            <a:avLst/>
          </a:prstGeom>
          <a:noFill/>
        </p:spPr>
        <p:txBody>
          <a:bodyPr wrap="square" rtlCol="0">
            <a:spAutoFit/>
          </a:bodyPr>
          <a:lstStyle/>
          <a:p>
            <a:r>
              <a:rPr lang="en-US" sz="1600" dirty="0" smtClean="0">
                <a:solidFill>
                  <a:schemeClr val="bg1"/>
                </a:solidFill>
                <a:latin typeface="Calibri" panose="020F0502020204030204" pitchFamily="34" charset="0"/>
                <a:cs typeface="Calibri" panose="020F0502020204030204" pitchFamily="34" charset="0"/>
              </a:rPr>
              <a:t>* S = </a:t>
            </a:r>
            <a:r>
              <a:rPr lang="en-US" sz="1600" dirty="0" err="1" smtClean="0">
                <a:solidFill>
                  <a:schemeClr val="bg1"/>
                </a:solidFill>
                <a:latin typeface="Calibri" panose="020F0502020204030204" pitchFamily="34" charset="0"/>
                <a:cs typeface="Calibri" panose="020F0502020204030204" pitchFamily="34" charset="0"/>
              </a:rPr>
              <a:t>Smagorinsky</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628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3.3.3: VMS*-POD-ROM</a:t>
            </a:r>
          </a:p>
        </p:txBody>
      </p:sp>
      <mc:AlternateContent xmlns:mc="http://schemas.openxmlformats.org/markup-compatibility/2006" xmlns:a14="http://schemas.microsoft.com/office/drawing/2010/main">
        <mc:Choice Requires="a14">
          <p:sp>
            <p:nvSpPr>
              <p:cNvPr id="2" name="TextBox 1"/>
              <p:cNvSpPr txBox="1"/>
              <p:nvPr/>
            </p:nvSpPr>
            <p:spPr>
              <a:xfrm>
                <a:off x="206187" y="1042479"/>
                <a:ext cx="8556813" cy="1857574"/>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VMS LES</a:t>
                </a:r>
                <a:r>
                  <a:rPr lang="en-US" dirty="0" smtClean="0">
                    <a:latin typeface="Calibri" panose="020F0502020204030204" pitchFamily="34" charset="0"/>
                    <a:cs typeface="Calibri" panose="020F0502020204030204" pitchFamily="34" charset="0"/>
                  </a:rPr>
                  <a:t>: based on principle of locality of energy transfer (energy is transferred mainly between neighboring scales) – shown to be valid in POD context [43].</a:t>
                </a:r>
              </a:p>
              <a:p>
                <a:endParaRPr lang="en-US" sz="800"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Decompose space of POD modes into 2 spaces, one of “large” and one of “small” scale modes: </a:t>
                </a:r>
                <a14:m>
                  <m:oMath xmlns:m="http://schemas.openxmlformats.org/officeDocument/2006/math">
                    <m:sSup>
                      <m:sSupPr>
                        <m:ctrlPr>
                          <a:rPr lang="en-US" i="1" smtClean="0">
                            <a:latin typeface="Cambria Math" panose="02040503050406030204" pitchFamily="18" charset="0"/>
                            <a:cs typeface="Calibri" panose="020F0502020204030204" pitchFamily="34" charset="0"/>
                          </a:rPr>
                        </m:ctrlPr>
                      </m:sSupPr>
                      <m:e>
                        <m:r>
                          <a:rPr lang="en-US" b="1" i="1" smtClean="0">
                            <a:latin typeface="Cambria Math" panose="02040503050406030204" pitchFamily="18" charset="0"/>
                            <a:cs typeface="Calibri" panose="020F0502020204030204" pitchFamily="34" charset="0"/>
                          </a:rPr>
                          <m:t>𝑿</m:t>
                        </m:r>
                      </m:e>
                      <m:sup>
                        <m:r>
                          <a:rPr lang="en-US" b="0" i="1" smtClean="0">
                            <a:latin typeface="Cambria Math" panose="02040503050406030204" pitchFamily="18" charset="0"/>
                            <a:cs typeface="Calibri" panose="020F0502020204030204" pitchFamily="34" charset="0"/>
                          </a:rPr>
                          <m:t>𝑟</m:t>
                        </m:r>
                      </m:sup>
                    </m:sSup>
                    <m:r>
                      <a:rPr lang="en-US" b="0" i="1" smtClean="0">
                        <a:latin typeface="Cambria Math" panose="02040503050406030204" pitchFamily="18" charset="0"/>
                        <a:cs typeface="Calibri" panose="020F0502020204030204" pitchFamily="34" charset="0"/>
                      </a:rPr>
                      <m:t>=</m:t>
                    </m:r>
                    <m:sSubSup>
                      <m:sSubSupPr>
                        <m:ctrlPr>
                          <a:rPr lang="en-US" b="0" i="1" smtClean="0">
                            <a:latin typeface="Cambria Math" panose="02040503050406030204" pitchFamily="18" charset="0"/>
                            <a:cs typeface="Calibri" panose="020F0502020204030204" pitchFamily="34" charset="0"/>
                          </a:rPr>
                        </m:ctrlPr>
                      </m:sSubSupPr>
                      <m:e>
                        <m:r>
                          <a:rPr lang="en-US" b="1" i="1" smtClean="0">
                            <a:latin typeface="Cambria Math" panose="02040503050406030204" pitchFamily="18" charset="0"/>
                            <a:cs typeface="Calibri" panose="020F0502020204030204" pitchFamily="34" charset="0"/>
                          </a:rPr>
                          <m:t>𝑿</m:t>
                        </m:r>
                      </m:e>
                      <m:sub>
                        <m:r>
                          <a:rPr lang="en-US" b="0" i="1" smtClean="0">
                            <a:latin typeface="Cambria Math" panose="02040503050406030204" pitchFamily="18" charset="0"/>
                            <a:cs typeface="Calibri" panose="020F0502020204030204" pitchFamily="34" charset="0"/>
                          </a:rPr>
                          <m:t>𝐿</m:t>
                        </m:r>
                      </m:sub>
                      <m:sup>
                        <m:r>
                          <a:rPr lang="en-US" b="0" i="1" smtClean="0">
                            <a:latin typeface="Cambria Math" panose="02040503050406030204" pitchFamily="18" charset="0"/>
                            <a:cs typeface="Calibri" panose="020F0502020204030204" pitchFamily="34" charset="0"/>
                          </a:rPr>
                          <m:t>𝑟</m:t>
                        </m:r>
                      </m:sup>
                    </m:sSubSup>
                    <m:r>
                      <a:rPr lang="en-US" b="0" i="1" smtClean="0">
                        <a:latin typeface="Cambria Math" panose="02040503050406030204" pitchFamily="18" charset="0"/>
                        <a:ea typeface="Cambria Math" panose="02040503050406030204" pitchFamily="18" charset="0"/>
                        <a:cs typeface="Calibri" panose="020F0502020204030204" pitchFamily="34" charset="0"/>
                      </a:rPr>
                      <m:t>⊕</m:t>
                    </m:r>
                    <m:sSubSup>
                      <m:sSubSupPr>
                        <m:ctrlPr>
                          <a:rPr lang="en-US" i="1">
                            <a:latin typeface="Cambria Math" panose="02040503050406030204" pitchFamily="18" charset="0"/>
                            <a:cs typeface="Calibri" panose="020F0502020204030204" pitchFamily="34" charset="0"/>
                          </a:rPr>
                        </m:ctrlPr>
                      </m:sSubSupPr>
                      <m:e>
                        <m:r>
                          <a:rPr lang="en-US" b="1" i="1">
                            <a:latin typeface="Cambria Math" panose="02040503050406030204" pitchFamily="18" charset="0"/>
                            <a:cs typeface="Calibri" panose="020F0502020204030204" pitchFamily="34" charset="0"/>
                          </a:rPr>
                          <m:t>𝑿</m:t>
                        </m:r>
                      </m:e>
                      <m:sub>
                        <m:r>
                          <a:rPr lang="en-US" b="0" i="1" smtClean="0">
                            <a:latin typeface="Cambria Math" panose="02040503050406030204" pitchFamily="18" charset="0"/>
                            <a:cs typeface="Calibri" panose="020F0502020204030204" pitchFamily="34" charset="0"/>
                          </a:rPr>
                          <m:t>𝑆</m:t>
                        </m:r>
                      </m:sub>
                      <m:sup>
                        <m:r>
                          <a:rPr lang="en-US" i="1">
                            <a:latin typeface="Cambria Math" panose="02040503050406030204" pitchFamily="18" charset="0"/>
                            <a:cs typeface="Calibri" panose="020F0502020204030204" pitchFamily="34" charset="0"/>
                          </a:rPr>
                          <m:t>𝑟</m:t>
                        </m:r>
                      </m:sup>
                    </m:sSubSup>
                  </m:oMath>
                </a14:m>
                <a:r>
                  <a:rPr lang="en-US" dirty="0" smtClean="0">
                    <a:latin typeface="Calibri" panose="020F0502020204030204" pitchFamily="34" charset="0"/>
                    <a:cs typeface="Calibri" panose="020F0502020204030204" pitchFamily="34" charset="0"/>
                  </a:rPr>
                  <a:t> where: </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6187" y="1042479"/>
                <a:ext cx="8556813" cy="1857574"/>
              </a:xfrm>
              <a:prstGeom prst="rect">
                <a:avLst/>
              </a:prstGeom>
              <a:blipFill>
                <a:blip r:embed="rId3"/>
                <a:stretch>
                  <a:fillRect l="-499" t="-1639" r="-4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8600" y="3343133"/>
                <a:ext cx="8897471" cy="6472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Decompose ROM solution into “large resolved” and “small resolved” scales: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1" i="1" smtClean="0">
                            <a:latin typeface="Cambria Math" panose="02040503050406030204" pitchFamily="18" charset="0"/>
                            <a:cs typeface="Calibri" panose="020F0502020204030204" pitchFamily="34" charset="0"/>
                          </a:rPr>
                          <m:t>𝒖</m:t>
                        </m:r>
                      </m:e>
                      <m:sub>
                        <m:r>
                          <a:rPr lang="en-US" b="0" i="1" smtClean="0">
                            <a:latin typeface="Cambria Math" panose="02040503050406030204" pitchFamily="18" charset="0"/>
                            <a:cs typeface="Calibri" panose="020F0502020204030204" pitchFamily="34" charset="0"/>
                          </a:rPr>
                          <m:t>𝑟</m:t>
                        </m:r>
                      </m:sub>
                    </m:sSub>
                    <m:r>
                      <a:rPr lang="en-US" b="0" i="1" smtClean="0">
                        <a:latin typeface="Cambria Math" panose="02040503050406030204" pitchFamily="18" charset="0"/>
                        <a:cs typeface="Calibri" panose="020F0502020204030204" pitchFamily="34" charset="0"/>
                      </a:rPr>
                      <m:t>=</m:t>
                    </m:r>
                    <m:sSubSup>
                      <m:sSubSupPr>
                        <m:ctrlPr>
                          <a:rPr lang="en-US" b="0" i="1" smtClean="0">
                            <a:latin typeface="Cambria Math" panose="02040503050406030204" pitchFamily="18" charset="0"/>
                            <a:cs typeface="Calibri" panose="020F0502020204030204" pitchFamily="34" charset="0"/>
                          </a:rPr>
                        </m:ctrlPr>
                      </m:sSubSupPr>
                      <m:e>
                        <m:r>
                          <a:rPr lang="en-US" b="1" i="1" smtClean="0">
                            <a:latin typeface="Cambria Math" panose="02040503050406030204" pitchFamily="18" charset="0"/>
                            <a:cs typeface="Calibri" panose="020F0502020204030204" pitchFamily="34" charset="0"/>
                          </a:rPr>
                          <m:t>𝒖</m:t>
                        </m:r>
                      </m:e>
                      <m:sub>
                        <m:r>
                          <a:rPr lang="en-US" b="0" i="1" smtClean="0">
                            <a:latin typeface="Cambria Math" panose="02040503050406030204" pitchFamily="18" charset="0"/>
                            <a:cs typeface="Calibri" panose="020F0502020204030204" pitchFamily="34" charset="0"/>
                          </a:rPr>
                          <m:t>𝑟</m:t>
                        </m:r>
                      </m:sub>
                      <m:sup>
                        <m:r>
                          <a:rPr lang="en-US" b="0" i="1" smtClean="0">
                            <a:latin typeface="Cambria Math" panose="02040503050406030204" pitchFamily="18" charset="0"/>
                            <a:cs typeface="Calibri" panose="020F0502020204030204" pitchFamily="34" charset="0"/>
                          </a:rPr>
                          <m:t>𝐿</m:t>
                        </m:r>
                      </m:sup>
                    </m:sSubSup>
                    <m:r>
                      <a:rPr lang="en-US" b="0" i="1" smtClean="0">
                        <a:latin typeface="Cambria Math" panose="02040503050406030204" pitchFamily="18" charset="0"/>
                        <a:cs typeface="Calibri" panose="020F0502020204030204" pitchFamily="34" charset="0"/>
                      </a:rPr>
                      <m:t>+</m:t>
                    </m:r>
                    <m:sSubSup>
                      <m:sSubSupPr>
                        <m:ctrlPr>
                          <a:rPr lang="en-US" b="0" i="1" smtClean="0">
                            <a:latin typeface="Cambria Math" panose="02040503050406030204" pitchFamily="18" charset="0"/>
                            <a:cs typeface="Calibri" panose="020F0502020204030204" pitchFamily="34" charset="0"/>
                          </a:rPr>
                        </m:ctrlPr>
                      </m:sSubSupPr>
                      <m:e>
                        <m:r>
                          <a:rPr lang="en-US" b="1" i="1" smtClean="0">
                            <a:latin typeface="Cambria Math" panose="02040503050406030204" pitchFamily="18" charset="0"/>
                            <a:cs typeface="Calibri" panose="020F0502020204030204" pitchFamily="34" charset="0"/>
                          </a:rPr>
                          <m:t>𝒖</m:t>
                        </m:r>
                      </m:e>
                      <m:sub>
                        <m:r>
                          <a:rPr lang="en-US" b="0" i="1" smtClean="0">
                            <a:latin typeface="Cambria Math" panose="02040503050406030204" pitchFamily="18" charset="0"/>
                            <a:cs typeface="Calibri" panose="020F0502020204030204" pitchFamily="34" charset="0"/>
                          </a:rPr>
                          <m:t>𝑟</m:t>
                        </m:r>
                      </m:sub>
                      <m:sup>
                        <m:r>
                          <a:rPr lang="en-US" b="0" i="1" smtClean="0">
                            <a:latin typeface="Cambria Math" panose="02040503050406030204" pitchFamily="18" charset="0"/>
                            <a:cs typeface="Calibri" panose="020F0502020204030204" pitchFamily="34" charset="0"/>
                          </a:rPr>
                          <m:t>𝑆</m:t>
                        </m:r>
                      </m:sup>
                    </m:sSubSup>
                    <m:r>
                      <a:rPr lang="en-US" b="0" i="1" smtClean="0">
                        <a:latin typeface="Cambria Math" panose="02040503050406030204" pitchFamily="18" charset="0"/>
                        <a:cs typeface="Calibri" panose="020F0502020204030204" pitchFamily="34" charset="0"/>
                      </a:rPr>
                      <m:t> </m:t>
                    </m:r>
                  </m:oMath>
                </a14:m>
                <a:r>
                  <a:rPr lang="en-US" b="0" i="0" dirty="0" smtClean="0">
                    <a:latin typeface="Calibri" panose="020F0502020204030204" pitchFamily="34" charset="0"/>
                    <a:cs typeface="Calibri" panose="020F0502020204030204" pitchFamily="34" charset="0"/>
                  </a:rPr>
                  <a:t>where:</a:t>
                </a:r>
                <a:endParaRPr lang="en-US" dirty="0" smtClean="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8600" y="3343133"/>
                <a:ext cx="8897471" cy="647228"/>
              </a:xfrm>
              <a:prstGeom prst="rect">
                <a:avLst/>
              </a:prstGeom>
              <a:blipFill>
                <a:blip r:embed="rId4"/>
                <a:stretch>
                  <a:fillRect l="-480" t="-4673" b="-14019"/>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1887071" y="3647933"/>
            <a:ext cx="1989208" cy="785508"/>
          </a:xfrm>
          <a:prstGeom prst="rect">
            <a:avLst/>
          </a:prstGeom>
        </p:spPr>
      </p:pic>
      <p:pic>
        <p:nvPicPr>
          <p:cNvPr id="8" name="Picture 7"/>
          <p:cNvPicPr>
            <a:picLocks noChangeAspect="1"/>
          </p:cNvPicPr>
          <p:nvPr/>
        </p:nvPicPr>
        <p:blipFill>
          <a:blip r:embed="rId6"/>
          <a:stretch>
            <a:fillRect/>
          </a:stretch>
        </p:blipFill>
        <p:spPr>
          <a:xfrm>
            <a:off x="4020671" y="3800333"/>
            <a:ext cx="1905000" cy="771667"/>
          </a:xfrm>
          <a:prstGeom prst="rect">
            <a:avLst/>
          </a:prstGeom>
        </p:spPr>
      </p:pic>
      <p:pic>
        <p:nvPicPr>
          <p:cNvPr id="9" name="Picture 8"/>
          <p:cNvPicPr>
            <a:picLocks noChangeAspect="1"/>
          </p:cNvPicPr>
          <p:nvPr/>
        </p:nvPicPr>
        <p:blipFill>
          <a:blip r:embed="rId7"/>
          <a:stretch>
            <a:fillRect/>
          </a:stretch>
        </p:blipFill>
        <p:spPr>
          <a:xfrm>
            <a:off x="1065072" y="2590800"/>
            <a:ext cx="3048000" cy="475439"/>
          </a:xfrm>
          <a:prstGeom prst="rect">
            <a:avLst/>
          </a:prstGeom>
        </p:spPr>
      </p:pic>
      <p:pic>
        <p:nvPicPr>
          <p:cNvPr id="10" name="Picture 9"/>
          <p:cNvPicPr>
            <a:picLocks noChangeAspect="1"/>
          </p:cNvPicPr>
          <p:nvPr/>
        </p:nvPicPr>
        <p:blipFill>
          <a:blip r:embed="rId8"/>
          <a:stretch>
            <a:fillRect/>
          </a:stretch>
        </p:blipFill>
        <p:spPr>
          <a:xfrm>
            <a:off x="4419600" y="2596233"/>
            <a:ext cx="3345563" cy="477290"/>
          </a:xfrm>
          <a:prstGeom prst="rect">
            <a:avLst/>
          </a:prstGeom>
        </p:spPr>
      </p:pic>
      <p:sp>
        <p:nvSpPr>
          <p:cNvPr id="12" name="TextBox 11"/>
          <p:cNvSpPr txBox="1"/>
          <p:nvPr/>
        </p:nvSpPr>
        <p:spPr>
          <a:xfrm>
            <a:off x="246529" y="4700079"/>
            <a:ext cx="8897471"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VMS-POD-ROM</a:t>
            </a:r>
            <a:r>
              <a:rPr lang="en-US" dirty="0" smtClean="0">
                <a:latin typeface="Calibri" panose="020F0502020204030204" pitchFamily="34" charset="0"/>
                <a:cs typeface="Calibri" panose="020F0502020204030204" pitchFamily="34" charset="0"/>
              </a:rPr>
              <a:t> has the form:</a:t>
            </a:r>
          </a:p>
        </p:txBody>
      </p:sp>
      <p:pic>
        <p:nvPicPr>
          <p:cNvPr id="11" name="Picture 10"/>
          <p:cNvPicPr>
            <a:picLocks noChangeAspect="1"/>
          </p:cNvPicPr>
          <p:nvPr/>
        </p:nvPicPr>
        <p:blipFill>
          <a:blip r:embed="rId9"/>
          <a:stretch>
            <a:fillRect/>
          </a:stretch>
        </p:blipFill>
        <p:spPr>
          <a:xfrm>
            <a:off x="1456929" y="5186765"/>
            <a:ext cx="5997224" cy="1061635"/>
          </a:xfrm>
          <a:prstGeom prst="rect">
            <a:avLst/>
          </a:prstGeom>
        </p:spPr>
      </p:pic>
      <p:sp>
        <p:nvSpPr>
          <p:cNvPr id="13" name="TextBox 12"/>
          <p:cNvSpPr txBox="1"/>
          <p:nvPr/>
        </p:nvSpPr>
        <p:spPr>
          <a:xfrm>
            <a:off x="76200" y="6519446"/>
            <a:ext cx="5715000" cy="338554"/>
          </a:xfrm>
          <a:prstGeom prst="rect">
            <a:avLst/>
          </a:prstGeom>
          <a:noFill/>
        </p:spPr>
        <p:txBody>
          <a:bodyPr wrap="square" rtlCol="0">
            <a:spAutoFit/>
          </a:bodyPr>
          <a:lstStyle/>
          <a:p>
            <a:r>
              <a:rPr lang="en-US" sz="1600" dirty="0" smtClean="0">
                <a:solidFill>
                  <a:schemeClr val="bg1"/>
                </a:solidFill>
                <a:latin typeface="Calibri" panose="020F0502020204030204" pitchFamily="34" charset="0"/>
                <a:cs typeface="Calibri" panose="020F0502020204030204" pitchFamily="34" charset="0"/>
              </a:rPr>
              <a:t>* VMS = </a:t>
            </a:r>
            <a:r>
              <a:rPr lang="en-US" sz="1600" dirty="0" err="1" smtClean="0">
                <a:solidFill>
                  <a:schemeClr val="bg1"/>
                </a:solidFill>
                <a:latin typeface="Calibri" panose="020F0502020204030204" pitchFamily="34" charset="0"/>
                <a:cs typeface="Calibri" panose="020F0502020204030204" pitchFamily="34" charset="0"/>
              </a:rPr>
              <a:t>Variational</a:t>
            </a:r>
            <a:r>
              <a:rPr lang="en-US" sz="1600" dirty="0" smtClean="0">
                <a:solidFill>
                  <a:schemeClr val="bg1"/>
                </a:solidFill>
                <a:latin typeface="Calibri" panose="020F0502020204030204" pitchFamily="34" charset="0"/>
                <a:cs typeface="Calibri" panose="020F0502020204030204" pitchFamily="34" charset="0"/>
              </a:rPr>
              <a:t> Multi-Scale</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9921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3.3.3: VMS-POD-ROM</a:t>
            </a:r>
          </a:p>
        </p:txBody>
      </p:sp>
      <p:sp>
        <p:nvSpPr>
          <p:cNvPr id="12" name="TextBox 11"/>
          <p:cNvSpPr txBox="1"/>
          <p:nvPr/>
        </p:nvSpPr>
        <p:spPr>
          <a:xfrm>
            <a:off x="246529" y="914400"/>
            <a:ext cx="8897471"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VMS-POD-ROM</a:t>
            </a:r>
            <a:r>
              <a:rPr lang="en-US" dirty="0" smtClean="0">
                <a:latin typeface="Calibri" panose="020F0502020204030204" pitchFamily="34" charset="0"/>
                <a:cs typeface="Calibri" panose="020F0502020204030204" pitchFamily="34" charset="0"/>
              </a:rPr>
              <a:t> has the form:</a:t>
            </a:r>
          </a:p>
        </p:txBody>
      </p:sp>
      <p:pic>
        <p:nvPicPr>
          <p:cNvPr id="11" name="Picture 10"/>
          <p:cNvPicPr>
            <a:picLocks noChangeAspect="1"/>
          </p:cNvPicPr>
          <p:nvPr/>
        </p:nvPicPr>
        <p:blipFill>
          <a:blip r:embed="rId3"/>
          <a:stretch>
            <a:fillRect/>
          </a:stretch>
        </p:blipFill>
        <p:spPr>
          <a:xfrm>
            <a:off x="1456929" y="1483405"/>
            <a:ext cx="6620271" cy="1171927"/>
          </a:xfrm>
          <a:prstGeom prst="rect">
            <a:avLst/>
          </a:prstGeom>
        </p:spPr>
      </p:pic>
      <p:sp>
        <p:nvSpPr>
          <p:cNvPr id="14" name="TextBox 13"/>
          <p:cNvSpPr txBox="1"/>
          <p:nvPr/>
        </p:nvSpPr>
        <p:spPr>
          <a:xfrm>
            <a:off x="170329" y="2438400"/>
            <a:ext cx="8897471" cy="1046440"/>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Remarks: </a:t>
            </a:r>
          </a:p>
          <a:p>
            <a:endParaRPr lang="en-US" sz="800" b="1" i="1"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EV term applied to small scales only, following principle of energy transfer locality:</a:t>
            </a:r>
          </a:p>
          <a:p>
            <a:pPr marL="742950" lvl="1"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a:blip r:embed="rId4"/>
          <a:stretch>
            <a:fillRect/>
          </a:stretch>
        </p:blipFill>
        <p:spPr>
          <a:xfrm>
            <a:off x="1602442" y="3276600"/>
            <a:ext cx="5331487" cy="834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70329" y="3963412"/>
                <a:ext cx="8897471" cy="3046988"/>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Unlike S-POD-ROM, VMS-POD-ROM acts only on small resolved scales, whereas in S-POD-ROM, it acts on all (small and large) resolved scales.</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(38) is coupled through two terms: </a:t>
                </a:r>
              </a:p>
              <a:p>
                <a:pPr lvl="1"/>
                <a:endParaRPr lang="en-US" sz="400"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𝒂</m:t>
                        </m:r>
                      </m:e>
                      <m:sup>
                        <m:r>
                          <a:rPr lang="en-US" i="1">
                            <a:latin typeface="Cambria Math" panose="02040503050406030204" pitchFamily="18" charset="0"/>
                          </a:rPr>
                          <m:t>𝑇</m:t>
                        </m:r>
                      </m:sup>
                    </m:sSup>
                    <m:r>
                      <a:rPr lang="en-US" b="1" i="1">
                        <a:latin typeface="Cambria Math" panose="02040503050406030204" pitchFamily="18" charset="0"/>
                      </a:rPr>
                      <m:t>𝑩𝒂</m:t>
                    </m:r>
                    <m:r>
                      <a:rPr lang="en-US" i="1">
                        <a:latin typeface="Cambria Math" panose="02040503050406030204" pitchFamily="18" charset="0"/>
                      </a:rPr>
                      <m:t>: </m:t>
                    </m:r>
                  </m:oMath>
                </a14:m>
                <a:r>
                  <a:rPr lang="en-US" dirty="0">
                    <a:latin typeface="Calibri" panose="020F0502020204030204" pitchFamily="34" charset="0"/>
                    <a:cs typeface="Calibri" panose="020F0502020204030204" pitchFamily="34" charset="0"/>
                  </a:rPr>
                  <a:t>represents nonlinear convective term (</a:t>
                </a:r>
                <a14:m>
                  <m:oMath xmlns:m="http://schemas.openxmlformats.org/officeDocument/2006/math">
                    <m:sSup>
                      <m:sSupPr>
                        <m:ctrlPr>
                          <a:rPr lang="en-US" i="1">
                            <a:latin typeface="Cambria Math" panose="02040503050406030204" pitchFamily="18" charset="0"/>
                            <a:cs typeface="Calibri" panose="020F0502020204030204" pitchFamily="34" charset="0"/>
                          </a:rPr>
                        </m:ctrlPr>
                      </m:sSupPr>
                      <m:e>
                        <m:r>
                          <a:rPr lang="en-US" b="1" i="1">
                            <a:latin typeface="Cambria Math" panose="02040503050406030204" pitchFamily="18" charset="0"/>
                            <a:cs typeface="Calibri" panose="020F0502020204030204" pitchFamily="34" charset="0"/>
                          </a:rPr>
                          <m:t>𝒖</m:t>
                        </m:r>
                      </m:e>
                      <m:sup>
                        <m:r>
                          <a:rPr lang="en-US" i="1">
                            <a:latin typeface="Cambria Math" panose="02040503050406030204" pitchFamily="18" charset="0"/>
                            <a:cs typeface="Calibri" panose="020F0502020204030204" pitchFamily="34" charset="0"/>
                          </a:rPr>
                          <m:t>𝑟</m:t>
                        </m:r>
                      </m:sup>
                    </m:sSup>
                    <m:r>
                      <a:rPr lang="en-US" i="1">
                        <a:latin typeface="Cambria Math" panose="02040503050406030204" pitchFamily="18" charset="0"/>
                        <a:ea typeface="Cambria Math" panose="02040503050406030204" pitchFamily="18" charset="0"/>
                        <a:cs typeface="Calibri" panose="020F0502020204030204" pitchFamily="34" charset="0"/>
                      </a:rPr>
                      <m:t>∙</m:t>
                    </m:r>
                    <m:r>
                      <a:rPr lang="en-US" i="1">
                        <a:latin typeface="Cambria Math" panose="02040503050406030204" pitchFamily="18" charset="0"/>
                        <a:ea typeface="Cambria Math" panose="02040503050406030204" pitchFamily="18" charset="0"/>
                        <a:cs typeface="Calibri" panose="020F0502020204030204" pitchFamily="34" charset="0"/>
                      </a:rPr>
                      <m:t>𝛻</m:t>
                    </m:r>
                    <m:r>
                      <a:rPr lang="en-US" i="1">
                        <a:latin typeface="Cambria Math" panose="02040503050406030204" pitchFamily="18" charset="0"/>
                        <a:ea typeface="Cambria Math" panose="02040503050406030204" pitchFamily="18" charset="0"/>
                        <a:cs typeface="Calibri" panose="020F0502020204030204" pitchFamily="34" charset="0"/>
                      </a:rPr>
                      <m:t>)</m:t>
                    </m:r>
                    <m:sSup>
                      <m:sSupPr>
                        <m:ctrlPr>
                          <a:rPr lang="en-US" i="1">
                            <a:latin typeface="Cambria Math" panose="02040503050406030204" pitchFamily="18" charset="0"/>
                            <a:cs typeface="Calibri" panose="020F0502020204030204" pitchFamily="34" charset="0"/>
                          </a:rPr>
                        </m:ctrlPr>
                      </m:sSupPr>
                      <m:e>
                        <m:r>
                          <a:rPr lang="en-US" b="1" i="1">
                            <a:latin typeface="Cambria Math" panose="02040503050406030204" pitchFamily="18" charset="0"/>
                            <a:cs typeface="Calibri" panose="020F0502020204030204" pitchFamily="34" charset="0"/>
                          </a:rPr>
                          <m:t>𝒖</m:t>
                        </m:r>
                      </m:e>
                      <m:sup>
                        <m:r>
                          <a:rPr lang="en-US" i="1">
                            <a:latin typeface="Cambria Math" panose="02040503050406030204" pitchFamily="18" charset="0"/>
                            <a:cs typeface="Calibri" panose="020F0502020204030204" pitchFamily="34" charset="0"/>
                          </a:rPr>
                          <m:t>𝑟</m:t>
                        </m:r>
                      </m:sup>
                    </m:sSup>
                  </m:oMath>
                </a14:m>
                <a:endParaRPr lang="en-US"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(ii)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𝑨</m:t>
                        </m:r>
                      </m:e>
                      <m:sup>
                        <m:r>
                          <a:rPr lang="en-US" i="1">
                            <a:latin typeface="Cambria Math" panose="02040503050406030204" pitchFamily="18" charset="0"/>
                          </a:rPr>
                          <m:t>𝑇</m:t>
                        </m:r>
                      </m:sup>
                    </m:sSup>
                    <m:r>
                      <a:rPr lang="en-US" b="1" i="1">
                        <a:latin typeface="Cambria Math" panose="02040503050406030204" pitchFamily="18" charset="0"/>
                      </a:rPr>
                      <m:t>𝒂</m:t>
                    </m:r>
                    <m:r>
                      <a:rPr lang="en-US" i="1">
                        <a:latin typeface="Cambria Math" panose="02040503050406030204" pitchFamily="18" charset="0"/>
                      </a:rPr>
                      <m:t>: </m:t>
                    </m:r>
                  </m:oMath>
                </a14:m>
                <a:r>
                  <a:rPr lang="en-US" dirty="0">
                    <a:latin typeface="Calibri" panose="020F0502020204030204" pitchFamily="34" charset="0"/>
                    <a:cs typeface="Calibri" panose="020F0502020204030204" pitchFamily="34" charset="0"/>
                  </a:rPr>
                  <a:t>represents nonlinear term (</a:t>
                </a:r>
                <a14:m>
                  <m:oMath xmlns:m="http://schemas.openxmlformats.org/officeDocument/2006/math">
                    <m:sSup>
                      <m:sSupPr>
                        <m:ctrlPr>
                          <a:rPr lang="en-US" i="1">
                            <a:latin typeface="Cambria Math" panose="02040503050406030204" pitchFamily="18" charset="0"/>
                            <a:cs typeface="Calibri" panose="020F0502020204030204" pitchFamily="34" charset="0"/>
                          </a:rPr>
                        </m:ctrlPr>
                      </m:sSupPr>
                      <m:e>
                        <m:r>
                          <a:rPr lang="en-US" b="1" i="1">
                            <a:latin typeface="Cambria Math" panose="02040503050406030204" pitchFamily="18" charset="0"/>
                            <a:cs typeface="Calibri" panose="020F0502020204030204" pitchFamily="34" charset="0"/>
                          </a:rPr>
                          <m:t>𝒖</m:t>
                        </m:r>
                      </m:e>
                      <m:sup>
                        <m:r>
                          <a:rPr lang="en-US" i="1">
                            <a:latin typeface="Cambria Math" panose="02040503050406030204" pitchFamily="18" charset="0"/>
                            <a:cs typeface="Calibri" panose="020F0502020204030204" pitchFamily="34" charset="0"/>
                          </a:rPr>
                          <m:t>𝑟</m:t>
                        </m:r>
                      </m:sup>
                    </m:sSup>
                    <m:r>
                      <a:rPr lang="en-US" i="1">
                        <a:latin typeface="Cambria Math" panose="02040503050406030204" pitchFamily="18" charset="0"/>
                        <a:ea typeface="Cambria Math" panose="02040503050406030204" pitchFamily="18" charset="0"/>
                        <a:cs typeface="Calibri" panose="020F0502020204030204" pitchFamily="34" charset="0"/>
                      </a:rPr>
                      <m:t>∙</m:t>
                    </m:r>
                    <m:r>
                      <a:rPr lang="en-US" i="1">
                        <a:latin typeface="Cambria Math" panose="02040503050406030204" pitchFamily="18" charset="0"/>
                        <a:ea typeface="Cambria Math" panose="02040503050406030204" pitchFamily="18" charset="0"/>
                        <a:cs typeface="Calibri" panose="020F0502020204030204" pitchFamily="34" charset="0"/>
                      </a:rPr>
                      <m:t>𝛻</m:t>
                    </m:r>
                    <m:r>
                      <a:rPr lang="en-US" i="1">
                        <a:latin typeface="Cambria Math" panose="02040503050406030204" pitchFamily="18" charset="0"/>
                        <a:ea typeface="Cambria Math" panose="02040503050406030204" pitchFamily="18" charset="0"/>
                        <a:cs typeface="Calibri" panose="020F0502020204030204" pitchFamily="34" charset="0"/>
                      </a:rPr>
                      <m:t>)</m:t>
                    </m:r>
                    <m:sSup>
                      <m:sSupPr>
                        <m:ctrlPr>
                          <a:rPr lang="en-US" i="1">
                            <a:latin typeface="Cambria Math" panose="02040503050406030204" pitchFamily="18" charset="0"/>
                            <a:cs typeface="Calibri" panose="020F0502020204030204" pitchFamily="34" charset="0"/>
                          </a:rPr>
                        </m:ctrlPr>
                      </m:sSupPr>
                      <m:e>
                        <m:r>
                          <a:rPr lang="en-US" b="1" i="1">
                            <a:latin typeface="Cambria Math" panose="02040503050406030204" pitchFamily="18" charset="0"/>
                            <a:cs typeface="Calibri" panose="020F0502020204030204" pitchFamily="34" charset="0"/>
                          </a:rPr>
                          <m:t>𝒖</m:t>
                        </m:r>
                      </m:e>
                      <m:sup>
                        <m:r>
                          <a:rPr lang="en-US" i="1">
                            <a:latin typeface="Cambria Math" panose="02040503050406030204" pitchFamily="18" charset="0"/>
                            <a:cs typeface="Calibri" panose="020F0502020204030204" pitchFamily="34" charset="0"/>
                          </a:rPr>
                          <m:t>𝑟</m:t>
                        </m:r>
                      </m:sup>
                    </m:sSup>
                  </m:oMath>
                </a14:m>
                <a:r>
                  <a:rPr lang="en-US" dirty="0">
                    <a:latin typeface="Calibri" panose="020F0502020204030204" pitchFamily="34" charset="0"/>
                    <a:cs typeface="Calibri" panose="020F0502020204030204" pitchFamily="34" charset="0"/>
                  </a:rPr>
                  <a:t> linearized around base flow </a:t>
                </a:r>
                <a14:m>
                  <m:oMath xmlns:m="http://schemas.openxmlformats.org/officeDocument/2006/math">
                    <m:r>
                      <a:rPr lang="en-US" b="1" i="1" dirty="0">
                        <a:latin typeface="Cambria Math" panose="02040503050406030204" pitchFamily="18" charset="0"/>
                        <a:cs typeface="Calibri" panose="020F0502020204030204" pitchFamily="34" charset="0"/>
                      </a:rPr>
                      <m:t>𝑼</m:t>
                    </m:r>
                  </m:oMath>
                </a14:m>
                <a:r>
                  <a:rPr lang="en-US" dirty="0" smtClean="0">
                    <a:latin typeface="Calibri" panose="020F0502020204030204" pitchFamily="34" charset="0"/>
                    <a:cs typeface="Calibri" panose="020F0502020204030204" pitchFamily="34" charset="0"/>
                  </a:rPr>
                  <a:t>.</a:t>
                </a:r>
              </a:p>
              <a:p>
                <a:pPr marL="1200150" lvl="2"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EV terms are nonlinear and need to be handled efficiently – discussed in Section 4.</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2"/>
                <a:endParaRPr lang="en-US" sz="400" dirty="0">
                  <a:latin typeface="Calibri" panose="020F0502020204030204" pitchFamily="34" charset="0"/>
                  <a:cs typeface="Calibri" panose="020F0502020204030204" pitchFamily="34" charset="0"/>
                </a:endParaRPr>
              </a:p>
              <a:p>
                <a:pPr lvl="2"/>
                <a:endParaRPr lang="en-US" sz="4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70329" y="3963412"/>
                <a:ext cx="8897471" cy="3046988"/>
              </a:xfrm>
              <a:prstGeom prst="rect">
                <a:avLst/>
              </a:prstGeom>
              <a:blipFill>
                <a:blip r:embed="rId5"/>
                <a:stretch>
                  <a:fillRect t="-1000"/>
                </a:stretch>
              </a:blipFill>
            </p:spPr>
            <p:txBody>
              <a:bodyPr/>
              <a:lstStyle/>
              <a:p>
                <a:r>
                  <a:rPr lang="en-US">
                    <a:noFill/>
                  </a:rPr>
                  <a:t> </a:t>
                </a:r>
              </a:p>
            </p:txBody>
          </p:sp>
        </mc:Fallback>
      </mc:AlternateContent>
    </p:spTree>
    <p:extLst>
      <p:ext uri="{BB962C8B-B14F-4D97-AF65-F5344CB8AC3E}">
        <p14:creationId xmlns:p14="http://schemas.microsoft.com/office/powerpoint/2010/main" val="23334953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206188" y="914400"/>
                <a:ext cx="8610600" cy="1169551"/>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Dynamic </a:t>
                </a:r>
                <a:r>
                  <a:rPr lang="en-US" b="1" i="1" dirty="0" err="1" smtClean="0">
                    <a:latin typeface="Calibri" panose="020F0502020204030204" pitchFamily="34" charset="0"/>
                    <a:cs typeface="Calibri" panose="020F0502020204030204" pitchFamily="34" charset="0"/>
                  </a:rPr>
                  <a:t>subgrid</a:t>
                </a:r>
                <a:r>
                  <a:rPr lang="en-US" b="1" i="1" dirty="0" smtClean="0">
                    <a:latin typeface="Calibri" panose="020F0502020204030204" pitchFamily="34" charset="0"/>
                    <a:cs typeface="Calibri" panose="020F0502020204030204" pitchFamily="34" charset="0"/>
                  </a:rPr>
                  <a:t> model</a:t>
                </a:r>
                <a:r>
                  <a:rPr lang="en-US" dirty="0" smtClean="0">
                    <a:latin typeface="Calibri" panose="020F0502020204030204" pitchFamily="34" charset="0"/>
                    <a:cs typeface="Calibri" panose="020F0502020204030204" pitchFamily="34" charset="0"/>
                  </a:rPr>
                  <a:t>: </a:t>
                </a: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b="0" i="1" smtClean="0">
                            <a:latin typeface="Cambria Math" panose="02040503050406030204" pitchFamily="18" charset="0"/>
                            <a:cs typeface="Calibri" panose="020F0502020204030204" pitchFamily="34" charset="0"/>
                          </a:rPr>
                          <m:t>𝑇</m:t>
                        </m:r>
                      </m:sub>
                    </m:sSub>
                    <m:r>
                      <a:rPr lang="en-US" b="0" i="1" smtClean="0">
                        <a:latin typeface="Cambria Math" panose="02040503050406030204" pitchFamily="18" charset="0"/>
                        <a:cs typeface="Calibri" panose="020F0502020204030204" pitchFamily="34" charset="0"/>
                      </a:rPr>
                      <m:t>=</m:t>
                    </m:r>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ea typeface="Cambria Math" panose="02040503050406030204" pitchFamily="18" charset="0"/>
                            <a:cs typeface="Calibri" panose="020F0502020204030204" pitchFamily="34" charset="0"/>
                          </a:rPr>
                          <m:t>𝜈</m:t>
                        </m:r>
                      </m:e>
                      <m:sub>
                        <m:r>
                          <a:rPr lang="en-US" b="0" i="1" smtClean="0">
                            <a:latin typeface="Cambria Math" panose="02040503050406030204" pitchFamily="18" charset="0"/>
                            <a:ea typeface="Cambria Math" panose="02040503050406030204" pitchFamily="18" charset="0"/>
                            <a:cs typeface="Calibri" panose="020F0502020204030204" pitchFamily="34" charset="0"/>
                          </a:rPr>
                          <m:t>𝐷</m:t>
                        </m:r>
                        <m:r>
                          <a:rPr lang="en-US" i="1">
                            <a:latin typeface="Cambria Math" panose="02040503050406030204" pitchFamily="18" charset="0"/>
                            <a:cs typeface="Calibri" panose="020F0502020204030204" pitchFamily="34" charset="0"/>
                          </a:rPr>
                          <m:t>𝑆</m:t>
                        </m:r>
                      </m:sub>
                    </m:sSub>
                    <m:r>
                      <a:rPr lang="en-US" b="0" i="1" smtClean="0">
                        <a:latin typeface="Cambria Math" panose="02040503050406030204" pitchFamily="18" charset="0"/>
                        <a:cs typeface="Calibri" panose="020F0502020204030204" pitchFamily="34" charset="0"/>
                      </a:rPr>
                      <m:t>=</m:t>
                    </m:r>
                    <m:d>
                      <m:dPr>
                        <m:ctrlPr>
                          <a:rPr lang="en-US" b="0" i="1" smtClean="0">
                            <a:latin typeface="Cambria Math" panose="02040503050406030204" pitchFamily="18" charset="0"/>
                            <a:cs typeface="Calibri" panose="020F0502020204030204" pitchFamily="34" charset="0"/>
                          </a:rPr>
                        </m:ctrlPr>
                      </m:dPr>
                      <m:e>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𝑆</m:t>
                            </m:r>
                          </m:sub>
                        </m:sSub>
                        <m:r>
                          <a:rPr lang="en-US" b="0" i="1" smtClean="0">
                            <a:latin typeface="Cambria Math" panose="02040503050406030204" pitchFamily="18" charset="0"/>
                            <a:cs typeface="Calibri" panose="020F0502020204030204" pitchFamily="34" charset="0"/>
                          </a:rPr>
                          <m:t>(</m:t>
                        </m:r>
                        <m:r>
                          <a:rPr lang="en-US" b="1" i="1" smtClean="0">
                            <a:latin typeface="Cambria Math" panose="02040503050406030204" pitchFamily="18" charset="0"/>
                            <a:cs typeface="Calibri" panose="020F0502020204030204" pitchFamily="34" charset="0"/>
                          </a:rPr>
                          <m:t>𝒙</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𝑡</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𝛿</m:t>
                        </m:r>
                      </m:e>
                    </m:d>
                    <m:r>
                      <a:rPr lang="en-US" b="0" i="1" baseline="30000" smtClean="0">
                        <a:latin typeface="Cambria Math" panose="02040503050406030204" pitchFamily="18" charset="0"/>
                        <a:ea typeface="Cambria Math" panose="02040503050406030204" pitchFamily="18" charset="0"/>
                        <a:cs typeface="Calibri" panose="020F0502020204030204" pitchFamily="34" charset="0"/>
                      </a:rPr>
                      <m:t>2</m:t>
                    </m:r>
                    <m:r>
                      <a:rPr lang="en-US" i="1" dirty="0" smtClean="0">
                        <a:latin typeface="Cambria Math" panose="02040503050406030204" pitchFamily="18" charset="0"/>
                        <a:cs typeface="Calibri" panose="020F0502020204030204" pitchFamily="34" charset="0"/>
                      </a:rPr>
                      <m:t>|</m:t>
                    </m:r>
                    <m:d>
                      <m:dPr>
                        <m:begChr m:val="|"/>
                        <m:endChr m:val="|"/>
                        <m:ctrlPr>
                          <a:rPr lang="en-US" i="1" dirty="0" smtClean="0">
                            <a:latin typeface="Cambria Math" panose="02040503050406030204" pitchFamily="18" charset="0"/>
                            <a:ea typeface="Cambria Math" panose="02040503050406030204" pitchFamily="18" charset="0"/>
                            <a:cs typeface="Calibri" panose="020F0502020204030204" pitchFamily="34" charset="0"/>
                          </a:rPr>
                        </m:ctrlPr>
                      </m:dPr>
                      <m:e>
                        <m:r>
                          <a:rPr lang="en-US" i="1" dirty="0" smtClean="0">
                            <a:latin typeface="Cambria Math" panose="02040503050406030204" pitchFamily="18" charset="0"/>
                            <a:ea typeface="Cambria Math" panose="02040503050406030204" pitchFamily="18" charset="0"/>
                            <a:cs typeface="Calibri" panose="020F0502020204030204" pitchFamily="34" charset="0"/>
                          </a:rPr>
                          <m:t>𝔻</m:t>
                        </m:r>
                        <m:d>
                          <m:dPr>
                            <m:ctrlPr>
                              <a:rPr lang="en-US" b="0" i="1" dirty="0"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b="1" i="1">
                                    <a:latin typeface="Cambria Math" panose="02040503050406030204" pitchFamily="18" charset="0"/>
                                    <a:ea typeface="Cambria Math" panose="02040503050406030204" pitchFamily="18" charset="0"/>
                                    <a:cs typeface="Calibri" panose="020F0502020204030204" pitchFamily="34" charset="0"/>
                                  </a:rPr>
                                </m:ctrlPr>
                              </m:sSubPr>
                              <m:e>
                                <m:r>
                                  <a:rPr lang="en-US" b="1" i="1">
                                    <a:latin typeface="Cambria Math" panose="02040503050406030204" pitchFamily="18" charset="0"/>
                                    <a:ea typeface="Cambria Math" panose="02040503050406030204" pitchFamily="18" charset="0"/>
                                    <a:cs typeface="Calibri" panose="020F0502020204030204" pitchFamily="34" charset="0"/>
                                  </a:rPr>
                                  <m:t>𝒖</m:t>
                                </m:r>
                              </m:e>
                              <m:sub>
                                <m:r>
                                  <a:rPr lang="en-US" i="1">
                                    <a:latin typeface="Cambria Math" panose="02040503050406030204" pitchFamily="18" charset="0"/>
                                    <a:ea typeface="Cambria Math" panose="02040503050406030204" pitchFamily="18" charset="0"/>
                                    <a:cs typeface="Calibri" panose="020F0502020204030204" pitchFamily="34" charset="0"/>
                                  </a:rPr>
                                  <m:t>𝑟</m:t>
                                </m:r>
                              </m:sub>
                            </m:sSub>
                          </m:e>
                        </m:d>
                      </m:e>
                    </m:d>
                    <m:r>
                      <a:rPr lang="en-US" b="0" i="1" dirty="0" smtClean="0">
                        <a:latin typeface="Cambria Math" panose="02040503050406030204" pitchFamily="18" charset="0"/>
                        <a:ea typeface="Cambria Math" panose="02040503050406030204" pitchFamily="18" charset="0"/>
                        <a:cs typeface="Calibri" panose="020F0502020204030204" pitchFamily="34" charset="0"/>
                      </a:rPr>
                      <m:t>|</m:t>
                    </m:r>
                    <m:r>
                      <a:rPr lang="en-US" b="0" i="1" baseline="-25000" dirty="0" smtClean="0">
                        <a:latin typeface="Cambria Math" panose="02040503050406030204" pitchFamily="18" charset="0"/>
                        <a:ea typeface="Cambria Math" panose="02040503050406030204" pitchFamily="18" charset="0"/>
                        <a:cs typeface="Calibri" panose="020F0502020204030204" pitchFamily="34" charset="0"/>
                      </a:rPr>
                      <m:t>𝐹</m:t>
                    </m:r>
                  </m:oMath>
                </a14:m>
                <a:r>
                  <a:rPr lang="en-US" baseline="-25000" dirty="0" smtClean="0">
                    <a:latin typeface="Calibri" panose="020F0502020204030204" pitchFamily="34" charset="0"/>
                    <a:cs typeface="Calibri" panose="020F0502020204030204" pitchFamily="34" charset="0"/>
                  </a:rPr>
                  <a:t>.</a:t>
                </a:r>
              </a:p>
              <a:p>
                <a:pPr lvl="1"/>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DS-POD-ROM </a:t>
                </a:r>
                <a:r>
                  <a:rPr lang="en-US" dirty="0">
                    <a:latin typeface="Calibri" panose="020F0502020204030204" pitchFamily="34" charset="0"/>
                    <a:cs typeface="Calibri" panose="020F0502020204030204" pitchFamily="34" charset="0"/>
                  </a:rPr>
                  <a:t>is of form (24) with: </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06188" y="914400"/>
                <a:ext cx="8610600" cy="1169551"/>
              </a:xfrm>
              <a:prstGeom prst="rect">
                <a:avLst/>
              </a:prstGeom>
              <a:blipFill>
                <a:blip r:embed="rId3"/>
                <a:stretch>
                  <a:fillRect l="-496" t="-2604"/>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447800" y="1676400"/>
            <a:ext cx="5953125" cy="140017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04800" y="3250049"/>
                <a:ext cx="8610600" cy="4308872"/>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Least-squares problem </a:t>
                </a:r>
                <a:r>
                  <a:rPr lang="en-US" dirty="0" smtClean="0">
                    <a:latin typeface="Calibri" panose="020F0502020204030204" pitchFamily="34" charset="0"/>
                    <a:cs typeface="Calibri" panose="020F0502020204030204" pitchFamily="34" charset="0"/>
                  </a:rPr>
                  <a:t>for </a:t>
                </a: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𝐶</m:t>
                        </m:r>
                      </m:e>
                      <m:sub>
                        <m:r>
                          <a:rPr lang="en-US" i="1">
                            <a:latin typeface="Cambria Math" panose="02040503050406030204" pitchFamily="18" charset="0"/>
                            <a:cs typeface="Calibri" panose="020F0502020204030204" pitchFamily="34" charset="0"/>
                          </a:rPr>
                          <m:t>𝑆</m:t>
                        </m:r>
                      </m:sub>
                    </m:sSub>
                    <m:d>
                      <m:dPr>
                        <m:ctrlPr>
                          <a:rPr lang="en-US" i="1">
                            <a:latin typeface="Cambria Math" panose="02040503050406030204" pitchFamily="18" charset="0"/>
                            <a:cs typeface="Calibri" panose="020F0502020204030204" pitchFamily="34" charset="0"/>
                          </a:rPr>
                        </m:ctrlPr>
                      </m:dPr>
                      <m:e>
                        <m:r>
                          <a:rPr lang="en-US" b="1" i="1">
                            <a:latin typeface="Cambria Math" panose="02040503050406030204" pitchFamily="18" charset="0"/>
                            <a:cs typeface="Calibri" panose="020F0502020204030204" pitchFamily="34" charset="0"/>
                          </a:rPr>
                          <m:t>𝒙</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𝑡</m:t>
                        </m:r>
                      </m:e>
                    </m:d>
                  </m:oMath>
                </a14:m>
                <a:r>
                  <a:rPr lang="en-US" dirty="0" smtClean="0">
                    <a:latin typeface="Calibri" panose="020F0502020204030204" pitchFamily="34" charset="0"/>
                    <a:cs typeface="Calibri" panose="020F0502020204030204" pitchFamily="34" charset="0"/>
                  </a:rPr>
                  <a:t> is obtained by applying filtering twice to ROM equations, assuming </a:t>
                </a: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𝐶</m:t>
                        </m:r>
                      </m:e>
                      <m:sub>
                        <m:r>
                          <a:rPr lang="en-US" i="1">
                            <a:latin typeface="Cambria Math" panose="02040503050406030204" pitchFamily="18" charset="0"/>
                            <a:cs typeface="Calibri" panose="020F0502020204030204" pitchFamily="34" charset="0"/>
                          </a:rPr>
                          <m:t>𝑆</m:t>
                        </m:r>
                      </m:sub>
                    </m:sSub>
                    <m:d>
                      <m:dPr>
                        <m:ctrlPr>
                          <a:rPr lang="en-US" i="1">
                            <a:latin typeface="Cambria Math" panose="02040503050406030204" pitchFamily="18" charset="0"/>
                            <a:cs typeface="Calibri" panose="020F0502020204030204" pitchFamily="34" charset="0"/>
                          </a:rPr>
                        </m:ctrlPr>
                      </m:dPr>
                      <m:e>
                        <m:r>
                          <a:rPr lang="en-US" b="1" i="1">
                            <a:latin typeface="Cambria Math" panose="02040503050406030204" pitchFamily="18" charset="0"/>
                            <a:cs typeface="Calibri" panose="020F0502020204030204" pitchFamily="34" charset="0"/>
                          </a:rPr>
                          <m:t>𝒙</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𝑡</m:t>
                        </m:r>
                      </m:e>
                    </m:d>
                    <m:r>
                      <a:rPr lang="en-US" b="0" i="0" smtClean="0">
                        <a:latin typeface="Cambria Math" panose="02040503050406030204" pitchFamily="18" charset="0"/>
                        <a:cs typeface="Calibri" panose="020F0502020204030204" pitchFamily="34" charset="0"/>
                      </a:rPr>
                      <m:t> </m:t>
                    </m:r>
                  </m:oMath>
                </a14:m>
                <a:r>
                  <a:rPr lang="en-US" dirty="0" smtClean="0">
                    <a:latin typeface="Calibri" panose="020F0502020204030204" pitchFamily="34" charset="0"/>
                    <a:cs typeface="Calibri" panose="020F0502020204030204" pitchFamily="34" charset="0"/>
                  </a:rPr>
                  <a:t>is constant under double filtering, and equating terms.</a:t>
                </a: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4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Remarks:</a:t>
                </a:r>
              </a:p>
              <a:p>
                <a:pPr marL="285750" indent="-285750">
                  <a:buFont typeface="Arial" panose="020B0604020202020204" pitchFamily="34" charset="0"/>
                  <a:buChar char="•"/>
                </a:pPr>
                <a:endParaRPr lang="en-US" sz="400" b="1"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m:rPr>
                            <m:sty m:val="p"/>
                          </m:rPr>
                          <a:rPr lang="en-US" i="0">
                            <a:latin typeface="Cambria Math" panose="02040503050406030204" pitchFamily="18" charset="0"/>
                            <a:ea typeface="Cambria Math" panose="02040503050406030204" pitchFamily="18" charset="0"/>
                            <a:cs typeface="Calibri" panose="020F0502020204030204" pitchFamily="34" charset="0"/>
                          </a:rPr>
                          <m:t>ν</m:t>
                        </m:r>
                      </m:e>
                      <m:sub>
                        <m:r>
                          <m:rPr>
                            <m:sty m:val="p"/>
                          </m:rPr>
                          <a:rPr lang="en-US" b="0" i="0" smtClean="0">
                            <a:latin typeface="Cambria Math" panose="02040503050406030204" pitchFamily="18" charset="0"/>
                            <a:cs typeface="Calibri" panose="020F0502020204030204" pitchFamily="34" charset="0"/>
                          </a:rPr>
                          <m:t>DS</m:t>
                        </m:r>
                      </m:sub>
                    </m:sSub>
                    <m:r>
                      <a:rPr lang="en-US" b="0" i="0" smtClean="0">
                        <a:latin typeface="Cambria Math" panose="02040503050406030204" pitchFamily="18" charset="0"/>
                        <a:cs typeface="Calibri" panose="020F0502020204030204" pitchFamily="34" charset="0"/>
                      </a:rPr>
                      <m:t>  </m:t>
                    </m:r>
                  </m:oMath>
                </a14:m>
                <a:r>
                  <a:rPr lang="en-US" dirty="0" smtClean="0">
                    <a:latin typeface="Calibri" panose="020F0502020204030204" pitchFamily="34" charset="0"/>
                    <a:cs typeface="Calibri" panose="020F0502020204030204" pitchFamily="34" charset="0"/>
                  </a:rPr>
                  <a:t>can take on negative values – can be interpreted as </a:t>
                </a:r>
                <a:r>
                  <a:rPr lang="en-US" b="1" dirty="0" smtClean="0">
                    <a:latin typeface="Calibri" panose="020F0502020204030204" pitchFamily="34" charset="0"/>
                    <a:cs typeface="Calibri" panose="020F0502020204030204" pitchFamily="34" charset="0"/>
                  </a:rPr>
                  <a:t>backscatter</a:t>
                </a:r>
                <a:r>
                  <a:rPr lang="en-US" dirty="0" smtClean="0">
                    <a:latin typeface="Calibri" panose="020F0502020204030204" pitchFamily="34" charset="0"/>
                    <a:cs typeface="Calibri" panose="020F0502020204030204" pitchFamily="34" charset="0"/>
                  </a:rPr>
                  <a:t> (inverse transfer of energy from high index POD modes to low index modes).  </a:t>
                </a:r>
              </a:p>
              <a:p>
                <a:endParaRPr lang="en-US" sz="400" dirty="0" smtClean="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Notion of backscatter is well-established in LES.</a:t>
                </a:r>
              </a:p>
              <a:p>
                <a:pPr lvl="2"/>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EV terms are nonlinear and need to be handled efficiently – discussed in Section 4.</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2"/>
                <a:endParaRPr lang="en-US" sz="400" dirty="0">
                  <a:latin typeface="Calibri" panose="020F0502020204030204" pitchFamily="34" charset="0"/>
                  <a:cs typeface="Calibri" panose="020F0502020204030204" pitchFamily="34" charset="0"/>
                </a:endParaRPr>
              </a:p>
              <a:p>
                <a:pPr lvl="2"/>
                <a:endParaRPr lang="en-US" sz="4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4800" y="3250049"/>
                <a:ext cx="8610600" cy="4308872"/>
              </a:xfrm>
              <a:prstGeom prst="rect">
                <a:avLst/>
              </a:prstGeom>
              <a:blipFill>
                <a:blip r:embed="rId5"/>
                <a:stretch>
                  <a:fillRect l="-425" t="-707" r="-354"/>
                </a:stretch>
              </a:blipFill>
            </p:spPr>
            <p:txBody>
              <a:bodyPr/>
              <a:lstStyle/>
              <a:p>
                <a:r>
                  <a:rPr lang="en-US">
                    <a:noFill/>
                  </a:rPr>
                  <a:t> </a:t>
                </a:r>
              </a:p>
            </p:txBody>
          </p:sp>
        </mc:Fallback>
      </mc:AlternateContent>
      <p:sp>
        <p:nvSpPr>
          <p:cNvPr id="7"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Section 3.3.4 : DS*-POD-ROM</a:t>
            </a:r>
          </a:p>
        </p:txBody>
      </p:sp>
      <p:sp>
        <p:nvSpPr>
          <p:cNvPr id="8" name="TextBox 7"/>
          <p:cNvSpPr txBox="1"/>
          <p:nvPr/>
        </p:nvSpPr>
        <p:spPr>
          <a:xfrm>
            <a:off x="76200" y="6519446"/>
            <a:ext cx="5715000" cy="338554"/>
          </a:xfrm>
          <a:prstGeom prst="rect">
            <a:avLst/>
          </a:prstGeom>
          <a:noFill/>
        </p:spPr>
        <p:txBody>
          <a:bodyPr wrap="square" rtlCol="0">
            <a:spAutoFit/>
          </a:bodyPr>
          <a:lstStyle/>
          <a:p>
            <a:r>
              <a:rPr lang="en-US" sz="1600" dirty="0" smtClean="0">
                <a:solidFill>
                  <a:schemeClr val="bg1"/>
                </a:solidFill>
                <a:latin typeface="Calibri" panose="020F0502020204030204" pitchFamily="34" charset="0"/>
                <a:cs typeface="Calibri" panose="020F0502020204030204" pitchFamily="34" charset="0"/>
              </a:rPr>
              <a:t>* DS = Dynamic </a:t>
            </a:r>
            <a:r>
              <a:rPr lang="en-US" sz="1600" dirty="0" err="1" smtClean="0">
                <a:solidFill>
                  <a:schemeClr val="bg1"/>
                </a:solidFill>
                <a:latin typeface="Calibri" panose="020F0502020204030204" pitchFamily="34" charset="0"/>
                <a:cs typeface="Calibri" panose="020F0502020204030204" pitchFamily="34" charset="0"/>
              </a:rPr>
              <a:t>Subgrid</a:t>
            </a:r>
            <a:endParaRPr lang="en-US" sz="1600" dirty="0">
              <a:solidFill>
                <a:schemeClr val="bg1"/>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6"/>
          <a:stretch>
            <a:fillRect/>
          </a:stretch>
        </p:blipFill>
        <p:spPr>
          <a:xfrm>
            <a:off x="1905000" y="3838575"/>
            <a:ext cx="6083496" cy="122304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838200" y="4191000"/>
                <a:ext cx="990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838200" y="4191000"/>
                <a:ext cx="99060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38577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dirty="0" smtClean="0">
                <a:latin typeface="Calibri" panose="020F0502020204030204" pitchFamily="34" charset="0"/>
              </a:rPr>
              <a:t>Section 2: POD/</a:t>
            </a:r>
            <a:r>
              <a:rPr lang="en-US" sz="2400" dirty="0" err="1" smtClean="0">
                <a:latin typeface="Calibri" panose="020F0502020204030204" pitchFamily="34" charset="0"/>
              </a:rPr>
              <a:t>Galerkin</a:t>
            </a:r>
            <a:r>
              <a:rPr lang="en-US" sz="2400" dirty="0" smtClean="0">
                <a:latin typeface="Calibri" panose="020F0502020204030204" pitchFamily="34" charset="0"/>
              </a:rPr>
              <a:t> ROMs for </a:t>
            </a:r>
            <a:r>
              <a:rPr lang="en-US" sz="2400"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dirty="0" smtClean="0">
                <a:latin typeface="Calibri" panose="020F0502020204030204" pitchFamily="34" charset="0"/>
              </a:rPr>
              <a:t>Background on Turbulence </a:t>
            </a:r>
            <a:r>
              <a:rPr lang="en-US" sz="2400" dirty="0">
                <a:latin typeface="Calibri" panose="020F0502020204030204" pitchFamily="34" charset="0"/>
              </a:rPr>
              <a:t>M</a:t>
            </a:r>
            <a:r>
              <a:rPr lang="en-US" sz="2400"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dirty="0" smtClean="0">
              <a:latin typeface="Calibri" panose="020F0502020204030204" pitchFamily="34" charset="0"/>
            </a:endParaRPr>
          </a:p>
          <a:p>
            <a:pPr marL="457200" indent="-457200">
              <a:buAutoNum type="arabicPeriod" startAt="5"/>
            </a:pPr>
            <a:r>
              <a:rPr lang="en-US" sz="2400" b="1" dirty="0" smtClean="0">
                <a:latin typeface="Calibri" panose="020F0502020204030204" pitchFamily="34" charset="0"/>
              </a:rPr>
              <a:t>Section 4.1: Computational Efficiency</a:t>
            </a:r>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6.   Section 4.2: Numerical Results for 3D Flow Around Cylinder</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[8.  Basis Rotation (My Work – an Alternative Approach)] </a:t>
            </a:r>
            <a:endParaRPr lang="en-US" sz="2400"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19203089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1200329"/>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Ensuring Computational Efficiency (Section 4.1)</a:t>
            </a:r>
          </a:p>
        </p:txBody>
      </p:sp>
      <mc:AlternateContent xmlns:mc="http://schemas.openxmlformats.org/markup-compatibility/2006" xmlns:a14="http://schemas.microsoft.com/office/drawing/2010/main">
        <mc:Choice Requires="a14">
          <p:sp>
            <p:nvSpPr>
              <p:cNvPr id="2" name="TextBox 1"/>
              <p:cNvSpPr txBox="1"/>
              <p:nvPr/>
            </p:nvSpPr>
            <p:spPr>
              <a:xfrm>
                <a:off x="228600" y="1295400"/>
                <a:ext cx="8001000" cy="222189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All EV-POD-ROMs have </a:t>
                </a:r>
                <a:r>
                  <a:rPr lang="en-US" b="1" i="1" dirty="0" smtClean="0">
                    <a:latin typeface="Calibri" panose="020F0502020204030204" pitchFamily="34" charset="0"/>
                    <a:cs typeface="Calibri" panose="020F0502020204030204" pitchFamily="34" charset="0"/>
                  </a:rPr>
                  <a:t>nonlinear closure model </a:t>
                </a:r>
                <a:r>
                  <a:rPr lang="en-US" dirty="0" smtClean="0">
                    <a:latin typeface="Calibri" panose="020F0502020204030204" pitchFamily="34" charset="0"/>
                    <a:cs typeface="Calibri" panose="020F0502020204030204" pitchFamily="34" charset="0"/>
                  </a:rPr>
                  <a:t>terms except ML-POD-ROMs.</a:t>
                </a: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Two approaches used to ensure </a:t>
                </a:r>
                <a:r>
                  <a:rPr lang="en-US" b="1" i="1" dirty="0" smtClean="0">
                    <a:latin typeface="Calibri" panose="020F0502020204030204" pitchFamily="34" charset="0"/>
                    <a:cs typeface="Calibri" panose="020F0502020204030204" pitchFamily="34" charset="0"/>
                  </a:rPr>
                  <a:t>computational efficiency</a:t>
                </a:r>
                <a:r>
                  <a:rPr lang="en-US" dirty="0" smtClean="0">
                    <a:latin typeface="Calibri" panose="020F0502020204030204" pitchFamily="34" charset="0"/>
                    <a:cs typeface="Calibri" panose="020F0502020204030204" pitchFamily="34" charset="0"/>
                  </a:rPr>
                  <a:t>: </a:t>
                </a:r>
              </a:p>
              <a:p>
                <a:endParaRPr lang="en-US" sz="200" dirty="0" smtClean="0">
                  <a:latin typeface="Calibri" panose="020F0502020204030204" pitchFamily="34" charset="0"/>
                  <a:cs typeface="Calibri" panose="020F0502020204030204" pitchFamily="34" charset="0"/>
                </a:endParaRPr>
              </a:p>
              <a:p>
                <a:endParaRPr lang="en-US" sz="200" dirty="0" smtClean="0">
                  <a:latin typeface="Calibri" panose="020F0502020204030204" pitchFamily="34" charset="0"/>
                  <a:cs typeface="Calibri" panose="020F0502020204030204" pitchFamily="34" charset="0"/>
                </a:endParaRPr>
              </a:p>
              <a:p>
                <a:pPr marL="857250" lvl="1" indent="-400050">
                  <a:buAutoNum type="romanLcParenBoth"/>
                </a:pPr>
                <a:r>
                  <a:rPr lang="en-US" dirty="0" smtClean="0">
                    <a:latin typeface="Calibri" panose="020F0502020204030204" pitchFamily="34" charset="0"/>
                    <a:cs typeface="Calibri" panose="020F0502020204030204" pitchFamily="34" charset="0"/>
                  </a:rPr>
                  <a:t>Instead of updating closure terms in ROMs at every time step, re-compute them every 1.5 time units (every 20K time steps for numerical example considered).</a:t>
                </a:r>
              </a:p>
              <a:p>
                <a:pPr lvl="1"/>
                <a:endParaRPr lang="en-US" sz="200"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(ii)  Two-level algorithm: create 2 meshes (coarse and fine); discretize/compute </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dirty="0" err="1" smtClean="0">
                    <a:solidFill>
                      <a:schemeClr val="bg1"/>
                    </a:solidFill>
                    <a:latin typeface="Calibri" panose="020F0502020204030204" pitchFamily="34" charset="0"/>
                    <a:cs typeface="Calibri" panose="020F0502020204030204" pitchFamily="34" charset="0"/>
                  </a:rPr>
                  <a:t>ssss</a:t>
                </a:r>
                <a:r>
                  <a:rPr lang="en-US" dirty="0" err="1" smtClean="0">
                    <a:latin typeface="Calibri" panose="020F0502020204030204" pitchFamily="34" charset="0"/>
                    <a:cs typeface="Calibri" panose="020F0502020204030204" pitchFamily="34" charset="0"/>
                  </a:rPr>
                  <a:t>closure</a:t>
                </a:r>
                <a:r>
                  <a:rPr lang="en-US" dirty="0" smtClean="0">
                    <a:latin typeface="Calibri" panose="020F0502020204030204" pitchFamily="34" charset="0"/>
                    <a:cs typeface="Calibri" panose="020F0502020204030204" pitchFamily="34" charset="0"/>
                  </a:rPr>
                  <a:t> terms </a:t>
                </a:r>
                <a14:m>
                  <m:oMath xmlns:m="http://schemas.openxmlformats.org/officeDocument/2006/math">
                    <m:acc>
                      <m:accPr>
                        <m:chr m:val="̃"/>
                        <m:ctrlPr>
                          <a:rPr lang="en-US" b="1" i="1" dirty="0" smtClean="0">
                            <a:latin typeface="Cambria Math" panose="02040503050406030204" pitchFamily="18" charset="0"/>
                            <a:cs typeface="Calibri" panose="020F0502020204030204" pitchFamily="34" charset="0"/>
                          </a:rPr>
                        </m:ctrlPr>
                      </m:accPr>
                      <m:e>
                        <m:r>
                          <a:rPr lang="en-US" b="1" i="1" dirty="0" smtClean="0">
                            <a:latin typeface="Cambria Math" panose="02040503050406030204" pitchFamily="18" charset="0"/>
                            <a:cs typeface="Calibri" panose="020F0502020204030204" pitchFamily="34" charset="0"/>
                          </a:rPr>
                          <m:t>𝒃</m:t>
                        </m:r>
                      </m:e>
                    </m:acc>
                    <m:d>
                      <m:dPr>
                        <m:ctrlPr>
                          <a:rPr lang="en-US" b="0" i="1" dirty="0" smtClean="0">
                            <a:latin typeface="Cambria Math" panose="02040503050406030204" pitchFamily="18" charset="0"/>
                            <a:cs typeface="Calibri" panose="020F0502020204030204" pitchFamily="34" charset="0"/>
                          </a:rPr>
                        </m:ctrlPr>
                      </m:dPr>
                      <m:e>
                        <m:sSup>
                          <m:sSupPr>
                            <m:ctrlPr>
                              <a:rPr lang="en-US" i="1" dirty="0" smtClean="0">
                                <a:latin typeface="Cambria Math" panose="02040503050406030204" pitchFamily="18" charset="0"/>
                                <a:cs typeface="Calibri" panose="020F0502020204030204" pitchFamily="34" charset="0"/>
                              </a:rPr>
                            </m:ctrlPr>
                          </m:sSupPr>
                          <m:e>
                            <m:r>
                              <a:rPr lang="en-US" b="1" i="1" dirty="0" smtClean="0">
                                <a:latin typeface="Cambria Math" panose="02040503050406030204" pitchFamily="18" charset="0"/>
                                <a:cs typeface="Calibri" panose="020F0502020204030204" pitchFamily="34" charset="0"/>
                              </a:rPr>
                              <m:t>𝒂</m:t>
                            </m:r>
                          </m:e>
                          <m:sup>
                            <m:r>
                              <a:rPr lang="en-US" b="0" i="1" dirty="0" smtClean="0">
                                <a:latin typeface="Cambria Math" panose="02040503050406030204" pitchFamily="18" charset="0"/>
                                <a:cs typeface="Calibri" panose="020F0502020204030204" pitchFamily="34" charset="0"/>
                              </a:rPr>
                              <m:t>𝑙</m:t>
                            </m:r>
                          </m:sup>
                        </m:sSup>
                      </m:e>
                    </m:d>
                    <m:r>
                      <a:rPr lang="en-US" b="0" i="1" dirty="0" smtClean="0">
                        <a:latin typeface="Cambria Math" panose="02040503050406030204" pitchFamily="18" charset="0"/>
                        <a:cs typeface="Calibri" panose="020F0502020204030204" pitchFamily="34" charset="0"/>
                      </a:rPr>
                      <m:t>,</m:t>
                    </m:r>
                    <m:acc>
                      <m:accPr>
                        <m:chr m:val="̃"/>
                        <m:ctrlPr>
                          <a:rPr lang="en-US" i="1" dirty="0">
                            <a:latin typeface="Cambria Math" panose="02040503050406030204" pitchFamily="18" charset="0"/>
                            <a:cs typeface="Calibri" panose="020F0502020204030204" pitchFamily="34" charset="0"/>
                          </a:rPr>
                        </m:ctrlPr>
                      </m:accPr>
                      <m:e>
                        <m:r>
                          <a:rPr lang="en-US" b="1" i="1" dirty="0" smtClean="0">
                            <a:latin typeface="Cambria Math" panose="02040503050406030204" pitchFamily="18" charset="0"/>
                            <a:cs typeface="Calibri" panose="020F0502020204030204" pitchFamily="34" charset="0"/>
                          </a:rPr>
                          <m:t>𝑨</m:t>
                        </m:r>
                      </m:e>
                    </m:acc>
                    <m:d>
                      <m:dPr>
                        <m:ctrlPr>
                          <a:rPr lang="en-US" i="1" dirty="0">
                            <a:latin typeface="Cambria Math" panose="02040503050406030204" pitchFamily="18" charset="0"/>
                            <a:cs typeface="Calibri" panose="020F0502020204030204" pitchFamily="34" charset="0"/>
                          </a:rPr>
                        </m:ctrlPr>
                      </m:dPr>
                      <m:e>
                        <m:sSup>
                          <m:sSupPr>
                            <m:ctrlPr>
                              <a:rPr lang="en-US" i="1" dirty="0">
                                <a:latin typeface="Cambria Math" panose="02040503050406030204" pitchFamily="18" charset="0"/>
                                <a:cs typeface="Calibri" panose="020F0502020204030204" pitchFamily="34" charset="0"/>
                              </a:rPr>
                            </m:ctrlPr>
                          </m:sSupPr>
                          <m:e>
                            <m:r>
                              <a:rPr lang="en-US" b="1" i="1" dirty="0">
                                <a:latin typeface="Cambria Math" panose="02040503050406030204" pitchFamily="18" charset="0"/>
                                <a:cs typeface="Calibri" panose="020F0502020204030204" pitchFamily="34" charset="0"/>
                              </a:rPr>
                              <m:t>𝒂</m:t>
                            </m:r>
                          </m:e>
                          <m:sup>
                            <m:r>
                              <a:rPr lang="en-US" i="1" dirty="0">
                                <a:latin typeface="Cambria Math" panose="02040503050406030204" pitchFamily="18" charset="0"/>
                                <a:cs typeface="Calibri" panose="020F0502020204030204" pitchFamily="34" charset="0"/>
                              </a:rPr>
                              <m:t>𝑙</m:t>
                            </m:r>
                          </m:sup>
                        </m:sSup>
                      </m:e>
                    </m:d>
                  </m:oMath>
                </a14:m>
                <a:r>
                  <a:rPr lang="en-US" dirty="0" smtClean="0">
                    <a:latin typeface="Calibri" panose="020F0502020204030204" pitchFamily="34" charset="0"/>
                    <a:cs typeface="Calibri" panose="020F0502020204030204" pitchFamily="34" charset="0"/>
                  </a:rPr>
                  <a:t> on coarse mesh.</a:t>
                </a:r>
                <a:endParaRPr lang="en-US"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1295400"/>
                <a:ext cx="8001000" cy="2221890"/>
              </a:xfrm>
              <a:prstGeom prst="rect">
                <a:avLst/>
              </a:prstGeom>
              <a:blipFill>
                <a:blip r:embed="rId3"/>
                <a:stretch>
                  <a:fillRect l="-534" t="-1648" r="-915" b="-2747"/>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533400" y="3726595"/>
            <a:ext cx="5716238" cy="160740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324600" y="3810000"/>
                <a:ext cx="1905000" cy="584775"/>
              </a:xfrm>
              <a:prstGeom prst="rect">
                <a:avLst/>
              </a:prstGeom>
              <a:noFill/>
              <a:ln>
                <a:solidFill>
                  <a:schemeClr val="tx1"/>
                </a:solidFill>
              </a:ln>
            </p:spPr>
            <p:txBody>
              <a:bodyPr wrap="square" rtlCol="0">
                <a:spAutoFit/>
              </a:bodyPr>
              <a:lstStyle/>
              <a:p>
                <a:pPr algn="ctr"/>
                <a14:m>
                  <m:oMath xmlns:m="http://schemas.openxmlformats.org/officeDocument/2006/math">
                    <m:r>
                      <a:rPr lang="en-US" sz="1600" i="1" dirty="0" smtClean="0">
                        <a:latin typeface="Cambria Math" panose="02040503050406030204" pitchFamily="18" charset="0"/>
                        <a:cs typeface="Calibri" panose="020F0502020204030204" pitchFamily="34" charset="0"/>
                      </a:rPr>
                      <m:t>𝑀</m:t>
                    </m:r>
                    <m:r>
                      <a:rPr lang="en-US" sz="1600" i="1" dirty="0" smtClean="0">
                        <a:latin typeface="Cambria Math" panose="02040503050406030204" pitchFamily="18" charset="0"/>
                        <a:cs typeface="Calibri" panose="020F0502020204030204" pitchFamily="34" charset="0"/>
                      </a:rPr>
                      <m:t> =</m:t>
                    </m:r>
                  </m:oMath>
                </a14:m>
                <a:r>
                  <a:rPr lang="en-US" sz="1600" dirty="0" smtClean="0">
                    <a:latin typeface="Calibri" panose="020F0502020204030204" pitchFamily="34" charset="0"/>
                    <a:cs typeface="Calibri" panose="020F0502020204030204" pitchFamily="34" charset="0"/>
                  </a:rPr>
                  <a:t> total number of time steps.</a:t>
                </a:r>
                <a:endParaRPr lang="en-US" sz="1600" dirty="0">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324600" y="3810000"/>
                <a:ext cx="1905000" cy="584775"/>
              </a:xfrm>
              <a:prstGeom prst="rect">
                <a:avLst/>
              </a:prstGeom>
              <a:blipFill>
                <a:blip r:embed="rId5"/>
                <a:stretch>
                  <a:fillRect t="-2041" b="-11224"/>
                </a:stretch>
              </a:blipFill>
              <a:ln>
                <a:solidFill>
                  <a:schemeClr val="tx1"/>
                </a:solidFill>
              </a:ln>
            </p:spPr>
            <p:txBody>
              <a:bodyPr/>
              <a:lstStyle/>
              <a:p>
                <a:r>
                  <a:rPr lang="en-US">
                    <a:noFill/>
                  </a:rPr>
                  <a:t> </a:t>
                </a:r>
              </a:p>
            </p:txBody>
          </p:sp>
        </mc:Fallback>
      </mc:AlternateContent>
      <p:sp>
        <p:nvSpPr>
          <p:cNvPr id="6" name="TextBox 5"/>
          <p:cNvSpPr txBox="1"/>
          <p:nvPr/>
        </p:nvSpPr>
        <p:spPr>
          <a:xfrm>
            <a:off x="152400" y="5257800"/>
            <a:ext cx="8839200" cy="104644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Both (</a:t>
            </a:r>
            <a:r>
              <a:rPr lang="en-US" dirty="0" err="1" smtClean="0">
                <a:latin typeface="Calibri" panose="020F0502020204030204" pitchFamily="34" charset="0"/>
                <a:cs typeface="Calibri" panose="020F0502020204030204" pitchFamily="34" charset="0"/>
              </a:rPr>
              <a:t>i</a:t>
            </a:r>
            <a:r>
              <a:rPr lang="en-US" dirty="0" smtClean="0">
                <a:latin typeface="Calibri" panose="020F0502020204030204" pitchFamily="34" charset="0"/>
                <a:cs typeface="Calibri" panose="020F0502020204030204" pitchFamily="34" charset="0"/>
              </a:rPr>
              <a:t>) and (ii) were applied to all ROMs for fair comparison (even ML-POD-ROM).</a:t>
            </a:r>
          </a:p>
          <a:p>
            <a:endParaRPr lang="en-US" sz="400" dirty="0" smtClean="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In [50], it was shown that two-level algorithm achieves same level of accuracy as one-level algorithm while decreasing computational cost by order of magnitude.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0620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dirty="0" smtClean="0">
                <a:latin typeface="Calibri" panose="020F0502020204030204" pitchFamily="34" charset="0"/>
              </a:rPr>
              <a:t>Section 2: POD/</a:t>
            </a:r>
            <a:r>
              <a:rPr lang="en-US" sz="2400" dirty="0" err="1" smtClean="0">
                <a:latin typeface="Calibri" panose="020F0502020204030204" pitchFamily="34" charset="0"/>
              </a:rPr>
              <a:t>Galerkin</a:t>
            </a:r>
            <a:r>
              <a:rPr lang="en-US" sz="2400" dirty="0" smtClean="0">
                <a:latin typeface="Calibri" panose="020F0502020204030204" pitchFamily="34" charset="0"/>
              </a:rPr>
              <a:t> ROMs for </a:t>
            </a:r>
            <a:r>
              <a:rPr lang="en-US" sz="2400"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dirty="0" smtClean="0">
                <a:latin typeface="Calibri" panose="020F0502020204030204" pitchFamily="34" charset="0"/>
              </a:rPr>
              <a:t>Background on Turbulence </a:t>
            </a:r>
            <a:r>
              <a:rPr lang="en-US" sz="2400" dirty="0">
                <a:latin typeface="Calibri" panose="020F0502020204030204" pitchFamily="34" charset="0"/>
              </a:rPr>
              <a:t>M</a:t>
            </a:r>
            <a:r>
              <a:rPr lang="en-US" sz="2400"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b="1" dirty="0" smtClean="0">
              <a:latin typeface="Calibri" panose="020F0502020204030204" pitchFamily="34" charset="0"/>
            </a:endParaRPr>
          </a:p>
          <a:p>
            <a:pPr marL="457200" indent="-457200">
              <a:buAutoNum type="arabicPeriod" startAt="5"/>
            </a:pPr>
            <a:r>
              <a:rPr lang="en-US" sz="2400" dirty="0" smtClean="0">
                <a:latin typeface="Calibri" panose="020F0502020204030204" pitchFamily="34" charset="0"/>
              </a:rPr>
              <a:t>Section 4.1: Computational Efficiency</a:t>
            </a:r>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b="1" dirty="0" smtClean="0">
                <a:latin typeface="Calibri" panose="020F0502020204030204" pitchFamily="34" charset="0"/>
              </a:rPr>
              <a:t>6.   Section 4.2: Numerical Results for 3D Flow Around Cylinder</a:t>
            </a:r>
          </a:p>
          <a:p>
            <a:endParaRPr lang="en-US" sz="400" b="1"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[8.  Basis Rotation (My Work – an Alternative Approach)] </a:t>
            </a:r>
            <a:endParaRPr lang="en-US" sz="2400"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27974350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1200329"/>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Numerical Example: 3D Flow Past Re = 1000 Cylinder (Section 4.1)</a:t>
            </a:r>
          </a:p>
        </p:txBody>
      </p:sp>
      <p:pic>
        <p:nvPicPr>
          <p:cNvPr id="2" name="Picture 1"/>
          <p:cNvPicPr>
            <a:picLocks noChangeAspect="1"/>
          </p:cNvPicPr>
          <p:nvPr/>
        </p:nvPicPr>
        <p:blipFill>
          <a:blip r:embed="rId3"/>
          <a:stretch>
            <a:fillRect/>
          </a:stretch>
        </p:blipFill>
        <p:spPr>
          <a:xfrm>
            <a:off x="2438400" y="1276530"/>
            <a:ext cx="3886200" cy="220705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0" y="3581400"/>
                <a:ext cx="9136626" cy="2893100"/>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FOM</a:t>
                </a:r>
                <a:r>
                  <a:rPr lang="en-US" dirty="0" smtClean="0">
                    <a:latin typeface="Calibri" panose="020F0502020204030204" pitchFamily="34" charset="0"/>
                    <a:cs typeface="Calibri" panose="020F0502020204030204" pitchFamily="34" charset="0"/>
                  </a:rPr>
                  <a:t> = finite difference DNS solver + 2</a:t>
                </a:r>
                <a:r>
                  <a:rPr lang="en-US" baseline="30000" dirty="0" smtClean="0">
                    <a:latin typeface="Calibri" panose="020F0502020204030204" pitchFamily="34" charset="0"/>
                    <a:cs typeface="Calibri" panose="020F0502020204030204" pitchFamily="34" charset="0"/>
                  </a:rPr>
                  <a:t>nd</a:t>
                </a:r>
                <a:r>
                  <a:rPr lang="en-US" dirty="0" smtClean="0">
                    <a:latin typeface="Calibri" panose="020F0502020204030204" pitchFamily="34" charset="0"/>
                    <a:cs typeface="Calibri" panose="020F0502020204030204" pitchFamily="34" charset="0"/>
                  </a:rPr>
                  <a:t> order Crank-Nicolson &amp; Adams-</a:t>
                </a:r>
                <a:r>
                  <a:rPr lang="en-US" dirty="0" err="1" smtClean="0">
                    <a:latin typeface="Calibri" panose="020F0502020204030204" pitchFamily="34" charset="0"/>
                    <a:cs typeface="Calibri" panose="020F0502020204030204" pitchFamily="34" charset="0"/>
                  </a:rPr>
                  <a:t>Bashforth</a:t>
                </a:r>
                <a:r>
                  <a:rPr lang="en-US" dirty="0" smtClean="0">
                    <a:latin typeface="Calibri" panose="020F0502020204030204" pitchFamily="34" charset="0"/>
                    <a:cs typeface="Calibri" panose="020F0502020204030204" pitchFamily="34" charset="0"/>
                  </a:rPr>
                  <a:t> time-integration scheme (</a:t>
                </a:r>
                <a:r>
                  <a:rPr lang="en-US" dirty="0" err="1" smtClean="0">
                    <a:latin typeface="Calibri" panose="020F0502020204030204" pitchFamily="34" charset="0"/>
                    <a:cs typeface="Calibri" panose="020F0502020204030204" pitchFamily="34" charset="0"/>
                  </a:rPr>
                  <a:t>dt</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7.5e-4).</a:t>
                </a:r>
              </a:p>
              <a:p>
                <a:endParaRPr lang="en-US" sz="200" dirty="0">
                  <a:latin typeface="Calibri" panose="020F0502020204030204" pitchFamily="34" charset="0"/>
                  <a:cs typeface="Calibri" panose="020F0502020204030204" pitchFamily="34" charset="0"/>
                </a:endParaRPr>
              </a:p>
              <a:p>
                <a:endParaRPr lang="en-US" sz="2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1000 </a:t>
                </a:r>
                <a:r>
                  <a:rPr lang="en-US" b="1" i="1" dirty="0" smtClean="0">
                    <a:latin typeface="Calibri" panose="020F0502020204030204" pitchFamily="34" charset="0"/>
                    <a:cs typeface="Calibri" panose="020F0502020204030204" pitchFamily="34" charset="0"/>
                  </a:rPr>
                  <a:t>snapshots</a:t>
                </a:r>
                <a:r>
                  <a:rPr lang="en-US" dirty="0" smtClean="0">
                    <a:latin typeface="Calibri" panose="020F0502020204030204" pitchFamily="34" charset="0"/>
                    <a:cs typeface="Calibri" panose="020F0502020204030204" pitchFamily="34" charset="0"/>
                  </a:rPr>
                  <a:t> collected of velocity field over time [0,75]; ROM run for time [0, 300].</a:t>
                </a: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POD basis</a:t>
                </a:r>
                <a:r>
                  <a:rPr lang="en-US" dirty="0" smtClean="0">
                    <a:latin typeface="Calibri" panose="020F0502020204030204" pitchFamily="34" charset="0"/>
                    <a:cs typeface="Calibri" panose="020F0502020204030204" pitchFamily="34" charset="0"/>
                  </a:rPr>
                  <a:t> of size </a:t>
                </a:r>
                <a14:m>
                  <m:oMath xmlns:m="http://schemas.openxmlformats.org/officeDocument/2006/math">
                    <m:r>
                      <a:rPr lang="en-US" i="1" dirty="0" smtClean="0">
                        <a:latin typeface="Cambria Math" panose="02040503050406030204" pitchFamily="18" charset="0"/>
                        <a:cs typeface="Calibri" panose="020F0502020204030204" pitchFamily="34" charset="0"/>
                      </a:rPr>
                      <m:t>𝑟</m:t>
                    </m:r>
                    <m:r>
                      <a:rPr lang="en-US" i="1" dirty="0" smtClean="0">
                        <a:latin typeface="Cambria Math" panose="02040503050406030204" pitchFamily="18" charset="0"/>
                        <a:cs typeface="Calibri" panose="020F0502020204030204" pitchFamily="34" charset="0"/>
                      </a:rPr>
                      <m:t> = 6 </m:t>
                    </m:r>
                  </m:oMath>
                </a14:m>
                <a:r>
                  <a:rPr lang="en-US" dirty="0" smtClean="0">
                    <a:latin typeface="Calibri" panose="020F0502020204030204" pitchFamily="34" charset="0"/>
                    <a:cs typeface="Calibri" panose="020F0502020204030204" pitchFamily="34" charset="0"/>
                  </a:rPr>
                  <a:t>created using snapshots; modes capture 84% of snapshot energy.</a:t>
                </a: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 ROMs created using </a:t>
                </a:r>
                <a:r>
                  <a:rPr lang="en-US" b="1" i="1" dirty="0" smtClean="0">
                    <a:latin typeface="Calibri" panose="020F0502020204030204" pitchFamily="34" charset="0"/>
                    <a:cs typeface="Calibri" panose="020F0502020204030204" pitchFamily="34" charset="0"/>
                  </a:rPr>
                  <a:t>continuous projection </a:t>
                </a:r>
                <a:r>
                  <a:rPr lang="en-US" dirty="0" smtClean="0">
                    <a:latin typeface="Calibri" panose="020F0502020204030204" pitchFamily="34" charset="0"/>
                    <a:cs typeface="Calibri" panose="020F0502020204030204" pitchFamily="34" charset="0"/>
                  </a:rPr>
                  <a:t>and P2 finite elements + forward Euler time-integration scheme (</a:t>
                </a:r>
                <a:r>
                  <a:rPr lang="en-US" dirty="0" err="1" smtClean="0">
                    <a:latin typeface="Calibri" panose="020F0502020204030204" pitchFamily="34" charset="0"/>
                    <a:cs typeface="Calibri" panose="020F0502020204030204" pitchFamily="34" charset="0"/>
                  </a:rPr>
                  <a:t>dt</a:t>
                </a:r>
                <a:r>
                  <a:rPr lang="en-US" dirty="0" smtClean="0">
                    <a:latin typeface="Calibri" panose="020F0502020204030204" pitchFamily="34" charset="0"/>
                    <a:cs typeface="Calibri" panose="020F0502020204030204" pitchFamily="34" charset="0"/>
                  </a:rPr>
                  <a:t> = 2e-3).</a:t>
                </a: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Projection of </a:t>
                </a:r>
                <a:r>
                  <a:rPr lang="en-US" b="1" i="1" dirty="0" smtClean="0">
                    <a:latin typeface="Calibri" panose="020F0502020204030204" pitchFamily="34" charset="0"/>
                    <a:cs typeface="Calibri" panose="020F0502020204030204" pitchFamily="34" charset="0"/>
                  </a:rPr>
                  <a:t>quadratic nonlinearities </a:t>
                </a:r>
                <a:r>
                  <a:rPr lang="en-US" dirty="0" smtClean="0">
                    <a:latin typeface="Calibri" panose="020F0502020204030204" pitchFamily="34" charset="0"/>
                    <a:cs typeface="Calibri" panose="020F0502020204030204" pitchFamily="34" charset="0"/>
                  </a:rPr>
                  <a:t>in incompressible NS equations pre-computed.</a:t>
                </a: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Closure model terms </a:t>
                </a:r>
                <a:r>
                  <a:rPr lang="en-US" dirty="0" smtClean="0">
                    <a:latin typeface="Calibri" panose="020F0502020204030204" pitchFamily="34" charset="0"/>
                    <a:cs typeface="Calibri" panose="020F0502020204030204" pitchFamily="34" charset="0"/>
                  </a:rPr>
                  <a:t>computed using (</a:t>
                </a:r>
                <a:r>
                  <a:rPr lang="en-US" dirty="0" err="1" smtClean="0">
                    <a:latin typeface="Calibri" panose="020F0502020204030204" pitchFamily="34" charset="0"/>
                    <a:cs typeface="Calibri" panose="020F0502020204030204" pitchFamily="34" charset="0"/>
                  </a:rPr>
                  <a:t>i</a:t>
                </a:r>
                <a:r>
                  <a:rPr lang="en-US" dirty="0" smtClean="0">
                    <a:latin typeface="Calibri" panose="020F0502020204030204" pitchFamily="34" charset="0"/>
                    <a:cs typeface="Calibri" panose="020F0502020204030204" pitchFamily="34" charset="0"/>
                  </a:rPr>
                  <a:t>) and (ii) on previous slide; coarse mesh for (ii) had 37x49x17 grid points (coursing factor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𝑅</m:t>
                        </m:r>
                      </m:e>
                      <m:sub>
                        <m:r>
                          <a:rPr lang="en-US" b="0" i="1" smtClean="0">
                            <a:latin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cs typeface="Calibri" panose="020F0502020204030204" pitchFamily="34" charset="0"/>
                      </a:rPr>
                      <m:t>=4</m:t>
                    </m:r>
                  </m:oMath>
                </a14:m>
                <a:r>
                  <a:rPr lang="en-US" dirty="0" smtClean="0">
                    <a:latin typeface="Calibri" panose="020F0502020204030204" pitchFamily="34" charset="0"/>
                    <a:cs typeface="Calibri" panose="020F0502020204030204" pitchFamily="34" charset="0"/>
                  </a:rPr>
                  <a:t> in both radial and azimuthal directions).</a:t>
                </a:r>
                <a:endParaRPr lang="en-US"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3581400"/>
                <a:ext cx="9136626" cy="2893100"/>
              </a:xfrm>
              <a:prstGeom prst="rect">
                <a:avLst/>
              </a:prstGeom>
              <a:blipFill>
                <a:blip r:embed="rId4"/>
                <a:stretch>
                  <a:fillRect l="-400" t="-1266" b="-2321"/>
                </a:stretch>
              </a:blipFill>
            </p:spPr>
            <p:txBody>
              <a:bodyPr/>
              <a:lstStyle/>
              <a:p>
                <a:r>
                  <a:rPr lang="en-US">
                    <a:noFill/>
                  </a:rPr>
                  <a:t> </a:t>
                </a:r>
              </a:p>
            </p:txBody>
          </p:sp>
        </mc:Fallback>
      </mc:AlternateContent>
    </p:spTree>
    <p:extLst>
      <p:ext uri="{BB962C8B-B14F-4D97-AF65-F5344CB8AC3E}">
        <p14:creationId xmlns:p14="http://schemas.microsoft.com/office/powerpoint/2010/main" val="691048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579875"/>
            <a:ext cx="8382000" cy="3534925"/>
          </a:xfrm>
          <a:prstGeom prst="rect">
            <a:avLst/>
          </a:prstGeom>
        </p:spPr>
      </p:pic>
      <p:sp>
        <p:nvSpPr>
          <p:cNvPr id="253955" name="Text Box 3"/>
          <p:cNvSpPr txBox="1">
            <a:spLocks noChangeArrowheads="1"/>
          </p:cNvSpPr>
          <p:nvPr/>
        </p:nvSpPr>
        <p:spPr bwMode="auto">
          <a:xfrm>
            <a:off x="172240" y="115669"/>
            <a:ext cx="1266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latin typeface="Calibri" panose="020F0502020204030204" pitchFamily="34" charset="0"/>
                <a:ea typeface="ＭＳ Ｐゴシック" charset="0"/>
              </a:rPr>
              <a:t>Paper</a:t>
            </a:r>
          </a:p>
        </p:txBody>
      </p:sp>
      <p:sp>
        <p:nvSpPr>
          <p:cNvPr id="3" name="TextBox 2"/>
          <p:cNvSpPr txBox="1"/>
          <p:nvPr/>
        </p:nvSpPr>
        <p:spPr>
          <a:xfrm>
            <a:off x="152400" y="4135666"/>
            <a:ext cx="8839200" cy="2292935"/>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My interest in this work:</a:t>
            </a:r>
          </a:p>
          <a:p>
            <a:endParaRPr lang="en-US" sz="5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 am interested in </a:t>
            </a:r>
            <a:r>
              <a:rPr lang="en-US" b="1" i="1" dirty="0" smtClean="0">
                <a:latin typeface="Calibri" panose="020F0502020204030204" pitchFamily="34" charset="0"/>
                <a:cs typeface="Calibri" panose="020F0502020204030204" pitchFamily="34" charset="0"/>
              </a:rPr>
              <a:t>stable POD-</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ROMs for fluid problems (next slides).</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Authors of this paper have </a:t>
            </a:r>
            <a:r>
              <a:rPr lang="en-US" b="1" i="1" dirty="0" smtClean="0">
                <a:latin typeface="Calibri" panose="020F0502020204030204" pitchFamily="34" charset="0"/>
                <a:cs typeface="Calibri" panose="020F0502020204030204" pitchFamily="34" charset="0"/>
              </a:rPr>
              <a:t>similar requirements </a:t>
            </a:r>
            <a:r>
              <a:rPr lang="en-US" dirty="0" smtClean="0">
                <a:latin typeface="Calibri" panose="020F0502020204030204" pitchFamily="34" charset="0"/>
                <a:cs typeface="Calibri" panose="020F0502020204030204" pitchFamily="34" charset="0"/>
              </a:rPr>
              <a:t>for ROMs as me: use ROMs for long-time integration, “extreme model reduction”, </a:t>
            </a:r>
            <a:r>
              <a:rPr lang="en-US" dirty="0" err="1" smtClean="0">
                <a:latin typeface="Calibri" panose="020F0502020204030204" pitchFamily="34" charset="0"/>
                <a:cs typeface="Calibri" panose="020F0502020204030204" pitchFamily="34" charset="0"/>
              </a:rPr>
              <a:t>QoI</a:t>
            </a:r>
            <a:r>
              <a:rPr lang="en-US" dirty="0" smtClean="0">
                <a:latin typeface="Calibri" panose="020F0502020204030204" pitchFamily="34" charset="0"/>
                <a:cs typeface="Calibri" panose="020F0502020204030204" pitchFamily="34" charset="0"/>
              </a:rPr>
              <a:t> = statistics of flow, etc.</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Methods in this paper are alternatives to my work on </a:t>
            </a:r>
            <a:r>
              <a:rPr lang="en-US" b="1" i="1" dirty="0" smtClean="0">
                <a:latin typeface="Calibri" panose="020F0502020204030204" pitchFamily="34" charset="0"/>
                <a:cs typeface="Calibri" panose="020F0502020204030204" pitchFamily="34" charset="0"/>
              </a:rPr>
              <a:t>basis rotation</a:t>
            </a:r>
            <a:r>
              <a:rPr lang="en-US" baseline="30000" dirty="0" smtClean="0">
                <a:latin typeface="Calibri" panose="020F0502020204030204" pitchFamily="34" charset="0"/>
                <a:cs typeface="Calibri" panose="020F0502020204030204" pitchFamily="34" charset="0"/>
              </a:rPr>
              <a:t>1</a:t>
            </a:r>
            <a:r>
              <a:rPr lang="en-US" dirty="0" smtClean="0">
                <a:latin typeface="Calibri" panose="020F0502020204030204" pitchFamily="34" charset="0"/>
                <a:cs typeface="Calibri" panose="020F0502020204030204" pitchFamily="34" charset="0"/>
              </a:rPr>
              <a:t>.</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76200" y="6472535"/>
            <a:ext cx="8936182" cy="461665"/>
          </a:xfrm>
          <a:prstGeom prst="rect">
            <a:avLst/>
          </a:prstGeom>
          <a:noFill/>
        </p:spPr>
        <p:txBody>
          <a:bodyPr wrap="square" rtlCol="0">
            <a:spAutoFit/>
          </a:bodyPr>
          <a:lstStyle/>
          <a:p>
            <a:r>
              <a:rPr lang="en-US" sz="1200" baseline="30000" dirty="0">
                <a:solidFill>
                  <a:schemeClr val="bg1"/>
                </a:solidFill>
                <a:latin typeface="Calibri" panose="020F0502020204030204" pitchFamily="34" charset="0"/>
                <a:cs typeface="Calibri" panose="020F0502020204030204" pitchFamily="34" charset="0"/>
              </a:rPr>
              <a:t>1</a:t>
            </a:r>
            <a:r>
              <a:rPr lang="en-US" sz="1200" dirty="0">
                <a:solidFill>
                  <a:schemeClr val="bg1"/>
                </a:solidFill>
                <a:latin typeface="Calibri" panose="020F0502020204030204" pitchFamily="34" charset="0"/>
                <a:cs typeface="Calibri" panose="020F0502020204030204" pitchFamily="34" charset="0"/>
              </a:rPr>
              <a:t> M. </a:t>
            </a:r>
            <a:r>
              <a:rPr lang="en-US" sz="1200" dirty="0" err="1">
                <a:solidFill>
                  <a:schemeClr val="bg1"/>
                </a:solidFill>
                <a:latin typeface="Calibri" panose="020F0502020204030204" pitchFamily="34" charset="0"/>
                <a:cs typeface="Calibri" panose="020F0502020204030204" pitchFamily="34" charset="0"/>
              </a:rPr>
              <a:t>Balajewicz</a:t>
            </a:r>
            <a:r>
              <a:rPr lang="en-US" sz="1200" dirty="0">
                <a:solidFill>
                  <a:schemeClr val="bg1"/>
                </a:solidFill>
                <a:latin typeface="Calibri" panose="020F0502020204030204" pitchFamily="34" charset="0"/>
                <a:cs typeface="Calibri" panose="020F0502020204030204" pitchFamily="34" charset="0"/>
              </a:rPr>
              <a:t>, </a:t>
            </a:r>
            <a:r>
              <a:rPr lang="en-US" sz="1200" b="1" dirty="0" smtClean="0">
                <a:solidFill>
                  <a:schemeClr val="bg1"/>
                </a:solidFill>
                <a:latin typeface="Calibri" panose="020F0502020204030204" pitchFamily="34" charset="0"/>
                <a:cs typeface="Calibri" panose="020F0502020204030204" pitchFamily="34" charset="0"/>
              </a:rPr>
              <a:t>I. Tezaur</a:t>
            </a:r>
            <a:r>
              <a:rPr lang="en-US" sz="1200" dirty="0" smtClean="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E. Dowell. "Minimal subspace rotation on the </a:t>
            </a:r>
            <a:r>
              <a:rPr lang="en-US" sz="1200" dirty="0" err="1">
                <a:solidFill>
                  <a:schemeClr val="bg1"/>
                </a:solidFill>
                <a:latin typeface="Calibri" panose="020F0502020204030204" pitchFamily="34" charset="0"/>
                <a:cs typeface="Calibri" panose="020F0502020204030204" pitchFamily="34" charset="0"/>
              </a:rPr>
              <a:t>Stiefel</a:t>
            </a:r>
            <a:r>
              <a:rPr lang="en-US" sz="1200" dirty="0">
                <a:solidFill>
                  <a:schemeClr val="bg1"/>
                </a:solidFill>
                <a:latin typeface="Calibri" panose="020F0502020204030204" pitchFamily="34" charset="0"/>
                <a:cs typeface="Calibri" panose="020F0502020204030204" pitchFamily="34" charset="0"/>
              </a:rPr>
              <a:t> manifold for stabilization and enhancement of projection-based reduced order models for the compressible </a:t>
            </a:r>
            <a:r>
              <a:rPr lang="en-US" sz="1200" dirty="0" err="1">
                <a:solidFill>
                  <a:schemeClr val="bg1"/>
                </a:solidFill>
                <a:latin typeface="Calibri" panose="020F0502020204030204" pitchFamily="34" charset="0"/>
                <a:cs typeface="Calibri" panose="020F0502020204030204" pitchFamily="34" charset="0"/>
              </a:rPr>
              <a:t>Navier</a:t>
            </a:r>
            <a:r>
              <a:rPr lang="en-US" sz="1200" dirty="0">
                <a:solidFill>
                  <a:schemeClr val="bg1"/>
                </a:solidFill>
                <a:latin typeface="Calibri" panose="020F0502020204030204" pitchFamily="34" charset="0"/>
                <a:cs typeface="Calibri" panose="020F0502020204030204" pitchFamily="34" charset="0"/>
              </a:rPr>
              <a:t>-Stokes equations", </a:t>
            </a:r>
            <a:r>
              <a:rPr lang="en-US" sz="1200" i="1" dirty="0" smtClean="0">
                <a:solidFill>
                  <a:schemeClr val="bg1"/>
                </a:solidFill>
                <a:latin typeface="Calibri" panose="020F0502020204030204" pitchFamily="34" charset="0"/>
                <a:cs typeface="Calibri" panose="020F0502020204030204" pitchFamily="34" charset="0"/>
              </a:rPr>
              <a:t>JCP</a:t>
            </a:r>
            <a:r>
              <a:rPr lang="en-US" sz="1200" dirty="0" smtClean="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321 (2016) 224-241. </a:t>
            </a:r>
          </a:p>
        </p:txBody>
      </p:sp>
      <p:sp>
        <p:nvSpPr>
          <p:cNvPr id="5" name="Rectangle 4"/>
          <p:cNvSpPr/>
          <p:nvPr/>
        </p:nvSpPr>
        <p:spPr>
          <a:xfrm>
            <a:off x="248440" y="685800"/>
            <a:ext cx="8666960" cy="3429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019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1200329"/>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Numerical Example: Estimation of Parameters (Section 4.1)</a:t>
            </a:r>
          </a:p>
        </p:txBody>
      </p:sp>
      <mc:AlternateContent xmlns:mc="http://schemas.openxmlformats.org/markup-compatibility/2006" xmlns:a14="http://schemas.microsoft.com/office/drawing/2010/main">
        <mc:Choice Requires="a14">
          <p:sp>
            <p:nvSpPr>
              <p:cNvPr id="3" name="TextBox 2"/>
              <p:cNvSpPr txBox="1"/>
              <p:nvPr/>
            </p:nvSpPr>
            <p:spPr>
              <a:xfrm>
                <a:off x="304800" y="1219200"/>
                <a:ext cx="8686800" cy="421653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Length scales in EV-POD-ROMs estimated using </a:t>
                </a:r>
                <a:r>
                  <a:rPr lang="en-US" b="1" i="1" dirty="0" smtClean="0">
                    <a:latin typeface="Calibri" panose="020F0502020204030204" pitchFamily="34" charset="0"/>
                    <a:cs typeface="Calibri" panose="020F0502020204030204" pitchFamily="34" charset="0"/>
                  </a:rPr>
                  <a:t>dimensional analysis </a:t>
                </a:r>
                <a:r>
                  <a:rPr lang="en-US" dirty="0" smtClean="0">
                    <a:latin typeface="Calibri" panose="020F0502020204030204" pitchFamily="34" charset="0"/>
                    <a:cs typeface="Calibri" panose="020F0502020204030204" pitchFamily="34" charset="0"/>
                  </a:rPr>
                  <a:t>(Section 3.2).</a:t>
                </a: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“Correct” values for </a:t>
                </a:r>
                <a:r>
                  <a:rPr lang="en-US" b="1" i="1" dirty="0" smtClean="0">
                    <a:latin typeface="Calibri" panose="020F0502020204030204" pitchFamily="34" charset="0"/>
                    <a:cs typeface="Calibri" panose="020F0502020204030204" pitchFamily="34" charset="0"/>
                  </a:rPr>
                  <a:t>EV constants </a:t>
                </a:r>
                <a14:m>
                  <m:oMath xmlns:m="http://schemas.openxmlformats.org/officeDocument/2006/math">
                    <m:r>
                      <a:rPr lang="en-US" i="1" smtClean="0">
                        <a:latin typeface="Cambria Math" panose="02040503050406030204" pitchFamily="18" charset="0"/>
                        <a:ea typeface="Cambria Math" panose="02040503050406030204" pitchFamily="18" charset="0"/>
                        <a:cs typeface="Calibri" panose="020F0502020204030204" pitchFamily="34" charset="0"/>
                      </a:rPr>
                      <m:t>𝛼</m:t>
                    </m:r>
                  </m:oMath>
                </a14:m>
                <a:r>
                  <a:rPr lang="en-US" dirty="0" smtClean="0">
                    <a:latin typeface="Calibri" panose="020F0502020204030204" pitchFamily="34" charset="0"/>
                    <a:cs typeface="Calibri" panose="020F0502020204030204" pitchFamily="34" charset="0"/>
                  </a:rPr>
                  <a:t> in ML-POD-ROM and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𝑆</m:t>
                        </m:r>
                      </m:sub>
                    </m:sSub>
                  </m:oMath>
                </a14:m>
                <a:r>
                  <a:rPr lang="en-US" dirty="0" smtClean="0">
                    <a:latin typeface="Calibri" panose="020F0502020204030204" pitchFamily="34" charset="0"/>
                    <a:cs typeface="Calibri" panose="020F0502020204030204" pitchFamily="34" charset="0"/>
                  </a:rPr>
                  <a:t> in S-POD-ROM and VMS-POD-ROM are not known in POD context.  These parameters are estimated as follows:</a:t>
                </a:r>
              </a:p>
              <a:p>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Run POD-ROM on short time interval [0,15] with several different values of EV constants.</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Choose value that gives closest result to DNS.</a:t>
                </a:r>
              </a:p>
              <a:p>
                <a:pPr marL="742950" lvl="1" indent="-285750">
                  <a:buFont typeface="Arial" panose="020B0604020202020204" pitchFamily="34" charset="0"/>
                  <a:buChar char="•"/>
                </a:pPr>
                <a:r>
                  <a:rPr lang="en-US" b="1" i="1" u="sng" dirty="0" smtClean="0">
                    <a:latin typeface="Calibri" panose="020F0502020204030204" pitchFamily="34" charset="0"/>
                    <a:cs typeface="Calibri" panose="020F0502020204030204" pitchFamily="34" charset="0"/>
                  </a:rPr>
                  <a:t>Note:</a:t>
                </a:r>
                <a:r>
                  <a:rPr lang="en-US" dirty="0" smtClean="0">
                    <a:latin typeface="Calibri" panose="020F0502020204030204" pitchFamily="34" charset="0"/>
                    <a:cs typeface="Calibri" panose="020F0502020204030204" pitchFamily="34" charset="0"/>
                  </a:rPr>
                  <a:t> these EV constants are optimal only on short time interval tested – might be non-optimal for (longer) time-interval where ROM is run.</a:t>
                </a:r>
              </a:p>
              <a:p>
                <a:pPr lvl="1"/>
                <a:endParaRPr lang="en-US" sz="800" dirty="0" smtClean="0">
                  <a:latin typeface="Calibri" panose="020F0502020204030204" pitchFamily="34" charset="0"/>
                  <a:cs typeface="Calibri" panose="020F0502020204030204" pitchFamily="34" charset="0"/>
                </a:endParaRPr>
              </a:p>
              <a:p>
                <a:pPr lvl="1"/>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VMS-POD-ROM</a:t>
                </a:r>
                <a:r>
                  <a:rPr lang="en-US" dirty="0" smtClean="0">
                    <a:latin typeface="Calibri" panose="020F0502020204030204" pitchFamily="34" charset="0"/>
                    <a:cs typeface="Calibri" panose="020F0502020204030204" pitchFamily="34" charset="0"/>
                  </a:rPr>
                  <a:t>, only first mode considered large resolved scale, so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𝑟</m:t>
                        </m:r>
                      </m:e>
                      <m:sub>
                        <m:r>
                          <a:rPr lang="en-US" b="0" i="1" smtClean="0">
                            <a:latin typeface="Cambria Math" panose="02040503050406030204" pitchFamily="18" charset="0"/>
                            <a:cs typeface="Calibri" panose="020F0502020204030204" pitchFamily="34" charset="0"/>
                          </a:rPr>
                          <m:t>𝐿</m:t>
                        </m:r>
                      </m:sub>
                    </m:sSub>
                    <m:r>
                      <a:rPr lang="en-US" b="0" i="1" smtClean="0">
                        <a:latin typeface="Cambria Math" panose="02040503050406030204" pitchFamily="18" charset="0"/>
                        <a:cs typeface="Calibri" panose="020F0502020204030204" pitchFamily="34" charset="0"/>
                      </a:rPr>
                      <m:t>=1.</m:t>
                    </m:r>
                  </m:oMath>
                </a14:m>
                <a:endParaRPr lang="en-US"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DS-POD-ROM</a:t>
                </a:r>
                <a:r>
                  <a:rPr lang="en-US" dirty="0" smtClean="0">
                    <a:latin typeface="Calibri" panose="020F0502020204030204" pitchFamily="34" charset="0"/>
                    <a:cs typeface="Calibri" panose="020F0502020204030204" pitchFamily="34" charset="0"/>
                  </a:rPr>
                  <a:t>, since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i="1" smtClean="0">
                            <a:latin typeface="Cambria Math" panose="02040503050406030204" pitchFamily="18" charset="0"/>
                            <a:ea typeface="Cambria Math" panose="02040503050406030204" pitchFamily="18" charset="0"/>
                            <a:cs typeface="Calibri" panose="020F0502020204030204" pitchFamily="34" charset="0"/>
                          </a:rPr>
                          <m:t>𝜈</m:t>
                        </m:r>
                      </m:e>
                      <m:sub>
                        <m:r>
                          <a:rPr lang="en-US" b="0" i="1" smtClean="0">
                            <a:latin typeface="Cambria Math" panose="02040503050406030204" pitchFamily="18" charset="0"/>
                            <a:cs typeface="Calibri" panose="020F0502020204030204" pitchFamily="34" charset="0"/>
                          </a:rPr>
                          <m:t>𝐷𝑆</m:t>
                        </m:r>
                      </m:sub>
                    </m:sSub>
                  </m:oMath>
                </a14:m>
                <a:r>
                  <a:rPr lang="en-US" dirty="0" smtClean="0">
                    <a:latin typeface="Calibri" panose="020F0502020204030204" pitchFamily="34" charset="0"/>
                    <a:cs typeface="Calibri" panose="020F0502020204030204" pitchFamily="34" charset="0"/>
                  </a:rPr>
                  <a:t> can be negative, a standard “clipping” procedure is used to ensure numerical stability of discretization: let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𝑆</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𝑡</m:t>
                        </m:r>
                      </m:e>
                    </m:d>
                    <m:r>
                      <a:rPr lang="en-US" b="0" i="1" smtClean="0">
                        <a:latin typeface="Cambria Math" panose="02040503050406030204" pitchFamily="18" charset="0"/>
                        <a:cs typeface="Calibri" panose="020F0502020204030204" pitchFamily="34" charset="0"/>
                      </a:rPr>
                      <m:t>=</m:t>
                    </m:r>
                    <m:r>
                      <m:rPr>
                        <m:sty m:val="p"/>
                      </m:rPr>
                      <a:rPr lang="en-US" b="0" i="0" smtClean="0">
                        <a:latin typeface="Cambria Math" panose="02040503050406030204" pitchFamily="18" charset="0"/>
                        <a:cs typeface="Calibri" panose="020F0502020204030204" pitchFamily="34" charset="0"/>
                      </a:rPr>
                      <m:t>max</m:t>
                    </m:r>
                    <m:r>
                      <a:rPr lang="en-US" b="0" i="1" smtClean="0">
                        <a:latin typeface="Cambria Math" panose="02040503050406030204" pitchFamily="18" charset="0"/>
                        <a:cs typeface="Calibri" panose="020F0502020204030204" pitchFamily="34" charset="0"/>
                      </a:rPr>
                      <m:t>⁡{</m:t>
                    </m:r>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𝐶</m:t>
                        </m:r>
                      </m:e>
                      <m:sub>
                        <m:r>
                          <a:rPr lang="en-US" i="1">
                            <a:latin typeface="Cambria Math" panose="02040503050406030204" pitchFamily="18" charset="0"/>
                            <a:cs typeface="Calibri" panose="020F0502020204030204" pitchFamily="34" charset="0"/>
                          </a:rPr>
                          <m:t>𝑆</m:t>
                        </m:r>
                      </m:sub>
                    </m:sSub>
                    <m:d>
                      <m:dPr>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𝑥</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𝑡</m:t>
                        </m:r>
                      </m:e>
                    </m:d>
                    <m:r>
                      <a:rPr lang="en-US" b="0" i="1" smtClean="0">
                        <a:latin typeface="Cambria Math" panose="02040503050406030204" pitchFamily="18" charset="0"/>
                        <a:cs typeface="Calibri" panose="020F0502020204030204" pitchFamily="34" charset="0"/>
                      </a:rPr>
                      <m:t>, −0.2}</m:t>
                    </m:r>
                  </m:oMath>
                </a14:m>
                <a:r>
                  <a:rPr lang="en-US" dirty="0" smtClean="0">
                    <a:latin typeface="Calibri" panose="020F0502020204030204" pitchFamily="34" charset="0"/>
                    <a:cs typeface="Calibri" panose="020F0502020204030204" pitchFamily="34" charset="0"/>
                  </a:rPr>
                  <a:t>, where -0.2 is determined numerically (see paper for details). </a:t>
                </a:r>
                <a:endParaRPr lang="en-US"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1219200"/>
                <a:ext cx="8686800" cy="4216539"/>
              </a:xfrm>
              <a:prstGeom prst="rect">
                <a:avLst/>
              </a:prstGeom>
              <a:blipFill>
                <a:blip r:embed="rId3"/>
                <a:stretch>
                  <a:fillRect l="-421" t="-723" r="-70" b="-1301"/>
                </a:stretch>
              </a:blipFill>
            </p:spPr>
            <p:txBody>
              <a:bodyPr/>
              <a:lstStyle/>
              <a:p>
                <a:r>
                  <a:rPr lang="en-US">
                    <a:noFill/>
                  </a:rPr>
                  <a:t> </a:t>
                </a:r>
              </a:p>
            </p:txBody>
          </p:sp>
        </mc:Fallback>
      </mc:AlternateContent>
    </p:spTree>
    <p:extLst>
      <p:ext uri="{BB962C8B-B14F-4D97-AF65-F5344CB8AC3E}">
        <p14:creationId xmlns:p14="http://schemas.microsoft.com/office/powerpoint/2010/main" val="3406834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1200329"/>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Numerical Example: Estimation of Parameters (Section 4.1)</a:t>
            </a:r>
          </a:p>
        </p:txBody>
      </p:sp>
      <mc:AlternateContent xmlns:mc="http://schemas.openxmlformats.org/markup-compatibility/2006" xmlns:a14="http://schemas.microsoft.com/office/drawing/2010/main">
        <mc:Choice Requires="a14">
          <p:sp>
            <p:nvSpPr>
              <p:cNvPr id="3" name="TextBox 2"/>
              <p:cNvSpPr txBox="1"/>
              <p:nvPr/>
            </p:nvSpPr>
            <p:spPr>
              <a:xfrm>
                <a:off x="304800" y="1219200"/>
                <a:ext cx="8686800" cy="421653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Length scales </a:t>
                </a:r>
                <a:r>
                  <a:rPr lang="en-US" dirty="0">
                    <a:latin typeface="Calibri" panose="020F0502020204030204" pitchFamily="34" charset="0"/>
                    <a:cs typeface="Calibri" panose="020F0502020204030204" pitchFamily="34" charset="0"/>
                  </a:rPr>
                  <a:t>in EV-POD-ROMs estimated using </a:t>
                </a:r>
                <a:r>
                  <a:rPr lang="en-US" b="1" i="1" dirty="0" smtClean="0">
                    <a:latin typeface="Calibri" panose="020F0502020204030204" pitchFamily="34" charset="0"/>
                    <a:cs typeface="Calibri" panose="020F0502020204030204" pitchFamily="34" charset="0"/>
                  </a:rPr>
                  <a:t>dimensional analysis </a:t>
                </a:r>
                <a:r>
                  <a:rPr lang="en-US" dirty="0" smtClean="0">
                    <a:latin typeface="Calibri" panose="020F0502020204030204" pitchFamily="34" charset="0"/>
                    <a:cs typeface="Calibri" panose="020F0502020204030204" pitchFamily="34" charset="0"/>
                  </a:rPr>
                  <a:t>(Section 3.2).</a:t>
                </a: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“Correct” values for </a:t>
                </a:r>
                <a:r>
                  <a:rPr lang="en-US" b="1" i="1" dirty="0" smtClean="0">
                    <a:latin typeface="Calibri" panose="020F0502020204030204" pitchFamily="34" charset="0"/>
                    <a:cs typeface="Calibri" panose="020F0502020204030204" pitchFamily="34" charset="0"/>
                  </a:rPr>
                  <a:t>EV constants </a:t>
                </a:r>
                <a14:m>
                  <m:oMath xmlns:m="http://schemas.openxmlformats.org/officeDocument/2006/math">
                    <m:r>
                      <a:rPr lang="en-US" i="1" smtClean="0">
                        <a:latin typeface="Cambria Math" panose="02040503050406030204" pitchFamily="18" charset="0"/>
                        <a:ea typeface="Cambria Math" panose="02040503050406030204" pitchFamily="18" charset="0"/>
                        <a:cs typeface="Calibri" panose="020F0502020204030204" pitchFamily="34" charset="0"/>
                      </a:rPr>
                      <m:t>𝛼</m:t>
                    </m:r>
                  </m:oMath>
                </a14:m>
                <a:r>
                  <a:rPr lang="en-US" dirty="0" smtClean="0">
                    <a:latin typeface="Calibri" panose="020F0502020204030204" pitchFamily="34" charset="0"/>
                    <a:cs typeface="Calibri" panose="020F0502020204030204" pitchFamily="34" charset="0"/>
                  </a:rPr>
                  <a:t> in ML-POD-ROM and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𝑆</m:t>
                        </m:r>
                      </m:sub>
                    </m:sSub>
                  </m:oMath>
                </a14:m>
                <a:r>
                  <a:rPr lang="en-US" dirty="0" smtClean="0">
                    <a:latin typeface="Calibri" panose="020F0502020204030204" pitchFamily="34" charset="0"/>
                    <a:cs typeface="Calibri" panose="020F0502020204030204" pitchFamily="34" charset="0"/>
                  </a:rPr>
                  <a:t> in S-POD-ROM and VMS-POD-ROM are not known in POD context.  These parameters are estimated as follows:</a:t>
                </a:r>
              </a:p>
              <a:p>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Run POD-ROM on short time interval [0,15] with several different values of EV constants.</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Choose value that gives closest result to DNS.</a:t>
                </a:r>
              </a:p>
              <a:p>
                <a:pPr marL="742950" lvl="1" indent="-285750">
                  <a:buFont typeface="Arial" panose="020B0604020202020204" pitchFamily="34" charset="0"/>
                  <a:buChar char="•"/>
                </a:pPr>
                <a:r>
                  <a:rPr lang="en-US" b="1" i="1" u="sng" dirty="0" smtClean="0">
                    <a:latin typeface="Calibri" panose="020F0502020204030204" pitchFamily="34" charset="0"/>
                    <a:cs typeface="Calibri" panose="020F0502020204030204" pitchFamily="34" charset="0"/>
                  </a:rPr>
                  <a:t>Note:</a:t>
                </a:r>
                <a:r>
                  <a:rPr lang="en-US" dirty="0" smtClean="0">
                    <a:latin typeface="Calibri" panose="020F0502020204030204" pitchFamily="34" charset="0"/>
                    <a:cs typeface="Calibri" panose="020F0502020204030204" pitchFamily="34" charset="0"/>
                  </a:rPr>
                  <a:t> these EV constants are optimal only on short time interval tested – might be non-optimal for (longer) time-interval where ROM is run.</a:t>
                </a:r>
              </a:p>
              <a:p>
                <a:pPr lvl="1"/>
                <a:endParaRPr lang="en-US" sz="800" dirty="0" smtClean="0">
                  <a:latin typeface="Calibri" panose="020F0502020204030204" pitchFamily="34" charset="0"/>
                  <a:cs typeface="Calibri" panose="020F0502020204030204" pitchFamily="34" charset="0"/>
                </a:endParaRPr>
              </a:p>
              <a:p>
                <a:pPr lvl="1"/>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VMS-POD-ROM</a:t>
                </a:r>
                <a:r>
                  <a:rPr lang="en-US" dirty="0" smtClean="0">
                    <a:latin typeface="Calibri" panose="020F0502020204030204" pitchFamily="34" charset="0"/>
                    <a:cs typeface="Calibri" panose="020F0502020204030204" pitchFamily="34" charset="0"/>
                  </a:rPr>
                  <a:t>, only first mode considered large resolved scale, so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𝑟</m:t>
                        </m:r>
                      </m:e>
                      <m:sub>
                        <m:r>
                          <a:rPr lang="en-US" b="0" i="1" smtClean="0">
                            <a:latin typeface="Cambria Math" panose="02040503050406030204" pitchFamily="18" charset="0"/>
                            <a:cs typeface="Calibri" panose="020F0502020204030204" pitchFamily="34" charset="0"/>
                          </a:rPr>
                          <m:t>𝐿</m:t>
                        </m:r>
                      </m:sub>
                    </m:sSub>
                    <m:r>
                      <a:rPr lang="en-US" b="0" i="1" smtClean="0">
                        <a:latin typeface="Cambria Math" panose="02040503050406030204" pitchFamily="18" charset="0"/>
                        <a:cs typeface="Calibri" panose="020F0502020204030204" pitchFamily="34" charset="0"/>
                      </a:rPr>
                      <m:t>=1.</m:t>
                    </m:r>
                  </m:oMath>
                </a14:m>
                <a:endParaRPr lang="en-US"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For </a:t>
                </a:r>
                <a:r>
                  <a:rPr lang="en-US" b="1" i="1" dirty="0" smtClean="0">
                    <a:latin typeface="Calibri" panose="020F0502020204030204" pitchFamily="34" charset="0"/>
                    <a:cs typeface="Calibri" panose="020F0502020204030204" pitchFamily="34" charset="0"/>
                  </a:rPr>
                  <a:t>DS-POD-ROM</a:t>
                </a:r>
                <a:r>
                  <a:rPr lang="en-US" dirty="0" smtClean="0">
                    <a:latin typeface="Calibri" panose="020F0502020204030204" pitchFamily="34" charset="0"/>
                    <a:cs typeface="Calibri" panose="020F0502020204030204" pitchFamily="34" charset="0"/>
                  </a:rPr>
                  <a:t>, since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i="1" smtClean="0">
                            <a:latin typeface="Cambria Math" panose="02040503050406030204" pitchFamily="18" charset="0"/>
                            <a:ea typeface="Cambria Math" panose="02040503050406030204" pitchFamily="18" charset="0"/>
                            <a:cs typeface="Calibri" panose="020F0502020204030204" pitchFamily="34" charset="0"/>
                          </a:rPr>
                          <m:t>𝜈</m:t>
                        </m:r>
                      </m:e>
                      <m:sub>
                        <m:r>
                          <a:rPr lang="en-US" b="0" i="1" smtClean="0">
                            <a:latin typeface="Cambria Math" panose="02040503050406030204" pitchFamily="18" charset="0"/>
                            <a:cs typeface="Calibri" panose="020F0502020204030204" pitchFamily="34" charset="0"/>
                          </a:rPr>
                          <m:t>𝐷𝑆</m:t>
                        </m:r>
                      </m:sub>
                    </m:sSub>
                  </m:oMath>
                </a14:m>
                <a:r>
                  <a:rPr lang="en-US" dirty="0" smtClean="0">
                    <a:latin typeface="Calibri" panose="020F0502020204030204" pitchFamily="34" charset="0"/>
                    <a:cs typeface="Calibri" panose="020F0502020204030204" pitchFamily="34" charset="0"/>
                  </a:rPr>
                  <a:t> can be negative, a standard “clipping” procedure is used to ensure numerical stability of discretization: let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𝑆</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𝑥</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𝑡</m:t>
                        </m:r>
                      </m:e>
                    </m:d>
                    <m:r>
                      <a:rPr lang="en-US" b="0" i="1" smtClean="0">
                        <a:latin typeface="Cambria Math" panose="02040503050406030204" pitchFamily="18" charset="0"/>
                        <a:cs typeface="Calibri" panose="020F0502020204030204" pitchFamily="34" charset="0"/>
                      </a:rPr>
                      <m:t>=</m:t>
                    </m:r>
                    <m:r>
                      <m:rPr>
                        <m:sty m:val="p"/>
                      </m:rPr>
                      <a:rPr lang="en-US" b="0" i="0" smtClean="0">
                        <a:latin typeface="Cambria Math" panose="02040503050406030204" pitchFamily="18" charset="0"/>
                        <a:cs typeface="Calibri" panose="020F0502020204030204" pitchFamily="34" charset="0"/>
                      </a:rPr>
                      <m:t>max</m:t>
                    </m:r>
                    <m:r>
                      <a:rPr lang="en-US" b="0" i="1" smtClean="0">
                        <a:latin typeface="Cambria Math" panose="02040503050406030204" pitchFamily="18" charset="0"/>
                        <a:cs typeface="Calibri" panose="020F0502020204030204" pitchFamily="34" charset="0"/>
                      </a:rPr>
                      <m:t>⁡{</m:t>
                    </m:r>
                    <m:sSub>
                      <m:sSubPr>
                        <m:ctrlPr>
                          <a:rPr lang="en-US" i="1">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𝐶</m:t>
                        </m:r>
                      </m:e>
                      <m:sub>
                        <m:r>
                          <a:rPr lang="en-US" i="1">
                            <a:latin typeface="Cambria Math" panose="02040503050406030204" pitchFamily="18" charset="0"/>
                            <a:cs typeface="Calibri" panose="020F0502020204030204" pitchFamily="34" charset="0"/>
                          </a:rPr>
                          <m:t>𝑆</m:t>
                        </m:r>
                      </m:sub>
                    </m:sSub>
                    <m:d>
                      <m:dPr>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𝑥</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𝑡</m:t>
                        </m:r>
                      </m:e>
                    </m:d>
                    <m:r>
                      <a:rPr lang="en-US" b="0" i="1" smtClean="0">
                        <a:latin typeface="Cambria Math" panose="02040503050406030204" pitchFamily="18" charset="0"/>
                        <a:cs typeface="Calibri" panose="020F0502020204030204" pitchFamily="34" charset="0"/>
                      </a:rPr>
                      <m:t>, −0.2}</m:t>
                    </m:r>
                  </m:oMath>
                </a14:m>
                <a:r>
                  <a:rPr lang="en-US" dirty="0" smtClean="0">
                    <a:latin typeface="Calibri" panose="020F0502020204030204" pitchFamily="34" charset="0"/>
                    <a:cs typeface="Calibri" panose="020F0502020204030204" pitchFamily="34" charset="0"/>
                  </a:rPr>
                  <a:t>, where -0.2 is determined numerically (see paper for details). </a:t>
                </a:r>
                <a:endParaRPr lang="en-US"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1219200"/>
                <a:ext cx="8686800" cy="4216539"/>
              </a:xfrm>
              <a:prstGeom prst="rect">
                <a:avLst/>
              </a:prstGeom>
              <a:blipFill>
                <a:blip r:embed="rId3"/>
                <a:stretch>
                  <a:fillRect l="-421" t="-723" r="-70" b="-1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47800" y="5746571"/>
                <a:ext cx="5867400" cy="646331"/>
              </a:xfrm>
              <a:prstGeom prst="rect">
                <a:avLst/>
              </a:prstGeom>
              <a:solidFill>
                <a:srgbClr val="F8CFF9"/>
              </a:solidFill>
            </p:spPr>
            <p:txBody>
              <a:bodyPr wrap="square" rtlCol="0">
                <a:spAutoFit/>
              </a:bodyPr>
              <a:lstStyle/>
              <a:p>
                <a:pPr algn="ctr"/>
                <a:r>
                  <a:rPr lang="en-US" b="1" i="1" u="sng" dirty="0" smtClean="0">
                    <a:latin typeface="Calibri" panose="020F0502020204030204" pitchFamily="34" charset="0"/>
                    <a:cs typeface="Calibri" panose="020F0502020204030204" pitchFamily="34" charset="0"/>
                  </a:rPr>
                  <a:t>Comment:</a:t>
                </a:r>
                <a:r>
                  <a:rPr lang="en-US" dirty="0" smtClean="0">
                    <a:latin typeface="Calibri" panose="020F0502020204030204" pitchFamily="34" charset="0"/>
                    <a:cs typeface="Calibri" panose="020F0502020204030204" pitchFamily="34" charset="0"/>
                  </a:rPr>
                  <a:t> authors consider one basis size </a:t>
                </a:r>
                <a14:m>
                  <m:oMath xmlns:m="http://schemas.openxmlformats.org/officeDocument/2006/math">
                    <m:r>
                      <a:rPr lang="en-US" i="1" dirty="0" smtClean="0">
                        <a:latin typeface="Cambria Math" panose="02040503050406030204" pitchFamily="18" charset="0"/>
                        <a:cs typeface="Calibri" panose="020F0502020204030204" pitchFamily="34" charset="0"/>
                      </a:rPr>
                      <m:t>𝑟</m:t>
                    </m:r>
                  </m:oMath>
                </a14:m>
                <a:r>
                  <a:rPr lang="en-US" dirty="0" smtClean="0">
                    <a:latin typeface="Calibri" panose="020F0502020204030204" pitchFamily="34" charset="0"/>
                    <a:cs typeface="Calibri" panose="020F0502020204030204" pitchFamily="34" charset="0"/>
                  </a:rPr>
                  <a:t>.  Approach could be modified so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𝜈</m:t>
                        </m:r>
                      </m:e>
                      <m:sub>
                        <m:r>
                          <a:rPr lang="en-US" b="0" i="1" smtClean="0">
                            <a:latin typeface="Cambria Math" panose="02040503050406030204" pitchFamily="18" charset="0"/>
                          </a:rPr>
                          <m:t>𝑇</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smtClean="0">
                    <a:latin typeface="Calibri" panose="020F0502020204030204" pitchFamily="34" charset="0"/>
                    <a:cs typeface="Calibri" panose="020F0502020204030204" pitchFamily="34" charset="0"/>
                  </a:rPr>
                  <a:t> as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i="1" dirty="0" smtClean="0">
                        <a:latin typeface="Cambria Math" panose="02040503050406030204" pitchFamily="18" charset="0"/>
                        <a:cs typeface="Calibri" panose="020F0502020204030204" pitchFamily="34" charset="0"/>
                      </a:rPr>
                      <m:t>𝐾</m:t>
                    </m:r>
                  </m:oMath>
                </a14:m>
                <a:r>
                  <a:rPr lang="en-US" dirty="0" smtClean="0">
                    <a:latin typeface="Calibri" panose="020F0502020204030204" pitchFamily="34" charset="0"/>
                    <a:cs typeface="Calibri" panose="020F0502020204030204" pitchFamily="34" charset="0"/>
                  </a:rPr>
                  <a:t> for consistency.</a:t>
                </a:r>
                <a:endParaRPr lang="en-US"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47800" y="5746571"/>
                <a:ext cx="5867400" cy="646331"/>
              </a:xfrm>
              <a:prstGeom prst="rect">
                <a:avLst/>
              </a:prstGeom>
              <a:blipFill>
                <a:blip r:embed="rId4"/>
                <a:stretch>
                  <a:fillRect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4463031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1200329"/>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Criteria for Evaluating ROMs </a:t>
            </a:r>
          </a:p>
          <a:p>
            <a:r>
              <a:rPr lang="en-US" sz="3600" dirty="0" smtClean="0">
                <a:latin typeface="Calibri" panose="020F0502020204030204" pitchFamily="34" charset="0"/>
                <a:ea typeface="ＭＳ Ｐゴシック" charset="0"/>
              </a:rPr>
              <a:t>(Section 4.1)</a:t>
            </a:r>
          </a:p>
        </p:txBody>
      </p:sp>
      <p:sp>
        <p:nvSpPr>
          <p:cNvPr id="5" name="TextBox 4"/>
          <p:cNvSpPr txBox="1"/>
          <p:nvPr/>
        </p:nvSpPr>
        <p:spPr>
          <a:xfrm>
            <a:off x="304800" y="1371600"/>
            <a:ext cx="8686800" cy="3416320"/>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Five criteria </a:t>
            </a:r>
            <a:r>
              <a:rPr lang="en-US" dirty="0" smtClean="0">
                <a:latin typeface="Calibri" panose="020F0502020204030204" pitchFamily="34" charset="0"/>
                <a:cs typeface="Calibri" panose="020F0502020204030204" pitchFamily="34" charset="0"/>
              </a:rPr>
              <a:t>are used for evaluating ROMs:</a:t>
            </a:r>
          </a:p>
          <a:p>
            <a:endParaRPr lang="en-US" dirty="0" smtClean="0">
              <a:latin typeface="Calibri" panose="020F0502020204030204" pitchFamily="34" charset="0"/>
              <a:cs typeface="Calibri" panose="020F0502020204030204" pitchFamily="34" charset="0"/>
            </a:endParaRPr>
          </a:p>
          <a:p>
            <a:pPr marL="857250" lvl="1" indent="-400050">
              <a:buAutoNum type="romanLcParenBoth"/>
            </a:pPr>
            <a:r>
              <a:rPr lang="en-US" dirty="0" smtClean="0">
                <a:latin typeface="Calibri" panose="020F0502020204030204" pitchFamily="34" charset="0"/>
                <a:cs typeface="Calibri" panose="020F0502020204030204" pitchFamily="34" charset="0"/>
              </a:rPr>
              <a:t>Kinetic energy spectrum.</a:t>
            </a:r>
          </a:p>
          <a:p>
            <a:pPr lvl="1"/>
            <a:endParaRPr lang="en-US" dirty="0" smtClean="0">
              <a:latin typeface="Calibri" panose="020F0502020204030204" pitchFamily="34" charset="0"/>
              <a:cs typeface="Calibri" panose="020F0502020204030204" pitchFamily="34" charset="0"/>
            </a:endParaRPr>
          </a:p>
          <a:p>
            <a:pPr marL="857250" lvl="1" indent="-400050">
              <a:buAutoNum type="romanLcParenBoth" startAt="2"/>
            </a:pPr>
            <a:r>
              <a:rPr lang="en-US" dirty="0" smtClean="0">
                <a:latin typeface="Calibri" panose="020F0502020204030204" pitchFamily="34" charset="0"/>
                <a:cs typeface="Calibri" panose="020F0502020204030204" pitchFamily="34" charset="0"/>
              </a:rPr>
              <a:t>Mean velocity.</a:t>
            </a:r>
          </a:p>
          <a:p>
            <a:pPr lvl="1"/>
            <a:endParaRPr lang="en-US" dirty="0" smtClean="0">
              <a:latin typeface="Calibri" panose="020F0502020204030204" pitchFamily="34" charset="0"/>
              <a:cs typeface="Calibri" panose="020F0502020204030204" pitchFamily="34" charset="0"/>
            </a:endParaRPr>
          </a:p>
          <a:p>
            <a:pPr marL="857250" lvl="1" indent="-400050">
              <a:buAutoNum type="romanLcParenBoth" startAt="3"/>
            </a:pPr>
            <a:r>
              <a:rPr lang="en-US" dirty="0" smtClean="0">
                <a:latin typeface="Calibri" panose="020F0502020204030204" pitchFamily="34" charset="0"/>
                <a:cs typeface="Calibri" panose="020F0502020204030204" pitchFamily="34" charset="0"/>
              </a:rPr>
              <a:t>Reynolds stresses.</a:t>
            </a:r>
          </a:p>
          <a:p>
            <a:pPr lvl="1"/>
            <a:endParaRPr lang="en-US" dirty="0" smtClean="0">
              <a:latin typeface="Calibri" panose="020F0502020204030204" pitchFamily="34" charset="0"/>
              <a:cs typeface="Calibri" panose="020F0502020204030204" pitchFamily="34" charset="0"/>
            </a:endParaRPr>
          </a:p>
          <a:p>
            <a:pPr marL="857250" lvl="1" indent="-400050">
              <a:buAutoNum type="romanLcParenBoth" startAt="4"/>
            </a:pPr>
            <a:r>
              <a:rPr lang="en-US" dirty="0" smtClean="0">
                <a:latin typeface="Calibri" panose="020F0502020204030204" pitchFamily="34" charset="0"/>
                <a:cs typeface="Calibri" panose="020F0502020204030204" pitchFamily="34" charset="0"/>
              </a:rPr>
              <a:t>Root mean square (</a:t>
            </a:r>
            <a:r>
              <a:rPr lang="en-US" dirty="0" err="1" smtClean="0">
                <a:latin typeface="Calibri" panose="020F0502020204030204" pitchFamily="34" charset="0"/>
                <a:cs typeface="Calibri" panose="020F0502020204030204" pitchFamily="34" charset="0"/>
              </a:rPr>
              <a:t>rms</a:t>
            </a:r>
            <a:r>
              <a:rPr lang="en-US" dirty="0" smtClean="0">
                <a:latin typeface="Calibri" panose="020F0502020204030204" pitchFamily="34" charset="0"/>
                <a:cs typeface="Calibri" panose="020F0502020204030204" pitchFamily="34" charset="0"/>
              </a:rPr>
              <a:t>) values of velocity and fluctuations.</a:t>
            </a:r>
          </a:p>
          <a:p>
            <a:pPr lvl="1"/>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(v)   Time-evolution of POD coefficients.</a:t>
            </a:r>
          </a:p>
          <a:p>
            <a:pPr marL="342900" indent="-34290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02021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1200329"/>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Criteria for Evaluating ROMs </a:t>
            </a:r>
          </a:p>
          <a:p>
            <a:r>
              <a:rPr lang="en-US" sz="3600" dirty="0" smtClean="0">
                <a:latin typeface="Calibri" panose="020F0502020204030204" pitchFamily="34" charset="0"/>
                <a:ea typeface="ＭＳ Ｐゴシック" charset="0"/>
              </a:rPr>
              <a:t>(Section 4.1)</a:t>
            </a:r>
          </a:p>
        </p:txBody>
      </p:sp>
      <p:sp>
        <p:nvSpPr>
          <p:cNvPr id="3" name="TextBox 2"/>
          <p:cNvSpPr txBox="1"/>
          <p:nvPr/>
        </p:nvSpPr>
        <p:spPr>
          <a:xfrm>
            <a:off x="304800" y="1371600"/>
            <a:ext cx="8686800" cy="3416320"/>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Five criteria </a:t>
            </a:r>
            <a:r>
              <a:rPr lang="en-US" dirty="0" smtClean="0">
                <a:latin typeface="Calibri" panose="020F0502020204030204" pitchFamily="34" charset="0"/>
                <a:cs typeface="Calibri" panose="020F0502020204030204" pitchFamily="34" charset="0"/>
              </a:rPr>
              <a:t>are used for evaluating ROMs:</a:t>
            </a:r>
          </a:p>
          <a:p>
            <a:endParaRPr lang="en-US" dirty="0" smtClean="0">
              <a:latin typeface="Calibri" panose="020F0502020204030204" pitchFamily="34" charset="0"/>
              <a:cs typeface="Calibri" panose="020F0502020204030204" pitchFamily="34" charset="0"/>
            </a:endParaRPr>
          </a:p>
          <a:p>
            <a:pPr marL="857250" lvl="1" indent="-400050">
              <a:buAutoNum type="romanLcParenBoth"/>
            </a:pPr>
            <a:r>
              <a:rPr lang="en-US" dirty="0" smtClean="0">
                <a:latin typeface="Calibri" panose="020F0502020204030204" pitchFamily="34" charset="0"/>
                <a:cs typeface="Calibri" panose="020F0502020204030204" pitchFamily="34" charset="0"/>
              </a:rPr>
              <a:t>Kinetic energy spectrum.</a:t>
            </a:r>
          </a:p>
          <a:p>
            <a:pPr lvl="1"/>
            <a:endParaRPr lang="en-US" dirty="0" smtClean="0">
              <a:latin typeface="Calibri" panose="020F0502020204030204" pitchFamily="34" charset="0"/>
              <a:cs typeface="Calibri" panose="020F0502020204030204" pitchFamily="34" charset="0"/>
            </a:endParaRPr>
          </a:p>
          <a:p>
            <a:pPr marL="857250" lvl="1" indent="-400050">
              <a:buAutoNum type="romanLcParenBoth" startAt="2"/>
            </a:pPr>
            <a:r>
              <a:rPr lang="en-US" dirty="0" smtClean="0">
                <a:latin typeface="Calibri" panose="020F0502020204030204" pitchFamily="34" charset="0"/>
                <a:cs typeface="Calibri" panose="020F0502020204030204" pitchFamily="34" charset="0"/>
              </a:rPr>
              <a:t>Mean velocity.</a:t>
            </a:r>
          </a:p>
          <a:p>
            <a:pPr lvl="1"/>
            <a:endParaRPr lang="en-US" dirty="0" smtClean="0">
              <a:latin typeface="Calibri" panose="020F0502020204030204" pitchFamily="34" charset="0"/>
              <a:cs typeface="Calibri" panose="020F0502020204030204" pitchFamily="34" charset="0"/>
            </a:endParaRPr>
          </a:p>
          <a:p>
            <a:pPr marL="857250" lvl="1" indent="-400050">
              <a:buAutoNum type="romanLcParenBoth" startAt="3"/>
            </a:pPr>
            <a:r>
              <a:rPr lang="en-US" dirty="0" smtClean="0">
                <a:latin typeface="Calibri" panose="020F0502020204030204" pitchFamily="34" charset="0"/>
                <a:cs typeface="Calibri" panose="020F0502020204030204" pitchFamily="34" charset="0"/>
              </a:rPr>
              <a:t>Reynolds stresses.</a:t>
            </a:r>
          </a:p>
          <a:p>
            <a:pPr lvl="1"/>
            <a:endParaRPr lang="en-US" dirty="0" smtClean="0">
              <a:latin typeface="Calibri" panose="020F0502020204030204" pitchFamily="34" charset="0"/>
              <a:cs typeface="Calibri" panose="020F0502020204030204" pitchFamily="34" charset="0"/>
            </a:endParaRPr>
          </a:p>
          <a:p>
            <a:pPr marL="857250" lvl="1" indent="-400050">
              <a:buAutoNum type="romanLcParenBoth" startAt="4"/>
            </a:pPr>
            <a:r>
              <a:rPr lang="en-US" dirty="0" smtClean="0">
                <a:latin typeface="Calibri" panose="020F0502020204030204" pitchFamily="34" charset="0"/>
                <a:cs typeface="Calibri" panose="020F0502020204030204" pitchFamily="34" charset="0"/>
              </a:rPr>
              <a:t>Root mean square (</a:t>
            </a:r>
            <a:r>
              <a:rPr lang="en-US" dirty="0" err="1" smtClean="0">
                <a:latin typeface="Calibri" panose="020F0502020204030204" pitchFamily="34" charset="0"/>
                <a:cs typeface="Calibri" panose="020F0502020204030204" pitchFamily="34" charset="0"/>
              </a:rPr>
              <a:t>rms</a:t>
            </a:r>
            <a:r>
              <a:rPr lang="en-US" dirty="0" smtClean="0">
                <a:latin typeface="Calibri" panose="020F0502020204030204" pitchFamily="34" charset="0"/>
                <a:cs typeface="Calibri" panose="020F0502020204030204" pitchFamily="34" charset="0"/>
              </a:rPr>
              <a:t>) values of velocity and fluctuations.</a:t>
            </a:r>
          </a:p>
          <a:p>
            <a:pPr lvl="1"/>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(v)   Time-evolution of POD coefficients.</a:t>
            </a:r>
          </a:p>
          <a:p>
            <a:pPr marL="342900" indent="-342900">
              <a:buAutoNum type="arabicPeriod"/>
            </a:pP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2438400" y="5029200"/>
            <a:ext cx="3657600" cy="646331"/>
          </a:xfrm>
          <a:prstGeom prst="rect">
            <a:avLst/>
          </a:prstGeom>
          <a:solidFill>
            <a:srgbClr val="CCFF99"/>
          </a:solidFill>
        </p:spPr>
        <p:txBody>
          <a:bodyPr wrap="square" rtlCol="0">
            <a:spAutoFit/>
          </a:bodyPr>
          <a:lstStyle/>
          <a:p>
            <a:pPr algn="ctr"/>
            <a:r>
              <a:rPr lang="en-US" b="1" i="1" u="sng" dirty="0" smtClean="0">
                <a:latin typeface="Calibri" panose="020F0502020204030204" pitchFamily="34" charset="0"/>
                <a:cs typeface="Calibri" panose="020F0502020204030204" pitchFamily="34" charset="0"/>
              </a:rPr>
              <a:t>Comment:</a:t>
            </a:r>
            <a:r>
              <a:rPr lang="en-US" dirty="0" smtClean="0">
                <a:latin typeface="Calibri" panose="020F0502020204030204" pitchFamily="34" charset="0"/>
                <a:cs typeface="Calibri" panose="020F0502020204030204" pitchFamily="34" charset="0"/>
              </a:rPr>
              <a:t> These are similar criteria to those we are interested in!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33887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Kinetic Energy Spectrum (Section 4.1)</a:t>
            </a:r>
          </a:p>
        </p:txBody>
      </p:sp>
      <p:pic>
        <p:nvPicPr>
          <p:cNvPr id="2" name="Picture 1"/>
          <p:cNvPicPr>
            <a:picLocks noChangeAspect="1"/>
          </p:cNvPicPr>
          <p:nvPr/>
        </p:nvPicPr>
        <p:blipFill>
          <a:blip r:embed="rId3"/>
          <a:stretch>
            <a:fillRect/>
          </a:stretch>
        </p:blipFill>
        <p:spPr>
          <a:xfrm>
            <a:off x="228600" y="838200"/>
            <a:ext cx="2819400" cy="5943731"/>
          </a:xfrm>
          <a:prstGeom prst="rect">
            <a:avLst/>
          </a:prstGeom>
        </p:spPr>
      </p:pic>
      <p:sp>
        <p:nvSpPr>
          <p:cNvPr id="4" name="TextBox 3"/>
          <p:cNvSpPr txBox="1"/>
          <p:nvPr/>
        </p:nvSpPr>
        <p:spPr>
          <a:xfrm>
            <a:off x="3429000" y="1143000"/>
            <a:ext cx="54102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All energy spectra calculated from average kinetic energy (KE) at a single point.</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 over-estimates energy spectrum.</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ML-POD-ROM: underestimates energy spectrum, especially at higher frequencies.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S-POD-ROM: more accurate than ML-POD-ROM, but displays high oscillations at higher frequencies.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VMS-POD-ROM: improvement over S-POD-ROM, with smaller oscillations at higher frequencies.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p:txBody>
      </p:sp>
      <p:sp>
        <p:nvSpPr>
          <p:cNvPr id="3" name="TextBox 2"/>
          <p:cNvSpPr txBox="1"/>
          <p:nvPr/>
        </p:nvSpPr>
        <p:spPr>
          <a:xfrm>
            <a:off x="4191000" y="5029200"/>
            <a:ext cx="3733800" cy="1200329"/>
          </a:xfrm>
          <a:prstGeom prst="rect">
            <a:avLst/>
          </a:prstGeom>
          <a:solidFill>
            <a:schemeClr val="accent5">
              <a:lumMod val="40000"/>
              <a:lumOff val="60000"/>
            </a:schemeClr>
          </a:solidFill>
        </p:spPr>
        <p:txBody>
          <a:bodyPr wrap="square" rtlCol="0">
            <a:spAutoFit/>
          </a:bodyPr>
          <a:lstStyle/>
          <a:p>
            <a:pPr algn="ctr"/>
            <a:r>
              <a:rPr lang="en-US" dirty="0">
                <a:latin typeface="Calibri" panose="020F0502020204030204" pitchFamily="34" charset="0"/>
                <a:cs typeface="Calibri" panose="020F0502020204030204" pitchFamily="34" charset="0"/>
              </a:rPr>
              <a:t>DS-POD-ROM and VMS-POD-ROM yield most accurate energy spectra, with DS-POD-ROM slightly better than VMS-POD-ROM</a:t>
            </a:r>
            <a:r>
              <a:rPr lang="en-US" dirty="0" smtClean="0">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22934023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80772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Mean Velocity Components (Section 4.1)</a:t>
            </a:r>
          </a:p>
        </p:txBody>
      </p:sp>
      <p:pic>
        <p:nvPicPr>
          <p:cNvPr id="3" name="Picture 2"/>
          <p:cNvPicPr>
            <a:picLocks noChangeAspect="1"/>
          </p:cNvPicPr>
          <p:nvPr/>
        </p:nvPicPr>
        <p:blipFill>
          <a:blip r:embed="rId3"/>
          <a:stretch>
            <a:fillRect/>
          </a:stretch>
        </p:blipFill>
        <p:spPr>
          <a:xfrm>
            <a:off x="152400" y="742197"/>
            <a:ext cx="3042492" cy="581100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581400" y="838200"/>
                <a:ext cx="5181600" cy="4524315"/>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mean </a:t>
                </a:r>
                <a:r>
                  <a:rPr lang="en-US" dirty="0" err="1" smtClean="0">
                    <a:latin typeface="Calibri" panose="020F0502020204030204" pitchFamily="34" charset="0"/>
                    <a:cs typeface="Calibri" panose="020F0502020204030204" pitchFamily="34" charset="0"/>
                  </a:rPr>
                  <a:t>streamwise</a:t>
                </a:r>
                <a:r>
                  <a:rPr lang="en-US" dirty="0" smtClean="0">
                    <a:latin typeface="Calibri" panose="020F0502020204030204" pitchFamily="34" charset="0"/>
                    <a:cs typeface="Calibri" panose="020F0502020204030204" pitchFamily="34" charset="0"/>
                  </a:rPr>
                  <a:t> velocity</a:t>
                </a:r>
              </a:p>
              <a:p>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𝑣</m:t>
                        </m:r>
                      </m:e>
                    </m:d>
                    <m:r>
                      <a:rPr lang="en-US" i="1">
                        <a:latin typeface="Cambria Math" panose="02040503050406030204" pitchFamily="18" charset="0"/>
                      </a:rPr>
                      <m:t>=</m:t>
                    </m:r>
                    <m:r>
                      <a:rPr lang="en-US" b="0" i="1" smtClean="0">
                        <a:latin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mean normal velocity</a:t>
                </a:r>
              </a:p>
              <a:p>
                <a:pPr marL="285750" indent="-285750">
                  <a:buFont typeface="Arial" panose="020B0604020202020204" pitchFamily="34" charset="0"/>
                  <a:buChar char="•"/>
                </a:pPr>
                <a:endParaRPr lang="en-US" i="1" dirty="0" smtClean="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𝑤</m:t>
                        </m:r>
                      </m:e>
                    </m:d>
                    <m:r>
                      <a:rPr lang="en-US" i="1">
                        <a:latin typeface="Cambria Math" panose="02040503050406030204" pitchFamily="18" charset="0"/>
                      </a:rPr>
                      <m:t>=</m:t>
                    </m:r>
                  </m:oMath>
                </a14:m>
                <a:r>
                  <a:rPr lang="en-US" dirty="0" smtClean="0">
                    <a:latin typeface="Calibri" panose="020F0502020204030204" pitchFamily="34" charset="0"/>
                    <a:cs typeface="Calibri" panose="020F0502020204030204" pitchFamily="34" charset="0"/>
                  </a:rPr>
                  <a:t> mean </a:t>
                </a:r>
                <a:r>
                  <a:rPr lang="en-US" dirty="0" err="1" smtClean="0">
                    <a:latin typeface="Calibri" panose="020F0502020204030204" pitchFamily="34" charset="0"/>
                    <a:cs typeface="Calibri" panose="020F0502020204030204" pitchFamily="34" charset="0"/>
                  </a:rPr>
                  <a:t>spanwise</a:t>
                </a:r>
                <a:r>
                  <a:rPr lang="en-US" dirty="0" smtClean="0">
                    <a:latin typeface="Calibri" panose="020F0502020204030204" pitchFamily="34" charset="0"/>
                    <a:cs typeface="Calibri" panose="020F0502020204030204" pitchFamily="34" charset="0"/>
                  </a:rPr>
                  <a:t> velocity</a:t>
                </a:r>
              </a:p>
              <a:p>
                <a:pPr marL="285750" indent="-285750">
                  <a:buFont typeface="Arial" panose="020B0604020202020204" pitchFamily="34" charset="0"/>
                  <a:buChar char="•"/>
                </a:pPr>
                <a:endParaRPr lang="en-US" i="1" dirty="0" smtClean="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e>
                    </m:d>
                    <m:r>
                      <a:rPr lang="en-US" b="0" i="1">
                        <a:latin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denotes time-averaging for t=[0,300] and spatial averaging performed in </a:t>
                </a:r>
                <a14:m>
                  <m:oMath xmlns:m="http://schemas.openxmlformats.org/officeDocument/2006/math">
                    <m:r>
                      <a:rPr lang="en-US" i="1" dirty="0" smtClean="0">
                        <a:latin typeface="Cambria Math" panose="02040503050406030204" pitchFamily="18" charset="0"/>
                      </a:rPr>
                      <m:t>𝑦𝑧</m:t>
                    </m:r>
                  </m:oMath>
                </a14:m>
                <a:r>
                  <a:rPr lang="en-US" dirty="0" smtClean="0">
                    <a:latin typeface="Calibri" panose="020F0502020204030204" pitchFamily="34" charset="0"/>
                    <a:cs typeface="Calibri" panose="020F0502020204030204" pitchFamily="34" charset="0"/>
                  </a:rPr>
                  <a:t>-direction. </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Mean </a:t>
                </a:r>
                <a:r>
                  <a:rPr lang="en-US" dirty="0" err="1" smtClean="0">
                    <a:latin typeface="Calibri" panose="020F0502020204030204" pitchFamily="34" charset="0"/>
                    <a:cs typeface="Calibri" panose="020F0502020204030204" pitchFamily="34" charset="0"/>
                  </a:rPr>
                  <a:t>streamwise</a:t>
                </a:r>
                <a:r>
                  <a:rPr lang="en-US" dirty="0" smtClean="0">
                    <a:latin typeface="Calibri" panose="020F0502020204030204" pitchFamily="34" charset="0"/>
                    <a:cs typeface="Calibri" panose="020F0502020204030204" pitchFamily="34" charset="0"/>
                  </a:rPr>
                  <a:t> velocity computed accurately by all POD-ROMs.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 yields inaccurate results for mean normal velocity; all other POD-ROMs performed significantly better.</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81400" y="838200"/>
                <a:ext cx="5181600" cy="4524315"/>
              </a:xfrm>
              <a:prstGeom prst="rect">
                <a:avLst/>
              </a:prstGeom>
              <a:blipFill>
                <a:blip r:embed="rId4"/>
                <a:stretch>
                  <a:fillRect l="-824" t="-809" r="-1765"/>
                </a:stretch>
              </a:blipFill>
            </p:spPr>
            <p:txBody>
              <a:bodyPr/>
              <a:lstStyle/>
              <a:p>
                <a:r>
                  <a:rPr lang="en-US">
                    <a:noFill/>
                  </a:rPr>
                  <a:t> </a:t>
                </a:r>
              </a:p>
            </p:txBody>
          </p:sp>
        </mc:Fallback>
      </mc:AlternateContent>
      <p:sp>
        <p:nvSpPr>
          <p:cNvPr id="2" name="TextBox 1"/>
          <p:cNvSpPr txBox="1"/>
          <p:nvPr/>
        </p:nvSpPr>
        <p:spPr>
          <a:xfrm>
            <a:off x="4114800" y="5181600"/>
            <a:ext cx="4038600" cy="1200329"/>
          </a:xfrm>
          <a:prstGeom prst="rect">
            <a:avLst/>
          </a:prstGeom>
          <a:solidFill>
            <a:schemeClr val="accent4">
              <a:lumMod val="40000"/>
              <a:lumOff val="60000"/>
            </a:schemeClr>
          </a:solidFill>
        </p:spPr>
        <p:txBody>
          <a:bodyPr wrap="square" rtlCol="0">
            <a:spAutoFit/>
          </a:bodyPr>
          <a:lstStyle/>
          <a:p>
            <a:pPr algn="ctr"/>
            <a:r>
              <a:rPr lang="en-US" dirty="0">
                <a:latin typeface="Calibri" panose="020F0502020204030204" pitchFamily="34" charset="0"/>
                <a:cs typeface="Calibri" panose="020F0502020204030204" pitchFamily="34" charset="0"/>
              </a:rPr>
              <a:t>Mean </a:t>
            </a:r>
            <a:r>
              <a:rPr lang="en-US" dirty="0" err="1">
                <a:latin typeface="Calibri" panose="020F0502020204030204" pitchFamily="34" charset="0"/>
                <a:cs typeface="Calibri" panose="020F0502020204030204" pitchFamily="34" charset="0"/>
              </a:rPr>
              <a:t>spanwise</a:t>
            </a:r>
            <a:r>
              <a:rPr lang="en-US" dirty="0">
                <a:latin typeface="Calibri" panose="020F0502020204030204" pitchFamily="34" charset="0"/>
                <a:cs typeface="Calibri" panose="020F0502020204030204" pitchFamily="34" charset="0"/>
              </a:rPr>
              <a:t> velocity results similar for all EV-ROMs; POD-G-ROM performed better than all EV-ROMs over certain regions worse over others</a:t>
            </a:r>
            <a:r>
              <a:rPr lang="en-US" dirty="0" smtClean="0">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3585107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Reynolds Stresses (Section 4.1)</a:t>
            </a:r>
          </a:p>
        </p:txBody>
      </p:sp>
      <p:pic>
        <p:nvPicPr>
          <p:cNvPr id="2" name="Picture 1"/>
          <p:cNvPicPr>
            <a:picLocks noChangeAspect="1"/>
          </p:cNvPicPr>
          <p:nvPr/>
        </p:nvPicPr>
        <p:blipFill>
          <a:blip r:embed="rId3"/>
          <a:stretch>
            <a:fillRect/>
          </a:stretch>
        </p:blipFill>
        <p:spPr>
          <a:xfrm>
            <a:off x="110613" y="838200"/>
            <a:ext cx="3590326" cy="594360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962400" y="1066800"/>
                <a:ext cx="4343400" cy="4069384"/>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e>
                        </m:d>
                      </m:e>
                    </m:d>
                    <m:r>
                      <a:rPr lang="en-US" b="0" i="1" smtClean="0">
                        <a:latin typeface="Cambria Math" panose="02040503050406030204" pitchFamily="18" charset="0"/>
                      </a:rPr>
                      <m:t>: </m:t>
                    </m:r>
                    <m:r>
                      <a:rPr lang="en-US" i="1" dirty="0" smtClean="0">
                        <a:latin typeface="Cambria Math" panose="02040503050406030204" pitchFamily="18" charset="0"/>
                      </a:rPr>
                      <m:t>𝑥𝑦</m:t>
                    </m:r>
                  </m:oMath>
                </a14:m>
                <a:r>
                  <a:rPr lang="en-US" dirty="0" smtClean="0">
                    <a:latin typeface="Calibri" panose="020F0502020204030204" pitchFamily="34" charset="0"/>
                    <a:cs typeface="Calibri" panose="020F0502020204030204" pitchFamily="34" charset="0"/>
                  </a:rPr>
                  <a:t>-component of Reynolds stress.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𝑢</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 </m:t>
                        </m:r>
                        <m:r>
                          <a:rPr lang="en-US" b="0" i="1" smtClean="0">
                            <a:latin typeface="Cambria Math" panose="02040503050406030204" pitchFamily="18" charset="0"/>
                          </a:rPr>
                          <m:t>𝑤</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𝑤</m:t>
                            </m:r>
                          </m:e>
                        </m:d>
                      </m:e>
                    </m:d>
                    <m:r>
                      <a:rPr lang="en-US" i="1">
                        <a:latin typeface="Cambria Math" panose="02040503050406030204" pitchFamily="18" charset="0"/>
                      </a:rPr>
                      <m:t>: </m:t>
                    </m:r>
                    <m:r>
                      <a:rPr lang="en-US" i="1" dirty="0">
                        <a:latin typeface="Cambria Math" panose="02040503050406030204" pitchFamily="18" charset="0"/>
                      </a:rPr>
                      <m:t>𝑥</m:t>
                    </m:r>
                    <m:r>
                      <a:rPr lang="en-US" b="0" i="1" dirty="0" smtClean="0">
                        <a:latin typeface="Cambria Math" panose="02040503050406030204" pitchFamily="18" charset="0"/>
                      </a:rPr>
                      <m:t>𝑧</m:t>
                    </m:r>
                  </m:oMath>
                </a14:m>
                <a:r>
                  <a:rPr lang="en-US" dirty="0">
                    <a:latin typeface="Calibri" panose="020F0502020204030204" pitchFamily="34" charset="0"/>
                    <a:cs typeface="Calibri" panose="020F0502020204030204" pitchFamily="34" charset="0"/>
                  </a:rPr>
                  <a:t>-component of Reynolds stress</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𝑣</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𝑣</m:t>
                            </m:r>
                          </m:e>
                        </m:d>
                        <m:r>
                          <a:rPr lang="en-US" i="1">
                            <a:latin typeface="Cambria Math" panose="02040503050406030204" pitchFamily="18" charset="0"/>
                          </a:rPr>
                          <m:t>, </m:t>
                        </m:r>
                        <m:r>
                          <a:rPr lang="en-US" b="0" i="1" smtClean="0">
                            <a:latin typeface="Cambria Math" panose="02040503050406030204" pitchFamily="18" charset="0"/>
                          </a:rPr>
                          <m:t>𝑤</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𝑤</m:t>
                            </m:r>
                          </m:e>
                        </m:d>
                      </m:e>
                    </m:d>
                    <m:r>
                      <a:rPr lang="en-US" i="1">
                        <a:latin typeface="Cambria Math" panose="02040503050406030204" pitchFamily="18" charset="0"/>
                      </a:rPr>
                      <m:t>: </m:t>
                    </m:r>
                    <m:r>
                      <a:rPr lang="en-US" i="1" dirty="0">
                        <a:latin typeface="Cambria Math" panose="02040503050406030204" pitchFamily="18" charset="0"/>
                      </a:rPr>
                      <m:t>𝑦</m:t>
                    </m:r>
                    <m:r>
                      <a:rPr lang="en-US" b="0" i="1" dirty="0" smtClean="0">
                        <a:latin typeface="Cambria Math" panose="02040503050406030204" pitchFamily="18" charset="0"/>
                      </a:rPr>
                      <m:t>𝑧</m:t>
                    </m:r>
                  </m:oMath>
                </a14:m>
                <a:r>
                  <a:rPr lang="en-US" dirty="0">
                    <a:latin typeface="Calibri" panose="020F0502020204030204" pitchFamily="34" charset="0"/>
                    <a:cs typeface="Calibri" panose="020F0502020204030204" pitchFamily="34" charset="0"/>
                  </a:rPr>
                  <a:t>-component of Reynolds stress</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 Reynolds stresses are consistently most inaccurate.</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62400" y="1066800"/>
                <a:ext cx="4343400" cy="4069384"/>
              </a:xfrm>
              <a:prstGeom prst="rect">
                <a:avLst/>
              </a:prstGeom>
              <a:blipFill>
                <a:blip r:embed="rId4"/>
                <a:stretch>
                  <a:fillRect l="-842" t="-150"/>
                </a:stretch>
              </a:blipFill>
            </p:spPr>
            <p:txBody>
              <a:bodyPr/>
              <a:lstStyle/>
              <a:p>
                <a:r>
                  <a:rPr lang="en-US">
                    <a:noFill/>
                  </a:rPr>
                  <a:t> </a:t>
                </a:r>
              </a:p>
            </p:txBody>
          </p:sp>
        </mc:Fallback>
      </mc:AlternateContent>
      <p:sp>
        <p:nvSpPr>
          <p:cNvPr id="4" name="TextBox 3"/>
          <p:cNvSpPr txBox="1"/>
          <p:nvPr/>
        </p:nvSpPr>
        <p:spPr>
          <a:xfrm>
            <a:off x="4610100" y="4839736"/>
            <a:ext cx="3048000" cy="646331"/>
          </a:xfrm>
          <a:prstGeom prst="rect">
            <a:avLst/>
          </a:prstGeom>
          <a:solidFill>
            <a:schemeClr val="accent3">
              <a:lumMod val="40000"/>
              <a:lumOff val="60000"/>
            </a:schemeClr>
          </a:solidFill>
        </p:spPr>
        <p:txBody>
          <a:bodyPr wrap="square" rtlCol="0">
            <a:spAutoFit/>
          </a:bodyPr>
          <a:lstStyle/>
          <a:p>
            <a:pPr algn="ctr"/>
            <a:r>
              <a:rPr lang="en-US" dirty="0">
                <a:latin typeface="Calibri" panose="020F0502020204030204" pitchFamily="34" charset="0"/>
                <a:cs typeface="Calibri" panose="020F0502020204030204" pitchFamily="34" charset="0"/>
              </a:rPr>
              <a:t>EV-ROMs have similar behaviors; no clear “winner</a:t>
            </a:r>
            <a:r>
              <a:rPr lang="en-US" dirty="0" smtClean="0">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40927738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Root Mean Square Values (Section 4.1)</a:t>
            </a:r>
          </a:p>
        </p:txBody>
      </p:sp>
      <p:pic>
        <p:nvPicPr>
          <p:cNvPr id="2" name="Picture 1"/>
          <p:cNvPicPr>
            <a:picLocks noChangeAspect="1"/>
          </p:cNvPicPr>
          <p:nvPr/>
        </p:nvPicPr>
        <p:blipFill>
          <a:blip r:embed="rId3"/>
          <a:stretch>
            <a:fillRect/>
          </a:stretch>
        </p:blipFill>
        <p:spPr>
          <a:xfrm>
            <a:off x="228599" y="705326"/>
            <a:ext cx="3358312" cy="577167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733800" y="838200"/>
                <a:ext cx="5105400" cy="4623382"/>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𝑢</m:t>
                            </m:r>
                          </m:e>
                        </m:d>
                      </m:e>
                      <m:sub>
                        <m:r>
                          <a:rPr lang="en-US" b="0" i="1" smtClean="0">
                            <a:latin typeface="Cambria Math" panose="02040503050406030204" pitchFamily="18" charset="0"/>
                          </a:rPr>
                          <m:t>𝑟𝑚𝑠</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𝑢</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 </m:t>
                        </m:r>
                        <m:r>
                          <a:rPr lang="en-US" b="0" i="1" smtClean="0">
                            <a:latin typeface="Cambria Math" panose="02040503050406030204" pitchFamily="18" charset="0"/>
                          </a:rPr>
                          <m:t>𝑢</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𝑢</m:t>
                            </m:r>
                          </m:e>
                        </m:d>
                      </m:e>
                    </m:d>
                    <m:r>
                      <a:rPr lang="en-US" b="0" i="1" smtClean="0">
                        <a:latin typeface="Cambria Math" panose="02040503050406030204" pitchFamily="18" charset="0"/>
                      </a:rPr>
                      <m:t>: </m:t>
                    </m:r>
                  </m:oMath>
                </a14:m>
                <a:r>
                  <a:rPr lang="en-US" dirty="0" err="1" smtClean="0">
                    <a:latin typeface="Calibri" panose="020F0502020204030204" pitchFamily="34" charset="0"/>
                    <a:cs typeface="Calibri" panose="020F0502020204030204" pitchFamily="34" charset="0"/>
                  </a:rPr>
                  <a:t>rms</a:t>
                </a:r>
                <a:r>
                  <a:rPr lang="en-US" dirty="0" smtClean="0">
                    <a:latin typeface="Calibri" panose="020F0502020204030204" pitchFamily="34" charset="0"/>
                    <a:cs typeface="Calibri" panose="020F0502020204030204" pitchFamily="34" charset="0"/>
                  </a:rPr>
                  <a:t> of </a:t>
                </a:r>
                <a:r>
                  <a:rPr lang="en-US" dirty="0" err="1" smtClean="0">
                    <a:latin typeface="Calibri" panose="020F0502020204030204" pitchFamily="34" charset="0"/>
                    <a:cs typeface="Calibri" panose="020F0502020204030204" pitchFamily="34" charset="0"/>
                  </a:rPr>
                  <a:t>streamwise</a:t>
                </a:r>
                <a:r>
                  <a:rPr lang="en-US" dirty="0" smtClean="0">
                    <a:latin typeface="Calibri" panose="020F0502020204030204" pitchFamily="34" charset="0"/>
                    <a:cs typeface="Calibri" panose="020F0502020204030204" pitchFamily="34" charset="0"/>
                  </a:rPr>
                  <a:t> velocity fluctuations.</a:t>
                </a:r>
              </a:p>
              <a:p>
                <a:pPr marL="285750" indent="-285750">
                  <a:buFont typeface="Arial" panose="020B0604020202020204" pitchFamily="34" charset="0"/>
                  <a:buChar char="•"/>
                </a:pPr>
                <a:endParaRPr lang="en-US" i="1" dirty="0" smtClean="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𝑣</m:t>
                            </m:r>
                          </m:e>
                        </m:d>
                      </m:e>
                      <m:sub>
                        <m:r>
                          <a:rPr lang="en-US" i="1">
                            <a:latin typeface="Cambria Math" panose="02040503050406030204" pitchFamily="18" charset="0"/>
                          </a:rPr>
                          <m:t>𝑟𝑚𝑠</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𝑣</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𝑣</m:t>
                            </m:r>
                          </m:e>
                        </m:d>
                        <m:r>
                          <a:rPr lang="en-US" i="1">
                            <a:latin typeface="Cambria Math" panose="02040503050406030204" pitchFamily="18" charset="0"/>
                          </a:rPr>
                          <m:t>, </m:t>
                        </m:r>
                        <m:r>
                          <a:rPr lang="en-US" b="0" i="1" smtClean="0">
                            <a:latin typeface="Cambria Math" panose="02040503050406030204" pitchFamily="18" charset="0"/>
                          </a:rPr>
                          <m:t>𝑣</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𝑣</m:t>
                            </m:r>
                          </m:e>
                        </m:d>
                      </m:e>
                    </m:d>
                    <m:r>
                      <a:rPr lang="en-US" i="1">
                        <a:latin typeface="Cambria Math" panose="02040503050406030204" pitchFamily="18" charset="0"/>
                      </a:rPr>
                      <m:t>: </m:t>
                    </m:r>
                  </m:oMath>
                </a14:m>
                <a:r>
                  <a:rPr lang="en-US" dirty="0" err="1">
                    <a:latin typeface="Calibri" panose="020F0502020204030204" pitchFamily="34" charset="0"/>
                    <a:cs typeface="Calibri" panose="020F0502020204030204" pitchFamily="34" charset="0"/>
                  </a:rPr>
                  <a:t>rms</a:t>
                </a:r>
                <a:r>
                  <a:rPr lang="en-US" dirty="0">
                    <a:latin typeface="Calibri" panose="020F0502020204030204" pitchFamily="34" charset="0"/>
                    <a:cs typeface="Calibri" panose="020F0502020204030204" pitchFamily="34" charset="0"/>
                  </a:rPr>
                  <a:t> of </a:t>
                </a:r>
                <a:r>
                  <a:rPr lang="en-US" dirty="0" smtClean="0">
                    <a:latin typeface="Calibri" panose="020F0502020204030204" pitchFamily="34" charset="0"/>
                    <a:cs typeface="Calibri" panose="020F0502020204030204" pitchFamily="34" charset="0"/>
                  </a:rPr>
                  <a:t>normal </a:t>
                </a:r>
                <a:r>
                  <a:rPr lang="en-US" dirty="0">
                    <a:latin typeface="Calibri" panose="020F0502020204030204" pitchFamily="34" charset="0"/>
                    <a:cs typeface="Calibri" panose="020F0502020204030204" pitchFamily="34" charset="0"/>
                  </a:rPr>
                  <a:t>velocity fluctuations</a:t>
                </a:r>
                <a:r>
                  <a:rPr lang="en-US"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𝑤</m:t>
                            </m:r>
                          </m:e>
                        </m:d>
                      </m:e>
                      <m:sub>
                        <m:r>
                          <a:rPr lang="en-US" i="1">
                            <a:latin typeface="Cambria Math" panose="02040503050406030204" pitchFamily="18" charset="0"/>
                          </a:rPr>
                          <m:t>𝑟𝑚𝑠</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𝑤</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𝑤</m:t>
                            </m:r>
                          </m:e>
                        </m:d>
                        <m:r>
                          <a:rPr lang="en-US" i="1">
                            <a:latin typeface="Cambria Math" panose="02040503050406030204" pitchFamily="18" charset="0"/>
                          </a:rPr>
                          <m:t>, </m:t>
                        </m:r>
                        <m:r>
                          <a:rPr lang="en-US" b="0" i="1" smtClean="0">
                            <a:latin typeface="Cambria Math" panose="02040503050406030204" pitchFamily="18" charset="0"/>
                          </a:rPr>
                          <m:t>𝑤</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𝑤</m:t>
                            </m:r>
                          </m:e>
                        </m:d>
                      </m:e>
                    </m:d>
                    <m:r>
                      <a:rPr lang="en-US" i="1">
                        <a:latin typeface="Cambria Math" panose="02040503050406030204" pitchFamily="18" charset="0"/>
                      </a:rPr>
                      <m:t>: </m:t>
                    </m:r>
                  </m:oMath>
                </a14:m>
                <a:r>
                  <a:rPr lang="en-US" dirty="0" err="1">
                    <a:latin typeface="Calibri" panose="020F0502020204030204" pitchFamily="34" charset="0"/>
                    <a:cs typeface="Calibri" panose="020F0502020204030204" pitchFamily="34" charset="0"/>
                  </a:rPr>
                  <a:t>rms</a:t>
                </a:r>
                <a:r>
                  <a:rPr lang="en-US" dirty="0">
                    <a:latin typeface="Calibri" panose="020F0502020204030204" pitchFamily="34" charset="0"/>
                    <a:cs typeface="Calibri" panose="020F0502020204030204" pitchFamily="34" charset="0"/>
                  </a:rPr>
                  <a:t> of </a:t>
                </a:r>
                <a:r>
                  <a:rPr lang="en-US" dirty="0" err="1" smtClean="0">
                    <a:latin typeface="Calibri" panose="020F0502020204030204" pitchFamily="34" charset="0"/>
                    <a:cs typeface="Calibri" panose="020F0502020204030204" pitchFamily="34" charset="0"/>
                  </a:rPr>
                  <a:t>spanwise</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velocity fluctuations.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 </a:t>
                </a:r>
                <a:r>
                  <a:rPr lang="en-US" dirty="0" err="1" smtClean="0">
                    <a:latin typeface="Calibri" panose="020F0502020204030204" pitchFamily="34" charset="0"/>
                    <a:cs typeface="Calibri" panose="020F0502020204030204" pitchFamily="34" charset="0"/>
                  </a:rPr>
                  <a:t>rms</a:t>
                </a:r>
                <a:r>
                  <a:rPr lang="en-US" dirty="0" smtClean="0">
                    <a:latin typeface="Calibri" panose="020F0502020204030204" pitchFamily="34" charset="0"/>
                    <a:cs typeface="Calibri" panose="020F0502020204030204" pitchFamily="34" charset="0"/>
                  </a:rPr>
                  <a:t> values of velocity fluctuations are consistently the most inaccurate.</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DS-POD-ROM and VMS-POD-ROMs consistently outperformed other two EV-ROMs.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733800" y="838200"/>
                <a:ext cx="5105400" cy="4623382"/>
              </a:xfrm>
              <a:prstGeom prst="rect">
                <a:avLst/>
              </a:prstGeom>
              <a:blipFill>
                <a:blip r:embed="rId4"/>
                <a:stretch>
                  <a:fillRect l="-836" t="-264"/>
                </a:stretch>
              </a:blipFill>
            </p:spPr>
            <p:txBody>
              <a:bodyPr/>
              <a:lstStyle/>
              <a:p>
                <a:r>
                  <a:rPr lang="en-US">
                    <a:noFill/>
                  </a:rPr>
                  <a:t> </a:t>
                </a:r>
              </a:p>
            </p:txBody>
          </p:sp>
        </mc:Fallback>
      </mc:AlternateContent>
      <p:sp>
        <p:nvSpPr>
          <p:cNvPr id="4" name="TextBox 3"/>
          <p:cNvSpPr txBox="1"/>
          <p:nvPr/>
        </p:nvSpPr>
        <p:spPr>
          <a:xfrm>
            <a:off x="4343400" y="5115584"/>
            <a:ext cx="3810000" cy="1200329"/>
          </a:xfrm>
          <a:prstGeom prst="rect">
            <a:avLst/>
          </a:prstGeom>
          <a:solidFill>
            <a:schemeClr val="accent6">
              <a:lumMod val="20000"/>
              <a:lumOff val="80000"/>
            </a:schemeClr>
          </a:solidFill>
        </p:spPr>
        <p:txBody>
          <a:bodyPr wrap="square" rtlCol="0">
            <a:spAutoFit/>
          </a:bodyPr>
          <a:lstStyle/>
          <a:p>
            <a:pPr algn="ctr"/>
            <a:r>
              <a:rPr lang="en-US" dirty="0">
                <a:latin typeface="Calibri" panose="020F0502020204030204" pitchFamily="34" charset="0"/>
                <a:cs typeface="Calibri" panose="020F0502020204030204" pitchFamily="34" charset="0"/>
              </a:rPr>
              <a:t>S-POD-ROM consistently performs worse than DS-POD-ROM and VMS-POD-ROM, but is clearly more accurate than ML-POD-ROM</a:t>
            </a:r>
            <a:r>
              <a:rPr lang="en-US" dirty="0" smtClean="0">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17236515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0" y="152401"/>
            <a:ext cx="91440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Time Evolution of POD Coefficients (Section 4.1)</a:t>
            </a:r>
          </a:p>
        </p:txBody>
      </p:sp>
      <p:pic>
        <p:nvPicPr>
          <p:cNvPr id="2" name="Picture 1"/>
          <p:cNvPicPr>
            <a:picLocks noChangeAspect="1"/>
          </p:cNvPicPr>
          <p:nvPr/>
        </p:nvPicPr>
        <p:blipFill>
          <a:blip r:embed="rId3"/>
          <a:stretch>
            <a:fillRect/>
          </a:stretch>
        </p:blipFill>
        <p:spPr>
          <a:xfrm>
            <a:off x="0" y="815938"/>
            <a:ext cx="2979174" cy="5421753"/>
          </a:xfrm>
          <a:prstGeom prst="rect">
            <a:avLst/>
          </a:prstGeom>
        </p:spPr>
      </p:pic>
      <p:pic>
        <p:nvPicPr>
          <p:cNvPr id="3" name="Picture 2"/>
          <p:cNvPicPr>
            <a:picLocks noChangeAspect="1"/>
          </p:cNvPicPr>
          <p:nvPr/>
        </p:nvPicPr>
        <p:blipFill>
          <a:blip r:embed="rId4"/>
          <a:stretch>
            <a:fillRect/>
          </a:stretch>
        </p:blipFill>
        <p:spPr>
          <a:xfrm>
            <a:off x="2979174" y="815938"/>
            <a:ext cx="2988794" cy="5356262"/>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891768" y="685800"/>
                <a:ext cx="3099832" cy="553997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Left: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smtClean="0">
                    <a:latin typeface="Calibri" panose="020F0502020204030204" pitchFamily="34" charset="0"/>
                    <a:cs typeface="Calibri" panose="020F0502020204030204" pitchFamily="34" charset="0"/>
                  </a:rPr>
                  <a:t> right: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4</m:t>
                        </m:r>
                      </m:sub>
                    </m:sSub>
                  </m:oMath>
                </a14:m>
                <a:r>
                  <a:rPr lang="en-US" dirty="0" smtClean="0">
                    <a:latin typeface="Calibri" panose="020F0502020204030204" pitchFamily="34" charset="0"/>
                    <a:cs typeface="Calibri" panose="020F0502020204030204" pitchFamily="34" charset="0"/>
                  </a:rPr>
                  <a:t>.</a:t>
                </a:r>
              </a:p>
              <a:p>
                <a:endParaRPr lang="en-US" sz="400" dirty="0">
                  <a:latin typeface="Calibri" panose="020F0502020204030204" pitchFamily="34" charset="0"/>
                  <a:cs typeface="Calibri" panose="020F0502020204030204" pitchFamily="34" charset="0"/>
                </a:endParaRPr>
              </a:p>
              <a:p>
                <a:endParaRPr lang="en-US" sz="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POD-G-ROM’s time evolutions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oMath>
                </a14:m>
                <a:r>
                  <a:rPr lang="en-US" dirty="0" smtClean="0">
                    <a:latin typeface="Calibri" panose="020F0502020204030204" pitchFamily="34" charset="0"/>
                    <a:cs typeface="Calibri" panose="020F0502020204030204" pitchFamily="34"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oMath>
                </a14:m>
                <a:r>
                  <a:rPr lang="en-US" dirty="0" smtClean="0">
                    <a:latin typeface="Calibri" panose="020F0502020204030204" pitchFamily="34" charset="0"/>
                    <a:cs typeface="Calibri" panose="020F0502020204030204" pitchFamily="34" charset="0"/>
                  </a:rPr>
                  <a:t> are clearly inaccurate.</a:t>
                </a: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ML-POD-ROMs time evolutions also inaccurate.</a:t>
                </a: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S-POD-ROM more accurate than ML-POD-ROM.</a:t>
                </a: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VMS-POD-ROM more accurate than S-POD-ROM.</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DS-POD-ROM yields accurate results. </a:t>
                </a: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More variability in coefficients for DS-POD-ROM due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𝑆</m:t>
                        </m:r>
                      </m:sub>
                    </m:sSub>
                  </m:oMath>
                </a14:m>
                <a:r>
                  <a:rPr lang="en-US" dirty="0" smtClean="0">
                    <a:latin typeface="Calibri" panose="020F0502020204030204" pitchFamily="34" charset="0"/>
                    <a:cs typeface="Calibri" panose="020F0502020204030204" pitchFamily="34" charset="0"/>
                  </a:rPr>
                  <a:t> varying with space and time.</a:t>
                </a:r>
              </a:p>
              <a:p>
                <a:endParaRPr lang="en-US" sz="8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91768" y="685800"/>
                <a:ext cx="3099832" cy="5539978"/>
              </a:xfrm>
              <a:prstGeom prst="rect">
                <a:avLst/>
              </a:prstGeom>
              <a:blipFill>
                <a:blip r:embed="rId5"/>
                <a:stretch>
                  <a:fillRect l="-1179" t="-661" r="-1965"/>
                </a:stretch>
              </a:blipFill>
            </p:spPr>
            <p:txBody>
              <a:bodyPr/>
              <a:lstStyle/>
              <a:p>
                <a:r>
                  <a:rPr lang="en-US">
                    <a:noFill/>
                  </a:rPr>
                  <a:t> </a:t>
                </a:r>
              </a:p>
            </p:txBody>
          </p:sp>
        </mc:Fallback>
      </mc:AlternateContent>
      <p:sp>
        <p:nvSpPr>
          <p:cNvPr id="5" name="TextBox 4"/>
          <p:cNvSpPr txBox="1"/>
          <p:nvPr/>
        </p:nvSpPr>
        <p:spPr>
          <a:xfrm>
            <a:off x="6289762" y="5791200"/>
            <a:ext cx="2590800" cy="646331"/>
          </a:xfrm>
          <a:prstGeom prst="rect">
            <a:avLst/>
          </a:prstGeom>
          <a:solidFill>
            <a:srgbClr val="FFFFCC"/>
          </a:solidFill>
        </p:spPr>
        <p:txBody>
          <a:bodyPr wrap="square" rtlCol="0">
            <a:spAutoFit/>
          </a:bodyPr>
          <a:lstStyle/>
          <a:p>
            <a:pPr algn="ctr"/>
            <a:r>
              <a:rPr lang="en-US" dirty="0">
                <a:latin typeface="Calibri" panose="020F0502020204030204" pitchFamily="34" charset="0"/>
                <a:cs typeface="Calibri" panose="020F0502020204030204" pitchFamily="34" charset="0"/>
              </a:rPr>
              <a:t>VMS-POD-ROM and DS-POD-ROM perform </a:t>
            </a:r>
            <a:r>
              <a:rPr lang="en-US" dirty="0" smtClean="0">
                <a:latin typeface="Calibri" panose="020F0502020204030204" pitchFamily="34" charset="0"/>
                <a:cs typeface="Calibri" panose="020F0502020204030204" pitchFamily="34" charset="0"/>
              </a:rPr>
              <a:t>best.</a:t>
            </a:r>
            <a:endParaRPr lang="en-US" dirty="0"/>
          </a:p>
        </p:txBody>
      </p:sp>
    </p:spTree>
    <p:extLst>
      <p:ext uri="{BB962C8B-B14F-4D97-AF65-F5344CB8AC3E}">
        <p14:creationId xmlns:p14="http://schemas.microsoft.com/office/powerpoint/2010/main" val="8426165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CPU Times (Section 4.1)</a:t>
            </a:r>
          </a:p>
        </p:txBody>
      </p:sp>
      <p:sp>
        <p:nvSpPr>
          <p:cNvPr id="2" name="TextBox 1"/>
          <p:cNvSpPr txBox="1"/>
          <p:nvPr/>
        </p:nvSpPr>
        <p:spPr>
          <a:xfrm>
            <a:off x="304800" y="914400"/>
            <a:ext cx="8382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To measure computational efficiency of the four POD-ROMs, define </a:t>
            </a:r>
            <a:r>
              <a:rPr lang="en-US" b="1" i="1" dirty="0" smtClean="0">
                <a:latin typeface="Calibri" panose="020F0502020204030204" pitchFamily="34" charset="0"/>
                <a:cs typeface="Calibri" panose="020F0502020204030204" pitchFamily="34" charset="0"/>
              </a:rPr>
              <a:t>speed-up factor</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981200" y="1475600"/>
            <a:ext cx="5257800" cy="616414"/>
          </a:xfrm>
          <a:prstGeom prst="rect">
            <a:avLst/>
          </a:prstGeom>
        </p:spPr>
      </p:pic>
      <p:sp>
        <p:nvSpPr>
          <p:cNvPr id="5" name="TextBox 4"/>
          <p:cNvSpPr txBox="1"/>
          <p:nvPr/>
        </p:nvSpPr>
        <p:spPr>
          <a:xfrm>
            <a:off x="304800" y="2145268"/>
            <a:ext cx="8382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Table 1 gives speed-up factors for POD-ROMs: </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1752600" y="2531806"/>
            <a:ext cx="5576593" cy="1559434"/>
          </a:xfrm>
          <a:prstGeom prst="rect">
            <a:avLst/>
          </a:prstGeom>
        </p:spPr>
      </p:pic>
      <p:sp>
        <p:nvSpPr>
          <p:cNvPr id="6" name="TextBox 5"/>
          <p:cNvSpPr txBox="1"/>
          <p:nvPr/>
        </p:nvSpPr>
        <p:spPr>
          <a:xfrm>
            <a:off x="304800" y="4108446"/>
            <a:ext cx="82296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 is most </a:t>
            </a:r>
            <a:r>
              <a:rPr lang="en-US" b="1" i="1" dirty="0" smtClean="0">
                <a:latin typeface="Calibri" panose="020F0502020204030204" pitchFamily="34" charset="0"/>
                <a:cs typeface="Calibri" panose="020F0502020204030204" pitchFamily="34" charset="0"/>
              </a:rPr>
              <a:t>efficient</a:t>
            </a:r>
            <a:r>
              <a:rPr lang="en-US" dirty="0" smtClean="0">
                <a:latin typeface="Calibri" panose="020F0502020204030204" pitchFamily="34" charset="0"/>
                <a:cs typeface="Calibri" panose="020F0502020204030204" pitchFamily="34" charset="0"/>
              </a:rPr>
              <a:t>; as sophistication of turbulence model increases, model becomes </a:t>
            </a:r>
            <a:r>
              <a:rPr lang="en-US" b="1" i="1" dirty="0" smtClean="0">
                <a:latin typeface="Calibri" panose="020F0502020204030204" pitchFamily="34" charset="0"/>
                <a:cs typeface="Calibri" panose="020F0502020204030204" pitchFamily="34" charset="0"/>
              </a:rPr>
              <a:t>more expensive</a:t>
            </a:r>
            <a:r>
              <a:rPr lang="en-US" dirty="0" smtClean="0">
                <a:latin typeface="Calibri" panose="020F0502020204030204" pitchFamily="34" charset="0"/>
                <a:cs typeface="Calibri" panose="020F0502020204030204" pitchFamily="34" charset="0"/>
              </a:rPr>
              <a:t>, not surprisingly.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7816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579875"/>
            <a:ext cx="8382000" cy="3534925"/>
          </a:xfrm>
          <a:prstGeom prst="rect">
            <a:avLst/>
          </a:prstGeom>
        </p:spPr>
      </p:pic>
      <p:sp>
        <p:nvSpPr>
          <p:cNvPr id="253955" name="Text Box 3"/>
          <p:cNvSpPr txBox="1">
            <a:spLocks noChangeArrowheads="1"/>
          </p:cNvSpPr>
          <p:nvPr/>
        </p:nvSpPr>
        <p:spPr bwMode="auto">
          <a:xfrm>
            <a:off x="172240" y="115669"/>
            <a:ext cx="1266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latin typeface="Calibri" panose="020F0502020204030204" pitchFamily="34" charset="0"/>
                <a:ea typeface="ＭＳ Ｐゴシック" charset="0"/>
              </a:rPr>
              <a:t>Paper</a:t>
            </a:r>
          </a:p>
        </p:txBody>
      </p:sp>
      <p:sp>
        <p:nvSpPr>
          <p:cNvPr id="3" name="TextBox 2"/>
          <p:cNvSpPr txBox="1"/>
          <p:nvPr/>
        </p:nvSpPr>
        <p:spPr>
          <a:xfrm>
            <a:off x="152400" y="4135666"/>
            <a:ext cx="8839200" cy="2569934"/>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My interest in this work:</a:t>
            </a:r>
          </a:p>
          <a:p>
            <a:endParaRPr lang="en-US" sz="5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 am interested in </a:t>
            </a:r>
            <a:r>
              <a:rPr lang="en-US" b="1" i="1" dirty="0" smtClean="0">
                <a:latin typeface="Calibri" panose="020F0502020204030204" pitchFamily="34" charset="0"/>
                <a:cs typeface="Calibri" panose="020F0502020204030204" pitchFamily="34" charset="0"/>
              </a:rPr>
              <a:t>stable POD-</a:t>
            </a:r>
            <a:r>
              <a:rPr lang="en-US" b="1" i="1" dirty="0" err="1" smtClean="0">
                <a:latin typeface="Calibri" panose="020F0502020204030204" pitchFamily="34" charset="0"/>
                <a:cs typeface="Calibri" panose="020F0502020204030204" pitchFamily="34" charset="0"/>
              </a:rPr>
              <a:t>Galerkin</a:t>
            </a:r>
            <a:r>
              <a:rPr lang="en-US" b="1"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ROMs for fluid problems (next slides).</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Authors of this paper have </a:t>
            </a:r>
            <a:r>
              <a:rPr lang="en-US" b="1" i="1" dirty="0" smtClean="0">
                <a:latin typeface="Calibri" panose="020F0502020204030204" pitchFamily="34" charset="0"/>
                <a:cs typeface="Calibri" panose="020F0502020204030204" pitchFamily="34" charset="0"/>
              </a:rPr>
              <a:t>similar requirements </a:t>
            </a:r>
            <a:r>
              <a:rPr lang="en-US" dirty="0" smtClean="0">
                <a:latin typeface="Calibri" panose="020F0502020204030204" pitchFamily="34" charset="0"/>
                <a:cs typeface="Calibri" panose="020F0502020204030204" pitchFamily="34" charset="0"/>
              </a:rPr>
              <a:t>for ROMs as me: use ROMs for long-time integration, “extreme model reduction”, </a:t>
            </a:r>
            <a:r>
              <a:rPr lang="en-US" dirty="0" err="1" smtClean="0">
                <a:latin typeface="Calibri" panose="020F0502020204030204" pitchFamily="34" charset="0"/>
                <a:cs typeface="Calibri" panose="020F0502020204030204" pitchFamily="34" charset="0"/>
              </a:rPr>
              <a:t>QoI</a:t>
            </a:r>
            <a:r>
              <a:rPr lang="en-US" dirty="0" smtClean="0">
                <a:latin typeface="Calibri" panose="020F0502020204030204" pitchFamily="34" charset="0"/>
                <a:cs typeface="Calibri" panose="020F0502020204030204" pitchFamily="34" charset="0"/>
              </a:rPr>
              <a:t> = statistics of flow, etc.</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Methods in this paper are alternatives to my work on </a:t>
            </a:r>
            <a:r>
              <a:rPr lang="en-US" b="1" i="1" dirty="0" smtClean="0">
                <a:latin typeface="Calibri" panose="020F0502020204030204" pitchFamily="34" charset="0"/>
                <a:cs typeface="Calibri" panose="020F0502020204030204" pitchFamily="34" charset="0"/>
              </a:rPr>
              <a:t>basis rotation</a:t>
            </a:r>
            <a:r>
              <a:rPr lang="en-US" baseline="30000" dirty="0" smtClean="0">
                <a:latin typeface="Calibri" panose="020F0502020204030204" pitchFamily="34" charset="0"/>
                <a:cs typeface="Calibri" panose="020F0502020204030204" pitchFamily="34" charset="0"/>
              </a:rPr>
              <a:t>1</a:t>
            </a:r>
            <a:r>
              <a:rPr lang="en-US" dirty="0" smtClean="0">
                <a:latin typeface="Calibri" panose="020F0502020204030204" pitchFamily="34" charset="0"/>
                <a:cs typeface="Calibri" panose="020F0502020204030204" pitchFamily="34" charset="0"/>
              </a:rPr>
              <a:t>.</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 am working with T. Iliescu to try to understand how to extend methods such as those in the paper to </a:t>
            </a:r>
            <a:r>
              <a:rPr lang="en-US" b="1" i="1" dirty="0" smtClean="0">
                <a:latin typeface="Calibri" panose="020F0502020204030204" pitchFamily="34" charset="0"/>
                <a:cs typeface="Calibri" panose="020F0502020204030204" pitchFamily="34" charset="0"/>
              </a:rPr>
              <a:t>compressible flow </a:t>
            </a:r>
            <a:r>
              <a:rPr lang="en-US" dirty="0" smtClean="0">
                <a:latin typeface="Calibri" panose="020F0502020204030204" pitchFamily="34" charset="0"/>
                <a:cs typeface="Calibri" panose="020F0502020204030204" pitchFamily="34" charset="0"/>
              </a:rPr>
              <a:t>problems and to make them more rigorous.</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76200" y="6472535"/>
            <a:ext cx="8936182" cy="461665"/>
          </a:xfrm>
          <a:prstGeom prst="rect">
            <a:avLst/>
          </a:prstGeom>
          <a:noFill/>
        </p:spPr>
        <p:txBody>
          <a:bodyPr wrap="square" rtlCol="0">
            <a:spAutoFit/>
          </a:bodyPr>
          <a:lstStyle/>
          <a:p>
            <a:r>
              <a:rPr lang="en-US" sz="1200" baseline="30000" dirty="0">
                <a:solidFill>
                  <a:schemeClr val="bg1"/>
                </a:solidFill>
                <a:latin typeface="Calibri" panose="020F0502020204030204" pitchFamily="34" charset="0"/>
                <a:cs typeface="Calibri" panose="020F0502020204030204" pitchFamily="34" charset="0"/>
              </a:rPr>
              <a:t>1</a:t>
            </a:r>
            <a:r>
              <a:rPr lang="en-US" sz="1200" dirty="0">
                <a:solidFill>
                  <a:schemeClr val="bg1"/>
                </a:solidFill>
                <a:latin typeface="Calibri" panose="020F0502020204030204" pitchFamily="34" charset="0"/>
                <a:cs typeface="Calibri" panose="020F0502020204030204" pitchFamily="34" charset="0"/>
              </a:rPr>
              <a:t> M. </a:t>
            </a:r>
            <a:r>
              <a:rPr lang="en-US" sz="1200" dirty="0" err="1">
                <a:solidFill>
                  <a:schemeClr val="bg1"/>
                </a:solidFill>
                <a:latin typeface="Calibri" panose="020F0502020204030204" pitchFamily="34" charset="0"/>
                <a:cs typeface="Calibri" panose="020F0502020204030204" pitchFamily="34" charset="0"/>
              </a:rPr>
              <a:t>Balajewicz</a:t>
            </a:r>
            <a:r>
              <a:rPr lang="en-US" sz="1200" dirty="0">
                <a:solidFill>
                  <a:schemeClr val="bg1"/>
                </a:solidFill>
                <a:latin typeface="Calibri" panose="020F0502020204030204" pitchFamily="34" charset="0"/>
                <a:cs typeface="Calibri" panose="020F0502020204030204" pitchFamily="34" charset="0"/>
              </a:rPr>
              <a:t>, </a:t>
            </a:r>
            <a:r>
              <a:rPr lang="en-US" sz="1200" b="1" dirty="0" smtClean="0">
                <a:solidFill>
                  <a:schemeClr val="bg1"/>
                </a:solidFill>
                <a:latin typeface="Calibri" panose="020F0502020204030204" pitchFamily="34" charset="0"/>
                <a:cs typeface="Calibri" panose="020F0502020204030204" pitchFamily="34" charset="0"/>
              </a:rPr>
              <a:t>I. Tezaur</a:t>
            </a:r>
            <a:r>
              <a:rPr lang="en-US" sz="1200" dirty="0" smtClean="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E. Dowell. "Minimal subspace rotation on the </a:t>
            </a:r>
            <a:r>
              <a:rPr lang="en-US" sz="1200" dirty="0" err="1">
                <a:solidFill>
                  <a:schemeClr val="bg1"/>
                </a:solidFill>
                <a:latin typeface="Calibri" panose="020F0502020204030204" pitchFamily="34" charset="0"/>
                <a:cs typeface="Calibri" panose="020F0502020204030204" pitchFamily="34" charset="0"/>
              </a:rPr>
              <a:t>Stiefel</a:t>
            </a:r>
            <a:r>
              <a:rPr lang="en-US" sz="1200" dirty="0">
                <a:solidFill>
                  <a:schemeClr val="bg1"/>
                </a:solidFill>
                <a:latin typeface="Calibri" panose="020F0502020204030204" pitchFamily="34" charset="0"/>
                <a:cs typeface="Calibri" panose="020F0502020204030204" pitchFamily="34" charset="0"/>
              </a:rPr>
              <a:t> manifold for stabilization and enhancement of projection-based reduced order models for the compressible </a:t>
            </a:r>
            <a:r>
              <a:rPr lang="en-US" sz="1200" dirty="0" err="1">
                <a:solidFill>
                  <a:schemeClr val="bg1"/>
                </a:solidFill>
                <a:latin typeface="Calibri" panose="020F0502020204030204" pitchFamily="34" charset="0"/>
                <a:cs typeface="Calibri" panose="020F0502020204030204" pitchFamily="34" charset="0"/>
              </a:rPr>
              <a:t>Navier</a:t>
            </a:r>
            <a:r>
              <a:rPr lang="en-US" sz="1200" dirty="0">
                <a:solidFill>
                  <a:schemeClr val="bg1"/>
                </a:solidFill>
                <a:latin typeface="Calibri" panose="020F0502020204030204" pitchFamily="34" charset="0"/>
                <a:cs typeface="Calibri" panose="020F0502020204030204" pitchFamily="34" charset="0"/>
              </a:rPr>
              <a:t>-Stokes equations", </a:t>
            </a:r>
            <a:r>
              <a:rPr lang="en-US" sz="1200" i="1" dirty="0" smtClean="0">
                <a:solidFill>
                  <a:schemeClr val="bg1"/>
                </a:solidFill>
                <a:latin typeface="Calibri" panose="020F0502020204030204" pitchFamily="34" charset="0"/>
                <a:cs typeface="Calibri" panose="020F0502020204030204" pitchFamily="34" charset="0"/>
              </a:rPr>
              <a:t>JCP</a:t>
            </a:r>
            <a:r>
              <a:rPr lang="en-US" sz="1200" dirty="0" smtClean="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321 (2016) 224-241. </a:t>
            </a:r>
          </a:p>
        </p:txBody>
      </p:sp>
      <p:sp>
        <p:nvSpPr>
          <p:cNvPr id="5" name="Rectangle 4"/>
          <p:cNvSpPr/>
          <p:nvPr/>
        </p:nvSpPr>
        <p:spPr>
          <a:xfrm>
            <a:off x="248440" y="685800"/>
            <a:ext cx="8666960" cy="3429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1023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CPU Times (Section 4.1)</a:t>
            </a:r>
          </a:p>
        </p:txBody>
      </p:sp>
      <p:sp>
        <p:nvSpPr>
          <p:cNvPr id="2" name="TextBox 1"/>
          <p:cNvSpPr txBox="1"/>
          <p:nvPr/>
        </p:nvSpPr>
        <p:spPr>
          <a:xfrm>
            <a:off x="304800" y="914400"/>
            <a:ext cx="8382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To measure computational efficiency of the four POD-ROMs, define </a:t>
            </a:r>
            <a:r>
              <a:rPr lang="en-US" b="1" i="1" dirty="0" smtClean="0">
                <a:latin typeface="Calibri" panose="020F0502020204030204" pitchFamily="34" charset="0"/>
                <a:cs typeface="Calibri" panose="020F0502020204030204" pitchFamily="34" charset="0"/>
              </a:rPr>
              <a:t>speed-up factor</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981200" y="1475600"/>
            <a:ext cx="5257800" cy="616414"/>
          </a:xfrm>
          <a:prstGeom prst="rect">
            <a:avLst/>
          </a:prstGeom>
        </p:spPr>
      </p:pic>
      <p:sp>
        <p:nvSpPr>
          <p:cNvPr id="5" name="TextBox 4"/>
          <p:cNvSpPr txBox="1"/>
          <p:nvPr/>
        </p:nvSpPr>
        <p:spPr>
          <a:xfrm>
            <a:off x="304800" y="2145268"/>
            <a:ext cx="8382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Table 1 gives speed-up factors for POD-ROMs: </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1752600" y="2531806"/>
            <a:ext cx="5576593" cy="1559434"/>
          </a:xfrm>
          <a:prstGeom prst="rect">
            <a:avLst/>
          </a:prstGeom>
        </p:spPr>
      </p:pic>
      <p:sp>
        <p:nvSpPr>
          <p:cNvPr id="6" name="TextBox 5"/>
          <p:cNvSpPr txBox="1"/>
          <p:nvPr/>
        </p:nvSpPr>
        <p:spPr>
          <a:xfrm>
            <a:off x="304800" y="4108446"/>
            <a:ext cx="82296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POD-G-ROM is most </a:t>
            </a:r>
            <a:r>
              <a:rPr lang="en-US" b="1" i="1" dirty="0" smtClean="0">
                <a:latin typeface="Calibri" panose="020F0502020204030204" pitchFamily="34" charset="0"/>
                <a:cs typeface="Calibri" panose="020F0502020204030204" pitchFamily="34" charset="0"/>
              </a:rPr>
              <a:t>efficient</a:t>
            </a:r>
            <a:r>
              <a:rPr lang="en-US" dirty="0" smtClean="0">
                <a:latin typeface="Calibri" panose="020F0502020204030204" pitchFamily="34" charset="0"/>
                <a:cs typeface="Calibri" panose="020F0502020204030204" pitchFamily="34" charset="0"/>
              </a:rPr>
              <a:t>; as sophistication of turbulence model increases, model becomes </a:t>
            </a:r>
            <a:r>
              <a:rPr lang="en-US" b="1" i="1" dirty="0" smtClean="0">
                <a:latin typeface="Calibri" panose="020F0502020204030204" pitchFamily="34" charset="0"/>
                <a:cs typeface="Calibri" panose="020F0502020204030204" pitchFamily="34" charset="0"/>
              </a:rPr>
              <a:t>more expensive</a:t>
            </a:r>
            <a:r>
              <a:rPr lang="en-US" dirty="0" smtClean="0">
                <a:latin typeface="Calibri" panose="020F0502020204030204" pitchFamily="34" charset="0"/>
                <a:cs typeface="Calibri" panose="020F0502020204030204" pitchFamily="34" charset="0"/>
              </a:rPr>
              <a:t>, not surprisingly.  </a:t>
            </a:r>
            <a:endParaRPr lang="en-US" dirty="0">
              <a:latin typeface="Calibri" panose="020F0502020204030204" pitchFamily="34" charset="0"/>
              <a:cs typeface="Calibri" panose="020F0502020204030204" pitchFamily="34" charset="0"/>
            </a:endParaRPr>
          </a:p>
        </p:txBody>
      </p:sp>
      <p:sp>
        <p:nvSpPr>
          <p:cNvPr id="8" name="TextBox 7"/>
          <p:cNvSpPr txBox="1"/>
          <p:nvPr/>
        </p:nvSpPr>
        <p:spPr>
          <a:xfrm>
            <a:off x="800100" y="5105400"/>
            <a:ext cx="7391400" cy="646331"/>
          </a:xfrm>
          <a:prstGeom prst="rect">
            <a:avLst/>
          </a:prstGeom>
          <a:solidFill>
            <a:srgbClr val="FFFFCC"/>
          </a:solidFill>
        </p:spPr>
        <p:txBody>
          <a:bodyPr wrap="square" rtlCol="0">
            <a:spAutoFit/>
          </a:bodyPr>
          <a:lstStyle/>
          <a:p>
            <a:pPr algn="ctr"/>
            <a:r>
              <a:rPr lang="en-US" b="1" i="1" u="sng" dirty="0" smtClean="0">
                <a:latin typeface="Calibri" panose="020F0502020204030204" pitchFamily="34" charset="0"/>
                <a:cs typeface="Calibri" panose="020F0502020204030204" pitchFamily="34" charset="0"/>
              </a:rPr>
              <a:t>Comment:</a:t>
            </a:r>
            <a:r>
              <a:rPr lang="en-US" b="1"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it may be possible to improve these speed-up factors using hyper-reduction to handle non-linear terms (e.g., DEIM, </a:t>
            </a:r>
            <a:r>
              <a:rPr lang="en-US" dirty="0" err="1" smtClean="0">
                <a:latin typeface="Calibri" panose="020F0502020204030204" pitchFamily="34" charset="0"/>
                <a:cs typeface="Calibri" panose="020F0502020204030204" pitchFamily="34" charset="0"/>
              </a:rPr>
              <a:t>gappy</a:t>
            </a:r>
            <a:r>
              <a:rPr lang="en-US" dirty="0" smtClean="0">
                <a:latin typeface="Calibri" panose="020F0502020204030204" pitchFamily="34" charset="0"/>
                <a:cs typeface="Calibri" panose="020F0502020204030204" pitchFamily="34" charset="0"/>
              </a:rPr>
              <a:t> POD).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695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Summary of Results (Section 4.1)</a:t>
            </a:r>
          </a:p>
        </p:txBody>
      </p:sp>
      <mc:AlternateContent xmlns:mc="http://schemas.openxmlformats.org/markup-compatibility/2006" xmlns:a14="http://schemas.microsoft.com/office/drawing/2010/main">
        <mc:Choice Requires="a14">
          <p:sp>
            <p:nvSpPr>
              <p:cNvPr id="2" name="TextBox 1"/>
              <p:cNvSpPr txBox="1"/>
              <p:nvPr/>
            </p:nvSpPr>
            <p:spPr>
              <a:xfrm>
                <a:off x="381000" y="1066800"/>
                <a:ext cx="7467600" cy="3323987"/>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VMS</a:t>
                </a:r>
                <a:r>
                  <a:rPr lang="en-US"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and </a:t>
                </a:r>
                <a:r>
                  <a:rPr lang="en-US" b="1" i="1" dirty="0" smtClean="0">
                    <a:latin typeface="Calibri" panose="020F0502020204030204" pitchFamily="34" charset="0"/>
                    <a:cs typeface="Calibri" panose="020F0502020204030204" pitchFamily="34" charset="0"/>
                  </a:rPr>
                  <a:t>DS</a:t>
                </a:r>
                <a:r>
                  <a:rPr lang="en-US" dirty="0" smtClean="0">
                    <a:latin typeface="Calibri" panose="020F0502020204030204" pitchFamily="34" charset="0"/>
                    <a:cs typeface="Calibri" panose="020F0502020204030204" pitchFamily="34" charset="0"/>
                  </a:rPr>
                  <a:t> approaches yield </a:t>
                </a:r>
                <a:r>
                  <a:rPr lang="en-US" b="1" i="1" dirty="0" smtClean="0">
                    <a:latin typeface="Calibri" panose="020F0502020204030204" pitchFamily="34" charset="0"/>
                    <a:cs typeface="Calibri" panose="020F0502020204030204" pitchFamily="34" charset="0"/>
                  </a:rPr>
                  <a:t>most accurate </a:t>
                </a:r>
                <a:r>
                  <a:rPr lang="en-US" dirty="0" smtClean="0">
                    <a:latin typeface="Calibri" panose="020F0502020204030204" pitchFamily="34" charset="0"/>
                    <a:cs typeface="Calibri" panose="020F0502020204030204" pitchFamily="34" charset="0"/>
                  </a:rPr>
                  <a:t>POD closure models (i.e., give most accurate average and instantaneous numerical results): </a:t>
                </a:r>
              </a:p>
              <a:p>
                <a:endParaRPr lang="en-US"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Best energy spectra.</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Best </a:t>
                </a:r>
                <a:r>
                  <a:rPr lang="en-US" dirty="0" err="1" smtClean="0">
                    <a:latin typeface="Calibri" panose="020F0502020204030204" pitchFamily="34" charset="0"/>
                    <a:cs typeface="Calibri" panose="020F0502020204030204" pitchFamily="34" charset="0"/>
                  </a:rPr>
                  <a:t>rms</a:t>
                </a:r>
                <a:r>
                  <a:rPr lang="en-US" dirty="0" smtClean="0">
                    <a:latin typeface="Calibri" panose="020F0502020204030204" pitchFamily="34" charset="0"/>
                    <a:cs typeface="Calibri" panose="020F0502020204030204" pitchFamily="34" charset="0"/>
                  </a:rPr>
                  <a:t> values.</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Best time evolution of POD coefficients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oMath>
                </a14:m>
                <a:r>
                  <a:rPr lang="en-US" dirty="0" smtClean="0">
                    <a:latin typeface="Calibri" panose="020F0502020204030204" pitchFamily="34" charset="0"/>
                    <a:cs typeface="Calibri" panose="020F0502020204030204" pitchFamily="34"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oMath>
                </a14:m>
                <a:r>
                  <a:rPr lang="en-US" dirty="0" smtClean="0">
                    <a:latin typeface="Calibri" panose="020F0502020204030204" pitchFamily="34" charset="0"/>
                    <a:cs typeface="Calibri" panose="020F0502020204030204" pitchFamily="34" charset="0"/>
                  </a:rPr>
                  <a:t>.</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With respect to other criteria (mean velocity components, Reynolds stresses), DS-POD-ROM and VMS-POD-ROM perform at least as well as other POD-ROMs.</a:t>
                </a:r>
              </a:p>
              <a:p>
                <a:pPr lvl="1"/>
                <a:endParaRPr lang="en-US" dirty="0" smtClean="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1066800"/>
                <a:ext cx="7467600" cy="3323987"/>
              </a:xfrm>
              <a:prstGeom prst="rect">
                <a:avLst/>
              </a:prstGeom>
              <a:blipFill>
                <a:blip r:embed="rId3"/>
                <a:stretch>
                  <a:fillRect l="-571" t="-917" r="-980"/>
                </a:stretch>
              </a:blipFill>
            </p:spPr>
            <p:txBody>
              <a:bodyPr/>
              <a:lstStyle/>
              <a:p>
                <a:r>
                  <a:rPr lang="en-US">
                    <a:noFill/>
                  </a:rPr>
                  <a:t> </a:t>
                </a:r>
              </a:p>
            </p:txBody>
          </p:sp>
        </mc:Fallback>
      </mc:AlternateContent>
    </p:spTree>
    <p:extLst>
      <p:ext uri="{BB962C8B-B14F-4D97-AF65-F5344CB8AC3E}">
        <p14:creationId xmlns:p14="http://schemas.microsoft.com/office/powerpoint/2010/main" val="1298890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Summary of Results (Section 4.1)</a:t>
            </a:r>
          </a:p>
        </p:txBody>
      </p:sp>
      <mc:AlternateContent xmlns:mc="http://schemas.openxmlformats.org/markup-compatibility/2006" xmlns:a14="http://schemas.microsoft.com/office/drawing/2010/main">
        <mc:Choice Requires="a14">
          <p:sp>
            <p:nvSpPr>
              <p:cNvPr id="2" name="TextBox 1"/>
              <p:cNvSpPr txBox="1"/>
              <p:nvPr/>
            </p:nvSpPr>
            <p:spPr>
              <a:xfrm>
                <a:off x="381000" y="1066800"/>
                <a:ext cx="7467600" cy="3323987"/>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VMS</a:t>
                </a:r>
                <a:r>
                  <a:rPr lang="en-US"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and </a:t>
                </a:r>
                <a:r>
                  <a:rPr lang="en-US" b="1" i="1" dirty="0" smtClean="0">
                    <a:latin typeface="Calibri" panose="020F0502020204030204" pitchFamily="34" charset="0"/>
                    <a:cs typeface="Calibri" panose="020F0502020204030204" pitchFamily="34" charset="0"/>
                  </a:rPr>
                  <a:t>DS</a:t>
                </a:r>
                <a:r>
                  <a:rPr lang="en-US" dirty="0" smtClean="0">
                    <a:latin typeface="Calibri" panose="020F0502020204030204" pitchFamily="34" charset="0"/>
                    <a:cs typeface="Calibri" panose="020F0502020204030204" pitchFamily="34" charset="0"/>
                  </a:rPr>
                  <a:t> approaches yield </a:t>
                </a:r>
                <a:r>
                  <a:rPr lang="en-US" b="1" i="1" dirty="0" smtClean="0">
                    <a:latin typeface="Calibri" panose="020F0502020204030204" pitchFamily="34" charset="0"/>
                    <a:cs typeface="Calibri" panose="020F0502020204030204" pitchFamily="34" charset="0"/>
                  </a:rPr>
                  <a:t>most accurate </a:t>
                </a:r>
                <a:r>
                  <a:rPr lang="en-US" dirty="0" smtClean="0">
                    <a:latin typeface="Calibri" panose="020F0502020204030204" pitchFamily="34" charset="0"/>
                    <a:cs typeface="Calibri" panose="020F0502020204030204" pitchFamily="34" charset="0"/>
                  </a:rPr>
                  <a:t>POD closure models (i.e., give most accurate average and instantaneous numerical results): </a:t>
                </a:r>
              </a:p>
              <a:p>
                <a:endParaRPr lang="en-US"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Best energy spectra.</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Best </a:t>
                </a:r>
                <a:r>
                  <a:rPr lang="en-US" dirty="0" err="1" smtClean="0">
                    <a:latin typeface="Calibri" panose="020F0502020204030204" pitchFamily="34" charset="0"/>
                    <a:cs typeface="Calibri" panose="020F0502020204030204" pitchFamily="34" charset="0"/>
                  </a:rPr>
                  <a:t>rms</a:t>
                </a:r>
                <a:r>
                  <a:rPr lang="en-US" dirty="0" smtClean="0">
                    <a:latin typeface="Calibri" panose="020F0502020204030204" pitchFamily="34" charset="0"/>
                    <a:cs typeface="Calibri" panose="020F0502020204030204" pitchFamily="34" charset="0"/>
                  </a:rPr>
                  <a:t> values.</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Best time evolution of POD coefficients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oMath>
                </a14:m>
                <a:r>
                  <a:rPr lang="en-US" dirty="0" smtClean="0">
                    <a:latin typeface="Calibri" panose="020F0502020204030204" pitchFamily="34" charset="0"/>
                    <a:cs typeface="Calibri" panose="020F0502020204030204" pitchFamily="34"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oMath>
                </a14:m>
                <a:r>
                  <a:rPr lang="en-US" dirty="0" smtClean="0">
                    <a:latin typeface="Calibri" panose="020F0502020204030204" pitchFamily="34" charset="0"/>
                    <a:cs typeface="Calibri" panose="020F0502020204030204" pitchFamily="34" charset="0"/>
                  </a:rPr>
                  <a:t>.</a:t>
                </a:r>
              </a:p>
              <a:p>
                <a:pPr lvl="1"/>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With respect to other criteria (mean velocity components, Reynolds stresses), DS-POD-ROM and VMS-POD-ROM perform at least as well as other POD-ROMs.</a:t>
                </a:r>
              </a:p>
              <a:p>
                <a:pPr lvl="1"/>
                <a:endParaRPr lang="en-US" dirty="0" smtClean="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1066800"/>
                <a:ext cx="7467600" cy="3323987"/>
              </a:xfrm>
              <a:prstGeom prst="rect">
                <a:avLst/>
              </a:prstGeom>
              <a:blipFill>
                <a:blip r:embed="rId3"/>
                <a:stretch>
                  <a:fillRect l="-571" t="-917" r="-980"/>
                </a:stretch>
              </a:blipFill>
            </p:spPr>
            <p:txBody>
              <a:bodyPr/>
              <a:lstStyle/>
              <a:p>
                <a:r>
                  <a:rPr lang="en-US">
                    <a:noFill/>
                  </a:rPr>
                  <a:t> </a:t>
                </a:r>
              </a:p>
            </p:txBody>
          </p:sp>
        </mc:Fallback>
      </mc:AlternateContent>
      <p:sp>
        <p:nvSpPr>
          <p:cNvPr id="3" name="TextBox 2"/>
          <p:cNvSpPr txBox="1"/>
          <p:nvPr/>
        </p:nvSpPr>
        <p:spPr>
          <a:xfrm>
            <a:off x="533400" y="4267200"/>
            <a:ext cx="7239000" cy="1200329"/>
          </a:xfrm>
          <a:prstGeom prst="rect">
            <a:avLst/>
          </a:prstGeom>
          <a:solidFill>
            <a:srgbClr val="CCFFFF"/>
          </a:solidFill>
        </p:spPr>
        <p:txBody>
          <a:bodyPr wrap="square" rtlCol="0">
            <a:spAutoFit/>
          </a:bodyPr>
          <a:lstStyle/>
          <a:p>
            <a:pPr algn="ctr"/>
            <a:r>
              <a:rPr lang="en-US" b="1" i="1" u="sng" dirty="0" smtClean="0">
                <a:latin typeface="Calibri" panose="020F0502020204030204" pitchFamily="34" charset="0"/>
                <a:cs typeface="Calibri" panose="020F0502020204030204" pitchFamily="34" charset="0"/>
              </a:rPr>
              <a:t>Comment:</a:t>
            </a:r>
            <a:r>
              <a:rPr lang="en-US" b="1"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one cannot make these definitive conclusions from data presented because all the ROMs do not have the same computational cost (see previous slide)…  but it is possible to improve computational efficiency of EV-ROMs using hyper-reduction like DEIM or </a:t>
            </a:r>
            <a:r>
              <a:rPr lang="en-US" dirty="0" err="1" smtClean="0">
                <a:latin typeface="Calibri" panose="020F0502020204030204" pitchFamily="34" charset="0"/>
                <a:cs typeface="Calibri" panose="020F0502020204030204" pitchFamily="34" charset="0"/>
              </a:rPr>
              <a:t>gappy</a:t>
            </a:r>
            <a:r>
              <a:rPr lang="en-US" dirty="0" smtClean="0">
                <a:latin typeface="Calibri" panose="020F0502020204030204" pitchFamily="34" charset="0"/>
                <a:cs typeface="Calibri" panose="020F0502020204030204" pitchFamily="34" charset="0"/>
              </a:rPr>
              <a:t> POD.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2292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dirty="0" smtClean="0">
                <a:latin typeface="Calibri" panose="020F0502020204030204" pitchFamily="34" charset="0"/>
              </a:rPr>
              <a:t>Section 2: POD/</a:t>
            </a:r>
            <a:r>
              <a:rPr lang="en-US" sz="2400" dirty="0" err="1" smtClean="0">
                <a:latin typeface="Calibri" panose="020F0502020204030204" pitchFamily="34" charset="0"/>
              </a:rPr>
              <a:t>Galerkin</a:t>
            </a:r>
            <a:r>
              <a:rPr lang="en-US" sz="2400" dirty="0" smtClean="0">
                <a:latin typeface="Calibri" panose="020F0502020204030204" pitchFamily="34" charset="0"/>
              </a:rPr>
              <a:t> ROMs for </a:t>
            </a:r>
            <a:r>
              <a:rPr lang="en-US" sz="2400"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dirty="0" smtClean="0">
                <a:latin typeface="Calibri" panose="020F0502020204030204" pitchFamily="34" charset="0"/>
              </a:rPr>
              <a:t>Background on Turbulence </a:t>
            </a:r>
            <a:r>
              <a:rPr lang="en-US" sz="2400" dirty="0">
                <a:latin typeface="Calibri" panose="020F0502020204030204" pitchFamily="34" charset="0"/>
              </a:rPr>
              <a:t>M</a:t>
            </a:r>
            <a:r>
              <a:rPr lang="en-US" sz="2400"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dirty="0" smtClean="0">
              <a:latin typeface="Calibri" panose="020F0502020204030204" pitchFamily="34" charset="0"/>
            </a:endParaRPr>
          </a:p>
          <a:p>
            <a:pPr marL="457200" indent="-457200">
              <a:buAutoNum type="arabicPeriod" startAt="5"/>
            </a:pPr>
            <a:r>
              <a:rPr lang="en-US" sz="2400" dirty="0" smtClean="0">
                <a:latin typeface="Calibri" panose="020F0502020204030204" pitchFamily="34" charset="0"/>
              </a:rPr>
              <a:t>Section 4.1: Computational Efficiency</a:t>
            </a:r>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6.   Section 4.2: Numerical Results for 3D Flow Around Cylinder</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b="1"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[8.  Basis Rotation (My Work – an Alternative Approach)] </a:t>
            </a:r>
            <a:endParaRPr lang="en-US" sz="2400"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30643878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Future Work (Section 5)</a:t>
            </a:r>
          </a:p>
        </p:txBody>
      </p:sp>
      <mc:AlternateContent xmlns:mc="http://schemas.openxmlformats.org/markup-compatibility/2006" xmlns:a14="http://schemas.microsoft.com/office/drawing/2010/main">
        <mc:Choice Requires="a14">
          <p:sp>
            <p:nvSpPr>
              <p:cNvPr id="2" name="TextBox 1"/>
              <p:cNvSpPr txBox="1"/>
              <p:nvPr/>
            </p:nvSpPr>
            <p:spPr>
              <a:xfrm>
                <a:off x="381000" y="1143000"/>
                <a:ext cx="83058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Study </a:t>
                </a:r>
                <a:r>
                  <a:rPr lang="en-US" b="1" i="1" dirty="0" smtClean="0">
                    <a:latin typeface="Calibri" panose="020F0502020204030204" pitchFamily="34" charset="0"/>
                    <a:cs typeface="Calibri" panose="020F0502020204030204" pitchFamily="34" charset="0"/>
                  </a:rPr>
                  <a:t>more efficient time-discretization approaches </a:t>
                </a:r>
                <a:r>
                  <a:rPr lang="en-US" dirty="0" smtClean="0">
                    <a:latin typeface="Calibri" panose="020F0502020204030204" pitchFamily="34" charset="0"/>
                    <a:cs typeface="Calibri" panose="020F0502020204030204" pitchFamily="34" charset="0"/>
                  </a:rPr>
                  <a:t>and take advantage of parallel computing in POD-ROMs.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Investigate </a:t>
                </a:r>
                <a:r>
                  <a:rPr lang="en-US" b="1" i="1" dirty="0" smtClean="0">
                    <a:latin typeface="Calibri" panose="020F0502020204030204" pitchFamily="34" charset="0"/>
                    <a:cs typeface="Calibri" panose="020F0502020204030204" pitchFamily="34" charset="0"/>
                  </a:rPr>
                  <a:t>hybrid approach</a:t>
                </a:r>
                <a:r>
                  <a:rPr lang="en-US" dirty="0" smtClean="0">
                    <a:latin typeface="Calibri" panose="020F0502020204030204" pitchFamily="34" charset="0"/>
                    <a:cs typeface="Calibri" panose="020F0502020204030204" pitchFamily="34" charset="0"/>
                  </a:rPr>
                  <a:t>: using DS-POD-ROM to calculate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smtClean="0">
                    <a:latin typeface="Calibri" panose="020F0502020204030204" pitchFamily="34" charset="0"/>
                    <a:cs typeface="Calibri" panose="020F0502020204030204" pitchFamily="34" charset="0"/>
                  </a:rPr>
                  <a:t> only when flow displays high level of variability, use this value in ML-POD-ROM (linear) as long as flow does not experience sudden transitions.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i="1" dirty="0" smtClean="0">
                    <a:latin typeface="Calibri" panose="020F0502020204030204" pitchFamily="34" charset="0"/>
                    <a:cs typeface="Calibri" panose="020F0502020204030204" pitchFamily="34" charset="0"/>
                  </a:rPr>
                  <a:t>Higher Reynolds number</a:t>
                </a:r>
                <a:r>
                  <a:rPr lang="en-US" dirty="0" smtClean="0">
                    <a:latin typeface="Calibri" panose="020F0502020204030204" pitchFamily="34" charset="0"/>
                    <a:cs typeface="Calibri" panose="020F0502020204030204" pitchFamily="34" charset="0"/>
                  </a:rPr>
                  <a:t> structurally dominated turbulent flows.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Combining two-level algorithms in conjunction with </a:t>
                </a:r>
                <a:r>
                  <a:rPr lang="en-US" b="1" i="1" dirty="0" smtClean="0">
                    <a:latin typeface="Calibri" panose="020F0502020204030204" pitchFamily="34" charset="0"/>
                    <a:cs typeface="Calibri" panose="020F0502020204030204" pitchFamily="34" charset="0"/>
                  </a:rPr>
                  <a:t>EIM</a:t>
                </a:r>
                <a:r>
                  <a:rPr lang="en-US" dirty="0" smtClean="0">
                    <a:latin typeface="Calibri" panose="020F0502020204030204" pitchFamily="34" charset="0"/>
                    <a:cs typeface="Calibri" panose="020F0502020204030204" pitchFamily="34" charset="0"/>
                  </a:rPr>
                  <a:t> and </a:t>
                </a:r>
                <a:r>
                  <a:rPr lang="en-US" b="1" i="1" dirty="0" smtClean="0">
                    <a:latin typeface="Calibri" panose="020F0502020204030204" pitchFamily="34" charset="0"/>
                    <a:cs typeface="Calibri" panose="020F0502020204030204" pitchFamily="34" charset="0"/>
                  </a:rPr>
                  <a:t>DEIM</a:t>
                </a:r>
                <a:r>
                  <a:rPr lang="en-US" dirty="0" smtClean="0">
                    <a:latin typeface="Calibri" panose="020F0502020204030204" pitchFamily="34" charset="0"/>
                    <a:cs typeface="Calibri" panose="020F0502020204030204" pitchFamily="34" charset="0"/>
                  </a:rPr>
                  <a:t> to handle efficiently nonlinearities in turbulence models.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Application to problems in </a:t>
                </a:r>
                <a:r>
                  <a:rPr lang="en-US" b="1" i="1" dirty="0" smtClean="0">
                    <a:latin typeface="Calibri" panose="020F0502020204030204" pitchFamily="34" charset="0"/>
                    <a:cs typeface="Calibri" panose="020F0502020204030204" pitchFamily="34" charset="0"/>
                  </a:rPr>
                  <a:t>optimal control</a:t>
                </a:r>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optimization</a:t>
                </a:r>
                <a:r>
                  <a:rPr lang="en-US" dirty="0" smtClean="0">
                    <a:latin typeface="Calibri" panose="020F0502020204030204" pitchFamily="34" charset="0"/>
                    <a:cs typeface="Calibri" panose="020F0502020204030204" pitchFamily="34" charset="0"/>
                  </a:rPr>
                  <a:t>, </a:t>
                </a:r>
                <a:r>
                  <a:rPr lang="en-US" b="1" i="1" dirty="0" smtClean="0">
                    <a:latin typeface="Calibri" panose="020F0502020204030204" pitchFamily="34" charset="0"/>
                    <a:cs typeface="Calibri" panose="020F0502020204030204" pitchFamily="34" charset="0"/>
                  </a:rPr>
                  <a:t>data assimilation.</a:t>
                </a:r>
                <a:endParaRPr lang="en-US" b="1" i="1"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1143000"/>
                <a:ext cx="8305800" cy="3693319"/>
              </a:xfrm>
              <a:prstGeom prst="rect">
                <a:avLst/>
              </a:prstGeom>
              <a:blipFill>
                <a:blip r:embed="rId3"/>
                <a:stretch>
                  <a:fillRect l="-514" t="-992" b="-1653"/>
                </a:stretch>
              </a:blipFill>
            </p:spPr>
            <p:txBody>
              <a:bodyPr/>
              <a:lstStyle/>
              <a:p>
                <a:r>
                  <a:rPr lang="en-US">
                    <a:noFill/>
                  </a:rPr>
                  <a:t> </a:t>
                </a:r>
              </a:p>
            </p:txBody>
          </p:sp>
        </mc:Fallback>
      </mc:AlternateContent>
    </p:spTree>
    <p:extLst>
      <p:ext uri="{BB962C8B-B14F-4D97-AF65-F5344CB8AC3E}">
        <p14:creationId xmlns:p14="http://schemas.microsoft.com/office/powerpoint/2010/main" val="24526954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Follow Up Work by Iliescu </a:t>
            </a:r>
            <a:r>
              <a:rPr lang="en-US" sz="3600" i="1" dirty="0" smtClean="0">
                <a:latin typeface="Calibri" panose="020F0502020204030204" pitchFamily="34" charset="0"/>
                <a:ea typeface="ＭＳ Ｐゴシック" charset="0"/>
              </a:rPr>
              <a:t>et al.</a:t>
            </a:r>
            <a:endParaRPr lang="en-US" sz="3600" dirty="0" smtClean="0">
              <a:latin typeface="Calibri" panose="020F0502020204030204" pitchFamily="34" charset="0"/>
              <a:ea typeface="ＭＳ Ｐゴシック" charset="0"/>
            </a:endParaRPr>
          </a:p>
        </p:txBody>
      </p:sp>
      <mc:AlternateContent xmlns:mc="http://schemas.openxmlformats.org/markup-compatibility/2006" xmlns:a14="http://schemas.microsoft.com/office/drawing/2010/main">
        <mc:Choice Requires="a14">
          <p:sp>
            <p:nvSpPr>
              <p:cNvPr id="2" name="TextBox 1"/>
              <p:cNvSpPr txBox="1"/>
              <p:nvPr/>
            </p:nvSpPr>
            <p:spPr>
              <a:xfrm>
                <a:off x="228600" y="762000"/>
                <a:ext cx="8305800" cy="1261884"/>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Filtered ROMs (F-ROMs)</a:t>
                </a:r>
              </a:p>
              <a:p>
                <a:endParaRPr lang="en-US" sz="400" b="1" u="sng"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ROM terms are explicitly filtered using projection or differential filter.</a:t>
                </a:r>
              </a:p>
              <a:p>
                <a:pPr marL="1200150" lvl="2"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E.g., “</a:t>
                </a:r>
                <a:r>
                  <a:rPr lang="en-US" b="1" i="1" dirty="0" smtClean="0">
                    <a:latin typeface="Calibri" panose="020F0502020204030204" pitchFamily="34" charset="0"/>
                    <a:cs typeface="Calibri" panose="020F0502020204030204" pitchFamily="34" charset="0"/>
                  </a:rPr>
                  <a:t>Evolve-then-filter</a:t>
                </a:r>
                <a:r>
                  <a:rPr lang="en-US" dirty="0" smtClean="0">
                    <a:latin typeface="Calibri" panose="020F0502020204030204" pitchFamily="34" charset="0"/>
                    <a:cs typeface="Calibri" panose="020F0502020204030204" pitchFamily="34" charset="0"/>
                  </a:rPr>
                  <a:t>” approach: do one step of ROM, filter ROM amplitudes </a:t>
                </a:r>
                <a14:m>
                  <m:oMath xmlns:m="http://schemas.openxmlformats.org/officeDocument/2006/math">
                    <m:sSub>
                      <m:sSubPr>
                        <m:ctrlPr>
                          <a:rPr lang="en-US"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𝑎</m:t>
                        </m:r>
                      </m:e>
                      <m:sub>
                        <m:r>
                          <a:rPr lang="en-US" b="0" i="1" smtClean="0">
                            <a:latin typeface="Cambria Math" panose="02040503050406030204" pitchFamily="18" charset="0"/>
                            <a:cs typeface="Calibri" panose="020F0502020204030204" pitchFamily="34" charset="0"/>
                          </a:rPr>
                          <m:t>𝑖</m:t>
                        </m:r>
                      </m:sub>
                    </m:sSub>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𝑡</m:t>
                    </m:r>
                    <m:r>
                      <a:rPr lang="en-US" b="0" i="1" smtClean="0">
                        <a:latin typeface="Cambria Math" panose="02040503050406030204" pitchFamily="18" charset="0"/>
                        <a:cs typeface="Calibri" panose="020F0502020204030204" pitchFamily="34" charset="0"/>
                      </a:rPr>
                      <m:t>)</m:t>
                    </m:r>
                  </m:oMath>
                </a14:m>
                <a:r>
                  <a:rPr lang="en-US" dirty="0" smtClean="0">
                    <a:latin typeface="Calibri" panose="020F0502020204030204" pitchFamily="34" charset="0"/>
                    <a:cs typeface="Calibri" panose="020F0502020204030204" pitchFamily="34" charset="0"/>
                  </a:rPr>
                  <a:t>, repeat.</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762000"/>
                <a:ext cx="8305800" cy="1261884"/>
              </a:xfrm>
              <a:prstGeom prst="rect">
                <a:avLst/>
              </a:prstGeom>
              <a:blipFill>
                <a:blip r:embed="rId3"/>
                <a:stretch>
                  <a:fillRect l="-514" t="-2415" b="-6763"/>
                </a:stretch>
              </a:blipFill>
            </p:spPr>
            <p:txBody>
              <a:bodyPr/>
              <a:lstStyle/>
              <a:p>
                <a:r>
                  <a:rPr lang="en-US">
                    <a:noFill/>
                  </a:rPr>
                  <a:t> </a:t>
                </a:r>
              </a:p>
            </p:txBody>
          </p:sp>
        </mc:Fallback>
      </mc:AlternateContent>
      <p:sp>
        <p:nvSpPr>
          <p:cNvPr id="3" name="TextBox 2"/>
          <p:cNvSpPr txBox="1"/>
          <p:nvPr/>
        </p:nvSpPr>
        <p:spPr>
          <a:xfrm>
            <a:off x="152400" y="4648201"/>
            <a:ext cx="8991600" cy="2092881"/>
          </a:xfrm>
          <a:prstGeom prst="rect">
            <a:avLst/>
          </a:prstGeom>
          <a:noFill/>
          <a:ln>
            <a:noFill/>
          </a:ln>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References:</a:t>
            </a:r>
          </a:p>
          <a:p>
            <a:endParaRPr lang="en-US" sz="4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 Wells, Z. Wang, X. Xie, T. Iliescu, “An Evolve-Then-Filter Regularized Reducer Order Model for </a:t>
            </a:r>
            <a:r>
              <a:rPr lang="en-US" dirty="0">
                <a:latin typeface="Calibri" panose="020F0502020204030204" pitchFamily="34" charset="0"/>
                <a:cs typeface="Calibri" panose="020F0502020204030204" pitchFamily="34" charset="0"/>
              </a:rPr>
              <a:t>Convection-Dominated Flows”, </a:t>
            </a:r>
            <a:r>
              <a:rPr lang="en-US" dirty="0">
                <a:latin typeface="Calibri" panose="020F0502020204030204" pitchFamily="34" charset="0"/>
                <a:cs typeface="Calibri" panose="020F0502020204030204" pitchFamily="34" charset="0"/>
                <a:hlinkClick r:id="rId4"/>
              </a:rPr>
              <a:t>https://</a:t>
            </a:r>
            <a:r>
              <a:rPr lang="en-US" dirty="0" smtClean="0">
                <a:latin typeface="Calibri" panose="020F0502020204030204" pitchFamily="34" charset="0"/>
                <a:cs typeface="Calibri" panose="020F0502020204030204" pitchFamily="34" charset="0"/>
                <a:hlinkClick r:id="rId4"/>
              </a:rPr>
              <a:t>arxiv.org/abs/1506.07555</a:t>
            </a:r>
            <a:r>
              <a:rPr lang="en-US" dirty="0" smtClean="0">
                <a:latin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X. Xie, M. </a:t>
            </a:r>
            <a:r>
              <a:rPr lang="en-US" dirty="0" err="1" smtClean="0">
                <a:latin typeface="Calibri" panose="020F0502020204030204" pitchFamily="34" charset="0"/>
                <a:cs typeface="Calibri" panose="020F0502020204030204" pitchFamily="34" charset="0"/>
              </a:rPr>
              <a:t>Mohebujjaman</a:t>
            </a:r>
            <a:r>
              <a:rPr lang="en-US" dirty="0" smtClean="0">
                <a:latin typeface="Calibri" panose="020F0502020204030204" pitchFamily="34" charset="0"/>
                <a:cs typeface="Calibri" panose="020F0502020204030204" pitchFamily="34" charset="0"/>
              </a:rPr>
              <a:t>, L.G. Rebholz, T. Iliescu, “Calibrated Filtered Reduced </a:t>
            </a:r>
            <a:r>
              <a:rPr lang="en-US" dirty="0">
                <a:latin typeface="Calibri" panose="020F0502020204030204" pitchFamily="34" charset="0"/>
                <a:cs typeface="Calibri" panose="020F0502020204030204" pitchFamily="34" charset="0"/>
              </a:rPr>
              <a:t>Order Modeling”, </a:t>
            </a:r>
            <a:r>
              <a:rPr lang="en-US" dirty="0">
                <a:latin typeface="Calibri" panose="020F0502020204030204" pitchFamily="34" charset="0"/>
                <a:cs typeface="Calibri" panose="020F0502020204030204" pitchFamily="34" charset="0"/>
                <a:hlinkClick r:id="rId5"/>
              </a:rPr>
              <a:t>https://</a:t>
            </a:r>
            <a:r>
              <a:rPr lang="en-US" dirty="0" smtClean="0">
                <a:latin typeface="Calibri" panose="020F0502020204030204" pitchFamily="34" charset="0"/>
                <a:cs typeface="Calibri" panose="020F0502020204030204" pitchFamily="34" charset="0"/>
                <a:hlinkClick r:id="rId5"/>
              </a:rPr>
              <a:t>arxiv.org/abs/1702.06886</a:t>
            </a:r>
            <a:r>
              <a:rPr lang="en-US" dirty="0" smtClean="0">
                <a:latin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Technical seminar by X. Xie in March 2017: “LES ROMs”.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26142" y="2096869"/>
                <a:ext cx="8305800" cy="777136"/>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Calibrated ROMs (C-ROMs)</a:t>
                </a:r>
              </a:p>
              <a:p>
                <a:endParaRPr lang="en-US" sz="400" b="1" u="sng" dirty="0" smtClean="0">
                  <a:latin typeface="Calibri" panose="020F0502020204030204" pitchFamily="34" charset="0"/>
                  <a:cs typeface="Calibri" panose="020F0502020204030204" pitchFamily="34" charset="0"/>
                </a:endParaRPr>
              </a:p>
              <a:p>
                <a:endParaRPr lang="en-US" sz="400" b="1" u="sng"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Turbulence model terms, e.g., </a:t>
                </a:r>
                <a14:m>
                  <m:oMath xmlns:m="http://schemas.openxmlformats.org/officeDocument/2006/math">
                    <m:acc>
                      <m:accPr>
                        <m:chr m:val="̃"/>
                        <m:ctrlPr>
                          <a:rPr lang="en-US" i="1" dirty="0">
                            <a:latin typeface="Cambria Math" panose="02040503050406030204" pitchFamily="18" charset="0"/>
                            <a:cs typeface="Calibri" panose="020F0502020204030204" pitchFamily="34" charset="0"/>
                          </a:rPr>
                        </m:ctrlPr>
                      </m:accPr>
                      <m:e>
                        <m:r>
                          <a:rPr lang="en-US" b="1" i="1" dirty="0">
                            <a:latin typeface="Cambria Math" panose="02040503050406030204" pitchFamily="18" charset="0"/>
                            <a:cs typeface="Calibri" panose="020F0502020204030204" pitchFamily="34" charset="0"/>
                          </a:rPr>
                          <m:t>𝑨</m:t>
                        </m:r>
                      </m:e>
                    </m:acc>
                  </m:oMath>
                </a14:m>
                <a:r>
                  <a:rPr lang="en-US" dirty="0" smtClean="0">
                    <a:latin typeface="Calibri" panose="020F0502020204030204" pitchFamily="34" charset="0"/>
                    <a:cs typeface="Calibri" panose="020F0502020204030204" pitchFamily="34" charset="0"/>
                  </a:rPr>
                  <a:t>, are obtained by solving optimization problem.</a:t>
                </a:r>
              </a:p>
            </p:txBody>
          </p:sp>
        </mc:Choice>
        <mc:Fallback xmlns="">
          <p:sp>
            <p:nvSpPr>
              <p:cNvPr id="5" name="TextBox 4"/>
              <p:cNvSpPr txBox="1">
                <a:spLocks noRot="1" noChangeAspect="1" noMove="1" noResize="1" noEditPoints="1" noAdjustHandles="1" noChangeArrowheads="1" noChangeShapeType="1" noTextEdit="1"/>
              </p:cNvSpPr>
              <p:nvPr/>
            </p:nvSpPr>
            <p:spPr>
              <a:xfrm>
                <a:off x="226142" y="2096869"/>
                <a:ext cx="8305800" cy="777136"/>
              </a:xfrm>
              <a:prstGeom prst="rect">
                <a:avLst/>
              </a:prstGeom>
              <a:blipFill>
                <a:blip r:embed="rId6"/>
                <a:stretch>
                  <a:fillRect l="-440" t="-4724" r="-587" b="-12598"/>
                </a:stretch>
              </a:blipFill>
            </p:spPr>
            <p:txBody>
              <a:bodyPr/>
              <a:lstStyle/>
              <a:p>
                <a:r>
                  <a:rPr lang="en-US">
                    <a:noFill/>
                  </a:rPr>
                  <a:t> </a:t>
                </a:r>
              </a:p>
            </p:txBody>
          </p:sp>
        </mc:Fallback>
      </mc:AlternateContent>
      <p:sp>
        <p:nvSpPr>
          <p:cNvPr id="4" name="TextBox 3"/>
          <p:cNvSpPr txBox="1"/>
          <p:nvPr/>
        </p:nvSpPr>
        <p:spPr>
          <a:xfrm>
            <a:off x="609600" y="3925669"/>
            <a:ext cx="8001000" cy="646331"/>
          </a:xfrm>
          <a:prstGeom prst="rect">
            <a:avLst/>
          </a:prstGeom>
          <a:solidFill>
            <a:schemeClr val="bg2">
              <a:lumMod val="90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Unlike LES-ROMs, F-ROMs and C-ROMs are </a:t>
            </a:r>
            <a:r>
              <a:rPr lang="en-US" b="1" i="1" dirty="0" smtClean="0">
                <a:latin typeface="Calibri" panose="020F0502020204030204" pitchFamily="34" charset="0"/>
                <a:cs typeface="Calibri" panose="020F0502020204030204" pitchFamily="34" charset="0"/>
              </a:rPr>
              <a:t>consistent</a:t>
            </a:r>
            <a:r>
              <a:rPr lang="en-US" dirty="0" smtClean="0">
                <a:latin typeface="Calibri" panose="020F0502020204030204" pitchFamily="34" charset="0"/>
                <a:cs typeface="Calibri" panose="020F0502020204030204" pitchFamily="34" charset="0"/>
              </a:rPr>
              <a:t> and more </a:t>
            </a:r>
            <a:r>
              <a:rPr lang="en-US" b="1" i="1" dirty="0" smtClean="0">
                <a:latin typeface="Calibri" panose="020F0502020204030204" pitchFamily="34" charset="0"/>
                <a:cs typeface="Calibri" panose="020F0502020204030204" pitchFamily="34" charset="0"/>
              </a:rPr>
              <a:t>computationally efficient</a:t>
            </a:r>
            <a:r>
              <a:rPr lang="en-US" dirty="0" smtClean="0">
                <a:latin typeface="Calibri" panose="020F0502020204030204" pitchFamily="34" charset="0"/>
                <a:cs typeface="Calibri" panose="020F0502020204030204" pitchFamily="34" charset="0"/>
              </a:rPr>
              <a:t> (no nonlinear turbulence model terms to compute).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905000" y="2883080"/>
                <a:ext cx="5486400" cy="9269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𝑚𝑖𝑛</m:t>
                          </m:r>
                        </m:e>
                        <m:sub>
                          <m:acc>
                            <m:accPr>
                              <m:chr m:val="̃"/>
                              <m:ctrlPr>
                                <a:rPr lang="en-US" i="1" dirty="0">
                                  <a:latin typeface="Cambria Math" panose="02040503050406030204" pitchFamily="18" charset="0"/>
                                  <a:cs typeface="Calibri" panose="020F0502020204030204" pitchFamily="34" charset="0"/>
                                </a:rPr>
                              </m:ctrlPr>
                            </m:accPr>
                            <m:e>
                              <m:r>
                                <a:rPr lang="en-US" b="1" i="1" dirty="0">
                                  <a:latin typeface="Cambria Math" panose="02040503050406030204" pitchFamily="18" charset="0"/>
                                  <a:cs typeface="Calibri" panose="020F0502020204030204" pitchFamily="34" charset="0"/>
                                </a:rPr>
                                <m:t>𝑨</m:t>
                              </m:r>
                            </m:e>
                          </m:acc>
                        </m:sub>
                      </m:sSub>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𝑀</m:t>
                          </m:r>
                        </m:sup>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𝑠𝑛𝑎𝑝</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𝑗</m:t>
                                      </m:r>
                                    </m:sub>
                                  </m:sSub>
                                </m:e>
                              </m:d>
                            </m:e>
                          </m:d>
                          <m:r>
                            <a:rPr lang="en-US" b="0" i="1" smtClean="0">
                              <a:latin typeface="Cambria Math" panose="02040503050406030204" pitchFamily="18" charset="0"/>
                            </a:rPr>
                            <m:t>|</m:t>
                          </m:r>
                          <m:r>
                            <a:rPr lang="en-US" b="0" i="1" baseline="30000" smtClean="0">
                              <a:latin typeface="Cambria Math" panose="02040503050406030204" pitchFamily="18" charset="0"/>
                            </a:rPr>
                            <m:t>2</m:t>
                          </m:r>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905000" y="2883080"/>
                <a:ext cx="5486400" cy="9269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21433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Text Box 3"/>
          <p:cNvSpPr txBox="1">
            <a:spLocks noChangeArrowheads="1"/>
          </p:cNvSpPr>
          <p:nvPr/>
        </p:nvSpPr>
        <p:spPr bwMode="auto">
          <a:xfrm>
            <a:off x="76200" y="76201"/>
            <a:ext cx="7391400" cy="646331"/>
          </a:xfrm>
          <a:prstGeom prst="rect">
            <a:avLst/>
          </a:prstGeom>
          <a:solidFill>
            <a:schemeClr val="bg1"/>
          </a:solidFill>
          <a:ln>
            <a:noFill/>
          </a:ln>
          <a:effectLst/>
          <a:extLst/>
        </p:spPr>
        <p:txBody>
          <a:bodyPr wrap="square">
            <a:spAutoFit/>
          </a:bodyPr>
          <a:lstStyle/>
          <a:p>
            <a:r>
              <a:rPr lang="en-US" sz="3600" dirty="0" smtClean="0">
                <a:latin typeface="Calibri" panose="020F0502020204030204" pitchFamily="34" charset="0"/>
                <a:ea typeface="ＭＳ Ｐゴシック" charset="0"/>
              </a:rPr>
              <a:t>Other Follow Up Work</a:t>
            </a:r>
          </a:p>
        </p:txBody>
      </p:sp>
      <p:sp>
        <p:nvSpPr>
          <p:cNvPr id="2" name="TextBox 1"/>
          <p:cNvSpPr txBox="1"/>
          <p:nvPr/>
        </p:nvSpPr>
        <p:spPr>
          <a:xfrm>
            <a:off x="245807" y="798733"/>
            <a:ext cx="8305800" cy="1538883"/>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latin typeface="Calibri" panose="020F0502020204030204" pitchFamily="34" charset="0"/>
                <a:cs typeface="Calibri" panose="020F0502020204030204" pitchFamily="34" charset="0"/>
              </a:rPr>
              <a:t>Closure models with auto-tuned data-driven coefficients:</a:t>
            </a:r>
          </a:p>
          <a:p>
            <a:endParaRPr lang="en-US" sz="400" b="1" u="sng"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Free parameters in closure models are “learned” online using data-driven multi-parameter extremum seeking (MES) algorithm. </a:t>
            </a:r>
          </a:p>
          <a:p>
            <a:pPr marL="1200150" lvl="2"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Takes into account parametric uncertainties</a:t>
            </a:r>
          </a:p>
          <a:p>
            <a:pPr marL="1200150" lvl="2"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Employs robust </a:t>
            </a:r>
            <a:r>
              <a:rPr lang="en-US" dirty="0" err="1" smtClean="0">
                <a:latin typeface="Calibri" panose="020F0502020204030204" pitchFamily="34" charset="0"/>
                <a:cs typeface="Calibri" panose="020F0502020204030204" pitchFamily="34" charset="0"/>
              </a:rPr>
              <a:t>Lyapunov</a:t>
            </a:r>
            <a:r>
              <a:rPr lang="en-US" dirty="0" smtClean="0">
                <a:latin typeface="Calibri" panose="020F0502020204030204" pitchFamily="34" charset="0"/>
                <a:cs typeface="Calibri" panose="020F0502020204030204" pitchFamily="34" charset="0"/>
              </a:rPr>
              <a:t> control theory.</a:t>
            </a:r>
          </a:p>
        </p:txBody>
      </p:sp>
      <p:sp>
        <p:nvSpPr>
          <p:cNvPr id="8" name="TextBox 7"/>
          <p:cNvSpPr txBox="1"/>
          <p:nvPr/>
        </p:nvSpPr>
        <p:spPr>
          <a:xfrm>
            <a:off x="398207" y="2667000"/>
            <a:ext cx="8001000" cy="923330"/>
          </a:xfrm>
          <a:prstGeom prst="rect">
            <a:avLst/>
          </a:prstGeom>
          <a:solidFill>
            <a:schemeClr val="accent1">
              <a:lumMod val="20000"/>
              <a:lumOff val="80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M. </a:t>
            </a:r>
            <a:r>
              <a:rPr lang="en-US" dirty="0" err="1" smtClean="0">
                <a:latin typeface="Calibri" panose="020F0502020204030204" pitchFamily="34" charset="0"/>
                <a:cs typeface="Calibri" panose="020F0502020204030204" pitchFamily="34" charset="0"/>
              </a:rPr>
              <a:t>Benosman</a:t>
            </a:r>
            <a:r>
              <a:rPr lang="en-US" dirty="0" smtClean="0">
                <a:latin typeface="Calibri" panose="020F0502020204030204" pitchFamily="34" charset="0"/>
                <a:cs typeface="Calibri" panose="020F0502020204030204" pitchFamily="34" charset="0"/>
              </a:rPr>
              <a:t>, J. Borggaard, O. San, B. Kramer.  “Learning-based robust stabilization for reduced-order models of 2D and 3D </a:t>
            </a:r>
            <a:r>
              <a:rPr lang="en-US" dirty="0" err="1" smtClean="0">
                <a:latin typeface="Calibri" panose="020F0502020204030204" pitchFamily="34" charset="0"/>
                <a:cs typeface="Calibri" panose="020F0502020204030204" pitchFamily="34" charset="0"/>
              </a:rPr>
              <a:t>Boussinesq</a:t>
            </a:r>
            <a:r>
              <a:rPr lang="en-US" dirty="0" smtClean="0">
                <a:latin typeface="Calibri" panose="020F0502020204030204" pitchFamily="34" charset="0"/>
                <a:cs typeface="Calibri" panose="020F0502020204030204" pitchFamily="34" charset="0"/>
              </a:rPr>
              <a:t> equations”, </a:t>
            </a:r>
            <a:r>
              <a:rPr lang="en-US" dirty="0">
                <a:latin typeface="Calibri" panose="020F0502020204030204" pitchFamily="34" charset="0"/>
                <a:cs typeface="Calibri" panose="020F0502020204030204" pitchFamily="34" charset="0"/>
              </a:rPr>
              <a:t>Applied Mathematical Modelling 49 (2017) </a:t>
            </a:r>
            <a:r>
              <a:rPr lang="en-US" dirty="0" smtClean="0">
                <a:latin typeface="Calibri" panose="020F0502020204030204" pitchFamily="34" charset="0"/>
                <a:cs typeface="Calibri" panose="020F0502020204030204" pitchFamily="34" charset="0"/>
              </a:rPr>
              <a:t>162–181.</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8939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dirty="0" smtClean="0">
                <a:latin typeface="Calibri" panose="020F0502020204030204" pitchFamily="34" charset="0"/>
              </a:rPr>
              <a:t>Section 2: POD/</a:t>
            </a:r>
            <a:r>
              <a:rPr lang="en-US" sz="2400" dirty="0" err="1" smtClean="0">
                <a:latin typeface="Calibri" panose="020F0502020204030204" pitchFamily="34" charset="0"/>
              </a:rPr>
              <a:t>Galerkin</a:t>
            </a:r>
            <a:r>
              <a:rPr lang="en-US" sz="2400" dirty="0" smtClean="0">
                <a:latin typeface="Calibri" panose="020F0502020204030204" pitchFamily="34" charset="0"/>
              </a:rPr>
              <a:t> ROMs for </a:t>
            </a:r>
            <a:r>
              <a:rPr lang="en-US" sz="2400"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dirty="0" smtClean="0">
                <a:latin typeface="Calibri" panose="020F0502020204030204" pitchFamily="34" charset="0"/>
              </a:rPr>
              <a:t>Background on Turbulence </a:t>
            </a:r>
            <a:r>
              <a:rPr lang="en-US" sz="2400" dirty="0">
                <a:latin typeface="Calibri" panose="020F0502020204030204" pitchFamily="34" charset="0"/>
              </a:rPr>
              <a:t>M</a:t>
            </a:r>
            <a:r>
              <a:rPr lang="en-US" sz="2400"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dirty="0" smtClean="0">
              <a:latin typeface="Calibri" panose="020F0502020204030204" pitchFamily="34" charset="0"/>
            </a:endParaRPr>
          </a:p>
          <a:p>
            <a:pPr marL="457200" indent="-457200">
              <a:buAutoNum type="arabicPeriod" startAt="5"/>
            </a:pPr>
            <a:r>
              <a:rPr lang="en-US" sz="2400" dirty="0" smtClean="0">
                <a:latin typeface="Calibri" panose="020F0502020204030204" pitchFamily="34" charset="0"/>
              </a:rPr>
              <a:t>Section 4.1: Computational Efficiency</a:t>
            </a:r>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6.   Section 4.2: Numerical Results for 3D Flow Around Cylinder</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b="1" dirty="0" smtClean="0">
                <a:latin typeface="Calibri" panose="020F0502020204030204" pitchFamily="34" charset="0"/>
              </a:rPr>
              <a:t>[8.  Basis Rotation (My Work – an Alternative Approach)] </a:t>
            </a:r>
            <a:endParaRPr lang="en-US" sz="2400" b="1"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1022075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3D Compressible </a:t>
            </a:r>
            <a:r>
              <a:rPr lang="en-US" sz="3600" dirty="0" err="1" smtClean="0">
                <a:latin typeface="Calibri" panose="020F0502020204030204" pitchFamily="34" charset="0"/>
              </a:rPr>
              <a:t>Navier</a:t>
            </a:r>
            <a:r>
              <a:rPr lang="en-US" sz="3600" dirty="0" smtClean="0">
                <a:latin typeface="Calibri" panose="020F0502020204030204" pitchFamily="34" charset="0"/>
              </a:rPr>
              <a:t>-Stokes Equations</a:t>
            </a:r>
            <a:endParaRPr sz="3600" dirty="0">
              <a:latin typeface="Calibri" panose="020F0502020204030204" pitchFamily="34" charset="0"/>
            </a:endParaRPr>
          </a:p>
        </p:txBody>
      </p:sp>
      <p:sp>
        <p:nvSpPr>
          <p:cNvPr id="102" name="TextShape 2"/>
          <p:cNvSpPr txBox="1"/>
          <p:nvPr/>
        </p:nvSpPr>
        <p:spPr>
          <a:xfrm>
            <a:off x="381000" y="840600"/>
            <a:ext cx="8534040" cy="4874400"/>
          </a:xfrm>
          <a:prstGeom prst="rect">
            <a:avLst/>
          </a:prstGeom>
          <a:noFill/>
          <a:ln>
            <a:noFill/>
          </a:ln>
        </p:spPr>
        <p:txBody>
          <a:bodyPr/>
          <a:lstStyle/>
          <a:p>
            <a:pPr>
              <a:lnSpc>
                <a:spcPct val="100000"/>
              </a:lnSpc>
            </a:pPr>
            <a:endParaRPr lang="en-US" sz="10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We start with the 3D compressible </a:t>
            </a:r>
            <a:r>
              <a:rPr lang="en-US" sz="2000" dirty="0" err="1" smtClean="0">
                <a:latin typeface="Calibri" panose="020F0502020204030204" pitchFamily="34" charset="0"/>
              </a:rPr>
              <a:t>Navier</a:t>
            </a:r>
            <a:r>
              <a:rPr lang="en-US" sz="2000" dirty="0" smtClean="0">
                <a:latin typeface="Calibri" panose="020F0502020204030204" pitchFamily="34" charset="0"/>
              </a:rPr>
              <a:t>-Stokes equations in </a:t>
            </a:r>
            <a:r>
              <a:rPr lang="en-US" sz="2000" i="1" u="sng" dirty="0" smtClean="0">
                <a:latin typeface="Calibri" panose="020F0502020204030204" pitchFamily="34" charset="0"/>
              </a:rPr>
              <a:t>primitive specific volume form</a:t>
            </a:r>
            <a:r>
              <a:rPr lang="en-US" sz="2000" i="1" dirty="0" smtClean="0">
                <a:latin typeface="Calibri" panose="020F0502020204030204" pitchFamily="34" charset="0"/>
              </a:rPr>
              <a:t>:</a:t>
            </a:r>
          </a:p>
        </p:txBody>
      </p:sp>
      <p:sp>
        <p:nvSpPr>
          <p:cNvPr id="2" name="TextBox 1"/>
          <p:cNvSpPr txBox="1"/>
          <p:nvPr/>
        </p:nvSpPr>
        <p:spPr>
          <a:xfrm>
            <a:off x="7913010" y="2438400"/>
            <a:ext cx="1066440" cy="369332"/>
          </a:xfrm>
          <a:prstGeom prst="rect">
            <a:avLst/>
          </a:prstGeom>
          <a:noFill/>
        </p:spPr>
        <p:txBody>
          <a:bodyPr wrap="square" rtlCol="0">
            <a:spAutoFit/>
          </a:bodyPr>
          <a:lstStyle/>
          <a:p>
            <a:r>
              <a:rPr lang="en-US" dirty="0" smtClean="0">
                <a:latin typeface="Calibri" panose="020F0502020204030204" pitchFamily="34" charset="0"/>
              </a:rPr>
              <a:t>(1)</a:t>
            </a:r>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066800" y="1905000"/>
                <a:ext cx="6629400" cy="1534394"/>
              </a:xfrm>
              <a:prstGeom prst="rect">
                <a:avLst/>
              </a:prstGeom>
              <a:solidFill>
                <a:schemeClr val="accent5">
                  <a:lumMod val="20000"/>
                  <a:lumOff val="80000"/>
                </a:schemeClr>
              </a:solidFill>
            </p:spPr>
            <p:txBody>
              <a:bodyPr wrap="square" rtlCol="0">
                <a:spAutoFit/>
              </a:bodyPr>
              <a:lstStyle/>
              <a:p>
                <a:pPr>
                  <a:lnSpc>
                    <a:spcPct val="10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𝜁</m:t>
                          </m:r>
                        </m:e>
                        <m:sub>
                          <m:r>
                            <a:rPr lang="en-US" i="1">
                              <a:latin typeface="Cambria Math"/>
                              <a:ea typeface="Cambria Math"/>
                            </a:rPr>
                            <m:t>,</m:t>
                          </m:r>
                          <m:r>
                            <a:rPr lang="en-US" i="1">
                              <a:latin typeface="Cambria Math"/>
                              <a:ea typeface="Cambria Math"/>
                            </a:rPr>
                            <m:t>𝑡</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𝜁</m:t>
                          </m:r>
                        </m:e>
                        <m:sub>
                          <m:r>
                            <a:rPr lang="en-US" i="1">
                              <a:latin typeface="Cambria Math"/>
                              <a:ea typeface="Cambria Math"/>
                            </a:rPr>
                            <m:t>,</m:t>
                          </m:r>
                          <m:r>
                            <a:rPr lang="en-US" i="1">
                              <a:latin typeface="Cambria Math"/>
                              <a:ea typeface="Cambria Math"/>
                            </a:rPr>
                            <m:t>𝑗</m:t>
                          </m:r>
                        </m:sub>
                      </m:sSub>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sub>
                      </m:sSub>
                      <m:r>
                        <a:rPr lang="en-US" i="1">
                          <a:latin typeface="Cambria Math"/>
                          <a:ea typeface="Cambria Math"/>
                        </a:rPr>
                        <m:t>−</m:t>
                      </m:r>
                      <m:r>
                        <a:rPr lang="en-US" i="1">
                          <a:latin typeface="Cambria Math"/>
                          <a:ea typeface="Cambria Math"/>
                        </a:rPr>
                        <m:t>𝜁</m:t>
                      </m:r>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r>
                            <a:rPr lang="en-US" i="1">
                              <a:latin typeface="Cambria Math"/>
                              <a:ea typeface="Cambria Math"/>
                            </a:rPr>
                            <m:t>,</m:t>
                          </m:r>
                          <m:r>
                            <a:rPr lang="en-US" i="1">
                              <a:latin typeface="Cambria Math"/>
                              <a:ea typeface="Cambria Math"/>
                            </a:rPr>
                            <m:t>𝑗</m:t>
                          </m:r>
                        </m:sub>
                      </m:sSub>
                      <m:r>
                        <a:rPr lang="en-US" i="1">
                          <a:latin typeface="Cambria Math"/>
                          <a:ea typeface="Cambria Math"/>
                        </a:rPr>
                        <m:t>=0</m:t>
                      </m:r>
                    </m:oMath>
                  </m:oMathPara>
                </a14:m>
                <a:endParaRPr lang="en-US" dirty="0">
                  <a:latin typeface="Calibri" panose="020F0502020204030204" pitchFamily="34" charset="0"/>
                  <a:ea typeface="Cambria Math"/>
                </a:endParaRPr>
              </a:p>
              <a:p>
                <a:pPr algn="ctr">
                  <a:lnSpc>
                    <a:spcPct val="10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𝑖</m:t>
                          </m:r>
                          <m:r>
                            <a:rPr lang="en-US" i="1">
                              <a:latin typeface="Cambria Math"/>
                              <a:ea typeface="Cambria Math"/>
                            </a:rPr>
                            <m:t>,</m:t>
                          </m:r>
                          <m:r>
                            <a:rPr lang="en-US" i="1">
                              <a:latin typeface="Cambria Math"/>
                              <a:ea typeface="Cambria Math"/>
                            </a:rPr>
                            <m:t>𝑡</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𝑖</m:t>
                          </m:r>
                          <m:r>
                            <a:rPr lang="en-US" i="1">
                              <a:latin typeface="Cambria Math"/>
                              <a:ea typeface="Cambria Math"/>
                            </a:rPr>
                            <m:t>,</m:t>
                          </m:r>
                          <m:r>
                            <a:rPr lang="en-US" i="1">
                              <a:latin typeface="Cambria Math"/>
                              <a:ea typeface="Cambria Math"/>
                            </a:rPr>
                            <m:t>𝑗</m:t>
                          </m:r>
                        </m:sub>
                      </m:sSub>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sub>
                      </m:sSub>
                      <m:r>
                        <a:rPr lang="en-US" i="1">
                          <a:latin typeface="Cambria Math"/>
                          <a:ea typeface="Cambria Math"/>
                        </a:rPr>
                        <m:t>+</m:t>
                      </m:r>
                      <m:r>
                        <a:rPr lang="en-US" i="1">
                          <a:latin typeface="Cambria Math"/>
                          <a:ea typeface="Cambria Math"/>
                        </a:rPr>
                        <m:t>𝜁</m:t>
                      </m:r>
                      <m:sSub>
                        <m:sSubPr>
                          <m:ctrlPr>
                            <a:rPr lang="en-US"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m:t>
                          </m:r>
                          <m:r>
                            <a:rPr lang="en-US" i="1">
                              <a:latin typeface="Cambria Math"/>
                              <a:ea typeface="Cambria Math"/>
                            </a:rPr>
                            <m:t>𝑖</m:t>
                          </m:r>
                        </m:sub>
                      </m:sSub>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𝑅𝑒</m:t>
                          </m:r>
                        </m:den>
                      </m:f>
                      <m:r>
                        <a:rPr lang="en-US" i="1">
                          <a:latin typeface="Cambria Math"/>
                          <a:ea typeface="Cambria Math"/>
                        </a:rPr>
                        <m:t>𝜁</m:t>
                      </m:r>
                      <m:sSub>
                        <m:sSubPr>
                          <m:ctrlPr>
                            <a:rPr lang="en-US" i="1">
                              <a:latin typeface="Cambria Math" panose="02040503050406030204" pitchFamily="18" charset="0"/>
                              <a:ea typeface="Cambria Math"/>
                            </a:rPr>
                          </m:ctrlPr>
                        </m:sSubPr>
                        <m:e>
                          <m:r>
                            <a:rPr lang="en-US" i="1">
                              <a:latin typeface="Cambria Math"/>
                              <a:ea typeface="Cambria Math"/>
                            </a:rPr>
                            <m:t>𝜏</m:t>
                          </m:r>
                        </m:e>
                        <m:sub>
                          <m:r>
                            <a:rPr lang="en-US" i="1">
                              <a:latin typeface="Cambria Math"/>
                              <a:ea typeface="Cambria Math"/>
                            </a:rPr>
                            <m:t>𝑖𝑗</m:t>
                          </m:r>
                          <m:r>
                            <a:rPr lang="en-US" i="1">
                              <a:latin typeface="Cambria Math"/>
                              <a:ea typeface="Cambria Math"/>
                            </a:rPr>
                            <m:t>,</m:t>
                          </m:r>
                          <m:r>
                            <a:rPr lang="en-US" i="1">
                              <a:latin typeface="Cambria Math"/>
                              <a:ea typeface="Cambria Math"/>
                            </a:rPr>
                            <m:t>𝑗</m:t>
                          </m:r>
                        </m:sub>
                      </m:sSub>
                      <m:r>
                        <a:rPr lang="en-US" i="1">
                          <a:latin typeface="Cambria Math"/>
                          <a:ea typeface="Cambria Math"/>
                        </a:rPr>
                        <m:t>=0</m:t>
                      </m:r>
                    </m:oMath>
                  </m:oMathPara>
                </a14:m>
                <a:endParaRPr lang="en-US" dirty="0">
                  <a:latin typeface="Calibri" panose="020F0502020204030204" pitchFamily="34" charset="0"/>
                  <a:ea typeface="Cambria Math"/>
                </a:endParaRPr>
              </a:p>
              <a:p>
                <a:pPr algn="ctr">
                  <a:lnSpc>
                    <a:spcPct val="10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m:t>
                          </m:r>
                          <m:r>
                            <a:rPr lang="en-US" i="1">
                              <a:latin typeface="Cambria Math"/>
                              <a:ea typeface="Cambria Math"/>
                            </a:rPr>
                            <m:t>𝑡</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sub>
                      </m:sSub>
                      <m:sSub>
                        <m:sSubPr>
                          <m:ctrlPr>
                            <a:rPr lang="en-US"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m:t>
                          </m:r>
                          <m:r>
                            <a:rPr lang="en-US" i="1">
                              <a:latin typeface="Cambria Math"/>
                              <a:ea typeface="Cambria Math"/>
                            </a:rPr>
                            <m:t>𝑗</m:t>
                          </m:r>
                        </m:sub>
                      </m:sSub>
                      <m:r>
                        <a:rPr lang="en-US" i="1">
                          <a:latin typeface="Cambria Math"/>
                          <a:ea typeface="Cambria Math"/>
                        </a:rPr>
                        <m:t>+</m:t>
                      </m:r>
                      <m:r>
                        <a:rPr lang="en-US" i="1">
                          <a:latin typeface="Cambria Math"/>
                          <a:ea typeface="Cambria Math"/>
                        </a:rPr>
                        <m:t>𝛾</m:t>
                      </m:r>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r>
                            <a:rPr lang="en-US" i="1">
                              <a:latin typeface="Cambria Math"/>
                              <a:ea typeface="Cambria Math"/>
                            </a:rPr>
                            <m:t>,</m:t>
                          </m:r>
                          <m:r>
                            <a:rPr lang="en-US" i="1">
                              <a:latin typeface="Cambria Math"/>
                              <a:ea typeface="Cambria Math"/>
                            </a:rPr>
                            <m:t>𝑗</m:t>
                          </m:r>
                        </m:sub>
                      </m:sSub>
                      <m:r>
                        <a:rPr lang="en-US" i="1">
                          <a:latin typeface="Cambria Math"/>
                          <a:ea typeface="Cambria Math"/>
                        </a:rPr>
                        <m:t>𝑝</m:t>
                      </m:r>
                      <m:r>
                        <a:rPr lang="en-US" i="1">
                          <a:latin typeface="Cambria Math"/>
                          <a:ea typeface="Cambria Math"/>
                        </a:rPr>
                        <m:t>−</m:t>
                      </m:r>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r>
                                <a:rPr lang="en-US" i="1">
                                  <a:latin typeface="Cambria Math"/>
                                  <a:ea typeface="Cambria Math"/>
                                </a:rPr>
                                <m:t>𝛾</m:t>
                              </m:r>
                            </m:num>
                            <m:den>
                              <m:r>
                                <a:rPr lang="en-US" i="1">
                                  <a:latin typeface="Cambria Math"/>
                                  <a:ea typeface="Cambria Math"/>
                                </a:rPr>
                                <m:t>𝑃𝑟𝑅𝑒</m:t>
                              </m:r>
                            </m:den>
                          </m:f>
                        </m:e>
                      </m:d>
                      <m:sSub>
                        <m:sSubPr>
                          <m:ctrlPr>
                            <a:rPr lang="en-US" i="1">
                              <a:latin typeface="Cambria Math" panose="02040503050406030204" pitchFamily="18" charset="0"/>
                              <a:ea typeface="Cambria Math"/>
                            </a:rPr>
                          </m:ctrlPr>
                        </m:sSubPr>
                        <m:e>
                          <m:d>
                            <m:dPr>
                              <m:ctrlPr>
                                <a:rPr lang="en-US" i="1">
                                  <a:latin typeface="Cambria Math" panose="02040503050406030204" pitchFamily="18" charset="0"/>
                                  <a:ea typeface="Cambria Math"/>
                                </a:rPr>
                              </m:ctrlPr>
                            </m:dPr>
                            <m:e>
                              <m:r>
                                <a:rPr lang="en-US" i="1">
                                  <a:latin typeface="Cambria Math"/>
                                  <a:ea typeface="Cambria Math"/>
                                </a:rPr>
                                <m:t>𝜅</m:t>
                              </m:r>
                              <m:sSub>
                                <m:sSubPr>
                                  <m:ctrlPr>
                                    <a:rPr lang="en-US" i="1">
                                      <a:latin typeface="Cambria Math" panose="02040503050406030204" pitchFamily="18" charset="0"/>
                                      <a:ea typeface="Cambria Math"/>
                                    </a:rPr>
                                  </m:ctrlPr>
                                </m:sSubPr>
                                <m:e>
                                  <m:d>
                                    <m:dPr>
                                      <m:ctrlPr>
                                        <a:rPr lang="en-US" i="1">
                                          <a:latin typeface="Cambria Math" panose="02040503050406030204" pitchFamily="18" charset="0"/>
                                          <a:ea typeface="Cambria Math"/>
                                        </a:rPr>
                                      </m:ctrlPr>
                                    </m:dPr>
                                    <m:e>
                                      <m:r>
                                        <a:rPr lang="en-US" i="1">
                                          <a:latin typeface="Cambria Math"/>
                                          <a:ea typeface="Cambria Math"/>
                                        </a:rPr>
                                        <m:t>𝑝</m:t>
                                      </m:r>
                                      <m:r>
                                        <a:rPr lang="en-US" i="1">
                                          <a:latin typeface="Cambria Math"/>
                                          <a:ea typeface="Cambria Math"/>
                                        </a:rPr>
                                        <m:t>𝜁</m:t>
                                      </m:r>
                                    </m:e>
                                  </m:d>
                                </m:e>
                                <m:sub>
                                  <m:r>
                                    <a:rPr lang="en-US" i="1">
                                      <a:latin typeface="Cambria Math"/>
                                      <a:ea typeface="Cambria Math"/>
                                    </a:rPr>
                                    <m:t>,</m:t>
                                  </m:r>
                                  <m:r>
                                    <a:rPr lang="en-US" i="1">
                                      <a:latin typeface="Cambria Math"/>
                                      <a:ea typeface="Cambria Math"/>
                                    </a:rPr>
                                    <m:t>𝑗</m:t>
                                  </m:r>
                                </m:sub>
                              </m:sSub>
                            </m:e>
                          </m:d>
                        </m:e>
                        <m:sub>
                          <m:r>
                            <a:rPr lang="en-US" i="1">
                              <a:latin typeface="Cambria Math"/>
                              <a:ea typeface="Cambria Math"/>
                            </a:rPr>
                            <m:t>,</m:t>
                          </m:r>
                          <m:r>
                            <a:rPr lang="en-US" i="1">
                              <a:latin typeface="Cambria Math"/>
                              <a:ea typeface="Cambria Math"/>
                            </a:rPr>
                            <m:t>𝑗</m:t>
                          </m:r>
                        </m:sub>
                      </m:sSub>
                      <m:r>
                        <a:rPr lang="en-US" i="1">
                          <a:latin typeface="Cambria Math"/>
                          <a:ea typeface="Cambria Math"/>
                        </a:rPr>
                        <m:t>−</m:t>
                      </m:r>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r>
                                <a:rPr lang="en-US" i="1">
                                  <a:latin typeface="Cambria Math"/>
                                  <a:ea typeface="Cambria Math"/>
                                </a:rPr>
                                <m:t>𝛾</m:t>
                              </m:r>
                              <m:r>
                                <a:rPr lang="en-US" i="1">
                                  <a:latin typeface="Cambria Math"/>
                                  <a:ea typeface="Cambria Math"/>
                                </a:rPr>
                                <m:t>−1</m:t>
                              </m:r>
                            </m:num>
                            <m:den>
                              <m:r>
                                <a:rPr lang="en-US" i="1">
                                  <a:latin typeface="Cambria Math"/>
                                  <a:ea typeface="Cambria Math"/>
                                </a:rPr>
                                <m:t>𝑅𝑒</m:t>
                              </m:r>
                            </m:den>
                          </m:f>
                        </m:e>
                      </m:d>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𝑖</m:t>
                          </m:r>
                          <m:r>
                            <a:rPr lang="en-US" i="1">
                              <a:latin typeface="Cambria Math"/>
                              <a:ea typeface="Cambria Math"/>
                            </a:rPr>
                            <m:t>,</m:t>
                          </m:r>
                          <m:r>
                            <a:rPr lang="en-US" i="1">
                              <a:latin typeface="Cambria Math"/>
                              <a:ea typeface="Cambria Math"/>
                            </a:rPr>
                            <m:t>𝑗</m:t>
                          </m:r>
                        </m:sub>
                      </m:sSub>
                      <m:sSub>
                        <m:sSubPr>
                          <m:ctrlPr>
                            <a:rPr lang="en-US" i="1">
                              <a:latin typeface="Cambria Math" panose="02040503050406030204" pitchFamily="18" charset="0"/>
                              <a:ea typeface="Cambria Math"/>
                            </a:rPr>
                          </m:ctrlPr>
                        </m:sSubPr>
                        <m:e>
                          <m:r>
                            <a:rPr lang="en-US" i="1">
                              <a:latin typeface="Cambria Math"/>
                              <a:ea typeface="Cambria Math"/>
                            </a:rPr>
                            <m:t>𝜏</m:t>
                          </m:r>
                        </m:e>
                        <m:sub>
                          <m:r>
                            <a:rPr lang="en-US" i="1">
                              <a:latin typeface="Cambria Math"/>
                              <a:ea typeface="Cambria Math"/>
                            </a:rPr>
                            <m:t>𝑖𝑗</m:t>
                          </m:r>
                        </m:sub>
                      </m:sSub>
                      <m:r>
                        <a:rPr lang="en-US" i="1">
                          <a:latin typeface="Cambria Math"/>
                          <a:ea typeface="Cambria Math"/>
                        </a:rPr>
                        <m:t>=0</m:t>
                      </m:r>
                    </m:oMath>
                  </m:oMathPara>
                </a14:m>
                <a:endParaRPr lang="en-US"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066800" y="1905000"/>
                <a:ext cx="6629400" cy="1534394"/>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152400" y="2514600"/>
            <a:ext cx="1219200" cy="369332"/>
          </a:xfrm>
          <a:prstGeom prst="rect">
            <a:avLst/>
          </a:prstGeom>
          <a:noFill/>
        </p:spPr>
        <p:txBody>
          <a:bodyPr wrap="square" rtlCol="0">
            <a:spAutoFit/>
          </a:bodyPr>
          <a:lstStyle/>
          <a:p>
            <a:pPr algn="ctr"/>
            <a:r>
              <a:rPr lang="en-US" dirty="0" smtClean="0">
                <a:latin typeface="Calibri" panose="020F0502020204030204" pitchFamily="34" charset="0"/>
              </a:rPr>
              <a:t>[PDEs]</a:t>
            </a:r>
            <a:endParaRPr lang="en-US" dirty="0">
              <a:latin typeface="Calibri" panose="020F0502020204030204" pitchFamily="34" charset="0"/>
            </a:endParaRPr>
          </a:p>
        </p:txBody>
      </p:sp>
    </p:spTree>
    <p:extLst>
      <p:ext uri="{BB962C8B-B14F-4D97-AF65-F5344CB8AC3E}">
        <p14:creationId xmlns:p14="http://schemas.microsoft.com/office/powerpoint/2010/main" val="33475776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3D Compressible </a:t>
            </a:r>
            <a:r>
              <a:rPr lang="en-US" sz="3600" dirty="0" err="1" smtClean="0">
                <a:latin typeface="Calibri" panose="020F0502020204030204" pitchFamily="34" charset="0"/>
              </a:rPr>
              <a:t>Navier</a:t>
            </a:r>
            <a:r>
              <a:rPr lang="en-US" sz="3600" dirty="0" smtClean="0">
                <a:latin typeface="Calibri" panose="020F0502020204030204" pitchFamily="34" charset="0"/>
              </a:rPr>
              <a:t>-Stokes Equations</a:t>
            </a:r>
            <a:endParaRPr sz="3600" dirty="0">
              <a:latin typeface="Calibri" panose="020F0502020204030204" pitchFamily="34" charset="0"/>
            </a:endParaRPr>
          </a:p>
        </p:txBody>
      </p:sp>
      <p:sp>
        <p:nvSpPr>
          <p:cNvPr id="102" name="TextShape 2"/>
          <p:cNvSpPr txBox="1"/>
          <p:nvPr/>
        </p:nvSpPr>
        <p:spPr>
          <a:xfrm>
            <a:off x="381000" y="840600"/>
            <a:ext cx="8534040" cy="4874400"/>
          </a:xfrm>
          <a:prstGeom prst="rect">
            <a:avLst/>
          </a:prstGeom>
          <a:noFill/>
          <a:ln>
            <a:noFill/>
          </a:ln>
        </p:spPr>
        <p:txBody>
          <a:bodyPr/>
          <a:lstStyle/>
          <a:p>
            <a:pPr>
              <a:lnSpc>
                <a:spcPct val="100000"/>
              </a:lnSpc>
            </a:pPr>
            <a:endParaRPr lang="en-US" sz="10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We start with the 3D compressible </a:t>
            </a:r>
            <a:r>
              <a:rPr lang="en-US" sz="2000" dirty="0" err="1" smtClean="0">
                <a:latin typeface="Calibri" panose="020F0502020204030204" pitchFamily="34" charset="0"/>
              </a:rPr>
              <a:t>Navier</a:t>
            </a:r>
            <a:r>
              <a:rPr lang="en-US" sz="2000" dirty="0" smtClean="0">
                <a:latin typeface="Calibri" panose="020F0502020204030204" pitchFamily="34" charset="0"/>
              </a:rPr>
              <a:t>-Stokes equations in </a:t>
            </a:r>
            <a:r>
              <a:rPr lang="en-US" sz="2000" i="1" u="sng" dirty="0" smtClean="0">
                <a:latin typeface="Calibri" panose="020F0502020204030204" pitchFamily="34" charset="0"/>
              </a:rPr>
              <a:t>primitive specific volume form</a:t>
            </a:r>
            <a:r>
              <a:rPr lang="en-US" sz="2000" i="1" dirty="0" smtClean="0">
                <a:latin typeface="Calibri" panose="020F0502020204030204" pitchFamily="34" charset="0"/>
              </a:rPr>
              <a:t>:</a:t>
            </a:r>
          </a:p>
        </p:txBody>
      </p:sp>
      <p:sp>
        <p:nvSpPr>
          <p:cNvPr id="2" name="TextBox 1"/>
          <p:cNvSpPr txBox="1"/>
          <p:nvPr/>
        </p:nvSpPr>
        <p:spPr>
          <a:xfrm>
            <a:off x="7913010" y="2438400"/>
            <a:ext cx="1066440" cy="369332"/>
          </a:xfrm>
          <a:prstGeom prst="rect">
            <a:avLst/>
          </a:prstGeom>
          <a:noFill/>
        </p:spPr>
        <p:txBody>
          <a:bodyPr wrap="square" rtlCol="0">
            <a:spAutoFit/>
          </a:bodyPr>
          <a:lstStyle/>
          <a:p>
            <a:r>
              <a:rPr lang="en-US" dirty="0" smtClean="0">
                <a:latin typeface="Calibri" panose="020F0502020204030204" pitchFamily="34" charset="0"/>
              </a:rPr>
              <a:t>(1)</a:t>
            </a:r>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066800" y="1905000"/>
                <a:ext cx="6629400" cy="1534394"/>
              </a:xfrm>
              <a:prstGeom prst="rect">
                <a:avLst/>
              </a:prstGeom>
              <a:solidFill>
                <a:schemeClr val="accent5">
                  <a:lumMod val="20000"/>
                  <a:lumOff val="80000"/>
                </a:schemeClr>
              </a:solidFill>
            </p:spPr>
            <p:txBody>
              <a:bodyPr wrap="square" rtlCol="0">
                <a:spAutoFit/>
              </a:bodyPr>
              <a:lstStyle/>
              <a:p>
                <a:pPr>
                  <a:lnSpc>
                    <a:spcPct val="10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𝜁</m:t>
                          </m:r>
                        </m:e>
                        <m:sub>
                          <m:r>
                            <a:rPr lang="en-US" i="1">
                              <a:latin typeface="Cambria Math"/>
                              <a:ea typeface="Cambria Math"/>
                            </a:rPr>
                            <m:t>,</m:t>
                          </m:r>
                          <m:r>
                            <a:rPr lang="en-US" i="1">
                              <a:latin typeface="Cambria Math"/>
                              <a:ea typeface="Cambria Math"/>
                            </a:rPr>
                            <m:t>𝑡</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𝜁</m:t>
                          </m:r>
                        </m:e>
                        <m:sub>
                          <m:r>
                            <a:rPr lang="en-US" i="1">
                              <a:latin typeface="Cambria Math"/>
                              <a:ea typeface="Cambria Math"/>
                            </a:rPr>
                            <m:t>,</m:t>
                          </m:r>
                          <m:r>
                            <a:rPr lang="en-US" i="1">
                              <a:latin typeface="Cambria Math"/>
                              <a:ea typeface="Cambria Math"/>
                            </a:rPr>
                            <m:t>𝑗</m:t>
                          </m:r>
                        </m:sub>
                      </m:sSub>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sub>
                      </m:sSub>
                      <m:r>
                        <a:rPr lang="en-US" i="1">
                          <a:latin typeface="Cambria Math"/>
                          <a:ea typeface="Cambria Math"/>
                        </a:rPr>
                        <m:t>−</m:t>
                      </m:r>
                      <m:r>
                        <a:rPr lang="en-US" i="1">
                          <a:latin typeface="Cambria Math"/>
                          <a:ea typeface="Cambria Math"/>
                        </a:rPr>
                        <m:t>𝜁</m:t>
                      </m:r>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r>
                            <a:rPr lang="en-US" i="1">
                              <a:latin typeface="Cambria Math"/>
                              <a:ea typeface="Cambria Math"/>
                            </a:rPr>
                            <m:t>,</m:t>
                          </m:r>
                          <m:r>
                            <a:rPr lang="en-US" i="1">
                              <a:latin typeface="Cambria Math"/>
                              <a:ea typeface="Cambria Math"/>
                            </a:rPr>
                            <m:t>𝑗</m:t>
                          </m:r>
                        </m:sub>
                      </m:sSub>
                      <m:r>
                        <a:rPr lang="en-US" i="1">
                          <a:latin typeface="Cambria Math"/>
                          <a:ea typeface="Cambria Math"/>
                        </a:rPr>
                        <m:t>=0</m:t>
                      </m:r>
                    </m:oMath>
                  </m:oMathPara>
                </a14:m>
                <a:endParaRPr lang="en-US" dirty="0">
                  <a:latin typeface="Calibri" panose="020F0502020204030204" pitchFamily="34" charset="0"/>
                  <a:ea typeface="Cambria Math"/>
                </a:endParaRPr>
              </a:p>
              <a:p>
                <a:pPr algn="ctr">
                  <a:lnSpc>
                    <a:spcPct val="10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𝑖</m:t>
                          </m:r>
                          <m:r>
                            <a:rPr lang="en-US" i="1">
                              <a:latin typeface="Cambria Math"/>
                              <a:ea typeface="Cambria Math"/>
                            </a:rPr>
                            <m:t>,</m:t>
                          </m:r>
                          <m:r>
                            <a:rPr lang="en-US" i="1">
                              <a:latin typeface="Cambria Math"/>
                              <a:ea typeface="Cambria Math"/>
                            </a:rPr>
                            <m:t>𝑡</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𝑖</m:t>
                          </m:r>
                          <m:r>
                            <a:rPr lang="en-US" i="1">
                              <a:latin typeface="Cambria Math"/>
                              <a:ea typeface="Cambria Math"/>
                            </a:rPr>
                            <m:t>,</m:t>
                          </m:r>
                          <m:r>
                            <a:rPr lang="en-US" i="1">
                              <a:latin typeface="Cambria Math"/>
                              <a:ea typeface="Cambria Math"/>
                            </a:rPr>
                            <m:t>𝑗</m:t>
                          </m:r>
                        </m:sub>
                      </m:sSub>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sub>
                      </m:sSub>
                      <m:r>
                        <a:rPr lang="en-US" i="1">
                          <a:latin typeface="Cambria Math"/>
                          <a:ea typeface="Cambria Math"/>
                        </a:rPr>
                        <m:t>+</m:t>
                      </m:r>
                      <m:r>
                        <a:rPr lang="en-US" i="1">
                          <a:latin typeface="Cambria Math"/>
                          <a:ea typeface="Cambria Math"/>
                        </a:rPr>
                        <m:t>𝜁</m:t>
                      </m:r>
                      <m:sSub>
                        <m:sSubPr>
                          <m:ctrlPr>
                            <a:rPr lang="en-US"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m:t>
                          </m:r>
                          <m:r>
                            <a:rPr lang="en-US" i="1">
                              <a:latin typeface="Cambria Math"/>
                              <a:ea typeface="Cambria Math"/>
                            </a:rPr>
                            <m:t>𝑖</m:t>
                          </m:r>
                        </m:sub>
                      </m:sSub>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𝑅𝑒</m:t>
                          </m:r>
                        </m:den>
                      </m:f>
                      <m:r>
                        <a:rPr lang="en-US" i="1">
                          <a:latin typeface="Cambria Math"/>
                          <a:ea typeface="Cambria Math"/>
                        </a:rPr>
                        <m:t>𝜁</m:t>
                      </m:r>
                      <m:sSub>
                        <m:sSubPr>
                          <m:ctrlPr>
                            <a:rPr lang="en-US" i="1">
                              <a:latin typeface="Cambria Math" panose="02040503050406030204" pitchFamily="18" charset="0"/>
                              <a:ea typeface="Cambria Math"/>
                            </a:rPr>
                          </m:ctrlPr>
                        </m:sSubPr>
                        <m:e>
                          <m:r>
                            <a:rPr lang="en-US" i="1">
                              <a:latin typeface="Cambria Math"/>
                              <a:ea typeface="Cambria Math"/>
                            </a:rPr>
                            <m:t>𝜏</m:t>
                          </m:r>
                        </m:e>
                        <m:sub>
                          <m:r>
                            <a:rPr lang="en-US" i="1">
                              <a:latin typeface="Cambria Math"/>
                              <a:ea typeface="Cambria Math"/>
                            </a:rPr>
                            <m:t>𝑖𝑗</m:t>
                          </m:r>
                          <m:r>
                            <a:rPr lang="en-US" i="1">
                              <a:latin typeface="Cambria Math"/>
                              <a:ea typeface="Cambria Math"/>
                            </a:rPr>
                            <m:t>,</m:t>
                          </m:r>
                          <m:r>
                            <a:rPr lang="en-US" i="1">
                              <a:latin typeface="Cambria Math"/>
                              <a:ea typeface="Cambria Math"/>
                            </a:rPr>
                            <m:t>𝑗</m:t>
                          </m:r>
                        </m:sub>
                      </m:sSub>
                      <m:r>
                        <a:rPr lang="en-US" i="1">
                          <a:latin typeface="Cambria Math"/>
                          <a:ea typeface="Cambria Math"/>
                        </a:rPr>
                        <m:t>=0</m:t>
                      </m:r>
                    </m:oMath>
                  </m:oMathPara>
                </a14:m>
                <a:endParaRPr lang="en-US" dirty="0">
                  <a:latin typeface="Calibri" panose="020F0502020204030204" pitchFamily="34" charset="0"/>
                  <a:ea typeface="Cambria Math"/>
                </a:endParaRPr>
              </a:p>
              <a:p>
                <a:pPr algn="ctr">
                  <a:lnSpc>
                    <a:spcPct val="10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m:t>
                          </m:r>
                          <m:r>
                            <a:rPr lang="en-US" i="1">
                              <a:latin typeface="Cambria Math"/>
                              <a:ea typeface="Cambria Math"/>
                            </a:rPr>
                            <m:t>𝑡</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sub>
                      </m:sSub>
                      <m:sSub>
                        <m:sSubPr>
                          <m:ctrlPr>
                            <a:rPr lang="en-US"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m:t>
                          </m:r>
                          <m:r>
                            <a:rPr lang="en-US" i="1">
                              <a:latin typeface="Cambria Math"/>
                              <a:ea typeface="Cambria Math"/>
                            </a:rPr>
                            <m:t>𝑗</m:t>
                          </m:r>
                        </m:sub>
                      </m:sSub>
                      <m:r>
                        <a:rPr lang="en-US" i="1">
                          <a:latin typeface="Cambria Math"/>
                          <a:ea typeface="Cambria Math"/>
                        </a:rPr>
                        <m:t>+</m:t>
                      </m:r>
                      <m:r>
                        <a:rPr lang="en-US" i="1">
                          <a:latin typeface="Cambria Math"/>
                          <a:ea typeface="Cambria Math"/>
                        </a:rPr>
                        <m:t>𝛾</m:t>
                      </m:r>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𝑗</m:t>
                          </m:r>
                          <m:r>
                            <a:rPr lang="en-US" i="1">
                              <a:latin typeface="Cambria Math"/>
                              <a:ea typeface="Cambria Math"/>
                            </a:rPr>
                            <m:t>,</m:t>
                          </m:r>
                          <m:r>
                            <a:rPr lang="en-US" i="1">
                              <a:latin typeface="Cambria Math"/>
                              <a:ea typeface="Cambria Math"/>
                            </a:rPr>
                            <m:t>𝑗</m:t>
                          </m:r>
                        </m:sub>
                      </m:sSub>
                      <m:r>
                        <a:rPr lang="en-US" i="1">
                          <a:latin typeface="Cambria Math"/>
                          <a:ea typeface="Cambria Math"/>
                        </a:rPr>
                        <m:t>𝑝</m:t>
                      </m:r>
                      <m:r>
                        <a:rPr lang="en-US" i="1">
                          <a:latin typeface="Cambria Math"/>
                          <a:ea typeface="Cambria Math"/>
                        </a:rPr>
                        <m:t>−</m:t>
                      </m:r>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r>
                                <a:rPr lang="en-US" i="1">
                                  <a:latin typeface="Cambria Math"/>
                                  <a:ea typeface="Cambria Math"/>
                                </a:rPr>
                                <m:t>𝛾</m:t>
                              </m:r>
                            </m:num>
                            <m:den>
                              <m:r>
                                <a:rPr lang="en-US" i="1">
                                  <a:latin typeface="Cambria Math"/>
                                  <a:ea typeface="Cambria Math"/>
                                </a:rPr>
                                <m:t>𝑃𝑟𝑅𝑒</m:t>
                              </m:r>
                            </m:den>
                          </m:f>
                        </m:e>
                      </m:d>
                      <m:sSub>
                        <m:sSubPr>
                          <m:ctrlPr>
                            <a:rPr lang="en-US" i="1">
                              <a:latin typeface="Cambria Math" panose="02040503050406030204" pitchFamily="18" charset="0"/>
                              <a:ea typeface="Cambria Math"/>
                            </a:rPr>
                          </m:ctrlPr>
                        </m:sSubPr>
                        <m:e>
                          <m:d>
                            <m:dPr>
                              <m:ctrlPr>
                                <a:rPr lang="en-US" i="1">
                                  <a:latin typeface="Cambria Math" panose="02040503050406030204" pitchFamily="18" charset="0"/>
                                  <a:ea typeface="Cambria Math"/>
                                </a:rPr>
                              </m:ctrlPr>
                            </m:dPr>
                            <m:e>
                              <m:r>
                                <a:rPr lang="en-US" i="1">
                                  <a:latin typeface="Cambria Math"/>
                                  <a:ea typeface="Cambria Math"/>
                                </a:rPr>
                                <m:t>𝜅</m:t>
                              </m:r>
                              <m:sSub>
                                <m:sSubPr>
                                  <m:ctrlPr>
                                    <a:rPr lang="en-US" i="1">
                                      <a:latin typeface="Cambria Math" panose="02040503050406030204" pitchFamily="18" charset="0"/>
                                      <a:ea typeface="Cambria Math"/>
                                    </a:rPr>
                                  </m:ctrlPr>
                                </m:sSubPr>
                                <m:e>
                                  <m:d>
                                    <m:dPr>
                                      <m:ctrlPr>
                                        <a:rPr lang="en-US" i="1">
                                          <a:latin typeface="Cambria Math" panose="02040503050406030204" pitchFamily="18" charset="0"/>
                                          <a:ea typeface="Cambria Math"/>
                                        </a:rPr>
                                      </m:ctrlPr>
                                    </m:dPr>
                                    <m:e>
                                      <m:r>
                                        <a:rPr lang="en-US" i="1">
                                          <a:latin typeface="Cambria Math"/>
                                          <a:ea typeface="Cambria Math"/>
                                        </a:rPr>
                                        <m:t>𝑝</m:t>
                                      </m:r>
                                      <m:r>
                                        <a:rPr lang="en-US" i="1">
                                          <a:latin typeface="Cambria Math"/>
                                          <a:ea typeface="Cambria Math"/>
                                        </a:rPr>
                                        <m:t>𝜁</m:t>
                                      </m:r>
                                    </m:e>
                                  </m:d>
                                </m:e>
                                <m:sub>
                                  <m:r>
                                    <a:rPr lang="en-US" i="1">
                                      <a:latin typeface="Cambria Math"/>
                                      <a:ea typeface="Cambria Math"/>
                                    </a:rPr>
                                    <m:t>,</m:t>
                                  </m:r>
                                  <m:r>
                                    <a:rPr lang="en-US" i="1">
                                      <a:latin typeface="Cambria Math"/>
                                      <a:ea typeface="Cambria Math"/>
                                    </a:rPr>
                                    <m:t>𝑗</m:t>
                                  </m:r>
                                </m:sub>
                              </m:sSub>
                            </m:e>
                          </m:d>
                        </m:e>
                        <m:sub>
                          <m:r>
                            <a:rPr lang="en-US" i="1">
                              <a:latin typeface="Cambria Math"/>
                              <a:ea typeface="Cambria Math"/>
                            </a:rPr>
                            <m:t>,</m:t>
                          </m:r>
                          <m:r>
                            <a:rPr lang="en-US" i="1">
                              <a:latin typeface="Cambria Math"/>
                              <a:ea typeface="Cambria Math"/>
                            </a:rPr>
                            <m:t>𝑗</m:t>
                          </m:r>
                        </m:sub>
                      </m:sSub>
                      <m:r>
                        <a:rPr lang="en-US" i="1">
                          <a:latin typeface="Cambria Math"/>
                          <a:ea typeface="Cambria Math"/>
                        </a:rPr>
                        <m:t>−</m:t>
                      </m:r>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r>
                                <a:rPr lang="en-US" i="1">
                                  <a:latin typeface="Cambria Math"/>
                                  <a:ea typeface="Cambria Math"/>
                                </a:rPr>
                                <m:t>𝛾</m:t>
                              </m:r>
                              <m:r>
                                <a:rPr lang="en-US" i="1">
                                  <a:latin typeface="Cambria Math"/>
                                  <a:ea typeface="Cambria Math"/>
                                </a:rPr>
                                <m:t>−1</m:t>
                              </m:r>
                            </m:num>
                            <m:den>
                              <m:r>
                                <a:rPr lang="en-US" i="1">
                                  <a:latin typeface="Cambria Math"/>
                                  <a:ea typeface="Cambria Math"/>
                                </a:rPr>
                                <m:t>𝑅𝑒</m:t>
                              </m:r>
                            </m:den>
                          </m:f>
                        </m:e>
                      </m:d>
                      <m:sSub>
                        <m:sSubPr>
                          <m:ctrlPr>
                            <a:rPr lang="en-US" i="1">
                              <a:latin typeface="Cambria Math" panose="02040503050406030204" pitchFamily="18" charset="0"/>
                              <a:ea typeface="Cambria Math"/>
                            </a:rPr>
                          </m:ctrlPr>
                        </m:sSubPr>
                        <m:e>
                          <m:r>
                            <a:rPr lang="en-US" i="1">
                              <a:latin typeface="Cambria Math"/>
                              <a:ea typeface="Cambria Math"/>
                            </a:rPr>
                            <m:t>𝑢</m:t>
                          </m:r>
                        </m:e>
                        <m:sub>
                          <m:r>
                            <a:rPr lang="en-US" i="1">
                              <a:latin typeface="Cambria Math"/>
                              <a:ea typeface="Cambria Math"/>
                            </a:rPr>
                            <m:t>𝑖</m:t>
                          </m:r>
                          <m:r>
                            <a:rPr lang="en-US" i="1">
                              <a:latin typeface="Cambria Math"/>
                              <a:ea typeface="Cambria Math"/>
                            </a:rPr>
                            <m:t>,</m:t>
                          </m:r>
                          <m:r>
                            <a:rPr lang="en-US" i="1">
                              <a:latin typeface="Cambria Math"/>
                              <a:ea typeface="Cambria Math"/>
                            </a:rPr>
                            <m:t>𝑗</m:t>
                          </m:r>
                        </m:sub>
                      </m:sSub>
                      <m:sSub>
                        <m:sSubPr>
                          <m:ctrlPr>
                            <a:rPr lang="en-US" i="1">
                              <a:latin typeface="Cambria Math" panose="02040503050406030204" pitchFamily="18" charset="0"/>
                              <a:ea typeface="Cambria Math"/>
                            </a:rPr>
                          </m:ctrlPr>
                        </m:sSubPr>
                        <m:e>
                          <m:r>
                            <a:rPr lang="en-US" i="1">
                              <a:latin typeface="Cambria Math"/>
                              <a:ea typeface="Cambria Math"/>
                            </a:rPr>
                            <m:t>𝜏</m:t>
                          </m:r>
                        </m:e>
                        <m:sub>
                          <m:r>
                            <a:rPr lang="en-US" i="1">
                              <a:latin typeface="Cambria Math"/>
                              <a:ea typeface="Cambria Math"/>
                            </a:rPr>
                            <m:t>𝑖𝑗</m:t>
                          </m:r>
                        </m:sub>
                      </m:sSub>
                      <m:r>
                        <a:rPr lang="en-US" i="1">
                          <a:latin typeface="Cambria Math"/>
                          <a:ea typeface="Cambria Math"/>
                        </a:rPr>
                        <m:t>=0</m:t>
                      </m:r>
                    </m:oMath>
                  </m:oMathPara>
                </a14:m>
                <a:endParaRPr lang="en-US"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066800" y="1905000"/>
                <a:ext cx="6629400" cy="15343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57200" y="3962400"/>
                <a:ext cx="8076840" cy="101662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Spectral discretization </a:t>
                </a:r>
                <a14:m>
                  <m:oMath xmlns:m="http://schemas.openxmlformats.org/officeDocument/2006/math">
                    <m:d>
                      <m:dPr>
                        <m:ctrlPr>
                          <a:rPr lang="en-US" sz="2000" i="1">
                            <a:latin typeface="Cambria Math" panose="02040503050406030204" pitchFamily="18" charset="0"/>
                          </a:rPr>
                        </m:ctrlPr>
                      </m:dPr>
                      <m:e>
                        <m:r>
                          <a:rPr lang="en-US" sz="2000" b="1" i="1">
                            <a:latin typeface="Cambria Math"/>
                          </a:rPr>
                          <m:t>𝒒</m:t>
                        </m:r>
                        <m:r>
                          <a:rPr lang="en-US" sz="2000" i="1">
                            <a:latin typeface="Cambria Math"/>
                          </a:rPr>
                          <m:t>(</m:t>
                        </m:r>
                        <m:r>
                          <a:rPr lang="en-US" sz="2000" b="1" i="1">
                            <a:latin typeface="Cambria Math"/>
                          </a:rPr>
                          <m:t>𝒙</m:t>
                        </m:r>
                        <m:r>
                          <a:rPr lang="en-US" sz="2000" i="1">
                            <a:latin typeface="Cambria Math"/>
                          </a:rPr>
                          <m:t>,</m:t>
                        </m:r>
                        <m:r>
                          <a:rPr lang="en-US" sz="2000" i="1">
                            <a:latin typeface="Cambria Math"/>
                          </a:rPr>
                          <m:t>𝑡</m:t>
                        </m:r>
                        <m:r>
                          <a:rPr lang="en-US" sz="2000" i="1">
                            <a:latin typeface="Cambria Math"/>
                          </a:rPr>
                          <m:t>)≈</m:t>
                        </m:r>
                        <m:nary>
                          <m:naryPr>
                            <m:chr m:val="∑"/>
                            <m:ctrlPr>
                              <a:rPr lang="en-US" sz="2000" i="1">
                                <a:latin typeface="Cambria Math" panose="02040503050406030204" pitchFamily="18" charset="0"/>
                                <a:ea typeface="Cambria Math"/>
                              </a:rPr>
                            </m:ctrlPr>
                          </m:naryPr>
                          <m:sub>
                            <m:r>
                              <m:rPr>
                                <m:brk m:alnAt="23"/>
                              </m:rPr>
                              <a:rPr lang="en-US" sz="2000" i="1">
                                <a:latin typeface="Cambria Math"/>
                                <a:ea typeface="Cambria Math"/>
                              </a:rPr>
                              <m:t>𝑖</m:t>
                            </m:r>
                            <m:r>
                              <a:rPr lang="en-US" sz="2000" i="1">
                                <a:latin typeface="Cambria Math"/>
                                <a:ea typeface="Cambria Math"/>
                              </a:rPr>
                              <m:t>=1</m:t>
                            </m:r>
                          </m:sub>
                          <m:sup>
                            <m:r>
                              <a:rPr lang="en-US" sz="2000" i="1">
                                <a:latin typeface="Cambria Math"/>
                                <a:ea typeface="Cambria Math"/>
                              </a:rPr>
                              <m:t>𝑛</m:t>
                            </m:r>
                          </m:sup>
                          <m:e>
                            <m:sSub>
                              <m:sSubPr>
                                <m:ctrlPr>
                                  <a:rPr lang="en-US" sz="2000" i="1">
                                    <a:latin typeface="Cambria Math" panose="02040503050406030204" pitchFamily="18" charset="0"/>
                                    <a:ea typeface="Cambria Math"/>
                                  </a:rPr>
                                </m:ctrlPr>
                              </m:sSubPr>
                              <m:e>
                                <m:r>
                                  <a:rPr lang="en-US" sz="2000" i="1">
                                    <a:latin typeface="Cambria Math"/>
                                    <a:ea typeface="Cambria Math"/>
                                  </a:rPr>
                                  <m:t>𝑎</m:t>
                                </m:r>
                              </m:e>
                              <m:sub>
                                <m:r>
                                  <a:rPr lang="en-US" sz="2000" i="1">
                                    <a:latin typeface="Cambria Math"/>
                                    <a:ea typeface="Cambria Math"/>
                                  </a:rPr>
                                  <m:t>𝑖</m:t>
                                </m:r>
                              </m:sub>
                            </m:sSub>
                            <m:d>
                              <m:dPr>
                                <m:ctrlPr>
                                  <a:rPr lang="en-US" sz="2000" i="1">
                                    <a:latin typeface="Cambria Math" panose="02040503050406030204" pitchFamily="18" charset="0"/>
                                    <a:ea typeface="Cambria Math"/>
                                  </a:rPr>
                                </m:ctrlPr>
                              </m:dPr>
                              <m:e>
                                <m:r>
                                  <a:rPr lang="en-US" sz="2000" i="1">
                                    <a:latin typeface="Cambria Math"/>
                                    <a:ea typeface="Cambria Math"/>
                                  </a:rPr>
                                  <m:t>𝑡</m:t>
                                </m:r>
                              </m:e>
                            </m:d>
                            <m:sSub>
                              <m:sSubPr>
                                <m:ctrlPr>
                                  <a:rPr lang="en-US" sz="2000" i="1">
                                    <a:latin typeface="Cambria Math" panose="02040503050406030204" pitchFamily="18" charset="0"/>
                                    <a:ea typeface="Cambria Math"/>
                                  </a:rPr>
                                </m:ctrlPr>
                              </m:sSubPr>
                              <m:e>
                                <m:r>
                                  <a:rPr lang="en-US" sz="2000" b="1" i="1">
                                    <a:latin typeface="Cambria Math"/>
                                    <a:ea typeface="Cambria Math"/>
                                  </a:rPr>
                                  <m:t>𝑼</m:t>
                                </m:r>
                              </m:e>
                              <m:sub>
                                <m:r>
                                  <a:rPr lang="en-US" sz="2000" i="1">
                                    <a:latin typeface="Cambria Math"/>
                                    <a:ea typeface="Cambria Math"/>
                                  </a:rPr>
                                  <m:t>𝑖</m:t>
                                </m:r>
                              </m:sub>
                            </m:sSub>
                            <m:r>
                              <a:rPr lang="en-US" sz="2000" i="1">
                                <a:latin typeface="Cambria Math"/>
                                <a:ea typeface="Cambria Math"/>
                              </a:rPr>
                              <m:t>(</m:t>
                            </m:r>
                            <m:r>
                              <a:rPr lang="en-US" sz="2000" b="1" i="1">
                                <a:latin typeface="Cambria Math"/>
                                <a:ea typeface="Cambria Math"/>
                              </a:rPr>
                              <m:t>𝒙</m:t>
                            </m:r>
                            <m:r>
                              <a:rPr lang="en-US" sz="2000" i="1">
                                <a:latin typeface="Cambria Math"/>
                                <a:ea typeface="Cambria Math"/>
                              </a:rPr>
                              <m:t>)</m:t>
                            </m:r>
                          </m:e>
                        </m:nary>
                      </m:e>
                    </m:d>
                    <m:r>
                      <a:rPr lang="en-US" sz="2000" i="1">
                        <a:latin typeface="Cambria Math"/>
                      </a:rPr>
                      <m:t>+ </m:t>
                    </m:r>
                  </m:oMath>
                </a14:m>
                <a:r>
                  <a:rPr lang="en-US" sz="2000" dirty="0" err="1">
                    <a:latin typeface="Calibri" panose="020F0502020204030204" pitchFamily="34" charset="0"/>
                  </a:rPr>
                  <a:t>Galerkin</a:t>
                </a:r>
                <a:r>
                  <a:rPr lang="en-US" sz="2000" dirty="0">
                    <a:latin typeface="Calibri" panose="020F0502020204030204" pitchFamily="34" charset="0"/>
                  </a:rPr>
                  <a:t> projection </a:t>
                </a:r>
                <a:r>
                  <a:rPr lang="en-US" sz="2000" dirty="0" smtClean="0">
                    <a:latin typeface="Calibri" panose="020F0502020204030204" pitchFamily="34" charset="0"/>
                  </a:rPr>
                  <a:t>applied to (1) yields </a:t>
                </a:r>
                <a:r>
                  <a:rPr lang="en-US" sz="2000" dirty="0">
                    <a:latin typeface="Calibri" panose="020F0502020204030204" pitchFamily="34" charset="0"/>
                  </a:rPr>
                  <a:t>a system of </a:t>
                </a:r>
                <a14:m>
                  <m:oMath xmlns:m="http://schemas.openxmlformats.org/officeDocument/2006/math">
                    <m:r>
                      <a:rPr lang="en-US" sz="2000" i="1" u="sng" dirty="0">
                        <a:latin typeface="Cambria Math"/>
                      </a:rPr>
                      <m:t>𝑛</m:t>
                    </m:r>
                  </m:oMath>
                </a14:m>
                <a:r>
                  <a:rPr lang="en-US" sz="2000" i="1" u="sng" dirty="0">
                    <a:latin typeface="Calibri" panose="020F0502020204030204" pitchFamily="34" charset="0"/>
                  </a:rPr>
                  <a:t> coupled quadratic ODEs</a:t>
                </a:r>
                <a:r>
                  <a:rPr lang="en-US" sz="2000" dirty="0">
                    <a:latin typeface="Calibri" panose="020F0502020204030204" pitchFamily="34" charset="0"/>
                  </a:rPr>
                  <a:t>:</a:t>
                </a:r>
              </a:p>
              <a:p>
                <a:pPr marL="285750" indent="-285750">
                  <a:buFont typeface="Arial" panose="020B0604020202020204" pitchFamily="34" charset="0"/>
                  <a:buChar char="•"/>
                </a:pPr>
                <a:endParaRPr lang="en-US" sz="2000" dirty="0">
                  <a:latin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7200" y="3962400"/>
                <a:ext cx="8076840" cy="1016625"/>
              </a:xfrm>
              <a:prstGeom prst="rect">
                <a:avLst/>
              </a:prstGeom>
              <a:blipFill rotWithShape="1">
                <a:blip r:embed="rId4"/>
                <a:stretch>
                  <a:fillRect l="-604" t="-48503" r="-906" b="-11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85720" y="4868154"/>
                <a:ext cx="6019800" cy="618246"/>
              </a:xfrm>
              <a:prstGeom prst="rect">
                <a:avLst/>
              </a:prstGeom>
              <a:solidFill>
                <a:srgbClr val="A5F7BA"/>
              </a:solidFill>
              <a:ln>
                <a:solidFill>
                  <a:schemeClr val="bg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𝑑</m:t>
                          </m:r>
                          <m:r>
                            <a:rPr lang="en-US" b="1" i="1">
                              <a:latin typeface="Cambria Math"/>
                            </a:rPr>
                            <m:t>𝒂</m:t>
                          </m:r>
                        </m:num>
                        <m:den>
                          <m:r>
                            <a:rPr lang="en-US" i="1">
                              <a:latin typeface="Cambria Math"/>
                            </a:rPr>
                            <m:t>𝑑𝑡</m:t>
                          </m:r>
                        </m:den>
                      </m:f>
                      <m:r>
                        <a:rPr lang="en-US" i="1">
                          <a:latin typeface="Cambria Math"/>
                        </a:rPr>
                        <m:t>=</m:t>
                      </m:r>
                      <m:r>
                        <a:rPr lang="en-US" b="1" i="1">
                          <a:latin typeface="Cambria Math"/>
                        </a:rPr>
                        <m:t>𝑪</m:t>
                      </m:r>
                      <m:r>
                        <a:rPr lang="en-US" i="1">
                          <a:latin typeface="Cambria Math"/>
                        </a:rPr>
                        <m:t>+</m:t>
                      </m:r>
                      <m:r>
                        <a:rPr lang="en-US" b="1" i="1">
                          <a:latin typeface="Cambria Math"/>
                        </a:rPr>
                        <m:t>𝑳𝒂</m:t>
                      </m:r>
                      <m:r>
                        <a:rPr lang="en-US" i="1">
                          <a:latin typeface="Cambria Math"/>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a:rPr>
                                <m:t>𝒂</m:t>
                              </m:r>
                            </m:e>
                            <m:sup>
                              <m:r>
                                <a:rPr lang="en-US" i="1">
                                  <a:latin typeface="Cambria Math"/>
                                </a:rPr>
                                <m:t>𝑇</m:t>
                              </m:r>
                            </m:sup>
                          </m:sSup>
                          <m:sSup>
                            <m:sSupPr>
                              <m:ctrlPr>
                                <a:rPr lang="en-US" i="1">
                                  <a:latin typeface="Cambria Math" panose="02040503050406030204" pitchFamily="18" charset="0"/>
                                </a:rPr>
                              </m:ctrlPr>
                            </m:sSupPr>
                            <m:e>
                              <m:r>
                                <a:rPr lang="en-US" b="1" i="1">
                                  <a:latin typeface="Cambria Math"/>
                                </a:rPr>
                                <m:t>𝑸</m:t>
                              </m:r>
                            </m:e>
                            <m:sup>
                              <m:r>
                                <a:rPr lang="en-US" i="1">
                                  <a:latin typeface="Cambria Math"/>
                                </a:rPr>
                                <m:t>(1)</m:t>
                              </m:r>
                            </m:sup>
                          </m:sSup>
                          <m:r>
                            <a:rPr lang="en-US" b="1" i="1">
                              <a:latin typeface="Cambria Math"/>
                            </a:rPr>
                            <m:t>𝒂</m:t>
                          </m:r>
                          <m:r>
                            <a:rPr lang="en-US" b="1" i="1">
                              <a:latin typeface="Cambria Math"/>
                            </a:rPr>
                            <m:t>+</m:t>
                          </m:r>
                          <m:sSup>
                            <m:sSupPr>
                              <m:ctrlPr>
                                <a:rPr lang="en-US" i="1">
                                  <a:latin typeface="Cambria Math" panose="02040503050406030204" pitchFamily="18" charset="0"/>
                                </a:rPr>
                              </m:ctrlPr>
                            </m:sSupPr>
                            <m:e>
                              <m:r>
                                <a:rPr lang="en-US" b="1" i="1">
                                  <a:latin typeface="Cambria Math"/>
                                </a:rPr>
                                <m:t>𝒂</m:t>
                              </m:r>
                            </m:e>
                            <m:sup>
                              <m:r>
                                <a:rPr lang="en-US" i="1">
                                  <a:latin typeface="Cambria Math"/>
                                </a:rPr>
                                <m:t>𝑇</m:t>
                              </m:r>
                            </m:sup>
                          </m:sSup>
                          <m:sSup>
                            <m:sSupPr>
                              <m:ctrlPr>
                                <a:rPr lang="en-US" i="1">
                                  <a:latin typeface="Cambria Math" panose="02040503050406030204" pitchFamily="18" charset="0"/>
                                </a:rPr>
                              </m:ctrlPr>
                            </m:sSupPr>
                            <m:e>
                              <m:r>
                                <a:rPr lang="en-US" b="1" i="1">
                                  <a:latin typeface="Cambria Math"/>
                                </a:rPr>
                                <m:t>𝑸</m:t>
                              </m:r>
                            </m:e>
                            <m:sup>
                              <m:r>
                                <a:rPr lang="en-US" i="1">
                                  <a:latin typeface="Cambria Math"/>
                                </a:rPr>
                                <m:t>(2)</m:t>
                              </m:r>
                            </m:sup>
                          </m:sSup>
                          <m:r>
                            <a:rPr lang="en-US" b="1" i="1">
                              <a:latin typeface="Cambria Math"/>
                            </a:rPr>
                            <m:t>𝒂</m:t>
                          </m:r>
                          <m:r>
                            <a:rPr lang="en-US" b="1" i="1">
                              <a:latin typeface="Cambria Math"/>
                            </a:rPr>
                            <m:t>+⋯</m:t>
                          </m:r>
                          <m:r>
                            <a:rPr lang="en-US" i="1">
                              <a:latin typeface="Cambria Math"/>
                              <a:ea typeface="Cambria Math"/>
                            </a:rPr>
                            <m:t>+</m:t>
                          </m:r>
                          <m:sSup>
                            <m:sSupPr>
                              <m:ctrlPr>
                                <a:rPr lang="en-US" i="1">
                                  <a:latin typeface="Cambria Math" panose="02040503050406030204" pitchFamily="18" charset="0"/>
                                </a:rPr>
                              </m:ctrlPr>
                            </m:sSupPr>
                            <m:e>
                              <m:r>
                                <a:rPr lang="en-US" b="1" i="1">
                                  <a:latin typeface="Cambria Math"/>
                                </a:rPr>
                                <m:t>𝒂</m:t>
                              </m:r>
                            </m:e>
                            <m:sup>
                              <m:r>
                                <a:rPr lang="en-US" i="1">
                                  <a:latin typeface="Cambria Math"/>
                                </a:rPr>
                                <m:t>𝑇</m:t>
                              </m:r>
                            </m:sup>
                          </m:sSup>
                          <m:sSup>
                            <m:sSupPr>
                              <m:ctrlPr>
                                <a:rPr lang="en-US" i="1">
                                  <a:latin typeface="Cambria Math" panose="02040503050406030204" pitchFamily="18" charset="0"/>
                                </a:rPr>
                              </m:ctrlPr>
                            </m:sSupPr>
                            <m:e>
                              <m:r>
                                <a:rPr lang="en-US" b="1" i="1">
                                  <a:latin typeface="Cambria Math"/>
                                </a:rPr>
                                <m:t>𝑸</m:t>
                              </m:r>
                            </m:e>
                            <m:sup>
                              <m:r>
                                <a:rPr lang="en-US" i="1">
                                  <a:latin typeface="Cambria Math"/>
                                </a:rPr>
                                <m:t>(</m:t>
                              </m:r>
                              <m:r>
                                <a:rPr lang="en-US" i="1">
                                  <a:latin typeface="Cambria Math"/>
                                </a:rPr>
                                <m:t>𝑛</m:t>
                              </m:r>
                              <m:r>
                                <a:rPr lang="en-US" i="1">
                                  <a:latin typeface="Cambria Math"/>
                                </a:rPr>
                                <m:t>)</m:t>
                              </m:r>
                            </m:sup>
                          </m:sSup>
                          <m:r>
                            <a:rPr lang="en-US" b="1" i="1">
                              <a:latin typeface="Cambria Math"/>
                            </a:rPr>
                            <m:t>𝒂</m:t>
                          </m:r>
                        </m:e>
                      </m:d>
                      <m:r>
                        <a:rPr lang="en-US" i="1" baseline="30000">
                          <a:latin typeface="Cambria Math"/>
                        </a:rPr>
                        <m:t>𝑇</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485720" y="4868154"/>
                <a:ext cx="6019800" cy="618246"/>
              </a:xfrm>
              <a:prstGeom prst="rect">
                <a:avLst/>
              </a:prstGeom>
              <a:blipFill rotWithShape="1">
                <a:blip r:embed="rId5"/>
                <a:stretch>
                  <a:fillRect/>
                </a:stretch>
              </a:blipFill>
              <a:ln>
                <a:solidFill>
                  <a:schemeClr val="bg1"/>
                </a:solidFill>
              </a:ln>
            </p:spPr>
            <p:txBody>
              <a:bodyPr/>
              <a:lstStyle/>
              <a:p>
                <a:r>
                  <a:rPr lang="en-US">
                    <a:noFill/>
                  </a:rPr>
                  <a:t> </a:t>
                </a:r>
              </a:p>
            </p:txBody>
          </p:sp>
        </mc:Fallback>
      </mc:AlternateContent>
      <p:sp>
        <p:nvSpPr>
          <p:cNvPr id="10" name="TextBox 9"/>
          <p:cNvSpPr txBox="1"/>
          <p:nvPr/>
        </p:nvSpPr>
        <p:spPr>
          <a:xfrm>
            <a:off x="7924800" y="4964668"/>
            <a:ext cx="1066440" cy="369332"/>
          </a:xfrm>
          <a:prstGeom prst="rect">
            <a:avLst/>
          </a:prstGeom>
          <a:noFill/>
        </p:spPr>
        <p:txBody>
          <a:bodyPr wrap="square" rtlCol="0">
            <a:spAutoFit/>
          </a:bodyPr>
          <a:lstStyle/>
          <a:p>
            <a:r>
              <a:rPr lang="en-US" dirty="0" smtClean="0">
                <a:latin typeface="Calibri" panose="020F0502020204030204" pitchFamily="34" charset="0"/>
              </a:rPr>
              <a:t>(2)</a:t>
            </a:r>
            <a:endParaRPr lang="en-US" dirty="0">
              <a:latin typeface="Calibri" panose="020F0502020204030204" pitchFamily="34" charset="0"/>
            </a:endParaRPr>
          </a:p>
        </p:txBody>
      </p:sp>
      <p:sp>
        <p:nvSpPr>
          <p:cNvPr id="7" name="TextBox 6"/>
          <p:cNvSpPr txBox="1"/>
          <p:nvPr/>
        </p:nvSpPr>
        <p:spPr>
          <a:xfrm>
            <a:off x="-152400" y="4944354"/>
            <a:ext cx="1219200" cy="369332"/>
          </a:xfrm>
          <a:prstGeom prst="rect">
            <a:avLst/>
          </a:prstGeom>
          <a:noFill/>
        </p:spPr>
        <p:txBody>
          <a:bodyPr wrap="square" rtlCol="0">
            <a:spAutoFit/>
          </a:bodyPr>
          <a:lstStyle/>
          <a:p>
            <a:pPr algn="ctr"/>
            <a:r>
              <a:rPr lang="en-US" dirty="0" smtClean="0">
                <a:latin typeface="Calibri" panose="020F0502020204030204" pitchFamily="34" charset="0"/>
              </a:rPr>
              <a:t>[ROM]</a:t>
            </a:r>
            <a:endParaRPr lang="en-US" dirty="0">
              <a:latin typeface="Calibri" panose="020F0502020204030204" pitchFamily="34" charset="0"/>
            </a:endParaRPr>
          </a:p>
        </p:txBody>
      </p:sp>
      <p:sp>
        <p:nvSpPr>
          <p:cNvPr id="12" name="TextBox 11"/>
          <p:cNvSpPr txBox="1"/>
          <p:nvPr/>
        </p:nvSpPr>
        <p:spPr>
          <a:xfrm>
            <a:off x="-152400" y="2514600"/>
            <a:ext cx="1219200" cy="369332"/>
          </a:xfrm>
          <a:prstGeom prst="rect">
            <a:avLst/>
          </a:prstGeom>
          <a:noFill/>
        </p:spPr>
        <p:txBody>
          <a:bodyPr wrap="square" rtlCol="0">
            <a:spAutoFit/>
          </a:bodyPr>
          <a:lstStyle/>
          <a:p>
            <a:pPr algn="ctr"/>
            <a:r>
              <a:rPr lang="en-US" dirty="0" smtClean="0">
                <a:latin typeface="Calibri" panose="020F0502020204030204" pitchFamily="34" charset="0"/>
              </a:rPr>
              <a:t>[PDEs]</a:t>
            </a:r>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800280" y="5715000"/>
                <a:ext cx="6895920" cy="657809"/>
              </a:xfrm>
              <a:prstGeom prst="rect">
                <a:avLst/>
              </a:prstGeom>
              <a:noFill/>
            </p:spPr>
            <p:txBody>
              <a:bodyPr wrap="square" rtlCol="0">
                <a:spAutoFit/>
              </a:bodyPr>
              <a:lstStyle/>
              <a:p>
                <a:r>
                  <a:rPr lang="en-US" dirty="0">
                    <a:latin typeface="Calibri" panose="020F0502020204030204" pitchFamily="34" charset="0"/>
                  </a:rPr>
                  <a:t>where </a:t>
                </a:r>
                <a14:m>
                  <m:oMath xmlns:m="http://schemas.openxmlformats.org/officeDocument/2006/math">
                    <m:r>
                      <a:rPr lang="en-US" b="1" i="1">
                        <a:latin typeface="Cambria Math"/>
                      </a:rPr>
                      <m:t>𝑪</m:t>
                    </m:r>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ℝ</m:t>
                        </m:r>
                      </m:e>
                      <m:sup>
                        <m:r>
                          <a:rPr lang="en-US" i="1">
                            <a:latin typeface="Cambria Math"/>
                            <a:ea typeface="Cambria Math"/>
                          </a:rPr>
                          <m:t>𝑛</m:t>
                        </m:r>
                      </m:sup>
                    </m:sSup>
                    <m:r>
                      <a:rPr lang="en-US" i="1">
                        <a:latin typeface="Cambria Math"/>
                        <a:ea typeface="Cambria Math"/>
                      </a:rPr>
                      <m:t>, </m:t>
                    </m:r>
                    <m:r>
                      <a:rPr lang="en-US" b="1" i="1">
                        <a:latin typeface="Cambria Math"/>
                        <a:ea typeface="Cambria Math"/>
                      </a:rPr>
                      <m:t>𝑳</m:t>
                    </m:r>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ℝ</m:t>
                        </m:r>
                      </m:e>
                      <m:sup>
                        <m:r>
                          <a:rPr lang="en-US" i="1">
                            <a:latin typeface="Cambria Math"/>
                            <a:ea typeface="Cambria Math"/>
                          </a:rPr>
                          <m:t>𝑛</m:t>
                        </m:r>
                        <m:r>
                          <a:rPr lang="en-US" i="1">
                            <a:latin typeface="Cambria Math"/>
                            <a:ea typeface="Cambria Math"/>
                          </a:rPr>
                          <m:t>×</m:t>
                        </m:r>
                        <m:r>
                          <a:rPr lang="en-US" i="1">
                            <a:latin typeface="Cambria Math"/>
                            <a:ea typeface="Cambria Math"/>
                          </a:rPr>
                          <m:t>𝑛</m:t>
                        </m:r>
                      </m:sup>
                    </m:sSup>
                  </m:oMath>
                </a14:m>
                <a:r>
                  <a:rPr lang="en-US" dirty="0">
                    <a:latin typeface="Calibri" panose="020F0502020204030204" pitchFamily="34" charset="0"/>
                  </a:rPr>
                  <a:t> and  </a:t>
                </a:r>
                <a14:m>
                  <m:oMath xmlns:m="http://schemas.openxmlformats.org/officeDocument/2006/math">
                    <m:sSup>
                      <m:sSupPr>
                        <m:ctrlPr>
                          <a:rPr lang="en-US" i="1">
                            <a:latin typeface="Cambria Math" panose="02040503050406030204" pitchFamily="18" charset="0"/>
                          </a:rPr>
                        </m:ctrlPr>
                      </m:sSupPr>
                      <m:e>
                        <m:r>
                          <a:rPr lang="en-US" b="1" i="1">
                            <a:latin typeface="Cambria Math"/>
                          </a:rPr>
                          <m:t>𝑸</m:t>
                        </m:r>
                      </m:e>
                      <m:sup>
                        <m:r>
                          <a:rPr lang="en-US" i="1">
                            <a:latin typeface="Cambria Math"/>
                          </a:rPr>
                          <m:t>(</m:t>
                        </m:r>
                        <m:r>
                          <a:rPr lang="en-US" i="1">
                            <a:latin typeface="Cambria Math"/>
                          </a:rPr>
                          <m:t>𝑖</m:t>
                        </m:r>
                        <m:r>
                          <a:rPr lang="en-US" i="1">
                            <a:latin typeface="Cambria Math"/>
                          </a:rPr>
                          <m:t>)</m:t>
                        </m:r>
                      </m:sup>
                    </m:sSup>
                  </m:oMath>
                </a14:m>
                <a:r>
                  <a:rPr lang="en-US" dirty="0">
                    <a:latin typeface="Calibri" panose="020F0502020204030204" pitchFamily="34" charset="0"/>
                    <a:ea typeface="Cambria Math"/>
                  </a:rPr>
                  <a:t> </a:t>
                </a:r>
                <a14:m>
                  <m:oMath xmlns:m="http://schemas.openxmlformats.org/officeDocument/2006/math">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ℝ</m:t>
                        </m:r>
                      </m:e>
                      <m:sup>
                        <m:r>
                          <a:rPr lang="en-US" i="1">
                            <a:latin typeface="Cambria Math"/>
                            <a:ea typeface="Cambria Math"/>
                          </a:rPr>
                          <m:t>𝑛</m:t>
                        </m:r>
                        <m:r>
                          <a:rPr lang="en-US" i="1">
                            <a:latin typeface="Cambria Math"/>
                            <a:ea typeface="Cambria Math"/>
                          </a:rPr>
                          <m:t>×</m:t>
                        </m:r>
                        <m:r>
                          <a:rPr lang="en-US" i="1">
                            <a:latin typeface="Cambria Math"/>
                            <a:ea typeface="Cambria Math"/>
                          </a:rPr>
                          <m:t>𝑛</m:t>
                        </m:r>
                      </m:sup>
                    </m:sSup>
                  </m:oMath>
                </a14:m>
                <a:r>
                  <a:rPr lang="en-US" dirty="0">
                    <a:latin typeface="Calibri" panose="020F0502020204030204" pitchFamily="34" charset="0"/>
                  </a:rPr>
                  <a:t> for all </a:t>
                </a:r>
                <a14:m>
                  <m:oMath xmlns:m="http://schemas.openxmlformats.org/officeDocument/2006/math">
                    <m:r>
                      <a:rPr lang="en-US" i="1">
                        <a:latin typeface="Cambria Math"/>
                      </a:rPr>
                      <m:t>𝑖</m:t>
                    </m:r>
                    <m:r>
                      <a:rPr lang="en-US" i="1">
                        <a:latin typeface="Cambria Math"/>
                      </a:rPr>
                      <m:t>=1,…,</m:t>
                    </m:r>
                    <m:r>
                      <a:rPr lang="en-US" i="1">
                        <a:latin typeface="Cambria Math"/>
                      </a:rPr>
                      <m:t>𝑛</m:t>
                    </m:r>
                    <m:r>
                      <a:rPr lang="en-US" i="1">
                        <a:latin typeface="Cambria Math"/>
                      </a:rPr>
                      <m:t>.</m:t>
                    </m:r>
                  </m:oMath>
                </a14:m>
                <a:endParaRPr lang="en-US" dirty="0">
                  <a:latin typeface="Calibri" panose="020F0502020204030204" pitchFamily="34" charset="0"/>
                </a:endParaRPr>
              </a:p>
              <a:p>
                <a:endParaRPr lang="en-US" dirty="0">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00280" y="5715000"/>
                <a:ext cx="6895920" cy="657809"/>
              </a:xfrm>
              <a:prstGeom prst="rect">
                <a:avLst/>
              </a:prstGeom>
              <a:blipFill rotWithShape="1">
                <a:blip r:embed="rId6"/>
                <a:stretch>
                  <a:fillRect l="-707" t="-2804"/>
                </a:stretch>
              </a:blipFill>
            </p:spPr>
            <p:txBody>
              <a:bodyPr/>
              <a:lstStyle/>
              <a:p>
                <a:r>
                  <a:rPr lang="en-US">
                    <a:noFill/>
                  </a:rPr>
                  <a:t> </a:t>
                </a:r>
              </a:p>
            </p:txBody>
          </p:sp>
        </mc:Fallback>
      </mc:AlternateContent>
    </p:spTree>
    <p:extLst>
      <p:ext uri="{BB962C8B-B14F-4D97-AF65-F5344CB8AC3E}">
        <p14:creationId xmlns:p14="http://schemas.microsoft.com/office/powerpoint/2010/main" val="32952196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dirty="0" smtClean="0">
                <a:latin typeface="Calibri" panose="020F0502020204030204" pitchFamily="34" charset="0"/>
              </a:rPr>
              <a:t>Section 2: POD/</a:t>
            </a:r>
            <a:r>
              <a:rPr lang="en-US" sz="2400" dirty="0" err="1" smtClean="0">
                <a:latin typeface="Calibri" panose="020F0502020204030204" pitchFamily="34" charset="0"/>
              </a:rPr>
              <a:t>Galerkin</a:t>
            </a:r>
            <a:r>
              <a:rPr lang="en-US" sz="2400" dirty="0" smtClean="0">
                <a:latin typeface="Calibri" panose="020F0502020204030204" pitchFamily="34" charset="0"/>
              </a:rPr>
              <a:t> ROMs for </a:t>
            </a:r>
            <a:r>
              <a:rPr lang="en-US" sz="2400"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dirty="0" smtClean="0">
                <a:latin typeface="Calibri" panose="020F0502020204030204" pitchFamily="34" charset="0"/>
              </a:rPr>
              <a:t>Background on Turbulence </a:t>
            </a:r>
            <a:r>
              <a:rPr lang="en-US" sz="2400" dirty="0">
                <a:latin typeface="Calibri" panose="020F0502020204030204" pitchFamily="34" charset="0"/>
              </a:rPr>
              <a:t>M</a:t>
            </a:r>
            <a:r>
              <a:rPr lang="en-US" sz="2400"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dirty="0" smtClean="0">
              <a:latin typeface="Calibri" panose="020F0502020204030204" pitchFamily="34" charset="0"/>
            </a:endParaRPr>
          </a:p>
          <a:p>
            <a:pPr marL="457200" indent="-457200">
              <a:buAutoNum type="arabicPeriod" startAt="5"/>
            </a:pPr>
            <a:r>
              <a:rPr lang="en-US" sz="2400" dirty="0" smtClean="0">
                <a:latin typeface="Calibri" panose="020F0502020204030204" pitchFamily="34" charset="0"/>
              </a:rPr>
              <a:t>Section 4.1: Computational Efficiency</a:t>
            </a:r>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6.   Section 4.2: Numerical Results for 3D Flow Around Cylinder</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[8.  Basis Rotation (My Work – an Alternative Approach)] </a:t>
            </a:r>
            <a:endParaRPr lang="en-US" sz="2400"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38224643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ROM Instability Problem</a:t>
            </a:r>
            <a:endParaRPr sz="3600" dirty="0">
              <a:latin typeface="Calibri" panose="020F0502020204030204" pitchFamily="34" charset="0"/>
            </a:endParaRPr>
          </a:p>
        </p:txBody>
      </p:sp>
      <p:sp>
        <p:nvSpPr>
          <p:cNvPr id="7" name="TextBox 6"/>
          <p:cNvSpPr txBox="1"/>
          <p:nvPr/>
        </p:nvSpPr>
        <p:spPr>
          <a:xfrm>
            <a:off x="167268" y="1447800"/>
            <a:ext cx="8671932" cy="113877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rPr>
              <a:t>A compressible fluid POD/</a:t>
            </a:r>
            <a:r>
              <a:rPr lang="en-US" sz="2000" dirty="0" err="1">
                <a:latin typeface="Calibri" panose="020F0502020204030204" pitchFamily="34" charset="0"/>
              </a:rPr>
              <a:t>Galerkin</a:t>
            </a:r>
            <a:r>
              <a:rPr lang="en-US" sz="2000" dirty="0">
                <a:latin typeface="Calibri" panose="020F0502020204030204" pitchFamily="34" charset="0"/>
              </a:rPr>
              <a:t> ROM might be stable for a given number </a:t>
            </a:r>
            <a:r>
              <a:rPr lang="en-US" sz="2000" dirty="0" smtClean="0">
                <a:latin typeface="Calibri" panose="020F0502020204030204" pitchFamily="34" charset="0"/>
              </a:rPr>
              <a:t>of  modes</a:t>
            </a:r>
            <a:r>
              <a:rPr lang="en-US" sz="2000" dirty="0">
                <a:latin typeface="Calibri" panose="020F0502020204030204" pitchFamily="34" charset="0"/>
              </a:rPr>
              <a:t>, but </a:t>
            </a:r>
            <a:r>
              <a:rPr lang="en-US" sz="2000" b="1" i="1" dirty="0">
                <a:latin typeface="Calibri" panose="020F0502020204030204" pitchFamily="34" charset="0"/>
              </a:rPr>
              <a:t>unstable</a:t>
            </a:r>
            <a:r>
              <a:rPr lang="en-US" sz="2000" dirty="0">
                <a:latin typeface="Calibri" panose="020F0502020204030204" pitchFamily="34" charset="0"/>
              </a:rPr>
              <a:t> for other choices of basis size (Bui-</a:t>
            </a:r>
            <a:r>
              <a:rPr lang="en-US" sz="2000" dirty="0" err="1">
                <a:latin typeface="Calibri" panose="020F0502020204030204" pitchFamily="34" charset="0"/>
              </a:rPr>
              <a:t>Tanh</a:t>
            </a:r>
            <a:r>
              <a:rPr lang="en-US" sz="2000" dirty="0">
                <a:latin typeface="Calibri" panose="020F0502020204030204" pitchFamily="34" charset="0"/>
              </a:rPr>
              <a:t> </a:t>
            </a:r>
            <a:r>
              <a:rPr lang="en-US" sz="2000" i="1" dirty="0">
                <a:latin typeface="Calibri" panose="020F0502020204030204" pitchFamily="34" charset="0"/>
              </a:rPr>
              <a:t>et al. </a:t>
            </a:r>
            <a:r>
              <a:rPr lang="en-US" sz="2000" dirty="0" smtClean="0">
                <a:latin typeface="Calibri" panose="020F0502020204030204" pitchFamily="34" charset="0"/>
              </a:rPr>
              <a:t>2007).</a:t>
            </a:r>
          </a:p>
          <a:p>
            <a:endParaRPr lang="en-US" sz="1000" dirty="0" smtClean="0">
              <a:latin typeface="Calibri" panose="020F0502020204030204" pitchFamily="34" charset="0"/>
            </a:endParaRPr>
          </a:p>
          <a:p>
            <a:pPr marL="742950" lvl="1" indent="-285750">
              <a:buFont typeface="Arial" panose="020B0604020202020204" pitchFamily="34" charset="0"/>
              <a:buChar char="•"/>
            </a:pPr>
            <a:endParaRPr lang="en-US" dirty="0" smtClean="0">
              <a:latin typeface="Calibri" panose="020F0502020204030204" pitchFamily="34" charset="0"/>
            </a:endParaRPr>
          </a:p>
        </p:txBody>
      </p:sp>
      <p:sp>
        <p:nvSpPr>
          <p:cNvPr id="11" name="TextBox 10"/>
          <p:cNvSpPr txBox="1"/>
          <p:nvPr/>
        </p:nvSpPr>
        <p:spPr>
          <a:xfrm>
            <a:off x="1066800" y="914400"/>
            <a:ext cx="7010400" cy="400110"/>
          </a:xfrm>
          <a:prstGeom prst="rect">
            <a:avLst/>
          </a:prstGeom>
          <a:solidFill>
            <a:schemeClr val="accent6">
              <a:lumMod val="40000"/>
              <a:lumOff val="60000"/>
            </a:schemeClr>
          </a:solidFill>
        </p:spPr>
        <p:txBody>
          <a:bodyPr wrap="square" rtlCol="0">
            <a:spAutoFit/>
          </a:bodyPr>
          <a:lstStyle/>
          <a:p>
            <a:pPr algn="ctr"/>
            <a:r>
              <a:rPr lang="en-US" sz="2000" dirty="0" smtClean="0">
                <a:latin typeface="Calibri" panose="020F0502020204030204" pitchFamily="34" charset="0"/>
              </a:rPr>
              <a:t>Stability can be a real problem for compressible flow ROMs!</a:t>
            </a:r>
            <a:endParaRPr lang="en-US" sz="2000" dirty="0">
              <a:latin typeface="Calibri" panose="020F0502020204030204" pitchFamily="34" charset="0"/>
            </a:endParaRPr>
          </a:p>
        </p:txBody>
      </p:sp>
      <p:sp>
        <p:nvSpPr>
          <p:cNvPr id="8" name="TextBox 7"/>
          <p:cNvSpPr txBox="1"/>
          <p:nvPr/>
        </p:nvSpPr>
        <p:spPr>
          <a:xfrm>
            <a:off x="167268" y="2214557"/>
            <a:ext cx="8671932" cy="46166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Some* remedies: </a:t>
            </a:r>
          </a:p>
          <a:p>
            <a:endParaRPr lang="en-US" sz="400" dirty="0" smtClean="0">
              <a:latin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10172823"/>
              </p:ext>
            </p:extLst>
          </p:nvPr>
        </p:nvGraphicFramePr>
        <p:xfrm>
          <a:off x="76200" y="2743200"/>
          <a:ext cx="8991600" cy="248770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884023024"/>
                    </a:ext>
                  </a:extLst>
                </a:gridCol>
                <a:gridCol w="3227368">
                  <a:extLst>
                    <a:ext uri="{9D8B030D-6E8A-4147-A177-3AD203B41FA5}">
                      <a16:colId xmlns:a16="http://schemas.microsoft.com/office/drawing/2014/main" val="979407562"/>
                    </a:ext>
                  </a:extLst>
                </a:gridCol>
                <a:gridCol w="4011632">
                  <a:extLst>
                    <a:ext uri="{9D8B030D-6E8A-4147-A177-3AD203B41FA5}">
                      <a16:colId xmlns:a16="http://schemas.microsoft.com/office/drawing/2014/main" val="2925267653"/>
                    </a:ext>
                  </a:extLst>
                </a:gridCol>
              </a:tblGrid>
              <a:tr h="272600">
                <a:tc>
                  <a:txBody>
                    <a:bodyPr/>
                    <a:lstStyle/>
                    <a:p>
                      <a:pPr algn="ct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Continuous Projection</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Discrete Projection</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46834"/>
                  </a:ext>
                </a:extLst>
              </a:tr>
              <a:tr h="664731">
                <a:tc>
                  <a:txBody>
                    <a:bodyPr/>
                    <a:lstStyle/>
                    <a:p>
                      <a:pPr algn="ctr"/>
                      <a:r>
                        <a:rPr lang="en-US" sz="1600" b="1" dirty="0" smtClean="0">
                          <a:solidFill>
                            <a:schemeClr val="tx1"/>
                          </a:solidFill>
                          <a:latin typeface="Calibri" panose="020F0502020204030204" pitchFamily="34" charset="0"/>
                        </a:rPr>
                        <a:t>Change projection</a:t>
                      </a:r>
                    </a:p>
                    <a:p>
                      <a:pPr algn="ctr"/>
                      <a:r>
                        <a:rPr lang="en-US" sz="1600" b="1" dirty="0" smtClean="0">
                          <a:solidFill>
                            <a:schemeClr val="tx1"/>
                          </a:solidFill>
                          <a:latin typeface="Calibri" panose="020F0502020204030204" pitchFamily="34" charset="0"/>
                        </a:rPr>
                        <a:t>(</a:t>
                      </a:r>
                      <a:r>
                        <a:rPr lang="en-US" sz="1600" b="1" i="1" dirty="0" smtClean="0">
                          <a:solidFill>
                            <a:schemeClr val="tx1"/>
                          </a:solidFill>
                          <a:latin typeface="Calibri" panose="020F0502020204030204" pitchFamily="34" charset="0"/>
                        </a:rPr>
                        <a:t>a priori</a:t>
                      </a:r>
                      <a:r>
                        <a:rPr lang="en-US" sz="1600" b="1"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Calibri" panose="020F0502020204030204" pitchFamily="34" charset="0"/>
                        </a:rPr>
                        <a:t>Energy</a:t>
                      </a:r>
                      <a:r>
                        <a:rPr lang="en-US" sz="1600" b="0" baseline="0" dirty="0" smtClean="0">
                          <a:solidFill>
                            <a:schemeClr val="tx1"/>
                          </a:solidFill>
                          <a:latin typeface="Calibri" panose="020F0502020204030204" pitchFamily="34" charset="0"/>
                        </a:rPr>
                        <a:t> </a:t>
                      </a:r>
                      <a:r>
                        <a:rPr lang="en-US" sz="1600" b="0" dirty="0" smtClean="0">
                          <a:solidFill>
                            <a:schemeClr val="tx1"/>
                          </a:solidFill>
                          <a:latin typeface="Calibri" panose="020F0502020204030204" pitchFamily="34" charset="0"/>
                        </a:rPr>
                        <a:t>inner</a:t>
                      </a:r>
                      <a:r>
                        <a:rPr lang="en-US" sz="1600" b="0" baseline="0" dirty="0" smtClean="0">
                          <a:solidFill>
                            <a:schemeClr val="tx1"/>
                          </a:solidFill>
                          <a:latin typeface="Calibri" panose="020F0502020204030204" pitchFamily="34" charset="0"/>
                        </a:rPr>
                        <a:t> </a:t>
                      </a:r>
                      <a:r>
                        <a:rPr lang="en-US" sz="1600" b="0" dirty="0" smtClean="0">
                          <a:solidFill>
                            <a:schemeClr val="tx1"/>
                          </a:solidFill>
                          <a:latin typeface="Calibri" panose="020F0502020204030204" pitchFamily="34" charset="0"/>
                          <a:ea typeface="+mn-ea"/>
                          <a:cs typeface="+mn-cs"/>
                        </a:rPr>
                        <a:t>products</a:t>
                      </a:r>
                      <a:r>
                        <a:rPr lang="en-US" sz="1600" b="0" baseline="0" dirty="0" smtClean="0">
                          <a:solidFill>
                            <a:schemeClr val="tx1"/>
                          </a:solidFill>
                          <a:latin typeface="Calibri" panose="020F0502020204030204" pitchFamily="34" charset="0"/>
                        </a:rPr>
                        <a:t> </a:t>
                      </a:r>
                      <a:r>
                        <a:rPr lang="en-US" sz="1600" baseline="0" dirty="0" smtClean="0">
                          <a:solidFill>
                            <a:schemeClr val="tx1"/>
                          </a:solidFill>
                          <a:latin typeface="Calibri" panose="020F0502020204030204" pitchFamily="34" charset="0"/>
                        </a:rPr>
                        <a:t>(</a:t>
                      </a:r>
                      <a:r>
                        <a:rPr lang="en-US" sz="1600" dirty="0" smtClean="0">
                          <a:solidFill>
                            <a:schemeClr val="tx1"/>
                          </a:solidFill>
                          <a:latin typeface="Calibri" panose="020F0502020204030204" pitchFamily="34" charset="0"/>
                          <a:ea typeface="+mn-ea"/>
                          <a:cs typeface="+mn-cs"/>
                        </a:rPr>
                        <a:t>Rowley </a:t>
                      </a:r>
                      <a:r>
                        <a:rPr lang="en-US" sz="1600" i="1" dirty="0" smtClean="0">
                          <a:solidFill>
                            <a:schemeClr val="tx1"/>
                          </a:solidFill>
                          <a:latin typeface="Calibri" panose="020F0502020204030204" pitchFamily="34" charset="0"/>
                          <a:ea typeface="+mn-ea"/>
                          <a:cs typeface="+mn-cs"/>
                        </a:rPr>
                        <a:t>et al.</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Serre</a:t>
                      </a:r>
                      <a:r>
                        <a:rPr lang="en-US" sz="1600" baseline="0" dirty="0" smtClean="0">
                          <a:solidFill>
                            <a:schemeClr val="tx1"/>
                          </a:solidFill>
                          <a:latin typeface="Calibri" panose="020F0502020204030204" pitchFamily="34" charset="0"/>
                        </a:rPr>
                        <a:t>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r>
                        <a:rPr lang="en-US" sz="1600" b="0" u="sng" baseline="0" dirty="0" smtClean="0">
                          <a:solidFill>
                            <a:schemeClr val="tx1"/>
                          </a:solidFill>
                          <a:latin typeface="Calibri" panose="020F0502020204030204" pitchFamily="34" charset="0"/>
                        </a:rPr>
                        <a:t>IKT</a:t>
                      </a:r>
                      <a:r>
                        <a:rPr lang="en-US" sz="1600" b="0" u="none" baseline="0" dirty="0" smtClean="0">
                          <a:solidFill>
                            <a:schemeClr val="tx1"/>
                          </a:solidFill>
                          <a:latin typeface="Calibri" panose="020F0502020204030204" pitchFamily="34" charset="0"/>
                        </a:rPr>
                        <a:t> </a:t>
                      </a:r>
                      <a:r>
                        <a:rPr lang="en-US" sz="1600" b="0" i="1" u="none"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Calibri" panose="020F0502020204030204" pitchFamily="34" charset="0"/>
                        </a:rPr>
                        <a:t>Energy inner</a:t>
                      </a:r>
                      <a:r>
                        <a:rPr lang="en-US" sz="1600" b="0" baseline="0" dirty="0" smtClean="0">
                          <a:solidFill>
                            <a:schemeClr val="tx1"/>
                          </a:solidFill>
                          <a:latin typeface="Calibri" panose="020F0502020204030204" pitchFamily="34" charset="0"/>
                        </a:rPr>
                        <a:t> products </a:t>
                      </a:r>
                      <a:r>
                        <a:rPr lang="en-US" sz="1600" baseline="0" dirty="0" smtClean="0">
                          <a:solidFill>
                            <a:schemeClr val="tx1"/>
                          </a:solidFill>
                          <a:latin typeface="Calibri" panose="020F0502020204030204" pitchFamily="34" charset="0"/>
                        </a:rPr>
                        <a:t>(Rowley,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Petrov-Galerkin</a:t>
                      </a:r>
                      <a:r>
                        <a:rPr lang="en-US" sz="1600" baseline="0" dirty="0" smtClean="0">
                          <a:solidFill>
                            <a:schemeClr val="tx1"/>
                          </a:solidFill>
                          <a:latin typeface="Calibri" panose="020F0502020204030204" pitchFamily="34" charset="0"/>
                        </a:rPr>
                        <a:t> Projection (Carlberg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19946"/>
                  </a:ext>
                </a:extLst>
              </a:tr>
              <a:tr h="666919">
                <a:tc>
                  <a:txBody>
                    <a:bodyPr/>
                    <a:lstStyle/>
                    <a:p>
                      <a:pPr algn="ctr"/>
                      <a:r>
                        <a:rPr lang="en-US" sz="1600" b="1" dirty="0" smtClean="0">
                          <a:solidFill>
                            <a:schemeClr val="tx1"/>
                          </a:solidFill>
                          <a:latin typeface="Calibri" panose="020F0502020204030204" pitchFamily="34" charset="0"/>
                        </a:rPr>
                        <a:t>Change ROM</a:t>
                      </a:r>
                      <a:r>
                        <a:rPr lang="en-US" sz="1600" b="1" baseline="0" dirty="0" smtClean="0">
                          <a:solidFill>
                            <a:schemeClr val="tx1"/>
                          </a:solidFill>
                          <a:latin typeface="Calibri" panose="020F0502020204030204" pitchFamily="34" charset="0"/>
                        </a:rPr>
                        <a:t> equations</a:t>
                      </a:r>
                    </a:p>
                    <a:p>
                      <a:pPr algn="ctr"/>
                      <a:r>
                        <a:rPr lang="en-US" sz="1600" b="1" baseline="0" dirty="0" smtClean="0">
                          <a:solidFill>
                            <a:schemeClr val="tx1"/>
                          </a:solidFill>
                          <a:latin typeface="Calibri" panose="020F0502020204030204" pitchFamily="34" charset="0"/>
                        </a:rPr>
                        <a:t>(</a:t>
                      </a:r>
                      <a:r>
                        <a:rPr lang="en-US" sz="1600" b="1" i="1" baseline="0" dirty="0" smtClean="0">
                          <a:solidFill>
                            <a:schemeClr val="tx1"/>
                          </a:solidFill>
                          <a:latin typeface="Calibri" panose="020F0502020204030204" pitchFamily="34" charset="0"/>
                        </a:rPr>
                        <a:t>a posteriori</a:t>
                      </a:r>
                      <a:r>
                        <a:rPr lang="en-US" sz="1600" b="1" baseline="0"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Linear/nonlinear turbulence modeling (Iliescu</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Borggaard</a:t>
                      </a:r>
                      <a:r>
                        <a:rPr lang="en-US" sz="1600" baseline="0" dirty="0" smtClean="0">
                          <a:solidFill>
                            <a:schemeClr val="tx1"/>
                          </a:solidFill>
                          <a:latin typeface="Calibri" panose="020F0502020204030204" pitchFamily="34" charset="0"/>
                        </a:rPr>
                        <a:t>, Xie, Wang, …</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latin typeface="Calibri" panose="020F0502020204030204" pitchFamily="34" charset="0"/>
                        </a:rPr>
                        <a:t>Eigenvalue reassignment </a:t>
                      </a:r>
                      <a:r>
                        <a:rPr lang="en-US" sz="1600" dirty="0" smtClean="0">
                          <a:solidFill>
                            <a:schemeClr val="tx1"/>
                          </a:solidFill>
                          <a:latin typeface="Calibri" panose="020F0502020204030204" pitchFamily="34" charset="0"/>
                        </a:rPr>
                        <a:t>(</a:t>
                      </a:r>
                      <a:r>
                        <a:rPr lang="en-US" sz="1600" u="sng" dirty="0" smtClean="0">
                          <a:solidFill>
                            <a:schemeClr val="tx1"/>
                          </a:solidFill>
                          <a:latin typeface="Calibri" panose="020F0502020204030204" pitchFamily="34" charset="0"/>
                        </a:rPr>
                        <a:t>IKT</a:t>
                      </a:r>
                      <a:r>
                        <a:rPr lang="en-US" sz="1600" b="0" i="1" u="none" baseline="0" dirty="0" smtClean="0">
                          <a:solidFill>
                            <a:schemeClr val="tx1"/>
                          </a:solidFill>
                          <a:latin typeface="Calibri" panose="020F0502020204030204" pitchFamily="34" charset="0"/>
                        </a:rPr>
                        <a:t> et al.</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483851"/>
                  </a:ext>
                </a:extLst>
              </a:tr>
              <a:tr h="664731">
                <a:tc>
                  <a:txBody>
                    <a:bodyPr/>
                    <a:lstStyle/>
                    <a:p>
                      <a:pPr algn="ctr"/>
                      <a:r>
                        <a:rPr lang="en-US" sz="1600" b="1" dirty="0" smtClean="0">
                          <a:solidFill>
                            <a:schemeClr val="tx1"/>
                          </a:solidFill>
                          <a:latin typeface="Calibri" panose="020F0502020204030204" pitchFamily="34" charset="0"/>
                        </a:rPr>
                        <a:t>Change ROM basis</a:t>
                      </a:r>
                    </a:p>
                    <a:p>
                      <a:pPr algn="ctr"/>
                      <a:r>
                        <a:rPr lang="en-US" sz="1600" b="1" dirty="0" smtClean="0">
                          <a:solidFill>
                            <a:schemeClr val="tx1"/>
                          </a:solidFill>
                          <a:latin typeface="Calibri" panose="020F0502020204030204" pitchFamily="34" charset="0"/>
                        </a:rPr>
                        <a:t>(</a:t>
                      </a:r>
                      <a:r>
                        <a:rPr lang="en-US" sz="1600" b="1" i="1" dirty="0" smtClean="0">
                          <a:solidFill>
                            <a:schemeClr val="tx1"/>
                          </a:solidFill>
                          <a:latin typeface="Calibri" panose="020F0502020204030204" pitchFamily="34" charset="0"/>
                        </a:rPr>
                        <a:t>a posteriori</a:t>
                      </a:r>
                      <a:r>
                        <a:rPr lang="en-US" sz="1600" b="1"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Calibri" panose="020F0502020204030204" pitchFamily="34" charset="0"/>
                        </a:rPr>
                        <a:t>Basis rotation </a:t>
                      </a:r>
                      <a:r>
                        <a:rPr lang="en-US" sz="1600" dirty="0" smtClean="0">
                          <a:solidFill>
                            <a:schemeClr val="tx1"/>
                          </a:solidFill>
                          <a:latin typeface="Calibri" panose="020F0502020204030204" pitchFamily="34" charset="0"/>
                        </a:rPr>
                        <a:t>(</a:t>
                      </a:r>
                      <a:r>
                        <a:rPr lang="en-US" sz="1600" dirty="0" err="1" smtClean="0">
                          <a:solidFill>
                            <a:schemeClr val="tx1"/>
                          </a:solidFill>
                          <a:latin typeface="Calibri" panose="020F0502020204030204" pitchFamily="34" charset="0"/>
                        </a:rPr>
                        <a:t>Balajewicz</a:t>
                      </a:r>
                      <a:r>
                        <a:rPr lang="en-US" sz="1600" baseline="0" dirty="0" smtClean="0">
                          <a:solidFill>
                            <a:schemeClr val="tx1"/>
                          </a:solidFill>
                          <a:latin typeface="Calibri" panose="020F0502020204030204" pitchFamily="34" charset="0"/>
                        </a:rPr>
                        <a:t>,</a:t>
                      </a:r>
                      <a:r>
                        <a:rPr lang="en-US" sz="1600" dirty="0" smtClean="0">
                          <a:solidFill>
                            <a:schemeClr val="tx1"/>
                          </a:solidFill>
                          <a:latin typeface="Calibri" panose="020F0502020204030204" pitchFamily="34" charset="0"/>
                        </a:rPr>
                        <a:t> </a:t>
                      </a:r>
                      <a:r>
                        <a:rPr lang="en-US" sz="1600" b="0" u="sng" dirty="0" smtClean="0">
                          <a:solidFill>
                            <a:schemeClr val="tx1"/>
                          </a:solidFill>
                          <a:latin typeface="Calibri" panose="020F0502020204030204" pitchFamily="34" charset="0"/>
                          <a:ea typeface="+mn-ea"/>
                          <a:cs typeface="+mn-cs"/>
                        </a:rPr>
                        <a:t>IKT</a:t>
                      </a:r>
                      <a:r>
                        <a:rPr lang="en-US" sz="1600" b="0" u="none" dirty="0" smtClean="0">
                          <a:solidFill>
                            <a:schemeClr val="tx1"/>
                          </a:solidFill>
                          <a:latin typeface="Calibri" panose="020F0502020204030204" pitchFamily="34" charset="0"/>
                          <a:ea typeface="+mn-ea"/>
                          <a:cs typeface="+mn-cs"/>
                        </a:rPr>
                        <a:t>,</a:t>
                      </a:r>
                      <a:r>
                        <a:rPr lang="en-US" sz="1600" b="0" u="none" baseline="0" dirty="0" smtClean="0">
                          <a:solidFill>
                            <a:schemeClr val="tx1"/>
                          </a:solidFill>
                          <a:latin typeface="Calibri" panose="020F0502020204030204" pitchFamily="34" charset="0"/>
                          <a:ea typeface="+mn-ea"/>
                          <a:cs typeface="+mn-cs"/>
                        </a:rPr>
                        <a:t> </a:t>
                      </a:r>
                      <a:r>
                        <a:rPr lang="en-US" sz="1600" b="0" i="1" u="none" baseline="0" dirty="0" smtClean="0">
                          <a:solidFill>
                            <a:schemeClr val="tx1"/>
                          </a:solidFill>
                          <a:latin typeface="Calibri" panose="020F0502020204030204" pitchFamily="34" charset="0"/>
                          <a:ea typeface="+mn-ea"/>
                          <a:cs typeface="+mn-cs"/>
                        </a:rPr>
                        <a:t>et  al.</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latin typeface="Calibri" panose="020F0502020204030204" pitchFamily="34" charset="0"/>
                        </a:rPr>
                        <a:t>Optimization-based right basis modification (</a:t>
                      </a:r>
                      <a:r>
                        <a:rPr lang="en-US" sz="1600" baseline="0" dirty="0" err="1" smtClean="0">
                          <a:solidFill>
                            <a:schemeClr val="tx1"/>
                          </a:solidFill>
                          <a:latin typeface="Calibri" panose="020F0502020204030204" pitchFamily="34" charset="0"/>
                        </a:rPr>
                        <a:t>Amsallem</a:t>
                      </a:r>
                      <a:r>
                        <a:rPr lang="en-US" sz="1600" baseline="0" dirty="0" smtClean="0">
                          <a:solidFill>
                            <a:schemeClr val="tx1"/>
                          </a:solidFill>
                          <a:latin typeface="Calibri" panose="020F0502020204030204" pitchFamily="34" charset="0"/>
                        </a:rPr>
                        <a:t>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a:t>
                      </a:r>
                      <a:endParaRPr lang="en-US" sz="16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56331"/>
                  </a:ext>
                </a:extLst>
              </a:tr>
            </a:tbl>
          </a:graphicData>
        </a:graphic>
      </p:graphicFrame>
    </p:spTree>
    <p:extLst>
      <p:ext uri="{BB962C8B-B14F-4D97-AF65-F5344CB8AC3E}">
        <p14:creationId xmlns:p14="http://schemas.microsoft.com/office/powerpoint/2010/main" val="35493730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ROM Instability Problem</a:t>
            </a:r>
            <a:endParaRPr sz="3600" dirty="0">
              <a:latin typeface="Calibri" panose="020F0502020204030204" pitchFamily="34" charset="0"/>
            </a:endParaRPr>
          </a:p>
        </p:txBody>
      </p:sp>
      <p:sp>
        <p:nvSpPr>
          <p:cNvPr id="7" name="TextBox 6"/>
          <p:cNvSpPr txBox="1"/>
          <p:nvPr/>
        </p:nvSpPr>
        <p:spPr>
          <a:xfrm>
            <a:off x="167268" y="1447800"/>
            <a:ext cx="8671932" cy="113877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rPr>
              <a:t>A compressible fluid POD/</a:t>
            </a:r>
            <a:r>
              <a:rPr lang="en-US" sz="2000" dirty="0" err="1">
                <a:latin typeface="Calibri" panose="020F0502020204030204" pitchFamily="34" charset="0"/>
              </a:rPr>
              <a:t>Galerkin</a:t>
            </a:r>
            <a:r>
              <a:rPr lang="en-US" sz="2000" dirty="0">
                <a:latin typeface="Calibri" panose="020F0502020204030204" pitchFamily="34" charset="0"/>
              </a:rPr>
              <a:t> ROM might be stable for a given number </a:t>
            </a:r>
            <a:r>
              <a:rPr lang="en-US" sz="2000" dirty="0" smtClean="0">
                <a:latin typeface="Calibri" panose="020F0502020204030204" pitchFamily="34" charset="0"/>
              </a:rPr>
              <a:t>of  modes</a:t>
            </a:r>
            <a:r>
              <a:rPr lang="en-US" sz="2000" dirty="0">
                <a:latin typeface="Calibri" panose="020F0502020204030204" pitchFamily="34" charset="0"/>
              </a:rPr>
              <a:t>, but </a:t>
            </a:r>
            <a:r>
              <a:rPr lang="en-US" sz="2000" b="1" i="1" dirty="0">
                <a:latin typeface="Calibri" panose="020F0502020204030204" pitchFamily="34" charset="0"/>
              </a:rPr>
              <a:t>unstable</a:t>
            </a:r>
            <a:r>
              <a:rPr lang="en-US" sz="2000" dirty="0">
                <a:latin typeface="Calibri" panose="020F0502020204030204" pitchFamily="34" charset="0"/>
              </a:rPr>
              <a:t> for other choices of basis size (Bui-</a:t>
            </a:r>
            <a:r>
              <a:rPr lang="en-US" sz="2000" dirty="0" err="1">
                <a:latin typeface="Calibri" panose="020F0502020204030204" pitchFamily="34" charset="0"/>
              </a:rPr>
              <a:t>Tanh</a:t>
            </a:r>
            <a:r>
              <a:rPr lang="en-US" sz="2000" dirty="0">
                <a:latin typeface="Calibri" panose="020F0502020204030204" pitchFamily="34" charset="0"/>
              </a:rPr>
              <a:t> </a:t>
            </a:r>
            <a:r>
              <a:rPr lang="en-US" sz="2000" i="1" dirty="0">
                <a:latin typeface="Calibri" panose="020F0502020204030204" pitchFamily="34" charset="0"/>
              </a:rPr>
              <a:t>et al. </a:t>
            </a:r>
            <a:r>
              <a:rPr lang="en-US" sz="2000" dirty="0" smtClean="0">
                <a:latin typeface="Calibri" panose="020F0502020204030204" pitchFamily="34" charset="0"/>
              </a:rPr>
              <a:t>2007).</a:t>
            </a:r>
          </a:p>
          <a:p>
            <a:endParaRPr lang="en-US" sz="1000" dirty="0" smtClean="0">
              <a:latin typeface="Calibri" panose="020F0502020204030204" pitchFamily="34" charset="0"/>
            </a:endParaRPr>
          </a:p>
          <a:p>
            <a:pPr marL="742950" lvl="1" indent="-285750">
              <a:buFont typeface="Arial" panose="020B0604020202020204" pitchFamily="34" charset="0"/>
              <a:buChar char="•"/>
            </a:pPr>
            <a:endParaRPr lang="en-US" dirty="0" smtClean="0">
              <a:latin typeface="Calibri" panose="020F0502020204030204" pitchFamily="34" charset="0"/>
            </a:endParaRPr>
          </a:p>
        </p:txBody>
      </p:sp>
      <p:sp>
        <p:nvSpPr>
          <p:cNvPr id="11" name="TextBox 10"/>
          <p:cNvSpPr txBox="1"/>
          <p:nvPr/>
        </p:nvSpPr>
        <p:spPr>
          <a:xfrm>
            <a:off x="1066800" y="914400"/>
            <a:ext cx="7010400" cy="400110"/>
          </a:xfrm>
          <a:prstGeom prst="rect">
            <a:avLst/>
          </a:prstGeom>
          <a:solidFill>
            <a:schemeClr val="accent6">
              <a:lumMod val="40000"/>
              <a:lumOff val="60000"/>
            </a:schemeClr>
          </a:solidFill>
        </p:spPr>
        <p:txBody>
          <a:bodyPr wrap="square" rtlCol="0">
            <a:spAutoFit/>
          </a:bodyPr>
          <a:lstStyle/>
          <a:p>
            <a:pPr algn="ctr"/>
            <a:r>
              <a:rPr lang="en-US" sz="2000" dirty="0" smtClean="0">
                <a:latin typeface="Calibri" panose="020F0502020204030204" pitchFamily="34" charset="0"/>
              </a:rPr>
              <a:t>Stability can be a real problem for compressible flow ROMs!</a:t>
            </a:r>
            <a:endParaRPr lang="en-US" sz="2000" dirty="0">
              <a:latin typeface="Calibri" panose="020F0502020204030204" pitchFamily="34" charset="0"/>
            </a:endParaRPr>
          </a:p>
        </p:txBody>
      </p:sp>
      <p:sp>
        <p:nvSpPr>
          <p:cNvPr id="8" name="TextBox 7"/>
          <p:cNvSpPr txBox="1"/>
          <p:nvPr/>
        </p:nvSpPr>
        <p:spPr>
          <a:xfrm>
            <a:off x="167268" y="2214557"/>
            <a:ext cx="8671932" cy="46166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Some* remedies: </a:t>
            </a:r>
          </a:p>
          <a:p>
            <a:endParaRPr lang="en-US" sz="400" dirty="0" smtClean="0">
              <a:latin typeface="Calibri" panose="020F0502020204030204" pitchFamily="34" charset="0"/>
            </a:endParaRPr>
          </a:p>
        </p:txBody>
      </p:sp>
      <p:graphicFrame>
        <p:nvGraphicFramePr>
          <p:cNvPr id="9" name="Table 8"/>
          <p:cNvGraphicFramePr>
            <a:graphicFrameLocks noGrp="1"/>
          </p:cNvGraphicFramePr>
          <p:nvPr>
            <p:extLst/>
          </p:nvPr>
        </p:nvGraphicFramePr>
        <p:xfrm>
          <a:off x="76200" y="2743200"/>
          <a:ext cx="8991600" cy="248770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884023024"/>
                    </a:ext>
                  </a:extLst>
                </a:gridCol>
                <a:gridCol w="3227368">
                  <a:extLst>
                    <a:ext uri="{9D8B030D-6E8A-4147-A177-3AD203B41FA5}">
                      <a16:colId xmlns:a16="http://schemas.microsoft.com/office/drawing/2014/main" val="979407562"/>
                    </a:ext>
                  </a:extLst>
                </a:gridCol>
                <a:gridCol w="4011632">
                  <a:extLst>
                    <a:ext uri="{9D8B030D-6E8A-4147-A177-3AD203B41FA5}">
                      <a16:colId xmlns:a16="http://schemas.microsoft.com/office/drawing/2014/main" val="2925267653"/>
                    </a:ext>
                  </a:extLst>
                </a:gridCol>
              </a:tblGrid>
              <a:tr h="272600">
                <a:tc>
                  <a:txBody>
                    <a:bodyPr/>
                    <a:lstStyle/>
                    <a:p>
                      <a:pPr algn="ct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Continuous Projection</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Discrete Projection</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46834"/>
                  </a:ext>
                </a:extLst>
              </a:tr>
              <a:tr h="664731">
                <a:tc>
                  <a:txBody>
                    <a:bodyPr/>
                    <a:lstStyle/>
                    <a:p>
                      <a:pPr algn="ctr"/>
                      <a:r>
                        <a:rPr lang="en-US" sz="1600" b="1" dirty="0" smtClean="0">
                          <a:solidFill>
                            <a:schemeClr val="tx1"/>
                          </a:solidFill>
                          <a:latin typeface="Calibri" panose="020F0502020204030204" pitchFamily="34" charset="0"/>
                        </a:rPr>
                        <a:t>Change projection</a:t>
                      </a:r>
                    </a:p>
                    <a:p>
                      <a:pPr algn="ctr"/>
                      <a:r>
                        <a:rPr lang="en-US" sz="1600" b="1" dirty="0" smtClean="0">
                          <a:solidFill>
                            <a:schemeClr val="tx1"/>
                          </a:solidFill>
                          <a:latin typeface="Calibri" panose="020F0502020204030204" pitchFamily="34" charset="0"/>
                        </a:rPr>
                        <a:t>(</a:t>
                      </a:r>
                      <a:r>
                        <a:rPr lang="en-US" sz="1600" b="1" i="1" dirty="0" smtClean="0">
                          <a:solidFill>
                            <a:schemeClr val="tx1"/>
                          </a:solidFill>
                          <a:latin typeface="Calibri" panose="020F0502020204030204" pitchFamily="34" charset="0"/>
                        </a:rPr>
                        <a:t>a priori</a:t>
                      </a:r>
                      <a:r>
                        <a:rPr lang="en-US" sz="1600" b="1"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Calibri" panose="020F0502020204030204" pitchFamily="34" charset="0"/>
                        </a:rPr>
                        <a:t>Energy</a:t>
                      </a:r>
                      <a:r>
                        <a:rPr lang="en-US" sz="1600" b="0" baseline="0" dirty="0" smtClean="0">
                          <a:solidFill>
                            <a:schemeClr val="tx1"/>
                          </a:solidFill>
                          <a:latin typeface="Calibri" panose="020F0502020204030204" pitchFamily="34" charset="0"/>
                        </a:rPr>
                        <a:t> </a:t>
                      </a:r>
                      <a:r>
                        <a:rPr lang="en-US" sz="1600" b="0" dirty="0" smtClean="0">
                          <a:solidFill>
                            <a:schemeClr val="tx1"/>
                          </a:solidFill>
                          <a:latin typeface="Calibri" panose="020F0502020204030204" pitchFamily="34" charset="0"/>
                        </a:rPr>
                        <a:t>inner</a:t>
                      </a:r>
                      <a:r>
                        <a:rPr lang="en-US" sz="1600" b="0" baseline="0" dirty="0" smtClean="0">
                          <a:solidFill>
                            <a:schemeClr val="tx1"/>
                          </a:solidFill>
                          <a:latin typeface="Calibri" panose="020F0502020204030204" pitchFamily="34" charset="0"/>
                        </a:rPr>
                        <a:t> </a:t>
                      </a:r>
                      <a:r>
                        <a:rPr lang="en-US" sz="1600" b="0" dirty="0" smtClean="0">
                          <a:solidFill>
                            <a:schemeClr val="tx1"/>
                          </a:solidFill>
                          <a:latin typeface="Calibri" panose="020F0502020204030204" pitchFamily="34" charset="0"/>
                          <a:ea typeface="+mn-ea"/>
                          <a:cs typeface="+mn-cs"/>
                        </a:rPr>
                        <a:t>products</a:t>
                      </a:r>
                      <a:r>
                        <a:rPr lang="en-US" sz="1600" b="0" baseline="0" dirty="0" smtClean="0">
                          <a:solidFill>
                            <a:schemeClr val="tx1"/>
                          </a:solidFill>
                          <a:latin typeface="Calibri" panose="020F0502020204030204" pitchFamily="34" charset="0"/>
                        </a:rPr>
                        <a:t> </a:t>
                      </a:r>
                      <a:r>
                        <a:rPr lang="en-US" sz="1600" baseline="0" dirty="0" smtClean="0">
                          <a:solidFill>
                            <a:schemeClr val="tx1"/>
                          </a:solidFill>
                          <a:latin typeface="Calibri" panose="020F0502020204030204" pitchFamily="34" charset="0"/>
                        </a:rPr>
                        <a:t>(</a:t>
                      </a:r>
                      <a:r>
                        <a:rPr lang="en-US" sz="1600" dirty="0" smtClean="0">
                          <a:solidFill>
                            <a:schemeClr val="tx1"/>
                          </a:solidFill>
                          <a:latin typeface="Calibri" panose="020F0502020204030204" pitchFamily="34" charset="0"/>
                          <a:ea typeface="+mn-ea"/>
                          <a:cs typeface="+mn-cs"/>
                        </a:rPr>
                        <a:t>Rowley </a:t>
                      </a:r>
                      <a:r>
                        <a:rPr lang="en-US" sz="1600" i="1" dirty="0" smtClean="0">
                          <a:solidFill>
                            <a:schemeClr val="tx1"/>
                          </a:solidFill>
                          <a:latin typeface="Calibri" panose="020F0502020204030204" pitchFamily="34" charset="0"/>
                          <a:ea typeface="+mn-ea"/>
                          <a:cs typeface="+mn-cs"/>
                        </a:rPr>
                        <a:t>et al.</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Serre</a:t>
                      </a:r>
                      <a:r>
                        <a:rPr lang="en-US" sz="1600" baseline="0" dirty="0" smtClean="0">
                          <a:solidFill>
                            <a:schemeClr val="tx1"/>
                          </a:solidFill>
                          <a:latin typeface="Calibri" panose="020F0502020204030204" pitchFamily="34" charset="0"/>
                        </a:rPr>
                        <a:t>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r>
                        <a:rPr lang="en-US" sz="1600" b="0" u="sng" baseline="0" dirty="0" smtClean="0">
                          <a:solidFill>
                            <a:schemeClr val="tx1"/>
                          </a:solidFill>
                          <a:latin typeface="Calibri" panose="020F0502020204030204" pitchFamily="34" charset="0"/>
                        </a:rPr>
                        <a:t>IKT</a:t>
                      </a:r>
                      <a:r>
                        <a:rPr lang="en-US" sz="1600" b="0" u="none" baseline="0" dirty="0" smtClean="0">
                          <a:solidFill>
                            <a:schemeClr val="tx1"/>
                          </a:solidFill>
                          <a:latin typeface="Calibri" panose="020F0502020204030204" pitchFamily="34" charset="0"/>
                        </a:rPr>
                        <a:t> </a:t>
                      </a:r>
                      <a:r>
                        <a:rPr lang="en-US" sz="1600" b="0" i="1" u="none"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Calibri" panose="020F0502020204030204" pitchFamily="34" charset="0"/>
                        </a:rPr>
                        <a:t>Energy inner</a:t>
                      </a:r>
                      <a:r>
                        <a:rPr lang="en-US" sz="1600" b="0" baseline="0" dirty="0" smtClean="0">
                          <a:solidFill>
                            <a:schemeClr val="tx1"/>
                          </a:solidFill>
                          <a:latin typeface="Calibri" panose="020F0502020204030204" pitchFamily="34" charset="0"/>
                        </a:rPr>
                        <a:t> products </a:t>
                      </a:r>
                      <a:r>
                        <a:rPr lang="en-US" sz="1600" baseline="0" dirty="0" smtClean="0">
                          <a:solidFill>
                            <a:schemeClr val="tx1"/>
                          </a:solidFill>
                          <a:latin typeface="Calibri" panose="020F0502020204030204" pitchFamily="34" charset="0"/>
                        </a:rPr>
                        <a:t>(Rowley,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Petrov-Galerkin</a:t>
                      </a:r>
                      <a:r>
                        <a:rPr lang="en-US" sz="1600" baseline="0" dirty="0" smtClean="0">
                          <a:solidFill>
                            <a:schemeClr val="tx1"/>
                          </a:solidFill>
                          <a:latin typeface="Calibri" panose="020F0502020204030204" pitchFamily="34" charset="0"/>
                        </a:rPr>
                        <a:t> Projection (Carlberg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19946"/>
                  </a:ext>
                </a:extLst>
              </a:tr>
              <a:tr h="666919">
                <a:tc>
                  <a:txBody>
                    <a:bodyPr/>
                    <a:lstStyle/>
                    <a:p>
                      <a:pPr algn="ctr"/>
                      <a:r>
                        <a:rPr lang="en-US" sz="1600" b="1" dirty="0" smtClean="0">
                          <a:solidFill>
                            <a:schemeClr val="tx1"/>
                          </a:solidFill>
                          <a:latin typeface="Calibri" panose="020F0502020204030204" pitchFamily="34" charset="0"/>
                        </a:rPr>
                        <a:t>Change ROM</a:t>
                      </a:r>
                      <a:r>
                        <a:rPr lang="en-US" sz="1600" b="1" baseline="0" dirty="0" smtClean="0">
                          <a:solidFill>
                            <a:schemeClr val="tx1"/>
                          </a:solidFill>
                          <a:latin typeface="Calibri" panose="020F0502020204030204" pitchFamily="34" charset="0"/>
                        </a:rPr>
                        <a:t> equations</a:t>
                      </a:r>
                    </a:p>
                    <a:p>
                      <a:pPr algn="ctr"/>
                      <a:r>
                        <a:rPr lang="en-US" sz="1600" b="1" baseline="0" dirty="0" smtClean="0">
                          <a:solidFill>
                            <a:schemeClr val="tx1"/>
                          </a:solidFill>
                          <a:latin typeface="Calibri" panose="020F0502020204030204" pitchFamily="34" charset="0"/>
                        </a:rPr>
                        <a:t>(</a:t>
                      </a:r>
                      <a:r>
                        <a:rPr lang="en-US" sz="1600" b="1" i="1" baseline="0" dirty="0" smtClean="0">
                          <a:solidFill>
                            <a:schemeClr val="tx1"/>
                          </a:solidFill>
                          <a:latin typeface="Calibri" panose="020F0502020204030204" pitchFamily="34" charset="0"/>
                        </a:rPr>
                        <a:t>a posteriori</a:t>
                      </a:r>
                      <a:r>
                        <a:rPr lang="en-US" sz="1600" b="1" baseline="0"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Linear/nonlinear turbulence modeling (Iliescu</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Borggaard</a:t>
                      </a:r>
                      <a:r>
                        <a:rPr lang="en-US" sz="1600" baseline="0" dirty="0" smtClean="0">
                          <a:solidFill>
                            <a:schemeClr val="tx1"/>
                          </a:solidFill>
                          <a:latin typeface="Calibri" panose="020F0502020204030204" pitchFamily="34" charset="0"/>
                        </a:rPr>
                        <a:t>, Xie, Wang, …</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600" b="0" dirty="0" smtClean="0">
                          <a:solidFill>
                            <a:schemeClr val="tx1"/>
                          </a:solidFill>
                          <a:latin typeface="Calibri" panose="020F0502020204030204" pitchFamily="34" charset="0"/>
                        </a:rPr>
                        <a:t>Eigenvalue reassignment </a:t>
                      </a:r>
                      <a:r>
                        <a:rPr lang="en-US" sz="1600" dirty="0" smtClean="0">
                          <a:solidFill>
                            <a:schemeClr val="tx1"/>
                          </a:solidFill>
                          <a:latin typeface="Calibri" panose="020F0502020204030204" pitchFamily="34" charset="0"/>
                        </a:rPr>
                        <a:t>(</a:t>
                      </a:r>
                      <a:r>
                        <a:rPr lang="en-US" sz="1600" u="sng" dirty="0" smtClean="0">
                          <a:solidFill>
                            <a:schemeClr val="tx1"/>
                          </a:solidFill>
                          <a:latin typeface="Calibri" panose="020F0502020204030204" pitchFamily="34" charset="0"/>
                        </a:rPr>
                        <a:t>IKT</a:t>
                      </a:r>
                      <a:r>
                        <a:rPr lang="en-US" sz="1600" b="0" i="1" u="none" baseline="0" dirty="0" smtClean="0">
                          <a:solidFill>
                            <a:schemeClr val="tx1"/>
                          </a:solidFill>
                          <a:latin typeface="Calibri" panose="020F0502020204030204" pitchFamily="34" charset="0"/>
                        </a:rPr>
                        <a:t> et al.</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483851"/>
                  </a:ext>
                </a:extLst>
              </a:tr>
              <a:tr h="664731">
                <a:tc>
                  <a:txBody>
                    <a:bodyPr/>
                    <a:lstStyle/>
                    <a:p>
                      <a:pPr algn="ctr"/>
                      <a:r>
                        <a:rPr lang="en-US" sz="1600" b="1" dirty="0" smtClean="0">
                          <a:solidFill>
                            <a:schemeClr val="tx1"/>
                          </a:solidFill>
                          <a:latin typeface="Calibri" panose="020F0502020204030204" pitchFamily="34" charset="0"/>
                        </a:rPr>
                        <a:t>Change ROM basis</a:t>
                      </a:r>
                    </a:p>
                    <a:p>
                      <a:pPr algn="ctr"/>
                      <a:r>
                        <a:rPr lang="en-US" sz="1600" b="1" dirty="0" smtClean="0">
                          <a:solidFill>
                            <a:schemeClr val="tx1"/>
                          </a:solidFill>
                          <a:latin typeface="Calibri" panose="020F0502020204030204" pitchFamily="34" charset="0"/>
                        </a:rPr>
                        <a:t>(</a:t>
                      </a:r>
                      <a:r>
                        <a:rPr lang="en-US" sz="1600" b="1" i="1" dirty="0" smtClean="0">
                          <a:solidFill>
                            <a:schemeClr val="tx1"/>
                          </a:solidFill>
                          <a:latin typeface="Calibri" panose="020F0502020204030204" pitchFamily="34" charset="0"/>
                        </a:rPr>
                        <a:t>a posteriori</a:t>
                      </a:r>
                      <a:r>
                        <a:rPr lang="en-US" sz="1600" b="1"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Calibri" panose="020F0502020204030204" pitchFamily="34" charset="0"/>
                        </a:rPr>
                        <a:t>Basis rotation </a:t>
                      </a:r>
                      <a:r>
                        <a:rPr lang="en-US" sz="1600" dirty="0" smtClean="0">
                          <a:solidFill>
                            <a:schemeClr val="tx1"/>
                          </a:solidFill>
                          <a:latin typeface="Calibri" panose="020F0502020204030204" pitchFamily="34" charset="0"/>
                        </a:rPr>
                        <a:t>(</a:t>
                      </a:r>
                      <a:r>
                        <a:rPr lang="en-US" sz="1600" dirty="0" err="1" smtClean="0">
                          <a:solidFill>
                            <a:schemeClr val="tx1"/>
                          </a:solidFill>
                          <a:latin typeface="Calibri" panose="020F0502020204030204" pitchFamily="34" charset="0"/>
                        </a:rPr>
                        <a:t>Balajewicz</a:t>
                      </a:r>
                      <a:r>
                        <a:rPr lang="en-US" sz="1600" baseline="0" dirty="0" smtClean="0">
                          <a:solidFill>
                            <a:schemeClr val="tx1"/>
                          </a:solidFill>
                          <a:latin typeface="Calibri" panose="020F0502020204030204" pitchFamily="34" charset="0"/>
                        </a:rPr>
                        <a:t>,</a:t>
                      </a:r>
                      <a:r>
                        <a:rPr lang="en-US" sz="1600" dirty="0" smtClean="0">
                          <a:solidFill>
                            <a:schemeClr val="tx1"/>
                          </a:solidFill>
                          <a:latin typeface="Calibri" panose="020F0502020204030204" pitchFamily="34" charset="0"/>
                        </a:rPr>
                        <a:t> </a:t>
                      </a:r>
                      <a:r>
                        <a:rPr lang="en-US" sz="1600" b="0" u="sng" dirty="0" smtClean="0">
                          <a:solidFill>
                            <a:schemeClr val="tx1"/>
                          </a:solidFill>
                          <a:latin typeface="Calibri" panose="020F0502020204030204" pitchFamily="34" charset="0"/>
                          <a:ea typeface="+mn-ea"/>
                          <a:cs typeface="+mn-cs"/>
                        </a:rPr>
                        <a:t>IKT</a:t>
                      </a:r>
                      <a:r>
                        <a:rPr lang="en-US" sz="1600" b="0" u="none" dirty="0" smtClean="0">
                          <a:solidFill>
                            <a:schemeClr val="tx1"/>
                          </a:solidFill>
                          <a:latin typeface="Calibri" panose="020F0502020204030204" pitchFamily="34" charset="0"/>
                          <a:ea typeface="+mn-ea"/>
                          <a:cs typeface="+mn-cs"/>
                        </a:rPr>
                        <a:t>,</a:t>
                      </a:r>
                      <a:r>
                        <a:rPr lang="en-US" sz="1600" b="0" u="none" baseline="0" dirty="0" smtClean="0">
                          <a:solidFill>
                            <a:schemeClr val="tx1"/>
                          </a:solidFill>
                          <a:latin typeface="Calibri" panose="020F0502020204030204" pitchFamily="34" charset="0"/>
                          <a:ea typeface="+mn-ea"/>
                          <a:cs typeface="+mn-cs"/>
                        </a:rPr>
                        <a:t> </a:t>
                      </a:r>
                      <a:r>
                        <a:rPr lang="en-US" sz="1600" b="0" i="1" u="none" baseline="0" dirty="0" smtClean="0">
                          <a:solidFill>
                            <a:schemeClr val="tx1"/>
                          </a:solidFill>
                          <a:latin typeface="Calibri" panose="020F0502020204030204" pitchFamily="34" charset="0"/>
                          <a:ea typeface="+mn-ea"/>
                          <a:cs typeface="+mn-cs"/>
                        </a:rPr>
                        <a:t>et  al.</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latin typeface="Calibri" panose="020F0502020204030204" pitchFamily="34" charset="0"/>
                        </a:rPr>
                        <a:t>Optimization-based right basis modification (</a:t>
                      </a:r>
                      <a:r>
                        <a:rPr lang="en-US" sz="1600" baseline="0" dirty="0" err="1" smtClean="0">
                          <a:solidFill>
                            <a:schemeClr val="tx1"/>
                          </a:solidFill>
                          <a:latin typeface="Calibri" panose="020F0502020204030204" pitchFamily="34" charset="0"/>
                        </a:rPr>
                        <a:t>Amsallem</a:t>
                      </a:r>
                      <a:r>
                        <a:rPr lang="en-US" sz="1600" baseline="0" dirty="0" smtClean="0">
                          <a:solidFill>
                            <a:schemeClr val="tx1"/>
                          </a:solidFill>
                          <a:latin typeface="Calibri" panose="020F0502020204030204" pitchFamily="34" charset="0"/>
                        </a:rPr>
                        <a:t>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a:t>
                      </a:r>
                      <a:endParaRPr lang="en-US" sz="16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56331"/>
                  </a:ext>
                </a:extLst>
              </a:tr>
            </a:tbl>
          </a:graphicData>
        </a:graphic>
      </p:graphicFrame>
      <p:sp>
        <p:nvSpPr>
          <p:cNvPr id="4" name="TextBox 3"/>
          <p:cNvSpPr txBox="1"/>
          <p:nvPr/>
        </p:nvSpPr>
        <p:spPr>
          <a:xfrm>
            <a:off x="152400" y="5410200"/>
            <a:ext cx="7909932" cy="861774"/>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smtClean="0">
                <a:latin typeface="Calibri" panose="020F0502020204030204" pitchFamily="34" charset="0"/>
                <a:cs typeface="Calibri" panose="020F0502020204030204" pitchFamily="34" charset="0"/>
              </a:rPr>
              <a:t>Yellow box: </a:t>
            </a:r>
            <a:r>
              <a:rPr lang="en-US" sz="2000" dirty="0" smtClean="0">
                <a:latin typeface="Calibri" panose="020F0502020204030204" pitchFamily="34" charset="0"/>
                <a:cs typeface="Calibri" panose="020F0502020204030204" pitchFamily="34" charset="0"/>
              </a:rPr>
              <a:t>Wang, Akhtar, Borggaard, Iliescu.</a:t>
            </a:r>
          </a:p>
          <a:p>
            <a:endParaRPr lang="en-US" sz="1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i="1" dirty="0" smtClean="0">
                <a:latin typeface="Calibri" panose="020F0502020204030204" pitchFamily="34" charset="0"/>
                <a:cs typeface="Calibri" panose="020F0502020204030204" pitchFamily="34" charset="0"/>
              </a:rPr>
              <a:t>Blue box: </a:t>
            </a:r>
            <a:r>
              <a:rPr lang="en-US" sz="2000" dirty="0" err="1" smtClean="0">
                <a:latin typeface="Calibri" panose="020F0502020204030204" pitchFamily="34" charset="0"/>
                <a:cs typeface="Calibri" panose="020F0502020204030204" pitchFamily="34" charset="0"/>
              </a:rPr>
              <a:t>Balajewicz</a:t>
            </a:r>
            <a:r>
              <a:rPr lang="en-US" sz="2000" dirty="0" smtClean="0">
                <a:latin typeface="Calibri" panose="020F0502020204030204" pitchFamily="34" charset="0"/>
                <a:cs typeface="Calibri" panose="020F0502020204030204" pitchFamily="34" charset="0"/>
              </a:rPr>
              <a:t>, </a:t>
            </a:r>
            <a:r>
              <a:rPr lang="en-US" sz="2000" u="sng" dirty="0" smtClean="0">
                <a:latin typeface="Calibri" panose="020F0502020204030204" pitchFamily="34" charset="0"/>
                <a:cs typeface="Calibri" panose="020F0502020204030204" pitchFamily="34" charset="0"/>
              </a:rPr>
              <a:t>Tezaur</a:t>
            </a:r>
            <a:r>
              <a:rPr lang="en-US" sz="2000" dirty="0" smtClean="0">
                <a:latin typeface="Calibri" panose="020F0502020204030204" pitchFamily="34" charset="0"/>
                <a:cs typeface="Calibri" panose="020F0502020204030204" pitchFamily="34" charset="0"/>
              </a:rPr>
              <a:t>, Dowell.</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82383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ROM Instability Problem</a:t>
            </a:r>
            <a:endParaRPr sz="3600" dirty="0">
              <a:latin typeface="Calibri" panose="020F0502020204030204" pitchFamily="34" charset="0"/>
            </a:endParaRPr>
          </a:p>
        </p:txBody>
      </p:sp>
      <p:sp>
        <p:nvSpPr>
          <p:cNvPr id="7" name="TextBox 6"/>
          <p:cNvSpPr txBox="1"/>
          <p:nvPr/>
        </p:nvSpPr>
        <p:spPr>
          <a:xfrm>
            <a:off x="167268" y="1447800"/>
            <a:ext cx="8671932" cy="113877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rPr>
              <a:t>A compressible fluid POD/</a:t>
            </a:r>
            <a:r>
              <a:rPr lang="en-US" sz="2000" dirty="0" err="1">
                <a:latin typeface="Calibri" panose="020F0502020204030204" pitchFamily="34" charset="0"/>
              </a:rPr>
              <a:t>Galerkin</a:t>
            </a:r>
            <a:r>
              <a:rPr lang="en-US" sz="2000" dirty="0">
                <a:latin typeface="Calibri" panose="020F0502020204030204" pitchFamily="34" charset="0"/>
              </a:rPr>
              <a:t> ROM might be stable for a given number </a:t>
            </a:r>
            <a:r>
              <a:rPr lang="en-US" sz="2000" dirty="0" smtClean="0">
                <a:latin typeface="Calibri" panose="020F0502020204030204" pitchFamily="34" charset="0"/>
              </a:rPr>
              <a:t>of  modes</a:t>
            </a:r>
            <a:r>
              <a:rPr lang="en-US" sz="2000" dirty="0">
                <a:latin typeface="Calibri" panose="020F0502020204030204" pitchFamily="34" charset="0"/>
              </a:rPr>
              <a:t>, but </a:t>
            </a:r>
            <a:r>
              <a:rPr lang="en-US" sz="2000" b="1" i="1" dirty="0">
                <a:latin typeface="Calibri" panose="020F0502020204030204" pitchFamily="34" charset="0"/>
              </a:rPr>
              <a:t>unstable</a:t>
            </a:r>
            <a:r>
              <a:rPr lang="en-US" sz="2000" dirty="0">
                <a:latin typeface="Calibri" panose="020F0502020204030204" pitchFamily="34" charset="0"/>
              </a:rPr>
              <a:t> for other choices of basis size (Bui-</a:t>
            </a:r>
            <a:r>
              <a:rPr lang="en-US" sz="2000" dirty="0" err="1">
                <a:latin typeface="Calibri" panose="020F0502020204030204" pitchFamily="34" charset="0"/>
              </a:rPr>
              <a:t>Tanh</a:t>
            </a:r>
            <a:r>
              <a:rPr lang="en-US" sz="2000" dirty="0">
                <a:latin typeface="Calibri" panose="020F0502020204030204" pitchFamily="34" charset="0"/>
              </a:rPr>
              <a:t> </a:t>
            </a:r>
            <a:r>
              <a:rPr lang="en-US" sz="2000" i="1" dirty="0">
                <a:latin typeface="Calibri" panose="020F0502020204030204" pitchFamily="34" charset="0"/>
              </a:rPr>
              <a:t>et al. </a:t>
            </a:r>
            <a:r>
              <a:rPr lang="en-US" sz="2000" dirty="0" smtClean="0">
                <a:latin typeface="Calibri" panose="020F0502020204030204" pitchFamily="34" charset="0"/>
              </a:rPr>
              <a:t>2007).</a:t>
            </a:r>
          </a:p>
          <a:p>
            <a:endParaRPr lang="en-US" sz="1000" dirty="0" smtClean="0">
              <a:latin typeface="Calibri" panose="020F0502020204030204" pitchFamily="34" charset="0"/>
            </a:endParaRPr>
          </a:p>
          <a:p>
            <a:pPr marL="742950" lvl="1" indent="-285750">
              <a:buFont typeface="Arial" panose="020B0604020202020204" pitchFamily="34" charset="0"/>
              <a:buChar char="•"/>
            </a:pPr>
            <a:endParaRPr lang="en-US" dirty="0" smtClean="0">
              <a:latin typeface="Calibri" panose="020F0502020204030204" pitchFamily="34" charset="0"/>
            </a:endParaRPr>
          </a:p>
        </p:txBody>
      </p:sp>
      <p:sp>
        <p:nvSpPr>
          <p:cNvPr id="11" name="TextBox 10"/>
          <p:cNvSpPr txBox="1"/>
          <p:nvPr/>
        </p:nvSpPr>
        <p:spPr>
          <a:xfrm>
            <a:off x="1066800" y="914400"/>
            <a:ext cx="7010400" cy="400110"/>
          </a:xfrm>
          <a:prstGeom prst="rect">
            <a:avLst/>
          </a:prstGeom>
          <a:solidFill>
            <a:schemeClr val="accent6">
              <a:lumMod val="40000"/>
              <a:lumOff val="60000"/>
            </a:schemeClr>
          </a:solidFill>
        </p:spPr>
        <p:txBody>
          <a:bodyPr wrap="square" rtlCol="0">
            <a:spAutoFit/>
          </a:bodyPr>
          <a:lstStyle/>
          <a:p>
            <a:pPr algn="ctr"/>
            <a:r>
              <a:rPr lang="en-US" sz="2000" dirty="0" smtClean="0">
                <a:latin typeface="Calibri" panose="020F0502020204030204" pitchFamily="34" charset="0"/>
              </a:rPr>
              <a:t>Stability can be a real problem for compressible flow ROMs!</a:t>
            </a:r>
            <a:endParaRPr lang="en-US" sz="2000" dirty="0">
              <a:latin typeface="Calibri" panose="020F0502020204030204" pitchFamily="34" charset="0"/>
            </a:endParaRPr>
          </a:p>
        </p:txBody>
      </p:sp>
      <p:sp>
        <p:nvSpPr>
          <p:cNvPr id="8" name="TextBox 7"/>
          <p:cNvSpPr txBox="1"/>
          <p:nvPr/>
        </p:nvSpPr>
        <p:spPr>
          <a:xfrm>
            <a:off x="167268" y="2214557"/>
            <a:ext cx="8671932" cy="46166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Some* remedies: </a:t>
            </a:r>
          </a:p>
          <a:p>
            <a:endParaRPr lang="en-US" sz="400" dirty="0" smtClean="0">
              <a:latin typeface="Calibri" panose="020F0502020204030204" pitchFamily="34" charset="0"/>
            </a:endParaRPr>
          </a:p>
        </p:txBody>
      </p:sp>
      <p:graphicFrame>
        <p:nvGraphicFramePr>
          <p:cNvPr id="9" name="Table 8"/>
          <p:cNvGraphicFramePr>
            <a:graphicFrameLocks noGrp="1"/>
          </p:cNvGraphicFramePr>
          <p:nvPr>
            <p:extLst/>
          </p:nvPr>
        </p:nvGraphicFramePr>
        <p:xfrm>
          <a:off x="76200" y="2743200"/>
          <a:ext cx="8991600" cy="248770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884023024"/>
                    </a:ext>
                  </a:extLst>
                </a:gridCol>
                <a:gridCol w="3227368">
                  <a:extLst>
                    <a:ext uri="{9D8B030D-6E8A-4147-A177-3AD203B41FA5}">
                      <a16:colId xmlns:a16="http://schemas.microsoft.com/office/drawing/2014/main" val="979407562"/>
                    </a:ext>
                  </a:extLst>
                </a:gridCol>
                <a:gridCol w="4011632">
                  <a:extLst>
                    <a:ext uri="{9D8B030D-6E8A-4147-A177-3AD203B41FA5}">
                      <a16:colId xmlns:a16="http://schemas.microsoft.com/office/drawing/2014/main" val="2925267653"/>
                    </a:ext>
                  </a:extLst>
                </a:gridCol>
              </a:tblGrid>
              <a:tr h="272600">
                <a:tc>
                  <a:txBody>
                    <a:bodyPr/>
                    <a:lstStyle/>
                    <a:p>
                      <a:pPr algn="ct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Continuous Projection</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Discrete Projection</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46834"/>
                  </a:ext>
                </a:extLst>
              </a:tr>
              <a:tr h="664731">
                <a:tc>
                  <a:txBody>
                    <a:bodyPr/>
                    <a:lstStyle/>
                    <a:p>
                      <a:pPr algn="ctr"/>
                      <a:r>
                        <a:rPr lang="en-US" sz="1600" b="1" dirty="0" smtClean="0">
                          <a:solidFill>
                            <a:schemeClr val="tx1"/>
                          </a:solidFill>
                          <a:latin typeface="Calibri" panose="020F0502020204030204" pitchFamily="34" charset="0"/>
                        </a:rPr>
                        <a:t>Change projection</a:t>
                      </a:r>
                    </a:p>
                    <a:p>
                      <a:pPr algn="ctr"/>
                      <a:r>
                        <a:rPr lang="en-US" sz="1600" b="1" dirty="0" smtClean="0">
                          <a:solidFill>
                            <a:schemeClr val="tx1"/>
                          </a:solidFill>
                          <a:latin typeface="Calibri" panose="020F0502020204030204" pitchFamily="34" charset="0"/>
                        </a:rPr>
                        <a:t>(</a:t>
                      </a:r>
                      <a:r>
                        <a:rPr lang="en-US" sz="1600" b="1" i="1" dirty="0" smtClean="0">
                          <a:solidFill>
                            <a:schemeClr val="tx1"/>
                          </a:solidFill>
                          <a:latin typeface="Calibri" panose="020F0502020204030204" pitchFamily="34" charset="0"/>
                        </a:rPr>
                        <a:t>a priori</a:t>
                      </a:r>
                      <a:r>
                        <a:rPr lang="en-US" sz="1600" b="1"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Calibri" panose="020F0502020204030204" pitchFamily="34" charset="0"/>
                        </a:rPr>
                        <a:t>Energy</a:t>
                      </a:r>
                      <a:r>
                        <a:rPr lang="en-US" sz="1600" b="0" baseline="0" dirty="0" smtClean="0">
                          <a:solidFill>
                            <a:schemeClr val="tx1"/>
                          </a:solidFill>
                          <a:latin typeface="Calibri" panose="020F0502020204030204" pitchFamily="34" charset="0"/>
                        </a:rPr>
                        <a:t> </a:t>
                      </a:r>
                      <a:r>
                        <a:rPr lang="en-US" sz="1600" b="0" dirty="0" smtClean="0">
                          <a:solidFill>
                            <a:schemeClr val="tx1"/>
                          </a:solidFill>
                          <a:latin typeface="Calibri" panose="020F0502020204030204" pitchFamily="34" charset="0"/>
                        </a:rPr>
                        <a:t>inner</a:t>
                      </a:r>
                      <a:r>
                        <a:rPr lang="en-US" sz="1600" b="0" baseline="0" dirty="0" smtClean="0">
                          <a:solidFill>
                            <a:schemeClr val="tx1"/>
                          </a:solidFill>
                          <a:latin typeface="Calibri" panose="020F0502020204030204" pitchFamily="34" charset="0"/>
                        </a:rPr>
                        <a:t> </a:t>
                      </a:r>
                      <a:r>
                        <a:rPr lang="en-US" sz="1600" b="0" dirty="0" smtClean="0">
                          <a:solidFill>
                            <a:schemeClr val="tx1"/>
                          </a:solidFill>
                          <a:latin typeface="Calibri" panose="020F0502020204030204" pitchFamily="34" charset="0"/>
                          <a:ea typeface="+mn-ea"/>
                          <a:cs typeface="+mn-cs"/>
                        </a:rPr>
                        <a:t>products</a:t>
                      </a:r>
                      <a:r>
                        <a:rPr lang="en-US" sz="1600" b="0" baseline="0" dirty="0" smtClean="0">
                          <a:solidFill>
                            <a:schemeClr val="tx1"/>
                          </a:solidFill>
                          <a:latin typeface="Calibri" panose="020F0502020204030204" pitchFamily="34" charset="0"/>
                        </a:rPr>
                        <a:t> </a:t>
                      </a:r>
                      <a:r>
                        <a:rPr lang="en-US" sz="1600" baseline="0" dirty="0" smtClean="0">
                          <a:solidFill>
                            <a:schemeClr val="tx1"/>
                          </a:solidFill>
                          <a:latin typeface="Calibri" panose="020F0502020204030204" pitchFamily="34" charset="0"/>
                        </a:rPr>
                        <a:t>(</a:t>
                      </a:r>
                      <a:r>
                        <a:rPr lang="en-US" sz="1600" dirty="0" smtClean="0">
                          <a:solidFill>
                            <a:schemeClr val="tx1"/>
                          </a:solidFill>
                          <a:latin typeface="Calibri" panose="020F0502020204030204" pitchFamily="34" charset="0"/>
                          <a:ea typeface="+mn-ea"/>
                          <a:cs typeface="+mn-cs"/>
                        </a:rPr>
                        <a:t>Rowley </a:t>
                      </a:r>
                      <a:r>
                        <a:rPr lang="en-US" sz="1600" i="1" dirty="0" smtClean="0">
                          <a:solidFill>
                            <a:schemeClr val="tx1"/>
                          </a:solidFill>
                          <a:latin typeface="Calibri" panose="020F0502020204030204" pitchFamily="34" charset="0"/>
                          <a:ea typeface="+mn-ea"/>
                          <a:cs typeface="+mn-cs"/>
                        </a:rPr>
                        <a:t>et al.</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Serre</a:t>
                      </a:r>
                      <a:r>
                        <a:rPr lang="en-US" sz="1600" baseline="0" dirty="0" smtClean="0">
                          <a:solidFill>
                            <a:schemeClr val="tx1"/>
                          </a:solidFill>
                          <a:latin typeface="Calibri" panose="020F0502020204030204" pitchFamily="34" charset="0"/>
                        </a:rPr>
                        <a:t>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r>
                        <a:rPr lang="en-US" sz="1600" b="0" u="sng" baseline="0" dirty="0" smtClean="0">
                          <a:solidFill>
                            <a:schemeClr val="tx1"/>
                          </a:solidFill>
                          <a:latin typeface="Calibri" panose="020F0502020204030204" pitchFamily="34" charset="0"/>
                        </a:rPr>
                        <a:t>IKT</a:t>
                      </a:r>
                      <a:r>
                        <a:rPr lang="en-US" sz="1600" b="0" u="none" baseline="0" dirty="0" smtClean="0">
                          <a:solidFill>
                            <a:schemeClr val="tx1"/>
                          </a:solidFill>
                          <a:latin typeface="Calibri" panose="020F0502020204030204" pitchFamily="34" charset="0"/>
                        </a:rPr>
                        <a:t> </a:t>
                      </a:r>
                      <a:r>
                        <a:rPr lang="en-US" sz="1600" b="0" i="1" u="none"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Calibri" panose="020F0502020204030204" pitchFamily="34" charset="0"/>
                        </a:rPr>
                        <a:t>Energy inner</a:t>
                      </a:r>
                      <a:r>
                        <a:rPr lang="en-US" sz="1600" b="0" baseline="0" dirty="0" smtClean="0">
                          <a:solidFill>
                            <a:schemeClr val="tx1"/>
                          </a:solidFill>
                          <a:latin typeface="Calibri" panose="020F0502020204030204" pitchFamily="34" charset="0"/>
                        </a:rPr>
                        <a:t> products </a:t>
                      </a:r>
                      <a:r>
                        <a:rPr lang="en-US" sz="1600" baseline="0" dirty="0" smtClean="0">
                          <a:solidFill>
                            <a:schemeClr val="tx1"/>
                          </a:solidFill>
                          <a:latin typeface="Calibri" panose="020F0502020204030204" pitchFamily="34" charset="0"/>
                        </a:rPr>
                        <a:t>(Rowley,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Petrov-Galerkin</a:t>
                      </a:r>
                      <a:r>
                        <a:rPr lang="en-US" sz="1600" baseline="0" dirty="0" smtClean="0">
                          <a:solidFill>
                            <a:schemeClr val="tx1"/>
                          </a:solidFill>
                          <a:latin typeface="Calibri" panose="020F0502020204030204" pitchFamily="34" charset="0"/>
                        </a:rPr>
                        <a:t> Projection (Carlberg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 </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19946"/>
                  </a:ext>
                </a:extLst>
              </a:tr>
              <a:tr h="666919">
                <a:tc>
                  <a:txBody>
                    <a:bodyPr/>
                    <a:lstStyle/>
                    <a:p>
                      <a:pPr algn="ctr"/>
                      <a:r>
                        <a:rPr lang="en-US" sz="1600" b="1" dirty="0" smtClean="0">
                          <a:solidFill>
                            <a:schemeClr val="tx1"/>
                          </a:solidFill>
                          <a:latin typeface="Calibri" panose="020F0502020204030204" pitchFamily="34" charset="0"/>
                        </a:rPr>
                        <a:t>Change ROM</a:t>
                      </a:r>
                      <a:r>
                        <a:rPr lang="en-US" sz="1600" b="1" baseline="0" dirty="0" smtClean="0">
                          <a:solidFill>
                            <a:schemeClr val="tx1"/>
                          </a:solidFill>
                          <a:latin typeface="Calibri" panose="020F0502020204030204" pitchFamily="34" charset="0"/>
                        </a:rPr>
                        <a:t> equations</a:t>
                      </a:r>
                    </a:p>
                    <a:p>
                      <a:pPr algn="ctr"/>
                      <a:r>
                        <a:rPr lang="en-US" sz="1600" b="1" baseline="0" dirty="0" smtClean="0">
                          <a:solidFill>
                            <a:schemeClr val="tx1"/>
                          </a:solidFill>
                          <a:latin typeface="Calibri" panose="020F0502020204030204" pitchFamily="34" charset="0"/>
                        </a:rPr>
                        <a:t>(</a:t>
                      </a:r>
                      <a:r>
                        <a:rPr lang="en-US" sz="1600" b="1" i="1" baseline="0" dirty="0" smtClean="0">
                          <a:solidFill>
                            <a:schemeClr val="tx1"/>
                          </a:solidFill>
                          <a:latin typeface="Calibri" panose="020F0502020204030204" pitchFamily="34" charset="0"/>
                        </a:rPr>
                        <a:t>a posteriori</a:t>
                      </a:r>
                      <a:r>
                        <a:rPr lang="en-US" sz="1600" b="1" baseline="0"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latin typeface="Calibri" panose="020F0502020204030204" pitchFamily="34" charset="0"/>
                        </a:rPr>
                        <a:t>Linear/nonlinear turbulence modeling (Iliescu</a:t>
                      </a:r>
                      <a:r>
                        <a:rPr lang="en-US" sz="1600" baseline="0" dirty="0" smtClean="0">
                          <a:solidFill>
                            <a:schemeClr val="tx1"/>
                          </a:solidFill>
                          <a:latin typeface="Calibri" panose="020F0502020204030204" pitchFamily="34" charset="0"/>
                        </a:rPr>
                        <a:t>, </a:t>
                      </a:r>
                      <a:r>
                        <a:rPr lang="en-US" sz="1600" baseline="0" dirty="0" err="1" smtClean="0">
                          <a:solidFill>
                            <a:schemeClr val="tx1"/>
                          </a:solidFill>
                          <a:latin typeface="Calibri" panose="020F0502020204030204" pitchFamily="34" charset="0"/>
                        </a:rPr>
                        <a:t>Borggaard</a:t>
                      </a:r>
                      <a:r>
                        <a:rPr lang="en-US" sz="1600" baseline="0" dirty="0" smtClean="0">
                          <a:solidFill>
                            <a:schemeClr val="tx1"/>
                          </a:solidFill>
                          <a:latin typeface="Calibri" panose="020F0502020204030204" pitchFamily="34" charset="0"/>
                        </a:rPr>
                        <a:t>, Xie, Wang, …</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600" b="0" dirty="0" smtClean="0">
                          <a:solidFill>
                            <a:schemeClr val="tx1"/>
                          </a:solidFill>
                          <a:latin typeface="Calibri" panose="020F0502020204030204" pitchFamily="34" charset="0"/>
                        </a:rPr>
                        <a:t>Eigenvalue reassignment </a:t>
                      </a:r>
                      <a:r>
                        <a:rPr lang="en-US" sz="1600" dirty="0" smtClean="0">
                          <a:solidFill>
                            <a:schemeClr val="tx1"/>
                          </a:solidFill>
                          <a:latin typeface="Calibri" panose="020F0502020204030204" pitchFamily="34" charset="0"/>
                        </a:rPr>
                        <a:t>(</a:t>
                      </a:r>
                      <a:r>
                        <a:rPr lang="en-US" sz="1600" u="sng" dirty="0" smtClean="0">
                          <a:solidFill>
                            <a:schemeClr val="tx1"/>
                          </a:solidFill>
                          <a:latin typeface="Calibri" panose="020F0502020204030204" pitchFamily="34" charset="0"/>
                        </a:rPr>
                        <a:t>IKT</a:t>
                      </a:r>
                      <a:r>
                        <a:rPr lang="en-US" sz="1600" b="0" i="1" u="none" baseline="0" dirty="0" smtClean="0">
                          <a:solidFill>
                            <a:schemeClr val="tx1"/>
                          </a:solidFill>
                          <a:latin typeface="Calibri" panose="020F0502020204030204" pitchFamily="34" charset="0"/>
                        </a:rPr>
                        <a:t> et al.</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483851"/>
                  </a:ext>
                </a:extLst>
              </a:tr>
              <a:tr h="664731">
                <a:tc>
                  <a:txBody>
                    <a:bodyPr/>
                    <a:lstStyle/>
                    <a:p>
                      <a:pPr algn="ctr"/>
                      <a:r>
                        <a:rPr lang="en-US" sz="1600" b="1" dirty="0" smtClean="0">
                          <a:solidFill>
                            <a:schemeClr val="tx1"/>
                          </a:solidFill>
                          <a:latin typeface="Calibri" panose="020F0502020204030204" pitchFamily="34" charset="0"/>
                        </a:rPr>
                        <a:t>Change ROM basis</a:t>
                      </a:r>
                    </a:p>
                    <a:p>
                      <a:pPr algn="ctr"/>
                      <a:r>
                        <a:rPr lang="en-US" sz="1600" b="1" dirty="0" smtClean="0">
                          <a:solidFill>
                            <a:schemeClr val="tx1"/>
                          </a:solidFill>
                          <a:latin typeface="Calibri" panose="020F0502020204030204" pitchFamily="34" charset="0"/>
                        </a:rPr>
                        <a:t>(</a:t>
                      </a:r>
                      <a:r>
                        <a:rPr lang="en-US" sz="1600" b="1" i="1" dirty="0" smtClean="0">
                          <a:solidFill>
                            <a:schemeClr val="tx1"/>
                          </a:solidFill>
                          <a:latin typeface="Calibri" panose="020F0502020204030204" pitchFamily="34" charset="0"/>
                        </a:rPr>
                        <a:t>a posteriori</a:t>
                      </a:r>
                      <a:r>
                        <a:rPr lang="en-US" sz="1600" b="1" dirty="0" smtClean="0">
                          <a:solidFill>
                            <a:schemeClr val="tx1"/>
                          </a:solidFill>
                          <a:latin typeface="Calibri" panose="020F0502020204030204" pitchFamily="34" charset="0"/>
                        </a:rPr>
                        <a:t>)</a:t>
                      </a:r>
                      <a:endParaRPr lang="en-US" sz="1600" b="1"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chemeClr val="tx1"/>
                          </a:solidFill>
                          <a:latin typeface="Calibri" panose="020F0502020204030204" pitchFamily="34" charset="0"/>
                        </a:rPr>
                        <a:t>Basis rotation </a:t>
                      </a:r>
                      <a:r>
                        <a:rPr lang="en-US" sz="1600" dirty="0" smtClean="0">
                          <a:solidFill>
                            <a:schemeClr val="tx1"/>
                          </a:solidFill>
                          <a:latin typeface="Calibri" panose="020F0502020204030204" pitchFamily="34" charset="0"/>
                        </a:rPr>
                        <a:t>(</a:t>
                      </a:r>
                      <a:r>
                        <a:rPr lang="en-US" sz="1600" dirty="0" err="1" smtClean="0">
                          <a:solidFill>
                            <a:schemeClr val="tx1"/>
                          </a:solidFill>
                          <a:latin typeface="Calibri" panose="020F0502020204030204" pitchFamily="34" charset="0"/>
                        </a:rPr>
                        <a:t>Balajewicz</a:t>
                      </a:r>
                      <a:r>
                        <a:rPr lang="en-US" sz="1600" baseline="0" dirty="0" smtClean="0">
                          <a:solidFill>
                            <a:schemeClr val="tx1"/>
                          </a:solidFill>
                          <a:latin typeface="Calibri" panose="020F0502020204030204" pitchFamily="34" charset="0"/>
                        </a:rPr>
                        <a:t>,</a:t>
                      </a:r>
                      <a:r>
                        <a:rPr lang="en-US" sz="1600" dirty="0" smtClean="0">
                          <a:solidFill>
                            <a:schemeClr val="tx1"/>
                          </a:solidFill>
                          <a:latin typeface="Calibri" panose="020F0502020204030204" pitchFamily="34" charset="0"/>
                        </a:rPr>
                        <a:t> </a:t>
                      </a:r>
                      <a:r>
                        <a:rPr lang="en-US" sz="1600" b="0" u="sng" dirty="0" smtClean="0">
                          <a:solidFill>
                            <a:schemeClr val="tx1"/>
                          </a:solidFill>
                          <a:latin typeface="Calibri" panose="020F0502020204030204" pitchFamily="34" charset="0"/>
                          <a:ea typeface="+mn-ea"/>
                          <a:cs typeface="+mn-cs"/>
                        </a:rPr>
                        <a:t>IKT</a:t>
                      </a:r>
                      <a:r>
                        <a:rPr lang="en-US" sz="1600" b="0" u="none" dirty="0" smtClean="0">
                          <a:solidFill>
                            <a:schemeClr val="tx1"/>
                          </a:solidFill>
                          <a:latin typeface="Calibri" panose="020F0502020204030204" pitchFamily="34" charset="0"/>
                          <a:ea typeface="+mn-ea"/>
                          <a:cs typeface="+mn-cs"/>
                        </a:rPr>
                        <a:t>,</a:t>
                      </a:r>
                      <a:r>
                        <a:rPr lang="en-US" sz="1600" b="0" u="none" baseline="0" dirty="0" smtClean="0">
                          <a:solidFill>
                            <a:schemeClr val="tx1"/>
                          </a:solidFill>
                          <a:latin typeface="Calibri" panose="020F0502020204030204" pitchFamily="34" charset="0"/>
                          <a:ea typeface="+mn-ea"/>
                          <a:cs typeface="+mn-cs"/>
                        </a:rPr>
                        <a:t> </a:t>
                      </a:r>
                      <a:r>
                        <a:rPr lang="en-US" sz="1600" b="0" i="1" u="none" baseline="0" dirty="0" smtClean="0">
                          <a:solidFill>
                            <a:schemeClr val="tx1"/>
                          </a:solidFill>
                          <a:latin typeface="Calibri" panose="020F0502020204030204" pitchFamily="34" charset="0"/>
                          <a:ea typeface="+mn-ea"/>
                          <a:cs typeface="+mn-cs"/>
                        </a:rPr>
                        <a:t>et  al.</a:t>
                      </a:r>
                      <a:r>
                        <a:rPr lang="en-US" sz="1600" dirty="0" smtClean="0">
                          <a:solidFill>
                            <a:schemeClr val="tx1"/>
                          </a:solidFill>
                          <a:latin typeface="Calibri" panose="020F0502020204030204" pitchFamily="34" charset="0"/>
                        </a:rPr>
                        <a: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latin typeface="Calibri" panose="020F0502020204030204" pitchFamily="34" charset="0"/>
                        </a:rPr>
                        <a:t>Optimization-based right basis modification (</a:t>
                      </a:r>
                      <a:r>
                        <a:rPr lang="en-US" sz="1600" baseline="0" dirty="0" err="1" smtClean="0">
                          <a:solidFill>
                            <a:schemeClr val="tx1"/>
                          </a:solidFill>
                          <a:latin typeface="Calibri" panose="020F0502020204030204" pitchFamily="34" charset="0"/>
                        </a:rPr>
                        <a:t>Amsallem</a:t>
                      </a:r>
                      <a:r>
                        <a:rPr lang="en-US" sz="1600" baseline="0" dirty="0" smtClean="0">
                          <a:solidFill>
                            <a:schemeClr val="tx1"/>
                          </a:solidFill>
                          <a:latin typeface="Calibri" panose="020F0502020204030204" pitchFamily="34" charset="0"/>
                        </a:rPr>
                        <a:t> </a:t>
                      </a:r>
                      <a:r>
                        <a:rPr lang="en-US" sz="1600" i="1" baseline="0" dirty="0" smtClean="0">
                          <a:solidFill>
                            <a:schemeClr val="tx1"/>
                          </a:solidFill>
                          <a:latin typeface="Calibri" panose="020F0502020204030204" pitchFamily="34" charset="0"/>
                        </a:rPr>
                        <a:t>et al.</a:t>
                      </a:r>
                      <a:r>
                        <a:rPr lang="en-US" sz="1600" baseline="0" dirty="0" smtClean="0">
                          <a:solidFill>
                            <a:schemeClr val="tx1"/>
                          </a:solidFill>
                          <a:latin typeface="Calibri" panose="020F0502020204030204" pitchFamily="34" charset="0"/>
                        </a:rPr>
                        <a:t>)</a:t>
                      </a:r>
                      <a:endParaRPr lang="en-US" sz="16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56331"/>
                  </a:ext>
                </a:extLst>
              </a:tr>
            </a:tbl>
          </a:graphicData>
        </a:graphic>
      </p:graphicFrame>
      <p:sp>
        <p:nvSpPr>
          <p:cNvPr id="4" name="TextBox 3"/>
          <p:cNvSpPr txBox="1"/>
          <p:nvPr/>
        </p:nvSpPr>
        <p:spPr>
          <a:xfrm>
            <a:off x="152400" y="5410200"/>
            <a:ext cx="7909932" cy="861774"/>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smtClean="0">
                <a:latin typeface="Calibri" panose="020F0502020204030204" pitchFamily="34" charset="0"/>
                <a:cs typeface="Calibri" panose="020F0502020204030204" pitchFamily="34" charset="0"/>
              </a:rPr>
              <a:t>Yellow box: </a:t>
            </a:r>
            <a:r>
              <a:rPr lang="en-US" sz="2000" dirty="0" smtClean="0">
                <a:latin typeface="Calibri" panose="020F0502020204030204" pitchFamily="34" charset="0"/>
                <a:cs typeface="Calibri" panose="020F0502020204030204" pitchFamily="34" charset="0"/>
              </a:rPr>
              <a:t>Wang, Akhtar, Borggaard, Iliescu.</a:t>
            </a:r>
          </a:p>
          <a:p>
            <a:endParaRPr lang="en-US" sz="1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i="1" dirty="0" smtClean="0">
                <a:latin typeface="Calibri" panose="020F0502020204030204" pitchFamily="34" charset="0"/>
                <a:cs typeface="Calibri" panose="020F0502020204030204" pitchFamily="34" charset="0"/>
              </a:rPr>
              <a:t>Blue box: </a:t>
            </a:r>
            <a:r>
              <a:rPr lang="en-US" sz="2000" dirty="0" err="1" smtClean="0">
                <a:latin typeface="Calibri" panose="020F0502020204030204" pitchFamily="34" charset="0"/>
                <a:cs typeface="Calibri" panose="020F0502020204030204" pitchFamily="34" charset="0"/>
              </a:rPr>
              <a:t>Balajewicz</a:t>
            </a:r>
            <a:r>
              <a:rPr lang="en-US" sz="2000" dirty="0" smtClean="0">
                <a:latin typeface="Calibri" panose="020F0502020204030204" pitchFamily="34" charset="0"/>
                <a:cs typeface="Calibri" panose="020F0502020204030204" pitchFamily="34" charset="0"/>
              </a:rPr>
              <a:t>, </a:t>
            </a:r>
            <a:r>
              <a:rPr lang="en-US" sz="2000" u="sng" dirty="0" smtClean="0">
                <a:latin typeface="Calibri" panose="020F0502020204030204" pitchFamily="34" charset="0"/>
                <a:cs typeface="Calibri" panose="020F0502020204030204" pitchFamily="34" charset="0"/>
              </a:rPr>
              <a:t>Tezaur</a:t>
            </a:r>
            <a:r>
              <a:rPr lang="en-US" sz="2000" dirty="0" smtClean="0">
                <a:latin typeface="Calibri" panose="020F0502020204030204" pitchFamily="34" charset="0"/>
                <a:cs typeface="Calibri" panose="020F0502020204030204" pitchFamily="34" charset="0"/>
              </a:rPr>
              <a:t>, Dowell.</a:t>
            </a:r>
            <a:endParaRPr lang="en-US" sz="2000" dirty="0">
              <a:latin typeface="Calibri" panose="020F0502020204030204" pitchFamily="34" charset="0"/>
              <a:cs typeface="Calibri" panose="020F0502020204030204" pitchFamily="34" charset="0"/>
            </a:endParaRPr>
          </a:p>
        </p:txBody>
      </p:sp>
      <p:sp>
        <p:nvSpPr>
          <p:cNvPr id="5" name="Right Brace 4"/>
          <p:cNvSpPr/>
          <p:nvPr/>
        </p:nvSpPr>
        <p:spPr>
          <a:xfrm>
            <a:off x="5334000" y="5562600"/>
            <a:ext cx="304800" cy="7093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791200" y="5590674"/>
            <a:ext cx="2743200" cy="646331"/>
          </a:xfrm>
          <a:prstGeom prst="rect">
            <a:avLst/>
          </a:prstGeom>
          <a:solidFill>
            <a:srgbClr val="CCFFCC"/>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Aimed at remedying </a:t>
            </a:r>
            <a:r>
              <a:rPr lang="en-US" b="1" i="1" dirty="0" smtClean="0">
                <a:latin typeface="Calibri" panose="020F0502020204030204" pitchFamily="34" charset="0"/>
                <a:cs typeface="Calibri" panose="020F0502020204030204" pitchFamily="34" charset="0"/>
              </a:rPr>
              <a:t>mode truncation instability.</a:t>
            </a:r>
            <a:endParaRPr lang="en-US"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70058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Mode Truncation Instability</a:t>
            </a:r>
            <a:endParaRPr sz="3600" dirty="0">
              <a:latin typeface="Calibri" panose="020F0502020204030204" pitchFamily="34" charset="0"/>
            </a:endParaRPr>
          </a:p>
        </p:txBody>
      </p:sp>
      <p:sp>
        <p:nvSpPr>
          <p:cNvPr id="102" name="TextShape 2"/>
          <p:cNvSpPr txBox="1"/>
          <p:nvPr/>
        </p:nvSpPr>
        <p:spPr>
          <a:xfrm>
            <a:off x="457200" y="914400"/>
            <a:ext cx="8229240" cy="4874400"/>
          </a:xfrm>
          <a:prstGeom prst="rect">
            <a:avLst/>
          </a:prstGeom>
          <a:noFill/>
          <a:ln>
            <a:noFill/>
          </a:ln>
        </p:spPr>
        <p:txBody>
          <a:bodyPr/>
          <a:lstStyle/>
          <a:p>
            <a:pPr>
              <a:lnSpc>
                <a:spcPct val="100000"/>
              </a:lnSpc>
            </a:pPr>
            <a:endParaRPr lang="en-US" sz="2000" b="1" dirty="0">
              <a:latin typeface="Calibri" panose="020F0502020204030204" pitchFamily="34" charset="0"/>
            </a:endParaRPr>
          </a:p>
        </p:txBody>
      </p:sp>
      <p:sp>
        <p:nvSpPr>
          <p:cNvPr id="3" name="TextBox 2"/>
          <p:cNvSpPr txBox="1"/>
          <p:nvPr/>
        </p:nvSpPr>
        <p:spPr>
          <a:xfrm>
            <a:off x="275063" y="915412"/>
            <a:ext cx="8534400" cy="3046988"/>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000" dirty="0" smtClean="0">
                <a:latin typeface="Calibri" panose="020F0502020204030204" pitchFamily="34" charset="0"/>
              </a:rPr>
              <a:t>Projection-based MOR necessitates </a:t>
            </a:r>
            <a:r>
              <a:rPr lang="en-US" sz="2000" b="1" i="1" u="sng" dirty="0" smtClean="0">
                <a:latin typeface="Calibri" panose="020F0502020204030204" pitchFamily="34" charset="0"/>
              </a:rPr>
              <a:t>truncation</a:t>
            </a:r>
            <a:r>
              <a:rPr lang="en-US" sz="2000" b="1" dirty="0" smtClean="0">
                <a:latin typeface="Calibri" panose="020F0502020204030204" pitchFamily="34" charset="0"/>
              </a:rPr>
              <a:t>.</a:t>
            </a:r>
            <a:endParaRPr lang="en-US" sz="400" b="1" dirty="0" smtClean="0">
              <a:latin typeface="Calibri" panose="020F0502020204030204" pitchFamily="34" charset="0"/>
            </a:endParaRPr>
          </a:p>
          <a:p>
            <a:pPr>
              <a:lnSpc>
                <a:spcPct val="100000"/>
              </a:lnSpc>
            </a:pPr>
            <a:r>
              <a:rPr lang="en-US" sz="400" b="1" dirty="0" smtClean="0">
                <a:latin typeface="Calibri" panose="020F0502020204030204" pitchFamily="34" charset="0"/>
              </a:rPr>
              <a:t> </a:t>
            </a: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POD is, by definition and design, biased towards the </a:t>
            </a:r>
            <a:r>
              <a:rPr lang="en-US" sz="2000" b="1" i="1" u="sng" dirty="0" smtClean="0">
                <a:latin typeface="Calibri" panose="020F0502020204030204" pitchFamily="34" charset="0"/>
              </a:rPr>
              <a:t>large, energy producing</a:t>
            </a:r>
            <a:r>
              <a:rPr lang="en-US" sz="2000" b="1" dirty="0" smtClean="0">
                <a:latin typeface="Calibri" panose="020F0502020204030204" pitchFamily="34" charset="0"/>
              </a:rPr>
              <a:t> </a:t>
            </a:r>
            <a:r>
              <a:rPr lang="en-US" sz="2000" dirty="0" smtClean="0">
                <a:latin typeface="Calibri" panose="020F0502020204030204" pitchFamily="34" charset="0"/>
              </a:rPr>
              <a:t>scales of the flow (i.e., modes with large POD eigenvalues).</a:t>
            </a:r>
          </a:p>
          <a:p>
            <a:pPr>
              <a:lnSpc>
                <a:spcPct val="100000"/>
              </a:lnSpc>
            </a:pPr>
            <a:endParaRPr lang="en-US" sz="400"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Truncated/unresolved modes are negligible from a </a:t>
            </a:r>
            <a:r>
              <a:rPr lang="en-US" sz="2000" b="1" i="1" u="sng" dirty="0" smtClean="0">
                <a:latin typeface="Calibri" panose="020F0502020204030204" pitchFamily="34" charset="0"/>
              </a:rPr>
              <a:t>data compression</a:t>
            </a:r>
            <a:r>
              <a:rPr lang="en-US" sz="2000" b="1" i="1" dirty="0" smtClean="0">
                <a:latin typeface="Calibri" panose="020F0502020204030204" pitchFamily="34" charset="0"/>
              </a:rPr>
              <a:t> </a:t>
            </a:r>
            <a:r>
              <a:rPr lang="en-US" sz="2000" dirty="0" smtClean="0">
                <a:latin typeface="Calibri" panose="020F0502020204030204" pitchFamily="34" charset="0"/>
              </a:rPr>
              <a:t>point of view (i.e., small POD eigenvalues) but are crucial for the </a:t>
            </a:r>
            <a:r>
              <a:rPr lang="en-US" sz="2000" b="1" i="1" u="sng" dirty="0" smtClean="0">
                <a:latin typeface="Calibri" panose="020F0502020204030204" pitchFamily="34" charset="0"/>
              </a:rPr>
              <a:t>dynamical equations</a:t>
            </a:r>
            <a:r>
              <a:rPr lang="en-US" sz="2000" i="1" dirty="0" smtClean="0">
                <a:latin typeface="Calibri" panose="020F0502020204030204" pitchFamily="34" charset="0"/>
              </a:rPr>
              <a:t>.</a:t>
            </a:r>
          </a:p>
          <a:p>
            <a:pPr>
              <a:lnSpc>
                <a:spcPct val="100000"/>
              </a:lnSpc>
            </a:pPr>
            <a:endParaRPr lang="en-US" sz="400" i="1" u="sng" dirty="0" smtClean="0">
              <a:latin typeface="Calibri" panose="020F0502020204030204" pitchFamily="34" charset="0"/>
            </a:endParaRPr>
          </a:p>
          <a:p>
            <a:pPr marL="342900" indent="-342900">
              <a:lnSpc>
                <a:spcPct val="100000"/>
              </a:lnSpc>
              <a:buFont typeface="Arial" panose="020B0604020202020204" pitchFamily="34" charset="0"/>
              <a:buChar char="•"/>
            </a:pPr>
            <a:r>
              <a:rPr lang="en-US" sz="2000" dirty="0" smtClean="0">
                <a:latin typeface="Calibri" panose="020F0502020204030204" pitchFamily="34" charset="0"/>
              </a:rPr>
              <a:t>For fluid flow applications, higher-order modes are associated with energy </a:t>
            </a:r>
            <a:r>
              <a:rPr lang="en-US" sz="2000" b="1" i="1" u="sng" dirty="0" smtClean="0">
                <a:latin typeface="Calibri" panose="020F0502020204030204" pitchFamily="34" charset="0"/>
              </a:rPr>
              <a:t>dissipation</a:t>
            </a:r>
            <a:endParaRPr lang="en-US" sz="2000" dirty="0" smtClean="0">
              <a:latin typeface="Calibri" panose="020F0502020204030204" pitchFamily="34" charset="0"/>
            </a:endParaRPr>
          </a:p>
          <a:p>
            <a:endParaRPr lang="en-US" sz="2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656423" y="3638490"/>
                <a:ext cx="7877977" cy="707886"/>
              </a:xfrm>
              <a:prstGeom prst="rect">
                <a:avLst/>
              </a:prstGeom>
              <a:noFill/>
              <a:ln>
                <a:noFill/>
              </a:ln>
            </p:spPr>
            <p:txBody>
              <a:bodyPr wrap="square" rtlCol="0">
                <a:spAutoFit/>
              </a:bodyPr>
              <a:lstStyle/>
              <a:p>
                <a14:m>
                  <m:oMath xmlns:m="http://schemas.openxmlformats.org/officeDocument/2006/math">
                    <m:r>
                      <a:rPr lang="en-US" sz="2000" i="1" dirty="0">
                        <a:latin typeface="Cambria Math"/>
                        <a:ea typeface="Cambria Math"/>
                      </a:rPr>
                      <m:t>⟹</m:t>
                    </m:r>
                  </m:oMath>
                </a14:m>
                <a:r>
                  <a:rPr lang="en-US" sz="2000" dirty="0">
                    <a:latin typeface="Calibri" panose="020F0502020204030204" pitchFamily="34" charset="0"/>
                  </a:rPr>
                  <a:t> low-dimensional </a:t>
                </a:r>
                <a:r>
                  <a:rPr lang="en-US" sz="2000" dirty="0" smtClean="0">
                    <a:latin typeface="Calibri" panose="020F0502020204030204" pitchFamily="34" charset="0"/>
                  </a:rPr>
                  <a:t>ROMs (</a:t>
                </a:r>
                <a:r>
                  <a:rPr lang="en-US" sz="2000" dirty="0" err="1" smtClean="0">
                    <a:latin typeface="Calibri" panose="020F0502020204030204" pitchFamily="34" charset="0"/>
                  </a:rPr>
                  <a:t>Galerkin</a:t>
                </a:r>
                <a:r>
                  <a:rPr lang="en-US" sz="2000" dirty="0" smtClean="0">
                    <a:latin typeface="Calibri" panose="020F0502020204030204" pitchFamily="34" charset="0"/>
                  </a:rPr>
                  <a:t> </a:t>
                </a:r>
                <a:r>
                  <a:rPr lang="en-US" sz="2000" i="1" u="sng" dirty="0" smtClean="0">
                    <a:latin typeface="Calibri" panose="020F0502020204030204" pitchFamily="34" charset="0"/>
                  </a:rPr>
                  <a:t>and</a:t>
                </a:r>
                <a:r>
                  <a:rPr lang="en-US" sz="2000" i="1" dirty="0">
                    <a:latin typeface="Calibri" panose="020F0502020204030204" pitchFamily="34" charset="0"/>
                  </a:rPr>
                  <a:t> </a:t>
                </a:r>
                <a:r>
                  <a:rPr lang="en-US" sz="2000" dirty="0" err="1" smtClean="0">
                    <a:latin typeface="Calibri" panose="020F0502020204030204" pitchFamily="34" charset="0"/>
                  </a:rPr>
                  <a:t>Petrov-Galerkin</a:t>
                </a:r>
                <a:r>
                  <a:rPr lang="en-US" sz="2000" dirty="0" smtClean="0">
                    <a:latin typeface="Calibri" panose="020F0502020204030204" pitchFamily="34" charset="0"/>
                  </a:rPr>
                  <a:t>) can be </a:t>
                </a:r>
                <a:r>
                  <a:rPr lang="en-US" sz="2000" b="1" i="1" u="sng" dirty="0" smtClean="0">
                    <a:latin typeface="Calibri" panose="020F0502020204030204" pitchFamily="34" charset="0"/>
                  </a:rPr>
                  <a:t>inaccurate</a:t>
                </a:r>
                <a:r>
                  <a:rPr lang="en-US" sz="2000" dirty="0" smtClean="0">
                    <a:latin typeface="Calibri" panose="020F0502020204030204" pitchFamily="34" charset="0"/>
                  </a:rPr>
                  <a:t> and </a:t>
                </a:r>
                <a:r>
                  <a:rPr lang="en-US" sz="2000" b="1" i="1" u="sng" dirty="0">
                    <a:latin typeface="Calibri" panose="020F0502020204030204" pitchFamily="34" charset="0"/>
                  </a:rPr>
                  <a:t>unstable</a:t>
                </a:r>
                <a:r>
                  <a:rPr lang="en-US" sz="2000" dirty="0">
                    <a:latin typeface="Calibri" panose="020F0502020204030204" pitchFamily="34" charset="0"/>
                  </a:rPr>
                  <a: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656423" y="3638490"/>
                <a:ext cx="7877977" cy="707886"/>
              </a:xfrm>
              <a:prstGeom prst="rect">
                <a:avLst/>
              </a:prstGeom>
              <a:blipFill>
                <a:blip r:embed="rId3"/>
                <a:stretch>
                  <a:fillRect l="-851" t="-5172" b="-14655"/>
                </a:stretch>
              </a:blipFill>
              <a:ln>
                <a:noFill/>
              </a:ln>
            </p:spPr>
            <p:txBody>
              <a:bodyPr/>
              <a:lstStyle/>
              <a:p>
                <a:r>
                  <a:rPr lang="en-US">
                    <a:noFill/>
                  </a:rPr>
                  <a:t> </a:t>
                </a:r>
              </a:p>
            </p:txBody>
          </p:sp>
        </mc:Fallback>
      </mc:AlternateContent>
      <p:sp>
        <p:nvSpPr>
          <p:cNvPr id="7" name="TextBox 6"/>
          <p:cNvSpPr txBox="1"/>
          <p:nvPr/>
        </p:nvSpPr>
        <p:spPr>
          <a:xfrm>
            <a:off x="1214793" y="4549914"/>
            <a:ext cx="6409253" cy="707886"/>
          </a:xfrm>
          <a:prstGeom prst="rect">
            <a:avLst/>
          </a:prstGeom>
          <a:solidFill>
            <a:srgbClr val="FFFF99"/>
          </a:solidFill>
        </p:spPr>
        <p:txBody>
          <a:bodyPr wrap="square" rtlCol="0">
            <a:spAutoFit/>
          </a:bodyPr>
          <a:lstStyle/>
          <a:p>
            <a:pPr algn="ctr"/>
            <a:r>
              <a:rPr lang="en-US" sz="2000" dirty="0">
                <a:latin typeface="Calibri" panose="020F0502020204030204" pitchFamily="34" charset="0"/>
              </a:rPr>
              <a:t>For </a:t>
            </a:r>
            <a:r>
              <a:rPr lang="en-US" sz="2000" dirty="0" smtClean="0">
                <a:latin typeface="Calibri" panose="020F0502020204030204" pitchFamily="34" charset="0"/>
              </a:rPr>
              <a:t>a low-dimensional </a:t>
            </a:r>
            <a:r>
              <a:rPr lang="en-US" sz="2000" dirty="0">
                <a:latin typeface="Calibri" panose="020F0502020204030204" pitchFamily="34" charset="0"/>
              </a:rPr>
              <a:t>ROM </a:t>
            </a:r>
            <a:r>
              <a:rPr lang="en-US" sz="2000" dirty="0" smtClean="0">
                <a:latin typeface="Calibri" panose="020F0502020204030204" pitchFamily="34" charset="0"/>
              </a:rPr>
              <a:t>to </a:t>
            </a:r>
            <a:r>
              <a:rPr lang="en-US" sz="2000" dirty="0">
                <a:latin typeface="Calibri" panose="020F0502020204030204" pitchFamily="34" charset="0"/>
              </a:rPr>
              <a:t>be stable and accurate, the </a:t>
            </a:r>
            <a:r>
              <a:rPr lang="en-US" sz="2000" b="1" i="1" u="sng" dirty="0">
                <a:latin typeface="Calibri" panose="020F0502020204030204" pitchFamily="34" charset="0"/>
              </a:rPr>
              <a:t>truncated/unresolved subspace</a:t>
            </a:r>
            <a:r>
              <a:rPr lang="en-US" sz="2000" b="1" i="1" dirty="0">
                <a:latin typeface="Calibri" panose="020F0502020204030204" pitchFamily="34" charset="0"/>
              </a:rPr>
              <a:t> </a:t>
            </a:r>
            <a:r>
              <a:rPr lang="en-US" sz="2000" dirty="0">
                <a:latin typeface="Calibri" panose="020F0502020204030204" pitchFamily="34" charset="0"/>
              </a:rPr>
              <a:t>must be accounted </a:t>
            </a:r>
            <a:r>
              <a:rPr lang="en-US" sz="2000" dirty="0" smtClean="0">
                <a:latin typeface="Calibri" panose="020F0502020204030204" pitchFamily="34" charset="0"/>
              </a:rPr>
              <a:t>for.</a:t>
            </a:r>
            <a:endParaRPr lang="en-US" sz="2000" dirty="0"/>
          </a:p>
        </p:txBody>
      </p:sp>
      <p:sp>
        <p:nvSpPr>
          <p:cNvPr id="9" name="TextBox 8"/>
          <p:cNvSpPr txBox="1"/>
          <p:nvPr/>
        </p:nvSpPr>
        <p:spPr>
          <a:xfrm>
            <a:off x="838200" y="5464314"/>
            <a:ext cx="2514600" cy="707886"/>
          </a:xfrm>
          <a:prstGeom prst="rect">
            <a:avLst/>
          </a:prstGeom>
          <a:noFill/>
          <a:ln>
            <a:solidFill>
              <a:schemeClr val="bg1">
                <a:lumMod val="85000"/>
              </a:schemeClr>
            </a:solidFill>
          </a:ln>
        </p:spPr>
        <p:txBody>
          <a:bodyPr wrap="square" rtlCol="0">
            <a:spAutoFit/>
          </a:bodyPr>
          <a:lstStyle/>
          <a:p>
            <a:pPr algn="ctr"/>
            <a:r>
              <a:rPr lang="en-US" sz="2000" b="1" i="1" u="sng" dirty="0" smtClean="0">
                <a:solidFill>
                  <a:schemeClr val="bg1">
                    <a:lumMod val="65000"/>
                  </a:schemeClr>
                </a:solidFill>
                <a:latin typeface="Calibri" panose="020F0502020204030204" pitchFamily="34" charset="0"/>
              </a:rPr>
              <a:t>Turbulence Modeling</a:t>
            </a:r>
          </a:p>
          <a:p>
            <a:pPr algn="ctr"/>
            <a:r>
              <a:rPr lang="en-US" sz="2000" dirty="0" smtClean="0">
                <a:solidFill>
                  <a:schemeClr val="bg1">
                    <a:lumMod val="65000"/>
                  </a:schemeClr>
                </a:solidFill>
                <a:latin typeface="Calibri" panose="020F0502020204030204" pitchFamily="34" charset="0"/>
              </a:rPr>
              <a:t>(traditional approach)</a:t>
            </a:r>
            <a:endParaRPr lang="en-US" sz="2000" dirty="0">
              <a:solidFill>
                <a:schemeClr val="bg1">
                  <a:lumMod val="65000"/>
                </a:schemeClr>
              </a:solidFill>
              <a:latin typeface="Calibri" panose="020F0502020204030204" pitchFamily="34" charset="0"/>
            </a:endParaRPr>
          </a:p>
        </p:txBody>
      </p:sp>
      <p:sp>
        <p:nvSpPr>
          <p:cNvPr id="10" name="TextBox 9"/>
          <p:cNvSpPr txBox="1"/>
          <p:nvPr/>
        </p:nvSpPr>
        <p:spPr>
          <a:xfrm>
            <a:off x="5638800" y="5464314"/>
            <a:ext cx="2514600" cy="707886"/>
          </a:xfrm>
          <a:prstGeom prst="rect">
            <a:avLst/>
          </a:prstGeom>
          <a:solidFill>
            <a:srgbClr val="CCFF99"/>
          </a:solidFill>
        </p:spPr>
        <p:txBody>
          <a:bodyPr wrap="square" rtlCol="0">
            <a:spAutoFit/>
          </a:bodyPr>
          <a:lstStyle/>
          <a:p>
            <a:pPr algn="ctr"/>
            <a:r>
              <a:rPr lang="en-US" sz="2000" b="1" i="1" u="sng" dirty="0" smtClean="0">
                <a:latin typeface="Calibri" panose="020F0502020204030204" pitchFamily="34" charset="0"/>
              </a:rPr>
              <a:t>Subspace Rotation</a:t>
            </a:r>
          </a:p>
          <a:p>
            <a:pPr algn="ctr"/>
            <a:r>
              <a:rPr lang="en-US" sz="2000" dirty="0" smtClean="0">
                <a:latin typeface="Calibri" panose="020F0502020204030204" pitchFamily="34" charset="0"/>
              </a:rPr>
              <a:t>(our approach)</a:t>
            </a:r>
            <a:endParaRPr lang="en-US" sz="2000" dirty="0">
              <a:latin typeface="Calibri" panose="020F0502020204030204" pitchFamily="34" charset="0"/>
            </a:endParaRPr>
          </a:p>
        </p:txBody>
      </p:sp>
      <p:cxnSp>
        <p:nvCxnSpPr>
          <p:cNvPr id="11" name="Straight Arrow Connector 10"/>
          <p:cNvCxnSpPr/>
          <p:nvPr/>
        </p:nvCxnSpPr>
        <p:spPr>
          <a:xfrm flipH="1">
            <a:off x="2362200" y="5235714"/>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24600" y="5235714"/>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6430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Proposed new approach*: basis rotation</a:t>
            </a:r>
            <a:endParaRPr sz="3600" dirty="0">
              <a:latin typeface="Calibri" panose="020F0502020204030204" pitchFamily="34" charset="0"/>
            </a:endParaRPr>
          </a:p>
        </p:txBody>
      </p:sp>
      <p:sp>
        <p:nvSpPr>
          <p:cNvPr id="2" name="TextBox 1"/>
          <p:cNvSpPr txBox="1"/>
          <p:nvPr/>
        </p:nvSpPr>
        <p:spPr>
          <a:xfrm>
            <a:off x="304800" y="1066800"/>
            <a:ext cx="8458380" cy="707886"/>
          </a:xfrm>
          <a:prstGeom prst="rect">
            <a:avLst/>
          </a:prstGeom>
          <a:solidFill>
            <a:srgbClr val="99FF99"/>
          </a:solidFill>
        </p:spPr>
        <p:txBody>
          <a:bodyPr wrap="square" rtlCol="0">
            <a:spAutoFit/>
          </a:bodyPr>
          <a:lstStyle/>
          <a:p>
            <a:pPr algn="ctr"/>
            <a:r>
              <a:rPr lang="en-US" sz="2000" dirty="0">
                <a:latin typeface="Calibri" panose="020F0502020204030204" pitchFamily="34" charset="0"/>
              </a:rPr>
              <a:t>Instead of modeling truncation via additional linear term, model the truncation </a:t>
            </a:r>
            <a:r>
              <a:rPr lang="en-US" sz="2000" i="1" u="sng" dirty="0">
                <a:latin typeface="Calibri" panose="020F0502020204030204" pitchFamily="34" charset="0"/>
              </a:rPr>
              <a:t>a priori</a:t>
            </a:r>
            <a:r>
              <a:rPr lang="en-US" sz="2000" dirty="0">
                <a:latin typeface="Calibri" panose="020F0502020204030204" pitchFamily="34" charset="0"/>
              </a:rPr>
              <a:t> by “rotating” the projection subspace into a more dissipative </a:t>
            </a:r>
            <a:r>
              <a:rPr lang="en-US" sz="2000" dirty="0" smtClean="0">
                <a:latin typeface="Calibri" panose="020F0502020204030204" pitchFamily="34" charset="0"/>
              </a:rPr>
              <a:t>regime</a:t>
            </a:r>
            <a:endParaRPr lang="en-US" sz="2000" dirty="0">
              <a:latin typeface="Calibri" panose="020F0502020204030204" pitchFamily="34" charset="0"/>
            </a:endParaRPr>
          </a:p>
        </p:txBody>
      </p:sp>
      <p:sp>
        <p:nvSpPr>
          <p:cNvPr id="3" name="TextBox 2"/>
          <p:cNvSpPr txBox="1"/>
          <p:nvPr/>
        </p:nvSpPr>
        <p:spPr>
          <a:xfrm>
            <a:off x="152400" y="6400800"/>
            <a:ext cx="8153400" cy="738664"/>
          </a:xfrm>
          <a:prstGeom prst="rect">
            <a:avLst/>
          </a:prstGeom>
          <a:noFill/>
        </p:spPr>
        <p:txBody>
          <a:bodyPr wrap="square" rtlCol="0">
            <a:spAutoFit/>
          </a:bodyPr>
          <a:lstStyle/>
          <a:p>
            <a:r>
              <a:rPr lang="en-US" sz="1400" dirty="0" smtClean="0">
                <a:solidFill>
                  <a:schemeClr val="bg1"/>
                </a:solidFill>
                <a:latin typeface="Calibri" panose="020F0502020204030204" pitchFamily="34" charset="0"/>
              </a:rPr>
              <a:t>*M</a:t>
            </a:r>
            <a:r>
              <a:rPr lang="en-US" sz="1400" dirty="0">
                <a:solidFill>
                  <a:schemeClr val="bg1"/>
                </a:solidFill>
                <a:latin typeface="Calibri" panose="020F0502020204030204" pitchFamily="34" charset="0"/>
              </a:rPr>
              <a:t>. </a:t>
            </a:r>
            <a:r>
              <a:rPr lang="en-US" sz="1400" dirty="0" err="1">
                <a:solidFill>
                  <a:schemeClr val="bg1"/>
                </a:solidFill>
                <a:latin typeface="Calibri" panose="020F0502020204030204" pitchFamily="34" charset="0"/>
              </a:rPr>
              <a:t>Balajewicz</a:t>
            </a:r>
            <a:r>
              <a:rPr lang="en-US" sz="1400" dirty="0">
                <a:solidFill>
                  <a:schemeClr val="bg1"/>
                </a:solidFill>
                <a:latin typeface="Calibri" panose="020F0502020204030204" pitchFamily="34" charset="0"/>
              </a:rPr>
              <a:t>, E. Dowell.  Stabilization of projection-based reduced order models of the </a:t>
            </a:r>
            <a:r>
              <a:rPr lang="en-US" sz="1400" dirty="0" err="1">
                <a:solidFill>
                  <a:schemeClr val="bg1"/>
                </a:solidFill>
                <a:latin typeface="Calibri" panose="020F0502020204030204" pitchFamily="34" charset="0"/>
              </a:rPr>
              <a:t>Navier</a:t>
            </a:r>
            <a:r>
              <a:rPr lang="en-US" sz="1400" dirty="0">
                <a:solidFill>
                  <a:schemeClr val="bg1"/>
                </a:solidFill>
                <a:latin typeface="Calibri" panose="020F0502020204030204" pitchFamily="34" charset="0"/>
              </a:rPr>
              <a:t>-Stokes equation.  </a:t>
            </a:r>
            <a:r>
              <a:rPr lang="en-US" sz="1400" i="1" dirty="0">
                <a:solidFill>
                  <a:schemeClr val="bg1"/>
                </a:solidFill>
                <a:latin typeface="Calibri" panose="020F0502020204030204" pitchFamily="34" charset="0"/>
              </a:rPr>
              <a:t>Nonlinear Dynamics </a:t>
            </a:r>
            <a:r>
              <a:rPr lang="en-US" sz="1400" b="1" dirty="0">
                <a:solidFill>
                  <a:schemeClr val="bg1"/>
                </a:solidFill>
                <a:latin typeface="Calibri" panose="020F0502020204030204" pitchFamily="34" charset="0"/>
              </a:rPr>
              <a:t>70 </a:t>
            </a:r>
            <a:r>
              <a:rPr lang="en-US" sz="1400" dirty="0">
                <a:solidFill>
                  <a:schemeClr val="bg1"/>
                </a:solidFill>
                <a:latin typeface="Calibri" panose="020F0502020204030204" pitchFamily="34" charset="0"/>
              </a:rPr>
              <a:t>(2), 1619-1632 (2012).  </a:t>
            </a:r>
          </a:p>
          <a:p>
            <a:endParaRPr lang="en-US" sz="1400" dirty="0">
              <a:solidFill>
                <a:schemeClr val="bg1"/>
              </a:solidFill>
            </a:endParaRPr>
          </a:p>
        </p:txBody>
      </p:sp>
    </p:spTree>
    <p:extLst>
      <p:ext uri="{BB962C8B-B14F-4D97-AF65-F5344CB8AC3E}">
        <p14:creationId xmlns:p14="http://schemas.microsoft.com/office/powerpoint/2010/main" val="40075251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Proposed new approach*: basis rotation</a:t>
            </a:r>
            <a:endParaRPr sz="3600" dirty="0">
              <a:latin typeface="Calibri" panose="020F0502020204030204" pitchFamily="34" charset="0"/>
            </a:endParaRPr>
          </a:p>
        </p:txBody>
      </p:sp>
      <p:sp>
        <p:nvSpPr>
          <p:cNvPr id="2" name="TextBox 1"/>
          <p:cNvSpPr txBox="1"/>
          <p:nvPr/>
        </p:nvSpPr>
        <p:spPr>
          <a:xfrm>
            <a:off x="304800" y="1066800"/>
            <a:ext cx="8458380" cy="707886"/>
          </a:xfrm>
          <a:prstGeom prst="rect">
            <a:avLst/>
          </a:prstGeom>
          <a:solidFill>
            <a:srgbClr val="99FF99"/>
          </a:solidFill>
        </p:spPr>
        <p:txBody>
          <a:bodyPr wrap="square" rtlCol="0">
            <a:spAutoFit/>
          </a:bodyPr>
          <a:lstStyle/>
          <a:p>
            <a:pPr algn="ctr"/>
            <a:r>
              <a:rPr lang="en-US" sz="2000" dirty="0">
                <a:latin typeface="Calibri" panose="020F0502020204030204" pitchFamily="34" charset="0"/>
              </a:rPr>
              <a:t>Instead of modeling truncation via additional linear term, model the truncation </a:t>
            </a:r>
            <a:r>
              <a:rPr lang="en-US" sz="2000" i="1" u="sng" dirty="0">
                <a:latin typeface="Calibri" panose="020F0502020204030204" pitchFamily="34" charset="0"/>
              </a:rPr>
              <a:t>a priori</a:t>
            </a:r>
            <a:r>
              <a:rPr lang="en-US" sz="2000" dirty="0">
                <a:latin typeface="Calibri" panose="020F0502020204030204" pitchFamily="34" charset="0"/>
              </a:rPr>
              <a:t> by “rotating” the projection subspace into a more dissipative </a:t>
            </a:r>
            <a:r>
              <a:rPr lang="en-US" sz="2000" dirty="0" smtClean="0">
                <a:latin typeface="Calibri" panose="020F0502020204030204" pitchFamily="34" charset="0"/>
              </a:rPr>
              <a:t>regime</a:t>
            </a:r>
            <a:endParaRPr lang="en-US" sz="2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04800" y="1981200"/>
                <a:ext cx="8458080" cy="1938992"/>
              </a:xfrm>
              <a:prstGeom prst="rect">
                <a:avLst/>
              </a:prstGeom>
              <a:noFill/>
              <a:ln>
                <a:solidFill>
                  <a:schemeClr val="tx1"/>
                </a:solidFill>
              </a:ln>
            </p:spPr>
            <p:txBody>
              <a:bodyPr wrap="square" rtlCol="0">
                <a:spAutoFit/>
              </a:bodyPr>
              <a:lstStyle/>
              <a:p>
                <a:pPr algn="ctr">
                  <a:lnSpc>
                    <a:spcPct val="100000"/>
                  </a:lnSpc>
                </a:pPr>
                <a:r>
                  <a:rPr lang="en-US" sz="2000" b="1" dirty="0" smtClean="0">
                    <a:latin typeface="Calibri" panose="020F0502020204030204" pitchFamily="34" charset="0"/>
                  </a:rPr>
                  <a:t>Illustrative example</a:t>
                </a:r>
              </a:p>
              <a:p>
                <a:pPr marL="342900" indent="-342900">
                  <a:lnSpc>
                    <a:spcPct val="100000"/>
                  </a:lnSpc>
                  <a:buFont typeface="Arial" panose="020B0604020202020204" pitchFamily="34" charset="0"/>
                  <a:buChar char="•"/>
                </a:pPr>
                <a:r>
                  <a:rPr lang="en-US" sz="2000" i="1" u="sng" dirty="0" smtClean="0">
                    <a:latin typeface="Calibri" panose="020F0502020204030204" pitchFamily="34" charset="0"/>
                  </a:rPr>
                  <a:t>Standard </a:t>
                </a:r>
                <a:r>
                  <a:rPr lang="en-US" sz="2000" i="1" u="sng" dirty="0">
                    <a:latin typeface="Calibri" panose="020F0502020204030204" pitchFamily="34" charset="0"/>
                  </a:rPr>
                  <a:t>approach</a:t>
                </a:r>
                <a:r>
                  <a:rPr lang="en-US" sz="2000" i="1" dirty="0">
                    <a:latin typeface="Calibri" panose="020F0502020204030204" pitchFamily="34" charset="0"/>
                  </a:rPr>
                  <a:t>: </a:t>
                </a:r>
                <a:r>
                  <a:rPr lang="en-US" sz="2000" dirty="0">
                    <a:latin typeface="Calibri" panose="020F0502020204030204" pitchFamily="34" charset="0"/>
                  </a:rPr>
                  <a:t>retain only the most energetic POD modes, i.e.,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a:rPr>
                          <m:t>𝑼</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b="1" i="1">
                            <a:latin typeface="Cambria Math"/>
                          </a:rPr>
                          <m:t>𝑼</m:t>
                        </m:r>
                      </m:e>
                      <m:sub>
                        <m:r>
                          <a:rPr lang="en-US" sz="2000" i="1">
                            <a:latin typeface="Cambria Math"/>
                          </a:rPr>
                          <m:t>2</m:t>
                        </m:r>
                      </m:sub>
                    </m:sSub>
                  </m:oMath>
                </a14:m>
                <a:r>
                  <a:rPr lang="en-US" sz="2000" i="1" dirty="0">
                    <a:latin typeface="Calibri" panose="020F0502020204030204" pitchFamily="34" charset="0"/>
                  </a:rPr>
                  <a:t>,</a:t>
                </a:r>
                <a:r>
                  <a:rPr lang="en-US" sz="2000" dirty="0">
                    <a:latin typeface="Calibri" panose="020F050202020403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a:rPr>
                          <m:t>𝑼</m:t>
                        </m:r>
                      </m:e>
                      <m:sub>
                        <m:r>
                          <a:rPr lang="en-US" sz="2000" i="1">
                            <a:latin typeface="Cambria Math"/>
                          </a:rPr>
                          <m:t>3</m:t>
                        </m:r>
                      </m:sub>
                    </m:sSub>
                    <m:r>
                      <a:rPr lang="en-US" sz="2000" b="0" i="1" smtClean="0">
                        <a:latin typeface="Cambria Math" panose="02040503050406030204" pitchFamily="18" charset="0"/>
                      </a:rPr>
                      <m:t>.</m:t>
                    </m:r>
                  </m:oMath>
                </a14:m>
                <a:endParaRPr lang="en-US" sz="2000" dirty="0">
                  <a:latin typeface="Calibri" panose="020F0502020204030204" pitchFamily="34" charset="0"/>
                </a:endParaRPr>
              </a:p>
              <a:p>
                <a:pPr marL="342900" indent="-342900">
                  <a:buFont typeface="Arial" panose="020B0604020202020204" pitchFamily="34" charset="0"/>
                  <a:buChar char="•"/>
                </a:pPr>
                <a:r>
                  <a:rPr lang="en-US" sz="2000" i="1" u="sng" dirty="0" smtClean="0">
                    <a:latin typeface="Calibri" panose="020F0502020204030204" pitchFamily="34" charset="0"/>
                  </a:rPr>
                  <a:t>Proposed approach</a:t>
                </a:r>
                <a:r>
                  <a:rPr lang="en-US" sz="2000" i="1" dirty="0" smtClean="0">
                    <a:latin typeface="Calibri" panose="020F0502020204030204" pitchFamily="34" charset="0"/>
                  </a:rPr>
                  <a:t>: </a:t>
                </a:r>
                <a:r>
                  <a:rPr lang="en-US" sz="2000" dirty="0" smtClean="0">
                    <a:latin typeface="Calibri" panose="020F0502020204030204" pitchFamily="34" charset="0"/>
                  </a:rPr>
                  <a:t>add some </a:t>
                </a:r>
                <a:r>
                  <a:rPr lang="en-US" sz="2000" dirty="0">
                    <a:latin typeface="Calibri" panose="020F0502020204030204" pitchFamily="34" charset="0"/>
                  </a:rPr>
                  <a:t>higher order </a:t>
                </a:r>
                <a:r>
                  <a:rPr lang="en-US" sz="2000" dirty="0" smtClean="0">
                    <a:latin typeface="Calibri" panose="020F0502020204030204" pitchFamily="34" charset="0"/>
                  </a:rPr>
                  <a:t>basis modes </a:t>
                </a:r>
                <a:r>
                  <a:rPr lang="en-US" sz="2000" dirty="0">
                    <a:latin typeface="Calibri" panose="020F0502020204030204" pitchFamily="34" charset="0"/>
                  </a:rPr>
                  <a:t>to increase dissipation, i.e.,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r>
                          <a:rPr lang="en-US" sz="2000" b="0" i="1" baseline="-25000" smtClean="0">
                            <a:latin typeface="Cambria Math" panose="02040503050406030204" pitchFamily="18" charset="0"/>
                          </a:rPr>
                          <m:t>1</m:t>
                        </m:r>
                        <m:r>
                          <a:rPr lang="en-US" sz="2000" b="1" i="1">
                            <a:latin typeface="Cambria Math"/>
                          </a:rPr>
                          <m:t>𝑼</m:t>
                        </m:r>
                      </m:e>
                      <m:sub>
                        <m:r>
                          <a:rPr lang="en-US" sz="2000" i="1">
                            <a:latin typeface="Cambria Math"/>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r>
                          <a:rPr lang="en-US" sz="2000" i="1" baseline="-25000">
                            <a:latin typeface="Cambria Math" panose="02040503050406030204" pitchFamily="18" charset="0"/>
                          </a:rPr>
                          <m:t>1</m:t>
                        </m:r>
                        <m:r>
                          <a:rPr lang="en-US" sz="2000" b="1" i="1">
                            <a:latin typeface="Cambria Math"/>
                          </a:rPr>
                          <m:t>𝑼</m:t>
                        </m:r>
                      </m:e>
                      <m:sub>
                        <m:r>
                          <a:rPr lang="en-US" sz="2000" i="1">
                            <a:latin typeface="Cambria Math"/>
                          </a:rPr>
                          <m:t>6</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r>
                          <a:rPr lang="en-US" sz="2000" i="1" baseline="-25000">
                            <a:latin typeface="Cambria Math" panose="02040503050406030204" pitchFamily="18" charset="0"/>
                          </a:rPr>
                          <m:t>1</m:t>
                        </m:r>
                        <m:r>
                          <a:rPr lang="en-US" sz="2000" b="1" i="1">
                            <a:latin typeface="Cambria Math"/>
                          </a:rPr>
                          <m:t>𝑼</m:t>
                        </m:r>
                      </m:e>
                      <m:sub>
                        <m:r>
                          <a:rPr lang="en-US" sz="2000" b="0" i="1" smtClean="0">
                            <a:latin typeface="Cambria Math" panose="02040503050406030204" pitchFamily="18" charset="0"/>
                          </a:rPr>
                          <m:t>8</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r>
                          <a:rPr lang="en-US" sz="2000" b="0" i="1" baseline="-25000" smtClean="0">
                            <a:latin typeface="Cambria Math" panose="02040503050406030204" pitchFamily="18" charset="0"/>
                          </a:rPr>
                          <m:t>2</m:t>
                        </m:r>
                        <m:r>
                          <a:rPr lang="en-US" sz="2000" b="1" i="1">
                            <a:latin typeface="Cambria Math"/>
                          </a:rPr>
                          <m:t>𝑼</m:t>
                        </m:r>
                      </m:e>
                      <m:sub>
                        <m:r>
                          <a:rPr lang="en-US" sz="2000" i="1">
                            <a:latin typeface="Cambria Math"/>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r>
                          <a:rPr lang="en-US" sz="2000" b="0" i="1" baseline="-25000" smtClean="0">
                            <a:latin typeface="Cambria Math" panose="02040503050406030204" pitchFamily="18" charset="0"/>
                          </a:rPr>
                          <m:t>2</m:t>
                        </m:r>
                        <m:r>
                          <a:rPr lang="en-US" sz="2000" b="1" i="1">
                            <a:latin typeface="Cambria Math"/>
                          </a:rPr>
                          <m:t>𝑼</m:t>
                        </m:r>
                      </m:e>
                      <m:sub>
                        <m:r>
                          <a:rPr lang="en-US" sz="2000" b="0" i="1" smtClean="0">
                            <a:latin typeface="Cambria Math" panose="02040503050406030204" pitchFamily="18" charset="0"/>
                          </a:rPr>
                          <m:t>11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r>
                          <a:rPr lang="en-US" sz="2000" b="0" i="1" baseline="-25000" smtClean="0">
                            <a:latin typeface="Cambria Math" panose="02040503050406030204" pitchFamily="18" charset="0"/>
                          </a:rPr>
                          <m:t>2</m:t>
                        </m:r>
                        <m:r>
                          <a:rPr lang="en-US" sz="2000" b="1" i="1">
                            <a:latin typeface="Cambria Math"/>
                          </a:rPr>
                          <m:t>𝑼</m:t>
                        </m:r>
                      </m:e>
                      <m:sub>
                        <m:r>
                          <a:rPr lang="en-US" sz="2000" b="0" i="1" smtClean="0">
                            <a:latin typeface="Cambria Math" panose="02040503050406030204" pitchFamily="18" charset="0"/>
                          </a:rPr>
                          <m:t>1</m:t>
                        </m:r>
                        <m:r>
                          <a:rPr lang="en-US" sz="2000" i="1">
                            <a:latin typeface="Cambria Math"/>
                          </a:rPr>
                          <m:t>8</m:t>
                        </m:r>
                      </m:sub>
                    </m:sSub>
                    <m:r>
                      <a:rPr lang="en-US" sz="2000" i="1">
                        <a:latin typeface="Cambria Math"/>
                      </a:rPr>
                      <m:t>,</m:t>
                    </m:r>
                    <m:r>
                      <a:rPr lang="en-US" sz="2000" i="1">
                        <a:latin typeface="Cambria Math" panose="02040503050406030204" pitchFamily="18" charset="0"/>
                      </a:rPr>
                      <m:t>𝑎</m:t>
                    </m:r>
                    <m:r>
                      <a:rPr lang="en-US" sz="2000" b="0" i="1" baseline="-25000" smtClean="0">
                        <a:latin typeface="Cambria Math" panose="02040503050406030204" pitchFamily="18" charset="0"/>
                      </a:rPr>
                      <m:t>3</m:t>
                    </m:r>
                    <m:sSub>
                      <m:sSubPr>
                        <m:ctrlPr>
                          <a:rPr lang="en-US" sz="2000" i="1">
                            <a:latin typeface="Cambria Math" panose="02040503050406030204" pitchFamily="18" charset="0"/>
                          </a:rPr>
                        </m:ctrlPr>
                      </m:sSubPr>
                      <m:e>
                        <m:r>
                          <a:rPr lang="en-US" sz="2000" b="1" i="1">
                            <a:latin typeface="Cambria Math"/>
                          </a:rPr>
                          <m:t>𝑼</m:t>
                        </m:r>
                      </m:e>
                      <m:sub>
                        <m:r>
                          <a:rPr lang="en-US" sz="2000" b="0" i="1" smtClean="0">
                            <a:latin typeface="Cambria Math" panose="02040503050406030204" pitchFamily="18" charset="0"/>
                          </a:rPr>
                          <m:t>3</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r>
                          <a:rPr lang="en-US" sz="2000" b="0" i="1" baseline="-25000" smtClean="0">
                            <a:latin typeface="Cambria Math" panose="02040503050406030204" pitchFamily="18" charset="0"/>
                          </a:rPr>
                          <m:t>3</m:t>
                        </m:r>
                        <m:r>
                          <a:rPr lang="en-US" sz="2000" b="1" i="1">
                            <a:latin typeface="Cambria Math"/>
                          </a:rPr>
                          <m:t>𝑼</m:t>
                        </m:r>
                      </m:e>
                      <m:sub>
                        <m:r>
                          <a:rPr lang="en-US" sz="2000" b="0" i="1" smtClean="0">
                            <a:latin typeface="Cambria Math" panose="02040503050406030204" pitchFamily="18" charset="0"/>
                          </a:rPr>
                          <m:t>21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r>
                          <a:rPr lang="en-US" sz="2000" b="0" i="1" baseline="-25000" smtClean="0">
                            <a:latin typeface="Cambria Math" panose="02040503050406030204" pitchFamily="18" charset="0"/>
                          </a:rPr>
                          <m:t>3</m:t>
                        </m:r>
                        <m:r>
                          <a:rPr lang="en-US" sz="2000" b="1" i="1">
                            <a:latin typeface="Cambria Math"/>
                          </a:rPr>
                          <m:t>𝑼</m:t>
                        </m:r>
                      </m:e>
                      <m:sub>
                        <m:r>
                          <a:rPr lang="en-US" sz="2000" b="0" i="1" smtClean="0">
                            <a:latin typeface="Cambria Math" panose="02040503050406030204" pitchFamily="18" charset="0"/>
                          </a:rPr>
                          <m:t>2</m:t>
                        </m:r>
                        <m:r>
                          <a:rPr lang="en-US" sz="2000" i="1">
                            <a:latin typeface="Cambria Math"/>
                          </a:rPr>
                          <m:t>8</m:t>
                        </m:r>
                      </m:sub>
                    </m:sSub>
                  </m:oMath>
                </a14:m>
                <a:endParaRPr lang="en-US" sz="2000"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1981200"/>
                <a:ext cx="8458080" cy="1938992"/>
              </a:xfrm>
              <a:prstGeom prst="rect">
                <a:avLst/>
              </a:prstGeom>
              <a:blipFill>
                <a:blip r:embed="rId3"/>
                <a:stretch>
                  <a:fillRect l="-576" t="-1250"/>
                </a:stretch>
              </a:blipFill>
              <a:ln>
                <a:solidFill>
                  <a:schemeClr val="tx1"/>
                </a:solidFill>
              </a:ln>
            </p:spPr>
            <p:txBody>
              <a:bodyPr/>
              <a:lstStyle/>
              <a:p>
                <a:r>
                  <a:rPr lang="en-US">
                    <a:noFill/>
                  </a:rPr>
                  <a:t> </a:t>
                </a:r>
              </a:p>
            </p:txBody>
          </p:sp>
        </mc:Fallback>
      </mc:AlternateContent>
      <p:sp>
        <p:nvSpPr>
          <p:cNvPr id="5" name="TextBox 4"/>
          <p:cNvSpPr txBox="1"/>
          <p:nvPr/>
        </p:nvSpPr>
        <p:spPr>
          <a:xfrm>
            <a:off x="152400" y="6400800"/>
            <a:ext cx="8153400" cy="738664"/>
          </a:xfrm>
          <a:prstGeom prst="rect">
            <a:avLst/>
          </a:prstGeom>
          <a:noFill/>
        </p:spPr>
        <p:txBody>
          <a:bodyPr wrap="square" rtlCol="0">
            <a:spAutoFit/>
          </a:bodyPr>
          <a:lstStyle/>
          <a:p>
            <a:r>
              <a:rPr lang="en-US" sz="1400" dirty="0" smtClean="0">
                <a:solidFill>
                  <a:schemeClr val="bg1"/>
                </a:solidFill>
                <a:latin typeface="Calibri" panose="020F0502020204030204" pitchFamily="34" charset="0"/>
              </a:rPr>
              <a:t>*M</a:t>
            </a:r>
            <a:r>
              <a:rPr lang="en-US" sz="1400" dirty="0">
                <a:solidFill>
                  <a:schemeClr val="bg1"/>
                </a:solidFill>
                <a:latin typeface="Calibri" panose="020F0502020204030204" pitchFamily="34" charset="0"/>
              </a:rPr>
              <a:t>. </a:t>
            </a:r>
            <a:r>
              <a:rPr lang="en-US" sz="1400" dirty="0" err="1">
                <a:solidFill>
                  <a:schemeClr val="bg1"/>
                </a:solidFill>
                <a:latin typeface="Calibri" panose="020F0502020204030204" pitchFamily="34" charset="0"/>
              </a:rPr>
              <a:t>Balajewicz</a:t>
            </a:r>
            <a:r>
              <a:rPr lang="en-US" sz="1400" dirty="0">
                <a:solidFill>
                  <a:schemeClr val="bg1"/>
                </a:solidFill>
                <a:latin typeface="Calibri" panose="020F0502020204030204" pitchFamily="34" charset="0"/>
              </a:rPr>
              <a:t>, E. Dowell.  Stabilization of projection-based reduced order models of the </a:t>
            </a:r>
            <a:r>
              <a:rPr lang="en-US" sz="1400" dirty="0" err="1">
                <a:solidFill>
                  <a:schemeClr val="bg1"/>
                </a:solidFill>
                <a:latin typeface="Calibri" panose="020F0502020204030204" pitchFamily="34" charset="0"/>
              </a:rPr>
              <a:t>Navier</a:t>
            </a:r>
            <a:r>
              <a:rPr lang="en-US" sz="1400" dirty="0">
                <a:solidFill>
                  <a:schemeClr val="bg1"/>
                </a:solidFill>
                <a:latin typeface="Calibri" panose="020F0502020204030204" pitchFamily="34" charset="0"/>
              </a:rPr>
              <a:t>-Stokes equation.  </a:t>
            </a:r>
            <a:r>
              <a:rPr lang="en-US" sz="1400" i="1" dirty="0">
                <a:solidFill>
                  <a:schemeClr val="bg1"/>
                </a:solidFill>
                <a:latin typeface="Calibri" panose="020F0502020204030204" pitchFamily="34" charset="0"/>
              </a:rPr>
              <a:t>Nonlinear Dynamics </a:t>
            </a:r>
            <a:r>
              <a:rPr lang="en-US" sz="1400" b="1" dirty="0">
                <a:solidFill>
                  <a:schemeClr val="bg1"/>
                </a:solidFill>
                <a:latin typeface="Calibri" panose="020F0502020204030204" pitchFamily="34" charset="0"/>
              </a:rPr>
              <a:t>70 </a:t>
            </a:r>
            <a:r>
              <a:rPr lang="en-US" sz="1400" dirty="0">
                <a:solidFill>
                  <a:schemeClr val="bg1"/>
                </a:solidFill>
                <a:latin typeface="Calibri" panose="020F0502020204030204" pitchFamily="34" charset="0"/>
              </a:rPr>
              <a:t>(2), 1619-1632 (2012).  </a:t>
            </a:r>
          </a:p>
          <a:p>
            <a:endParaRPr lang="en-US" sz="1400" dirty="0">
              <a:solidFill>
                <a:schemeClr val="bg1"/>
              </a:solidFill>
            </a:endParaRPr>
          </a:p>
        </p:txBody>
      </p:sp>
    </p:spTree>
    <p:extLst>
      <p:ext uri="{BB962C8B-B14F-4D97-AF65-F5344CB8AC3E}">
        <p14:creationId xmlns:p14="http://schemas.microsoft.com/office/powerpoint/2010/main" val="38384996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Proposed new approach*: basis rotation</a:t>
            </a:r>
            <a:endParaRPr sz="3600" dirty="0">
              <a:latin typeface="Calibri" panose="020F0502020204030204" pitchFamily="34" charset="0"/>
            </a:endParaRPr>
          </a:p>
        </p:txBody>
      </p:sp>
      <p:sp>
        <p:nvSpPr>
          <p:cNvPr id="5" name="TextBox 4"/>
          <p:cNvSpPr txBox="1"/>
          <p:nvPr/>
        </p:nvSpPr>
        <p:spPr>
          <a:xfrm>
            <a:off x="8229960" y="5193268"/>
            <a:ext cx="1066440" cy="369332"/>
          </a:xfrm>
          <a:prstGeom prst="rect">
            <a:avLst/>
          </a:prstGeom>
          <a:noFill/>
        </p:spPr>
        <p:txBody>
          <a:bodyPr wrap="square" rtlCol="0">
            <a:spAutoFit/>
          </a:bodyPr>
          <a:lstStyle/>
          <a:p>
            <a:r>
              <a:rPr lang="en-US" dirty="0" smtClean="0">
                <a:latin typeface="Calibri" panose="020F0502020204030204" pitchFamily="34" charset="0"/>
              </a:rPr>
              <a:t>(3)</a:t>
            </a:r>
            <a:endParaRPr lang="en-US" dirty="0">
              <a:latin typeface="Calibri" panose="020F0502020204030204" pitchFamily="34" charset="0"/>
            </a:endParaRPr>
          </a:p>
        </p:txBody>
      </p:sp>
      <p:sp>
        <p:nvSpPr>
          <p:cNvPr id="2" name="TextBox 1"/>
          <p:cNvSpPr txBox="1"/>
          <p:nvPr/>
        </p:nvSpPr>
        <p:spPr>
          <a:xfrm>
            <a:off x="304800" y="1066800"/>
            <a:ext cx="8458380" cy="707886"/>
          </a:xfrm>
          <a:prstGeom prst="rect">
            <a:avLst/>
          </a:prstGeom>
          <a:solidFill>
            <a:srgbClr val="99FF99"/>
          </a:solidFill>
        </p:spPr>
        <p:txBody>
          <a:bodyPr wrap="square" rtlCol="0">
            <a:spAutoFit/>
          </a:bodyPr>
          <a:lstStyle/>
          <a:p>
            <a:pPr algn="ctr"/>
            <a:r>
              <a:rPr lang="en-US" sz="2000" dirty="0">
                <a:latin typeface="Calibri" panose="020F0502020204030204" pitchFamily="34" charset="0"/>
              </a:rPr>
              <a:t>Instead of modeling truncation via additional linear term, model the truncation </a:t>
            </a:r>
            <a:r>
              <a:rPr lang="en-US" sz="2000" i="1" u="sng" dirty="0">
                <a:latin typeface="Calibri" panose="020F0502020204030204" pitchFamily="34" charset="0"/>
              </a:rPr>
              <a:t>a priori</a:t>
            </a:r>
            <a:r>
              <a:rPr lang="en-US" sz="2000" dirty="0">
                <a:latin typeface="Calibri" panose="020F0502020204030204" pitchFamily="34" charset="0"/>
              </a:rPr>
              <a:t> by “rotating” the projection subspace into a more dissipative </a:t>
            </a:r>
            <a:r>
              <a:rPr lang="en-US" sz="2000" dirty="0" smtClean="0">
                <a:latin typeface="Calibri" panose="020F0502020204030204" pitchFamily="34" charset="0"/>
              </a:rPr>
              <a:t>regime</a:t>
            </a:r>
            <a:endParaRPr lang="en-US" sz="2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04440" y="4114800"/>
                <a:ext cx="7925160" cy="1015663"/>
              </a:xfrm>
              <a:prstGeom prst="rect">
                <a:avLst/>
              </a:prstGeom>
              <a:noFill/>
            </p:spPr>
            <p:txBody>
              <a:bodyPr wrap="square" rtlCol="0">
                <a:spAutoFit/>
              </a:bodyPr>
              <a:lstStyle/>
              <a:p>
                <a:pPr marL="285750" indent="-285750">
                  <a:buFont typeface="Arial" panose="020B0604020202020204" pitchFamily="34" charset="0"/>
                  <a:buChar char="•"/>
                </a:pPr>
                <a:r>
                  <a:rPr lang="en-US" sz="2000" i="1" u="sng" dirty="0" smtClean="0">
                    <a:latin typeface="Calibri" panose="020F0502020204030204" pitchFamily="34" charset="0"/>
                  </a:rPr>
                  <a:t>More generally</a:t>
                </a:r>
                <a:r>
                  <a:rPr lang="en-US" sz="2000" i="1" dirty="0" smtClean="0">
                    <a:latin typeface="Calibri" panose="020F0502020204030204" pitchFamily="34" charset="0"/>
                  </a:rPr>
                  <a:t>: </a:t>
                </a:r>
                <a:r>
                  <a:rPr lang="en-US" sz="2000" dirty="0">
                    <a:latin typeface="Calibri" panose="020F0502020204030204" pitchFamily="34" charset="0"/>
                  </a:rPr>
                  <a:t>approximate the solution using a linear superposition of </a:t>
                </a:r>
                <a14:m>
                  <m:oMath xmlns:m="http://schemas.openxmlformats.org/officeDocument/2006/math">
                    <m:r>
                      <a:rPr lang="en-US" sz="2000" i="1">
                        <a:latin typeface="Cambria Math"/>
                      </a:rPr>
                      <m:t>𝑛</m:t>
                    </m:r>
                    <m:r>
                      <a:rPr lang="en-US" sz="2000" i="1">
                        <a:latin typeface="Cambria Math"/>
                      </a:rPr>
                      <m:t>+</m:t>
                    </m:r>
                    <m:r>
                      <a:rPr lang="en-US" sz="2000" i="1">
                        <a:latin typeface="Cambria Math"/>
                      </a:rPr>
                      <m:t>𝑝</m:t>
                    </m:r>
                  </m:oMath>
                </a14:m>
                <a:r>
                  <a:rPr lang="en-US" sz="2000" dirty="0">
                    <a:latin typeface="Calibri" panose="020F0502020204030204" pitchFamily="34" charset="0"/>
                  </a:rPr>
                  <a:t> (with </a:t>
                </a:r>
                <a14:m>
                  <m:oMath xmlns:m="http://schemas.openxmlformats.org/officeDocument/2006/math">
                    <m:r>
                      <a:rPr lang="en-US" sz="2000" i="1">
                        <a:latin typeface="Cambria Math"/>
                      </a:rPr>
                      <m:t>𝑝</m:t>
                    </m:r>
                    <m:r>
                      <a:rPr lang="en-US" sz="2000" i="1">
                        <a:latin typeface="Cambria Math"/>
                      </a:rPr>
                      <m:t>&gt;0</m:t>
                    </m:r>
                  </m:oMath>
                </a14:m>
                <a:r>
                  <a:rPr lang="en-US" sz="2000" dirty="0">
                    <a:latin typeface="Calibri" panose="020F0502020204030204" pitchFamily="34" charset="0"/>
                  </a:rPr>
                  <a:t>) most energetic modes: </a:t>
                </a:r>
              </a:p>
              <a:p>
                <a:pPr marL="285750" indent="-285750">
                  <a:buFont typeface="Arial" panose="020B0604020202020204" pitchFamily="34" charset="0"/>
                  <a:buChar char="•"/>
                </a:pPr>
                <a:endParaRPr lang="en-US" sz="2000"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4440" y="4114800"/>
                <a:ext cx="7925160" cy="1015663"/>
              </a:xfrm>
              <a:prstGeom prst="rect">
                <a:avLst/>
              </a:prstGeom>
              <a:blipFill>
                <a:blip r:embed="rId4"/>
                <a:stretch>
                  <a:fillRect l="-692" t="-29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57400" y="5105400"/>
                <a:ext cx="4724400" cy="447174"/>
              </a:xfrm>
              <a:prstGeom prst="rect">
                <a:avLst/>
              </a:prstGeom>
              <a:solidFill>
                <a:schemeClr val="accent1">
                  <a:lumMod val="20000"/>
                  <a:lumOff val="80000"/>
                </a:schemeClr>
              </a:solidFill>
            </p:spPr>
            <p:txBody>
              <a:bodyPr wrap="square" rtlCol="0">
                <a:spAutoFit/>
              </a:bodyPr>
              <a:lstStyle/>
              <a:p>
                <a:pPr algn="ctr"/>
                <a14:m>
                  <m:oMath xmlns:m="http://schemas.openxmlformats.org/officeDocument/2006/math">
                    <m:sSub>
                      <m:sSubPr>
                        <m:ctrlPr>
                          <a:rPr lang="en-US"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a:rPr>
                              <m:t>𝑼</m:t>
                            </m:r>
                          </m:e>
                        </m:acc>
                      </m:e>
                      <m:sub>
                        <m:r>
                          <a:rPr lang="en-US" i="1">
                            <a:latin typeface="Cambria Math"/>
                          </a:rPr>
                          <m:t>𝑖</m:t>
                        </m:r>
                      </m:sub>
                    </m:sSub>
                    <m:r>
                      <a:rPr lang="en-US" i="1">
                        <a:latin typeface="Cambria Math"/>
                      </a:rPr>
                      <m:t>=</m:t>
                    </m:r>
                    <m:nary>
                      <m:naryPr>
                        <m:chr m:val="∑"/>
                        <m:ctrlPr>
                          <a:rPr lang="en-US" i="1">
                            <a:latin typeface="Cambria Math" panose="02040503050406030204" pitchFamily="18" charset="0"/>
                          </a:rPr>
                        </m:ctrlPr>
                      </m:naryPr>
                      <m:sub>
                        <m:r>
                          <m:rPr>
                            <m:brk m:alnAt="23"/>
                          </m:rPr>
                          <a:rPr lang="en-US" i="1">
                            <a:latin typeface="Cambria Math"/>
                          </a:rPr>
                          <m:t>𝑗</m:t>
                        </m:r>
                        <m:r>
                          <a:rPr lang="en-US" i="1">
                            <a:latin typeface="Cambria Math"/>
                          </a:rPr>
                          <m:t>=1</m:t>
                        </m:r>
                      </m:sub>
                      <m:sup>
                        <m:r>
                          <a:rPr lang="en-US" i="1">
                            <a:latin typeface="Cambria Math"/>
                          </a:rPr>
                          <m:t>𝑛</m:t>
                        </m:r>
                        <m:r>
                          <a:rPr lang="en-US" i="1">
                            <a:latin typeface="Cambria Math"/>
                          </a:rPr>
                          <m:t>+</m:t>
                        </m:r>
                        <m:r>
                          <a:rPr lang="en-US" i="1">
                            <a:latin typeface="Cambria Math"/>
                          </a:rPr>
                          <m:t>𝑝</m:t>
                        </m:r>
                      </m:sup>
                      <m:e>
                        <m:sSub>
                          <m:sSubPr>
                            <m:ctrlPr>
                              <a:rPr lang="en-US" i="1">
                                <a:latin typeface="Cambria Math" panose="02040503050406030204" pitchFamily="18" charset="0"/>
                              </a:rPr>
                            </m:ctrlPr>
                          </m:sSubPr>
                          <m:e>
                            <m:r>
                              <a:rPr lang="en-US" i="1">
                                <a:latin typeface="Cambria Math"/>
                              </a:rPr>
                              <m:t>𝑋</m:t>
                            </m:r>
                          </m:e>
                          <m:sub>
                            <m:r>
                              <a:rPr lang="en-US" i="1">
                                <a:latin typeface="Cambria Math"/>
                              </a:rPr>
                              <m:t>𝑖𝑗</m:t>
                            </m:r>
                          </m:sub>
                        </m:sSub>
                      </m:e>
                    </m:nary>
                    <m:sSub>
                      <m:sSubPr>
                        <m:ctrlPr>
                          <a:rPr lang="en-US" i="1">
                            <a:latin typeface="Cambria Math" panose="02040503050406030204" pitchFamily="18" charset="0"/>
                          </a:rPr>
                        </m:ctrlPr>
                      </m:sSubPr>
                      <m:e>
                        <m:r>
                          <a:rPr lang="en-US" b="1" i="1">
                            <a:latin typeface="Cambria Math"/>
                          </a:rPr>
                          <m:t>𝑼</m:t>
                        </m:r>
                      </m:e>
                      <m:sub>
                        <m:r>
                          <a:rPr lang="en-US" i="1">
                            <a:latin typeface="Cambria Math"/>
                          </a:rPr>
                          <m:t>𝑗</m:t>
                        </m:r>
                      </m:sub>
                    </m:sSub>
                  </m:oMath>
                </a14:m>
                <a:r>
                  <a:rPr lang="en-US" dirty="0">
                    <a:latin typeface="Calibri" panose="020F0502020204030204" pitchFamily="34" charset="0"/>
                  </a:rPr>
                  <a:t>,   </a:t>
                </a:r>
                <a14:m>
                  <m:oMath xmlns:m="http://schemas.openxmlformats.org/officeDocument/2006/math">
                    <m:r>
                      <a:rPr lang="en-US" i="1" dirty="0">
                        <a:latin typeface="Cambria Math"/>
                      </a:rPr>
                      <m:t>𝑖</m:t>
                    </m:r>
                    <m:r>
                      <a:rPr lang="en-US" i="1" dirty="0">
                        <a:latin typeface="Cambria Math"/>
                      </a:rPr>
                      <m:t>=1,…,</m:t>
                    </m:r>
                    <m:r>
                      <a:rPr lang="en-US" i="1" dirty="0">
                        <a:latin typeface="Cambria Math"/>
                      </a:rPr>
                      <m:t>𝑛</m:t>
                    </m:r>
                    <m:r>
                      <a:rPr lang="en-US" i="1" dirty="0">
                        <a:latin typeface="Cambria Math"/>
                      </a:rPr>
                      <m:t>,</m:t>
                    </m:r>
                  </m:oMath>
                </a14:m>
                <a:endParaRPr lang="en-US" dirty="0">
                  <a:latin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57400" y="5105400"/>
                <a:ext cx="4724400" cy="447174"/>
              </a:xfrm>
              <a:prstGeom prst="rect">
                <a:avLst/>
              </a:prstGeom>
              <a:blipFill rotWithShape="1">
                <a:blip r:embed="rId5"/>
                <a:stretch>
                  <a:fillRect t="-91781" b="-14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 y="5791200"/>
                <a:ext cx="7848720" cy="421013"/>
              </a:xfrm>
              <a:prstGeom prst="rect">
                <a:avLst/>
              </a:prstGeom>
              <a:noFill/>
            </p:spPr>
            <p:txBody>
              <a:bodyPr wrap="square" rtlCol="0">
                <a:spAutoFit/>
              </a:bodyPr>
              <a:lstStyle/>
              <a:p>
                <a:r>
                  <a:rPr lang="en-US" sz="2000" dirty="0">
                    <a:latin typeface="Calibri" panose="020F0502020204030204" pitchFamily="34" charset="0"/>
                  </a:rPr>
                  <a:t> where </a:t>
                </a:r>
                <a14:m>
                  <m:oMath xmlns:m="http://schemas.openxmlformats.org/officeDocument/2006/math">
                    <m:r>
                      <a:rPr lang="en-US" sz="2000" b="1" i="1">
                        <a:latin typeface="Cambria Math"/>
                      </a:rPr>
                      <m:t>𝑿</m:t>
                    </m:r>
                    <m:r>
                      <a:rPr lang="en-US" sz="2000" i="1">
                        <a:latin typeface="Cambria Math"/>
                        <a:ea typeface="Cambria Math"/>
                      </a:rPr>
                      <m:t>∈</m:t>
                    </m:r>
                    <m:sSup>
                      <m:sSupPr>
                        <m:ctrlPr>
                          <a:rPr lang="en-US" sz="2000" i="1">
                            <a:latin typeface="Cambria Math" panose="02040503050406030204" pitchFamily="18" charset="0"/>
                            <a:ea typeface="Cambria Math"/>
                          </a:rPr>
                        </m:ctrlPr>
                      </m:sSupPr>
                      <m:e>
                        <m:r>
                          <a:rPr lang="en-US" sz="2000" i="1">
                            <a:latin typeface="Cambria Math"/>
                            <a:ea typeface="Cambria Math"/>
                          </a:rPr>
                          <m:t>ℝ</m:t>
                        </m:r>
                      </m:e>
                      <m:sup>
                        <m:d>
                          <m:dPr>
                            <m:ctrlPr>
                              <a:rPr lang="en-US" sz="2000" i="1">
                                <a:latin typeface="Cambria Math" panose="02040503050406030204" pitchFamily="18" charset="0"/>
                                <a:ea typeface="Cambria Math"/>
                              </a:rPr>
                            </m:ctrlPr>
                          </m:dPr>
                          <m:e>
                            <m:r>
                              <a:rPr lang="en-US" sz="2000" i="1">
                                <a:latin typeface="Cambria Math"/>
                                <a:ea typeface="Cambria Math"/>
                              </a:rPr>
                              <m:t>𝑛</m:t>
                            </m:r>
                            <m:r>
                              <a:rPr lang="en-US" sz="2000" i="1">
                                <a:latin typeface="Cambria Math"/>
                                <a:ea typeface="Cambria Math"/>
                              </a:rPr>
                              <m:t>+</m:t>
                            </m:r>
                            <m:r>
                              <a:rPr lang="en-US" sz="2000" i="1">
                                <a:latin typeface="Cambria Math"/>
                                <a:ea typeface="Cambria Math"/>
                              </a:rPr>
                              <m:t>𝑝</m:t>
                            </m:r>
                          </m:e>
                        </m:d>
                        <m:r>
                          <a:rPr lang="en-US" sz="2000" i="1">
                            <a:latin typeface="Cambria Math"/>
                            <a:ea typeface="Cambria Math"/>
                          </a:rPr>
                          <m:t>×</m:t>
                        </m:r>
                        <m:r>
                          <a:rPr lang="en-US" sz="2000" i="1">
                            <a:latin typeface="Cambria Math"/>
                            <a:ea typeface="Cambria Math"/>
                          </a:rPr>
                          <m:t>𝑛</m:t>
                        </m:r>
                      </m:sup>
                    </m:sSup>
                    <m:r>
                      <a:rPr lang="en-US" sz="2000" i="1">
                        <a:latin typeface="Cambria Math"/>
                        <a:ea typeface="Cambria Math"/>
                      </a:rPr>
                      <m:t> </m:t>
                    </m:r>
                  </m:oMath>
                </a14:m>
                <a:r>
                  <a:rPr lang="en-US" sz="2000" dirty="0">
                    <a:latin typeface="Calibri" panose="020F0502020204030204" pitchFamily="34" charset="0"/>
                  </a:rPr>
                  <a:t>is an orthonormal (</a:t>
                </a:r>
                <a14:m>
                  <m:oMath xmlns:m="http://schemas.openxmlformats.org/officeDocument/2006/math">
                    <m:sSup>
                      <m:sSupPr>
                        <m:ctrlPr>
                          <a:rPr lang="en-US" sz="2000" i="1">
                            <a:latin typeface="Cambria Math" panose="02040503050406030204" pitchFamily="18" charset="0"/>
                          </a:rPr>
                        </m:ctrlPr>
                      </m:sSupPr>
                      <m:e>
                        <m:r>
                          <a:rPr lang="en-US" sz="2000" b="1" i="1">
                            <a:latin typeface="Cambria Math"/>
                          </a:rPr>
                          <m:t>𝑿</m:t>
                        </m:r>
                      </m:e>
                      <m:sup>
                        <m:r>
                          <a:rPr lang="en-US" sz="2000" i="1">
                            <a:latin typeface="Cambria Math"/>
                          </a:rPr>
                          <m:t>𝑇</m:t>
                        </m:r>
                      </m:sup>
                    </m:sSup>
                    <m:r>
                      <a:rPr lang="en-US" sz="2000" b="1" i="1">
                        <a:latin typeface="Cambria Math"/>
                      </a:rPr>
                      <m:t>𝑿</m:t>
                    </m:r>
                    <m:r>
                      <a:rPr lang="en-US" sz="2000" i="1">
                        <a:latin typeface="Cambria Math"/>
                      </a:rPr>
                      <m:t>=</m:t>
                    </m:r>
                    <m:sSub>
                      <m:sSubPr>
                        <m:ctrlPr>
                          <a:rPr lang="en-US" sz="2000" i="1">
                            <a:latin typeface="Cambria Math" panose="02040503050406030204" pitchFamily="18" charset="0"/>
                          </a:rPr>
                        </m:ctrlPr>
                      </m:sSubPr>
                      <m:e>
                        <m:r>
                          <a:rPr lang="en-US" sz="2000" b="1" i="1">
                            <a:latin typeface="Cambria Math"/>
                          </a:rPr>
                          <m:t>𝑰</m:t>
                        </m:r>
                      </m:e>
                      <m:sub>
                        <m:r>
                          <a:rPr lang="en-US" sz="2000" i="1">
                            <a:latin typeface="Cambria Math"/>
                          </a:rPr>
                          <m:t>𝑛</m:t>
                        </m:r>
                        <m:r>
                          <a:rPr lang="en-US" sz="2000" i="1">
                            <a:latin typeface="Cambria Math"/>
                            <a:ea typeface="Cambria Math"/>
                          </a:rPr>
                          <m:t>×</m:t>
                        </m:r>
                        <m:r>
                          <a:rPr lang="en-US" sz="2000" i="1">
                            <a:latin typeface="Cambria Math"/>
                            <a:ea typeface="Cambria Math"/>
                          </a:rPr>
                          <m:t>𝑛</m:t>
                        </m:r>
                      </m:sub>
                    </m:sSub>
                  </m:oMath>
                </a14:m>
                <a:r>
                  <a:rPr lang="en-US" sz="2000" dirty="0">
                    <a:latin typeface="Calibri" panose="020F0502020204030204" pitchFamily="34" charset="0"/>
                  </a:rPr>
                  <a:t>) “rotation” matrix.</a:t>
                </a:r>
              </a:p>
            </p:txBody>
          </p:sp>
        </mc:Choice>
        <mc:Fallback xmlns="">
          <p:sp>
            <p:nvSpPr>
              <p:cNvPr id="8" name="TextBox 7"/>
              <p:cNvSpPr txBox="1">
                <a:spLocks noRot="1" noChangeAspect="1" noMove="1" noResize="1" noEditPoints="1" noAdjustHandles="1" noChangeArrowheads="1" noChangeShapeType="1" noTextEdit="1"/>
              </p:cNvSpPr>
              <p:nvPr/>
            </p:nvSpPr>
            <p:spPr>
              <a:xfrm>
                <a:off x="457200" y="5791200"/>
                <a:ext cx="7848720" cy="421013"/>
              </a:xfrm>
              <a:prstGeom prst="rect">
                <a:avLst/>
              </a:prstGeom>
              <a:blipFill rotWithShape="1">
                <a:blip r:embed="rId6"/>
                <a:stretch>
                  <a:fillRect l="-78" t="-1449"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4800" y="1981200"/>
                <a:ext cx="8458080" cy="1938992"/>
              </a:xfrm>
              <a:prstGeom prst="rect">
                <a:avLst/>
              </a:prstGeom>
              <a:noFill/>
              <a:ln>
                <a:solidFill>
                  <a:schemeClr val="tx1"/>
                </a:solidFill>
              </a:ln>
            </p:spPr>
            <p:txBody>
              <a:bodyPr wrap="square" rtlCol="0">
                <a:spAutoFit/>
              </a:bodyPr>
              <a:lstStyle/>
              <a:p>
                <a:pPr algn="ctr">
                  <a:lnSpc>
                    <a:spcPct val="100000"/>
                  </a:lnSpc>
                </a:pPr>
                <a:r>
                  <a:rPr lang="en-US" sz="2000" b="1" dirty="0" smtClean="0">
                    <a:latin typeface="Calibri" panose="020F0502020204030204" pitchFamily="34" charset="0"/>
                  </a:rPr>
                  <a:t>Illustrative example</a:t>
                </a:r>
              </a:p>
              <a:p>
                <a:pPr marL="342900" indent="-342900">
                  <a:lnSpc>
                    <a:spcPct val="100000"/>
                  </a:lnSpc>
                  <a:buFont typeface="Arial" panose="020B0604020202020204" pitchFamily="34" charset="0"/>
                  <a:buChar char="•"/>
                </a:pPr>
                <a:r>
                  <a:rPr lang="en-US" sz="2000" i="1" u="sng" dirty="0" smtClean="0">
                    <a:latin typeface="Calibri" panose="020F0502020204030204" pitchFamily="34" charset="0"/>
                  </a:rPr>
                  <a:t>Standard </a:t>
                </a:r>
                <a:r>
                  <a:rPr lang="en-US" sz="2000" i="1" u="sng" dirty="0">
                    <a:latin typeface="Calibri" panose="020F0502020204030204" pitchFamily="34" charset="0"/>
                  </a:rPr>
                  <a:t>approach</a:t>
                </a:r>
                <a:r>
                  <a:rPr lang="en-US" sz="2000" i="1" dirty="0">
                    <a:latin typeface="Calibri" panose="020F0502020204030204" pitchFamily="34" charset="0"/>
                  </a:rPr>
                  <a:t>: </a:t>
                </a:r>
                <a:r>
                  <a:rPr lang="en-US" sz="2000" dirty="0">
                    <a:latin typeface="Calibri" panose="020F0502020204030204" pitchFamily="34" charset="0"/>
                  </a:rPr>
                  <a:t>retain only the most energetic POD modes, i.e.,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a:rPr>
                          <m:t>𝑼</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b="1" i="1">
                            <a:latin typeface="Cambria Math"/>
                          </a:rPr>
                          <m:t>𝑼</m:t>
                        </m:r>
                      </m:e>
                      <m:sub>
                        <m:r>
                          <a:rPr lang="en-US" sz="2000" i="1">
                            <a:latin typeface="Cambria Math"/>
                          </a:rPr>
                          <m:t>2</m:t>
                        </m:r>
                      </m:sub>
                    </m:sSub>
                  </m:oMath>
                </a14:m>
                <a:r>
                  <a:rPr lang="en-US" sz="2000" i="1" dirty="0">
                    <a:latin typeface="Calibri" panose="020F0502020204030204" pitchFamily="34" charset="0"/>
                  </a:rPr>
                  <a:t>,</a:t>
                </a:r>
                <a:r>
                  <a:rPr lang="en-US" sz="2000" dirty="0">
                    <a:latin typeface="Calibri" panose="020F050202020403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a:rPr>
                          <m:t>𝑼</m:t>
                        </m:r>
                      </m:e>
                      <m:sub>
                        <m:r>
                          <a:rPr lang="en-US" sz="2000" i="1">
                            <a:latin typeface="Cambria Math"/>
                          </a:rPr>
                          <m:t>3</m:t>
                        </m:r>
                      </m:sub>
                    </m:sSub>
                    <m:r>
                      <a:rPr lang="en-US" sz="2000" b="0" i="1" smtClean="0">
                        <a:latin typeface="Cambria Math" panose="02040503050406030204" pitchFamily="18" charset="0"/>
                      </a:rPr>
                      <m:t>.</m:t>
                    </m:r>
                  </m:oMath>
                </a14:m>
                <a:endParaRPr lang="en-US" sz="2000" dirty="0">
                  <a:latin typeface="Calibri" panose="020F0502020204030204" pitchFamily="34" charset="0"/>
                </a:endParaRPr>
              </a:p>
              <a:p>
                <a:pPr marL="342900" indent="-342900">
                  <a:buFont typeface="Arial" panose="020B0604020202020204" pitchFamily="34" charset="0"/>
                  <a:buChar char="•"/>
                </a:pPr>
                <a:r>
                  <a:rPr lang="en-US" sz="2000" i="1" u="sng" dirty="0" smtClean="0">
                    <a:latin typeface="Calibri" panose="020F0502020204030204" pitchFamily="34" charset="0"/>
                  </a:rPr>
                  <a:t>Proposed approach</a:t>
                </a:r>
                <a:r>
                  <a:rPr lang="en-US" sz="2000" i="1" dirty="0" smtClean="0">
                    <a:latin typeface="Calibri" panose="020F0502020204030204" pitchFamily="34" charset="0"/>
                  </a:rPr>
                  <a:t>: </a:t>
                </a:r>
                <a:r>
                  <a:rPr lang="en-US" sz="2000" dirty="0" smtClean="0">
                    <a:latin typeface="Calibri" panose="020F0502020204030204" pitchFamily="34" charset="0"/>
                  </a:rPr>
                  <a:t>add some </a:t>
                </a:r>
                <a:r>
                  <a:rPr lang="en-US" sz="2000" dirty="0">
                    <a:latin typeface="Calibri" panose="020F0502020204030204" pitchFamily="34" charset="0"/>
                  </a:rPr>
                  <a:t>higher order </a:t>
                </a:r>
                <a:r>
                  <a:rPr lang="en-US" sz="2000" dirty="0" smtClean="0">
                    <a:latin typeface="Calibri" panose="020F0502020204030204" pitchFamily="34" charset="0"/>
                  </a:rPr>
                  <a:t>basis modes </a:t>
                </a:r>
                <a:r>
                  <a:rPr lang="en-US" sz="2000" dirty="0">
                    <a:latin typeface="Calibri" panose="020F0502020204030204" pitchFamily="34" charset="0"/>
                  </a:rPr>
                  <a:t>to increase dissipation, i.e.,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r>
                          <a:rPr lang="en-US" sz="2000" b="0" i="1" baseline="-25000" smtClean="0">
                            <a:latin typeface="Cambria Math" panose="02040503050406030204" pitchFamily="18" charset="0"/>
                          </a:rPr>
                          <m:t>1</m:t>
                        </m:r>
                        <m:r>
                          <a:rPr lang="en-US" sz="2000" b="1" i="1">
                            <a:latin typeface="Cambria Math"/>
                          </a:rPr>
                          <m:t>𝑼</m:t>
                        </m:r>
                      </m:e>
                      <m:sub>
                        <m:r>
                          <a:rPr lang="en-US" sz="2000" i="1">
                            <a:latin typeface="Cambria Math"/>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r>
                          <a:rPr lang="en-US" sz="2000" i="1" baseline="-25000">
                            <a:latin typeface="Cambria Math" panose="02040503050406030204" pitchFamily="18" charset="0"/>
                          </a:rPr>
                          <m:t>1</m:t>
                        </m:r>
                        <m:r>
                          <a:rPr lang="en-US" sz="2000" b="1" i="1">
                            <a:latin typeface="Cambria Math"/>
                          </a:rPr>
                          <m:t>𝑼</m:t>
                        </m:r>
                      </m:e>
                      <m:sub>
                        <m:r>
                          <a:rPr lang="en-US" sz="2000" i="1">
                            <a:latin typeface="Cambria Math"/>
                          </a:rPr>
                          <m:t>6</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r>
                          <a:rPr lang="en-US" sz="2000" i="1" baseline="-25000">
                            <a:latin typeface="Cambria Math" panose="02040503050406030204" pitchFamily="18" charset="0"/>
                          </a:rPr>
                          <m:t>1</m:t>
                        </m:r>
                        <m:r>
                          <a:rPr lang="en-US" sz="2000" b="1" i="1">
                            <a:latin typeface="Cambria Math"/>
                          </a:rPr>
                          <m:t>𝑼</m:t>
                        </m:r>
                      </m:e>
                      <m:sub>
                        <m:r>
                          <a:rPr lang="en-US" sz="2000" b="0" i="1" smtClean="0">
                            <a:latin typeface="Cambria Math" panose="02040503050406030204" pitchFamily="18" charset="0"/>
                          </a:rPr>
                          <m:t>8</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r>
                          <a:rPr lang="en-US" sz="2000" b="0" i="1" baseline="-25000" smtClean="0">
                            <a:latin typeface="Cambria Math" panose="02040503050406030204" pitchFamily="18" charset="0"/>
                          </a:rPr>
                          <m:t>2</m:t>
                        </m:r>
                        <m:r>
                          <a:rPr lang="en-US" sz="2000" b="1" i="1">
                            <a:latin typeface="Cambria Math"/>
                          </a:rPr>
                          <m:t>𝑼</m:t>
                        </m:r>
                      </m:e>
                      <m:sub>
                        <m:r>
                          <a:rPr lang="en-US" sz="2000" i="1">
                            <a:latin typeface="Cambria Math"/>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r>
                          <a:rPr lang="en-US" sz="2000" b="0" i="1" baseline="-25000" smtClean="0">
                            <a:latin typeface="Cambria Math" panose="02040503050406030204" pitchFamily="18" charset="0"/>
                          </a:rPr>
                          <m:t>2</m:t>
                        </m:r>
                        <m:r>
                          <a:rPr lang="en-US" sz="2000" b="1" i="1">
                            <a:latin typeface="Cambria Math"/>
                          </a:rPr>
                          <m:t>𝑼</m:t>
                        </m:r>
                      </m:e>
                      <m:sub>
                        <m:r>
                          <a:rPr lang="en-US" sz="2000" b="0" i="1" smtClean="0">
                            <a:latin typeface="Cambria Math" panose="02040503050406030204" pitchFamily="18" charset="0"/>
                          </a:rPr>
                          <m:t>11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r>
                          <a:rPr lang="en-US" sz="2000" b="0" i="1" baseline="-25000" smtClean="0">
                            <a:latin typeface="Cambria Math" panose="02040503050406030204" pitchFamily="18" charset="0"/>
                          </a:rPr>
                          <m:t>2</m:t>
                        </m:r>
                        <m:r>
                          <a:rPr lang="en-US" sz="2000" b="1" i="1">
                            <a:latin typeface="Cambria Math"/>
                          </a:rPr>
                          <m:t>𝑼</m:t>
                        </m:r>
                      </m:e>
                      <m:sub>
                        <m:r>
                          <a:rPr lang="en-US" sz="2000" b="0" i="1" smtClean="0">
                            <a:latin typeface="Cambria Math" panose="02040503050406030204" pitchFamily="18" charset="0"/>
                          </a:rPr>
                          <m:t>1</m:t>
                        </m:r>
                        <m:r>
                          <a:rPr lang="en-US" sz="2000" i="1">
                            <a:latin typeface="Cambria Math"/>
                          </a:rPr>
                          <m:t>8</m:t>
                        </m:r>
                      </m:sub>
                    </m:sSub>
                    <m:r>
                      <a:rPr lang="en-US" sz="2000" i="1">
                        <a:latin typeface="Cambria Math"/>
                      </a:rPr>
                      <m:t>,</m:t>
                    </m:r>
                    <m:r>
                      <a:rPr lang="en-US" sz="2000" i="1">
                        <a:latin typeface="Cambria Math" panose="02040503050406030204" pitchFamily="18" charset="0"/>
                      </a:rPr>
                      <m:t>𝑎</m:t>
                    </m:r>
                    <m:r>
                      <a:rPr lang="en-US" sz="2000" b="0" i="1" baseline="-25000" smtClean="0">
                        <a:latin typeface="Cambria Math" panose="02040503050406030204" pitchFamily="18" charset="0"/>
                      </a:rPr>
                      <m:t>3</m:t>
                    </m:r>
                    <m:sSub>
                      <m:sSubPr>
                        <m:ctrlPr>
                          <a:rPr lang="en-US" sz="2000" i="1">
                            <a:latin typeface="Cambria Math" panose="02040503050406030204" pitchFamily="18" charset="0"/>
                          </a:rPr>
                        </m:ctrlPr>
                      </m:sSubPr>
                      <m:e>
                        <m:r>
                          <a:rPr lang="en-US" sz="2000" b="1" i="1">
                            <a:latin typeface="Cambria Math"/>
                          </a:rPr>
                          <m:t>𝑼</m:t>
                        </m:r>
                      </m:e>
                      <m:sub>
                        <m:r>
                          <a:rPr lang="en-US" sz="2000" b="0" i="1" smtClean="0">
                            <a:latin typeface="Cambria Math" panose="02040503050406030204" pitchFamily="18" charset="0"/>
                          </a:rPr>
                          <m:t>3</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r>
                          <a:rPr lang="en-US" sz="2000" b="0" i="1" baseline="-25000" smtClean="0">
                            <a:latin typeface="Cambria Math" panose="02040503050406030204" pitchFamily="18" charset="0"/>
                          </a:rPr>
                          <m:t>3</m:t>
                        </m:r>
                        <m:r>
                          <a:rPr lang="en-US" sz="2000" b="1" i="1">
                            <a:latin typeface="Cambria Math"/>
                          </a:rPr>
                          <m:t>𝑼</m:t>
                        </m:r>
                      </m:e>
                      <m:sub>
                        <m:r>
                          <a:rPr lang="en-US" sz="2000" b="0" i="1" smtClean="0">
                            <a:latin typeface="Cambria Math" panose="02040503050406030204" pitchFamily="18" charset="0"/>
                          </a:rPr>
                          <m:t>21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𝑐</m:t>
                        </m:r>
                        <m:r>
                          <a:rPr lang="en-US" sz="2000" b="0" i="1" baseline="-25000" smtClean="0">
                            <a:latin typeface="Cambria Math" panose="02040503050406030204" pitchFamily="18" charset="0"/>
                          </a:rPr>
                          <m:t>3</m:t>
                        </m:r>
                        <m:r>
                          <a:rPr lang="en-US" sz="2000" b="1" i="1">
                            <a:latin typeface="Cambria Math"/>
                          </a:rPr>
                          <m:t>𝑼</m:t>
                        </m:r>
                      </m:e>
                      <m:sub>
                        <m:r>
                          <a:rPr lang="en-US" sz="2000" b="0" i="1" smtClean="0">
                            <a:latin typeface="Cambria Math" panose="02040503050406030204" pitchFamily="18" charset="0"/>
                          </a:rPr>
                          <m:t>2</m:t>
                        </m:r>
                        <m:r>
                          <a:rPr lang="en-US" sz="2000" i="1">
                            <a:latin typeface="Cambria Math"/>
                          </a:rPr>
                          <m:t>8</m:t>
                        </m:r>
                      </m:sub>
                    </m:sSub>
                  </m:oMath>
                </a14:m>
                <a:endParaRPr lang="en-US" sz="2000" dirty="0">
                  <a:latin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4800" y="1981200"/>
                <a:ext cx="8458080" cy="1938992"/>
              </a:xfrm>
              <a:prstGeom prst="rect">
                <a:avLst/>
              </a:prstGeom>
              <a:blipFill>
                <a:blip r:embed="rId7"/>
                <a:stretch>
                  <a:fillRect l="-576" t="-1250"/>
                </a:stretch>
              </a:blipFill>
              <a:ln>
                <a:solidFill>
                  <a:schemeClr val="tx1"/>
                </a:solidFill>
              </a:ln>
            </p:spPr>
            <p:txBody>
              <a:bodyPr/>
              <a:lstStyle/>
              <a:p>
                <a:r>
                  <a:rPr lang="en-US">
                    <a:noFill/>
                  </a:rPr>
                  <a:t> </a:t>
                </a:r>
              </a:p>
            </p:txBody>
          </p:sp>
        </mc:Fallback>
      </mc:AlternateContent>
      <p:sp>
        <p:nvSpPr>
          <p:cNvPr id="10" name="TextBox 9"/>
          <p:cNvSpPr txBox="1"/>
          <p:nvPr/>
        </p:nvSpPr>
        <p:spPr>
          <a:xfrm>
            <a:off x="152400" y="6400800"/>
            <a:ext cx="8153400" cy="738664"/>
          </a:xfrm>
          <a:prstGeom prst="rect">
            <a:avLst/>
          </a:prstGeom>
          <a:noFill/>
        </p:spPr>
        <p:txBody>
          <a:bodyPr wrap="square" rtlCol="0">
            <a:spAutoFit/>
          </a:bodyPr>
          <a:lstStyle/>
          <a:p>
            <a:r>
              <a:rPr lang="en-US" sz="1400" dirty="0" smtClean="0">
                <a:solidFill>
                  <a:schemeClr val="bg1"/>
                </a:solidFill>
                <a:latin typeface="Calibri" panose="020F0502020204030204" pitchFamily="34" charset="0"/>
              </a:rPr>
              <a:t>*M</a:t>
            </a:r>
            <a:r>
              <a:rPr lang="en-US" sz="1400" dirty="0">
                <a:solidFill>
                  <a:schemeClr val="bg1"/>
                </a:solidFill>
                <a:latin typeface="Calibri" panose="020F0502020204030204" pitchFamily="34" charset="0"/>
              </a:rPr>
              <a:t>. </a:t>
            </a:r>
            <a:r>
              <a:rPr lang="en-US" sz="1400" dirty="0" err="1">
                <a:solidFill>
                  <a:schemeClr val="bg1"/>
                </a:solidFill>
                <a:latin typeface="Calibri" panose="020F0502020204030204" pitchFamily="34" charset="0"/>
              </a:rPr>
              <a:t>Balajewicz</a:t>
            </a:r>
            <a:r>
              <a:rPr lang="en-US" sz="1400" dirty="0">
                <a:solidFill>
                  <a:schemeClr val="bg1"/>
                </a:solidFill>
                <a:latin typeface="Calibri" panose="020F0502020204030204" pitchFamily="34" charset="0"/>
              </a:rPr>
              <a:t>, E. Dowell.  Stabilization of projection-based reduced order models of the </a:t>
            </a:r>
            <a:r>
              <a:rPr lang="en-US" sz="1400" dirty="0" err="1">
                <a:solidFill>
                  <a:schemeClr val="bg1"/>
                </a:solidFill>
                <a:latin typeface="Calibri" panose="020F0502020204030204" pitchFamily="34" charset="0"/>
              </a:rPr>
              <a:t>Navier</a:t>
            </a:r>
            <a:r>
              <a:rPr lang="en-US" sz="1400" dirty="0">
                <a:solidFill>
                  <a:schemeClr val="bg1"/>
                </a:solidFill>
                <a:latin typeface="Calibri" panose="020F0502020204030204" pitchFamily="34" charset="0"/>
              </a:rPr>
              <a:t>-Stokes equation.  </a:t>
            </a:r>
            <a:r>
              <a:rPr lang="en-US" sz="1400" i="1" dirty="0">
                <a:solidFill>
                  <a:schemeClr val="bg1"/>
                </a:solidFill>
                <a:latin typeface="Calibri" panose="020F0502020204030204" pitchFamily="34" charset="0"/>
              </a:rPr>
              <a:t>Nonlinear Dynamics </a:t>
            </a:r>
            <a:r>
              <a:rPr lang="en-US" sz="1400" b="1" dirty="0">
                <a:solidFill>
                  <a:schemeClr val="bg1"/>
                </a:solidFill>
                <a:latin typeface="Calibri" panose="020F0502020204030204" pitchFamily="34" charset="0"/>
              </a:rPr>
              <a:t>70 </a:t>
            </a:r>
            <a:r>
              <a:rPr lang="en-US" sz="1400" dirty="0">
                <a:solidFill>
                  <a:schemeClr val="bg1"/>
                </a:solidFill>
                <a:latin typeface="Calibri" panose="020F0502020204030204" pitchFamily="34" charset="0"/>
              </a:rPr>
              <a:t>(2), 1619-1632 (2012).  </a:t>
            </a:r>
          </a:p>
          <a:p>
            <a:endParaRPr lang="en-US" sz="1400" dirty="0">
              <a:solidFill>
                <a:schemeClr val="bg1"/>
              </a:solidFill>
            </a:endParaRPr>
          </a:p>
        </p:txBody>
      </p:sp>
    </p:spTree>
    <p:extLst>
      <p:ext uri="{BB962C8B-B14F-4D97-AF65-F5344CB8AC3E}">
        <p14:creationId xmlns:p14="http://schemas.microsoft.com/office/powerpoint/2010/main" val="37077647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227760"/>
            <a:ext cx="8229240" cy="991440"/>
          </a:xfrm>
          <a:prstGeom prst="rect">
            <a:avLst/>
          </a:prstGeom>
          <a:noFill/>
          <a:ln>
            <a:noFill/>
          </a:ln>
        </p:spPr>
        <p:txBody>
          <a:bodyPr anchor="ctr"/>
          <a:lstStyle/>
          <a:p>
            <a:r>
              <a:rPr lang="en-US" sz="3600" dirty="0" smtClean="0">
                <a:latin typeface="Calibri" panose="020F0502020204030204" pitchFamily="34" charset="0"/>
              </a:rPr>
              <a:t>Goals of proposed new approach to account for modal truncation</a:t>
            </a:r>
            <a:endParaRPr sz="36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81000" y="1676400"/>
                <a:ext cx="8153040" cy="2751715"/>
              </a:xfrm>
              <a:prstGeom prst="rect">
                <a:avLst/>
              </a:prstGeom>
              <a:noFill/>
              <a:ln>
                <a:solidFill>
                  <a:schemeClr val="tx1"/>
                </a:solidFill>
              </a:ln>
            </p:spPr>
            <p:txBody>
              <a:bodyPr wrap="square" rtlCol="0">
                <a:spAutoFit/>
              </a:bodyPr>
              <a:lstStyle/>
              <a:p>
                <a:pPr>
                  <a:lnSpc>
                    <a:spcPct val="100000"/>
                  </a:lnSpc>
                </a:pPr>
                <a:endParaRPr lang="en-US" sz="900" dirty="0" smtClean="0">
                  <a:latin typeface="Calibri" panose="020F0502020204030204" pitchFamily="34" charset="0"/>
                </a:endParaRPr>
              </a:p>
              <a:p>
                <a:pPr>
                  <a:lnSpc>
                    <a:spcPct val="100000"/>
                  </a:lnSpc>
                </a:pPr>
                <a:r>
                  <a:rPr lang="en-US" sz="2000" dirty="0" smtClean="0">
                    <a:latin typeface="Calibri" panose="020F0502020204030204" pitchFamily="34" charset="0"/>
                  </a:rPr>
                  <a:t>Find </a:t>
                </a:r>
                <a14:m>
                  <m:oMath xmlns:m="http://schemas.openxmlformats.org/officeDocument/2006/math">
                    <m:r>
                      <a:rPr lang="en-US" sz="2000" b="1" i="1">
                        <a:latin typeface="Cambria Math"/>
                      </a:rPr>
                      <m:t>𝑿</m:t>
                    </m:r>
                  </m:oMath>
                </a14:m>
                <a:r>
                  <a:rPr lang="en-US" sz="2000" b="1" dirty="0">
                    <a:latin typeface="Calibri" panose="020F0502020204030204" pitchFamily="34" charset="0"/>
                  </a:rPr>
                  <a:t> </a:t>
                </a:r>
                <a:r>
                  <a:rPr lang="en-US" sz="2000" dirty="0">
                    <a:latin typeface="Calibri" panose="020F0502020204030204" pitchFamily="34" charset="0"/>
                  </a:rPr>
                  <a:t>such </a:t>
                </a:r>
                <a:r>
                  <a:rPr lang="en-US" sz="2000" dirty="0" smtClean="0">
                    <a:latin typeface="Calibri" panose="020F0502020204030204" pitchFamily="34" charset="0"/>
                  </a:rPr>
                  <a:t>that:</a:t>
                </a:r>
              </a:p>
              <a:p>
                <a:pPr>
                  <a:lnSpc>
                    <a:spcPct val="100000"/>
                  </a:lnSpc>
                </a:pPr>
                <a:endParaRPr lang="en-US" sz="9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smtClean="0">
                    <a:solidFill>
                      <a:schemeClr val="bg1"/>
                    </a:solidFill>
                    <a:latin typeface="Calibri" panose="020F0502020204030204" pitchFamily="34" charset="0"/>
                  </a:rPr>
                  <a:t>New modes </a:t>
                </a:r>
                <a14:m>
                  <m:oMath xmlns:m="http://schemas.openxmlformats.org/officeDocument/2006/math">
                    <m:acc>
                      <m:accPr>
                        <m:chr m:val="̃"/>
                        <m:ctrlPr>
                          <a:rPr lang="en-US" sz="2000" i="1">
                            <a:solidFill>
                              <a:schemeClr val="bg1"/>
                            </a:solidFill>
                            <a:latin typeface="Cambria Math" panose="02040503050406030204" pitchFamily="18" charset="0"/>
                          </a:rPr>
                        </m:ctrlPr>
                      </m:accPr>
                      <m:e>
                        <m:r>
                          <a:rPr lang="en-US" sz="2000" b="1" i="1">
                            <a:solidFill>
                              <a:schemeClr val="bg1"/>
                            </a:solidFill>
                            <a:latin typeface="Cambria Math" panose="02040503050406030204" pitchFamily="18" charset="0"/>
                            <a:ea typeface="Cambria Math" panose="02040503050406030204" pitchFamily="18" charset="0"/>
                          </a:rPr>
                          <m:t>𝝓</m:t>
                        </m:r>
                      </m:e>
                    </m:acc>
                  </m:oMath>
                </a14:m>
                <a:r>
                  <a:rPr lang="en-US" sz="2000" dirty="0">
                    <a:solidFill>
                      <a:schemeClr val="bg1"/>
                    </a:solidFill>
                    <a:latin typeface="Calibri" panose="020F0502020204030204" pitchFamily="34" charset="0"/>
                  </a:rPr>
                  <a:t> remain </a:t>
                </a:r>
                <a:r>
                  <a:rPr lang="en-US" sz="2000" i="1" u="sng" dirty="0">
                    <a:solidFill>
                      <a:schemeClr val="bg1"/>
                    </a:solidFill>
                    <a:latin typeface="Calibri" panose="020F0502020204030204" pitchFamily="34" charset="0"/>
                  </a:rPr>
                  <a:t>good approximations</a:t>
                </a:r>
                <a:r>
                  <a:rPr lang="en-US" sz="2000" i="1" dirty="0">
                    <a:solidFill>
                      <a:schemeClr val="bg1"/>
                    </a:solidFill>
                    <a:latin typeface="Calibri" panose="020F0502020204030204" pitchFamily="34" charset="0"/>
                  </a:rPr>
                  <a:t> </a:t>
                </a:r>
                <a:r>
                  <a:rPr lang="en-US" sz="2000" dirty="0">
                    <a:solidFill>
                      <a:schemeClr val="bg1"/>
                    </a:solidFill>
                    <a:latin typeface="Calibri" panose="020F0502020204030204" pitchFamily="34" charset="0"/>
                  </a:rPr>
                  <a:t>of the </a:t>
                </a:r>
                <a:r>
                  <a:rPr lang="en-US" sz="2000" dirty="0" smtClean="0">
                    <a:solidFill>
                      <a:schemeClr val="bg1"/>
                    </a:solidFill>
                    <a:latin typeface="Calibri" panose="020F0502020204030204" pitchFamily="34" charset="0"/>
                  </a:rPr>
                  <a:t>flow </a:t>
                </a:r>
              </a:p>
              <a:p>
                <a:pPr lvl="1"/>
                <a:endParaRPr lang="en-US" sz="400" i="1" dirty="0" smtClean="0">
                  <a:solidFill>
                    <a:schemeClr val="bg1"/>
                  </a:solidFill>
                  <a:latin typeface="Cambria Math" panose="02040503050406030204" pitchFamily="18" charset="0"/>
                  <a:ea typeface="Cambria Math" panose="02040503050406030204" pitchFamily="18" charset="0"/>
                </a:endParaRPr>
              </a:p>
              <a:p>
                <a:pPr lvl="1"/>
                <a14:m>
                  <m:oMath xmlns:m="http://schemas.openxmlformats.org/officeDocument/2006/math">
                    <m:r>
                      <a:rPr lang="en-US" sz="2000" b="0" i="1" smtClean="0">
                        <a:solidFill>
                          <a:schemeClr val="bg1"/>
                        </a:solidFill>
                        <a:latin typeface="Cambria Math" panose="02040503050406030204" pitchFamily="18" charset="0"/>
                        <a:ea typeface="Cambria Math" panose="02040503050406030204" pitchFamily="18" charset="0"/>
                      </a:rPr>
                      <m:t>         </m:t>
                    </m:r>
                    <m:r>
                      <a:rPr lang="en-US" sz="2000" i="1" smtClean="0">
                        <a:solidFill>
                          <a:schemeClr val="bg1"/>
                        </a:solidFill>
                        <a:latin typeface="Cambria Math" panose="02040503050406030204" pitchFamily="18" charset="0"/>
                        <a:ea typeface="Cambria Math" panose="02040503050406030204" pitchFamily="18" charset="0"/>
                      </a:rPr>
                      <m:t>→</m:t>
                    </m:r>
                  </m:oMath>
                </a14:m>
                <a:r>
                  <a:rPr lang="en-US" sz="2000" dirty="0" smtClean="0">
                    <a:solidFill>
                      <a:schemeClr val="bg1"/>
                    </a:solidFill>
                    <a:latin typeface="Calibri" panose="020F0502020204030204" pitchFamily="34" charset="0"/>
                  </a:rPr>
                  <a:t> minimize the “rotation” angle, i.e., minimize </a:t>
                </a:r>
                <a14:m>
                  <m:oMath xmlns:m="http://schemas.openxmlformats.org/officeDocument/2006/math">
                    <m:d>
                      <m:dPr>
                        <m:begChr m:val="‖"/>
                        <m:endChr m:val="‖"/>
                        <m:ctrlPr>
                          <a:rPr lang="en-US" sz="2000" i="1">
                            <a:solidFill>
                              <a:schemeClr val="bg1"/>
                            </a:solidFill>
                            <a:latin typeface="Cambria Math" panose="02040503050406030204" pitchFamily="18" charset="0"/>
                          </a:rPr>
                        </m:ctrlPr>
                      </m:dPr>
                      <m:e>
                        <m:r>
                          <a:rPr lang="en-US" sz="2000" b="1" i="1">
                            <a:solidFill>
                              <a:schemeClr val="bg1"/>
                            </a:solidFill>
                            <a:latin typeface="Cambria Math"/>
                          </a:rPr>
                          <m:t>𝑿</m:t>
                        </m:r>
                        <m:r>
                          <a:rPr lang="en-US" sz="2000" i="1">
                            <a:solidFill>
                              <a:schemeClr val="bg1"/>
                            </a:solidFill>
                            <a:latin typeface="Cambria Math"/>
                          </a:rPr>
                          <m:t>−</m:t>
                        </m:r>
                        <m:sSub>
                          <m:sSubPr>
                            <m:ctrlPr>
                              <a:rPr lang="en-US" sz="2000" i="1">
                                <a:solidFill>
                                  <a:schemeClr val="bg1"/>
                                </a:solidFill>
                                <a:latin typeface="Cambria Math" panose="02040503050406030204" pitchFamily="18" charset="0"/>
                              </a:rPr>
                            </m:ctrlPr>
                          </m:sSubPr>
                          <m:e>
                            <m:r>
                              <a:rPr lang="en-US" sz="2000" b="1" i="1">
                                <a:solidFill>
                                  <a:schemeClr val="bg1"/>
                                </a:solidFill>
                                <a:latin typeface="Cambria Math"/>
                              </a:rPr>
                              <m:t>𝑰</m:t>
                            </m:r>
                          </m:e>
                          <m:sub>
                            <m:d>
                              <m:dPr>
                                <m:ctrlPr>
                                  <a:rPr lang="en-US" sz="2000" i="1">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𝑀</m:t>
                                </m:r>
                                <m:r>
                                  <a:rPr lang="en-US" sz="2000" i="1">
                                    <a:solidFill>
                                      <a:schemeClr val="bg1"/>
                                    </a:solidFill>
                                    <a:latin typeface="Cambria Math"/>
                                  </a:rPr>
                                  <m:t>+</m:t>
                                </m:r>
                                <m:r>
                                  <a:rPr lang="en-US" sz="2000" b="0" i="1" smtClean="0">
                                    <a:solidFill>
                                      <a:schemeClr val="bg1"/>
                                    </a:solidFill>
                                    <a:latin typeface="Cambria Math" panose="02040503050406030204" pitchFamily="18" charset="0"/>
                                  </a:rPr>
                                  <m:t>𝑃</m:t>
                                </m:r>
                              </m:e>
                            </m:d>
                            <m:r>
                              <a:rPr lang="en-US" sz="2000" i="1">
                                <a:solidFill>
                                  <a:schemeClr val="bg1"/>
                                </a:solidFill>
                                <a:latin typeface="Cambria Math"/>
                              </a:rPr>
                              <m:t>,</m:t>
                            </m:r>
                            <m:r>
                              <a:rPr lang="en-US" sz="2000" b="0" i="1" smtClean="0">
                                <a:solidFill>
                                  <a:schemeClr val="bg1"/>
                                </a:solidFill>
                                <a:latin typeface="Cambria Math" panose="02040503050406030204" pitchFamily="18" charset="0"/>
                              </a:rPr>
                              <m:t>𝑀</m:t>
                            </m:r>
                          </m:sub>
                        </m:sSub>
                      </m:e>
                    </m:d>
                    <m:r>
                      <a:rPr lang="en-US" sz="2000" i="1" baseline="-25000">
                        <a:solidFill>
                          <a:schemeClr val="bg1"/>
                        </a:solidFill>
                        <a:latin typeface="Cambria Math"/>
                      </a:rPr>
                      <m:t>𝐹</m:t>
                    </m:r>
                  </m:oMath>
                </a14:m>
                <a:endParaRPr lang="en-US" sz="2000" dirty="0" smtClean="0">
                  <a:solidFill>
                    <a:schemeClr val="bg1"/>
                  </a:solidFill>
                  <a:latin typeface="Calibri" panose="020F0502020204030204" pitchFamily="34" charset="0"/>
                </a:endParaRPr>
              </a:p>
              <a:p>
                <a:pPr lvl="1"/>
                <a:endParaRPr lang="en-US" sz="900" dirty="0" smtClean="0">
                  <a:solidFill>
                    <a:schemeClr val="bg1"/>
                  </a:solidFill>
                  <a:latin typeface="Calibri" panose="020F0502020204030204" pitchFamily="34" charset="0"/>
                </a:endParaRPr>
              </a:p>
              <a:p>
                <a:pPr>
                  <a:lnSpc>
                    <a:spcPct val="100000"/>
                  </a:lnSpc>
                </a:pPr>
                <a:endParaRPr lang="en-US" sz="200" baseline="-25000" dirty="0">
                  <a:solidFill>
                    <a:schemeClr val="bg1"/>
                  </a:solidFill>
                  <a:latin typeface="Calibri" panose="020F0502020204030204" pitchFamily="34" charset="0"/>
                </a:endParaRPr>
              </a:p>
              <a:p>
                <a:pPr marL="914400" lvl="1" indent="-457200">
                  <a:buAutoNum type="arabicPeriod" startAt="2"/>
                </a:pPr>
                <a:r>
                  <a:rPr lang="en-US" sz="2000" dirty="0" smtClean="0">
                    <a:solidFill>
                      <a:schemeClr val="bg1"/>
                    </a:solidFill>
                    <a:latin typeface="Calibri" panose="020F0502020204030204" pitchFamily="34" charset="0"/>
                  </a:rPr>
                  <a:t>New </a:t>
                </a:r>
                <a:r>
                  <a:rPr lang="en-US" sz="2000" dirty="0">
                    <a:solidFill>
                      <a:schemeClr val="bg1"/>
                    </a:solidFill>
                    <a:latin typeface="Calibri" panose="020F0502020204030204" pitchFamily="34" charset="0"/>
                  </a:rPr>
                  <a:t>modes produce </a:t>
                </a:r>
                <a:r>
                  <a:rPr lang="en-US" sz="2000" i="1" u="sng" dirty="0">
                    <a:solidFill>
                      <a:schemeClr val="bg1"/>
                    </a:solidFill>
                    <a:latin typeface="Calibri" panose="020F0502020204030204" pitchFamily="34" charset="0"/>
                  </a:rPr>
                  <a:t>stable</a:t>
                </a:r>
                <a:r>
                  <a:rPr lang="en-US" sz="2000" dirty="0">
                    <a:solidFill>
                      <a:schemeClr val="bg1"/>
                    </a:solidFill>
                    <a:latin typeface="Calibri" panose="020F0502020204030204" pitchFamily="34" charset="0"/>
                  </a:rPr>
                  <a:t> and </a:t>
                </a:r>
                <a:r>
                  <a:rPr lang="en-US" sz="2000" i="1" u="sng" dirty="0">
                    <a:solidFill>
                      <a:schemeClr val="bg1"/>
                    </a:solidFill>
                    <a:latin typeface="Calibri" panose="020F0502020204030204" pitchFamily="34" charset="0"/>
                  </a:rPr>
                  <a:t>accurate</a:t>
                </a:r>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ROMs.</a:t>
                </a:r>
              </a:p>
              <a:p>
                <a:pPr lvl="1"/>
                <a:endParaRPr lang="en-US" sz="400" dirty="0">
                  <a:solidFill>
                    <a:schemeClr val="bg1"/>
                  </a:solidFill>
                  <a:latin typeface="Calibri" panose="020F0502020204030204" pitchFamily="34" charset="0"/>
                </a:endParaRPr>
              </a:p>
              <a:p>
                <a:pPr lvl="2"/>
                <a14:m>
                  <m:oMath xmlns:m="http://schemas.openxmlformats.org/officeDocument/2006/math">
                    <m:r>
                      <a:rPr lang="en-US" sz="2000" i="1">
                        <a:solidFill>
                          <a:schemeClr val="bg1"/>
                        </a:solidFill>
                        <a:latin typeface="Cambria Math" panose="02040503050406030204" pitchFamily="18" charset="0"/>
                        <a:ea typeface="Cambria Math" panose="02040503050406030204" pitchFamily="18" charset="0"/>
                      </a:rPr>
                      <m:t> →</m:t>
                    </m:r>
                  </m:oMath>
                </a14:m>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ensure appropriate balance between energy production and energy dissipation.</a:t>
                </a:r>
              </a:p>
              <a:p>
                <a:pPr lvl="2"/>
                <a:endParaRPr lang="en-US" sz="900" dirty="0">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1676400"/>
                <a:ext cx="8153040" cy="2751715"/>
              </a:xfrm>
              <a:prstGeom prst="rect">
                <a:avLst/>
              </a:prstGeom>
              <a:blipFill>
                <a:blip r:embed="rId3"/>
                <a:stretch>
                  <a:fillRect l="-74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0246368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227760"/>
            <a:ext cx="8229240" cy="991440"/>
          </a:xfrm>
          <a:prstGeom prst="rect">
            <a:avLst/>
          </a:prstGeom>
          <a:noFill/>
          <a:ln>
            <a:noFill/>
          </a:ln>
        </p:spPr>
        <p:txBody>
          <a:bodyPr anchor="ctr"/>
          <a:lstStyle/>
          <a:p>
            <a:r>
              <a:rPr lang="en-US" sz="3600" dirty="0" smtClean="0">
                <a:latin typeface="Calibri" panose="020F0502020204030204" pitchFamily="34" charset="0"/>
              </a:rPr>
              <a:t>Goals of proposed new approach to account for modal truncation</a:t>
            </a:r>
            <a:endParaRPr sz="36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81000" y="1676400"/>
                <a:ext cx="8153040" cy="2751715"/>
              </a:xfrm>
              <a:prstGeom prst="rect">
                <a:avLst/>
              </a:prstGeom>
              <a:noFill/>
              <a:ln>
                <a:solidFill>
                  <a:schemeClr val="tx1"/>
                </a:solidFill>
              </a:ln>
            </p:spPr>
            <p:txBody>
              <a:bodyPr wrap="square" rtlCol="0">
                <a:spAutoFit/>
              </a:bodyPr>
              <a:lstStyle/>
              <a:p>
                <a:pPr>
                  <a:lnSpc>
                    <a:spcPct val="100000"/>
                  </a:lnSpc>
                </a:pPr>
                <a:endParaRPr lang="en-US" sz="900" dirty="0" smtClean="0">
                  <a:latin typeface="Calibri" panose="020F0502020204030204" pitchFamily="34" charset="0"/>
                </a:endParaRPr>
              </a:p>
              <a:p>
                <a:pPr>
                  <a:lnSpc>
                    <a:spcPct val="100000"/>
                  </a:lnSpc>
                </a:pPr>
                <a:r>
                  <a:rPr lang="en-US" sz="2000" dirty="0" smtClean="0">
                    <a:latin typeface="Calibri" panose="020F0502020204030204" pitchFamily="34" charset="0"/>
                  </a:rPr>
                  <a:t>Find </a:t>
                </a:r>
                <a14:m>
                  <m:oMath xmlns:m="http://schemas.openxmlformats.org/officeDocument/2006/math">
                    <m:r>
                      <a:rPr lang="en-US" sz="2000" b="1" i="1">
                        <a:latin typeface="Cambria Math"/>
                      </a:rPr>
                      <m:t>𝑿</m:t>
                    </m:r>
                  </m:oMath>
                </a14:m>
                <a:r>
                  <a:rPr lang="en-US" sz="2000" b="1" dirty="0">
                    <a:latin typeface="Calibri" panose="020F0502020204030204" pitchFamily="34" charset="0"/>
                  </a:rPr>
                  <a:t> </a:t>
                </a:r>
                <a:r>
                  <a:rPr lang="en-US" sz="2000" dirty="0">
                    <a:latin typeface="Calibri" panose="020F0502020204030204" pitchFamily="34" charset="0"/>
                  </a:rPr>
                  <a:t>such </a:t>
                </a:r>
                <a:r>
                  <a:rPr lang="en-US" sz="2000" dirty="0" smtClean="0">
                    <a:latin typeface="Calibri" panose="020F0502020204030204" pitchFamily="34" charset="0"/>
                  </a:rPr>
                  <a:t>that:</a:t>
                </a:r>
              </a:p>
              <a:p>
                <a:pPr>
                  <a:lnSpc>
                    <a:spcPct val="100000"/>
                  </a:lnSpc>
                </a:pPr>
                <a:endParaRPr lang="en-US" sz="9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New modes </a:t>
                </a:r>
                <a14:m>
                  <m:oMath xmlns:m="http://schemas.openxmlformats.org/officeDocument/2006/math">
                    <m:acc>
                      <m:accPr>
                        <m:chr m:val="̃"/>
                        <m:ctrlPr>
                          <a:rPr lang="en-US" sz="2000" i="1">
                            <a:latin typeface="Cambria Math" panose="02040503050406030204" pitchFamily="18" charset="0"/>
                          </a:rPr>
                        </m:ctrlPr>
                      </m:accPr>
                      <m:e>
                        <m:r>
                          <a:rPr lang="en-US" sz="2000" b="1" i="1">
                            <a:latin typeface="Cambria Math" panose="02040503050406030204" pitchFamily="18" charset="0"/>
                            <a:ea typeface="Cambria Math" panose="02040503050406030204" pitchFamily="18" charset="0"/>
                          </a:rPr>
                          <m:t>𝝓</m:t>
                        </m:r>
                      </m:e>
                    </m:acc>
                  </m:oMath>
                </a14:m>
                <a:r>
                  <a:rPr lang="en-US" sz="2000" dirty="0">
                    <a:latin typeface="Calibri" panose="020F0502020204030204" pitchFamily="34" charset="0"/>
                  </a:rPr>
                  <a:t> remain </a:t>
                </a:r>
                <a:r>
                  <a:rPr lang="en-US" sz="2000" i="1" u="sng" dirty="0">
                    <a:latin typeface="Calibri" panose="020F0502020204030204" pitchFamily="34" charset="0"/>
                  </a:rPr>
                  <a:t>good approximations</a:t>
                </a:r>
                <a:r>
                  <a:rPr lang="en-US" sz="2000" i="1" dirty="0">
                    <a:latin typeface="Calibri" panose="020F0502020204030204" pitchFamily="34" charset="0"/>
                  </a:rPr>
                  <a:t> </a:t>
                </a:r>
                <a:r>
                  <a:rPr lang="en-US" sz="2000" dirty="0">
                    <a:latin typeface="Calibri" panose="020F0502020204030204" pitchFamily="34" charset="0"/>
                  </a:rPr>
                  <a:t>of the </a:t>
                </a:r>
                <a:r>
                  <a:rPr lang="en-US" sz="2000" dirty="0" smtClean="0">
                    <a:latin typeface="Calibri" panose="020F0502020204030204" pitchFamily="34" charset="0"/>
                  </a:rPr>
                  <a:t>flow </a:t>
                </a:r>
              </a:p>
              <a:p>
                <a:pPr lvl="1"/>
                <a:endParaRPr lang="en-US" sz="400" i="1" dirty="0" smtClean="0">
                  <a:latin typeface="Cambria Math" panose="02040503050406030204" pitchFamily="18" charset="0"/>
                  <a:ea typeface="Cambria Math" panose="02040503050406030204" pitchFamily="18" charset="0"/>
                </a:endParaRPr>
              </a:p>
              <a:p>
                <a:pPr lvl="1"/>
                <a14:m>
                  <m:oMath xmlns:m="http://schemas.openxmlformats.org/officeDocument/2006/math">
                    <m:r>
                      <a:rPr lang="en-US"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m:t>
                    </m:r>
                  </m:oMath>
                </a14:m>
                <a:r>
                  <a:rPr lang="en-US" sz="2000" dirty="0" smtClean="0">
                    <a:latin typeface="Calibri" panose="020F0502020204030204" pitchFamily="34" charset="0"/>
                  </a:rPr>
                  <a:t> minimize the “rotation” angle, i.e., minimize </a:t>
                </a:r>
                <a14:m>
                  <m:oMath xmlns:m="http://schemas.openxmlformats.org/officeDocument/2006/math">
                    <m:d>
                      <m:dPr>
                        <m:begChr m:val="‖"/>
                        <m:endChr m:val="‖"/>
                        <m:ctrlPr>
                          <a:rPr lang="en-US" sz="2000" i="1">
                            <a:latin typeface="Cambria Math" panose="02040503050406030204" pitchFamily="18" charset="0"/>
                          </a:rPr>
                        </m:ctrlPr>
                      </m:dPr>
                      <m:e>
                        <m:r>
                          <a:rPr lang="en-US" sz="2000" b="1" i="1">
                            <a:latin typeface="Cambria Math"/>
                          </a:rPr>
                          <m:t>𝑿</m:t>
                        </m:r>
                        <m:r>
                          <a:rPr lang="en-US" sz="2000" i="1">
                            <a:latin typeface="Cambria Math"/>
                          </a:rPr>
                          <m:t>−</m:t>
                        </m:r>
                        <m:sSub>
                          <m:sSubPr>
                            <m:ctrlPr>
                              <a:rPr lang="en-US" sz="2000" i="1">
                                <a:latin typeface="Cambria Math" panose="02040503050406030204" pitchFamily="18" charset="0"/>
                              </a:rPr>
                            </m:ctrlPr>
                          </m:sSubPr>
                          <m:e>
                            <m:r>
                              <a:rPr lang="en-US" sz="2000" b="1" i="1">
                                <a:latin typeface="Cambria Math"/>
                              </a:rPr>
                              <m:t>𝑰</m:t>
                            </m:r>
                          </m:e>
                          <m:sub>
                            <m:d>
                              <m:dPr>
                                <m:ctrlPr>
                                  <a:rPr lang="en-US" sz="2000" i="1">
                                    <a:latin typeface="Cambria Math" panose="02040503050406030204" pitchFamily="18" charset="0"/>
                                  </a:rPr>
                                </m:ctrlPr>
                              </m:dPr>
                              <m:e>
                                <m:r>
                                  <a:rPr lang="en-US" sz="2000" b="0" i="1" smtClean="0">
                                    <a:latin typeface="Cambria Math" panose="02040503050406030204" pitchFamily="18" charset="0"/>
                                  </a:rPr>
                                  <m:t>𝑀</m:t>
                                </m:r>
                                <m:r>
                                  <a:rPr lang="en-US" sz="2000" i="1">
                                    <a:latin typeface="Cambria Math"/>
                                  </a:rPr>
                                  <m:t>+</m:t>
                                </m:r>
                                <m:r>
                                  <a:rPr lang="en-US" sz="2000" b="0" i="1" smtClean="0">
                                    <a:latin typeface="Cambria Math" panose="02040503050406030204" pitchFamily="18" charset="0"/>
                                  </a:rPr>
                                  <m:t>𝑃</m:t>
                                </m:r>
                              </m:e>
                            </m:d>
                            <m:r>
                              <a:rPr lang="en-US" sz="2000" i="1">
                                <a:latin typeface="Cambria Math"/>
                              </a:rPr>
                              <m:t>,</m:t>
                            </m:r>
                            <m:r>
                              <a:rPr lang="en-US" sz="2000" b="0" i="1" smtClean="0">
                                <a:latin typeface="Cambria Math" panose="02040503050406030204" pitchFamily="18" charset="0"/>
                              </a:rPr>
                              <m:t>𝑀</m:t>
                            </m:r>
                          </m:sub>
                        </m:sSub>
                      </m:e>
                    </m:d>
                    <m:r>
                      <a:rPr lang="en-US" sz="2000" i="1" baseline="-25000">
                        <a:latin typeface="Cambria Math"/>
                      </a:rPr>
                      <m:t>𝐹</m:t>
                    </m:r>
                  </m:oMath>
                </a14:m>
                <a:endParaRPr lang="en-US" sz="2000" dirty="0" smtClean="0">
                  <a:latin typeface="Calibri" panose="020F0502020204030204" pitchFamily="34" charset="0"/>
                </a:endParaRPr>
              </a:p>
              <a:p>
                <a:pPr lvl="1"/>
                <a:endParaRPr lang="en-US" sz="900" dirty="0" smtClean="0">
                  <a:latin typeface="Calibri" panose="020F0502020204030204" pitchFamily="34" charset="0"/>
                </a:endParaRPr>
              </a:p>
              <a:p>
                <a:pPr>
                  <a:lnSpc>
                    <a:spcPct val="100000"/>
                  </a:lnSpc>
                </a:pPr>
                <a:endParaRPr lang="en-US" sz="200" baseline="-25000" dirty="0">
                  <a:latin typeface="Calibri" panose="020F0502020204030204" pitchFamily="34" charset="0"/>
                </a:endParaRPr>
              </a:p>
              <a:p>
                <a:pPr marL="914400" lvl="1" indent="-457200">
                  <a:buAutoNum type="arabicPeriod" startAt="2"/>
                </a:pPr>
                <a:r>
                  <a:rPr lang="en-US" sz="2000" dirty="0" smtClean="0">
                    <a:solidFill>
                      <a:schemeClr val="bg1"/>
                    </a:solidFill>
                    <a:latin typeface="Calibri" panose="020F0502020204030204" pitchFamily="34" charset="0"/>
                  </a:rPr>
                  <a:t>New </a:t>
                </a:r>
                <a:r>
                  <a:rPr lang="en-US" sz="2000" dirty="0">
                    <a:solidFill>
                      <a:schemeClr val="bg1"/>
                    </a:solidFill>
                    <a:latin typeface="Calibri" panose="020F0502020204030204" pitchFamily="34" charset="0"/>
                  </a:rPr>
                  <a:t>modes produce </a:t>
                </a:r>
                <a:r>
                  <a:rPr lang="en-US" sz="2000" i="1" u="sng" dirty="0">
                    <a:solidFill>
                      <a:schemeClr val="bg1"/>
                    </a:solidFill>
                    <a:latin typeface="Calibri" panose="020F0502020204030204" pitchFamily="34" charset="0"/>
                  </a:rPr>
                  <a:t>stable</a:t>
                </a:r>
                <a:r>
                  <a:rPr lang="en-US" sz="2000" dirty="0">
                    <a:solidFill>
                      <a:schemeClr val="bg1"/>
                    </a:solidFill>
                    <a:latin typeface="Calibri" panose="020F0502020204030204" pitchFamily="34" charset="0"/>
                  </a:rPr>
                  <a:t> and </a:t>
                </a:r>
                <a:r>
                  <a:rPr lang="en-US" sz="2000" i="1" u="sng" dirty="0">
                    <a:solidFill>
                      <a:schemeClr val="bg1"/>
                    </a:solidFill>
                    <a:latin typeface="Calibri" panose="020F0502020204030204" pitchFamily="34" charset="0"/>
                  </a:rPr>
                  <a:t>accurate</a:t>
                </a:r>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ROMs.</a:t>
                </a:r>
              </a:p>
              <a:p>
                <a:pPr lvl="1"/>
                <a:endParaRPr lang="en-US" sz="400" dirty="0">
                  <a:solidFill>
                    <a:schemeClr val="bg1"/>
                  </a:solidFill>
                  <a:latin typeface="Calibri" panose="020F0502020204030204" pitchFamily="34" charset="0"/>
                </a:endParaRPr>
              </a:p>
              <a:p>
                <a:pPr lvl="2"/>
                <a14:m>
                  <m:oMath xmlns:m="http://schemas.openxmlformats.org/officeDocument/2006/math">
                    <m:r>
                      <a:rPr lang="en-US" sz="2000" i="1">
                        <a:solidFill>
                          <a:schemeClr val="bg1"/>
                        </a:solidFill>
                        <a:latin typeface="Cambria Math" panose="02040503050406030204" pitchFamily="18" charset="0"/>
                        <a:ea typeface="Cambria Math" panose="02040503050406030204" pitchFamily="18" charset="0"/>
                      </a:rPr>
                      <m:t> →</m:t>
                    </m:r>
                  </m:oMath>
                </a14:m>
                <a:r>
                  <a:rPr lang="en-US" sz="2000" dirty="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ensure appropriate balance between energy production and energy dissipation.</a:t>
                </a:r>
              </a:p>
              <a:p>
                <a:pPr lvl="2"/>
                <a:endParaRPr lang="en-US" sz="900"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1676400"/>
                <a:ext cx="8153040" cy="2751715"/>
              </a:xfrm>
              <a:prstGeom prst="rect">
                <a:avLst/>
              </a:prstGeom>
              <a:blipFill>
                <a:blip r:embed="rId3"/>
                <a:stretch>
                  <a:fillRect l="-74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4694654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227760"/>
            <a:ext cx="8229240" cy="991440"/>
          </a:xfrm>
          <a:prstGeom prst="rect">
            <a:avLst/>
          </a:prstGeom>
          <a:noFill/>
          <a:ln>
            <a:noFill/>
          </a:ln>
        </p:spPr>
        <p:txBody>
          <a:bodyPr anchor="ctr"/>
          <a:lstStyle/>
          <a:p>
            <a:r>
              <a:rPr lang="en-US" sz="3600" dirty="0" smtClean="0">
                <a:latin typeface="Calibri" panose="020F0502020204030204" pitchFamily="34" charset="0"/>
              </a:rPr>
              <a:t>Goals of proposed new approach to account for modal truncation</a:t>
            </a:r>
            <a:endParaRPr sz="36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81000" y="1676400"/>
                <a:ext cx="8153040" cy="2751715"/>
              </a:xfrm>
              <a:prstGeom prst="rect">
                <a:avLst/>
              </a:prstGeom>
              <a:noFill/>
              <a:ln>
                <a:solidFill>
                  <a:schemeClr val="tx1"/>
                </a:solidFill>
              </a:ln>
            </p:spPr>
            <p:txBody>
              <a:bodyPr wrap="square" rtlCol="0">
                <a:spAutoFit/>
              </a:bodyPr>
              <a:lstStyle/>
              <a:p>
                <a:pPr>
                  <a:lnSpc>
                    <a:spcPct val="100000"/>
                  </a:lnSpc>
                </a:pPr>
                <a:endParaRPr lang="en-US" sz="900" dirty="0" smtClean="0">
                  <a:latin typeface="Calibri" panose="020F0502020204030204" pitchFamily="34" charset="0"/>
                </a:endParaRPr>
              </a:p>
              <a:p>
                <a:pPr>
                  <a:lnSpc>
                    <a:spcPct val="100000"/>
                  </a:lnSpc>
                </a:pPr>
                <a:r>
                  <a:rPr lang="en-US" sz="2000" dirty="0" smtClean="0">
                    <a:latin typeface="Calibri" panose="020F0502020204030204" pitchFamily="34" charset="0"/>
                  </a:rPr>
                  <a:t>Find </a:t>
                </a:r>
                <a14:m>
                  <m:oMath xmlns:m="http://schemas.openxmlformats.org/officeDocument/2006/math">
                    <m:r>
                      <a:rPr lang="en-US" sz="2000" b="1" i="1">
                        <a:latin typeface="Cambria Math"/>
                      </a:rPr>
                      <m:t>𝑿</m:t>
                    </m:r>
                  </m:oMath>
                </a14:m>
                <a:r>
                  <a:rPr lang="en-US" sz="2000" b="1" dirty="0">
                    <a:latin typeface="Calibri" panose="020F0502020204030204" pitchFamily="34" charset="0"/>
                  </a:rPr>
                  <a:t> </a:t>
                </a:r>
                <a:r>
                  <a:rPr lang="en-US" sz="2000" dirty="0">
                    <a:latin typeface="Calibri" panose="020F0502020204030204" pitchFamily="34" charset="0"/>
                  </a:rPr>
                  <a:t>such </a:t>
                </a:r>
                <a:r>
                  <a:rPr lang="en-US" sz="2000" dirty="0" smtClean="0">
                    <a:latin typeface="Calibri" panose="020F0502020204030204" pitchFamily="34" charset="0"/>
                  </a:rPr>
                  <a:t>that:</a:t>
                </a:r>
              </a:p>
              <a:p>
                <a:pPr>
                  <a:lnSpc>
                    <a:spcPct val="100000"/>
                  </a:lnSpc>
                </a:pPr>
                <a:endParaRPr lang="en-US" sz="9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New modes </a:t>
                </a:r>
                <a14:m>
                  <m:oMath xmlns:m="http://schemas.openxmlformats.org/officeDocument/2006/math">
                    <m:acc>
                      <m:accPr>
                        <m:chr m:val="̃"/>
                        <m:ctrlPr>
                          <a:rPr lang="en-US" sz="2000" i="1">
                            <a:latin typeface="Cambria Math" panose="02040503050406030204" pitchFamily="18" charset="0"/>
                          </a:rPr>
                        </m:ctrlPr>
                      </m:accPr>
                      <m:e>
                        <m:r>
                          <a:rPr lang="en-US" sz="2000" b="1" i="1">
                            <a:latin typeface="Cambria Math" panose="02040503050406030204" pitchFamily="18" charset="0"/>
                            <a:ea typeface="Cambria Math" panose="02040503050406030204" pitchFamily="18" charset="0"/>
                          </a:rPr>
                          <m:t>𝝓</m:t>
                        </m:r>
                      </m:e>
                    </m:acc>
                  </m:oMath>
                </a14:m>
                <a:r>
                  <a:rPr lang="en-US" sz="2000" dirty="0">
                    <a:latin typeface="Calibri" panose="020F0502020204030204" pitchFamily="34" charset="0"/>
                  </a:rPr>
                  <a:t> remain </a:t>
                </a:r>
                <a:r>
                  <a:rPr lang="en-US" sz="2000" i="1" u="sng" dirty="0">
                    <a:latin typeface="Calibri" panose="020F0502020204030204" pitchFamily="34" charset="0"/>
                  </a:rPr>
                  <a:t>good approximations</a:t>
                </a:r>
                <a:r>
                  <a:rPr lang="en-US" sz="2000" i="1" dirty="0">
                    <a:latin typeface="Calibri" panose="020F0502020204030204" pitchFamily="34" charset="0"/>
                  </a:rPr>
                  <a:t> </a:t>
                </a:r>
                <a:r>
                  <a:rPr lang="en-US" sz="2000" dirty="0">
                    <a:latin typeface="Calibri" panose="020F0502020204030204" pitchFamily="34" charset="0"/>
                  </a:rPr>
                  <a:t>of the </a:t>
                </a:r>
                <a:r>
                  <a:rPr lang="en-US" sz="2000" dirty="0" smtClean="0">
                    <a:latin typeface="Calibri" panose="020F0502020204030204" pitchFamily="34" charset="0"/>
                  </a:rPr>
                  <a:t>flow </a:t>
                </a:r>
              </a:p>
              <a:p>
                <a:pPr lvl="1"/>
                <a:endParaRPr lang="en-US" sz="400" i="1" dirty="0" smtClean="0">
                  <a:latin typeface="Cambria Math" panose="02040503050406030204" pitchFamily="18" charset="0"/>
                  <a:ea typeface="Cambria Math" panose="02040503050406030204" pitchFamily="18" charset="0"/>
                </a:endParaRPr>
              </a:p>
              <a:p>
                <a:pPr lvl="1"/>
                <a14:m>
                  <m:oMath xmlns:m="http://schemas.openxmlformats.org/officeDocument/2006/math">
                    <m:r>
                      <a:rPr lang="en-US"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m:t>
                    </m:r>
                  </m:oMath>
                </a14:m>
                <a:r>
                  <a:rPr lang="en-US" sz="2000" dirty="0" smtClean="0">
                    <a:latin typeface="Calibri" panose="020F0502020204030204" pitchFamily="34" charset="0"/>
                  </a:rPr>
                  <a:t> minimize the “rotation” angle, i.e., minimize </a:t>
                </a:r>
                <a14:m>
                  <m:oMath xmlns:m="http://schemas.openxmlformats.org/officeDocument/2006/math">
                    <m:d>
                      <m:dPr>
                        <m:begChr m:val="‖"/>
                        <m:endChr m:val="‖"/>
                        <m:ctrlPr>
                          <a:rPr lang="en-US" sz="2000" i="1">
                            <a:latin typeface="Cambria Math" panose="02040503050406030204" pitchFamily="18" charset="0"/>
                          </a:rPr>
                        </m:ctrlPr>
                      </m:dPr>
                      <m:e>
                        <m:r>
                          <a:rPr lang="en-US" sz="2000" b="1" i="1">
                            <a:latin typeface="Cambria Math"/>
                          </a:rPr>
                          <m:t>𝑿</m:t>
                        </m:r>
                        <m:r>
                          <a:rPr lang="en-US" sz="2000" i="1">
                            <a:latin typeface="Cambria Math"/>
                          </a:rPr>
                          <m:t>−</m:t>
                        </m:r>
                        <m:sSub>
                          <m:sSubPr>
                            <m:ctrlPr>
                              <a:rPr lang="en-US" sz="2000" i="1">
                                <a:latin typeface="Cambria Math" panose="02040503050406030204" pitchFamily="18" charset="0"/>
                              </a:rPr>
                            </m:ctrlPr>
                          </m:sSubPr>
                          <m:e>
                            <m:r>
                              <a:rPr lang="en-US" sz="2000" b="1" i="1">
                                <a:latin typeface="Cambria Math"/>
                              </a:rPr>
                              <m:t>𝑰</m:t>
                            </m:r>
                          </m:e>
                          <m:sub>
                            <m:d>
                              <m:dPr>
                                <m:ctrlPr>
                                  <a:rPr lang="en-US" sz="2000" i="1">
                                    <a:latin typeface="Cambria Math" panose="02040503050406030204" pitchFamily="18" charset="0"/>
                                  </a:rPr>
                                </m:ctrlPr>
                              </m:dPr>
                              <m:e>
                                <m:r>
                                  <a:rPr lang="en-US" sz="2000" b="0" i="1" smtClean="0">
                                    <a:latin typeface="Cambria Math" panose="02040503050406030204" pitchFamily="18" charset="0"/>
                                  </a:rPr>
                                  <m:t>𝑀</m:t>
                                </m:r>
                                <m:r>
                                  <a:rPr lang="en-US" sz="2000" i="1">
                                    <a:latin typeface="Cambria Math"/>
                                  </a:rPr>
                                  <m:t>+</m:t>
                                </m:r>
                                <m:r>
                                  <a:rPr lang="en-US" sz="2000" b="0" i="1" smtClean="0">
                                    <a:latin typeface="Cambria Math" panose="02040503050406030204" pitchFamily="18" charset="0"/>
                                  </a:rPr>
                                  <m:t>𝑃</m:t>
                                </m:r>
                              </m:e>
                            </m:d>
                            <m:r>
                              <a:rPr lang="en-US" sz="2000" i="1">
                                <a:latin typeface="Cambria Math"/>
                              </a:rPr>
                              <m:t>,</m:t>
                            </m:r>
                            <m:r>
                              <a:rPr lang="en-US" sz="2000" b="0" i="1" smtClean="0">
                                <a:latin typeface="Cambria Math" panose="02040503050406030204" pitchFamily="18" charset="0"/>
                              </a:rPr>
                              <m:t>𝑀</m:t>
                            </m:r>
                          </m:sub>
                        </m:sSub>
                      </m:e>
                    </m:d>
                    <m:r>
                      <a:rPr lang="en-US" sz="2000" i="1" baseline="-25000">
                        <a:latin typeface="Cambria Math"/>
                      </a:rPr>
                      <m:t>𝐹</m:t>
                    </m:r>
                  </m:oMath>
                </a14:m>
                <a:endParaRPr lang="en-US" sz="2000" dirty="0" smtClean="0">
                  <a:latin typeface="Calibri" panose="020F0502020204030204" pitchFamily="34" charset="0"/>
                </a:endParaRPr>
              </a:p>
              <a:p>
                <a:pPr lvl="1"/>
                <a:endParaRPr lang="en-US" sz="900" dirty="0" smtClean="0">
                  <a:latin typeface="Calibri" panose="020F0502020204030204" pitchFamily="34" charset="0"/>
                </a:endParaRPr>
              </a:p>
              <a:p>
                <a:pPr>
                  <a:lnSpc>
                    <a:spcPct val="100000"/>
                  </a:lnSpc>
                </a:pPr>
                <a:endParaRPr lang="en-US" sz="200" baseline="-25000" dirty="0">
                  <a:latin typeface="Calibri" panose="020F0502020204030204" pitchFamily="34" charset="0"/>
                </a:endParaRPr>
              </a:p>
              <a:p>
                <a:pPr marL="914400" lvl="1" indent="-457200">
                  <a:buAutoNum type="arabicPeriod" startAt="2"/>
                </a:pPr>
                <a:r>
                  <a:rPr lang="en-US" sz="2000" dirty="0" smtClean="0">
                    <a:latin typeface="Calibri" panose="020F0502020204030204" pitchFamily="34" charset="0"/>
                  </a:rPr>
                  <a:t>New </a:t>
                </a:r>
                <a:r>
                  <a:rPr lang="en-US" sz="2000" dirty="0">
                    <a:latin typeface="Calibri" panose="020F0502020204030204" pitchFamily="34" charset="0"/>
                  </a:rPr>
                  <a:t>modes produce </a:t>
                </a:r>
                <a:r>
                  <a:rPr lang="en-US" sz="2000" i="1" u="sng" dirty="0">
                    <a:latin typeface="Calibri" panose="020F0502020204030204" pitchFamily="34" charset="0"/>
                  </a:rPr>
                  <a:t>stable</a:t>
                </a:r>
                <a:r>
                  <a:rPr lang="en-US" sz="2000" dirty="0">
                    <a:latin typeface="Calibri" panose="020F0502020204030204" pitchFamily="34" charset="0"/>
                  </a:rPr>
                  <a:t> and </a:t>
                </a:r>
                <a:r>
                  <a:rPr lang="en-US" sz="2000" i="1" u="sng" dirty="0">
                    <a:latin typeface="Calibri" panose="020F0502020204030204" pitchFamily="34" charset="0"/>
                  </a:rPr>
                  <a:t>accurate</a:t>
                </a:r>
                <a:r>
                  <a:rPr lang="en-US" sz="2000" dirty="0">
                    <a:latin typeface="Calibri" panose="020F0502020204030204" pitchFamily="34" charset="0"/>
                  </a:rPr>
                  <a:t> </a:t>
                </a:r>
                <a:r>
                  <a:rPr lang="en-US" sz="2000" dirty="0" smtClean="0">
                    <a:latin typeface="Calibri" panose="020F0502020204030204" pitchFamily="34" charset="0"/>
                  </a:rPr>
                  <a:t>ROMs.</a:t>
                </a:r>
              </a:p>
              <a:p>
                <a:pPr lvl="1"/>
                <a:endParaRPr lang="en-US" sz="400" dirty="0">
                  <a:latin typeface="Calibri" panose="020F0502020204030204" pitchFamily="34" charset="0"/>
                </a:endParaRPr>
              </a:p>
              <a:p>
                <a:pPr lvl="2"/>
                <a14:m>
                  <m:oMath xmlns:m="http://schemas.openxmlformats.org/officeDocument/2006/math">
                    <m:r>
                      <a:rPr lang="en-US" sz="2000" i="1">
                        <a:latin typeface="Cambria Math" panose="02040503050406030204" pitchFamily="18" charset="0"/>
                        <a:ea typeface="Cambria Math" panose="02040503050406030204" pitchFamily="18" charset="0"/>
                      </a:rPr>
                      <m:t> →</m:t>
                    </m:r>
                  </m:oMath>
                </a14:m>
                <a:r>
                  <a:rPr lang="en-US" sz="2000" dirty="0">
                    <a:latin typeface="Calibri" panose="020F0502020204030204" pitchFamily="34" charset="0"/>
                  </a:rPr>
                  <a:t> </a:t>
                </a:r>
                <a:r>
                  <a:rPr lang="en-US" sz="2000" dirty="0" smtClean="0">
                    <a:latin typeface="Calibri" panose="020F0502020204030204" pitchFamily="34" charset="0"/>
                  </a:rPr>
                  <a:t>ensure appropriate balance between energy production and energy dissipation.</a:t>
                </a:r>
              </a:p>
              <a:p>
                <a:pPr lvl="2"/>
                <a:endParaRPr lang="en-US" sz="900"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1676400"/>
                <a:ext cx="8153040" cy="2751715"/>
              </a:xfrm>
              <a:prstGeom prst="rect">
                <a:avLst/>
              </a:prstGeom>
              <a:blipFill>
                <a:blip r:embed="rId3"/>
                <a:stretch>
                  <a:fillRect l="-74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9303539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Outline</a:t>
            </a:r>
            <a:endParaRPr sz="3600" dirty="0">
              <a:latin typeface="Calibri" panose="020F0502020204030204" pitchFamily="34" charset="0"/>
            </a:endParaRPr>
          </a:p>
        </p:txBody>
      </p:sp>
      <p:sp>
        <p:nvSpPr>
          <p:cNvPr id="102" name="TextShape 2"/>
          <p:cNvSpPr txBox="1"/>
          <p:nvPr/>
        </p:nvSpPr>
        <p:spPr>
          <a:xfrm>
            <a:off x="228600" y="838200"/>
            <a:ext cx="8229240" cy="4874400"/>
          </a:xfrm>
          <a:prstGeom prst="rect">
            <a:avLst/>
          </a:prstGeom>
          <a:noFill/>
          <a:ln>
            <a:noFill/>
          </a:ln>
        </p:spPr>
        <p:txBody>
          <a:bodyPr/>
          <a:lstStyle/>
          <a:p>
            <a:pPr marL="457200" indent="-457200">
              <a:lnSpc>
                <a:spcPct val="100000"/>
              </a:lnSpc>
              <a:buFont typeface="+mj-lt"/>
              <a:buAutoNum type="arabicPeriod"/>
            </a:pPr>
            <a:r>
              <a:rPr lang="en-US" sz="2400" b="1" dirty="0" smtClean="0">
                <a:latin typeface="Calibri" panose="020F0502020204030204" pitchFamily="34" charset="0"/>
              </a:rPr>
              <a:t>Motivation/Background</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smtClean="0">
              <a:latin typeface="Calibri" panose="020F0502020204030204" pitchFamily="34" charset="0"/>
            </a:endParaRPr>
          </a:p>
          <a:p>
            <a:pPr marL="457200" indent="-457200">
              <a:lnSpc>
                <a:spcPct val="100000"/>
              </a:lnSpc>
              <a:buFont typeface="+mj-lt"/>
              <a:buAutoNum type="arabicPeriod"/>
            </a:pPr>
            <a:r>
              <a:rPr lang="en-US" sz="2400" dirty="0" smtClean="0">
                <a:latin typeface="Calibri" panose="020F0502020204030204" pitchFamily="34" charset="0"/>
              </a:rPr>
              <a:t>Section 2: POD/</a:t>
            </a:r>
            <a:r>
              <a:rPr lang="en-US" sz="2400" dirty="0" err="1" smtClean="0">
                <a:latin typeface="Calibri" panose="020F0502020204030204" pitchFamily="34" charset="0"/>
              </a:rPr>
              <a:t>Galerkin</a:t>
            </a:r>
            <a:r>
              <a:rPr lang="en-US" sz="2400" dirty="0" smtClean="0">
                <a:latin typeface="Calibri" panose="020F0502020204030204" pitchFamily="34" charset="0"/>
              </a:rPr>
              <a:t> ROMs for </a:t>
            </a:r>
            <a:r>
              <a:rPr lang="en-US" sz="2400" dirty="0">
                <a:latin typeface="Calibri" panose="020F0502020204030204" pitchFamily="34" charset="0"/>
              </a:rPr>
              <a:t>Incompressible Flows</a:t>
            </a:r>
          </a:p>
          <a:p>
            <a:pPr marL="800100" lvl="1" indent="-342900">
              <a:buFont typeface="Arial" panose="020B0604020202020204" pitchFamily="34" charset="0"/>
              <a:buChar char="•"/>
            </a:pPr>
            <a:endParaRPr lang="en-US" sz="400" dirty="0" smtClean="0">
              <a:latin typeface="Calibri" panose="020F0502020204030204" pitchFamily="34" charset="0"/>
            </a:endParaRPr>
          </a:p>
          <a:p>
            <a:pPr marL="800100" lvl="1" indent="-342900">
              <a:buFont typeface="Arial" panose="020B0604020202020204" pitchFamily="34" charset="0"/>
              <a:buChar char="•"/>
            </a:pPr>
            <a:endParaRPr lang="en-US" sz="400" dirty="0">
              <a:latin typeface="Calibri" panose="020F0502020204030204" pitchFamily="34" charset="0"/>
            </a:endParaRPr>
          </a:p>
          <a:p>
            <a:pPr marL="457200" indent="-457200">
              <a:lnSpc>
                <a:spcPct val="100000"/>
              </a:lnSpc>
              <a:buAutoNum type="arabicPeriod" startAt="3"/>
            </a:pPr>
            <a:r>
              <a:rPr lang="en-US" sz="2400" dirty="0" smtClean="0">
                <a:latin typeface="Calibri" panose="020F0502020204030204" pitchFamily="34" charset="0"/>
              </a:rPr>
              <a:t>Background on Turbulence </a:t>
            </a:r>
            <a:r>
              <a:rPr lang="en-US" sz="2400" dirty="0">
                <a:latin typeface="Calibri" panose="020F0502020204030204" pitchFamily="34" charset="0"/>
              </a:rPr>
              <a:t>M</a:t>
            </a:r>
            <a:r>
              <a:rPr lang="en-US" sz="2400" dirty="0" smtClean="0">
                <a:latin typeface="Calibri" panose="020F0502020204030204" pitchFamily="34" charset="0"/>
              </a:rPr>
              <a:t>odeling/Large Eddy Simulation</a:t>
            </a:r>
          </a:p>
          <a:p>
            <a:pPr>
              <a:lnSpc>
                <a:spcPct val="100000"/>
              </a:lnSpc>
            </a:pPr>
            <a:endParaRPr lang="en-US" sz="400" dirty="0" smtClean="0">
              <a:latin typeface="Calibri" panose="020F0502020204030204" pitchFamily="34" charset="0"/>
            </a:endParaRPr>
          </a:p>
          <a:p>
            <a:pPr>
              <a:lnSpc>
                <a:spcPct val="100000"/>
              </a:lnSpc>
            </a:pPr>
            <a:endParaRPr lang="en-US" sz="400" dirty="0" smtClean="0">
              <a:latin typeface="Calibri" panose="020F0502020204030204" pitchFamily="34" charset="0"/>
            </a:endParaRPr>
          </a:p>
          <a:p>
            <a:pPr>
              <a:lnSpc>
                <a:spcPct val="100000"/>
              </a:lnSpc>
            </a:pPr>
            <a:r>
              <a:rPr lang="en-US" sz="2400" dirty="0" smtClean="0">
                <a:latin typeface="Calibri" panose="020F0502020204030204" pitchFamily="34" charset="0"/>
              </a:rPr>
              <a:t>4.   Section 3: POD Closure Models</a:t>
            </a:r>
          </a:p>
          <a:p>
            <a:pPr marL="800100" lvl="1" indent="-342900">
              <a:buFont typeface="Arial" panose="020B0604020202020204" pitchFamily="34" charset="0"/>
              <a:buChar char="•"/>
            </a:pPr>
            <a:r>
              <a:rPr lang="en-US" sz="2400" dirty="0" smtClean="0">
                <a:latin typeface="Calibri" panose="020F0502020204030204" pitchFamily="34" charset="0"/>
              </a:rPr>
              <a:t>Mixing Length (ML)</a:t>
            </a:r>
          </a:p>
          <a:p>
            <a:pPr marL="800100" lvl="1" indent="-342900">
              <a:buFont typeface="Arial" panose="020B0604020202020204" pitchFamily="34" charset="0"/>
              <a:buChar char="•"/>
            </a:pPr>
            <a:r>
              <a:rPr lang="en-US" sz="2400" dirty="0" err="1" smtClean="0">
                <a:latin typeface="Calibri" panose="020F0502020204030204" pitchFamily="34" charset="0"/>
              </a:rPr>
              <a:t>Smagorinsky</a:t>
            </a:r>
            <a:r>
              <a:rPr lang="en-US" sz="2400" dirty="0" smtClean="0">
                <a:latin typeface="Calibri" panose="020F0502020204030204" pitchFamily="34" charset="0"/>
              </a:rPr>
              <a:t> (S)</a:t>
            </a:r>
          </a:p>
          <a:p>
            <a:pPr marL="800100" lvl="1" indent="-342900">
              <a:buFont typeface="Arial" panose="020B0604020202020204" pitchFamily="34" charset="0"/>
              <a:buChar char="•"/>
            </a:pPr>
            <a:r>
              <a:rPr lang="en-US" sz="2400" dirty="0" err="1" smtClean="0">
                <a:latin typeface="Calibri" panose="020F0502020204030204" pitchFamily="34" charset="0"/>
              </a:rPr>
              <a:t>Variational</a:t>
            </a:r>
            <a:r>
              <a:rPr lang="en-US" sz="2400" dirty="0" smtClean="0">
                <a:latin typeface="Calibri" panose="020F0502020204030204" pitchFamily="34" charset="0"/>
              </a:rPr>
              <a:t> Multi-Scale (VMS)</a:t>
            </a:r>
          </a:p>
          <a:p>
            <a:pPr marL="800100" lvl="1" indent="-342900">
              <a:buFont typeface="Arial" panose="020B0604020202020204" pitchFamily="34" charset="0"/>
              <a:buChar char="•"/>
            </a:pPr>
            <a:r>
              <a:rPr lang="en-US" sz="2400" dirty="0" smtClean="0">
                <a:latin typeface="Calibri" panose="020F0502020204030204" pitchFamily="34" charset="0"/>
              </a:rPr>
              <a:t>Dynamic </a:t>
            </a:r>
            <a:r>
              <a:rPr lang="en-US" sz="2400" dirty="0" err="1" smtClean="0">
                <a:latin typeface="Calibri" panose="020F0502020204030204" pitchFamily="34" charset="0"/>
              </a:rPr>
              <a:t>Subgrid</a:t>
            </a:r>
            <a:r>
              <a:rPr lang="en-US" sz="2400" dirty="0" smtClean="0">
                <a:latin typeface="Calibri" panose="020F0502020204030204" pitchFamily="34" charset="0"/>
              </a:rPr>
              <a:t> (DS)</a:t>
            </a:r>
          </a:p>
          <a:p>
            <a:pPr lvl="1"/>
            <a:endParaRPr lang="en-US" sz="400" dirty="0" smtClean="0">
              <a:latin typeface="Calibri" panose="020F0502020204030204" pitchFamily="34" charset="0"/>
            </a:endParaRPr>
          </a:p>
          <a:p>
            <a:pPr lvl="1"/>
            <a:endParaRPr lang="en-US" sz="400" dirty="0" smtClean="0">
              <a:latin typeface="Calibri" panose="020F0502020204030204" pitchFamily="34" charset="0"/>
            </a:endParaRPr>
          </a:p>
          <a:p>
            <a:pPr marL="457200" indent="-457200">
              <a:buAutoNum type="arabicPeriod" startAt="5"/>
            </a:pPr>
            <a:r>
              <a:rPr lang="en-US" sz="2400" dirty="0" smtClean="0">
                <a:latin typeface="Calibri" panose="020F0502020204030204" pitchFamily="34" charset="0"/>
              </a:rPr>
              <a:t>Section 4.1: Computational Efficiency</a:t>
            </a:r>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6.   Section 4.2: Numerical Results for 3D Flow Around Cylinder</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7.   Section 5 and Beyond: Future/Follow-Up Work</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r>
              <a:rPr lang="en-US" sz="2400" dirty="0" smtClean="0">
                <a:latin typeface="Calibri" panose="020F0502020204030204" pitchFamily="34" charset="0"/>
              </a:rPr>
              <a:t>[8.  Basis Rotation (My Work – an Alternative Approach)] </a:t>
            </a:r>
            <a:endParaRPr lang="en-US" sz="2400" dirty="0">
              <a:latin typeface="Calibri" panose="020F0502020204030204" pitchFamily="34" charset="0"/>
            </a:endParaRPr>
          </a:p>
          <a:p>
            <a:pPr marL="228600" indent="-228600">
              <a:lnSpc>
                <a:spcPct val="100000"/>
              </a:lnSpc>
              <a:buAutoNum type="arabicPeriod" startAt="3"/>
            </a:pPr>
            <a:endParaRPr lang="en-US" sz="400" dirty="0">
              <a:latin typeface="Calibri" panose="020F0502020204030204" pitchFamily="34" charset="0"/>
            </a:endParaRPr>
          </a:p>
          <a:p>
            <a:pPr marL="457200" indent="-457200">
              <a:lnSpc>
                <a:spcPct val="100000"/>
              </a:lnSpc>
              <a:buAutoNum type="arabicPeriod" startAt="2"/>
            </a:pPr>
            <a:endParaRPr lang="en-US" sz="400" dirty="0" smtClean="0">
              <a:latin typeface="Calibri" panose="020F0502020204030204" pitchFamily="34" charset="0"/>
            </a:endParaRPr>
          </a:p>
          <a:p>
            <a:endParaRPr sz="2400" dirty="0">
              <a:latin typeface="Calibri" panose="020F0502020204030204" pitchFamily="34" charset="0"/>
            </a:endParaRPr>
          </a:p>
        </p:txBody>
      </p:sp>
    </p:spTree>
    <p:extLst>
      <p:ext uri="{BB962C8B-B14F-4D97-AF65-F5344CB8AC3E}">
        <p14:creationId xmlns:p14="http://schemas.microsoft.com/office/powerpoint/2010/main" val="6495559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227760"/>
            <a:ext cx="8229240" cy="991440"/>
          </a:xfrm>
          <a:prstGeom prst="rect">
            <a:avLst/>
          </a:prstGeom>
          <a:noFill/>
          <a:ln>
            <a:noFill/>
          </a:ln>
        </p:spPr>
        <p:txBody>
          <a:bodyPr anchor="ctr"/>
          <a:lstStyle/>
          <a:p>
            <a:r>
              <a:rPr lang="en-US" sz="3600" dirty="0" smtClean="0">
                <a:latin typeface="Calibri" panose="020F0502020204030204" pitchFamily="34" charset="0"/>
              </a:rPr>
              <a:t>Goals of proposed new approach to account for modal truncation</a:t>
            </a:r>
            <a:endParaRPr sz="36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81000" y="1676400"/>
                <a:ext cx="8153040" cy="2751715"/>
              </a:xfrm>
              <a:prstGeom prst="rect">
                <a:avLst/>
              </a:prstGeom>
              <a:noFill/>
              <a:ln>
                <a:solidFill>
                  <a:schemeClr val="tx1"/>
                </a:solidFill>
              </a:ln>
            </p:spPr>
            <p:txBody>
              <a:bodyPr wrap="square" rtlCol="0">
                <a:spAutoFit/>
              </a:bodyPr>
              <a:lstStyle/>
              <a:p>
                <a:pPr>
                  <a:lnSpc>
                    <a:spcPct val="100000"/>
                  </a:lnSpc>
                </a:pPr>
                <a:endParaRPr lang="en-US" sz="900" dirty="0" smtClean="0">
                  <a:latin typeface="Calibri" panose="020F0502020204030204" pitchFamily="34" charset="0"/>
                </a:endParaRPr>
              </a:p>
              <a:p>
                <a:pPr>
                  <a:lnSpc>
                    <a:spcPct val="100000"/>
                  </a:lnSpc>
                </a:pPr>
                <a:r>
                  <a:rPr lang="en-US" sz="2000" dirty="0" smtClean="0">
                    <a:latin typeface="Calibri" panose="020F0502020204030204" pitchFamily="34" charset="0"/>
                  </a:rPr>
                  <a:t>Find </a:t>
                </a:r>
                <a14:m>
                  <m:oMath xmlns:m="http://schemas.openxmlformats.org/officeDocument/2006/math">
                    <m:r>
                      <a:rPr lang="en-US" sz="2000" b="1" i="1">
                        <a:latin typeface="Cambria Math"/>
                      </a:rPr>
                      <m:t>𝑿</m:t>
                    </m:r>
                  </m:oMath>
                </a14:m>
                <a:r>
                  <a:rPr lang="en-US" sz="2000" b="1" dirty="0">
                    <a:latin typeface="Calibri" panose="020F0502020204030204" pitchFamily="34" charset="0"/>
                  </a:rPr>
                  <a:t> </a:t>
                </a:r>
                <a:r>
                  <a:rPr lang="en-US" sz="2000" dirty="0">
                    <a:latin typeface="Calibri" panose="020F0502020204030204" pitchFamily="34" charset="0"/>
                  </a:rPr>
                  <a:t>such </a:t>
                </a:r>
                <a:r>
                  <a:rPr lang="en-US" sz="2000" dirty="0" smtClean="0">
                    <a:latin typeface="Calibri" panose="020F0502020204030204" pitchFamily="34" charset="0"/>
                  </a:rPr>
                  <a:t>that:</a:t>
                </a:r>
              </a:p>
              <a:p>
                <a:pPr>
                  <a:lnSpc>
                    <a:spcPct val="100000"/>
                  </a:lnSpc>
                </a:pPr>
                <a:endParaRPr lang="en-US" sz="9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New modes </a:t>
                </a:r>
                <a14:m>
                  <m:oMath xmlns:m="http://schemas.openxmlformats.org/officeDocument/2006/math">
                    <m:acc>
                      <m:accPr>
                        <m:chr m:val="̃"/>
                        <m:ctrlPr>
                          <a:rPr lang="en-US" sz="2000" i="1">
                            <a:latin typeface="Cambria Math" panose="02040503050406030204" pitchFamily="18" charset="0"/>
                          </a:rPr>
                        </m:ctrlPr>
                      </m:accPr>
                      <m:e>
                        <m:r>
                          <a:rPr lang="en-US" sz="2000" b="1" i="1">
                            <a:latin typeface="Cambria Math" panose="02040503050406030204" pitchFamily="18" charset="0"/>
                            <a:ea typeface="Cambria Math" panose="02040503050406030204" pitchFamily="18" charset="0"/>
                          </a:rPr>
                          <m:t>𝝓</m:t>
                        </m:r>
                      </m:e>
                    </m:acc>
                  </m:oMath>
                </a14:m>
                <a:r>
                  <a:rPr lang="en-US" sz="2000" dirty="0">
                    <a:latin typeface="Calibri" panose="020F0502020204030204" pitchFamily="34" charset="0"/>
                  </a:rPr>
                  <a:t> remain </a:t>
                </a:r>
                <a:r>
                  <a:rPr lang="en-US" sz="2000" i="1" u="sng" dirty="0">
                    <a:latin typeface="Calibri" panose="020F0502020204030204" pitchFamily="34" charset="0"/>
                  </a:rPr>
                  <a:t>good approximations</a:t>
                </a:r>
                <a:r>
                  <a:rPr lang="en-US" sz="2000" i="1" dirty="0">
                    <a:latin typeface="Calibri" panose="020F0502020204030204" pitchFamily="34" charset="0"/>
                  </a:rPr>
                  <a:t> </a:t>
                </a:r>
                <a:r>
                  <a:rPr lang="en-US" sz="2000" dirty="0">
                    <a:latin typeface="Calibri" panose="020F0502020204030204" pitchFamily="34" charset="0"/>
                  </a:rPr>
                  <a:t>of the </a:t>
                </a:r>
                <a:r>
                  <a:rPr lang="en-US" sz="2000" dirty="0" smtClean="0">
                    <a:latin typeface="Calibri" panose="020F0502020204030204" pitchFamily="34" charset="0"/>
                  </a:rPr>
                  <a:t>flow </a:t>
                </a:r>
              </a:p>
              <a:p>
                <a:pPr lvl="1"/>
                <a:endParaRPr lang="en-US" sz="400" i="1" dirty="0" smtClean="0">
                  <a:latin typeface="Cambria Math" panose="02040503050406030204" pitchFamily="18" charset="0"/>
                  <a:ea typeface="Cambria Math" panose="02040503050406030204" pitchFamily="18" charset="0"/>
                </a:endParaRPr>
              </a:p>
              <a:p>
                <a:pPr lvl="1"/>
                <a14:m>
                  <m:oMath xmlns:m="http://schemas.openxmlformats.org/officeDocument/2006/math">
                    <m:r>
                      <a:rPr lang="en-US"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m:t>
                    </m:r>
                  </m:oMath>
                </a14:m>
                <a:r>
                  <a:rPr lang="en-US" sz="2000" dirty="0" smtClean="0">
                    <a:latin typeface="Calibri" panose="020F0502020204030204" pitchFamily="34" charset="0"/>
                  </a:rPr>
                  <a:t> minimize the “rotation” angle, i.e., minimize </a:t>
                </a:r>
                <a14:m>
                  <m:oMath xmlns:m="http://schemas.openxmlformats.org/officeDocument/2006/math">
                    <m:d>
                      <m:dPr>
                        <m:begChr m:val="‖"/>
                        <m:endChr m:val="‖"/>
                        <m:ctrlPr>
                          <a:rPr lang="en-US" sz="2000" i="1">
                            <a:latin typeface="Cambria Math" panose="02040503050406030204" pitchFamily="18" charset="0"/>
                          </a:rPr>
                        </m:ctrlPr>
                      </m:dPr>
                      <m:e>
                        <m:r>
                          <a:rPr lang="en-US" sz="2000" b="1" i="1">
                            <a:latin typeface="Cambria Math"/>
                          </a:rPr>
                          <m:t>𝑿</m:t>
                        </m:r>
                        <m:r>
                          <a:rPr lang="en-US" sz="2000" i="1">
                            <a:latin typeface="Cambria Math"/>
                          </a:rPr>
                          <m:t>−</m:t>
                        </m:r>
                        <m:sSub>
                          <m:sSubPr>
                            <m:ctrlPr>
                              <a:rPr lang="en-US" sz="2000" i="1">
                                <a:latin typeface="Cambria Math" panose="02040503050406030204" pitchFamily="18" charset="0"/>
                              </a:rPr>
                            </m:ctrlPr>
                          </m:sSubPr>
                          <m:e>
                            <m:r>
                              <a:rPr lang="en-US" sz="2000" b="1" i="1">
                                <a:latin typeface="Cambria Math"/>
                              </a:rPr>
                              <m:t>𝑰</m:t>
                            </m:r>
                          </m:e>
                          <m:sub>
                            <m:d>
                              <m:dPr>
                                <m:ctrlPr>
                                  <a:rPr lang="en-US" sz="2000" i="1">
                                    <a:latin typeface="Cambria Math" panose="02040503050406030204" pitchFamily="18" charset="0"/>
                                  </a:rPr>
                                </m:ctrlPr>
                              </m:dPr>
                              <m:e>
                                <m:r>
                                  <a:rPr lang="en-US" sz="2000" b="0" i="1" smtClean="0">
                                    <a:latin typeface="Cambria Math" panose="02040503050406030204" pitchFamily="18" charset="0"/>
                                  </a:rPr>
                                  <m:t>𝑀</m:t>
                                </m:r>
                                <m:r>
                                  <a:rPr lang="en-US" sz="2000" i="1">
                                    <a:latin typeface="Cambria Math"/>
                                  </a:rPr>
                                  <m:t>+</m:t>
                                </m:r>
                                <m:r>
                                  <a:rPr lang="en-US" sz="2000" b="0" i="1" smtClean="0">
                                    <a:latin typeface="Cambria Math" panose="02040503050406030204" pitchFamily="18" charset="0"/>
                                  </a:rPr>
                                  <m:t>𝑃</m:t>
                                </m:r>
                              </m:e>
                            </m:d>
                            <m:r>
                              <a:rPr lang="en-US" sz="2000" i="1">
                                <a:latin typeface="Cambria Math"/>
                              </a:rPr>
                              <m:t>,</m:t>
                            </m:r>
                            <m:r>
                              <a:rPr lang="en-US" sz="2000" b="0" i="1" smtClean="0">
                                <a:latin typeface="Cambria Math" panose="02040503050406030204" pitchFamily="18" charset="0"/>
                              </a:rPr>
                              <m:t>𝑀</m:t>
                            </m:r>
                          </m:sub>
                        </m:sSub>
                      </m:e>
                    </m:d>
                    <m:r>
                      <a:rPr lang="en-US" sz="2000" i="1" baseline="-25000">
                        <a:latin typeface="Cambria Math"/>
                      </a:rPr>
                      <m:t>𝐹</m:t>
                    </m:r>
                  </m:oMath>
                </a14:m>
                <a:endParaRPr lang="en-US" sz="2000" dirty="0" smtClean="0">
                  <a:latin typeface="Calibri" panose="020F0502020204030204" pitchFamily="34" charset="0"/>
                </a:endParaRPr>
              </a:p>
              <a:p>
                <a:pPr lvl="1"/>
                <a:endParaRPr lang="en-US" sz="900" dirty="0" smtClean="0">
                  <a:latin typeface="Calibri" panose="020F0502020204030204" pitchFamily="34" charset="0"/>
                </a:endParaRPr>
              </a:p>
              <a:p>
                <a:pPr>
                  <a:lnSpc>
                    <a:spcPct val="100000"/>
                  </a:lnSpc>
                </a:pPr>
                <a:endParaRPr lang="en-US" sz="200" baseline="-25000" dirty="0">
                  <a:latin typeface="Calibri" panose="020F0502020204030204" pitchFamily="34" charset="0"/>
                </a:endParaRPr>
              </a:p>
              <a:p>
                <a:pPr marL="914400" lvl="1" indent="-457200">
                  <a:buAutoNum type="arabicPeriod" startAt="2"/>
                </a:pPr>
                <a:r>
                  <a:rPr lang="en-US" sz="2000" dirty="0" smtClean="0">
                    <a:latin typeface="Calibri" panose="020F0502020204030204" pitchFamily="34" charset="0"/>
                  </a:rPr>
                  <a:t>New </a:t>
                </a:r>
                <a:r>
                  <a:rPr lang="en-US" sz="2000" dirty="0">
                    <a:latin typeface="Calibri" panose="020F0502020204030204" pitchFamily="34" charset="0"/>
                  </a:rPr>
                  <a:t>modes produce </a:t>
                </a:r>
                <a:r>
                  <a:rPr lang="en-US" sz="2000" i="1" u="sng" dirty="0">
                    <a:latin typeface="Calibri" panose="020F0502020204030204" pitchFamily="34" charset="0"/>
                  </a:rPr>
                  <a:t>stable</a:t>
                </a:r>
                <a:r>
                  <a:rPr lang="en-US" sz="2000" dirty="0">
                    <a:latin typeface="Calibri" panose="020F0502020204030204" pitchFamily="34" charset="0"/>
                  </a:rPr>
                  <a:t> and </a:t>
                </a:r>
                <a:r>
                  <a:rPr lang="en-US" sz="2000" i="1" u="sng" dirty="0">
                    <a:latin typeface="Calibri" panose="020F0502020204030204" pitchFamily="34" charset="0"/>
                  </a:rPr>
                  <a:t>accurate</a:t>
                </a:r>
                <a:r>
                  <a:rPr lang="en-US" sz="2000" dirty="0">
                    <a:latin typeface="Calibri" panose="020F0502020204030204" pitchFamily="34" charset="0"/>
                  </a:rPr>
                  <a:t> </a:t>
                </a:r>
                <a:r>
                  <a:rPr lang="en-US" sz="2000" dirty="0" smtClean="0">
                    <a:latin typeface="Calibri" panose="020F0502020204030204" pitchFamily="34" charset="0"/>
                  </a:rPr>
                  <a:t>ROMs.</a:t>
                </a:r>
              </a:p>
              <a:p>
                <a:pPr lvl="1"/>
                <a:endParaRPr lang="en-US" sz="400" dirty="0">
                  <a:latin typeface="Calibri" panose="020F0502020204030204" pitchFamily="34" charset="0"/>
                </a:endParaRPr>
              </a:p>
              <a:p>
                <a:pPr lvl="2"/>
                <a14:m>
                  <m:oMath xmlns:m="http://schemas.openxmlformats.org/officeDocument/2006/math">
                    <m:r>
                      <a:rPr lang="en-US" sz="2000" i="1">
                        <a:latin typeface="Cambria Math" panose="02040503050406030204" pitchFamily="18" charset="0"/>
                        <a:ea typeface="Cambria Math" panose="02040503050406030204" pitchFamily="18" charset="0"/>
                      </a:rPr>
                      <m:t> →</m:t>
                    </m:r>
                  </m:oMath>
                </a14:m>
                <a:r>
                  <a:rPr lang="en-US" sz="2000" dirty="0">
                    <a:latin typeface="Calibri" panose="020F0502020204030204" pitchFamily="34" charset="0"/>
                  </a:rPr>
                  <a:t> </a:t>
                </a:r>
                <a:r>
                  <a:rPr lang="en-US" sz="2000" dirty="0" smtClean="0">
                    <a:latin typeface="Calibri" panose="020F0502020204030204" pitchFamily="34" charset="0"/>
                  </a:rPr>
                  <a:t>ensure appropriate balance between energy production and energy dissipation.</a:t>
                </a:r>
              </a:p>
              <a:p>
                <a:pPr lvl="2"/>
                <a:endParaRPr lang="en-US" sz="900"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1676400"/>
                <a:ext cx="8153040" cy="2751715"/>
              </a:xfrm>
              <a:prstGeom prst="rect">
                <a:avLst/>
              </a:prstGeom>
              <a:blipFill>
                <a:blip r:embed="rId3"/>
                <a:stretch>
                  <a:fillRect l="-74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5082789"/>
                <a:ext cx="8686800" cy="707886"/>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sz="2000" dirty="0">
                    <a:latin typeface="Calibri" panose="020F0502020204030204" pitchFamily="34" charset="0"/>
                  </a:rPr>
                  <a:t>Once </a:t>
                </a:r>
                <a14:m>
                  <m:oMath xmlns:m="http://schemas.openxmlformats.org/officeDocument/2006/math">
                    <m:r>
                      <a:rPr lang="en-US" sz="2000" b="1" i="1">
                        <a:latin typeface="Cambria Math"/>
                      </a:rPr>
                      <m:t>𝑿</m:t>
                    </m:r>
                  </m:oMath>
                </a14:m>
                <a:r>
                  <a:rPr lang="en-US" sz="2000" dirty="0">
                    <a:latin typeface="Calibri" panose="020F0502020204030204" pitchFamily="34" charset="0"/>
                  </a:rPr>
                  <a:t> is found, the result is a system of the form </a:t>
                </a:r>
                <a:r>
                  <a:rPr lang="en-US" sz="2000" dirty="0" smtClean="0">
                    <a:latin typeface="Calibri" panose="020F0502020204030204" pitchFamily="34" charset="0"/>
                  </a:rPr>
                  <a:t>(3) with: </a:t>
                </a:r>
                <a:endParaRPr lang="en-US" sz="2000" dirty="0">
                  <a:latin typeface="Calibri" panose="020F0502020204030204" pitchFamily="34" charset="0"/>
                </a:endParaRPr>
              </a:p>
              <a:p>
                <a:pPr>
                  <a:lnSpc>
                    <a:spcPct val="100000"/>
                  </a:lnSpc>
                </a:pPr>
                <a:endParaRPr lang="en-US" sz="2000"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8600" y="5082789"/>
                <a:ext cx="8686800" cy="707886"/>
              </a:xfrm>
              <a:prstGeom prst="rect">
                <a:avLst/>
              </a:prstGeom>
              <a:blipFill>
                <a:blip r:embed="rId4"/>
                <a:stretch>
                  <a:fillRect l="-632" t="-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71600" y="5616189"/>
                <a:ext cx="6934320" cy="509178"/>
              </a:xfrm>
              <a:prstGeom prst="rect">
                <a:avLst/>
              </a:prstGeom>
              <a:solidFill>
                <a:schemeClr val="accent4">
                  <a:lumMod val="20000"/>
                  <a:lumOff val="80000"/>
                </a:schemeClr>
              </a:solidFill>
            </p:spPr>
            <p:txBody>
              <a:bodyPr wrap="square" rtlCol="0">
                <a:spAutoFit/>
              </a:bodyPr>
              <a:lstStyle/>
              <a:p>
                <a14:m>
                  <m:oMath xmlns:m="http://schemas.openxmlformats.org/officeDocument/2006/math">
                    <m:sSubSup>
                      <m:sSubSupPr>
                        <m:ctrlPr>
                          <a:rPr lang="en-US" sz="2000" i="1" smtClean="0">
                            <a:latin typeface="Cambria Math" panose="02040503050406030204" pitchFamily="18" charset="0"/>
                          </a:rPr>
                        </m:ctrlPr>
                      </m:sSubSupPr>
                      <m:e>
                        <m:r>
                          <a:rPr lang="en-US" sz="2000" i="1">
                            <a:latin typeface="Cambria Math"/>
                          </a:rPr>
                          <m:t>𝑄</m:t>
                        </m:r>
                      </m:e>
                      <m:sub/>
                      <m:sup>
                        <m:r>
                          <a:rPr lang="en-US" sz="2000" i="1">
                            <a:latin typeface="Cambria Math"/>
                          </a:rPr>
                          <m:t>(</m:t>
                        </m:r>
                        <m:r>
                          <a:rPr lang="en-US" sz="2000" i="1">
                            <a:latin typeface="Cambria Math"/>
                          </a:rPr>
                          <m:t>𝑖</m:t>
                        </m:r>
                        <m:r>
                          <a:rPr lang="en-US" sz="2000" i="1">
                            <a:latin typeface="Cambria Math"/>
                          </a:rPr>
                          <m:t>)</m:t>
                        </m:r>
                      </m:sup>
                    </m:sSubSup>
                    <m:r>
                      <a:rPr lang="en-US" sz="2000" i="1" baseline="-25000">
                        <a:latin typeface="Cambria Math"/>
                      </a:rPr>
                      <m:t>𝑗𝑘</m:t>
                    </m:r>
                  </m:oMath>
                </a14:m>
                <a:r>
                  <a:rPr lang="en-US" sz="2000" baseline="-25000" dirty="0">
                    <a:latin typeface="Calibri" panose="020F0502020204030204" pitchFamily="34" charset="0"/>
                  </a:rPr>
                  <a:t> </a:t>
                </a:r>
                <a14:m>
                  <m:oMath xmlns:m="http://schemas.openxmlformats.org/officeDocument/2006/math">
                    <m:r>
                      <a:rPr lang="en-US" sz="2000" i="1" dirty="0">
                        <a:latin typeface="Cambria Math"/>
                        <a:ea typeface="Cambria Math"/>
                      </a:rPr>
                      <m:t>←</m:t>
                    </m:r>
                    <m:nary>
                      <m:naryPr>
                        <m:chr m:val="∑"/>
                        <m:ctrlPr>
                          <a:rPr lang="en-US" sz="2000" i="1" dirty="0">
                            <a:latin typeface="Cambria Math" panose="02040503050406030204" pitchFamily="18" charset="0"/>
                            <a:ea typeface="Cambria Math"/>
                          </a:rPr>
                        </m:ctrlPr>
                      </m:naryPr>
                      <m:sub>
                        <m:r>
                          <m:rPr>
                            <m:brk m:alnAt="23"/>
                          </m:rPr>
                          <a:rPr lang="en-US" sz="2000" i="1" dirty="0">
                            <a:latin typeface="Cambria Math"/>
                            <a:ea typeface="Cambria Math"/>
                          </a:rPr>
                          <m:t>𝑠</m:t>
                        </m:r>
                        <m:r>
                          <a:rPr lang="en-US" sz="2000" i="1" dirty="0">
                            <a:latin typeface="Cambria Math"/>
                            <a:ea typeface="Cambria Math"/>
                          </a:rPr>
                          <m:t>,</m:t>
                        </m:r>
                        <m:r>
                          <a:rPr lang="en-US" sz="2000" i="1" dirty="0">
                            <a:latin typeface="Cambria Math"/>
                            <a:ea typeface="Cambria Math"/>
                          </a:rPr>
                          <m:t>𝑞</m:t>
                        </m:r>
                        <m:r>
                          <a:rPr lang="en-US" sz="2000" i="1" dirty="0">
                            <a:latin typeface="Cambria Math"/>
                            <a:ea typeface="Cambria Math"/>
                          </a:rPr>
                          <m:t>,</m:t>
                        </m:r>
                        <m:r>
                          <a:rPr lang="en-US" sz="2000" i="1" dirty="0">
                            <a:latin typeface="Cambria Math"/>
                            <a:ea typeface="Cambria Math"/>
                          </a:rPr>
                          <m:t>𝑟</m:t>
                        </m:r>
                        <m:r>
                          <a:rPr lang="en-US" sz="2000" i="1" dirty="0">
                            <a:latin typeface="Cambria Math"/>
                            <a:ea typeface="Cambria Math"/>
                          </a:rPr>
                          <m:t>=1</m:t>
                        </m:r>
                      </m:sub>
                      <m:sup>
                        <m:r>
                          <a:rPr lang="en-US" sz="2000" b="0" i="1" dirty="0" smtClean="0">
                            <a:latin typeface="Cambria Math" panose="02040503050406030204" pitchFamily="18" charset="0"/>
                            <a:ea typeface="Cambria Math"/>
                          </a:rPr>
                          <m:t>𝑀</m:t>
                        </m:r>
                        <m:r>
                          <a:rPr lang="en-US" sz="2000" i="1" dirty="0">
                            <a:latin typeface="Cambria Math"/>
                            <a:ea typeface="Cambria Math"/>
                          </a:rPr>
                          <m:t>+</m:t>
                        </m:r>
                        <m:r>
                          <a:rPr lang="en-US" sz="2000" b="0" i="1" dirty="0" smtClean="0">
                            <a:latin typeface="Cambria Math" panose="02040503050406030204" pitchFamily="18" charset="0"/>
                            <a:ea typeface="Cambria Math"/>
                          </a:rPr>
                          <m:t>𝑃</m:t>
                        </m:r>
                      </m:sup>
                      <m:e>
                        <m:sSub>
                          <m:sSubPr>
                            <m:ctrlPr>
                              <a:rPr lang="en-US" sz="2000" i="1" dirty="0">
                                <a:latin typeface="Cambria Math" panose="02040503050406030204" pitchFamily="18" charset="0"/>
                                <a:ea typeface="Cambria Math"/>
                              </a:rPr>
                            </m:ctrlPr>
                          </m:sSubPr>
                          <m:e>
                            <m:r>
                              <a:rPr lang="en-US" sz="2000" i="1" dirty="0">
                                <a:latin typeface="Cambria Math"/>
                                <a:ea typeface="Cambria Math"/>
                              </a:rPr>
                              <m:t>𝑋</m:t>
                            </m:r>
                          </m:e>
                          <m:sub>
                            <m:r>
                              <a:rPr lang="en-US" sz="2000" i="1" dirty="0">
                                <a:latin typeface="Cambria Math"/>
                                <a:ea typeface="Cambria Math"/>
                              </a:rPr>
                              <m:t>𝑠𝑖</m:t>
                            </m:r>
                          </m:sub>
                        </m:sSub>
                        <m:sSubSup>
                          <m:sSubSupPr>
                            <m:ctrlPr>
                              <a:rPr lang="en-US" sz="2000" i="1">
                                <a:latin typeface="Cambria Math" panose="02040503050406030204" pitchFamily="18" charset="0"/>
                              </a:rPr>
                            </m:ctrlPr>
                          </m:sSubSupPr>
                          <m:e>
                            <m:r>
                              <a:rPr lang="en-US" sz="2000" i="1">
                                <a:latin typeface="Cambria Math"/>
                              </a:rPr>
                              <m:t>𝑄</m:t>
                            </m:r>
                          </m:e>
                          <m:sub/>
                          <m:sup>
                            <m:r>
                              <a:rPr lang="en-US" sz="2000" i="1">
                                <a:latin typeface="Cambria Math"/>
                              </a:rPr>
                              <m:t>(</m:t>
                            </m:r>
                            <m:r>
                              <a:rPr lang="en-US" sz="2000" i="1">
                                <a:latin typeface="Cambria Math"/>
                              </a:rPr>
                              <m:t>𝑠</m:t>
                            </m:r>
                            <m:r>
                              <a:rPr lang="en-US" sz="2000" i="1">
                                <a:latin typeface="Cambria Math"/>
                              </a:rPr>
                              <m:t>)</m:t>
                            </m:r>
                          </m:sup>
                        </m:sSubSup>
                        <m:r>
                          <a:rPr lang="en-US" sz="2000" i="1" baseline="-25000">
                            <a:latin typeface="Cambria Math"/>
                          </a:rPr>
                          <m:t>𝑞𝑟</m:t>
                        </m:r>
                      </m:e>
                    </m:nary>
                    <m:sSub>
                      <m:sSubPr>
                        <m:ctrlPr>
                          <a:rPr lang="en-US" sz="2000" i="1" dirty="0">
                            <a:latin typeface="Cambria Math" panose="02040503050406030204" pitchFamily="18" charset="0"/>
                            <a:ea typeface="Cambria Math"/>
                          </a:rPr>
                        </m:ctrlPr>
                      </m:sSubPr>
                      <m:e>
                        <m:r>
                          <a:rPr lang="en-US" sz="2000" i="1" dirty="0">
                            <a:latin typeface="Cambria Math"/>
                            <a:ea typeface="Cambria Math"/>
                          </a:rPr>
                          <m:t>𝑋</m:t>
                        </m:r>
                      </m:e>
                      <m:sub>
                        <m:r>
                          <a:rPr lang="en-US" sz="2000" i="1" dirty="0">
                            <a:latin typeface="Cambria Math"/>
                            <a:ea typeface="Cambria Math"/>
                          </a:rPr>
                          <m:t>𝑞𝑟</m:t>
                        </m:r>
                      </m:sub>
                    </m:sSub>
                    <m:sSub>
                      <m:sSubPr>
                        <m:ctrlPr>
                          <a:rPr lang="en-US" sz="2000" i="1" dirty="0">
                            <a:latin typeface="Cambria Math" panose="02040503050406030204" pitchFamily="18" charset="0"/>
                            <a:ea typeface="Cambria Math"/>
                          </a:rPr>
                        </m:ctrlPr>
                      </m:sSubPr>
                      <m:e>
                        <m:r>
                          <a:rPr lang="en-US" sz="2000" i="1" dirty="0">
                            <a:latin typeface="Cambria Math"/>
                            <a:ea typeface="Cambria Math"/>
                          </a:rPr>
                          <m:t>𝑋</m:t>
                        </m:r>
                      </m:e>
                      <m:sub>
                        <m:r>
                          <a:rPr lang="en-US" sz="2000" i="1" dirty="0">
                            <a:latin typeface="Cambria Math"/>
                            <a:ea typeface="Cambria Math"/>
                          </a:rPr>
                          <m:t>𝑟𝑘</m:t>
                        </m:r>
                      </m:sub>
                    </m:sSub>
                    <m:r>
                      <a:rPr lang="en-US" sz="2000" i="1" dirty="0">
                        <a:latin typeface="Cambria Math"/>
                        <a:ea typeface="Cambria Math"/>
                      </a:rPr>
                      <m:t>,    </m:t>
                    </m:r>
                    <m:r>
                      <a:rPr lang="en-US" sz="2000" b="1" i="1" dirty="0">
                        <a:latin typeface="Cambria Math"/>
                        <a:ea typeface="Cambria Math"/>
                      </a:rPr>
                      <m:t>𝑳</m:t>
                    </m:r>
                  </m:oMath>
                </a14:m>
                <a:r>
                  <a:rPr lang="en-US" sz="2000" dirty="0">
                    <a:ea typeface="Cambria Math"/>
                  </a:rPr>
                  <a:t> </a:t>
                </a:r>
                <a14:m>
                  <m:oMath xmlns:m="http://schemas.openxmlformats.org/officeDocument/2006/math">
                    <m:r>
                      <a:rPr lang="en-US" sz="2000" i="1" dirty="0">
                        <a:latin typeface="Cambria Math"/>
                        <a:ea typeface="Cambria Math"/>
                      </a:rPr>
                      <m:t>←</m:t>
                    </m:r>
                    <m:sSup>
                      <m:sSupPr>
                        <m:ctrlPr>
                          <a:rPr lang="en-US" sz="2000" i="1">
                            <a:latin typeface="Cambria Math" panose="02040503050406030204" pitchFamily="18" charset="0"/>
                          </a:rPr>
                        </m:ctrlPr>
                      </m:sSupPr>
                      <m:e>
                        <m:r>
                          <a:rPr lang="en-US" sz="2000" b="1" i="1">
                            <a:latin typeface="Cambria Math"/>
                          </a:rPr>
                          <m:t>𝑿</m:t>
                        </m:r>
                      </m:e>
                      <m:sup>
                        <m:r>
                          <a:rPr lang="en-US" sz="2000" i="1">
                            <a:latin typeface="Cambria Math"/>
                          </a:rPr>
                          <m:t>𝑇</m:t>
                        </m:r>
                      </m:sup>
                    </m:sSup>
                    <m:r>
                      <a:rPr lang="en-US" sz="2000" b="1" i="1">
                        <a:latin typeface="Cambria Math"/>
                      </a:rPr>
                      <m:t>𝑳𝑿</m:t>
                    </m:r>
                  </m:oMath>
                </a14:m>
                <a:r>
                  <a:rPr lang="en-US" sz="2000" dirty="0">
                    <a:latin typeface="Calibri" panose="020F0502020204030204" pitchFamily="34" charset="0"/>
                  </a:rPr>
                  <a:t>,     </a:t>
                </a:r>
                <a14:m>
                  <m:oMath xmlns:m="http://schemas.openxmlformats.org/officeDocument/2006/math">
                    <m:r>
                      <a:rPr lang="en-US" sz="2000" b="1" i="1">
                        <a:latin typeface="Cambria Math"/>
                      </a:rPr>
                      <m:t>𝑪</m:t>
                    </m:r>
                  </m:oMath>
                </a14:m>
                <a:r>
                  <a:rPr lang="en-US" sz="2000" dirty="0">
                    <a:ea typeface="Cambria Math"/>
                  </a:rPr>
                  <a:t> </a:t>
                </a:r>
                <a14:m>
                  <m:oMath xmlns:m="http://schemas.openxmlformats.org/officeDocument/2006/math">
                    <m:r>
                      <a:rPr lang="en-US" sz="2000" i="1" dirty="0">
                        <a:latin typeface="Cambria Math"/>
                        <a:ea typeface="Cambria Math"/>
                      </a:rPr>
                      <m:t>←</m:t>
                    </m:r>
                    <m:sSup>
                      <m:sSupPr>
                        <m:ctrlPr>
                          <a:rPr lang="en-US" sz="2000" i="1">
                            <a:latin typeface="Cambria Math" panose="02040503050406030204" pitchFamily="18" charset="0"/>
                          </a:rPr>
                        </m:ctrlPr>
                      </m:sSupPr>
                      <m:e>
                        <m:r>
                          <a:rPr lang="en-US" sz="2000" b="1" i="1">
                            <a:latin typeface="Cambria Math"/>
                          </a:rPr>
                          <m:t>𝑿</m:t>
                        </m:r>
                      </m:e>
                      <m:sup>
                        <m:r>
                          <a:rPr lang="en-US" sz="2000" i="1">
                            <a:latin typeface="Cambria Math"/>
                          </a:rPr>
                          <m:t>𝑇</m:t>
                        </m:r>
                      </m:sup>
                    </m:sSup>
                    <m:sSup>
                      <m:sSupPr>
                        <m:ctrlPr>
                          <a:rPr lang="en-US" sz="2000" i="1">
                            <a:latin typeface="Cambria Math" panose="02040503050406030204" pitchFamily="18" charset="0"/>
                          </a:rPr>
                        </m:ctrlPr>
                      </m:sSupPr>
                      <m:e>
                        <m:r>
                          <a:rPr lang="en-US" sz="2000" b="1" i="1">
                            <a:latin typeface="Cambria Math"/>
                          </a:rPr>
                          <m:t>𝑪</m:t>
                        </m:r>
                      </m:e>
                      <m:sup>
                        <m:r>
                          <a:rPr lang="en-US" sz="2000" i="1">
                            <a:latin typeface="Cambria Math"/>
                          </a:rPr>
                          <m:t>∗</m:t>
                        </m:r>
                      </m:sup>
                    </m:sSup>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616189"/>
                <a:ext cx="6934320" cy="509178"/>
              </a:xfrm>
              <a:prstGeom prst="rect">
                <a:avLst/>
              </a:prstGeom>
              <a:blipFill>
                <a:blip r:embed="rId5"/>
                <a:stretch>
                  <a:fillRect l="-264" t="-83333" b="-134524"/>
                </a:stretch>
              </a:blipFill>
            </p:spPr>
            <p:txBody>
              <a:bodyPr/>
              <a:lstStyle/>
              <a:p>
                <a:r>
                  <a:rPr lang="en-US">
                    <a:noFill/>
                  </a:rPr>
                  <a:t> </a:t>
                </a:r>
              </a:p>
            </p:txBody>
          </p:sp>
        </mc:Fallback>
      </mc:AlternateContent>
    </p:spTree>
    <p:extLst>
      <p:ext uri="{BB962C8B-B14F-4D97-AF65-F5344CB8AC3E}">
        <p14:creationId xmlns:p14="http://schemas.microsoft.com/office/powerpoint/2010/main" val="24731602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noFill/>
          <a:ln>
            <a:noFill/>
          </a:ln>
        </p:spPr>
        <p:txBody>
          <a:bodyPr anchor="ctr"/>
          <a:lstStyle/>
          <a:p>
            <a:r>
              <a:rPr lang="en-US" sz="3600" dirty="0" smtClean="0">
                <a:latin typeface="Calibri" panose="020F0502020204030204" pitchFamily="34" charset="0"/>
              </a:rPr>
              <a:t>Minimal subspace rotation</a:t>
            </a:r>
            <a:endParaRPr sz="3600" dirty="0">
              <a:latin typeface="Calibri" panose="020F0502020204030204" pitchFamily="34" charset="0"/>
            </a:endParaRPr>
          </a:p>
        </p:txBody>
      </p:sp>
      <p:sp>
        <p:nvSpPr>
          <p:cNvPr id="102" name="TextShape 2"/>
          <p:cNvSpPr txBox="1"/>
          <p:nvPr/>
        </p:nvSpPr>
        <p:spPr>
          <a:xfrm>
            <a:off x="152400" y="1069200"/>
            <a:ext cx="8229240" cy="4874400"/>
          </a:xfrm>
          <a:prstGeom prst="rect">
            <a:avLst/>
          </a:prstGeom>
          <a:noFill/>
          <a:ln>
            <a:noFill/>
          </a:ln>
        </p:spPr>
        <p:txBody>
          <a:bodyPr/>
          <a:lstStyle/>
          <a:p>
            <a:pPr marL="342900" indent="-342900">
              <a:lnSpc>
                <a:spcPct val="100000"/>
              </a:lnSpc>
              <a:buFont typeface="Arial" panose="020B0604020202020204" pitchFamily="34" charset="0"/>
              <a:buChar char="•"/>
            </a:pPr>
            <a:r>
              <a:rPr lang="en-US" sz="2000" dirty="0" smtClean="0">
                <a:latin typeface="Calibri" panose="020F0502020204030204" pitchFamily="34" charset="0"/>
              </a:rPr>
              <a:t>Trace minimization problem on the </a:t>
            </a:r>
            <a:r>
              <a:rPr lang="en-US" sz="2000" dirty="0" err="1" smtClean="0">
                <a:latin typeface="Calibri" panose="020F0502020204030204" pitchFamily="34" charset="0"/>
              </a:rPr>
              <a:t>Stiefel</a:t>
            </a:r>
            <a:r>
              <a:rPr lang="en-US" sz="2000" dirty="0" smtClean="0">
                <a:latin typeface="Calibri" panose="020F0502020204030204" pitchFamily="34" charset="0"/>
              </a:rPr>
              <a:t> manifold:</a:t>
            </a:r>
          </a:p>
        </p:txBody>
      </p:sp>
      <mc:AlternateContent xmlns:mc="http://schemas.openxmlformats.org/markup-compatibility/2006" xmlns:a14="http://schemas.microsoft.com/office/drawing/2010/main">
        <mc:Choice Requires="a14">
          <p:sp>
            <p:nvSpPr>
              <p:cNvPr id="8" name="TextBox 7"/>
              <p:cNvSpPr txBox="1"/>
              <p:nvPr/>
            </p:nvSpPr>
            <p:spPr>
              <a:xfrm>
                <a:off x="152220" y="2447092"/>
                <a:ext cx="8610780" cy="4114331"/>
              </a:xfrm>
              <a:prstGeom prst="rect">
                <a:avLst/>
              </a:prstGeom>
              <a:noFill/>
            </p:spPr>
            <p:txBody>
              <a:bodyPr wrap="square" rtlCol="0">
                <a:spAutoFit/>
              </a:bodyPr>
              <a:lstStyle/>
              <a:p>
                <a:pPr marL="342900" lvl="1" indent="-342900">
                  <a:buFont typeface="Arial" panose="020B0604020202020204" pitchFamily="34" charset="0"/>
                  <a:buChar char="•"/>
                </a:pPr>
                <a:endParaRPr lang="en-US" sz="2000" dirty="0" smtClean="0">
                  <a:latin typeface="Cambria Math"/>
                  <a:ea typeface="Cambria Math"/>
                </a:endParaRPr>
              </a:p>
              <a:p>
                <a:pPr marL="342900" indent="-34290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a:ea typeface="Cambria Math"/>
                          </a:rPr>
                          <m:t>𝒱</m:t>
                        </m:r>
                      </m:e>
                      <m:sub>
                        <m:d>
                          <m:dPr>
                            <m:ctrlPr>
                              <a:rPr lang="en-US" sz="2000" i="1">
                                <a:latin typeface="Cambria Math" panose="02040503050406030204" pitchFamily="18" charset="0"/>
                              </a:rPr>
                            </m:ctrlPr>
                          </m:dPr>
                          <m:e>
                            <m:r>
                              <a:rPr lang="en-US" sz="2000" b="0" i="1" smtClean="0">
                                <a:latin typeface="Cambria Math" panose="02040503050406030204" pitchFamily="18" charset="0"/>
                              </a:rPr>
                              <m:t>𝑀</m:t>
                            </m:r>
                            <m:r>
                              <a:rPr lang="en-US" sz="2000" i="1">
                                <a:latin typeface="Cambria Math"/>
                              </a:rPr>
                              <m:t>+</m:t>
                            </m:r>
                            <m:r>
                              <a:rPr lang="en-US" sz="2000" b="0" i="1" smtClean="0">
                                <a:latin typeface="Cambria Math" panose="02040503050406030204" pitchFamily="18" charset="0"/>
                              </a:rPr>
                              <m:t>𝑃</m:t>
                            </m:r>
                          </m:e>
                        </m:d>
                        <m:r>
                          <a:rPr lang="en-US" sz="2000" i="1">
                            <a:latin typeface="Cambria Math"/>
                          </a:rPr>
                          <m:t>,</m:t>
                        </m:r>
                        <m:r>
                          <a:rPr lang="en-US" sz="2000" b="0" i="1" smtClean="0">
                            <a:latin typeface="Cambria Math" panose="02040503050406030204" pitchFamily="18" charset="0"/>
                          </a:rPr>
                          <m:t>𝑀</m:t>
                        </m:r>
                      </m:sub>
                    </m:sSub>
                    <m:r>
                      <a:rPr lang="en-US" sz="2000" i="1">
                        <a:latin typeface="Cambria Math"/>
                        <a:ea typeface="Cambria Math"/>
                      </a:rPr>
                      <m:t>∈</m:t>
                    </m:r>
                    <m:d>
                      <m:dPr>
                        <m:begChr m:val="{"/>
                        <m:endChr m:val="}"/>
                        <m:ctrlPr>
                          <a:rPr lang="en-US" sz="2000" i="1">
                            <a:latin typeface="Cambria Math" panose="02040503050406030204" pitchFamily="18" charset="0"/>
                            <a:ea typeface="Cambria Math"/>
                          </a:rPr>
                        </m:ctrlPr>
                      </m:dPr>
                      <m:e>
                        <m:r>
                          <a:rPr lang="en-US" sz="2000" b="1" i="1">
                            <a:latin typeface="Cambria Math"/>
                            <a:ea typeface="Cambria Math"/>
                          </a:rPr>
                          <m:t>𝑿</m:t>
                        </m:r>
                        <m:r>
                          <a:rPr lang="en-US" sz="2000" i="1">
                            <a:latin typeface="Cambria Math"/>
                            <a:ea typeface="Cambria Math"/>
                          </a:rPr>
                          <m:t>∈</m:t>
                        </m:r>
                        <m:sSup>
                          <m:sSupPr>
                            <m:ctrlPr>
                              <a:rPr lang="en-US" sz="2000" i="1">
                                <a:latin typeface="Cambria Math" panose="02040503050406030204" pitchFamily="18" charset="0"/>
                                <a:ea typeface="Cambria Math"/>
                              </a:rPr>
                            </m:ctrlPr>
                          </m:sSupPr>
                          <m:e>
                            <m:r>
                              <a:rPr lang="en-US" sz="2000" i="1">
                                <a:latin typeface="Cambria Math"/>
                                <a:ea typeface="Cambria Math"/>
                              </a:rPr>
                              <m:t>ℝ</m:t>
                            </m:r>
                          </m:e>
                          <m:sup>
                            <m:d>
                              <m:dPr>
                                <m:ctrlPr>
                                  <a:rPr lang="en-US" sz="2000" i="1">
                                    <a:latin typeface="Cambria Math" panose="02040503050406030204" pitchFamily="18" charset="0"/>
                                    <a:ea typeface="Cambria Math"/>
                                  </a:rPr>
                                </m:ctrlPr>
                              </m:dPr>
                              <m:e>
                                <m:r>
                                  <a:rPr lang="en-US" sz="2000" b="0" i="1" smtClean="0">
                                    <a:latin typeface="Cambria Math" panose="02040503050406030204" pitchFamily="18" charset="0"/>
                                    <a:ea typeface="Cambria Math"/>
                                  </a:rPr>
                                  <m:t>𝑀</m:t>
                                </m:r>
                                <m:r>
                                  <a:rPr lang="en-US" sz="2000" i="1">
                                    <a:latin typeface="Cambria Math"/>
                                    <a:ea typeface="Cambria Math"/>
                                  </a:rPr>
                                  <m:t>+</m:t>
                                </m:r>
                                <m:r>
                                  <a:rPr lang="en-US" sz="2000" b="0" i="1" smtClean="0">
                                    <a:latin typeface="Cambria Math" panose="02040503050406030204" pitchFamily="18" charset="0"/>
                                    <a:ea typeface="Cambria Math"/>
                                  </a:rPr>
                                  <m:t>𝑃</m:t>
                                </m:r>
                              </m:e>
                            </m:d>
                            <m:r>
                              <a:rPr lang="en-US" sz="2000" i="1">
                                <a:latin typeface="Cambria Math"/>
                                <a:ea typeface="Cambria Math"/>
                              </a:rPr>
                              <m:t>×</m:t>
                            </m:r>
                            <m:r>
                              <a:rPr lang="en-US" sz="2000" b="0" i="1" smtClean="0">
                                <a:latin typeface="Cambria Math" panose="02040503050406030204" pitchFamily="18" charset="0"/>
                                <a:ea typeface="Cambria Math"/>
                              </a:rPr>
                              <m:t>𝑀</m:t>
                            </m:r>
                          </m:sup>
                        </m:sSup>
                        <m:r>
                          <a:rPr lang="en-US" sz="2000" i="1">
                            <a:latin typeface="Cambria Math"/>
                            <a:ea typeface="Cambria Math"/>
                          </a:rPr>
                          <m:t>:</m:t>
                        </m:r>
                        <m:sSup>
                          <m:sSupPr>
                            <m:ctrlPr>
                              <a:rPr lang="en-US" sz="2000" i="1">
                                <a:latin typeface="Cambria Math" panose="02040503050406030204" pitchFamily="18" charset="0"/>
                              </a:rPr>
                            </m:ctrlPr>
                          </m:sSupPr>
                          <m:e>
                            <m:r>
                              <a:rPr lang="en-US" sz="2000" b="1" i="1">
                                <a:latin typeface="Cambria Math"/>
                              </a:rPr>
                              <m:t>𝑿</m:t>
                            </m:r>
                          </m:e>
                          <m:sup>
                            <m:r>
                              <a:rPr lang="en-US" sz="2000" i="1">
                                <a:latin typeface="Cambria Math"/>
                              </a:rPr>
                              <m:t>𝑇</m:t>
                            </m:r>
                          </m:sup>
                        </m:sSup>
                        <m:r>
                          <a:rPr lang="en-US" sz="2000" b="1" i="1">
                            <a:latin typeface="Cambria Math"/>
                          </a:rPr>
                          <m:t>𝑿</m:t>
                        </m:r>
                        <m:r>
                          <a:rPr lang="en-US" sz="2000" i="1">
                            <a:latin typeface="Cambria Math"/>
                          </a:rPr>
                          <m:t>=</m:t>
                        </m:r>
                        <m:sSub>
                          <m:sSubPr>
                            <m:ctrlPr>
                              <a:rPr lang="en-US" sz="2000" i="1">
                                <a:latin typeface="Cambria Math" panose="02040503050406030204" pitchFamily="18" charset="0"/>
                              </a:rPr>
                            </m:ctrlPr>
                          </m:sSubPr>
                          <m:e>
                            <m:r>
                              <a:rPr lang="en-US" sz="2000" b="1" i="1">
                                <a:latin typeface="Cambria Math"/>
                              </a:rPr>
                              <m:t>𝑰</m:t>
                            </m:r>
                          </m:e>
                          <m:sub>
                            <m:r>
                              <a:rPr lang="en-US" sz="2000" b="0" i="1" smtClean="0">
                                <a:latin typeface="Cambria Math" panose="02040503050406030204" pitchFamily="18" charset="0"/>
                              </a:rPr>
                              <m:t>𝑀</m:t>
                            </m:r>
                          </m:sub>
                        </m:sSub>
                        <m:r>
                          <a:rPr lang="en-US" sz="2000" i="1">
                            <a:latin typeface="Cambria Math"/>
                          </a:rPr>
                          <m:t>, </m:t>
                        </m:r>
                        <m:r>
                          <a:rPr lang="en-US" sz="2000" b="0" i="1" smtClean="0">
                            <a:latin typeface="Cambria Math" panose="02040503050406030204" pitchFamily="18" charset="0"/>
                          </a:rPr>
                          <m:t>𝑃</m:t>
                        </m:r>
                        <m:r>
                          <a:rPr lang="en-US" sz="2000" i="1">
                            <a:latin typeface="Cambria Math"/>
                          </a:rPr>
                          <m:t>&gt;0</m:t>
                        </m:r>
                      </m:e>
                    </m:d>
                  </m:oMath>
                </a14:m>
                <a:r>
                  <a:rPr lang="en-US" sz="2000" dirty="0">
                    <a:latin typeface="Calibri" panose="020F0502020204030204" pitchFamily="34" charset="0"/>
                  </a:rPr>
                  <a:t> is the </a:t>
                </a:r>
                <a:r>
                  <a:rPr lang="en-US" sz="2000" i="1" u="sng" dirty="0" err="1">
                    <a:latin typeface="Calibri" panose="020F0502020204030204" pitchFamily="34" charset="0"/>
                  </a:rPr>
                  <a:t>Stiefel</a:t>
                </a:r>
                <a:r>
                  <a:rPr lang="en-US" sz="2000" i="1" u="sng" dirty="0">
                    <a:latin typeface="Calibri" panose="020F0502020204030204" pitchFamily="34" charset="0"/>
                  </a:rPr>
                  <a:t> manifold</a:t>
                </a:r>
                <a:r>
                  <a:rPr lang="en-US" sz="2000" dirty="0" smtClean="0">
                    <a:latin typeface="Calibri" panose="020F0502020204030204" pitchFamily="34" charset="0"/>
                  </a:rPr>
                  <a:t>.</a:t>
                </a:r>
                <a:endParaRPr lang="en-US" sz="2000" dirty="0">
                  <a:latin typeface="Calibri" panose="020F0502020204030204" pitchFamily="34" charset="0"/>
                </a:endParaRPr>
              </a:p>
              <a:p>
                <a:pPr marL="342900" lvl="1" indent="-342900">
                  <a:buFont typeface="Arial" panose="020B0604020202020204" pitchFamily="34" charset="0"/>
                  <a:buChar char="•"/>
                </a:pPr>
                <a:endParaRPr lang="en-US" sz="1000" i="1" dirty="0" smtClean="0">
                  <a:latin typeface="Cambria Math"/>
                  <a:ea typeface="Cambria Math"/>
                </a:endParaRPr>
              </a:p>
              <a:p>
                <a:pPr marL="342900" lvl="1" indent="-342900">
                  <a:buFont typeface="Arial" panose="020B0604020202020204" pitchFamily="34" charset="0"/>
                  <a:buChar char="•"/>
                </a:pPr>
                <a:r>
                  <a:rPr lang="en-US" sz="2000" dirty="0" smtClean="0">
                    <a:latin typeface="Calibri" panose="020F0502020204030204" pitchFamily="34" charset="0"/>
                  </a:rPr>
                  <a:t>Constraint is traditional </a:t>
                </a:r>
                <a:r>
                  <a:rPr lang="en-US" sz="2000" i="1" u="sng" dirty="0">
                    <a:latin typeface="Calibri" panose="020F0502020204030204" pitchFamily="34" charset="0"/>
                  </a:rPr>
                  <a:t>linear eddy-viscosity closure model </a:t>
                </a:r>
                <a:r>
                  <a:rPr lang="en-US" sz="2000" i="1" u="sng" dirty="0" smtClean="0">
                    <a:latin typeface="Calibri" panose="020F0502020204030204" pitchFamily="34" charset="0"/>
                  </a:rPr>
                  <a:t>ansatz</a:t>
                </a:r>
                <a:r>
                  <a:rPr lang="en-US" sz="2000" dirty="0">
                    <a:latin typeface="Calibri" panose="020F0502020204030204" pitchFamily="34"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i="1" dirty="0" smtClean="0">
                    <a:latin typeface="Cambria Math"/>
                    <a:ea typeface="Cambria Math"/>
                  </a:rPr>
                  <a:t> </a:t>
                </a:r>
                <a:r>
                  <a:rPr lang="en-US" sz="2000" dirty="0">
                    <a:latin typeface="Calibri" panose="020F0502020204030204" pitchFamily="34" charset="0"/>
                  </a:rPr>
                  <a:t>involves overall balance between </a:t>
                </a:r>
                <a:r>
                  <a:rPr lang="en-US" sz="2000" i="1" u="sng" dirty="0">
                    <a:latin typeface="Calibri" panose="020F0502020204030204" pitchFamily="34" charset="0"/>
                  </a:rPr>
                  <a:t>linear energy production</a:t>
                </a:r>
                <a:r>
                  <a:rPr lang="en-US" sz="2000" dirty="0">
                    <a:latin typeface="Calibri" panose="020F0502020204030204" pitchFamily="34" charset="0"/>
                  </a:rPr>
                  <a:t> and </a:t>
                </a:r>
                <a:r>
                  <a:rPr lang="en-US" sz="2000" i="1" u="sng" dirty="0" smtClean="0">
                    <a:latin typeface="Calibri" panose="020F0502020204030204" pitchFamily="34" charset="0"/>
                  </a:rPr>
                  <a:t>dissipation</a:t>
                </a:r>
                <a:r>
                  <a:rPr lang="en-US" sz="2000" dirty="0">
                    <a:latin typeface="Calibri" panose="020F0502020204030204" pitchFamily="34" charset="0"/>
                  </a:rPr>
                  <a:t> </a:t>
                </a:r>
                <a:r>
                  <a:rPr lang="en-US" sz="2000" dirty="0" smtClean="0">
                    <a:latin typeface="Calibri" panose="020F0502020204030204" pitchFamily="34" charset="0"/>
                  </a:rPr>
                  <a:t>/ vanishing of </a:t>
                </a:r>
                <a:r>
                  <a:rPr lang="en-US" sz="2000" i="1" u="sng" dirty="0">
                    <a:latin typeface="Calibri" panose="020F0502020204030204" pitchFamily="34" charset="0"/>
                  </a:rPr>
                  <a:t>averaged total power</a:t>
                </a:r>
                <a:r>
                  <a:rPr lang="en-US" sz="2000" i="1" dirty="0">
                    <a:latin typeface="Calibri" panose="020F0502020204030204" pitchFamily="34" charset="0"/>
                  </a:rPr>
                  <a:t> </a:t>
                </a:r>
                <a:r>
                  <a:rPr lang="en-US" sz="2000" dirty="0">
                    <a:latin typeface="Calibri" panose="020F0502020204030204" pitchFamily="34" charset="0"/>
                  </a:rPr>
                  <a:t>(</a:t>
                </a:r>
                <a14:m>
                  <m:oMath xmlns:m="http://schemas.openxmlformats.org/officeDocument/2006/math">
                    <m:r>
                      <a:rPr lang="en-US" sz="2000" i="1">
                        <a:latin typeface="Cambria Math"/>
                      </a:rPr>
                      <m:t>=</m:t>
                    </m:r>
                    <m:r>
                      <m:rPr>
                        <m:sty m:val="p"/>
                      </m:rPr>
                      <a:rPr lang="en-US" sz="2000">
                        <a:latin typeface="Cambria Math"/>
                      </a:rPr>
                      <m:t>tr</m:t>
                    </m:r>
                    <m:r>
                      <a:rPr lang="en-US" sz="2000">
                        <a:latin typeface="Cambria Math"/>
                      </a:rPr>
                      <m:t>(</m:t>
                    </m:r>
                    <m:sSup>
                      <m:sSupPr>
                        <m:ctrlPr>
                          <a:rPr lang="en-US" sz="2000" i="1">
                            <a:latin typeface="Cambria Math" panose="02040503050406030204" pitchFamily="18" charset="0"/>
                          </a:rPr>
                        </m:ctrlPr>
                      </m:sSupPr>
                      <m:e>
                        <m:r>
                          <a:rPr lang="en-US" sz="2000" b="1" i="1">
                            <a:latin typeface="Cambria Math"/>
                          </a:rPr>
                          <m:t>𝑿</m:t>
                        </m:r>
                      </m:e>
                      <m:sup>
                        <m:r>
                          <a:rPr lang="en-US" sz="2000" i="1">
                            <a:latin typeface="Cambria Math"/>
                          </a:rPr>
                          <m:t>𝑇</m:t>
                        </m:r>
                      </m:sup>
                    </m:sSup>
                    <m:r>
                      <a:rPr lang="en-US" sz="2000" b="1" i="1" dirty="0">
                        <a:latin typeface="Cambria Math"/>
                      </a:rPr>
                      <m:t>𝑳𝑿</m:t>
                    </m:r>
                    <m:r>
                      <a:rPr lang="en-US" sz="2000" i="1" dirty="0">
                        <a:latin typeface="Cambria Math"/>
                      </a:rPr>
                      <m:t>)</m:t>
                    </m:r>
                  </m:oMath>
                </a14:m>
                <a:r>
                  <a:rPr lang="en-US" sz="2000" dirty="0">
                    <a:latin typeface="Calibri" panose="020F0502020204030204" pitchFamily="34" charset="0"/>
                  </a:rPr>
                  <a:t> </a:t>
                </a:r>
                <a14:m>
                  <m:oMath xmlns:m="http://schemas.openxmlformats.org/officeDocument/2006/math">
                    <m:r>
                      <a:rPr lang="en-US" sz="2000" i="1" dirty="0">
                        <a:latin typeface="Cambria Math"/>
                      </a:rPr>
                      <m:t>+</m:t>
                    </m:r>
                  </m:oMath>
                </a14:m>
                <a:r>
                  <a:rPr lang="en-US" sz="2000" dirty="0">
                    <a:latin typeface="Calibri" panose="020F0502020204030204" pitchFamily="34" charset="0"/>
                  </a:rPr>
                  <a:t> energy transfer</a:t>
                </a:r>
                <a:r>
                  <a:rPr lang="en-US" sz="2000" dirty="0" smtClean="0">
                    <a:latin typeface="Calibri" panose="020F0502020204030204" pitchFamily="34" charset="0"/>
                  </a:rPr>
                  <a:t>). </a:t>
                </a:r>
              </a:p>
              <a:p>
                <a:pPr marL="0" lvl="1"/>
                <a:endParaRPr lang="en-US" sz="400" i="1" dirty="0" smtClean="0">
                  <a:latin typeface="Cambria Math"/>
                  <a:ea typeface="Cambria Math"/>
                </a:endParaRPr>
              </a:p>
              <a:p>
                <a:pPr marL="800100" lvl="2" indent="-342900">
                  <a:buFont typeface="Arial" panose="020B0604020202020204" pitchFamily="34" charset="0"/>
                  <a:buChar char="•"/>
                </a:pPr>
                <a14:m>
                  <m:oMath xmlns:m="http://schemas.openxmlformats.org/officeDocument/2006/math">
                    <m:r>
                      <a:rPr lang="en-US" sz="2000" i="1" dirty="0">
                        <a:latin typeface="Cambria Math"/>
                        <a:ea typeface="Cambria Math"/>
                      </a:rPr>
                      <m:t>𝜂</m:t>
                    </m:r>
                    <m:r>
                      <a:rPr lang="en-US" sz="2000" i="1" dirty="0" smtClean="0">
                        <a:latin typeface="Cambria Math"/>
                        <a:ea typeface="Cambria Math"/>
                      </a:rPr>
                      <m:t>∈</m:t>
                    </m:r>
                    <m:r>
                      <a:rPr lang="en-US" sz="2000" i="1" dirty="0" smtClean="0">
                        <a:latin typeface="Cambria Math"/>
                        <a:ea typeface="Cambria Math"/>
                      </a:rPr>
                      <m:t>ℝ</m:t>
                    </m:r>
                  </m:oMath>
                </a14:m>
                <a:r>
                  <a:rPr lang="en-US" sz="2000" dirty="0" smtClean="0">
                    <a:latin typeface="Cambria Math"/>
                    <a:ea typeface="Cambria Math"/>
                  </a:rPr>
                  <a:t>: </a:t>
                </a:r>
                <a:r>
                  <a:rPr lang="en-US" sz="2000" dirty="0">
                    <a:latin typeface="Calibri" panose="020F0502020204030204" pitchFamily="34" charset="0"/>
                  </a:rPr>
                  <a:t>proxy for the balance between linear energy production and energy </a:t>
                </a:r>
                <a:r>
                  <a:rPr lang="en-US" sz="2000" dirty="0" smtClean="0">
                    <a:latin typeface="Calibri" panose="020F0502020204030204" pitchFamily="34" charset="0"/>
                  </a:rPr>
                  <a:t>dissipation</a:t>
                </a:r>
                <a:r>
                  <a:rPr lang="en-US" sz="2000" dirty="0">
                    <a:latin typeface="Calibri" panose="020F0502020204030204" pitchFamily="34" charset="0"/>
                  </a:rPr>
                  <a:t> </a:t>
                </a:r>
                <a:r>
                  <a:rPr lang="en-US" sz="2000" dirty="0" smtClean="0">
                    <a:latin typeface="Calibri" panose="020F0502020204030204" pitchFamily="34" charset="0"/>
                  </a:rPr>
                  <a:t>(calculated iteratively using modal energy).</a:t>
                </a:r>
              </a:p>
              <a:p>
                <a:pPr marL="457200" lvl="2"/>
                <a:endParaRPr lang="en-US" sz="1000" dirty="0" smtClean="0">
                  <a:latin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rPr>
                  <a:t>Equation (5) is solved efficiently offline using the method of Lagrange multipliers (</a:t>
                </a:r>
                <a:r>
                  <a:rPr lang="en-US" sz="2000" dirty="0" err="1" smtClean="0">
                    <a:latin typeface="Courier New" panose="02070309020205020404" pitchFamily="49" charset="0"/>
                    <a:cs typeface="Courier New" panose="02070309020205020404" pitchFamily="49" charset="0"/>
                  </a:rPr>
                  <a:t>Manopt</a:t>
                </a:r>
                <a:r>
                  <a:rPr lang="en-US" sz="2000" dirty="0" smtClean="0">
                    <a:latin typeface="Courier New" panose="02070309020205020404" pitchFamily="49" charset="0"/>
                    <a:cs typeface="Courier New" panose="02070309020205020404" pitchFamily="49" charset="0"/>
                  </a:rPr>
                  <a:t> MATLAB toolbox</a:t>
                </a:r>
                <a:r>
                  <a:rPr lang="en-US" sz="2000" dirty="0" smtClean="0">
                    <a:latin typeface="Calibri" panose="020F0502020204030204" pitchFamily="34" charset="0"/>
                  </a:rPr>
                  <a:t>).</a:t>
                </a:r>
              </a:p>
              <a:p>
                <a:endParaRPr lang="en-US" sz="1000" dirty="0" smtClean="0">
                  <a:latin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rPr>
                  <a:t>See (</a:t>
                </a:r>
                <a:r>
                  <a:rPr lang="en-US" sz="2000" dirty="0" err="1" smtClean="0">
                    <a:latin typeface="Calibri" panose="020F0502020204030204" pitchFamily="34" charset="0"/>
                  </a:rPr>
                  <a:t>Balajewicz</a:t>
                </a:r>
                <a:r>
                  <a:rPr lang="en-US" sz="2000" i="1" dirty="0" smtClean="0">
                    <a:latin typeface="Calibri" panose="020F0502020204030204" pitchFamily="34" charset="0"/>
                  </a:rPr>
                  <a:t>, </a:t>
                </a:r>
                <a:r>
                  <a:rPr lang="en-US" sz="2000" u="sng" dirty="0" smtClean="0">
                    <a:latin typeface="Calibri" panose="020F0502020204030204" pitchFamily="34" charset="0"/>
                  </a:rPr>
                  <a:t>IKT</a:t>
                </a:r>
                <a:r>
                  <a:rPr lang="en-US" sz="2000" dirty="0" smtClean="0">
                    <a:latin typeface="Calibri" panose="020F0502020204030204" pitchFamily="34" charset="0"/>
                  </a:rPr>
                  <a:t>, Dowell,</a:t>
                </a:r>
                <a:r>
                  <a:rPr lang="en-US" sz="2000" i="1" dirty="0" smtClean="0">
                    <a:latin typeface="Calibri" panose="020F0502020204030204" pitchFamily="34" charset="0"/>
                  </a:rPr>
                  <a:t> </a:t>
                </a:r>
                <a:r>
                  <a:rPr lang="en-US" sz="2000" dirty="0" smtClean="0">
                    <a:latin typeface="Calibri" panose="020F0502020204030204" pitchFamily="34" charset="0"/>
                  </a:rPr>
                  <a:t>2016) and Appendix slide for Algorithm.</a:t>
                </a:r>
                <a:endParaRPr lang="en-US" sz="2000" dirty="0">
                  <a:latin typeface="Calibri" panose="020F0502020204030204" pitchFamily="34" charset="0"/>
                </a:endParaRPr>
              </a:p>
              <a:p>
                <a:endParaRPr lang="en-US" sz="1000" dirty="0" smtClean="0">
                  <a:latin typeface="Calibri" panose="020F0502020204030204" pitchFamily="34" charset="0"/>
                </a:endParaRPr>
              </a:p>
              <a:p>
                <a:endParaRPr lang="en-US" sz="400" dirty="0" smtClean="0">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2220" y="2447092"/>
                <a:ext cx="8610780" cy="4114331"/>
              </a:xfrm>
              <a:prstGeom prst="rect">
                <a:avLst/>
              </a:prstGeom>
              <a:blipFill>
                <a:blip r:embed="rId3"/>
                <a:stretch>
                  <a:fillRect l="-637"/>
                </a:stretch>
              </a:blipFill>
            </p:spPr>
            <p:txBody>
              <a:bodyPr/>
              <a:lstStyle/>
              <a:p>
                <a:r>
                  <a:rPr lang="en-US">
                    <a:noFill/>
                  </a:rPr>
                  <a:t> </a:t>
                </a:r>
              </a:p>
            </p:txBody>
          </p:sp>
        </mc:Fallback>
      </mc:AlternateContent>
      <p:sp>
        <p:nvSpPr>
          <p:cNvPr id="11" name="TextBox 10"/>
          <p:cNvSpPr txBox="1"/>
          <p:nvPr/>
        </p:nvSpPr>
        <p:spPr>
          <a:xfrm>
            <a:off x="8229960" y="1840468"/>
            <a:ext cx="1066440" cy="369332"/>
          </a:xfrm>
          <a:prstGeom prst="rect">
            <a:avLst/>
          </a:prstGeom>
          <a:noFill/>
        </p:spPr>
        <p:txBody>
          <a:bodyPr wrap="square" rtlCol="0">
            <a:spAutoFit/>
          </a:bodyPr>
          <a:lstStyle/>
          <a:p>
            <a:r>
              <a:rPr lang="en-US" dirty="0" smtClean="0">
                <a:latin typeface="Calibri" panose="020F0502020204030204" pitchFamily="34" charset="0"/>
              </a:rPr>
              <a:t>(5)</a:t>
            </a:r>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2286000" y="1642541"/>
                <a:ext cx="4876800" cy="795859"/>
              </a:xfrm>
              <a:prstGeom prst="rect">
                <a:avLst/>
              </a:prstGeom>
              <a:solidFill>
                <a:srgbClr val="FFFF99"/>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m:rPr>
                              <m:sty m:val="p"/>
                            </m:rPr>
                            <a:rPr lang="en-US" sz="2000">
                              <a:latin typeface="Cambria Math"/>
                            </a:rPr>
                            <m:t>minimize</m:t>
                          </m:r>
                        </m:e>
                        <m:sub>
                          <m:r>
                            <a:rPr lang="en-US" sz="2000" b="1" i="1">
                              <a:latin typeface="Cambria Math"/>
                            </a:rPr>
                            <m:t>𝑿</m:t>
                          </m:r>
                          <m:r>
                            <a:rPr lang="en-US" sz="2000" b="1" i="1">
                              <a:latin typeface="Cambria Math"/>
                              <a:ea typeface="Cambria Math"/>
                            </a:rPr>
                            <m:t>∈</m:t>
                          </m:r>
                          <m:sSub>
                            <m:sSubPr>
                              <m:ctrlPr>
                                <a:rPr lang="en-US" sz="2000" b="1" i="1">
                                  <a:latin typeface="Cambria Math" panose="02040503050406030204" pitchFamily="18" charset="0"/>
                                  <a:ea typeface="Cambria Math"/>
                                </a:rPr>
                              </m:ctrlPr>
                            </m:sSubPr>
                            <m:e>
                              <m:r>
                                <a:rPr lang="en-US" sz="2000" i="1">
                                  <a:latin typeface="Cambria Math"/>
                                  <a:ea typeface="Cambria Math"/>
                                </a:rPr>
                                <m:t>𝒱</m:t>
                              </m:r>
                            </m:e>
                            <m:sub>
                              <m:d>
                                <m:dPr>
                                  <m:ctrlPr>
                                    <a:rPr lang="en-US" sz="2000" i="1">
                                      <a:latin typeface="Cambria Math" panose="02040503050406030204" pitchFamily="18" charset="0"/>
                                      <a:ea typeface="Cambria Math"/>
                                    </a:rPr>
                                  </m:ctrlPr>
                                </m:dPr>
                                <m:e>
                                  <m:r>
                                    <a:rPr lang="en-US" sz="2000" b="0" i="1" smtClean="0">
                                      <a:latin typeface="Cambria Math" panose="02040503050406030204" pitchFamily="18" charset="0"/>
                                      <a:ea typeface="Cambria Math"/>
                                    </a:rPr>
                                    <m:t>𝑀</m:t>
                                  </m:r>
                                  <m:r>
                                    <a:rPr lang="en-US" sz="2000" i="1">
                                      <a:latin typeface="Cambria Math"/>
                                      <a:ea typeface="Cambria Math"/>
                                    </a:rPr>
                                    <m:t>+</m:t>
                                  </m:r>
                                  <m:r>
                                    <a:rPr lang="en-US" sz="2000" b="0" i="1" smtClean="0">
                                      <a:latin typeface="Cambria Math" panose="02040503050406030204" pitchFamily="18" charset="0"/>
                                      <a:ea typeface="Cambria Math"/>
                                    </a:rPr>
                                    <m:t>𝑃</m:t>
                                  </m:r>
                                </m:e>
                              </m:d>
                              <m:r>
                                <a:rPr lang="en-US" sz="2000" i="1">
                                  <a:latin typeface="Cambria Math"/>
                                  <a:ea typeface="Cambria Math"/>
                                </a:rPr>
                                <m:t>,</m:t>
                              </m:r>
                              <m:r>
                                <a:rPr lang="en-US" sz="2000" b="0" i="1" smtClean="0">
                                  <a:latin typeface="Cambria Math" panose="02040503050406030204" pitchFamily="18" charset="0"/>
                                  <a:ea typeface="Cambria Math"/>
                                </a:rPr>
                                <m:t>𝑀</m:t>
                              </m:r>
                            </m:sub>
                          </m:sSub>
                        </m:sub>
                      </m:sSub>
                      <m:r>
                        <a:rPr lang="en-US" sz="2000">
                          <a:latin typeface="Cambria Math"/>
                        </a:rPr>
                        <m:t>  −</m:t>
                      </m:r>
                      <m:r>
                        <m:rPr>
                          <m:sty m:val="p"/>
                        </m:rPr>
                        <a:rPr lang="en-US" sz="2000">
                          <a:latin typeface="Cambria Math"/>
                        </a:rPr>
                        <m:t>tr</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a:rPr>
                                <m:t>𝑿</m:t>
                              </m:r>
                            </m:e>
                            <m:sup>
                              <m:r>
                                <a:rPr lang="en-US" sz="2000" i="1">
                                  <a:latin typeface="Cambria Math"/>
                                </a:rPr>
                                <m:t>𝑇</m:t>
                              </m:r>
                            </m:sup>
                          </m:sSup>
                          <m:sSub>
                            <m:sSubPr>
                              <m:ctrlPr>
                                <a:rPr lang="en-US" sz="2000" i="1">
                                  <a:latin typeface="Cambria Math" panose="02040503050406030204" pitchFamily="18" charset="0"/>
                                </a:rPr>
                              </m:ctrlPr>
                            </m:sSubPr>
                            <m:e>
                              <m:r>
                                <a:rPr lang="en-US" sz="2000" b="1" i="1">
                                  <a:latin typeface="Cambria Math"/>
                                </a:rPr>
                                <m:t>𝑰</m:t>
                              </m:r>
                            </m:e>
                            <m:sub>
                              <m:d>
                                <m:dPr>
                                  <m:ctrlPr>
                                    <a:rPr lang="en-US" sz="2000" i="1">
                                      <a:latin typeface="Cambria Math" panose="02040503050406030204" pitchFamily="18" charset="0"/>
                                    </a:rPr>
                                  </m:ctrlPr>
                                </m:dPr>
                                <m:e>
                                  <m:r>
                                    <a:rPr lang="en-US" sz="2000" b="0" i="1" smtClean="0">
                                      <a:latin typeface="Cambria Math" panose="02040503050406030204" pitchFamily="18" charset="0"/>
                                    </a:rPr>
                                    <m:t>𝑀</m:t>
                                  </m:r>
                                  <m:r>
                                    <a:rPr lang="en-US" sz="2000" i="1">
                                      <a:latin typeface="Cambria Math"/>
                                    </a:rPr>
                                    <m:t>+</m:t>
                                  </m:r>
                                  <m:r>
                                    <a:rPr lang="en-US" sz="2000" b="0" i="1" smtClean="0">
                                      <a:latin typeface="Cambria Math" panose="02040503050406030204" pitchFamily="18" charset="0"/>
                                    </a:rPr>
                                    <m:t>𝑃</m:t>
                                  </m:r>
                                </m:e>
                              </m:d>
                              <m:r>
                                <a:rPr lang="en-US" sz="2000" i="1">
                                  <a:latin typeface="Cambria Math"/>
                                  <a:ea typeface="Cambria Math"/>
                                </a:rPr>
                                <m:t>×</m:t>
                              </m:r>
                              <m:r>
                                <a:rPr lang="en-US" sz="2000" b="0" i="1" smtClean="0">
                                  <a:latin typeface="Cambria Math" panose="02040503050406030204" pitchFamily="18" charset="0"/>
                                  <a:ea typeface="Cambria Math"/>
                                </a:rPr>
                                <m:t>𝑀</m:t>
                              </m:r>
                            </m:sub>
                          </m:sSub>
                        </m:e>
                      </m:d>
                    </m:oMath>
                  </m:oMathPara>
                </a14:m>
                <a:endParaRPr lang="en-US" sz="2000" dirty="0">
                  <a:latin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m:rPr>
                          <m:sty m:val="p"/>
                        </m:rPr>
                        <a:rPr lang="en-US" sz="2000">
                          <a:latin typeface="Cambria Math"/>
                        </a:rPr>
                        <m:t>subject</m:t>
                      </m:r>
                      <m:r>
                        <a:rPr lang="en-US" sz="2000">
                          <a:latin typeface="Cambria Math"/>
                        </a:rPr>
                        <m:t> </m:t>
                      </m:r>
                      <m:r>
                        <m:rPr>
                          <m:sty m:val="p"/>
                        </m:rPr>
                        <a:rPr lang="en-US" sz="2000">
                          <a:latin typeface="Cambria Math"/>
                        </a:rPr>
                        <m:t>to</m:t>
                      </m:r>
                      <m:r>
                        <a:rPr lang="en-US" sz="2000" b="0" i="0" smtClean="0">
                          <a:latin typeface="Cambria Math"/>
                        </a:rPr>
                        <m:t>       </m:t>
                      </m:r>
                      <m:r>
                        <m:rPr>
                          <m:sty m:val="p"/>
                        </m:rPr>
                        <a:rPr lang="en-US" sz="2000">
                          <a:latin typeface="Cambria Math"/>
                        </a:rPr>
                        <m:t>tr</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1" i="1">
                                  <a:latin typeface="Cambria Math"/>
                                </a:rPr>
                                <m:t>𝑿</m:t>
                              </m:r>
                            </m:e>
                            <m:sup>
                              <m:r>
                                <a:rPr lang="en-US" sz="2000" i="1">
                                  <a:latin typeface="Cambria Math"/>
                                </a:rPr>
                                <m:t>𝑇</m:t>
                              </m:r>
                            </m:sup>
                          </m:sSup>
                          <m:r>
                            <a:rPr lang="en-US" sz="2000" b="1" i="1" dirty="0">
                              <a:latin typeface="Cambria Math"/>
                            </a:rPr>
                            <m:t>𝑳𝑿</m:t>
                          </m:r>
                        </m:e>
                      </m:d>
                      <m:r>
                        <a:rPr lang="en-US" sz="2000" b="0" i="1" dirty="0" smtClean="0">
                          <a:latin typeface="Cambria Math"/>
                        </a:rPr>
                        <m:t>=</m:t>
                      </m:r>
                      <m:r>
                        <a:rPr lang="en-US" sz="2000" i="1" dirty="0">
                          <a:latin typeface="Cambria Math"/>
                          <a:ea typeface="Cambria Math"/>
                        </a:rPr>
                        <m:t>𝜂</m:t>
                      </m:r>
                    </m:oMath>
                  </m:oMathPara>
                </a14:m>
                <a:endParaRPr lang="en-US" sz="2000" dirty="0">
                  <a:latin typeface="Calibri" panose="020F050202020403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286000" y="1642541"/>
                <a:ext cx="4876800" cy="795859"/>
              </a:xfrm>
              <a:prstGeom prst="rect">
                <a:avLst/>
              </a:prstGeom>
              <a:blipFill>
                <a:blip r:embed="rId4"/>
                <a:stretch>
                  <a:fillRect b="-6107"/>
                </a:stretch>
              </a:blipFill>
            </p:spPr>
            <p:txBody>
              <a:bodyPr/>
              <a:lstStyle/>
              <a:p>
                <a:r>
                  <a:rPr lang="en-US">
                    <a:noFill/>
                  </a:rPr>
                  <a:t> </a:t>
                </a:r>
              </a:p>
            </p:txBody>
          </p:sp>
        </mc:Fallback>
      </mc:AlternateContent>
    </p:spTree>
    <p:extLst>
      <p:ext uri="{BB962C8B-B14F-4D97-AF65-F5344CB8AC3E}">
        <p14:creationId xmlns:p14="http://schemas.microsoft.com/office/powerpoint/2010/main" val="10196492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solidFill>
            <a:schemeClr val="bg1"/>
          </a:solidFill>
          <a:ln>
            <a:noFill/>
          </a:ln>
        </p:spPr>
        <p:txBody>
          <a:bodyPr anchor="ctr"/>
          <a:lstStyle/>
          <a:p>
            <a:r>
              <a:rPr lang="en-US" sz="3600" dirty="0" smtClean="0">
                <a:latin typeface="Calibri" panose="020F0502020204030204" pitchFamily="34" charset="0"/>
              </a:rPr>
              <a:t>Basis rotation: remarks</a:t>
            </a:r>
            <a:endParaRPr sz="3600" dirty="0">
              <a:latin typeface="Calibri" panose="020F0502020204030204" pitchFamily="34" charset="0"/>
            </a:endParaRPr>
          </a:p>
        </p:txBody>
      </p:sp>
      <p:sp>
        <p:nvSpPr>
          <p:cNvPr id="4" name="TextBox 3"/>
          <p:cNvSpPr txBox="1"/>
          <p:nvPr/>
        </p:nvSpPr>
        <p:spPr>
          <a:xfrm>
            <a:off x="838200" y="1120914"/>
            <a:ext cx="7010400" cy="707886"/>
          </a:xfrm>
          <a:prstGeom prst="rect">
            <a:avLst/>
          </a:prstGeom>
          <a:solidFill>
            <a:srgbClr val="A5F7BA"/>
          </a:solidFill>
        </p:spPr>
        <p:txBody>
          <a:bodyPr wrap="square" rtlCol="0">
            <a:spAutoFit/>
          </a:bodyPr>
          <a:lstStyle/>
          <a:p>
            <a:pPr algn="ctr"/>
            <a:r>
              <a:rPr lang="en-US" sz="2000" dirty="0">
                <a:latin typeface="Calibri" panose="020F0502020204030204" pitchFamily="34" charset="0"/>
              </a:rPr>
              <a:t>Proposed approach may be interpreted as </a:t>
            </a:r>
            <a:r>
              <a:rPr lang="en-US" sz="2000" dirty="0" smtClean="0">
                <a:latin typeface="Calibri" panose="020F0502020204030204" pitchFamily="34" charset="0"/>
              </a:rPr>
              <a:t>an </a:t>
            </a:r>
            <a:r>
              <a:rPr lang="en-US" sz="2000" i="1" u="sng" dirty="0" smtClean="0">
                <a:latin typeface="Calibri" panose="020F0502020204030204" pitchFamily="34" charset="0"/>
              </a:rPr>
              <a:t>a priori consistent</a:t>
            </a:r>
            <a:r>
              <a:rPr lang="en-US" sz="2000" dirty="0" smtClean="0">
                <a:latin typeface="Calibri" panose="020F0502020204030204" pitchFamily="34" charset="0"/>
              </a:rPr>
              <a:t> </a:t>
            </a:r>
            <a:r>
              <a:rPr lang="en-US" sz="2000" dirty="0">
                <a:latin typeface="Calibri" panose="020F0502020204030204" pitchFamily="34" charset="0"/>
              </a:rPr>
              <a:t>formulation of the eddy-viscosity turbulence modeling approach</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29045924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solidFill>
            <a:schemeClr val="bg1"/>
          </a:solidFill>
          <a:ln>
            <a:noFill/>
          </a:ln>
        </p:spPr>
        <p:txBody>
          <a:bodyPr anchor="ctr"/>
          <a:lstStyle/>
          <a:p>
            <a:r>
              <a:rPr lang="en-US" sz="3600" dirty="0">
                <a:latin typeface="Calibri" panose="020F0502020204030204" pitchFamily="34" charset="0"/>
              </a:rPr>
              <a:t>Basis rotation: remarks</a:t>
            </a:r>
          </a:p>
        </p:txBody>
      </p:sp>
      <mc:AlternateContent xmlns:mc="http://schemas.openxmlformats.org/markup-compatibility/2006" xmlns:a14="http://schemas.microsoft.com/office/drawing/2010/main">
        <mc:Choice Requires="a14">
          <p:sp>
            <p:nvSpPr>
              <p:cNvPr id="3" name="TextBox 2"/>
              <p:cNvSpPr txBox="1"/>
              <p:nvPr/>
            </p:nvSpPr>
            <p:spPr>
              <a:xfrm>
                <a:off x="457200" y="2362200"/>
                <a:ext cx="8076840" cy="1077218"/>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000" u="sng" dirty="0">
                    <a:latin typeface="Calibri" panose="020F0502020204030204" pitchFamily="34" charset="0"/>
                  </a:rPr>
                  <a:t>Advantages of proposed approach</a:t>
                </a:r>
                <a:r>
                  <a:rPr lang="en-US" sz="2000" dirty="0">
                    <a:latin typeface="Calibri" panose="020F0502020204030204" pitchFamily="34" charset="0"/>
                  </a:rPr>
                  <a:t>: </a:t>
                </a:r>
                <a:endParaRPr lang="en-US" sz="20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Retains </a:t>
                </a:r>
                <a:r>
                  <a:rPr lang="en-US" sz="2000" i="1" u="sng" dirty="0">
                    <a:latin typeface="Calibri" panose="020F0502020204030204" pitchFamily="34" charset="0"/>
                  </a:rPr>
                  <a:t>consistency</a:t>
                </a:r>
                <a:r>
                  <a:rPr lang="en-US" sz="2000" dirty="0">
                    <a:latin typeface="Calibri" panose="020F0502020204030204" pitchFamily="34" charset="0"/>
                  </a:rPr>
                  <a:t> between ROM and </a:t>
                </a:r>
                <a:r>
                  <a:rPr lang="en-US" sz="2000" dirty="0" err="1">
                    <a:latin typeface="Calibri" panose="020F0502020204030204" pitchFamily="34" charset="0"/>
                  </a:rPr>
                  <a:t>Navier</a:t>
                </a:r>
                <a:r>
                  <a:rPr lang="en-US" sz="2000" dirty="0">
                    <a:latin typeface="Calibri" panose="020F0502020204030204" pitchFamily="34" charset="0"/>
                  </a:rPr>
                  <a:t>-Stokes equations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no additional turbulence terms required</a:t>
                </a:r>
                <a:r>
                  <a:rPr lang="en-US" sz="2000" dirty="0" smtClean="0">
                    <a:latin typeface="Calibri" panose="020F0502020204030204" pitchFamily="34" charset="0"/>
                  </a:rPr>
                  <a:t>.</a:t>
                </a:r>
                <a:endParaRPr lang="en-US" sz="2000"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2362200"/>
                <a:ext cx="8076840" cy="1077218"/>
              </a:xfrm>
              <a:prstGeom prst="rect">
                <a:avLst/>
              </a:prstGeom>
              <a:blipFill>
                <a:blip r:embed="rId3"/>
                <a:stretch>
                  <a:fillRect l="-679" t="-3409" b="-9091"/>
                </a:stretch>
              </a:blipFill>
            </p:spPr>
            <p:txBody>
              <a:bodyPr/>
              <a:lstStyle/>
              <a:p>
                <a:r>
                  <a:rPr lang="en-US">
                    <a:noFill/>
                  </a:rPr>
                  <a:t> </a:t>
                </a:r>
              </a:p>
            </p:txBody>
          </p:sp>
        </mc:Fallback>
      </mc:AlternateContent>
      <p:sp>
        <p:nvSpPr>
          <p:cNvPr id="6" name="TextBox 5"/>
          <p:cNvSpPr txBox="1"/>
          <p:nvPr/>
        </p:nvSpPr>
        <p:spPr>
          <a:xfrm>
            <a:off x="838200" y="1120914"/>
            <a:ext cx="7010400" cy="707886"/>
          </a:xfrm>
          <a:prstGeom prst="rect">
            <a:avLst/>
          </a:prstGeom>
          <a:solidFill>
            <a:srgbClr val="A5F7BA"/>
          </a:solidFill>
        </p:spPr>
        <p:txBody>
          <a:bodyPr wrap="square" rtlCol="0">
            <a:spAutoFit/>
          </a:bodyPr>
          <a:lstStyle/>
          <a:p>
            <a:pPr algn="ctr"/>
            <a:r>
              <a:rPr lang="en-US" sz="2000" dirty="0">
                <a:latin typeface="Calibri" panose="020F0502020204030204" pitchFamily="34" charset="0"/>
              </a:rPr>
              <a:t>Proposed approach may be interpreted as </a:t>
            </a:r>
            <a:r>
              <a:rPr lang="en-US" sz="2000" dirty="0" smtClean="0">
                <a:latin typeface="Calibri" panose="020F0502020204030204" pitchFamily="34" charset="0"/>
              </a:rPr>
              <a:t>an </a:t>
            </a:r>
            <a:r>
              <a:rPr lang="en-US" sz="2000" i="1" u="sng" dirty="0" smtClean="0">
                <a:latin typeface="Calibri" panose="020F0502020204030204" pitchFamily="34" charset="0"/>
              </a:rPr>
              <a:t>a priori consistent</a:t>
            </a:r>
            <a:r>
              <a:rPr lang="en-US" sz="2000" dirty="0" smtClean="0">
                <a:latin typeface="Calibri" panose="020F0502020204030204" pitchFamily="34" charset="0"/>
              </a:rPr>
              <a:t> </a:t>
            </a:r>
            <a:r>
              <a:rPr lang="en-US" sz="2000" dirty="0">
                <a:latin typeface="Calibri" panose="020F0502020204030204" pitchFamily="34" charset="0"/>
              </a:rPr>
              <a:t>formulation of the eddy-viscosity turbulence modeling approach</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12417904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solidFill>
            <a:schemeClr val="bg1"/>
          </a:solidFill>
          <a:ln>
            <a:noFill/>
          </a:ln>
        </p:spPr>
        <p:txBody>
          <a:bodyPr anchor="ctr"/>
          <a:lstStyle/>
          <a:p>
            <a:r>
              <a:rPr lang="en-US" sz="3600" dirty="0" smtClean="0">
                <a:latin typeface="Calibri" panose="020F0502020204030204" pitchFamily="34" charset="0"/>
              </a:rPr>
              <a:t>Basis rotation: remarks</a:t>
            </a:r>
            <a:endParaRPr sz="36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57200" y="2362200"/>
                <a:ext cx="8076840" cy="1692771"/>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000" u="sng" dirty="0">
                    <a:latin typeface="Calibri" panose="020F0502020204030204" pitchFamily="34" charset="0"/>
                  </a:rPr>
                  <a:t>Advantages of proposed approach</a:t>
                </a:r>
                <a:r>
                  <a:rPr lang="en-US" sz="2000" dirty="0">
                    <a:latin typeface="Calibri" panose="020F0502020204030204" pitchFamily="34" charset="0"/>
                  </a:rPr>
                  <a:t>: </a:t>
                </a:r>
                <a:endParaRPr lang="en-US" sz="20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Retains </a:t>
                </a:r>
                <a:r>
                  <a:rPr lang="en-US" sz="2000" i="1" u="sng" dirty="0">
                    <a:latin typeface="Calibri" panose="020F0502020204030204" pitchFamily="34" charset="0"/>
                  </a:rPr>
                  <a:t>consistency</a:t>
                </a:r>
                <a:r>
                  <a:rPr lang="en-US" sz="2000" dirty="0">
                    <a:latin typeface="Calibri" panose="020F0502020204030204" pitchFamily="34" charset="0"/>
                  </a:rPr>
                  <a:t> between ROM and </a:t>
                </a:r>
                <a:r>
                  <a:rPr lang="en-US" sz="2000" dirty="0" err="1">
                    <a:latin typeface="Calibri" panose="020F0502020204030204" pitchFamily="34" charset="0"/>
                  </a:rPr>
                  <a:t>Navier</a:t>
                </a:r>
                <a:r>
                  <a:rPr lang="en-US" sz="2000" dirty="0">
                    <a:latin typeface="Calibri" panose="020F0502020204030204" pitchFamily="34" charset="0"/>
                  </a:rPr>
                  <a:t>-Stokes equations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no additional turbulence terms required.</a:t>
                </a:r>
              </a:p>
              <a:p>
                <a:pPr marL="914400" lvl="1" indent="-457200">
                  <a:buFont typeface="+mj-lt"/>
                  <a:buAutoNum type="arabicPeriod"/>
                </a:pPr>
                <a:r>
                  <a:rPr lang="en-US" sz="2000" dirty="0">
                    <a:latin typeface="Calibri" panose="020F0502020204030204" pitchFamily="34" charset="0"/>
                  </a:rPr>
                  <a:t>Inherently a </a:t>
                </a:r>
                <a:r>
                  <a:rPr lang="en-US" sz="2000" i="1" u="sng" dirty="0">
                    <a:latin typeface="Calibri" panose="020F0502020204030204" pitchFamily="34" charset="0"/>
                  </a:rPr>
                  <a:t>nonlinear</a:t>
                </a:r>
                <a:r>
                  <a:rPr lang="en-US" sz="2000" dirty="0">
                    <a:latin typeface="Calibri" panose="020F0502020204030204" pitchFamily="34" charset="0"/>
                  </a:rPr>
                  <a:t> model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should be expected to outperform linear models</a:t>
                </a:r>
                <a:r>
                  <a:rPr lang="en-US" sz="2000" dirty="0" smtClean="0">
                    <a:latin typeface="Calibri" panose="020F0502020204030204" pitchFamily="34" charset="0"/>
                  </a:rPr>
                  <a:t>.</a:t>
                </a:r>
                <a:endParaRPr lang="en-US" sz="2000"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2362200"/>
                <a:ext cx="8076840" cy="1692771"/>
              </a:xfrm>
              <a:prstGeom prst="rect">
                <a:avLst/>
              </a:prstGeom>
              <a:blipFill>
                <a:blip r:embed="rId3"/>
                <a:stretch>
                  <a:fillRect l="-679" t="-2166" b="-5415"/>
                </a:stretch>
              </a:blipFill>
            </p:spPr>
            <p:txBody>
              <a:bodyPr/>
              <a:lstStyle/>
              <a:p>
                <a:r>
                  <a:rPr lang="en-US">
                    <a:noFill/>
                  </a:rPr>
                  <a:t> </a:t>
                </a:r>
              </a:p>
            </p:txBody>
          </p:sp>
        </mc:Fallback>
      </mc:AlternateContent>
      <p:sp>
        <p:nvSpPr>
          <p:cNvPr id="6" name="TextBox 5"/>
          <p:cNvSpPr txBox="1"/>
          <p:nvPr/>
        </p:nvSpPr>
        <p:spPr>
          <a:xfrm>
            <a:off x="838200" y="1120914"/>
            <a:ext cx="7010400" cy="707886"/>
          </a:xfrm>
          <a:prstGeom prst="rect">
            <a:avLst/>
          </a:prstGeom>
          <a:solidFill>
            <a:srgbClr val="A5F7BA"/>
          </a:solidFill>
        </p:spPr>
        <p:txBody>
          <a:bodyPr wrap="square" rtlCol="0">
            <a:spAutoFit/>
          </a:bodyPr>
          <a:lstStyle/>
          <a:p>
            <a:pPr algn="ctr"/>
            <a:r>
              <a:rPr lang="en-US" sz="2000" dirty="0">
                <a:latin typeface="Calibri" panose="020F0502020204030204" pitchFamily="34" charset="0"/>
              </a:rPr>
              <a:t>Proposed approach may be interpreted as </a:t>
            </a:r>
            <a:r>
              <a:rPr lang="en-US" sz="2000" dirty="0" smtClean="0">
                <a:latin typeface="Calibri" panose="020F0502020204030204" pitchFamily="34" charset="0"/>
              </a:rPr>
              <a:t>an </a:t>
            </a:r>
            <a:r>
              <a:rPr lang="en-US" sz="2000" i="1" u="sng" dirty="0" smtClean="0">
                <a:latin typeface="Calibri" panose="020F0502020204030204" pitchFamily="34" charset="0"/>
              </a:rPr>
              <a:t>a priori consistent</a:t>
            </a:r>
            <a:r>
              <a:rPr lang="en-US" sz="2000" dirty="0" smtClean="0">
                <a:latin typeface="Calibri" panose="020F0502020204030204" pitchFamily="34" charset="0"/>
              </a:rPr>
              <a:t> </a:t>
            </a:r>
            <a:r>
              <a:rPr lang="en-US" sz="2000" dirty="0">
                <a:latin typeface="Calibri" panose="020F0502020204030204" pitchFamily="34" charset="0"/>
              </a:rPr>
              <a:t>formulation of the eddy-viscosity turbulence modeling approach</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34983534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solidFill>
            <a:schemeClr val="bg1"/>
          </a:solidFill>
          <a:ln>
            <a:noFill/>
          </a:ln>
        </p:spPr>
        <p:txBody>
          <a:bodyPr anchor="ctr"/>
          <a:lstStyle/>
          <a:p>
            <a:r>
              <a:rPr lang="en-US" sz="3600" dirty="0">
                <a:latin typeface="Calibri" panose="020F0502020204030204" pitchFamily="34" charset="0"/>
              </a:rPr>
              <a:t>Basis rotation: remarks</a:t>
            </a:r>
          </a:p>
        </p:txBody>
      </p:sp>
      <mc:AlternateContent xmlns:mc="http://schemas.openxmlformats.org/markup-compatibility/2006" xmlns:a14="http://schemas.microsoft.com/office/drawing/2010/main">
        <mc:Choice Requires="a14">
          <p:sp>
            <p:nvSpPr>
              <p:cNvPr id="3" name="TextBox 2"/>
              <p:cNvSpPr txBox="1"/>
              <p:nvPr/>
            </p:nvSpPr>
            <p:spPr>
              <a:xfrm>
                <a:off x="457200" y="2362200"/>
                <a:ext cx="8076840" cy="2308324"/>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000" u="sng" dirty="0">
                    <a:latin typeface="Calibri" panose="020F0502020204030204" pitchFamily="34" charset="0"/>
                  </a:rPr>
                  <a:t>Advantages of proposed approach</a:t>
                </a:r>
                <a:r>
                  <a:rPr lang="en-US" sz="2000" dirty="0">
                    <a:latin typeface="Calibri" panose="020F0502020204030204" pitchFamily="34" charset="0"/>
                  </a:rPr>
                  <a:t>: </a:t>
                </a:r>
                <a:endParaRPr lang="en-US" sz="20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Retains </a:t>
                </a:r>
                <a:r>
                  <a:rPr lang="en-US" sz="2000" i="1" u="sng" dirty="0">
                    <a:latin typeface="Calibri" panose="020F0502020204030204" pitchFamily="34" charset="0"/>
                  </a:rPr>
                  <a:t>consistency</a:t>
                </a:r>
                <a:r>
                  <a:rPr lang="en-US" sz="2000" dirty="0">
                    <a:latin typeface="Calibri" panose="020F0502020204030204" pitchFamily="34" charset="0"/>
                  </a:rPr>
                  <a:t> between ROM and </a:t>
                </a:r>
                <a:r>
                  <a:rPr lang="en-US" sz="2000" dirty="0" err="1">
                    <a:latin typeface="Calibri" panose="020F0502020204030204" pitchFamily="34" charset="0"/>
                  </a:rPr>
                  <a:t>Navier</a:t>
                </a:r>
                <a:r>
                  <a:rPr lang="en-US" sz="2000" dirty="0">
                    <a:latin typeface="Calibri" panose="020F0502020204030204" pitchFamily="34" charset="0"/>
                  </a:rPr>
                  <a:t>-Stokes equations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no additional turbulence terms required.</a:t>
                </a:r>
              </a:p>
              <a:p>
                <a:pPr marL="914400" lvl="1" indent="-457200">
                  <a:buFont typeface="+mj-lt"/>
                  <a:buAutoNum type="arabicPeriod"/>
                </a:pPr>
                <a:r>
                  <a:rPr lang="en-US" sz="2000" dirty="0">
                    <a:latin typeface="Calibri" panose="020F0502020204030204" pitchFamily="34" charset="0"/>
                  </a:rPr>
                  <a:t>Inherently a </a:t>
                </a:r>
                <a:r>
                  <a:rPr lang="en-US" sz="2000" i="1" u="sng" dirty="0">
                    <a:latin typeface="Calibri" panose="020F0502020204030204" pitchFamily="34" charset="0"/>
                  </a:rPr>
                  <a:t>nonlinear</a:t>
                </a:r>
                <a:r>
                  <a:rPr lang="en-US" sz="2000" dirty="0">
                    <a:latin typeface="Calibri" panose="020F0502020204030204" pitchFamily="34" charset="0"/>
                  </a:rPr>
                  <a:t> model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should be expected to outperform linear models.</a:t>
                </a:r>
              </a:p>
              <a:p>
                <a:pPr marL="914400" lvl="1" indent="-457200">
                  <a:buFont typeface="+mj-lt"/>
                  <a:buAutoNum type="arabicPeriod"/>
                </a:pPr>
                <a:r>
                  <a:rPr lang="en-US" sz="2000" dirty="0">
                    <a:latin typeface="Calibri" panose="020F0502020204030204" pitchFamily="34" charset="0"/>
                  </a:rPr>
                  <a:t>Works with </a:t>
                </a:r>
                <a:r>
                  <a:rPr lang="en-US" sz="2000" i="1" u="sng" dirty="0">
                    <a:latin typeface="Calibri" panose="020F0502020204030204" pitchFamily="34" charset="0"/>
                  </a:rPr>
                  <a:t>any</a:t>
                </a:r>
                <a:r>
                  <a:rPr lang="en-US" sz="2000" dirty="0">
                    <a:latin typeface="Calibri" panose="020F0502020204030204" pitchFamily="34" charset="0"/>
                  </a:rPr>
                  <a:t> basis and </a:t>
                </a:r>
                <a:r>
                  <a:rPr lang="en-US" sz="2000" dirty="0" err="1">
                    <a:latin typeface="Calibri" panose="020F0502020204030204" pitchFamily="34" charset="0"/>
                  </a:rPr>
                  <a:t>Petrov-Galerkin</a:t>
                </a:r>
                <a:r>
                  <a:rPr lang="en-US" sz="2000" dirty="0">
                    <a:latin typeface="Calibri" panose="020F0502020204030204" pitchFamily="34" charset="0"/>
                  </a:rPr>
                  <a:t> projection.</a:t>
                </a:r>
              </a:p>
              <a:p>
                <a:endParaRPr lang="en-US" sz="1000" dirty="0" smtClean="0">
                  <a:latin typeface="Calibri" panose="020F0502020204030204" pitchFamily="34" charset="0"/>
                </a:endParaRPr>
              </a:p>
              <a:p>
                <a:endParaRPr lang="en-US" sz="1000"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2362200"/>
                <a:ext cx="8076840" cy="2308324"/>
              </a:xfrm>
              <a:prstGeom prst="rect">
                <a:avLst/>
              </a:prstGeom>
              <a:blipFill>
                <a:blip r:embed="rId3"/>
                <a:stretch>
                  <a:fillRect l="-679" t="-1587"/>
                </a:stretch>
              </a:blipFill>
            </p:spPr>
            <p:txBody>
              <a:bodyPr/>
              <a:lstStyle/>
              <a:p>
                <a:r>
                  <a:rPr lang="en-US">
                    <a:noFill/>
                  </a:rPr>
                  <a:t> </a:t>
                </a:r>
              </a:p>
            </p:txBody>
          </p:sp>
        </mc:Fallback>
      </mc:AlternateContent>
      <p:sp>
        <p:nvSpPr>
          <p:cNvPr id="5" name="TextBox 4"/>
          <p:cNvSpPr txBox="1"/>
          <p:nvPr/>
        </p:nvSpPr>
        <p:spPr>
          <a:xfrm>
            <a:off x="838200" y="1120914"/>
            <a:ext cx="7010400" cy="707886"/>
          </a:xfrm>
          <a:prstGeom prst="rect">
            <a:avLst/>
          </a:prstGeom>
          <a:solidFill>
            <a:srgbClr val="A5F7BA"/>
          </a:solidFill>
        </p:spPr>
        <p:txBody>
          <a:bodyPr wrap="square" rtlCol="0">
            <a:spAutoFit/>
          </a:bodyPr>
          <a:lstStyle/>
          <a:p>
            <a:pPr algn="ctr"/>
            <a:r>
              <a:rPr lang="en-US" sz="2000" dirty="0">
                <a:latin typeface="Calibri" panose="020F0502020204030204" pitchFamily="34" charset="0"/>
              </a:rPr>
              <a:t>Proposed approach may be interpreted as </a:t>
            </a:r>
            <a:r>
              <a:rPr lang="en-US" sz="2000" dirty="0" smtClean="0">
                <a:latin typeface="Calibri" panose="020F0502020204030204" pitchFamily="34" charset="0"/>
              </a:rPr>
              <a:t>an </a:t>
            </a:r>
            <a:r>
              <a:rPr lang="en-US" sz="2000" i="1" u="sng" dirty="0" smtClean="0">
                <a:latin typeface="Calibri" panose="020F0502020204030204" pitchFamily="34" charset="0"/>
              </a:rPr>
              <a:t>a priori consistent</a:t>
            </a:r>
            <a:r>
              <a:rPr lang="en-US" sz="2000" dirty="0" smtClean="0">
                <a:latin typeface="Calibri" panose="020F0502020204030204" pitchFamily="34" charset="0"/>
              </a:rPr>
              <a:t> </a:t>
            </a:r>
            <a:r>
              <a:rPr lang="en-US" sz="2000" dirty="0">
                <a:latin typeface="Calibri" panose="020F0502020204030204" pitchFamily="34" charset="0"/>
              </a:rPr>
              <a:t>formulation of the eddy-viscosity turbulence modeling approach</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12552054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solidFill>
            <a:schemeClr val="bg1"/>
          </a:solidFill>
          <a:ln>
            <a:noFill/>
          </a:ln>
        </p:spPr>
        <p:txBody>
          <a:bodyPr anchor="ctr"/>
          <a:lstStyle/>
          <a:p>
            <a:r>
              <a:rPr lang="en-US" sz="3600" dirty="0">
                <a:latin typeface="Calibri" panose="020F0502020204030204" pitchFamily="34" charset="0"/>
              </a:rPr>
              <a:t>Basis rotation: remarks</a:t>
            </a:r>
          </a:p>
        </p:txBody>
      </p:sp>
      <mc:AlternateContent xmlns:mc="http://schemas.openxmlformats.org/markup-compatibility/2006" xmlns:a14="http://schemas.microsoft.com/office/drawing/2010/main">
        <mc:Choice Requires="a14">
          <p:sp>
            <p:nvSpPr>
              <p:cNvPr id="3" name="TextBox 2"/>
              <p:cNvSpPr txBox="1"/>
              <p:nvPr/>
            </p:nvSpPr>
            <p:spPr>
              <a:xfrm>
                <a:off x="457200" y="2362200"/>
                <a:ext cx="8076840" cy="3154710"/>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000" u="sng" dirty="0">
                    <a:latin typeface="Calibri" panose="020F0502020204030204" pitchFamily="34" charset="0"/>
                  </a:rPr>
                  <a:t>Advantages of proposed approach</a:t>
                </a:r>
                <a:r>
                  <a:rPr lang="en-US" sz="2000" dirty="0">
                    <a:latin typeface="Calibri" panose="020F0502020204030204" pitchFamily="34" charset="0"/>
                  </a:rPr>
                  <a:t>: </a:t>
                </a:r>
                <a:endParaRPr lang="en-US" sz="20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Retains </a:t>
                </a:r>
                <a:r>
                  <a:rPr lang="en-US" sz="2000" i="1" u="sng" dirty="0">
                    <a:latin typeface="Calibri" panose="020F0502020204030204" pitchFamily="34" charset="0"/>
                  </a:rPr>
                  <a:t>consistency</a:t>
                </a:r>
                <a:r>
                  <a:rPr lang="en-US" sz="2000" dirty="0">
                    <a:latin typeface="Calibri" panose="020F0502020204030204" pitchFamily="34" charset="0"/>
                  </a:rPr>
                  <a:t> between ROM and </a:t>
                </a:r>
                <a:r>
                  <a:rPr lang="en-US" sz="2000" dirty="0" err="1">
                    <a:latin typeface="Calibri" panose="020F0502020204030204" pitchFamily="34" charset="0"/>
                  </a:rPr>
                  <a:t>Navier</a:t>
                </a:r>
                <a:r>
                  <a:rPr lang="en-US" sz="2000" dirty="0">
                    <a:latin typeface="Calibri" panose="020F0502020204030204" pitchFamily="34" charset="0"/>
                  </a:rPr>
                  <a:t>-Stokes equations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no additional turbulence terms required.</a:t>
                </a:r>
              </a:p>
              <a:p>
                <a:pPr marL="914400" lvl="1" indent="-457200">
                  <a:buFont typeface="+mj-lt"/>
                  <a:buAutoNum type="arabicPeriod"/>
                </a:pPr>
                <a:r>
                  <a:rPr lang="en-US" sz="2000" dirty="0">
                    <a:latin typeface="Calibri" panose="020F0502020204030204" pitchFamily="34" charset="0"/>
                  </a:rPr>
                  <a:t>Inherently a </a:t>
                </a:r>
                <a:r>
                  <a:rPr lang="en-US" sz="2000" i="1" u="sng" dirty="0">
                    <a:latin typeface="Calibri" panose="020F0502020204030204" pitchFamily="34" charset="0"/>
                  </a:rPr>
                  <a:t>nonlinear</a:t>
                </a:r>
                <a:r>
                  <a:rPr lang="en-US" sz="2000" dirty="0">
                    <a:latin typeface="Calibri" panose="020F0502020204030204" pitchFamily="34" charset="0"/>
                  </a:rPr>
                  <a:t> model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should be expected to outperform linear models.</a:t>
                </a:r>
              </a:p>
              <a:p>
                <a:pPr marL="914400" lvl="1" indent="-457200">
                  <a:buFont typeface="+mj-lt"/>
                  <a:buAutoNum type="arabicPeriod"/>
                </a:pPr>
                <a:r>
                  <a:rPr lang="en-US" sz="2000" dirty="0">
                    <a:latin typeface="Calibri" panose="020F0502020204030204" pitchFamily="34" charset="0"/>
                  </a:rPr>
                  <a:t>Works with </a:t>
                </a:r>
                <a:r>
                  <a:rPr lang="en-US" sz="2000" i="1" u="sng" dirty="0">
                    <a:latin typeface="Calibri" panose="020F0502020204030204" pitchFamily="34" charset="0"/>
                  </a:rPr>
                  <a:t>any</a:t>
                </a:r>
                <a:r>
                  <a:rPr lang="en-US" sz="2000" dirty="0">
                    <a:latin typeface="Calibri" panose="020F0502020204030204" pitchFamily="34" charset="0"/>
                  </a:rPr>
                  <a:t> basis and </a:t>
                </a:r>
                <a:r>
                  <a:rPr lang="en-US" sz="2000" dirty="0" err="1">
                    <a:latin typeface="Calibri" panose="020F0502020204030204" pitchFamily="34" charset="0"/>
                  </a:rPr>
                  <a:t>Petrov-Galerkin</a:t>
                </a:r>
                <a:r>
                  <a:rPr lang="en-US" sz="2000" dirty="0">
                    <a:latin typeface="Calibri" panose="020F0502020204030204" pitchFamily="34" charset="0"/>
                  </a:rPr>
                  <a:t> projection.</a:t>
                </a:r>
              </a:p>
              <a:p>
                <a:endParaRPr lang="en-US" sz="1000" dirty="0" smtClean="0">
                  <a:latin typeface="Calibri" panose="020F0502020204030204" pitchFamily="34" charset="0"/>
                </a:endParaRPr>
              </a:p>
              <a:p>
                <a:endParaRPr lang="en-US" sz="1000" dirty="0">
                  <a:latin typeface="Calibri" panose="020F0502020204030204" pitchFamily="34" charset="0"/>
                </a:endParaRPr>
              </a:p>
              <a:p>
                <a:endParaRPr lang="en-US" sz="1000" dirty="0">
                  <a:latin typeface="Calibri" panose="020F0502020204030204" pitchFamily="34" charset="0"/>
                </a:endParaRPr>
              </a:p>
              <a:p>
                <a:pPr marL="342900" indent="-342900">
                  <a:buFont typeface="Arial" panose="020B0604020202020204" pitchFamily="34" charset="0"/>
                  <a:buChar char="•"/>
                </a:pPr>
                <a:r>
                  <a:rPr lang="en-US" sz="2000" u="sng" dirty="0">
                    <a:latin typeface="Calibri" panose="020F0502020204030204" pitchFamily="34" charset="0"/>
                  </a:rPr>
                  <a:t>Disadvantages of proposed approach</a:t>
                </a:r>
                <a:r>
                  <a:rPr lang="en-US" sz="2000" dirty="0" smtClean="0">
                    <a:latin typeface="Calibri" panose="020F0502020204030204" pitchFamily="34" charset="0"/>
                  </a:rPr>
                  <a:t>:</a:t>
                </a:r>
              </a:p>
              <a:p>
                <a:endParaRPr lang="en-US" sz="5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Off-line calibration of free parameter </a:t>
                </a:r>
                <a14:m>
                  <m:oMath xmlns:m="http://schemas.openxmlformats.org/officeDocument/2006/math">
                    <m:r>
                      <a:rPr lang="en-US" sz="2000" i="1">
                        <a:latin typeface="Cambria Math"/>
                        <a:ea typeface="Cambria Math"/>
                      </a:rPr>
                      <m:t>𝜂</m:t>
                    </m:r>
                  </m:oMath>
                </a14:m>
                <a:r>
                  <a:rPr lang="en-US" sz="2000" dirty="0">
                    <a:latin typeface="Calibri" panose="020F0502020204030204" pitchFamily="34" charset="0"/>
                  </a:rPr>
                  <a:t> is required</a:t>
                </a:r>
                <a:r>
                  <a:rPr lang="en-US" sz="2000" dirty="0" smtClean="0">
                    <a:latin typeface="Calibri" panose="020F0502020204030204" pitchFamily="34" charset="0"/>
                  </a:rPr>
                  <a:t>.</a:t>
                </a:r>
                <a:endParaRPr lang="en-US"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2362200"/>
                <a:ext cx="8076840" cy="3154710"/>
              </a:xfrm>
              <a:prstGeom prst="rect">
                <a:avLst/>
              </a:prstGeom>
              <a:blipFill>
                <a:blip r:embed="rId3"/>
                <a:stretch>
                  <a:fillRect l="-679" t="-1161" b="-2708"/>
                </a:stretch>
              </a:blipFill>
            </p:spPr>
            <p:txBody>
              <a:bodyPr/>
              <a:lstStyle/>
              <a:p>
                <a:r>
                  <a:rPr lang="en-US">
                    <a:noFill/>
                  </a:rPr>
                  <a:t> </a:t>
                </a:r>
              </a:p>
            </p:txBody>
          </p:sp>
        </mc:Fallback>
      </mc:AlternateContent>
      <p:sp>
        <p:nvSpPr>
          <p:cNvPr id="5" name="TextBox 4"/>
          <p:cNvSpPr txBox="1"/>
          <p:nvPr/>
        </p:nvSpPr>
        <p:spPr>
          <a:xfrm>
            <a:off x="838200" y="1120914"/>
            <a:ext cx="7010400" cy="707886"/>
          </a:xfrm>
          <a:prstGeom prst="rect">
            <a:avLst/>
          </a:prstGeom>
          <a:solidFill>
            <a:srgbClr val="A5F7BA"/>
          </a:solidFill>
        </p:spPr>
        <p:txBody>
          <a:bodyPr wrap="square" rtlCol="0">
            <a:spAutoFit/>
          </a:bodyPr>
          <a:lstStyle/>
          <a:p>
            <a:pPr algn="ctr"/>
            <a:r>
              <a:rPr lang="en-US" sz="2000" dirty="0">
                <a:latin typeface="Calibri" panose="020F0502020204030204" pitchFamily="34" charset="0"/>
              </a:rPr>
              <a:t>Proposed approach may be interpreted as </a:t>
            </a:r>
            <a:r>
              <a:rPr lang="en-US" sz="2000" dirty="0" smtClean="0">
                <a:latin typeface="Calibri" panose="020F0502020204030204" pitchFamily="34" charset="0"/>
              </a:rPr>
              <a:t>an </a:t>
            </a:r>
            <a:r>
              <a:rPr lang="en-US" sz="2000" i="1" u="sng" dirty="0" smtClean="0">
                <a:latin typeface="Calibri" panose="020F0502020204030204" pitchFamily="34" charset="0"/>
              </a:rPr>
              <a:t>a priori consistent</a:t>
            </a:r>
            <a:r>
              <a:rPr lang="en-US" sz="2000" dirty="0" smtClean="0">
                <a:latin typeface="Calibri" panose="020F0502020204030204" pitchFamily="34" charset="0"/>
              </a:rPr>
              <a:t> </a:t>
            </a:r>
            <a:r>
              <a:rPr lang="en-US" sz="2000" dirty="0">
                <a:latin typeface="Calibri" panose="020F0502020204030204" pitchFamily="34" charset="0"/>
              </a:rPr>
              <a:t>formulation of the eddy-viscosity turbulence modeling approach</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27183970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04800" y="0"/>
            <a:ext cx="8229240" cy="991440"/>
          </a:xfrm>
          <a:prstGeom prst="rect">
            <a:avLst/>
          </a:prstGeom>
          <a:solidFill>
            <a:schemeClr val="bg1"/>
          </a:solidFill>
          <a:ln>
            <a:noFill/>
          </a:ln>
        </p:spPr>
        <p:txBody>
          <a:bodyPr anchor="ctr"/>
          <a:lstStyle/>
          <a:p>
            <a:r>
              <a:rPr lang="en-US" sz="3600" dirty="0">
                <a:latin typeface="Calibri" panose="020F0502020204030204" pitchFamily="34" charset="0"/>
              </a:rPr>
              <a:t>Basis rotation: remarks</a:t>
            </a:r>
          </a:p>
        </p:txBody>
      </p:sp>
      <mc:AlternateContent xmlns:mc="http://schemas.openxmlformats.org/markup-compatibility/2006" xmlns:a14="http://schemas.microsoft.com/office/drawing/2010/main">
        <mc:Choice Requires="a14">
          <p:sp>
            <p:nvSpPr>
              <p:cNvPr id="3" name="TextBox 2"/>
              <p:cNvSpPr txBox="1"/>
              <p:nvPr/>
            </p:nvSpPr>
            <p:spPr>
              <a:xfrm>
                <a:off x="457200" y="2362200"/>
                <a:ext cx="8076840" cy="3462486"/>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000" u="sng" dirty="0">
                    <a:latin typeface="Calibri" panose="020F0502020204030204" pitchFamily="34" charset="0"/>
                  </a:rPr>
                  <a:t>Advantages of proposed approach</a:t>
                </a:r>
                <a:r>
                  <a:rPr lang="en-US" sz="2000" dirty="0">
                    <a:latin typeface="Calibri" panose="020F0502020204030204" pitchFamily="34" charset="0"/>
                  </a:rPr>
                  <a:t>: </a:t>
                </a:r>
                <a:endParaRPr lang="en-US" sz="2000" dirty="0" smtClean="0">
                  <a:latin typeface="Calibri" panose="020F0502020204030204" pitchFamily="34" charset="0"/>
                </a:endParaRPr>
              </a:p>
              <a:p>
                <a:pPr>
                  <a:lnSpc>
                    <a:spcPct val="100000"/>
                  </a:lnSpc>
                </a:pPr>
                <a:endParaRPr lang="en-US" sz="4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Retains </a:t>
                </a:r>
                <a:r>
                  <a:rPr lang="en-US" sz="2000" i="1" u="sng" dirty="0">
                    <a:latin typeface="Calibri" panose="020F0502020204030204" pitchFamily="34" charset="0"/>
                  </a:rPr>
                  <a:t>consistency</a:t>
                </a:r>
                <a:r>
                  <a:rPr lang="en-US" sz="2000" dirty="0">
                    <a:latin typeface="Calibri" panose="020F0502020204030204" pitchFamily="34" charset="0"/>
                  </a:rPr>
                  <a:t> between ROM and </a:t>
                </a:r>
                <a:r>
                  <a:rPr lang="en-US" sz="2000" dirty="0" err="1">
                    <a:latin typeface="Calibri" panose="020F0502020204030204" pitchFamily="34" charset="0"/>
                  </a:rPr>
                  <a:t>Navier</a:t>
                </a:r>
                <a:r>
                  <a:rPr lang="en-US" sz="2000" dirty="0">
                    <a:latin typeface="Calibri" panose="020F0502020204030204" pitchFamily="34" charset="0"/>
                  </a:rPr>
                  <a:t>-Stokes equations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no additional turbulence terms required.</a:t>
                </a:r>
              </a:p>
              <a:p>
                <a:pPr marL="914400" lvl="1" indent="-457200">
                  <a:buFont typeface="+mj-lt"/>
                  <a:buAutoNum type="arabicPeriod"/>
                </a:pPr>
                <a:r>
                  <a:rPr lang="en-US" sz="2000" dirty="0">
                    <a:latin typeface="Calibri" panose="020F0502020204030204" pitchFamily="34" charset="0"/>
                  </a:rPr>
                  <a:t>Inherently a </a:t>
                </a:r>
                <a:r>
                  <a:rPr lang="en-US" sz="2000" i="1" u="sng" dirty="0">
                    <a:latin typeface="Calibri" panose="020F0502020204030204" pitchFamily="34" charset="0"/>
                  </a:rPr>
                  <a:t>nonlinear</a:t>
                </a:r>
                <a:r>
                  <a:rPr lang="en-US" sz="2000" dirty="0">
                    <a:latin typeface="Calibri" panose="020F0502020204030204" pitchFamily="34" charset="0"/>
                  </a:rPr>
                  <a:t> model </a:t>
                </a:r>
                <a14:m>
                  <m:oMath xmlns:m="http://schemas.openxmlformats.org/officeDocument/2006/math">
                    <m:r>
                      <a:rPr lang="en-US" sz="2000" i="1">
                        <a:latin typeface="Cambria Math"/>
                        <a:ea typeface="Cambria Math"/>
                      </a:rPr>
                      <m:t>→</m:t>
                    </m:r>
                  </m:oMath>
                </a14:m>
                <a:r>
                  <a:rPr lang="en-US" sz="2000" dirty="0">
                    <a:latin typeface="Calibri" panose="020F0502020204030204" pitchFamily="34" charset="0"/>
                  </a:rPr>
                  <a:t> should be expected to outperform linear models.</a:t>
                </a:r>
              </a:p>
              <a:p>
                <a:pPr marL="914400" lvl="1" indent="-457200">
                  <a:buFont typeface="+mj-lt"/>
                  <a:buAutoNum type="arabicPeriod"/>
                </a:pPr>
                <a:r>
                  <a:rPr lang="en-US" sz="2000" dirty="0">
                    <a:latin typeface="Calibri" panose="020F0502020204030204" pitchFamily="34" charset="0"/>
                  </a:rPr>
                  <a:t>Works with </a:t>
                </a:r>
                <a:r>
                  <a:rPr lang="en-US" sz="2000" i="1" u="sng" dirty="0">
                    <a:latin typeface="Calibri" panose="020F0502020204030204" pitchFamily="34" charset="0"/>
                  </a:rPr>
                  <a:t>any</a:t>
                </a:r>
                <a:r>
                  <a:rPr lang="en-US" sz="2000" dirty="0">
                    <a:latin typeface="Calibri" panose="020F0502020204030204" pitchFamily="34" charset="0"/>
                  </a:rPr>
                  <a:t> basis and </a:t>
                </a:r>
                <a:r>
                  <a:rPr lang="en-US" sz="2000" dirty="0" err="1">
                    <a:latin typeface="Calibri" panose="020F0502020204030204" pitchFamily="34" charset="0"/>
                  </a:rPr>
                  <a:t>Petrov-Galerkin</a:t>
                </a:r>
                <a:r>
                  <a:rPr lang="en-US" sz="2000" dirty="0">
                    <a:latin typeface="Calibri" panose="020F0502020204030204" pitchFamily="34" charset="0"/>
                  </a:rPr>
                  <a:t> projection.</a:t>
                </a:r>
              </a:p>
              <a:p>
                <a:endParaRPr lang="en-US" sz="1000" dirty="0" smtClean="0">
                  <a:latin typeface="Calibri" panose="020F0502020204030204" pitchFamily="34" charset="0"/>
                </a:endParaRPr>
              </a:p>
              <a:p>
                <a:endParaRPr lang="en-US" sz="1000" dirty="0">
                  <a:latin typeface="Calibri" panose="020F0502020204030204" pitchFamily="34" charset="0"/>
                </a:endParaRPr>
              </a:p>
              <a:p>
                <a:endParaRPr lang="en-US" sz="1000" dirty="0">
                  <a:latin typeface="Calibri" panose="020F0502020204030204" pitchFamily="34" charset="0"/>
                </a:endParaRPr>
              </a:p>
              <a:p>
                <a:pPr marL="342900" indent="-342900">
                  <a:buFont typeface="Arial" panose="020B0604020202020204" pitchFamily="34" charset="0"/>
                  <a:buChar char="•"/>
                </a:pPr>
                <a:r>
                  <a:rPr lang="en-US" sz="2000" u="sng" dirty="0">
                    <a:latin typeface="Calibri" panose="020F0502020204030204" pitchFamily="34" charset="0"/>
                  </a:rPr>
                  <a:t>Disadvantages of proposed approach</a:t>
                </a:r>
                <a:r>
                  <a:rPr lang="en-US" sz="2000" dirty="0" smtClean="0">
                    <a:latin typeface="Calibri" panose="020F0502020204030204" pitchFamily="34" charset="0"/>
                  </a:rPr>
                  <a:t>:</a:t>
                </a:r>
              </a:p>
              <a:p>
                <a:endParaRPr lang="en-US" sz="500" dirty="0">
                  <a:latin typeface="Calibri" panose="020F0502020204030204" pitchFamily="34" charset="0"/>
                </a:endParaRPr>
              </a:p>
              <a:p>
                <a:pPr marL="914400" lvl="1" indent="-457200">
                  <a:buFont typeface="+mj-lt"/>
                  <a:buAutoNum type="arabicPeriod"/>
                </a:pPr>
                <a:r>
                  <a:rPr lang="en-US" sz="2000" dirty="0">
                    <a:latin typeface="Calibri" panose="020F0502020204030204" pitchFamily="34" charset="0"/>
                  </a:rPr>
                  <a:t>Off-line calibration of free parameter </a:t>
                </a:r>
                <a14:m>
                  <m:oMath xmlns:m="http://schemas.openxmlformats.org/officeDocument/2006/math">
                    <m:r>
                      <a:rPr lang="en-US" sz="2000" i="1">
                        <a:latin typeface="Cambria Math"/>
                        <a:ea typeface="Cambria Math"/>
                      </a:rPr>
                      <m:t>𝜂</m:t>
                    </m:r>
                  </m:oMath>
                </a14:m>
                <a:r>
                  <a:rPr lang="en-US" sz="2000" dirty="0">
                    <a:latin typeface="Calibri" panose="020F0502020204030204" pitchFamily="34" charset="0"/>
                  </a:rPr>
                  <a:t> is required.</a:t>
                </a:r>
              </a:p>
              <a:p>
                <a:pPr marL="914400" lvl="1" indent="-457200">
                  <a:buFont typeface="+mj-lt"/>
                  <a:buAutoNum type="arabicPeriod"/>
                </a:pPr>
                <a:r>
                  <a:rPr lang="en-US" sz="2000" dirty="0">
                    <a:latin typeface="Calibri" panose="020F0502020204030204" pitchFamily="34" charset="0"/>
                  </a:rPr>
                  <a:t>Stability cannot be proven like for incompressible case</a:t>
                </a:r>
                <a:r>
                  <a:rPr lang="en-US" sz="2000" dirty="0" smtClean="0">
                    <a:latin typeface="Calibri" panose="020F0502020204030204" pitchFamily="34" charset="0"/>
                  </a:rPr>
                  <a:t>.</a:t>
                </a:r>
                <a:endParaRPr lang="en-US"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2362200"/>
                <a:ext cx="8076840" cy="3462486"/>
              </a:xfrm>
              <a:prstGeom prst="rect">
                <a:avLst/>
              </a:prstGeom>
              <a:blipFill>
                <a:blip r:embed="rId3"/>
                <a:stretch>
                  <a:fillRect l="-679" t="-1058" b="-2469"/>
                </a:stretch>
              </a:blipFill>
            </p:spPr>
            <p:txBody>
              <a:bodyPr/>
              <a:lstStyle/>
              <a:p>
                <a:r>
                  <a:rPr lang="en-US">
                    <a:noFill/>
                  </a:rPr>
                  <a:t> </a:t>
                </a:r>
              </a:p>
            </p:txBody>
          </p:sp>
        </mc:Fallback>
      </mc:AlternateContent>
      <p:sp>
        <p:nvSpPr>
          <p:cNvPr id="6" name="TextBox 5"/>
          <p:cNvSpPr txBox="1"/>
          <p:nvPr/>
        </p:nvSpPr>
        <p:spPr>
          <a:xfrm>
            <a:off x="838200" y="1120914"/>
            <a:ext cx="7010400" cy="707886"/>
          </a:xfrm>
          <a:prstGeom prst="rect">
            <a:avLst/>
          </a:prstGeom>
          <a:solidFill>
            <a:srgbClr val="A5F7BA"/>
          </a:solidFill>
        </p:spPr>
        <p:txBody>
          <a:bodyPr wrap="square" rtlCol="0">
            <a:spAutoFit/>
          </a:bodyPr>
          <a:lstStyle/>
          <a:p>
            <a:pPr algn="ctr"/>
            <a:r>
              <a:rPr lang="en-US" sz="2000" dirty="0">
                <a:latin typeface="Calibri" panose="020F0502020204030204" pitchFamily="34" charset="0"/>
              </a:rPr>
              <a:t>Proposed approach may be interpreted as </a:t>
            </a:r>
            <a:r>
              <a:rPr lang="en-US" sz="2000" dirty="0" smtClean="0">
                <a:latin typeface="Calibri" panose="020F0502020204030204" pitchFamily="34" charset="0"/>
              </a:rPr>
              <a:t>an </a:t>
            </a:r>
            <a:r>
              <a:rPr lang="en-US" sz="2000" i="1" u="sng" dirty="0" smtClean="0">
                <a:latin typeface="Calibri" panose="020F0502020204030204" pitchFamily="34" charset="0"/>
              </a:rPr>
              <a:t>a priori consistent</a:t>
            </a:r>
            <a:r>
              <a:rPr lang="en-US" sz="2000" dirty="0" smtClean="0">
                <a:latin typeface="Calibri" panose="020F0502020204030204" pitchFamily="34" charset="0"/>
              </a:rPr>
              <a:t> </a:t>
            </a:r>
            <a:r>
              <a:rPr lang="en-US" sz="2000" dirty="0">
                <a:latin typeface="Calibri" panose="020F0502020204030204" pitchFamily="34" charset="0"/>
              </a:rPr>
              <a:t>formulation of the eddy-viscosity turbulence modeling approach</a:t>
            </a:r>
            <a:r>
              <a:rPr lang="en-US" sz="2000" dirty="0" smtClean="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10398016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Numerical results: low Re number cavity</a:t>
            </a:r>
            <a:endParaRPr sz="3600" dirty="0">
              <a:latin typeface="Calibri" panose="020F050202020403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12" y="2133600"/>
            <a:ext cx="7825768" cy="406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1204996" y="1239307"/>
                <a:ext cx="6705600" cy="707886"/>
              </a:xfrm>
              <a:prstGeom prst="rect">
                <a:avLst/>
              </a:prstGeom>
              <a:noFill/>
              <a:ln>
                <a:solidFill>
                  <a:schemeClr val="tx1"/>
                </a:solidFill>
              </a:ln>
            </p:spPr>
            <p:txBody>
              <a:bodyPr wrap="square" rtlCol="0">
                <a:spAutoFit/>
              </a:bodyPr>
              <a:lstStyle/>
              <a:p>
                <a:pPr algn="ctr"/>
                <a:r>
                  <a:rPr lang="en-US" sz="2000" dirty="0" smtClean="0">
                    <a:latin typeface="Calibri" panose="020F0502020204030204" pitchFamily="34" charset="0"/>
                  </a:rPr>
                  <a:t>Flow over square cavity at Mach 0.6, Re = 1453.9, </a:t>
                </a:r>
                <a:r>
                  <a:rPr lang="en-US" sz="2000" dirty="0" err="1">
                    <a:latin typeface="Calibri" panose="020F0502020204030204" pitchFamily="34" charset="0"/>
                  </a:rPr>
                  <a:t>Pr</a:t>
                </a:r>
                <a:r>
                  <a:rPr lang="en-US" sz="2000" dirty="0">
                    <a:latin typeface="Calibri" panose="020F0502020204030204" pitchFamily="34" charset="0"/>
                  </a:rPr>
                  <a:t> = 0.72 </a:t>
                </a:r>
                <a14:m>
                  <m:oMath xmlns:m="http://schemas.openxmlformats.org/officeDocument/2006/math">
                    <m:r>
                      <a:rPr lang="en-US" sz="2000" i="1">
                        <a:latin typeface="Cambria Math"/>
                        <a:ea typeface="Cambria Math"/>
                      </a:rPr>
                      <m:t>⇒</m:t>
                    </m:r>
                    <m:r>
                      <a:rPr lang="en-US" sz="2000" b="0" i="1" smtClean="0">
                        <a:latin typeface="Cambria Math" panose="02040503050406030204" pitchFamily="18" charset="0"/>
                        <a:ea typeface="Cambria Math"/>
                      </a:rPr>
                      <m:t>𝑀</m:t>
                    </m:r>
                    <m:r>
                      <a:rPr lang="en-US" sz="2000" i="1">
                        <a:latin typeface="Cambria Math"/>
                        <a:ea typeface="Cambria Math"/>
                      </a:rPr>
                      <m:t>=4</m:t>
                    </m:r>
                  </m:oMath>
                </a14:m>
                <a:r>
                  <a:rPr lang="en-US" sz="2000" dirty="0">
                    <a:latin typeface="Calibri" panose="020F0502020204030204" pitchFamily="34" charset="0"/>
                  </a:rPr>
                  <a:t> ROM (91% snapshot energy</a:t>
                </a:r>
                <a:r>
                  <a:rPr lang="en-US" sz="2000" dirty="0" smtClean="0">
                    <a:latin typeface="Calibri" panose="020F0502020204030204" pitchFamily="34" charset="0"/>
                  </a:rPr>
                  <a:t>).</a:t>
                </a:r>
                <a:endParaRPr lang="en-US" sz="2000" dirty="0">
                  <a:latin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04996" y="1239307"/>
                <a:ext cx="6705600" cy="707886"/>
              </a:xfrm>
              <a:prstGeom prst="rect">
                <a:avLst/>
              </a:prstGeom>
              <a:blipFill>
                <a:blip r:embed="rId4"/>
                <a:stretch>
                  <a:fillRect t="-3390" b="-13559"/>
                </a:stretch>
              </a:blipFill>
              <a:ln>
                <a:solidFill>
                  <a:schemeClr val="tx1"/>
                </a:solidFill>
              </a:ln>
            </p:spPr>
            <p:txBody>
              <a:bodyPr/>
              <a:lstStyle/>
              <a:p>
                <a:r>
                  <a:rPr lang="en-US">
                    <a:noFill/>
                  </a:rPr>
                  <a:t> </a:t>
                </a:r>
              </a:p>
            </p:txBody>
          </p:sp>
        </mc:Fallback>
      </mc:AlternateContent>
      <p:sp>
        <p:nvSpPr>
          <p:cNvPr id="3" name="TextBox 2"/>
          <p:cNvSpPr txBox="1"/>
          <p:nvPr/>
        </p:nvSpPr>
        <p:spPr>
          <a:xfrm>
            <a:off x="609600" y="5638800"/>
            <a:ext cx="7520848" cy="400110"/>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sz="2000" i="1" dirty="0" smtClean="0">
                <a:latin typeface="Calibri" panose="020F0502020204030204" pitchFamily="34" charset="0"/>
              </a:rPr>
              <a:t>Above:</a:t>
            </a:r>
            <a:r>
              <a:rPr lang="en-US" sz="2000" dirty="0" smtClean="0">
                <a:latin typeface="Calibri" panose="020F0502020204030204" pitchFamily="34" charset="0"/>
              </a:rPr>
              <a:t> domain and mesh for viscous channel driven cavity problem.</a:t>
            </a:r>
            <a:endParaRPr lang="en-US"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9142939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7620000" cy="307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152400" y="4389148"/>
                <a:ext cx="8991600" cy="1927579"/>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Figure</a:t>
                </a:r>
                <a:r>
                  <a:rPr lang="en-US" dirty="0" smtClean="0">
                    <a:solidFill>
                      <a:schemeClr val="tx1"/>
                    </a:solidFill>
                    <a:latin typeface="Calibri" panose="020F0502020204030204" pitchFamily="34" charset="0"/>
                  </a:rPr>
                  <a:t> (a) shows evolution of modal energy</a:t>
                </a:r>
                <a:r>
                  <a:rPr lang="en-US" dirty="0" smtClean="0">
                    <a:latin typeface="Calibri" panose="020F0502020204030204" pitchFamily="34" charset="0"/>
                  </a:rPr>
                  <a:t>.  Standard ROM is unstable.</a:t>
                </a:r>
              </a:p>
              <a:p>
                <a:endParaRPr lang="en-US" sz="400" dirty="0" smtClean="0">
                  <a:latin typeface="Calibri" panose="020F0502020204030204" pitchFamily="34" charset="0"/>
                </a:endParaRPr>
              </a:p>
              <a:p>
                <a:endParaRPr lang="en-US" sz="400" dirty="0" smtClean="0">
                  <a:latin typeface="Calibri" panose="020F0502020204030204" pitchFamily="34" charset="0"/>
                </a:endParaRPr>
              </a:p>
              <a:p>
                <a:pPr marL="285750" indent="-285750">
                  <a:buFont typeface="Arial" panose="020B0604020202020204" pitchFamily="34" charset="0"/>
                  <a:buChar char="•"/>
                </a:pPr>
                <a:r>
                  <a:rPr lang="en-US" dirty="0" smtClean="0">
                    <a:solidFill>
                      <a:schemeClr val="tx1"/>
                    </a:solidFill>
                    <a:latin typeface="Calibri" panose="020F0502020204030204" pitchFamily="34" charset="0"/>
                  </a:rPr>
                  <a:t>Figure (b) shows phase plot of first and second temporal basis </a:t>
                </a:r>
                <a14:m>
                  <m:oMath xmlns:m="http://schemas.openxmlformats.org/officeDocument/2006/math">
                    <m:r>
                      <a:rPr lang="en-US" i="1" dirty="0" smtClean="0">
                        <a:solidFill>
                          <a:schemeClr val="tx1"/>
                        </a:solidFill>
                        <a:latin typeface="Cambria Math"/>
                      </a:rPr>
                      <m:t>𝑎</m:t>
                    </m:r>
                    <m:r>
                      <a:rPr lang="en-US" i="1" baseline="-25000" dirty="0" smtClean="0">
                        <a:solidFill>
                          <a:schemeClr val="tx1"/>
                        </a:solidFill>
                        <a:latin typeface="Cambria Math"/>
                      </a:rPr>
                      <m:t>1</m:t>
                    </m:r>
                    <m:r>
                      <a:rPr lang="en-US" i="1" dirty="0" smtClean="0">
                        <a:solidFill>
                          <a:schemeClr val="tx1"/>
                        </a:solidFill>
                        <a:latin typeface="Cambria Math"/>
                      </a:rPr>
                      <m:t>(</m:t>
                    </m:r>
                    <m:r>
                      <a:rPr lang="en-US" i="1" dirty="0" smtClean="0">
                        <a:solidFill>
                          <a:schemeClr val="tx1"/>
                        </a:solidFill>
                        <a:latin typeface="Cambria Math"/>
                      </a:rPr>
                      <m:t>𝑡</m:t>
                    </m:r>
                    <m:r>
                      <a:rPr lang="en-US" i="1" dirty="0" smtClean="0">
                        <a:solidFill>
                          <a:schemeClr val="tx1"/>
                        </a:solidFill>
                        <a:latin typeface="Cambria Math"/>
                      </a:rPr>
                      <m:t>)</m:t>
                    </m:r>
                  </m:oMath>
                </a14:m>
                <a:r>
                  <a:rPr lang="en-US" dirty="0" smtClean="0">
                    <a:solidFill>
                      <a:schemeClr val="tx1"/>
                    </a:solidFill>
                    <a:latin typeface="Calibri" panose="020F0502020204030204" pitchFamily="34" charset="0"/>
                  </a:rPr>
                  <a:t> and </a:t>
                </a:r>
                <a14:m>
                  <m:oMath xmlns:m="http://schemas.openxmlformats.org/officeDocument/2006/math">
                    <m:r>
                      <a:rPr lang="en-US" i="1" dirty="0" smtClean="0">
                        <a:solidFill>
                          <a:schemeClr val="tx1"/>
                        </a:solidFill>
                        <a:latin typeface="Cambria Math"/>
                      </a:rPr>
                      <m:t>𝑎</m:t>
                    </m:r>
                    <m:r>
                      <a:rPr lang="en-US" i="1" baseline="-25000" dirty="0" smtClean="0">
                        <a:solidFill>
                          <a:schemeClr val="tx1"/>
                        </a:solidFill>
                        <a:latin typeface="Cambria Math"/>
                      </a:rPr>
                      <m:t>2</m:t>
                    </m:r>
                    <m:d>
                      <m:dPr>
                        <m:ctrlPr>
                          <a:rPr lang="en-US" i="1" dirty="0" smtClean="0">
                            <a:solidFill>
                              <a:schemeClr val="tx1"/>
                            </a:solidFill>
                            <a:latin typeface="Cambria Math" panose="02040503050406030204" pitchFamily="18" charset="0"/>
                          </a:rPr>
                        </m:ctrlPr>
                      </m:dPr>
                      <m:e>
                        <m:r>
                          <a:rPr lang="en-US" i="1" dirty="0">
                            <a:latin typeface="Cambria Math"/>
                          </a:rPr>
                          <m:t>𝑡</m:t>
                        </m:r>
                      </m:e>
                    </m:d>
                    <m:r>
                      <a:rPr lang="en-US" b="0" i="0" dirty="0" smtClean="0">
                        <a:solidFill>
                          <a:schemeClr val="tx1"/>
                        </a:solidFill>
                        <a:latin typeface="Cambria Math" panose="02040503050406030204" pitchFamily="18" charset="0"/>
                      </a:rPr>
                      <m:t>. </m:t>
                    </m:r>
                  </m:oMath>
                </a14:m>
                <a:r>
                  <a:rPr lang="en-US" b="0" dirty="0" smtClean="0">
                    <a:solidFill>
                      <a:schemeClr val="tx1"/>
                    </a:solidFill>
                    <a:latin typeface="Calibri" panose="020F0502020204030204" pitchFamily="34" charset="0"/>
                  </a:rPr>
                  <a:t>Stabilized ROM computes stable limit cycle; standard ROM computes unstable spiral.</a:t>
                </a:r>
              </a:p>
              <a:p>
                <a:endParaRPr lang="en-US" sz="400" b="0" dirty="0" smtClean="0">
                  <a:solidFill>
                    <a:schemeClr val="tx1"/>
                  </a:solidFill>
                  <a:latin typeface="Calibri" panose="020F0502020204030204" pitchFamily="34" charset="0"/>
                </a:endParaRPr>
              </a:p>
              <a:p>
                <a:endParaRPr lang="en-US" sz="400" b="0"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tx1"/>
                    </a:solidFill>
                    <a:latin typeface="Calibri" panose="020F0502020204030204" pitchFamily="34" charset="0"/>
                  </a:rPr>
                  <a:t>Figure (c) </a:t>
                </a:r>
                <a:r>
                  <a:rPr lang="en-US" dirty="0" smtClean="0">
                    <a:latin typeface="Calibri" panose="020F0502020204030204" pitchFamily="34" charset="0"/>
                  </a:rPr>
                  <a:t>is an illustration of the stabilizing rotation matrix.  Rotation is small: </a:t>
                </a:r>
                <a14:m>
                  <m:oMath xmlns:m="http://schemas.openxmlformats.org/officeDocument/2006/math">
                    <m:f>
                      <m:fPr>
                        <m:ctrlPr>
                          <a:rPr lang="en-US" b="1" i="1" dirty="0" smtClean="0">
                            <a:solidFill>
                              <a:schemeClr val="tx1"/>
                            </a:solidFill>
                            <a:latin typeface="Cambria Math" panose="02040503050406030204" pitchFamily="18" charset="0"/>
                          </a:rPr>
                        </m:ctrlPr>
                      </m:fPr>
                      <m:num>
                        <m:d>
                          <m:dPr>
                            <m:begChr m:val="‖"/>
                            <m:endChr m:val="‖"/>
                            <m:ctrlPr>
                              <a:rPr lang="en-US" b="1" i="1" dirty="0" smtClean="0">
                                <a:solidFill>
                                  <a:schemeClr val="tx1"/>
                                </a:solidFill>
                                <a:latin typeface="Cambria Math" panose="02040503050406030204" pitchFamily="18" charset="0"/>
                              </a:rPr>
                            </m:ctrlPr>
                          </m:dPr>
                          <m:e>
                            <m:r>
                              <a:rPr lang="en-US" b="1" i="1" dirty="0" smtClean="0">
                                <a:solidFill>
                                  <a:schemeClr val="tx1"/>
                                </a:solidFill>
                                <a:latin typeface="Cambria Math"/>
                              </a:rPr>
                              <m:t>𝑿</m:t>
                            </m:r>
                            <m:r>
                              <a:rPr lang="en-US" i="1" dirty="0" smtClean="0">
                                <a:solidFill>
                                  <a:schemeClr val="tx1"/>
                                </a:solidFill>
                                <a:latin typeface="Cambria Math"/>
                              </a:rPr>
                              <m:t>−</m:t>
                            </m:r>
                            <m:sSub>
                              <m:sSubPr>
                                <m:ctrlPr>
                                  <a:rPr lang="en-US" b="1" i="1" dirty="0" smtClean="0">
                                    <a:solidFill>
                                      <a:schemeClr val="tx1"/>
                                    </a:solidFill>
                                    <a:latin typeface="Cambria Math" panose="02040503050406030204" pitchFamily="18" charset="0"/>
                                  </a:rPr>
                                </m:ctrlPr>
                              </m:sSubPr>
                              <m:e>
                                <m:r>
                                  <a:rPr lang="en-US" b="1" i="1" dirty="0" smtClean="0">
                                    <a:solidFill>
                                      <a:schemeClr val="tx1"/>
                                    </a:solidFill>
                                    <a:latin typeface="Cambria Math"/>
                                  </a:rPr>
                                  <m:t>𝑰</m:t>
                                </m:r>
                              </m:e>
                              <m:sub>
                                <m:d>
                                  <m:dPr>
                                    <m:ctrlPr>
                                      <a:rPr lang="en-US"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𝑀</m:t>
                                    </m:r>
                                    <m:r>
                                      <a:rPr lang="en-US" b="0" i="1" dirty="0" err="1" smtClean="0">
                                        <a:solidFill>
                                          <a:schemeClr val="tx1"/>
                                        </a:solidFill>
                                        <a:latin typeface="Cambria Math"/>
                                      </a:rPr>
                                      <m:t>+</m:t>
                                    </m:r>
                                    <m:r>
                                      <a:rPr lang="en-US" b="0" i="1" dirty="0" smtClean="0">
                                        <a:solidFill>
                                          <a:schemeClr val="tx1"/>
                                        </a:solidFill>
                                        <a:latin typeface="Cambria Math" panose="02040503050406030204" pitchFamily="18" charset="0"/>
                                      </a:rPr>
                                      <m:t>𝑃</m:t>
                                    </m:r>
                                  </m:e>
                                </m:d>
                                <m:r>
                                  <a:rPr lang="en-US" b="0" i="1" dirty="0" smtClean="0">
                                    <a:solidFill>
                                      <a:schemeClr val="tx1"/>
                                    </a:solidFill>
                                    <a:latin typeface="Cambria Math"/>
                                  </a:rPr>
                                  <m:t>,</m:t>
                                </m:r>
                                <m:r>
                                  <a:rPr lang="en-US" b="0" i="1" dirty="0" smtClean="0">
                                    <a:solidFill>
                                      <a:schemeClr val="tx1"/>
                                    </a:solidFill>
                                    <a:latin typeface="Cambria Math" panose="02040503050406030204" pitchFamily="18" charset="0"/>
                                  </a:rPr>
                                  <m:t>𝑀</m:t>
                                </m:r>
                              </m:sub>
                            </m:sSub>
                          </m:e>
                        </m:d>
                        <m:r>
                          <a:rPr lang="en-US" i="1" baseline="-25000" dirty="0" smtClean="0">
                            <a:solidFill>
                              <a:schemeClr val="tx1"/>
                            </a:solidFill>
                            <a:latin typeface="Cambria Math"/>
                          </a:rPr>
                          <m:t>𝐹</m:t>
                        </m:r>
                      </m:num>
                      <m:den>
                        <m:r>
                          <a:rPr lang="en-US" b="0" i="1" dirty="0" smtClean="0">
                            <a:solidFill>
                              <a:schemeClr val="tx1"/>
                            </a:solidFill>
                            <a:latin typeface="Cambria Math" panose="02040503050406030204" pitchFamily="18" charset="0"/>
                          </a:rPr>
                          <m:t>𝑀</m:t>
                        </m:r>
                      </m:den>
                    </m:f>
                    <m:r>
                      <a:rPr lang="en-US" b="0" i="0" dirty="0" smtClean="0">
                        <a:solidFill>
                          <a:schemeClr val="tx1"/>
                        </a:solidFill>
                        <a:latin typeface="Cambria Math"/>
                      </a:rPr>
                      <m:t>=0.188, </m:t>
                    </m:r>
                    <m:r>
                      <a:rPr lang="en-US" b="1" i="1" dirty="0" smtClean="0">
                        <a:solidFill>
                          <a:schemeClr val="tx1"/>
                        </a:solidFill>
                        <a:latin typeface="Cambria Math"/>
                      </a:rPr>
                      <m:t>𝑿</m:t>
                    </m:r>
                    <m:r>
                      <a:rPr lang="en-US" b="0" i="1" dirty="0" smtClean="0">
                        <a:solidFill>
                          <a:schemeClr val="tx1"/>
                        </a:solidFill>
                        <a:latin typeface="Cambria Math"/>
                        <a:ea typeface="Cambria Math"/>
                      </a:rPr>
                      <m:t>≈</m:t>
                    </m:r>
                    <m:sSub>
                      <m:sSubPr>
                        <m:ctrlPr>
                          <a:rPr lang="en-US" b="1" i="1" dirty="0">
                            <a:solidFill>
                              <a:schemeClr val="tx1"/>
                            </a:solidFill>
                            <a:latin typeface="Cambria Math" panose="02040503050406030204" pitchFamily="18" charset="0"/>
                          </a:rPr>
                        </m:ctrlPr>
                      </m:sSubPr>
                      <m:e>
                        <m:r>
                          <a:rPr lang="en-US" b="1" i="1" dirty="0">
                            <a:solidFill>
                              <a:schemeClr val="tx1"/>
                            </a:solidFill>
                            <a:latin typeface="Cambria Math"/>
                          </a:rPr>
                          <m:t>𝑰</m:t>
                        </m:r>
                      </m:e>
                      <m:sub>
                        <m:d>
                          <m:dPr>
                            <m:ctrlPr>
                              <a:rPr lang="en-US" i="1" dirty="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𝑀</m:t>
                            </m:r>
                            <m:r>
                              <a:rPr lang="en-US" b="0" i="1" dirty="0" err="1">
                                <a:solidFill>
                                  <a:schemeClr val="tx1"/>
                                </a:solidFill>
                                <a:latin typeface="Cambria Math"/>
                              </a:rPr>
                              <m:t>+</m:t>
                            </m:r>
                            <m:r>
                              <a:rPr lang="en-US" b="0" i="1" dirty="0" smtClean="0">
                                <a:solidFill>
                                  <a:schemeClr val="tx1"/>
                                </a:solidFill>
                                <a:latin typeface="Cambria Math" panose="02040503050406030204" pitchFamily="18" charset="0"/>
                              </a:rPr>
                              <m:t>𝑃</m:t>
                            </m:r>
                          </m:e>
                        </m:d>
                        <m:r>
                          <a:rPr lang="en-US" b="0" i="1" dirty="0">
                            <a:solidFill>
                              <a:schemeClr val="tx1"/>
                            </a:solidFill>
                            <a:latin typeface="Cambria Math"/>
                          </a:rPr>
                          <m:t>,</m:t>
                        </m:r>
                        <m:r>
                          <a:rPr lang="en-US" b="0" i="1" dirty="0" smtClean="0">
                            <a:solidFill>
                              <a:schemeClr val="tx1"/>
                            </a:solidFill>
                            <a:latin typeface="Cambria Math" panose="02040503050406030204" pitchFamily="18" charset="0"/>
                          </a:rPr>
                          <m:t>𝑀</m:t>
                        </m:r>
                      </m:sub>
                    </m:sSub>
                  </m:oMath>
                </a14:m>
                <a:endParaRPr lang="en-US" dirty="0">
                  <a:solidFill>
                    <a:schemeClr val="tx1"/>
                  </a:solidFill>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52400" y="4389148"/>
                <a:ext cx="8991600" cy="1927579"/>
              </a:xfrm>
              <a:prstGeom prst="rect">
                <a:avLst/>
              </a:prstGeom>
              <a:blipFill>
                <a:blip r:embed="rId4"/>
                <a:stretch>
                  <a:fillRect l="-339" t="-1258"/>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467600" y="1828800"/>
                <a:ext cx="1371600" cy="1323439"/>
              </a:xfrm>
              <a:prstGeom prst="rect">
                <a:avLst/>
              </a:prstGeom>
              <a:noFill/>
              <a:ln>
                <a:solidFill>
                  <a:schemeClr val="tx1"/>
                </a:solidFill>
              </a:ln>
            </p:spPr>
            <p:txBody>
              <a:bodyPr wrap="square" rtlCol="0">
                <a:spAutoFit/>
              </a:bodyPr>
              <a:lstStyle/>
              <a:p>
                <a:r>
                  <a:rPr lang="en-US" sz="1600" dirty="0" smtClean="0">
                    <a:solidFill>
                      <a:schemeClr val="accent1"/>
                    </a:solidFill>
                    <a:latin typeface="Calibri" panose="020F0502020204030204" pitchFamily="34" charset="0"/>
                  </a:rPr>
                  <a:t>-- standard ROM (M=4)</a:t>
                </a:r>
              </a:p>
              <a:p>
                <a14:m>
                  <m:oMath xmlns:m="http://schemas.openxmlformats.org/officeDocument/2006/math">
                    <m:r>
                      <a:rPr lang="en-US" sz="1600" b="1" i="1" smtClean="0">
                        <a:solidFill>
                          <a:schemeClr val="tx1"/>
                        </a:solidFill>
                        <a:latin typeface="Cambria Math"/>
                      </a:rPr>
                      <m:t>− </m:t>
                    </m:r>
                  </m:oMath>
                </a14:m>
                <a:r>
                  <a:rPr lang="en-US" sz="1600" dirty="0" smtClean="0">
                    <a:solidFill>
                      <a:schemeClr val="tx1"/>
                    </a:solidFill>
                    <a:latin typeface="Calibri" panose="020F0502020204030204" pitchFamily="34" charset="0"/>
                  </a:rPr>
                  <a:t>stabilized ROM (M=P=4)</a:t>
                </a:r>
              </a:p>
              <a:p>
                <a14:m>
                  <m:oMath xmlns:m="http://schemas.openxmlformats.org/officeDocument/2006/math">
                    <m:r>
                      <a:rPr lang="en-US" sz="1600" i="1" smtClean="0">
                        <a:solidFill>
                          <a:schemeClr val="bg1">
                            <a:lumMod val="65000"/>
                          </a:schemeClr>
                        </a:solidFill>
                        <a:latin typeface="Cambria Math"/>
                      </a:rPr>
                      <m:t>− </m:t>
                    </m:r>
                  </m:oMath>
                </a14:m>
                <a:r>
                  <a:rPr lang="en-US" sz="1600" dirty="0" smtClean="0">
                    <a:solidFill>
                      <a:schemeClr val="bg1">
                        <a:lumMod val="65000"/>
                      </a:schemeClr>
                    </a:solidFill>
                    <a:latin typeface="Calibri" panose="020F0502020204030204" pitchFamily="34" charset="0"/>
                  </a:rPr>
                  <a:t>DNS</a:t>
                </a:r>
                <a:endParaRPr lang="en-US" sz="1600" dirty="0">
                  <a:solidFill>
                    <a:schemeClr val="accent1"/>
                  </a:solidFill>
                  <a:latin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467600" y="1828800"/>
                <a:ext cx="1371600" cy="1323439"/>
              </a:xfrm>
              <a:prstGeom prst="rect">
                <a:avLst/>
              </a:prstGeom>
              <a:blipFill>
                <a:blip r:embed="rId5"/>
                <a:stretch>
                  <a:fillRect l="-1762" t="-913" b="-4566"/>
                </a:stretch>
              </a:blipFill>
              <a:ln>
                <a:solidFill>
                  <a:schemeClr val="tx1"/>
                </a:solidFill>
              </a:ln>
            </p:spPr>
            <p:txBody>
              <a:bodyPr/>
              <a:lstStyle/>
              <a:p>
                <a:r>
                  <a:rPr lang="en-US">
                    <a:noFill/>
                  </a:rPr>
                  <a:t> </a:t>
                </a:r>
              </a:p>
            </p:txBody>
          </p:sp>
        </mc:Fallback>
      </mc:AlternateContent>
      <p:sp>
        <p:nvSpPr>
          <p:cNvPr id="9" name="TextShape 1"/>
          <p:cNvSpPr txBox="1"/>
          <p:nvPr/>
        </p:nvSpPr>
        <p:spPr>
          <a:xfrm>
            <a:off x="152400" y="0"/>
            <a:ext cx="8229240" cy="991440"/>
          </a:xfrm>
          <a:prstGeom prst="rect">
            <a:avLst/>
          </a:prstGeom>
          <a:noFill/>
          <a:ln>
            <a:noFill/>
          </a:ln>
        </p:spPr>
        <p:txBody>
          <a:bodyPr anchor="ctr"/>
          <a:lstStyle/>
          <a:p>
            <a:r>
              <a:rPr lang="en-US" sz="3600" dirty="0" smtClean="0">
                <a:latin typeface="Calibri" panose="020F0502020204030204" pitchFamily="34" charset="0"/>
              </a:rPr>
              <a:t>Numerical results: low Re number cavity</a:t>
            </a:r>
            <a:endParaRPr sz="3600" dirty="0">
              <a:latin typeface="Calibri" panose="020F0502020204030204" pitchFamily="34" charset="0"/>
            </a:endParaRPr>
          </a:p>
        </p:txBody>
      </p:sp>
    </p:spTree>
    <p:extLst>
      <p:ext uri="{BB962C8B-B14F-4D97-AF65-F5344CB8AC3E}">
        <p14:creationId xmlns:p14="http://schemas.microsoft.com/office/powerpoint/2010/main" val="13671726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4707</TotalTime>
  <Words>6794</Words>
  <Application>Microsoft Office PowerPoint</Application>
  <PresentationFormat>On-screen Show (4:3)</PresentationFormat>
  <Paragraphs>1317</Paragraphs>
  <Slides>106</Slides>
  <Notes>90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106</vt:i4>
      </vt:variant>
    </vt:vector>
  </HeadingPairs>
  <TitlesOfParts>
    <vt:vector size="118" baseType="lpstr">
      <vt:lpstr>ＭＳ Ｐゴシック</vt:lpstr>
      <vt:lpstr>Arial</vt:lpstr>
      <vt:lpstr>Calibri</vt:lpstr>
      <vt:lpstr>Cambria Math</vt:lpstr>
      <vt:lpstr>Courier New</vt:lpstr>
      <vt:lpstr>DejaVu Sans</vt:lpstr>
      <vt:lpstr>StarSymbol</vt:lpstr>
      <vt:lpstr>Times New Roman</vt:lpstr>
      <vt:lpstr>Wingdings</vt:lpstr>
      <vt:lpstr>Wingdings 2</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Tezaur, Irina</dc:creator>
  <cp:lastModifiedBy>Tezaur, Irina</cp:lastModifiedBy>
  <cp:revision>701</cp:revision>
  <dcterms:modified xsi:type="dcterms:W3CDTF">2017-05-19T00:26:15Z</dcterms:modified>
</cp:coreProperties>
</file>