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  <p:sldMasterId id="2147484041" r:id="rId2"/>
  </p:sldMasterIdLst>
  <p:notesMasterIdLst>
    <p:notesMasterId r:id="rId39"/>
  </p:notesMasterIdLst>
  <p:handoutMasterIdLst>
    <p:handoutMasterId r:id="rId40"/>
  </p:handoutMasterIdLst>
  <p:sldIdLst>
    <p:sldId id="395" r:id="rId3"/>
    <p:sldId id="552" r:id="rId4"/>
    <p:sldId id="572" r:id="rId5"/>
    <p:sldId id="545" r:id="rId6"/>
    <p:sldId id="573" r:id="rId7"/>
    <p:sldId id="569" r:id="rId8"/>
    <p:sldId id="571" r:id="rId9"/>
    <p:sldId id="483" r:id="rId10"/>
    <p:sldId id="580" r:id="rId11"/>
    <p:sldId id="581" r:id="rId12"/>
    <p:sldId id="585" r:id="rId13"/>
    <p:sldId id="582" r:id="rId14"/>
    <p:sldId id="583" r:id="rId15"/>
    <p:sldId id="584" r:id="rId16"/>
    <p:sldId id="501" r:id="rId17"/>
    <p:sldId id="554" r:id="rId18"/>
    <p:sldId id="564" r:id="rId19"/>
    <p:sldId id="559" r:id="rId20"/>
    <p:sldId id="565" r:id="rId21"/>
    <p:sldId id="566" r:id="rId22"/>
    <p:sldId id="567" r:id="rId23"/>
    <p:sldId id="568" r:id="rId24"/>
    <p:sldId id="574" r:id="rId25"/>
    <p:sldId id="575" r:id="rId26"/>
    <p:sldId id="546" r:id="rId27"/>
    <p:sldId id="576" r:id="rId28"/>
    <p:sldId id="577" r:id="rId29"/>
    <p:sldId id="578" r:id="rId30"/>
    <p:sldId id="579" r:id="rId31"/>
    <p:sldId id="557" r:id="rId32"/>
    <p:sldId id="558" r:id="rId33"/>
    <p:sldId id="551" r:id="rId34"/>
    <p:sldId id="562" r:id="rId35"/>
    <p:sldId id="523" r:id="rId36"/>
    <p:sldId id="465" r:id="rId37"/>
    <p:sldId id="563" r:id="rId38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41"/>
    </p:embeddedFont>
    <p:embeddedFont>
      <p:font typeface="ＭＳ Ｐゴシック" panose="020B0600070205080204" pitchFamily="34" charset="-128"/>
      <p:regular r:id="rId42"/>
    </p:embeddedFont>
    <p:embeddedFont>
      <p:font typeface="Arial Black" panose="020B0A04020102020204" pitchFamily="3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F"/>
    <a:srgbClr val="CCCCFF"/>
    <a:srgbClr val="FFFF99"/>
    <a:srgbClr val="FFCCFF"/>
    <a:srgbClr val="FFCC99"/>
    <a:srgbClr val="19AF60"/>
    <a:srgbClr val="CCFF66"/>
    <a:srgbClr val="CCECFF"/>
    <a:srgbClr val="99FF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3" autoAdjust="0"/>
  </p:normalViewPr>
  <p:slideViewPr>
    <p:cSldViewPr>
      <p:cViewPr>
        <p:scale>
          <a:sx n="112" d="100"/>
          <a:sy n="112" d="100"/>
        </p:scale>
        <p:origin x="-624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0157F-B8A1-4463-9B0F-EC8E87225581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6CE48-BA02-4951-B74E-9408F125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69024-2F17-4A5A-87BC-682849C24338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CB7F0-2855-402D-B1BE-EE1D4ECA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3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3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3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AMG: Gauss-Seidel</a:t>
            </a:r>
            <a:r>
              <a:rPr lang="en-US" baseline="0" dirty="0" smtClean="0"/>
              <a:t> smoothing on finest level (where lines are defined in mesh extruded direction), </a:t>
            </a:r>
            <a:r>
              <a:rPr lang="en-US" baseline="0" dirty="0" err="1" smtClean="0"/>
              <a:t>Chebyshev</a:t>
            </a:r>
            <a:r>
              <a:rPr lang="en-US" baseline="0" dirty="0" smtClean="0"/>
              <a:t> smoothing on coarser levels.</a:t>
            </a:r>
          </a:p>
          <a:p>
            <a:r>
              <a:rPr lang="en-US" baseline="0" dirty="0" smtClean="0"/>
              <a:t>- ILU: ordering is important to maintain acceptable convergence rates (need row-wise ordering)!</a:t>
            </a:r>
          </a:p>
          <a:p>
            <a:r>
              <a:rPr lang="en-US" baseline="0" dirty="0" smtClean="0"/>
              <a:t>- GMRES less sensitive than CG to rounding errors associated w/ severe ill-conditioning introduced by presence of ice shelves.</a:t>
            </a:r>
          </a:p>
          <a:p>
            <a:r>
              <a:rPr lang="en-US" baseline="0" dirty="0" smtClean="0"/>
              <a:t>- CG and GMRES minimize different norms.</a:t>
            </a:r>
          </a:p>
          <a:p>
            <a:r>
              <a:rPr lang="en-US" baseline="0" dirty="0" smtClean="0"/>
              <a:t>- Floating ice shelves: matrix entries corresponding to vertical coupling are much stronger than entries corresponding to horizontal coupling.  Vertical grid lines lie within ice shelves, top/bottom BCs resemble Neumann conditions and so the submatrix associated with the vertical lines is nearly singular.  Ill-conditioning creates challenges for solver.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4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B8E1-14A4-4DE2-AEAF-BDEDFA2B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233F-3603-4C11-804D-F603BEB1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95E-1429-4DFC-A4ED-5E1C91F7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FF60-7704-4620-8B86-66994371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6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82F5-B8D7-4585-BA42-4DC208A8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F5C8-F183-45E1-81A3-F1DD1EC2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1761-5611-4AA6-A6BD-1598087C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15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SAND2015-1599 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53F1-4BFA-4A95-8569-A8F04E50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1B-F0AD-4F74-96C2-B99FC7F3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9D12-42C0-47BC-A57F-DB8F69D1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9" name="Straight Connector 6"/>
          <p:cNvCxnSpPr/>
          <p:nvPr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1" name="Title Placeholder 1"/>
          <p:cNvSpPr>
            <a:spLocks noGrp="1"/>
          </p:cNvSpPr>
          <p:nvPr>
            <p:ph type="title"/>
          </p:nvPr>
        </p:nvSpPr>
        <p:spPr bwMode="auto">
          <a:xfrm>
            <a:off x="14097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67D38-5AE2-4466-A1D2-E3FD679E6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260B8-9196-4E37-B354-1442C8AA3905}" type="slidenum">
              <a:rPr lang="en-US" sz="1600" baseline="0" smtClean="0">
                <a:latin typeface="+mn-lt"/>
              </a:rPr>
              <a:t>‹#›</a:t>
            </a:fld>
            <a:endParaRPr lang="en-US" sz="1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83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800.png"/><Relationship Id="rId4" Type="http://schemas.openxmlformats.org/officeDocument/2006/relationships/image" Target="../media/image510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83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8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81.png"/><Relationship Id="rId5" Type="http://schemas.openxmlformats.org/officeDocument/2006/relationships/image" Target="../media/image520.png"/><Relationship Id="rId10" Type="http://schemas.openxmlformats.org/officeDocument/2006/relationships/image" Target="../media/image800.png"/><Relationship Id="rId4" Type="http://schemas.openxmlformats.org/officeDocument/2006/relationships/image" Target="../media/image510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83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8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81.png"/><Relationship Id="rId5" Type="http://schemas.openxmlformats.org/officeDocument/2006/relationships/image" Target="../media/image520.png"/><Relationship Id="rId10" Type="http://schemas.openxmlformats.org/officeDocument/2006/relationships/image" Target="../media/image80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40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80.png"/><Relationship Id="rId4" Type="http://schemas.openxmlformats.org/officeDocument/2006/relationships/image" Target="../media/image53.png"/><Relationship Id="rId9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570.png"/><Relationship Id="rId7" Type="http://schemas.openxmlformats.org/officeDocument/2006/relationships/image" Target="../media/image12.png"/><Relationship Id="rId12" Type="http://schemas.openxmlformats.org/officeDocument/2006/relationships/image" Target="../media/image6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11" Type="http://schemas.openxmlformats.org/officeDocument/2006/relationships/image" Target="../media/image68.png"/><Relationship Id="rId5" Type="http://schemas.openxmlformats.org/officeDocument/2006/relationships/image" Target="../media/image63.jpe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71.tif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1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32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32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46749"/>
            <a:ext cx="1627971" cy="31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" y="3748683"/>
            <a:ext cx="2650202" cy="2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3245583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latin typeface="+mn-lt"/>
            </a:endParaRPr>
          </a:p>
          <a:p>
            <a:pPr algn="ctr"/>
            <a:r>
              <a:rPr lang="en-US" sz="2000" i="1" dirty="0" smtClean="0">
                <a:latin typeface="+mn-lt"/>
              </a:rPr>
              <a:t>With contributions from: I. </a:t>
            </a:r>
            <a:r>
              <a:rPr lang="en-US" sz="2000" i="1" dirty="0" err="1" smtClean="0">
                <a:latin typeface="+mn-lt"/>
              </a:rPr>
              <a:t>Demeshko</a:t>
            </a:r>
            <a:r>
              <a:rPr lang="en-US" sz="2000" i="1" dirty="0" smtClean="0">
                <a:latin typeface="+mn-lt"/>
              </a:rPr>
              <a:t> (SNL), S. Price (LANL) and M. Hoffman (LANL)</a:t>
            </a:r>
            <a:endParaRPr lang="en-US" sz="2000" i="1" dirty="0">
              <a:latin typeface="+mn-lt"/>
            </a:endParaRPr>
          </a:p>
          <a:p>
            <a:pPr algn="ctr"/>
            <a:endParaRPr lang="en-US" sz="2000" dirty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Saturday, March 14, 2015</a:t>
            </a:r>
            <a:endParaRPr lang="en-US" sz="2000" dirty="0">
              <a:latin typeface="+mn-lt"/>
            </a:endParaRPr>
          </a:p>
          <a:p>
            <a:pPr algn="ctr"/>
            <a:endParaRPr lang="en-US" sz="2000" dirty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SIAM Conference on Computational Science &amp; Engineering (CS&amp;E) 2015</a:t>
            </a:r>
            <a:endParaRPr lang="en-US" sz="2000" dirty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Salt Lake City, UT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714571" cy="45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11430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  <a:latin typeface="+mn-lt"/>
              </a:rPr>
              <a:t>On the Development &amp; Performance of a First Order Stokes Finite Element Ice Sheet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</a:rPr>
              <a:t>Dycore</a:t>
            </a:r>
            <a:r>
              <a:rPr lang="en-US" sz="3000" dirty="0" smtClean="0">
                <a:solidFill>
                  <a:srgbClr val="002060"/>
                </a:solidFill>
                <a:latin typeface="+mn-lt"/>
              </a:rPr>
              <a:t> Built Using </a:t>
            </a:r>
            <a:r>
              <a:rPr lang="en-US" sz="3000" i="1" dirty="0" err="1" smtClean="0">
                <a:solidFill>
                  <a:srgbClr val="002060"/>
                </a:solidFill>
                <a:latin typeface="+mn-lt"/>
              </a:rPr>
              <a:t>Trilinos</a:t>
            </a:r>
            <a:r>
              <a:rPr lang="en-US" sz="3000" dirty="0" smtClean="0">
                <a:solidFill>
                  <a:srgbClr val="002060"/>
                </a:solidFill>
                <a:latin typeface="+mn-lt"/>
              </a:rPr>
              <a:t> Software Components</a:t>
            </a:r>
            <a:endParaRPr lang="en-US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7848600" cy="153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I. </a:t>
            </a:r>
            <a:r>
              <a:rPr lang="en-US" sz="2400" b="1" dirty="0" err="1" smtClean="0">
                <a:solidFill>
                  <a:schemeClr val="tx1"/>
                </a:solidFill>
              </a:rPr>
              <a:t>Tezaur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, A. Salinger, M. Perego, R. </a:t>
            </a:r>
            <a:r>
              <a:rPr lang="en-US" sz="2400" dirty="0" err="1" smtClean="0">
                <a:solidFill>
                  <a:schemeClr val="tx1"/>
                </a:solidFill>
              </a:rPr>
              <a:t>Tuminaro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Sandia National Laboratories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Livermore, CA and Albuquerque, NM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410408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*Formerly </a:t>
            </a:r>
            <a:r>
              <a:rPr lang="en-US" sz="1600" b="1" dirty="0" smtClean="0">
                <a:latin typeface="+mn-lt"/>
              </a:rPr>
              <a:t>I. Kalashnikova</a:t>
            </a:r>
            <a:r>
              <a:rPr lang="en-US" sz="1600" dirty="0" smtClean="0">
                <a:latin typeface="+mn-lt"/>
              </a:rPr>
              <a:t>. 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34051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SAND2015-1599 C</a:t>
            </a:r>
          </a:p>
        </p:txBody>
      </p:sp>
    </p:spTree>
    <p:extLst>
      <p:ext uri="{BB962C8B-B14F-4D97-AF65-F5344CB8AC3E}">
        <p14:creationId xmlns:p14="http://schemas.microsoft.com/office/powerpoint/2010/main" val="1723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3995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950803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555635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</a:t>
            </a:r>
            <a:r>
              <a:rPr lang="en-US" sz="1200" i="1" dirty="0" smtClean="0">
                <a:latin typeface="+mn-lt"/>
              </a:rPr>
              <a:t>FELIX</a:t>
            </a:r>
            <a:r>
              <a:rPr lang="en-US" sz="1200" dirty="0" smtClean="0">
                <a:latin typeface="+mn-lt"/>
              </a:rPr>
              <a:t>=“Finite Elements for Land Ice </a:t>
            </a:r>
            <a:r>
              <a:rPr lang="en-US" sz="1200" dirty="0" err="1" smtClean="0">
                <a:latin typeface="+mn-lt"/>
              </a:rPr>
              <a:t>eXperiments</a:t>
            </a:r>
            <a:r>
              <a:rPr lang="en-US" sz="1200" dirty="0" smtClean="0">
                <a:latin typeface="+mn-lt"/>
              </a:rPr>
              <a:t>”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2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3995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950803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555635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</a:t>
            </a:r>
            <a:r>
              <a:rPr lang="en-US" sz="1200" i="1" dirty="0" smtClean="0">
                <a:latin typeface="+mn-lt"/>
              </a:rPr>
              <a:t>FELIX</a:t>
            </a:r>
            <a:r>
              <a:rPr lang="en-US" sz="1200" dirty="0" smtClean="0">
                <a:latin typeface="+mn-lt"/>
              </a:rPr>
              <a:t>=“Finite Elements for Land Ice </a:t>
            </a:r>
            <a:r>
              <a:rPr lang="en-US" sz="1200" dirty="0" err="1" smtClean="0">
                <a:latin typeface="+mn-lt"/>
              </a:rPr>
              <a:t>eXperiments</a:t>
            </a:r>
            <a:r>
              <a:rPr lang="en-US" sz="1200" dirty="0" smtClean="0">
                <a:latin typeface="+mn-lt"/>
              </a:rPr>
              <a:t>”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5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3995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950803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950803"/>
            <a:ext cx="449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8333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493133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1242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>
                <a:latin typeface="+mn-lt"/>
              </a:rPr>
              <a:t>CISM/MPAS</a:t>
            </a:r>
            <a:r>
              <a:rPr lang="en-US" sz="1600" dirty="0">
                <a:latin typeface="+mn-lt"/>
              </a:rPr>
              <a:t> 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555635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</a:t>
            </a:r>
            <a:r>
              <a:rPr lang="en-US" sz="1200" i="1" dirty="0" smtClean="0">
                <a:latin typeface="+mn-lt"/>
              </a:rPr>
              <a:t>FELIX</a:t>
            </a:r>
            <a:r>
              <a:rPr lang="en-US" sz="1200" dirty="0" smtClean="0">
                <a:latin typeface="+mn-lt"/>
              </a:rPr>
              <a:t>=“Finite Elements for Land Ice </a:t>
            </a:r>
            <a:r>
              <a:rPr lang="en-US" sz="1200" dirty="0" err="1" smtClean="0">
                <a:latin typeface="+mn-lt"/>
              </a:rPr>
              <a:t>eXperiments</a:t>
            </a:r>
            <a:r>
              <a:rPr lang="en-US" sz="1200" dirty="0" smtClean="0">
                <a:latin typeface="+mn-lt"/>
              </a:rPr>
              <a:t>”</a:t>
            </a:r>
            <a:endParaRPr lang="en-US" sz="12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8600" y="35052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2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3995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950803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950803"/>
            <a:ext cx="449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8333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493133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124200"/>
            <a:ext cx="815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>
                <a:latin typeface="+mn-lt"/>
              </a:rPr>
              <a:t>CISM/MPAS</a:t>
            </a:r>
            <a:r>
              <a:rPr lang="en-US" sz="1600" dirty="0">
                <a:latin typeface="+mn-lt"/>
              </a:rPr>
              <a:t> 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Advanced analysis capabilities (deterministic inversion**, Bayesian calibration, UQ, sensitivity analysis). 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555635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</a:t>
            </a:r>
            <a:r>
              <a:rPr lang="en-US" sz="1200" i="1" dirty="0" smtClean="0">
                <a:latin typeface="+mn-lt"/>
              </a:rPr>
              <a:t>FELIX</a:t>
            </a:r>
            <a:r>
              <a:rPr lang="en-US" sz="1200" dirty="0" smtClean="0">
                <a:latin typeface="+mn-lt"/>
              </a:rPr>
              <a:t>=“Finite Elements for Land Ice </a:t>
            </a:r>
            <a:r>
              <a:rPr lang="en-US" sz="1200" dirty="0" err="1" smtClean="0">
                <a:latin typeface="+mn-lt"/>
              </a:rPr>
              <a:t>eXperiments</a:t>
            </a:r>
            <a:r>
              <a:rPr lang="en-US" sz="1200" dirty="0" smtClean="0">
                <a:latin typeface="+mn-lt"/>
              </a:rPr>
              <a:t>”</a:t>
            </a:r>
            <a:endParaRPr lang="en-US" sz="12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8600" y="35052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7600" y="5130225"/>
            <a:ext cx="5334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**See M. </a:t>
            </a:r>
            <a:r>
              <a:rPr lang="en-US" sz="1600" dirty="0" err="1" smtClean="0">
                <a:latin typeface="+mn-lt"/>
              </a:rPr>
              <a:t>Perego’s</a:t>
            </a:r>
            <a:r>
              <a:rPr lang="en-US" sz="1600" dirty="0" smtClean="0">
                <a:latin typeface="+mn-lt"/>
              </a:rPr>
              <a:t> talk today@ 5:25PM in MS71: “Advances </a:t>
            </a:r>
            <a:r>
              <a:rPr lang="en-US" sz="1600" dirty="0">
                <a:latin typeface="+mn-lt"/>
              </a:rPr>
              <a:t>on Ice-Sheet Model Initialization using the First Order </a:t>
            </a:r>
            <a:r>
              <a:rPr lang="en-US" sz="1600" dirty="0" smtClean="0">
                <a:latin typeface="+mn-lt"/>
              </a:rPr>
              <a:t>Model”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2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3995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950803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950803"/>
            <a:ext cx="449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8333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493133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124200"/>
            <a:ext cx="815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>
                <a:latin typeface="+mn-lt"/>
              </a:rPr>
              <a:t>CISM/MPAS</a:t>
            </a:r>
            <a:r>
              <a:rPr lang="en-US" sz="1600" dirty="0">
                <a:latin typeface="+mn-lt"/>
              </a:rPr>
              <a:t> 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Advanced analysis capabilities (deterministic inversion**, Bayesian calibration, UQ, sensitivity analysis). 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Performance-portability. </a:t>
            </a:r>
            <a:endParaRPr lang="en-US" sz="1600" dirty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555635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</a:t>
            </a:r>
            <a:r>
              <a:rPr lang="en-US" sz="1200" i="1" dirty="0" smtClean="0">
                <a:latin typeface="+mn-lt"/>
              </a:rPr>
              <a:t>FELIX</a:t>
            </a:r>
            <a:r>
              <a:rPr lang="en-US" sz="1200" dirty="0" smtClean="0">
                <a:latin typeface="+mn-lt"/>
              </a:rPr>
              <a:t>=“Finite Elements for Land Ice </a:t>
            </a:r>
            <a:r>
              <a:rPr lang="en-US" sz="1200" dirty="0" err="1" smtClean="0">
                <a:latin typeface="+mn-lt"/>
              </a:rPr>
              <a:t>eXperiments</a:t>
            </a:r>
            <a:r>
              <a:rPr lang="en-US" sz="1200" dirty="0" smtClean="0">
                <a:latin typeface="+mn-lt"/>
              </a:rPr>
              <a:t>”</a:t>
            </a:r>
            <a:endParaRPr lang="en-US" sz="12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8600" y="35052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7600" y="5130225"/>
            <a:ext cx="5334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**See M. </a:t>
            </a:r>
            <a:r>
              <a:rPr lang="en-US" sz="1600" dirty="0" err="1" smtClean="0">
                <a:latin typeface="+mn-lt"/>
              </a:rPr>
              <a:t>Perego’s</a:t>
            </a:r>
            <a:r>
              <a:rPr lang="en-US" sz="1600" dirty="0" smtClean="0">
                <a:latin typeface="+mn-lt"/>
              </a:rPr>
              <a:t> talk today@ 5:25PM in MS71: “Advances </a:t>
            </a:r>
            <a:r>
              <a:rPr lang="en-US" sz="1600" dirty="0">
                <a:latin typeface="+mn-lt"/>
              </a:rPr>
              <a:t>on Ice-Sheet Model Initialization using the First Order </a:t>
            </a:r>
            <a:r>
              <a:rPr lang="en-US" sz="1600" dirty="0" smtClean="0">
                <a:latin typeface="+mn-lt"/>
              </a:rPr>
              <a:t>Model”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8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Algorithmic Choices for </a:t>
            </a:r>
            <a:r>
              <a:rPr lang="en-US" sz="3600" i="1" dirty="0" smtClean="0">
                <a:latin typeface="+mn-lt"/>
              </a:rPr>
              <a:t>Albany/FELIX</a:t>
            </a:r>
            <a:r>
              <a:rPr lang="en-US" sz="3600" dirty="0" smtClean="0">
                <a:latin typeface="+mn-lt"/>
              </a:rPr>
              <a:t>: Discretization &amp; Meshes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-10455" y="2057400"/>
            <a:ext cx="778285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Calibri" charset="0"/>
              </a:rPr>
              <a:t>Discretization:</a:t>
            </a:r>
            <a:r>
              <a:rPr lang="en-US" sz="2000" dirty="0" smtClean="0">
                <a:latin typeface="Calibri" charset="0"/>
              </a:rPr>
              <a:t> unstructured grid finite element method (FEM)</a:t>
            </a:r>
          </a:p>
          <a:p>
            <a:pPr marL="0" lvl="1" indent="0" eaLnBrk="1" hangingPunct="1"/>
            <a:endParaRPr lang="en-US" sz="400" dirty="0" smtClean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Can handle readily complex geometries.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Natural treatment of stress boundary                                conditions.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Enables regional refinement/unstructured                        meshes.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Wealth of software and algorithms.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endParaRPr lang="en-US" sz="2000" dirty="0">
              <a:latin typeface="Calibri" charset="0"/>
            </a:endParaRP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Calibri" charset="0"/>
              </a:rPr>
              <a:t>Meshes: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can use any mesh but interested specifically in </a:t>
            </a:r>
          </a:p>
          <a:p>
            <a:pPr marL="0" lvl="1" indent="0" eaLnBrk="1" hangingPunct="1"/>
            <a:endParaRPr lang="en-US" sz="400" dirty="0" smtClean="0">
              <a:latin typeface="Calibri" charset="0"/>
            </a:endParaRP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Structured hexahedral</a:t>
            </a:r>
            <a:r>
              <a:rPr lang="en-US" sz="2000" dirty="0" smtClean="0">
                <a:latin typeface="Calibri" charset="0"/>
              </a:rPr>
              <a:t> meshes (compatible with </a:t>
            </a:r>
            <a:r>
              <a:rPr lang="en-US" sz="2000" i="1" dirty="0" smtClean="0">
                <a:latin typeface="Calibri" charset="0"/>
              </a:rPr>
              <a:t>CISM</a:t>
            </a:r>
            <a:r>
              <a:rPr lang="en-US" sz="2000" dirty="0" smtClean="0">
                <a:latin typeface="Calibri" charset="0"/>
              </a:rPr>
              <a:t>).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Structured tetrahedral </a:t>
            </a:r>
            <a:r>
              <a:rPr lang="en-US" sz="2000" dirty="0" smtClean="0">
                <a:latin typeface="Calibri" charset="0"/>
              </a:rPr>
              <a:t>meshes (compatible with </a:t>
            </a:r>
            <a:r>
              <a:rPr lang="en-US" sz="2000" i="1" dirty="0" smtClean="0">
                <a:latin typeface="Calibri" charset="0"/>
              </a:rPr>
              <a:t>MPAS</a:t>
            </a:r>
            <a:r>
              <a:rPr lang="en-US" sz="2000" dirty="0" smtClean="0">
                <a:latin typeface="Calibri" charset="0"/>
              </a:rPr>
              <a:t>) 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Unstructured Delaunay triangle </a:t>
            </a:r>
            <a:r>
              <a:rPr lang="en-US" sz="2000" dirty="0" smtClean="0">
                <a:latin typeface="Calibri" charset="0"/>
              </a:rPr>
              <a:t>meshes with regional refinement based on gradient of surface velocity.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All meshes are extruded (structured) in vertical direction as        </a:t>
            </a:r>
            <a:r>
              <a:rPr lang="en-US" sz="2000" dirty="0" err="1" smtClean="0">
                <a:latin typeface="Calibri" charset="0"/>
              </a:rPr>
              <a:t>tetrahedra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smtClean="0">
                <a:latin typeface="Calibri" charset="0"/>
              </a:rPr>
              <a:t>or hexahedra.</a:t>
            </a:r>
            <a:endParaRPr lang="en-US" sz="2000" dirty="0" smtClean="0">
              <a:latin typeface="Calibri" charset="0"/>
            </a:endParaRPr>
          </a:p>
          <a:p>
            <a:pPr marL="514350" lvl="2" indent="0" eaLnBrk="1" hangingPunct="1"/>
            <a:endParaRPr lang="en-US" sz="2000" dirty="0" smtClean="0">
              <a:latin typeface="Calibri" charset="0"/>
            </a:endParaRPr>
          </a:p>
          <a:p>
            <a:pPr marL="455613" lvl="1" indent="-455613" eaLnBrk="1" hangingPunct="1">
              <a:buFont typeface="Arial"/>
              <a:buChar char="•"/>
            </a:pPr>
            <a:endParaRPr lang="en-US" sz="2000" dirty="0">
              <a:latin typeface="Calibri" charset="0"/>
            </a:endParaRPr>
          </a:p>
        </p:txBody>
      </p:sp>
      <p:pic>
        <p:nvPicPr>
          <p:cNvPr id="8" name="Picture 7" descr="jakob_asci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55124"/>
            <a:ext cx="1500842" cy="1260564"/>
          </a:xfrm>
          <a:prstGeom prst="rect">
            <a:avLst/>
          </a:prstGeom>
        </p:spPr>
      </p:pic>
      <p:pic>
        <p:nvPicPr>
          <p:cNvPr id="9" name="Picture 8" descr="jakob_mpas_const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08" y="2562173"/>
            <a:ext cx="1484734" cy="1246465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"/>
          <a:stretch>
            <a:fillRect/>
          </a:stretch>
        </p:blipFill>
        <p:spPr bwMode="auto">
          <a:xfrm>
            <a:off x="7394799" y="3886200"/>
            <a:ext cx="1520601" cy="292315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6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483458"/>
            <a:ext cx="987200" cy="10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Algorithmic Choices for </a:t>
            </a:r>
            <a:r>
              <a:rPr lang="en-US" sz="3600" i="1" dirty="0" smtClean="0">
                <a:latin typeface="+mn-lt"/>
              </a:rPr>
              <a:t>Albany/FELIX</a:t>
            </a:r>
            <a:r>
              <a:rPr lang="en-US" sz="3600" dirty="0" smtClean="0">
                <a:latin typeface="+mn-lt"/>
              </a:rPr>
              <a:t>: Nonlinear &amp; Linear Solver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04800" y="1295400"/>
            <a:ext cx="8382000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charset="0"/>
              </a:rPr>
              <a:t>Nonlinear solver: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full Newton with analytic (automatic differentiation) </a:t>
            </a:r>
            <a:r>
              <a:rPr lang="en-US" sz="2000" dirty="0" smtClean="0">
                <a:latin typeface="Calibri" charset="0"/>
              </a:rPr>
              <a:t>derivatives</a:t>
            </a:r>
          </a:p>
          <a:p>
            <a:pPr marL="0" lvl="1" indent="0" eaLnBrk="1" hangingPunct="1"/>
            <a:endParaRPr lang="en-US" sz="400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Most robust and efficient for steady-state solves.</a:t>
            </a:r>
            <a:endParaRPr lang="en-US" sz="2000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charset="0"/>
              </a:rPr>
              <a:t>Jacobian</a:t>
            </a:r>
            <a:r>
              <a:rPr lang="en-US" sz="2000" dirty="0" smtClean="0">
                <a:latin typeface="Calibri" charset="0"/>
              </a:rPr>
              <a:t> available for </a:t>
            </a:r>
            <a:r>
              <a:rPr lang="en-US" sz="2000" dirty="0" err="1" smtClean="0">
                <a:latin typeface="Calibri" charset="0"/>
              </a:rPr>
              <a:t>preconditioners</a:t>
            </a:r>
            <a:r>
              <a:rPr lang="en-US" sz="2000" dirty="0" smtClean="0">
                <a:latin typeface="Calibri" charset="0"/>
              </a:rPr>
              <a:t> and matrix-vector products.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Analytic sensitivity analysis. 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Analytic gradients for inversion. </a:t>
            </a:r>
          </a:p>
          <a:p>
            <a:pPr marL="514350" lvl="2" indent="0" eaLnBrk="1" hangingPunct="1"/>
            <a:endParaRPr lang="en-US" sz="800" dirty="0">
              <a:latin typeface="Calibri" charset="0"/>
            </a:endParaRP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Linear solver: </a:t>
            </a:r>
            <a:r>
              <a:rPr lang="en-US" sz="2000" dirty="0">
                <a:latin typeface="Calibri" charset="0"/>
              </a:rPr>
              <a:t>preconditioned iterative method</a:t>
            </a:r>
          </a:p>
          <a:p>
            <a:pPr marL="0" lvl="1" indent="0" eaLnBrk="1" hangingPunct="1"/>
            <a:endParaRPr lang="en-US" sz="400" dirty="0">
              <a:latin typeface="Calibri" charset="0"/>
            </a:endParaRP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Solvers: </a:t>
            </a:r>
            <a:r>
              <a:rPr lang="en-US" sz="2000" dirty="0">
                <a:latin typeface="Calibri" charset="0"/>
              </a:rPr>
              <a:t>Conjugate Gradient (CG) or GMRES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Preconditioners: </a:t>
            </a:r>
            <a:r>
              <a:rPr lang="en-US" sz="2000" dirty="0">
                <a:latin typeface="Calibri" charset="0"/>
              </a:rPr>
              <a:t>ILU or algebraic </a:t>
            </a:r>
            <a:r>
              <a:rPr lang="en-US" sz="2000" dirty="0" smtClean="0">
                <a:latin typeface="Calibri" charset="0"/>
              </a:rPr>
              <a:t>multi-grid </a:t>
            </a:r>
            <a:r>
              <a:rPr lang="en-US" sz="2000" dirty="0">
                <a:latin typeface="Calibri" charset="0"/>
              </a:rPr>
              <a:t>(AMG)</a:t>
            </a:r>
            <a:endParaRPr lang="en-US" sz="2000" b="1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5181600"/>
                <a:ext cx="2362200" cy="1219200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Nonlinear Solve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(Newton)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2362200" cy="1219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24600" y="5029200"/>
                <a:ext cx="2514600" cy="13800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Preconditioned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Iterative Linear Solve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(CG or GMRES):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𝑱𝒙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9200"/>
                <a:ext cx="2514600" cy="1380067"/>
              </a:xfrm>
              <a:prstGeom prst="rect">
                <a:avLst/>
              </a:prstGeom>
              <a:blipFill rotWithShape="1">
                <a:blip r:embed="rId3"/>
                <a:stretch>
                  <a:fillRect b="-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3800" y="4953000"/>
                <a:ext cx="1981200" cy="15621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Automatic Differentiation Jacobian: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𝑱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53000"/>
                <a:ext cx="1981200" cy="15621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124200" y="5791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583459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3" idx="1"/>
          </p:cNvCxnSpPr>
          <p:nvPr/>
        </p:nvCxnSpPr>
        <p:spPr>
          <a:xfrm rot="5400000" flipH="1">
            <a:off x="3862916" y="2690284"/>
            <a:ext cx="618067" cy="6819900"/>
          </a:xfrm>
          <a:prstGeom prst="bentConnector4">
            <a:avLst>
              <a:gd name="adj1" fmla="val -36986"/>
              <a:gd name="adj2" fmla="val 10335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" y="4247188"/>
            <a:ext cx="2133600" cy="705812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 Ice Physics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Set (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Albany/FELIX code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)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62200" y="4241386"/>
            <a:ext cx="1524000" cy="703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Other Albany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Physics Sets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3789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" y="1752600"/>
            <a:ext cx="35433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First Order Stokes solver is implemented in a Sandia (open-source*) parallel C++ finite element code called…</a:t>
            </a:r>
            <a:endParaRPr lang="en-US" b="1" i="1" dirty="0">
              <a:latin typeface="+mn-lt"/>
            </a:endParaRPr>
          </a:p>
        </p:txBody>
      </p:sp>
      <p:pic>
        <p:nvPicPr>
          <p:cNvPr id="30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15" y="3104188"/>
            <a:ext cx="1915385" cy="9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4800600" y="2265988"/>
            <a:ext cx="4114800" cy="2652353"/>
            <a:chOff x="4800600" y="3810000"/>
            <a:chExt cx="4114800" cy="2652353"/>
          </a:xfrm>
        </p:grpSpPr>
        <p:pic>
          <p:nvPicPr>
            <p:cNvPr id="6" name="Picture 20" descr="trilinos_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067" y="4058612"/>
              <a:ext cx="1265933" cy="707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2" descr="Dakota_logo_3d_halfsiz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223" y="5174178"/>
              <a:ext cx="838200" cy="7972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05885" y="3810000"/>
              <a:ext cx="25780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Discretizations</a:t>
              </a:r>
              <a:r>
                <a:rPr lang="en-US" sz="1600" dirty="0" smtClean="0">
                  <a:latin typeface="+mn-lt"/>
                </a:rPr>
                <a:t>/meshes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Solver </a:t>
              </a:r>
              <a:r>
                <a:rPr lang="en-US" sz="1600" dirty="0">
                  <a:latin typeface="+mn-lt"/>
                </a:rPr>
                <a:t>libraries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Preconditioners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Automatic differentiation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Many others!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5056999"/>
              <a:ext cx="2743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Parameter estimation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Uncertainty </a:t>
              </a:r>
              <a:r>
                <a:rPr lang="en-US" sz="1600" dirty="0" smtClean="0">
                  <a:latin typeface="+mn-lt"/>
                </a:rPr>
                <a:t>q</a:t>
              </a:r>
              <a:r>
                <a:rPr lang="en-US" sz="1600" b="0" dirty="0" smtClean="0">
                  <a:latin typeface="+mn-lt"/>
                </a:rPr>
                <a:t>uantification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Optimization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Bayesian inference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0600" y="6123799"/>
              <a:ext cx="411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Configure/build/</a:t>
              </a:r>
              <a:r>
                <a:rPr lang="en-US" sz="1600" dirty="0" smtClean="0">
                  <a:latin typeface="+mn-lt"/>
                </a:rPr>
                <a:t>t</a:t>
              </a:r>
              <a:r>
                <a:rPr lang="en-US" sz="1600" b="0" dirty="0" smtClean="0">
                  <a:latin typeface="+mn-lt"/>
                </a:rPr>
                <a:t>est/documentation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837799"/>
              <a:ext cx="4114800" cy="12616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00600" y="5108373"/>
              <a:ext cx="4114800" cy="10154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00600" y="6123799"/>
              <a:ext cx="4114800" cy="3296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914400" y="3048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 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Solver: </a:t>
            </a:r>
          </a:p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Implementation in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using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Trilinos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r"/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>
            <a:stCxn id="35" idx="1"/>
          </p:cNvCxnSpPr>
          <p:nvPr/>
        </p:nvCxnSpPr>
        <p:spPr>
          <a:xfrm flipH="1" flipV="1">
            <a:off x="3352800" y="3789988"/>
            <a:ext cx="1447800" cy="9590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352800" y="3608130"/>
            <a:ext cx="1447800" cy="441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352800" y="2723188"/>
            <a:ext cx="1447800" cy="5582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66800" y="5297269"/>
            <a:ext cx="714682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Use of </a:t>
            </a:r>
            <a:r>
              <a:rPr lang="en-US" b="1" i="1" dirty="0" err="1" smtClean="0">
                <a:latin typeface="+mn-lt"/>
              </a:rPr>
              <a:t>Trilinos</a:t>
            </a:r>
            <a:r>
              <a:rPr lang="en-US" i="1" dirty="0" smtClean="0">
                <a:latin typeface="+mn-lt"/>
              </a:rPr>
              <a:t> components has enabled the </a:t>
            </a:r>
            <a:r>
              <a:rPr lang="en-US" b="1" i="1" dirty="0" smtClean="0">
                <a:latin typeface="+mn-lt"/>
              </a:rPr>
              <a:t>rapid</a:t>
            </a:r>
            <a:r>
              <a:rPr lang="en-US" i="1" dirty="0" smtClean="0">
                <a:latin typeface="+mn-lt"/>
              </a:rPr>
              <a:t> development of the </a:t>
            </a:r>
            <a:r>
              <a:rPr lang="en-US" b="1" i="1" dirty="0" smtClean="0">
                <a:latin typeface="+mn-lt"/>
              </a:rPr>
              <a:t>Albany/FELIX</a:t>
            </a:r>
            <a:r>
              <a:rPr lang="en-US" i="1" dirty="0" smtClean="0">
                <a:latin typeface="+mn-lt"/>
              </a:rPr>
              <a:t> First Order Stokes </a:t>
            </a:r>
            <a:r>
              <a:rPr lang="en-US" i="1" dirty="0" err="1" smtClean="0">
                <a:latin typeface="+mn-lt"/>
              </a:rPr>
              <a:t>dycore</a:t>
            </a:r>
            <a:r>
              <a:rPr lang="en-US" i="1" dirty="0" smtClean="0">
                <a:latin typeface="+mn-lt"/>
              </a:rPr>
              <a:t>!</a:t>
            </a:r>
            <a:endParaRPr lang="en-US" i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15" y="3131403"/>
            <a:ext cx="1077185" cy="849085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Started by A. Salinger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1905000"/>
            <a:ext cx="2286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“Agile Components”</a:t>
            </a:r>
            <a:endParaRPr lang="en-US" b="1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07" y="6096000"/>
            <a:ext cx="73203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See A. Salinger’s talk on Tuesday @ 2:40PM in MS225</a:t>
            </a:r>
          </a:p>
          <a:p>
            <a:pPr algn="ctr"/>
            <a:r>
              <a:rPr lang="en-US" sz="1600" dirty="0" smtClean="0">
                <a:latin typeface="+mn-lt"/>
              </a:rPr>
              <a:t>“</a:t>
            </a:r>
            <a:r>
              <a:rPr lang="en-US" sz="1600" i="1" dirty="0">
                <a:latin typeface="+mn-lt"/>
              </a:rPr>
              <a:t>Albany</a:t>
            </a:r>
            <a:r>
              <a:rPr lang="en-US" sz="1600" dirty="0">
                <a:latin typeface="+mn-lt"/>
              </a:rPr>
              <a:t>: A </a:t>
            </a:r>
            <a:r>
              <a:rPr lang="en-US" sz="1600" i="1" dirty="0" err="1">
                <a:latin typeface="+mn-lt"/>
              </a:rPr>
              <a:t>Trilinos</a:t>
            </a:r>
            <a:r>
              <a:rPr lang="en-US" sz="1600" dirty="0">
                <a:latin typeface="+mn-lt"/>
              </a:rPr>
              <a:t>-based code for Ice Sheet Simulations and other </a:t>
            </a:r>
            <a:r>
              <a:rPr lang="en-US" sz="1600" dirty="0" smtClean="0">
                <a:latin typeface="+mn-lt"/>
              </a:rPr>
              <a:t>Applications”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1" y="1524000"/>
            <a:ext cx="46481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*Available on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github</a:t>
            </a:r>
            <a:r>
              <a:rPr lang="en-US" sz="1400" dirty="0">
                <a:latin typeface="+mn-lt"/>
              </a:rPr>
              <a:t>: https://</a:t>
            </a:r>
            <a:r>
              <a:rPr lang="en-US" sz="1400" dirty="0" smtClean="0">
                <a:latin typeface="+mn-lt"/>
              </a:rPr>
              <a:t>github.com/gahansen/Albany.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0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Verification/Mesh Convergence Studies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3866" y="1295400"/>
            <a:ext cx="3886200" cy="10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eaLnBrk="1" hangingPunct="1"/>
            <a:r>
              <a:rPr lang="en-US" sz="1600" b="1" i="1" dirty="0" smtClean="0">
                <a:latin typeface="Calibri" charset="0"/>
              </a:rPr>
              <a:t>Stage 1:</a:t>
            </a:r>
            <a:r>
              <a:rPr lang="en-US" sz="1600" dirty="0" smtClean="0">
                <a:latin typeface="Calibri" charset="0"/>
              </a:rPr>
              <a:t> solution verification </a:t>
            </a:r>
            <a:r>
              <a:rPr lang="en-US" sz="1600" smtClean="0">
                <a:latin typeface="Calibri" charset="0"/>
              </a:rPr>
              <a:t>on 2D </a:t>
            </a:r>
            <a:r>
              <a:rPr lang="en-US" sz="1600" dirty="0" smtClean="0">
                <a:latin typeface="Calibri" charset="0"/>
              </a:rPr>
              <a:t>MMS problems we derived.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1524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600" b="1" i="1" dirty="0" smtClean="0">
                <a:latin typeface="Calibri" charset="0"/>
              </a:rPr>
              <a:t>Stage </a:t>
            </a:r>
            <a:r>
              <a:rPr lang="en-US" sz="1600" b="1" i="1" dirty="0">
                <a:latin typeface="Calibri" charset="0"/>
              </a:rPr>
              <a:t>2:</a:t>
            </a:r>
            <a:r>
              <a:rPr lang="en-US" sz="1600" dirty="0">
                <a:latin typeface="Calibri" charset="0"/>
              </a:rPr>
              <a:t> code-to-code comparisons on canonical ice sheet problems</a:t>
            </a:r>
            <a:r>
              <a:rPr lang="en-US" sz="1600" dirty="0" smtClean="0">
                <a:latin typeface="Calibri" charset="0"/>
              </a:rPr>
              <a:t>.</a:t>
            </a:r>
            <a:endParaRPr lang="en-US" sz="1600" dirty="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326" y="5358825"/>
            <a:ext cx="4213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600" b="1" i="1" dirty="0" smtClean="0">
                <a:latin typeface="Calibri" charset="0"/>
              </a:rPr>
              <a:t>Stage </a:t>
            </a:r>
            <a:r>
              <a:rPr lang="en-US" sz="1600" b="1" i="1" dirty="0">
                <a:latin typeface="Calibri" charset="0"/>
              </a:rPr>
              <a:t>3:</a:t>
            </a:r>
            <a:r>
              <a:rPr lang="en-US" sz="1600" dirty="0">
                <a:latin typeface="Calibri" charset="0"/>
              </a:rPr>
              <a:t> full 3D mesh convergence study on Greenland </a:t>
            </a:r>
            <a:r>
              <a:rPr lang="en-US" sz="1600" dirty="0" smtClean="0">
                <a:latin typeface="Calibri" charset="0"/>
              </a:rPr>
              <a:t>w.r.t. reference solution. </a:t>
            </a:r>
            <a:endParaRPr lang="en-US" sz="1600" dirty="0">
              <a:latin typeface="Calibri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3886200"/>
            <a:ext cx="464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1447800"/>
            <a:ext cx="0" cy="3733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45275"/>
            <a:ext cx="3803277" cy="28524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234" y="6086456"/>
            <a:ext cx="37774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Are the Greenland problems resolved?  </a:t>
            </a:r>
          </a:p>
          <a:p>
            <a:pPr algn="ctr"/>
            <a:r>
              <a:rPr lang="en-US" sz="1600" i="1" dirty="0" smtClean="0">
                <a:latin typeface="+mn-lt"/>
              </a:rPr>
              <a:t>Is theoretical convergence rate achieved? </a:t>
            </a:r>
            <a:endParaRPr lang="en-US" sz="1600" i="1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8665"/>
            <a:ext cx="827069" cy="13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61" y="3906386"/>
            <a:ext cx="783277" cy="13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76200" y="5181600"/>
            <a:ext cx="419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71" y="2108775"/>
            <a:ext cx="1993751" cy="149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343400" y="35784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Albany/FELIX</a:t>
            </a:r>
            <a:endParaRPr lang="en-US" sz="1400" i="1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62" y="2133600"/>
            <a:ext cx="1923538" cy="14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000999" y="352213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+mn-lt"/>
              </a:rPr>
              <a:t>LifeV</a:t>
            </a:r>
            <a:endParaRPr lang="en-US" sz="1400" i="1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2561347"/>
            <a:ext cx="3352800" cy="25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8775"/>
            <a:ext cx="725502" cy="5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6" y="2078446"/>
            <a:ext cx="620320" cy="58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33" y="2082423"/>
            <a:ext cx="804334" cy="6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8" y="2068825"/>
            <a:ext cx="680901" cy="6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1092776" cy="901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8" y="3810000"/>
            <a:ext cx="1058992" cy="894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457200"/>
            <a:ext cx="7620000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Mesh Partitioning &amp; Vertical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Refinement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13" y="2362200"/>
            <a:ext cx="1341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0" y="1676400"/>
            <a:ext cx="7696200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Mesh convergence studies led to some useful practical recommendations</a:t>
            </a:r>
          </a:p>
          <a:p>
            <a:pPr algn="ctr"/>
            <a:r>
              <a:rPr lang="en-US" dirty="0" smtClean="0">
                <a:latin typeface="+mn-lt"/>
              </a:rPr>
              <a:t>(for ice sheet modelers </a:t>
            </a:r>
            <a:r>
              <a:rPr lang="en-US" i="1" dirty="0" smtClean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geo-scientists)!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2362200"/>
                <a:ext cx="7086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Partitioning matters</a:t>
                </a:r>
                <a:r>
                  <a:rPr lang="en-US" dirty="0" smtClean="0">
                    <a:latin typeface="+mn-lt"/>
                  </a:rPr>
                  <a:t>: good solver performance obtained with 2D partition of mesh (all elements with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coordinates on same processor - </a:t>
                </a:r>
                <a:r>
                  <a:rPr lang="en-US" i="1" dirty="0" smtClean="0">
                    <a:latin typeface="+mn-lt"/>
                  </a:rPr>
                  <a:t>right</a:t>
                </a:r>
                <a:r>
                  <a:rPr lang="en-US" dirty="0" smtClean="0">
                    <a:latin typeface="+mn-lt"/>
                  </a:rPr>
                  <a:t>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Number of vertical layers matters:</a:t>
                </a:r>
                <a:r>
                  <a:rPr lang="en-US" b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more gained in refining # vertical layers than horizontal resolution </a:t>
                </a:r>
                <a:r>
                  <a:rPr lang="en-US" i="1" dirty="0" smtClean="0">
                    <a:latin typeface="+mn-lt"/>
                  </a:rPr>
                  <a:t>(below – relative errors for Greenland).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708660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516" t="-15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31869"/>
              </p:ext>
            </p:extLst>
          </p:nvPr>
        </p:nvGraphicFramePr>
        <p:xfrm>
          <a:off x="914400" y="4495800"/>
          <a:ext cx="5861434" cy="21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469"/>
                <a:gridCol w="752793"/>
                <a:gridCol w="752793"/>
                <a:gridCol w="752793"/>
                <a:gridCol w="752793"/>
                <a:gridCol w="752793"/>
              </a:tblGrid>
              <a:tr h="3516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Horiz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 res.\vert.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layers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2.0e-1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9.0e-2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7.8e-2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4.6e-2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2.4e-2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2.3e-2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3.8e-2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8.9e-3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5.5e-3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5.1e-3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500m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3.7e-2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6.7e-3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1.7e-3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3.9e-4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8.1e-5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9316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00198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First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Order Stokes model for ice sheets and the 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finite element solver.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Verification and mesh convergence.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Effect of </a:t>
            </a:r>
            <a:r>
              <a:rPr lang="en-US" dirty="0" smtClean="0">
                <a:latin typeface="+mn-lt"/>
              </a:rPr>
              <a:t>partitioning </a:t>
            </a:r>
            <a:r>
              <a:rPr lang="en-US" dirty="0">
                <a:latin typeface="+mn-lt"/>
              </a:rPr>
              <a:t>and vertical </a:t>
            </a:r>
            <a:r>
              <a:rPr lang="en-US" dirty="0" smtClean="0">
                <a:latin typeface="+mn-lt"/>
              </a:rPr>
              <a:t>refinement.</a:t>
            </a:r>
          </a:p>
          <a:p>
            <a:endParaRPr lang="en-US" sz="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Nonlinear solver robustness.</a:t>
            </a:r>
          </a:p>
          <a:p>
            <a:endParaRPr lang="en-US" sz="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Linear solver scalability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Performance-portability.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Summary and ongoing work. 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4191000"/>
            <a:ext cx="3384881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457200"/>
            <a:ext cx="7620000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Mesh Partitioning &amp; Vertical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Refinement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13" y="2362200"/>
            <a:ext cx="1341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0" y="1676400"/>
            <a:ext cx="7696200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Mesh convergence studies led to some useful practical recommendations</a:t>
            </a:r>
          </a:p>
          <a:p>
            <a:pPr algn="ctr"/>
            <a:r>
              <a:rPr lang="en-US" dirty="0" smtClean="0">
                <a:latin typeface="+mn-lt"/>
              </a:rPr>
              <a:t>(for ice sheet modelers </a:t>
            </a:r>
            <a:r>
              <a:rPr lang="en-US" i="1" dirty="0" smtClean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geo-scientists)!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2362200"/>
                <a:ext cx="7086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Partitioning matters</a:t>
                </a:r>
                <a:r>
                  <a:rPr lang="en-US" dirty="0" smtClean="0">
                    <a:latin typeface="+mn-lt"/>
                  </a:rPr>
                  <a:t>: good solver performance obtained with 2D partition of mesh (all elements with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coordinates on same processor - </a:t>
                </a:r>
                <a:r>
                  <a:rPr lang="en-US" i="1" dirty="0" smtClean="0">
                    <a:latin typeface="+mn-lt"/>
                  </a:rPr>
                  <a:t>right</a:t>
                </a:r>
                <a:r>
                  <a:rPr lang="en-US" dirty="0" smtClean="0">
                    <a:latin typeface="+mn-lt"/>
                  </a:rPr>
                  <a:t>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Number of vertical layers matters:</a:t>
                </a:r>
                <a:r>
                  <a:rPr lang="en-US" b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more gained in refining # vertical layers than horizontal resolution </a:t>
                </a:r>
                <a:r>
                  <a:rPr lang="en-US" i="1" dirty="0" smtClean="0">
                    <a:latin typeface="+mn-lt"/>
                  </a:rPr>
                  <a:t>(below – relative errors for Greenland).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708660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516" t="-15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93524"/>
              </p:ext>
            </p:extLst>
          </p:nvPr>
        </p:nvGraphicFramePr>
        <p:xfrm>
          <a:off x="914400" y="4495800"/>
          <a:ext cx="5861434" cy="21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469"/>
                <a:gridCol w="752793"/>
                <a:gridCol w="752793"/>
                <a:gridCol w="752793"/>
                <a:gridCol w="752793"/>
                <a:gridCol w="752793"/>
              </a:tblGrid>
              <a:tr h="3516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Horiz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 res.\vert.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layers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2.0e-1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9.0e-2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7.8e-2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4.6e-2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2.4e-2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2.3e-2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3.8e-2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8.9e-3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5.5e-3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5.1e-3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500m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3.7e-2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6.7e-3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1.7e-3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3.9e-4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8.1e-5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383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457200"/>
            <a:ext cx="7620000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Mesh Partitioning &amp; Vertical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Refinement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13" y="2362200"/>
            <a:ext cx="1341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0" y="1676400"/>
            <a:ext cx="7696200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Mesh convergence studies led to some useful practical recommendations</a:t>
            </a:r>
          </a:p>
          <a:p>
            <a:pPr algn="ctr"/>
            <a:r>
              <a:rPr lang="en-US" dirty="0" smtClean="0">
                <a:latin typeface="+mn-lt"/>
              </a:rPr>
              <a:t>(for ice sheet modelers </a:t>
            </a:r>
            <a:r>
              <a:rPr lang="en-US" i="1" dirty="0" smtClean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geo-scientists)!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2362200"/>
                <a:ext cx="7086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Partitioning matters</a:t>
                </a:r>
                <a:r>
                  <a:rPr lang="en-US" dirty="0" smtClean="0">
                    <a:latin typeface="+mn-lt"/>
                  </a:rPr>
                  <a:t>: good solver performance obtained with 2D partition of mesh (all elements with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coordinates on same processor - </a:t>
                </a:r>
                <a:r>
                  <a:rPr lang="en-US" i="1" dirty="0" smtClean="0">
                    <a:latin typeface="+mn-lt"/>
                  </a:rPr>
                  <a:t>right</a:t>
                </a:r>
                <a:r>
                  <a:rPr lang="en-US" dirty="0" smtClean="0">
                    <a:latin typeface="+mn-lt"/>
                  </a:rPr>
                  <a:t>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Number of vertical layers matters:</a:t>
                </a:r>
                <a:r>
                  <a:rPr lang="en-US" b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more gained in refining # vertical layers than horizontal resolution </a:t>
                </a:r>
                <a:r>
                  <a:rPr lang="en-US" i="1" dirty="0" smtClean="0">
                    <a:latin typeface="+mn-lt"/>
                  </a:rPr>
                  <a:t>(below – relative errors for Greenland).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708660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516" t="-15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97975"/>
              </p:ext>
            </p:extLst>
          </p:nvPr>
        </p:nvGraphicFramePr>
        <p:xfrm>
          <a:off x="914400" y="4495800"/>
          <a:ext cx="5861434" cy="21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469"/>
                <a:gridCol w="752793"/>
                <a:gridCol w="752793"/>
                <a:gridCol w="752793"/>
                <a:gridCol w="752793"/>
                <a:gridCol w="752793"/>
              </a:tblGrid>
              <a:tr h="3516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Horiz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 res.\vert.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layers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2.0e-1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9.0e-2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7.8e-2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4.6e-2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2.4e-2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2.3e-2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1km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3.8e-2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8.9e-3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5.5e-3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5.1e-3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500m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3.7e-2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6.7e-3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1.7e-3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3.9e-4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8.1e-5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0400" y="4876800"/>
            <a:ext cx="1981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Vertical refinement to 20 layers recommended for 1km resolution over horizontal refinement.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383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74" y="152400"/>
            <a:ext cx="80772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Robustness of Newton’s Method via </a:t>
            </a:r>
            <a:r>
              <a:rPr lang="en-US" sz="3600" dirty="0" err="1" smtClean="0">
                <a:latin typeface="+mn-lt"/>
              </a:rPr>
              <a:t>Homotopy</a:t>
            </a:r>
            <a:r>
              <a:rPr lang="en-US" sz="3600" dirty="0" smtClean="0">
                <a:latin typeface="+mn-lt"/>
              </a:rPr>
              <a:t> Continuation (LOCA)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691106"/>
            <a:ext cx="6666113" cy="4038600"/>
            <a:chOff x="2618124" y="2399021"/>
            <a:chExt cx="7420841" cy="4382779"/>
          </a:xfrm>
        </p:grpSpPr>
        <p:pic>
          <p:nvPicPr>
            <p:cNvPr id="4" name="Picture 3" descr="newnonlin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24" y="2399021"/>
              <a:ext cx="7420841" cy="4382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-2.5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-6.0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 bwMode="auto">
          <a:xfrm flipH="1">
            <a:off x="838200" y="1447800"/>
            <a:ext cx="7543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2938046"/>
            <a:ext cx="194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Glen’s Law Viscosity: 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 </m:t>
                      </m:r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pPr algn="ctr"/>
                <a:r>
                  <a:rPr lang="en-US" sz="1600" dirty="0" smtClean="0">
                    <a:latin typeface="+mn-lt"/>
                  </a:rPr>
                  <a:t>(Glen’s law exponent)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blipFill rotWithShape="1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74" y="152400"/>
            <a:ext cx="80772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Robustness of Newton’s Method via </a:t>
            </a:r>
            <a:r>
              <a:rPr lang="en-US" sz="3600" dirty="0" err="1" smtClean="0">
                <a:latin typeface="+mn-lt"/>
              </a:rPr>
              <a:t>Homotopy</a:t>
            </a:r>
            <a:r>
              <a:rPr lang="en-US" sz="3600" dirty="0" smtClean="0">
                <a:latin typeface="+mn-lt"/>
              </a:rPr>
              <a:t> Continuation (LOCA)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691106"/>
            <a:ext cx="6666113" cy="4038600"/>
            <a:chOff x="2618124" y="2399021"/>
            <a:chExt cx="7420841" cy="4382779"/>
          </a:xfrm>
        </p:grpSpPr>
        <p:pic>
          <p:nvPicPr>
            <p:cNvPr id="4" name="Picture 3" descr="newnonlin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24" y="2399021"/>
              <a:ext cx="7420841" cy="4382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-2.5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-6.0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 bwMode="auto">
          <a:xfrm flipH="1">
            <a:off x="838200" y="1447800"/>
            <a:ext cx="7543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2938046"/>
            <a:ext cx="194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Glen’s Law Viscosity: 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regularization parameter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 </m:t>
                      </m:r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pPr algn="ctr"/>
                <a:r>
                  <a:rPr lang="en-US" sz="1600" dirty="0" smtClean="0">
                    <a:latin typeface="+mn-lt"/>
                  </a:rPr>
                  <a:t>(Glen’s law exponent)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blipFill rotWithShape="1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0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74" y="152400"/>
            <a:ext cx="80772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Robustness of Newton’s Method via </a:t>
            </a:r>
            <a:r>
              <a:rPr lang="en-US" sz="3600" dirty="0" err="1" smtClean="0">
                <a:latin typeface="+mn-lt"/>
              </a:rPr>
              <a:t>Homotopy</a:t>
            </a:r>
            <a:r>
              <a:rPr lang="en-US" sz="3600" dirty="0" smtClean="0">
                <a:latin typeface="+mn-lt"/>
              </a:rPr>
              <a:t> Continuation (LOCA)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691106"/>
            <a:ext cx="6666113" cy="4038600"/>
            <a:chOff x="2618124" y="2399021"/>
            <a:chExt cx="7420841" cy="4382779"/>
          </a:xfrm>
        </p:grpSpPr>
        <p:pic>
          <p:nvPicPr>
            <p:cNvPr id="4" name="Picture 3" descr="newnonlin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24" y="2399021"/>
              <a:ext cx="7420841" cy="4382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-2.5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-6.0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 bwMode="auto">
          <a:xfrm flipH="1">
            <a:off x="838200" y="1447800"/>
            <a:ext cx="7543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754379"/>
                <a:ext cx="80010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Newton’s method most robust with full step + </a:t>
                </a:r>
                <a:r>
                  <a:rPr lang="en-US" dirty="0" err="1" smtClean="0">
                    <a:latin typeface="+mn-lt"/>
                  </a:rPr>
                  <a:t>homotopy</a:t>
                </a:r>
                <a:r>
                  <a:rPr lang="en-US" dirty="0" smtClean="0">
                    <a:latin typeface="+mn-lt"/>
                  </a:rPr>
                  <a:t> continuation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dirty="0" smtClean="0">
                    <a:latin typeface="+mn-lt"/>
                  </a:rPr>
                  <a:t>: converges out-of-the-box!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54379"/>
                <a:ext cx="8001000" cy="669992"/>
              </a:xfrm>
              <a:prstGeom prst="rect">
                <a:avLst/>
              </a:prstGeom>
              <a:blipFill rotWithShape="1">
                <a:blip r:embed="rId9"/>
                <a:stretch>
                  <a:fillRect l="-534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2938046"/>
            <a:ext cx="194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Glen’s Law Viscosity: 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regularization parameter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 </m:t>
                      </m:r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pPr algn="ctr"/>
                <a:r>
                  <a:rPr lang="en-US" sz="1600" dirty="0" smtClean="0">
                    <a:latin typeface="+mn-lt"/>
                  </a:rPr>
                  <a:t>(Glen’s law exponent)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blipFill rotWithShape="1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0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1524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Scalability via Algebraic Multi-Grid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Preconditioning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846429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Bad aspect ratios ruin classical AMG convergence rates!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sym typeface="Symbol"/>
              </a:rPr>
              <a:t>relatively small horizontal coupling terms, hard to smooth horizontal errors</a:t>
            </a:r>
          </a:p>
          <a:p>
            <a:r>
              <a:rPr lang="en-US" dirty="0" smtClean="0">
                <a:latin typeface="+mn-lt"/>
                <a:sym typeface="Symbol"/>
              </a:rPr>
              <a:t>  Solvers (even ILU) must take aspect ratios into account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We developed a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new AMG solver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based on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semi-coarsening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(figure below)</a:t>
            </a:r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pPr lvl="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Algebraic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Structured MG (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sym typeface="Symbol"/>
              </a:rPr>
              <a:t></a:t>
            </a:r>
            <a:r>
              <a:rPr lang="en-US" dirty="0">
                <a:solidFill>
                  <a:srgbClr val="000000"/>
                </a:solidFill>
                <a:latin typeface="Calibri"/>
                <a:sym typeface="Symbol"/>
              </a:rPr>
              <a:t> matrix depend. MG) used with 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vertical line relaxation 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    finest levels + traditional AMG on 1 layer problem</a:t>
            </a:r>
            <a:endParaRPr lang="en-US" dirty="0">
              <a:solidFill>
                <a:srgbClr val="000000"/>
              </a:solidFill>
              <a:latin typeface="Calibri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838200"/>
            <a:ext cx="2590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With R. </a:t>
            </a:r>
            <a:r>
              <a:rPr lang="en-US" sz="1600" i="1" dirty="0" err="1" smtClean="0"/>
              <a:t>Tuminaro</a:t>
            </a:r>
            <a:r>
              <a:rPr lang="en-US" sz="1600" i="1" dirty="0" smtClean="0"/>
              <a:t> (SNL)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3429000"/>
            <a:ext cx="8534400" cy="2286000"/>
            <a:chOff x="0" y="3286780"/>
            <a:chExt cx="9372600" cy="2885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5" r="13134" b="20017"/>
            <a:stretch/>
          </p:blipFill>
          <p:spPr>
            <a:xfrm>
              <a:off x="2286000" y="3289828"/>
              <a:ext cx="2368296" cy="22128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5" t="10216" r="13135" b="20018"/>
            <a:stretch/>
          </p:blipFill>
          <p:spPr>
            <a:xfrm>
              <a:off x="4343400" y="3289828"/>
              <a:ext cx="2368296" cy="2212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6" r="13134" b="20018"/>
            <a:stretch/>
          </p:blipFill>
          <p:spPr>
            <a:xfrm>
              <a:off x="6248400" y="3289828"/>
              <a:ext cx="2368296" cy="22128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386" r="13241" b="20000"/>
            <a:stretch/>
          </p:blipFill>
          <p:spPr>
            <a:xfrm>
              <a:off x="0" y="3286780"/>
              <a:ext cx="2365167" cy="2208034"/>
            </a:xfrm>
            <a:prstGeom prst="rect">
              <a:avLst/>
            </a:prstGeom>
          </p:spPr>
        </p:pic>
        <p:sp>
          <p:nvSpPr>
            <p:cNvPr id="9" name="Curved Up Arrow 8"/>
            <p:cNvSpPr/>
            <p:nvPr/>
          </p:nvSpPr>
          <p:spPr>
            <a:xfrm>
              <a:off x="1828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4114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>
              <a:off x="6096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5758" y="3743980"/>
              <a:ext cx="9768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…</a:t>
              </a:r>
              <a:endParaRPr lang="en-US" sz="4400" dirty="0"/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8001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3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32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4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56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6172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*With 2D partitioning and layer-wise node ordering, required for best performance of ILU.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4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1524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Scalability via Algebraic Multi-Grid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Preconditioning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846429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Bad aspect ratios ruin classical AMG convergence rates!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sym typeface="Symbol"/>
              </a:rPr>
              <a:t>relatively small horizontal coupling terms, hard to smooth horizontal errors</a:t>
            </a:r>
          </a:p>
          <a:p>
            <a:r>
              <a:rPr lang="en-US" dirty="0" smtClean="0">
                <a:latin typeface="+mn-lt"/>
                <a:sym typeface="Symbol"/>
              </a:rPr>
              <a:t>  Solvers (even ILU) must take aspect ratios into account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We developed a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new AMG solver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based on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semi-coarsening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(figure below)</a:t>
            </a:r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pPr lvl="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Algebraic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Structured MG (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sym typeface="Symbol"/>
              </a:rPr>
              <a:t></a:t>
            </a:r>
            <a:r>
              <a:rPr lang="en-US" dirty="0">
                <a:solidFill>
                  <a:srgbClr val="000000"/>
                </a:solidFill>
                <a:latin typeface="Calibri"/>
                <a:sym typeface="Symbol"/>
              </a:rPr>
              <a:t> matrix depend. MG) used with 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vertical line relaxation 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    finest levels + traditional AMG on 1 layer problem</a:t>
            </a:r>
            <a:endParaRPr lang="en-US" dirty="0">
              <a:solidFill>
                <a:srgbClr val="000000"/>
              </a:solidFill>
              <a:latin typeface="Calibri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838200"/>
            <a:ext cx="2590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With R. </a:t>
            </a:r>
            <a:r>
              <a:rPr lang="en-US" sz="1600" i="1" dirty="0" err="1" smtClean="0"/>
              <a:t>Tuminaro</a:t>
            </a:r>
            <a:r>
              <a:rPr lang="en-US" sz="1600" i="1" dirty="0" smtClean="0"/>
              <a:t> (SNL)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3429000"/>
            <a:ext cx="8534400" cy="2286000"/>
            <a:chOff x="0" y="3286780"/>
            <a:chExt cx="9372600" cy="2885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5" r="13134" b="20017"/>
            <a:stretch/>
          </p:blipFill>
          <p:spPr>
            <a:xfrm>
              <a:off x="2286000" y="3289828"/>
              <a:ext cx="2368296" cy="22128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5" t="10216" r="13135" b="20018"/>
            <a:stretch/>
          </p:blipFill>
          <p:spPr>
            <a:xfrm>
              <a:off x="4343400" y="3289828"/>
              <a:ext cx="2368296" cy="2212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6" r="13134" b="20018"/>
            <a:stretch/>
          </p:blipFill>
          <p:spPr>
            <a:xfrm>
              <a:off x="6248400" y="3289828"/>
              <a:ext cx="2368296" cy="22128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386" r="13241" b="20000"/>
            <a:stretch/>
          </p:blipFill>
          <p:spPr>
            <a:xfrm>
              <a:off x="0" y="3286780"/>
              <a:ext cx="2365167" cy="2208034"/>
            </a:xfrm>
            <a:prstGeom prst="rect">
              <a:avLst/>
            </a:prstGeom>
          </p:spPr>
        </p:pic>
        <p:sp>
          <p:nvSpPr>
            <p:cNvPr id="9" name="Curved Up Arrow 8"/>
            <p:cNvSpPr/>
            <p:nvPr/>
          </p:nvSpPr>
          <p:spPr>
            <a:xfrm>
              <a:off x="1828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4114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>
              <a:off x="6096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5758" y="3743980"/>
              <a:ext cx="9768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…</a:t>
              </a:r>
              <a:endParaRPr lang="en-US" sz="4400" dirty="0"/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8001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3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32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4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56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6172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*With 2D partitioning and layer-wise node ordering, required for best performance of ILU. </a:t>
            </a:r>
            <a:endParaRPr lang="en-US" sz="1600" dirty="0">
              <a:latin typeface="+mn-lt"/>
            </a:endParaRPr>
          </a:p>
        </p:txBody>
      </p:sp>
      <p:pic>
        <p:nvPicPr>
          <p:cNvPr id="19" name="Picture 2" descr="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11" y="1719786"/>
            <a:ext cx="679685" cy="8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trilinos_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0" y="533400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10200" y="3048001"/>
            <a:ext cx="3415242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New AMG preconditioner is available in </a:t>
            </a:r>
            <a:r>
              <a:rPr lang="en-US" i="1" dirty="0" smtClean="0">
                <a:latin typeface="+mn-lt"/>
              </a:rPr>
              <a:t>ML</a:t>
            </a:r>
            <a:r>
              <a:rPr lang="en-US" dirty="0" smtClean="0">
                <a:latin typeface="+mn-lt"/>
              </a:rPr>
              <a:t> package of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69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1524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Scalability via Algebraic Multi-Grid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Preconditioning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846429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Bad aspect ratios ruin classical AMG convergence rates!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sym typeface="Symbol"/>
              </a:rPr>
              <a:t>relatively small horizontal coupling terms, hard to smooth horizontal errors</a:t>
            </a:r>
          </a:p>
          <a:p>
            <a:r>
              <a:rPr lang="en-US" dirty="0" smtClean="0">
                <a:latin typeface="+mn-lt"/>
                <a:sym typeface="Symbol"/>
              </a:rPr>
              <a:t>  Solvers (even ILU) must take aspect ratios into account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We developed a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new AMG solver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based on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semi-coarsening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(figure below)</a:t>
            </a:r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pPr lvl="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Algebraic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Structured MG (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sym typeface="Symbol"/>
              </a:rPr>
              <a:t></a:t>
            </a:r>
            <a:r>
              <a:rPr lang="en-US" dirty="0">
                <a:solidFill>
                  <a:srgbClr val="000000"/>
                </a:solidFill>
                <a:latin typeface="Calibri"/>
                <a:sym typeface="Symbol"/>
              </a:rPr>
              <a:t> matrix depend. MG) used with 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vertical line relaxation 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    finest levels + traditional AMG on 1 layer problem</a:t>
            </a:r>
            <a:endParaRPr lang="en-US" dirty="0">
              <a:solidFill>
                <a:srgbClr val="000000"/>
              </a:solidFill>
              <a:latin typeface="Calibri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838200"/>
            <a:ext cx="2590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With R. </a:t>
            </a:r>
            <a:r>
              <a:rPr lang="en-US" sz="1600" i="1" dirty="0" err="1" smtClean="0"/>
              <a:t>Tuminaro</a:t>
            </a:r>
            <a:r>
              <a:rPr lang="en-US" sz="1600" i="1" dirty="0" smtClean="0"/>
              <a:t> (SNL)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3429000"/>
            <a:ext cx="8534400" cy="2286000"/>
            <a:chOff x="0" y="3286780"/>
            <a:chExt cx="9372600" cy="2885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5" r="13134" b="20017"/>
            <a:stretch/>
          </p:blipFill>
          <p:spPr>
            <a:xfrm>
              <a:off x="2286000" y="3289828"/>
              <a:ext cx="2368296" cy="22128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5" t="10216" r="13135" b="20018"/>
            <a:stretch/>
          </p:blipFill>
          <p:spPr>
            <a:xfrm>
              <a:off x="4343400" y="3289828"/>
              <a:ext cx="2368296" cy="2212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6" r="13134" b="20018"/>
            <a:stretch/>
          </p:blipFill>
          <p:spPr>
            <a:xfrm>
              <a:off x="6248400" y="3289828"/>
              <a:ext cx="2368296" cy="22128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386" r="13241" b="20000"/>
            <a:stretch/>
          </p:blipFill>
          <p:spPr>
            <a:xfrm>
              <a:off x="0" y="3286780"/>
              <a:ext cx="2365167" cy="2208034"/>
            </a:xfrm>
            <a:prstGeom prst="rect">
              <a:avLst/>
            </a:prstGeom>
          </p:spPr>
        </p:pic>
        <p:sp>
          <p:nvSpPr>
            <p:cNvPr id="9" name="Curved Up Arrow 8"/>
            <p:cNvSpPr/>
            <p:nvPr/>
          </p:nvSpPr>
          <p:spPr>
            <a:xfrm>
              <a:off x="1828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4114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>
              <a:off x="6096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5758" y="3743980"/>
              <a:ext cx="9768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…</a:t>
              </a:r>
              <a:endParaRPr lang="en-US" sz="4400" dirty="0"/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8001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3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32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4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56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6172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*With 2D partitioning and layer-wise node ordering, required for best performance of ILU. </a:t>
            </a:r>
            <a:endParaRPr lang="en-US" sz="1600" dirty="0">
              <a:latin typeface="+mn-lt"/>
            </a:endParaRPr>
          </a:p>
        </p:txBody>
      </p:sp>
      <p:pic>
        <p:nvPicPr>
          <p:cNvPr id="19" name="Picture 2" descr="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11" y="1719786"/>
            <a:ext cx="679685" cy="8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trilinos_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0" y="533400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10200" y="3048001"/>
            <a:ext cx="3415242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New AMG preconditioner is available in </a:t>
            </a:r>
            <a:r>
              <a:rPr lang="en-US" i="1" dirty="0" smtClean="0">
                <a:latin typeface="+mn-lt"/>
              </a:rPr>
              <a:t>ML</a:t>
            </a:r>
            <a:r>
              <a:rPr lang="en-US" dirty="0" smtClean="0">
                <a:latin typeface="+mn-lt"/>
              </a:rPr>
              <a:t> package of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4697" y="5943600"/>
            <a:ext cx="3384903" cy="615553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u="sng" dirty="0" smtClean="0">
                <a:latin typeface="+mn-lt"/>
              </a:rPr>
              <a:t>Scaling studies (next 3 slides): </a:t>
            </a:r>
          </a:p>
          <a:p>
            <a:pPr algn="ctr"/>
            <a:r>
              <a:rPr lang="en-US" sz="1700" dirty="0" smtClean="0">
                <a:latin typeface="+mn-lt"/>
              </a:rPr>
              <a:t>New AMG preconditioner vs. ILU*</a:t>
            </a:r>
          </a:p>
        </p:txBody>
      </p:sp>
    </p:spTree>
    <p:extLst>
      <p:ext uri="{BB962C8B-B14F-4D97-AF65-F5344CB8AC3E}">
        <p14:creationId xmlns:p14="http://schemas.microsoft.com/office/powerpoint/2010/main" val="19869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Greenland Controlled Weak Scalability Study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0" y="2163663"/>
                <a:ext cx="3581400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Weak scaling study with fixed dataset, 4 mesh bisections.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~70-80K </a:t>
                </a:r>
                <a:r>
                  <a:rPr lang="en-US" dirty="0" err="1">
                    <a:latin typeface="+mn-lt"/>
                  </a:rPr>
                  <a:t>d</a:t>
                </a:r>
                <a:r>
                  <a:rPr lang="en-US" dirty="0" err="1" smtClean="0">
                    <a:latin typeface="+mn-lt"/>
                  </a:rPr>
                  <a:t>ofs</a:t>
                </a:r>
                <a:r>
                  <a:rPr lang="en-US" dirty="0" smtClean="0">
                    <a:latin typeface="+mn-lt"/>
                  </a:rPr>
                  <a:t>/core.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Conjugate Gradient (CG)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b="1" i="1" dirty="0" smtClean="0">
                    <a:latin typeface="+mn-lt"/>
                  </a:rPr>
                  <a:t>iterative method </a:t>
                </a:r>
                <a:r>
                  <a:rPr lang="en-US" dirty="0" smtClean="0">
                    <a:latin typeface="+mn-lt"/>
                  </a:rPr>
                  <a:t>for linear solves (faster convergence than GMRES).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New AMG preconditioner </a:t>
                </a:r>
                <a:r>
                  <a:rPr lang="en-US" dirty="0" smtClean="0">
                    <a:latin typeface="+mn-lt"/>
                  </a:rPr>
                  <a:t>developed by R. </a:t>
                </a:r>
                <a:r>
                  <a:rPr lang="en-US" dirty="0" err="1" smtClean="0">
                    <a:latin typeface="+mn-lt"/>
                  </a:rPr>
                  <a:t>Tuminaro</a:t>
                </a:r>
                <a:r>
                  <a:rPr lang="en-US" dirty="0" smtClean="0">
                    <a:latin typeface="+mn-lt"/>
                  </a:rPr>
                  <a:t> based on </a:t>
                </a:r>
                <a:r>
                  <a:rPr lang="en-US" b="1" i="1" dirty="0" smtClean="0">
                    <a:latin typeface="+mn-lt"/>
                  </a:rPr>
                  <a:t>semi-coarsening</a:t>
                </a:r>
                <a:r>
                  <a:rPr lang="en-US" dirty="0" smtClean="0">
                    <a:latin typeface="+mn-lt"/>
                  </a:rPr>
                  <a:t> (coarsening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latin typeface="+mn-lt"/>
                  </a:rPr>
                  <a:t>-direction only).</a:t>
                </a:r>
                <a:r>
                  <a:rPr lang="en-US" b="1" i="1" dirty="0" smtClean="0">
                    <a:latin typeface="+mn-lt"/>
                  </a:rPr>
                  <a:t>  </a:t>
                </a:r>
                <a:endParaRPr lang="en-US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Significant improvement </a:t>
                </a:r>
                <a:r>
                  <a:rPr lang="en-US" dirty="0" smtClean="0">
                    <a:latin typeface="+mn-lt"/>
                  </a:rPr>
                  <a:t>in scalability with new AMG preconditioner over ILU preconditioner</a:t>
                </a:r>
                <a:r>
                  <a:rPr lang="en-US" dirty="0">
                    <a:latin typeface="+mn-lt"/>
                  </a:rPr>
                  <a:t>!</a:t>
                </a:r>
                <a:r>
                  <a:rPr lang="en-US" dirty="0" smtClean="0">
                    <a:latin typeface="+mn-lt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163663"/>
                <a:ext cx="3581400" cy="4493538"/>
              </a:xfrm>
              <a:prstGeom prst="rect">
                <a:avLst/>
              </a:prstGeom>
              <a:blipFill rotWithShape="1">
                <a:blip r:embed="rId2"/>
                <a:stretch>
                  <a:fillRect l="-1020" t="-678" r="-2381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2543" y="5475982"/>
            <a:ext cx="157611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4 cores</a:t>
            </a:r>
          </a:p>
          <a:p>
            <a:pPr algn="ctr"/>
            <a:r>
              <a:rPr lang="en-US" sz="1600" dirty="0" smtClean="0">
                <a:latin typeface="+mn-lt"/>
              </a:rPr>
              <a:t>334K </a:t>
            </a:r>
            <a:r>
              <a:rPr lang="en-US" sz="1600" dirty="0" err="1" smtClean="0">
                <a:latin typeface="+mn-lt"/>
              </a:rPr>
              <a:t>dofs</a:t>
            </a:r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8 km Greenland, </a:t>
            </a:r>
          </a:p>
          <a:p>
            <a:pPr algn="ctr"/>
            <a:r>
              <a:rPr lang="en-US" sz="1600" dirty="0" smtClean="0">
                <a:latin typeface="+mn-lt"/>
              </a:rPr>
              <a:t>5 vertical layers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475982"/>
            <a:ext cx="172150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16,384 cores</a:t>
            </a:r>
          </a:p>
          <a:p>
            <a:pPr algn="ctr"/>
            <a:r>
              <a:rPr lang="en-US" sz="1600" b="1" dirty="0" smtClean="0">
                <a:latin typeface="+mn-lt"/>
              </a:rPr>
              <a:t>1.12B </a:t>
            </a:r>
            <a:r>
              <a:rPr lang="en-US" sz="1600" b="1" dirty="0" err="1" smtClean="0">
                <a:latin typeface="+mn-lt"/>
              </a:rPr>
              <a:t>dofs</a:t>
            </a:r>
            <a:r>
              <a:rPr lang="en-US" sz="1600" b="1" dirty="0" smtClean="0">
                <a:latin typeface="+mn-lt"/>
              </a:rPr>
              <a:t>(!)</a:t>
            </a:r>
          </a:p>
          <a:p>
            <a:pPr algn="ctr"/>
            <a:r>
              <a:rPr lang="en-US" sz="1600" dirty="0" smtClean="0">
                <a:latin typeface="+mn-lt"/>
              </a:rPr>
              <a:t>0.5 km Greenland, </a:t>
            </a:r>
          </a:p>
          <a:p>
            <a:pPr algn="ctr"/>
            <a:r>
              <a:rPr lang="en-US" sz="1600" dirty="0" smtClean="0">
                <a:latin typeface="+mn-lt"/>
              </a:rPr>
              <a:t>80 vertical layers</a:t>
            </a:r>
            <a:endParaRPr lang="en-US" sz="160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778656" y="6014591"/>
            <a:ext cx="1878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6044625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1400" b="0" i="1" baseline="30000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scale up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44625"/>
                <a:ext cx="1066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3" y="1886664"/>
            <a:ext cx="4558109" cy="34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Greenland Controlled Weak Scalability Study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0" y="2163663"/>
                <a:ext cx="3581400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Weak scaling study with fixed dataset, 4 mesh bisections.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~70-80K </a:t>
                </a:r>
                <a:r>
                  <a:rPr lang="en-US" dirty="0" err="1">
                    <a:latin typeface="+mn-lt"/>
                  </a:rPr>
                  <a:t>d</a:t>
                </a:r>
                <a:r>
                  <a:rPr lang="en-US" dirty="0" err="1" smtClean="0">
                    <a:latin typeface="+mn-lt"/>
                  </a:rPr>
                  <a:t>ofs</a:t>
                </a:r>
                <a:r>
                  <a:rPr lang="en-US" dirty="0" smtClean="0">
                    <a:latin typeface="+mn-lt"/>
                  </a:rPr>
                  <a:t>/core.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Conjugate Gradient (CG)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b="1" i="1" dirty="0" smtClean="0">
                    <a:latin typeface="+mn-lt"/>
                  </a:rPr>
                  <a:t>iterative method </a:t>
                </a:r>
                <a:r>
                  <a:rPr lang="en-US" dirty="0" smtClean="0">
                    <a:latin typeface="+mn-lt"/>
                  </a:rPr>
                  <a:t>for linear solves (faster convergence than GMRES).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New AMG preconditioner </a:t>
                </a:r>
                <a:r>
                  <a:rPr lang="en-US" dirty="0" smtClean="0">
                    <a:latin typeface="+mn-lt"/>
                  </a:rPr>
                  <a:t>developed by R. </a:t>
                </a:r>
                <a:r>
                  <a:rPr lang="en-US" dirty="0" err="1" smtClean="0">
                    <a:latin typeface="+mn-lt"/>
                  </a:rPr>
                  <a:t>Tuminaro</a:t>
                </a:r>
                <a:r>
                  <a:rPr lang="en-US" dirty="0" smtClean="0">
                    <a:latin typeface="+mn-lt"/>
                  </a:rPr>
                  <a:t> based on </a:t>
                </a:r>
                <a:r>
                  <a:rPr lang="en-US" b="1" i="1" dirty="0" smtClean="0">
                    <a:latin typeface="+mn-lt"/>
                  </a:rPr>
                  <a:t>semi-coarsening</a:t>
                </a:r>
                <a:r>
                  <a:rPr lang="en-US" dirty="0" smtClean="0">
                    <a:latin typeface="+mn-lt"/>
                  </a:rPr>
                  <a:t> (coarsening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latin typeface="+mn-lt"/>
                  </a:rPr>
                  <a:t>-direction only).</a:t>
                </a:r>
                <a:r>
                  <a:rPr lang="en-US" b="1" i="1" dirty="0" smtClean="0">
                    <a:latin typeface="+mn-lt"/>
                  </a:rPr>
                  <a:t>  </a:t>
                </a:r>
                <a:endParaRPr lang="en-US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Significant improvement </a:t>
                </a:r>
                <a:r>
                  <a:rPr lang="en-US" dirty="0" smtClean="0">
                    <a:latin typeface="+mn-lt"/>
                  </a:rPr>
                  <a:t>in scalability with new AMG preconditioner over ILU preconditioner</a:t>
                </a:r>
                <a:r>
                  <a:rPr lang="en-US" dirty="0">
                    <a:latin typeface="+mn-lt"/>
                  </a:rPr>
                  <a:t>!</a:t>
                </a:r>
                <a:r>
                  <a:rPr lang="en-US" dirty="0" smtClean="0">
                    <a:latin typeface="+mn-lt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163663"/>
                <a:ext cx="3581400" cy="4493538"/>
              </a:xfrm>
              <a:prstGeom prst="rect">
                <a:avLst/>
              </a:prstGeom>
              <a:blipFill rotWithShape="1">
                <a:blip r:embed="rId2"/>
                <a:stretch>
                  <a:fillRect l="-1020" t="-678" r="-2381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2543" y="5475982"/>
            <a:ext cx="157611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4 cores</a:t>
            </a:r>
          </a:p>
          <a:p>
            <a:pPr algn="ctr"/>
            <a:r>
              <a:rPr lang="en-US" sz="1600" dirty="0" smtClean="0">
                <a:latin typeface="+mn-lt"/>
              </a:rPr>
              <a:t>334K </a:t>
            </a:r>
            <a:r>
              <a:rPr lang="en-US" sz="1600" dirty="0" err="1" smtClean="0">
                <a:latin typeface="+mn-lt"/>
              </a:rPr>
              <a:t>dofs</a:t>
            </a:r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8 km Greenland, </a:t>
            </a:r>
          </a:p>
          <a:p>
            <a:pPr algn="ctr"/>
            <a:r>
              <a:rPr lang="en-US" sz="1600" dirty="0" smtClean="0">
                <a:latin typeface="+mn-lt"/>
              </a:rPr>
              <a:t>5 vertical layers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475982"/>
            <a:ext cx="172150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16,384 cores</a:t>
            </a:r>
          </a:p>
          <a:p>
            <a:pPr algn="ctr"/>
            <a:r>
              <a:rPr lang="en-US" sz="1600" b="1" dirty="0" smtClean="0">
                <a:latin typeface="+mn-lt"/>
              </a:rPr>
              <a:t>1.12B </a:t>
            </a:r>
            <a:r>
              <a:rPr lang="en-US" sz="1600" b="1" dirty="0" err="1" smtClean="0">
                <a:latin typeface="+mn-lt"/>
              </a:rPr>
              <a:t>dofs</a:t>
            </a:r>
            <a:r>
              <a:rPr lang="en-US" sz="1600" b="1" dirty="0" smtClean="0">
                <a:latin typeface="+mn-lt"/>
              </a:rPr>
              <a:t>(!)</a:t>
            </a:r>
          </a:p>
          <a:p>
            <a:pPr algn="ctr"/>
            <a:r>
              <a:rPr lang="en-US" sz="1600" dirty="0" smtClean="0">
                <a:latin typeface="+mn-lt"/>
              </a:rPr>
              <a:t>0.5 km Greenland, </a:t>
            </a:r>
          </a:p>
          <a:p>
            <a:pPr algn="ctr"/>
            <a:r>
              <a:rPr lang="en-US" sz="1600" dirty="0" smtClean="0">
                <a:latin typeface="+mn-lt"/>
              </a:rPr>
              <a:t>80 vertical layers</a:t>
            </a:r>
            <a:endParaRPr lang="en-US" sz="160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778656" y="6014591"/>
            <a:ext cx="1878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6044625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1400" b="0" i="1" baseline="30000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scale up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44625"/>
                <a:ext cx="1066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1563469"/>
            <a:ext cx="307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New AMG preconditioner preconditioner</a:t>
            </a:r>
            <a:endParaRPr lang="en-US" b="1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3" y="1886664"/>
            <a:ext cx="4558109" cy="3418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8800" y="157693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ILU </a:t>
            </a:r>
            <a:r>
              <a:rPr lang="en-US" b="1" dirty="0" err="1" smtClean="0">
                <a:latin typeface="+mn-lt"/>
              </a:rPr>
              <a:t>preconditioner</a:t>
            </a:r>
            <a:endParaRPr lang="en-US" b="1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56" y="1981200"/>
            <a:ext cx="4537250" cy="34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00198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First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Order Stokes model for ice sheets and the 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finite element solver.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Verification and mesh convergence.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Effect of </a:t>
            </a:r>
            <a:r>
              <a:rPr lang="en-US" dirty="0" smtClean="0">
                <a:latin typeface="+mn-lt"/>
              </a:rPr>
              <a:t>partitioning </a:t>
            </a:r>
            <a:r>
              <a:rPr lang="en-US" dirty="0">
                <a:latin typeface="+mn-lt"/>
              </a:rPr>
              <a:t>and vertical </a:t>
            </a:r>
            <a:r>
              <a:rPr lang="en-US" dirty="0" smtClean="0">
                <a:latin typeface="+mn-lt"/>
              </a:rPr>
              <a:t>refinement.</a:t>
            </a:r>
          </a:p>
          <a:p>
            <a:endParaRPr lang="en-US" sz="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Nonlinear solver robustness.</a:t>
            </a:r>
          </a:p>
          <a:p>
            <a:endParaRPr lang="en-US" sz="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Linear solver scalability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Performance-portability.</a:t>
            </a:r>
          </a:p>
          <a:p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Summary and ongoing work. 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4191000"/>
            <a:ext cx="3384881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032" y="4351853"/>
            <a:ext cx="4643968" cy="227754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latin typeface="+mn-lt"/>
              </a:rPr>
              <a:t>For non-ice sheet modelers, this talk will show: </a:t>
            </a:r>
          </a:p>
          <a:p>
            <a:pPr algn="ctr"/>
            <a:endParaRPr lang="en-US" sz="800" b="1" u="sng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How one can rapidly develop a production-ready scalable and robust code using open-source libraries. </a:t>
            </a:r>
          </a:p>
          <a:p>
            <a:endParaRPr lang="en-US" sz="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Recommendations based on numerical lessons learned.</a:t>
            </a:r>
          </a:p>
          <a:p>
            <a:endParaRPr lang="en-US" sz="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New algorithms / numerical techniques.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4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9573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84" y="3886200"/>
            <a:ext cx="1935816" cy="240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657600" cy="31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038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Glimmer/CISM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Fine-Resolution Greenland Strong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Scaling Study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524000"/>
                <a:ext cx="73914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Strong scaling on 1km Greenland with 40 vertical layers (143M </a:t>
                </a:r>
                <a:r>
                  <a:rPr lang="en-US" sz="1600" dirty="0" err="1" smtClean="0">
                    <a:latin typeface="+mn-lt"/>
                  </a:rPr>
                  <a:t>dofs</a:t>
                </a:r>
                <a:r>
                  <a:rPr lang="en-US" sz="1600" dirty="0" smtClean="0">
                    <a:latin typeface="+mn-lt"/>
                  </a:rPr>
                  <a:t>, hex elements).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Initialized with realistic basal friction (from deterministic inversion) and temperature fields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interpolated from coarser to fine mesh.</a:t>
                </a:r>
              </a:p>
              <a:p>
                <a:endParaRPr lang="en-US" sz="4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latin typeface="+mn-lt"/>
                  </a:rPr>
                  <a:t>Iterative linear solver</a:t>
                </a:r>
                <a:r>
                  <a:rPr lang="en-US" sz="1600" dirty="0" smtClean="0">
                    <a:latin typeface="+mn-lt"/>
                  </a:rPr>
                  <a:t>: CG.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latin typeface="+mn-lt"/>
                  </a:rPr>
                  <a:t>Preconditioner</a:t>
                </a:r>
                <a:r>
                  <a:rPr lang="en-US" sz="1600" dirty="0" smtClean="0">
                    <a:latin typeface="+mn-lt"/>
                  </a:rPr>
                  <a:t>: ILU vs. new AMG (based on aggressive semi-coarsening).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0"/>
                <a:ext cx="7391400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330" t="-1215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" y="3036268"/>
            <a:ext cx="3705939" cy="30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52322"/>
            <a:ext cx="7696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 preconditioner scales better than AMG but ILU-preconditioned solve is slightly slower</a:t>
            </a:r>
          </a:p>
          <a:p>
            <a:pPr algn="ctr"/>
            <a:r>
              <a:rPr lang="en-US" sz="1600" dirty="0" smtClean="0">
                <a:latin typeface="+mn-lt"/>
              </a:rPr>
              <a:t>(see </a:t>
            </a:r>
            <a:r>
              <a:rPr lang="en-US" sz="1600" dirty="0">
                <a:latin typeface="+mn-lt"/>
              </a:rPr>
              <a:t>Kalashnikova et al </a:t>
            </a:r>
            <a:r>
              <a:rPr lang="en-US" sz="1600" i="1" dirty="0">
                <a:latin typeface="+mn-lt"/>
              </a:rPr>
              <a:t>ICCS </a:t>
            </a:r>
            <a:r>
              <a:rPr lang="en-US" sz="1600" dirty="0">
                <a:latin typeface="+mn-lt"/>
              </a:rPr>
              <a:t>2015</a:t>
            </a:r>
            <a:r>
              <a:rPr lang="en-US" sz="1600" dirty="0" smtClean="0">
                <a:latin typeface="+mn-lt"/>
              </a:rPr>
              <a:t>).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0480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266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54965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5715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# cores</a:t>
            </a:r>
          </a:p>
          <a:p>
            <a:pPr algn="ctr"/>
            <a:endParaRPr lang="en-US" sz="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551643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548640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57266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# cores</a:t>
            </a:r>
          </a:p>
          <a:p>
            <a:pPr algn="ctr"/>
            <a:endParaRPr lang="en-US" sz="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3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86554"/>
            <a:ext cx="3662976" cy="28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70" y="1524000"/>
            <a:ext cx="2606430" cy="18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14855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14855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Glimmer/CISM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Moderate Resolution Antarctica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Weak Scaling Study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1524000"/>
                <a:ext cx="7168176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Weak </a:t>
                </a:r>
                <a:r>
                  <a:rPr lang="en-US" sz="1600" dirty="0">
                    <a:latin typeface="+mn-lt"/>
                  </a:rPr>
                  <a:t>scaling study </a:t>
                </a:r>
                <a:r>
                  <a:rPr lang="en-US" sz="1600" dirty="0" smtClean="0">
                    <a:latin typeface="+mn-lt"/>
                  </a:rPr>
                  <a:t>on Antarctic problem (8km w/ 5 layers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2km with 20 layers).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Initialized with realistic basal friction (from deterministic inversion) and temperature field from BEDMAP2.</a:t>
                </a:r>
              </a:p>
              <a:p>
                <a:endParaRPr lang="en-US" sz="4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latin typeface="+mn-lt"/>
                  </a:rPr>
                  <a:t>Iterative linear solver</a:t>
                </a:r>
                <a:r>
                  <a:rPr lang="en-US" sz="1600" dirty="0" smtClean="0">
                    <a:latin typeface="+mn-lt"/>
                  </a:rPr>
                  <a:t>: GMRES.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latin typeface="+mn-lt"/>
                  </a:rPr>
                  <a:t>Preconditioner</a:t>
                </a:r>
                <a:r>
                  <a:rPr lang="en-US" sz="1600" dirty="0" smtClean="0">
                    <a:latin typeface="+mn-lt"/>
                  </a:rPr>
                  <a:t>: ILU vs. new AMG </a:t>
                </a:r>
                <a:r>
                  <a:rPr lang="en-US" sz="1600" dirty="0">
                    <a:latin typeface="+mn-lt"/>
                  </a:rPr>
                  <a:t>based on aggressive semi-coarsening</a:t>
                </a:r>
                <a:r>
                  <a:rPr lang="en-US" sz="1600" dirty="0" smtClean="0">
                    <a:latin typeface="+mn-lt"/>
                  </a:rPr>
                  <a:t> (Kalashnikova et al </a:t>
                </a:r>
                <a:r>
                  <a:rPr lang="en-US" sz="1600" i="1" dirty="0" smtClean="0">
                    <a:latin typeface="+mn-lt"/>
                  </a:rPr>
                  <a:t>GMD </a:t>
                </a:r>
                <a:r>
                  <a:rPr lang="en-US" sz="1600" dirty="0" smtClean="0">
                    <a:latin typeface="+mn-lt"/>
                  </a:rPr>
                  <a:t>2014, Kalashnikova et al </a:t>
                </a:r>
                <a:r>
                  <a:rPr lang="en-US" sz="1600" i="1" dirty="0" smtClean="0">
                    <a:latin typeface="+mn-lt"/>
                  </a:rPr>
                  <a:t>ICCS </a:t>
                </a:r>
                <a:r>
                  <a:rPr lang="en-US" sz="1600" dirty="0" smtClean="0">
                    <a:latin typeface="+mn-lt"/>
                  </a:rPr>
                  <a:t>2015, </a:t>
                </a:r>
                <a:r>
                  <a:rPr lang="en-US" sz="1600" dirty="0" err="1" smtClean="0">
                    <a:latin typeface="+mn-lt"/>
                  </a:rPr>
                  <a:t>Tuminaro</a:t>
                </a:r>
                <a:r>
                  <a:rPr lang="en-US" sz="1600" dirty="0" smtClean="0">
                    <a:latin typeface="+mn-lt"/>
                  </a:rPr>
                  <a:t> et al </a:t>
                </a:r>
                <a:r>
                  <a:rPr lang="en-US" sz="1600" i="1" dirty="0" smtClean="0">
                    <a:latin typeface="+mn-lt"/>
                  </a:rPr>
                  <a:t>SISC </a:t>
                </a:r>
                <a:r>
                  <a:rPr lang="en-US" sz="1600" dirty="0" smtClean="0">
                    <a:latin typeface="+mn-lt"/>
                  </a:rPr>
                  <a:t>2015).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7168176" cy="2000548"/>
              </a:xfrm>
              <a:prstGeom prst="rect">
                <a:avLst/>
              </a:prstGeom>
              <a:blipFill rotWithShape="1">
                <a:blip r:embed="rId5"/>
                <a:stretch>
                  <a:fillRect l="-255" t="-915" r="-85" b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64480"/>
            <a:ext cx="3471451" cy="27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" y="5626387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596354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887997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# cores</a:t>
            </a:r>
          </a:p>
          <a:p>
            <a:pPr algn="ctr"/>
            <a:endParaRPr lang="en-US" sz="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5626387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5596354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887997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# cores</a:t>
            </a:r>
          </a:p>
          <a:p>
            <a:pPr algn="ctr"/>
            <a:endParaRPr lang="en-US" sz="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395246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3395246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52800"/>
            <a:ext cx="1872614" cy="1464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9568" y="4114800"/>
            <a:ext cx="127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AMG preconditioner </a:t>
            </a:r>
            <a:endParaRPr lang="en-US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6258580"/>
            <a:ext cx="2819400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AMG preconditioner less sensitive than ILU to ill-conditioning.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1300" y="3484012"/>
            <a:ext cx="2057400" cy="584775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Severe ill-conditioning caused by ice shelves!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62800" y="4835217"/>
                <a:ext cx="1828800" cy="18158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</a:rPr>
                  <a:t>(vertical &gt; horizontal coupling)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+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Neumann BCs </a:t>
                </a:r>
                <a:endParaRPr lang="en-US" sz="14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nearly singular submatrix associated with vertical lines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35217"/>
                <a:ext cx="1828800" cy="1815882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6200" y="6258580"/>
            <a:ext cx="4114800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GMRES less sensitive than CG to rounding errors from ill-conditioning [also minimizes different norm].</a:t>
            </a:r>
          </a:p>
        </p:txBody>
      </p:sp>
    </p:spTree>
    <p:extLst>
      <p:ext uri="{BB962C8B-B14F-4D97-AF65-F5344CB8AC3E}">
        <p14:creationId xmlns:p14="http://schemas.microsoft.com/office/powerpoint/2010/main" val="1584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600" y="1676400"/>
            <a:ext cx="795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We need to be able to run 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on </a:t>
            </a:r>
            <a:r>
              <a:rPr lang="en-US" b="1" i="1" dirty="0" smtClean="0">
                <a:latin typeface="+mn-lt"/>
              </a:rPr>
              <a:t>new architecture machines </a:t>
            </a:r>
            <a:r>
              <a:rPr lang="en-US" dirty="0" smtClean="0">
                <a:latin typeface="+mn-lt"/>
              </a:rPr>
              <a:t>(hybrid systems) and </a:t>
            </a:r>
            <a:r>
              <a:rPr lang="en-US" b="1" i="1" dirty="0" err="1" smtClean="0">
                <a:latin typeface="+mn-lt"/>
              </a:rPr>
              <a:t>manycore</a:t>
            </a:r>
            <a:r>
              <a:rPr lang="en-US" b="1" i="1" dirty="0" smtClean="0">
                <a:latin typeface="+mn-lt"/>
              </a:rPr>
              <a:t> devices </a:t>
            </a:r>
            <a:r>
              <a:rPr lang="en-US" dirty="0" smtClean="0">
                <a:latin typeface="+mn-lt"/>
              </a:rPr>
              <a:t>(multi-core CPU, NVIDIA GPU, Intel Xeon Phi, etc.) .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99" y="2514600"/>
            <a:ext cx="8115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 smtClean="0">
                <a:latin typeface="+mn-lt"/>
              </a:rPr>
              <a:t>Kokkos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 library and programming model that provides performance portability across diverse devises with different memory models.</a:t>
            </a:r>
          </a:p>
          <a:p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With </a:t>
            </a:r>
            <a:r>
              <a:rPr lang="en-US" i="1" dirty="0" err="1" smtClean="0">
                <a:latin typeface="+mn-lt"/>
              </a:rPr>
              <a:t>Kokkos</a:t>
            </a:r>
            <a:r>
              <a:rPr lang="en-US" dirty="0" smtClean="0">
                <a:latin typeface="+mn-lt"/>
              </a:rPr>
              <a:t>, you write an algorithm once, and just change a template parameter to get the optimal data layout for your hardware.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952084"/>
            <a:ext cx="2590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With I. </a:t>
            </a:r>
            <a:r>
              <a:rPr lang="en-US" sz="1600" i="1" dirty="0" err="1" smtClean="0"/>
              <a:t>Demeshko</a:t>
            </a:r>
            <a:r>
              <a:rPr lang="en-US" sz="1600" i="1" dirty="0" smtClean="0"/>
              <a:t> (SNL)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Performance-Portability via </a:t>
            </a:r>
          </a:p>
          <a:p>
            <a:pPr algn="r"/>
            <a:r>
              <a:rPr lang="en-US" sz="3600" i="1" kern="0" dirty="0" err="1" smtClean="0">
                <a:solidFill>
                  <a:srgbClr val="002060"/>
                </a:solidFill>
                <a:latin typeface="+mn-lt"/>
              </a:rPr>
              <a:t>Kokkos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20" descr="trilinos_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7" y="816505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798" y="6172200"/>
            <a:ext cx="78359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See I. </a:t>
            </a:r>
            <a:r>
              <a:rPr lang="en-US" sz="1600" dirty="0" err="1" smtClean="0">
                <a:latin typeface="+mn-lt"/>
              </a:rPr>
              <a:t>Demeshko’s</a:t>
            </a:r>
            <a:r>
              <a:rPr lang="en-US" sz="1600" dirty="0" smtClean="0">
                <a:latin typeface="+mn-lt"/>
              </a:rPr>
              <a:t> talk today @ 3:40PM in MS43</a:t>
            </a:r>
          </a:p>
          <a:p>
            <a:pPr algn="ctr"/>
            <a:r>
              <a:rPr lang="en-US" sz="1600" dirty="0" smtClean="0">
                <a:latin typeface="+mn-lt"/>
              </a:rPr>
              <a:t>“A </a:t>
            </a:r>
            <a:r>
              <a:rPr lang="en-US" sz="1600" i="1" dirty="0" err="1">
                <a:latin typeface="+mn-lt"/>
              </a:rPr>
              <a:t>Kokkos</a:t>
            </a:r>
            <a:r>
              <a:rPr lang="en-US" sz="1600" dirty="0">
                <a:latin typeface="+mn-lt"/>
              </a:rPr>
              <a:t> Implementation of </a:t>
            </a:r>
            <a:r>
              <a:rPr lang="en-US" sz="1600" i="1" dirty="0">
                <a:latin typeface="+mn-lt"/>
              </a:rPr>
              <a:t>Albany</a:t>
            </a:r>
            <a:r>
              <a:rPr lang="en-US" sz="1600" dirty="0">
                <a:latin typeface="+mn-lt"/>
              </a:rPr>
              <a:t>: A Performance Portable </a:t>
            </a:r>
            <a:r>
              <a:rPr lang="en-US" sz="1600" dirty="0" err="1">
                <a:latin typeface="+mn-lt"/>
              </a:rPr>
              <a:t>Multiphysics</a:t>
            </a:r>
            <a:r>
              <a:rPr lang="en-US" sz="1600" dirty="0">
                <a:latin typeface="+mn-lt"/>
              </a:rPr>
              <a:t> Simulation </a:t>
            </a:r>
            <a:r>
              <a:rPr lang="en-US" sz="1600" dirty="0" smtClean="0">
                <a:latin typeface="+mn-lt"/>
              </a:rPr>
              <a:t>Code”</a:t>
            </a:r>
            <a:endParaRPr lang="en-US" sz="1600" dirty="0">
              <a:latin typeface="+mn-lt"/>
            </a:endParaRPr>
          </a:p>
        </p:txBody>
      </p:sp>
      <p:pic>
        <p:nvPicPr>
          <p:cNvPr id="14" name="Picture 13" descr="Screen Shot 2014-01-13 at 1.0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17111"/>
            <a:ext cx="1600200" cy="2427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4015058"/>
            <a:ext cx="3072989" cy="18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Xeon_Phi_PCIe_Card_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1" y="4015058"/>
            <a:ext cx="1944077" cy="1228657"/>
          </a:xfrm>
          <a:prstGeom prst="rect">
            <a:avLst/>
          </a:prstGeom>
        </p:spPr>
      </p:pic>
      <p:pic>
        <p:nvPicPr>
          <p:cNvPr id="16" name="Picture 15" descr="prev_NVIDIA-Tesla-GPU-Ca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11" y="4345658"/>
            <a:ext cx="1992583" cy="13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1" y="1676400"/>
            <a:ext cx="4648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smtClean="0">
                <a:latin typeface="+mn-lt"/>
              </a:rPr>
              <a:t>Right:</a:t>
            </a:r>
            <a:r>
              <a:rPr lang="en-US" dirty="0" smtClean="0">
                <a:latin typeface="+mn-lt"/>
              </a:rPr>
              <a:t> results </a:t>
            </a:r>
            <a:r>
              <a:rPr lang="en-US" dirty="0">
                <a:latin typeface="+mn-lt"/>
              </a:rPr>
              <a:t>for a </a:t>
            </a:r>
            <a:r>
              <a:rPr lang="en-US" b="1" dirty="0">
                <a:latin typeface="+mn-lt"/>
              </a:rPr>
              <a:t>mini-app</a:t>
            </a:r>
            <a:r>
              <a:rPr lang="en-US" dirty="0">
                <a:latin typeface="+mn-lt"/>
              </a:rPr>
              <a:t> that uses </a:t>
            </a:r>
            <a:r>
              <a:rPr lang="en-US" dirty="0" smtClean="0">
                <a:latin typeface="+mn-lt"/>
              </a:rPr>
              <a:t>finite </a:t>
            </a:r>
            <a:r>
              <a:rPr lang="en-US" dirty="0">
                <a:latin typeface="+mn-lt"/>
              </a:rPr>
              <a:t>element kernels </a:t>
            </a:r>
            <a:r>
              <a:rPr lang="en-US" dirty="0" smtClean="0">
                <a:latin typeface="+mn-lt"/>
              </a:rPr>
              <a:t>from </a:t>
            </a:r>
            <a:r>
              <a:rPr lang="en-US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but </a:t>
            </a:r>
            <a:r>
              <a:rPr lang="en-US" dirty="0">
                <a:latin typeface="+mn-lt"/>
              </a:rPr>
              <a:t>none of the surrounding </a:t>
            </a:r>
            <a:r>
              <a:rPr lang="en-US" dirty="0" smtClean="0">
                <a:latin typeface="+mn-lt"/>
              </a:rPr>
              <a:t>infrastructure.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“# </a:t>
            </a:r>
            <a:r>
              <a:rPr lang="en-US" dirty="0">
                <a:latin typeface="+mn-lt"/>
              </a:rPr>
              <a:t>of elements” </a:t>
            </a:r>
            <a:r>
              <a:rPr lang="en-US" dirty="0" smtClean="0">
                <a:latin typeface="+mn-lt"/>
              </a:rPr>
              <a:t>= threading index (allows for on-node parallelism).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# of threads required before the Phi and GPU accelerators start to get enough work to warrant overhead: ~</a:t>
            </a:r>
            <a:r>
              <a:rPr lang="en-US" dirty="0">
                <a:latin typeface="+mn-lt"/>
              </a:rPr>
              <a:t>100 for the Phi and ~1000 for the GPU</a:t>
            </a:r>
            <a:r>
              <a:rPr lang="en-US" dirty="0" smtClean="0">
                <a:latin typeface="+mn-lt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Performance-Portability via </a:t>
            </a:r>
          </a:p>
          <a:p>
            <a:pPr algn="r"/>
            <a:r>
              <a:rPr lang="en-US" sz="3600" i="1" kern="0" dirty="0" err="1" smtClean="0">
                <a:solidFill>
                  <a:srgbClr val="002060"/>
                </a:solidFill>
                <a:latin typeface="+mn-lt"/>
              </a:rPr>
              <a:t>Kokkos</a:t>
            </a:r>
            <a:r>
              <a:rPr lang="en-US" sz="3600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(continued)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999" y="4343400"/>
            <a:ext cx="6561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smtClean="0">
                <a:latin typeface="+mn-lt"/>
              </a:rPr>
              <a:t>Below</a:t>
            </a:r>
            <a:r>
              <a:rPr lang="en-US" b="1" i="1" u="sng" dirty="0">
                <a:latin typeface="+mn-lt"/>
              </a:rPr>
              <a:t>:</a:t>
            </a:r>
            <a:r>
              <a:rPr lang="en-US" b="1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preliminary results for 3 of the finite </a:t>
            </a:r>
            <a:r>
              <a:rPr lang="en-US" dirty="0" smtClean="0">
                <a:latin typeface="+mn-lt"/>
              </a:rPr>
              <a:t>                        element </a:t>
            </a:r>
            <a:r>
              <a:rPr lang="en-US" dirty="0">
                <a:latin typeface="+mn-lt"/>
              </a:rPr>
              <a:t>assembly kernels, as part of </a:t>
            </a:r>
            <a:r>
              <a:rPr lang="en-US" b="1" dirty="0">
                <a:latin typeface="+mn-lt"/>
              </a:rPr>
              <a:t>full </a:t>
            </a:r>
            <a:r>
              <a:rPr lang="en-US" b="1" i="1" dirty="0">
                <a:latin typeface="+mn-lt"/>
              </a:rPr>
              <a:t>Albany/FELIX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code run.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00807"/>
              </p:ext>
            </p:extLst>
          </p:nvPr>
        </p:nvGraphicFramePr>
        <p:xfrm>
          <a:off x="609600" y="5105400"/>
          <a:ext cx="6400800" cy="1352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/>
                <a:gridCol w="838200"/>
                <a:gridCol w="1905000"/>
                <a:gridCol w="685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Kernel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Serial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OpenMP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Threads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Viscosity Jacobian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20.39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2.06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0.54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Basis</a:t>
                      </a:r>
                      <a:r>
                        <a:rPr lang="en-US" sz="1600" baseline="0" dirty="0" smtClean="0"/>
                        <a:t> Functions w/ FE Transforms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8.75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0.94</a:t>
                      </a:r>
                      <a:r>
                        <a:rPr lang="en-US" sz="1600" baseline="0" dirty="0" smtClean="0"/>
                        <a:t>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1.23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Gather Coordinates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0.097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0.107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5.77 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98267" y="5181600"/>
            <a:ext cx="15240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+mn-lt"/>
              </a:rPr>
              <a:t>Note:</a:t>
            </a:r>
            <a:r>
              <a:rPr lang="en-US" sz="1400" i="1" dirty="0" smtClean="0">
                <a:latin typeface="+mn-lt"/>
              </a:rPr>
              <a:t> Gather </a:t>
            </a:r>
            <a:r>
              <a:rPr lang="en-US" sz="1400" i="1" dirty="0">
                <a:latin typeface="+mn-lt"/>
              </a:rPr>
              <a:t>Coordinates routine requires copying data from </a:t>
            </a:r>
            <a:r>
              <a:rPr lang="en-US" sz="1400" i="1" dirty="0" smtClean="0">
                <a:latin typeface="+mn-lt"/>
              </a:rPr>
              <a:t>host to GPU.</a:t>
            </a:r>
            <a:endParaRPr lang="en-US" sz="1400" i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1905000"/>
            <a:ext cx="3810000" cy="26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92" y="1600200"/>
            <a:ext cx="1582208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Summary and Ongoing Work</a:t>
            </a:r>
            <a:endParaRPr lang="en-US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686800" cy="24191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Summary: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800" b="1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This talk described the development of a finite element land ice solver known as </a:t>
            </a:r>
            <a:r>
              <a:rPr lang="en-US" i="1" dirty="0" smtClean="0">
                <a:latin typeface="Calibri" charset="0"/>
              </a:rPr>
              <a:t>Albany/FELIX </a:t>
            </a:r>
            <a:r>
              <a:rPr lang="en-US" dirty="0" smtClean="0">
                <a:latin typeface="Calibri" charset="0"/>
              </a:rPr>
              <a:t>written using the libraries of the </a:t>
            </a:r>
            <a:r>
              <a:rPr lang="en-US" i="1" dirty="0" err="1" smtClean="0">
                <a:latin typeface="Calibri" charset="0"/>
              </a:rPr>
              <a:t>Trilinos</a:t>
            </a:r>
            <a:r>
              <a:rPr lang="en-US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libraries. 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The code is verified, scalable, robust, and portable to new-architecture machines!  This is thanks to:</a:t>
            </a:r>
          </a:p>
          <a:p>
            <a:pPr>
              <a:lnSpc>
                <a:spcPct val="90000"/>
              </a:lnSpc>
            </a:pPr>
            <a:endParaRPr lang="en-US" sz="400" dirty="0" smtClean="0">
              <a:latin typeface="Calibri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Some new algorithms (e.g., AMG preconditioner) and numerical techniques (e.g., </a:t>
            </a:r>
            <a:r>
              <a:rPr lang="en-US" dirty="0" err="1" smtClean="0">
                <a:latin typeface="Calibri" charset="0"/>
              </a:rPr>
              <a:t>homotopy</a:t>
            </a:r>
            <a:r>
              <a:rPr lang="en-US" dirty="0" smtClean="0">
                <a:latin typeface="Calibri" charset="0"/>
              </a:rPr>
              <a:t> continuation).</a:t>
            </a:r>
          </a:p>
          <a:p>
            <a:pPr lvl="1">
              <a:lnSpc>
                <a:spcPct val="90000"/>
              </a:lnSpc>
            </a:pPr>
            <a:endParaRPr lang="en-US" sz="400" dirty="0" smtClean="0">
              <a:latin typeface="Calibri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The </a:t>
            </a:r>
            <a:r>
              <a:rPr lang="en-US" i="1" dirty="0" err="1" smtClean="0">
                <a:latin typeface="Calibri" charset="0"/>
              </a:rPr>
              <a:t>Trilinos</a:t>
            </a:r>
            <a:r>
              <a:rPr lang="en-US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software stack.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867" y="4497354"/>
            <a:ext cx="8382000" cy="236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Ongoing/future work: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800" b="1" dirty="0" smtClean="0">
              <a:latin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Dynamic simulations of ice evolution. 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Deterministic and stochastic initialization runs (see M. </a:t>
            </a:r>
            <a:r>
              <a:rPr lang="en-US" dirty="0" err="1" smtClean="0"/>
              <a:t>Perego’s</a:t>
            </a:r>
            <a:r>
              <a:rPr lang="en-US" dirty="0" smtClean="0"/>
              <a:t> talk).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Porting of code to new architecture supercomputers (see I. </a:t>
            </a:r>
            <a:r>
              <a:rPr lang="en-US" dirty="0" err="1" smtClean="0"/>
              <a:t>Demeshko’s</a:t>
            </a:r>
            <a:r>
              <a:rPr lang="en-US" dirty="0" smtClean="0"/>
              <a:t> talk).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Articles </a:t>
            </a:r>
            <a:r>
              <a:rPr lang="en-US" dirty="0">
                <a:latin typeface="Calibri" charset="0"/>
              </a:rPr>
              <a:t>on </a:t>
            </a:r>
            <a:r>
              <a:rPr lang="en-US" i="1" dirty="0" smtClean="0">
                <a:latin typeface="Calibri" charset="0"/>
              </a:rPr>
              <a:t>Albany/FELIX</a:t>
            </a:r>
            <a:r>
              <a:rPr lang="en-US" dirty="0" smtClean="0">
                <a:latin typeface="Calibri" charset="0"/>
              </a:rPr>
              <a:t> [</a:t>
            </a:r>
            <a:r>
              <a:rPr lang="en-US" i="1" dirty="0" smtClean="0">
                <a:latin typeface="Calibri" charset="0"/>
              </a:rPr>
              <a:t>GMD, ICCS 2015</a:t>
            </a:r>
            <a:r>
              <a:rPr lang="en-US" dirty="0" smtClean="0">
                <a:latin typeface="Calibri" charset="0"/>
              </a:rPr>
              <a:t>], </a:t>
            </a:r>
            <a:r>
              <a:rPr lang="en-US" i="1" dirty="0" smtClean="0">
                <a:latin typeface="Calibri" charset="0"/>
              </a:rPr>
              <a:t>Albany </a:t>
            </a:r>
            <a:r>
              <a:rPr lang="en-US" dirty="0" smtClean="0">
                <a:latin typeface="Calibri" charset="0"/>
              </a:rPr>
              <a:t>[</a:t>
            </a:r>
            <a:r>
              <a:rPr lang="en-US" i="1" dirty="0" smtClean="0">
                <a:latin typeface="Calibri" charset="0"/>
              </a:rPr>
              <a:t>J. </a:t>
            </a:r>
            <a:r>
              <a:rPr lang="en-US" i="1" dirty="0" err="1" smtClean="0">
                <a:latin typeface="Calibri" charset="0"/>
              </a:rPr>
              <a:t>Engng</a:t>
            </a:r>
            <a:r>
              <a:rPr lang="en-US" dirty="0" smtClean="0">
                <a:latin typeface="Calibri" charset="0"/>
              </a:rPr>
              <a:t>.] (see A. Salinger’s talk), AMG preconditioner (</a:t>
            </a:r>
            <a:r>
              <a:rPr lang="en-US" i="1" dirty="0" smtClean="0">
                <a:latin typeface="Calibri" charset="0"/>
              </a:rPr>
              <a:t>SISC</a:t>
            </a:r>
            <a:r>
              <a:rPr lang="en-US" dirty="0" smtClean="0">
                <a:latin typeface="Calibri" charset="0"/>
              </a:rPr>
              <a:t>).</a:t>
            </a:r>
            <a:endParaRPr lang="en-US" dirty="0" smtClean="0"/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Delivering code to climate community and coupling to earth system models.</a:t>
            </a:r>
            <a:endParaRPr lang="en-US" sz="800" b="1" dirty="0" smtClean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167" y="3962400"/>
            <a:ext cx="7391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Use of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 libraries has enabled the rapid development of this code!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Funding/Acknowledgements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26844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128468"/>
            <a:ext cx="3752488" cy="424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 smtClean="0">
                <a:latin typeface="Calibri" charset="0"/>
              </a:rPr>
              <a:t>Thank you!  Questions? 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200" b="1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000" b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 smtClean="0"/>
                  <a:t>Support </a:t>
                </a:r>
                <a:r>
                  <a:rPr lang="en-US" sz="1600" b="0" dirty="0"/>
                  <a:t>for this work was provided through Scientific Discovery through </a:t>
                </a:r>
                <a:r>
                  <a:rPr lang="en-US" sz="1600" b="0" dirty="0" smtClean="0"/>
                  <a:t>Advanced Computing </a:t>
                </a:r>
                <a:r>
                  <a:rPr lang="en-US" sz="1600" b="0" dirty="0"/>
                  <a:t>(</a:t>
                </a:r>
                <a:r>
                  <a:rPr lang="en-US" sz="1600" dirty="0"/>
                  <a:t>SciDAC</a:t>
                </a:r>
                <a:r>
                  <a:rPr lang="en-US" sz="1600" b="0" dirty="0"/>
                  <a:t>) </a:t>
                </a:r>
                <a:r>
                  <a:rPr lang="en-US" sz="1600" b="0" dirty="0" smtClean="0"/>
                  <a:t>projects </a:t>
                </a:r>
                <a:r>
                  <a:rPr lang="en-US" sz="1600" b="0" dirty="0"/>
                  <a:t>funded by the U.S. Department of Energy, Office of </a:t>
                </a:r>
                <a:r>
                  <a:rPr lang="en-US" sz="1600" b="0" dirty="0" smtClean="0"/>
                  <a:t>Science (</a:t>
                </a:r>
                <a:r>
                  <a:rPr lang="en-US" sz="1600" dirty="0" smtClean="0"/>
                  <a:t>OSCR</a:t>
                </a:r>
                <a:r>
                  <a:rPr lang="en-US" sz="1600" b="0" dirty="0" smtClean="0"/>
                  <a:t>), Advanced </a:t>
                </a:r>
                <a:r>
                  <a:rPr lang="en-US" sz="1600" b="0" dirty="0"/>
                  <a:t>Scientific Computing Research and Biological and Environmental </a:t>
                </a:r>
                <a:r>
                  <a:rPr lang="en-US" sz="1600" b="0" dirty="0" smtClean="0"/>
                  <a:t>Research (</a:t>
                </a:r>
                <a:r>
                  <a:rPr lang="en-US" sz="1600" dirty="0" smtClean="0"/>
                  <a:t>BER</a:t>
                </a:r>
                <a:r>
                  <a:rPr lang="en-US" sz="16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1600" dirty="0" smtClean="0"/>
                  <a:t>PISCEES </a:t>
                </a:r>
                <a:r>
                  <a:rPr lang="en-US" sz="1600" dirty="0" err="1" smtClean="0"/>
                  <a:t>SciDAC</a:t>
                </a:r>
                <a:r>
                  <a:rPr lang="en-US" sz="1600" dirty="0" smtClean="0"/>
                  <a:t> Application Partnership.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blipFill rotWithShape="1">
                <a:blip r:embed="rId3"/>
                <a:stretch>
                  <a:fillRect t="-1587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1" y="2164080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971800"/>
            <a:ext cx="923727" cy="923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36809"/>
            <a:ext cx="1374783" cy="37324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494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7" y="403860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6" y="4083882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672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8" y="2209800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3066365"/>
            <a:ext cx="1186523" cy="3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2977901"/>
            <a:ext cx="1260146" cy="496819"/>
          </a:xfrm>
          <a:prstGeom prst="rect">
            <a:avLst/>
          </a:prstGeom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2895600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8883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19400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" y="4881872"/>
            <a:ext cx="8801100" cy="951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22300" lvl="1" indent="-222250" algn="ctr" eaLnBrk="1" hangingPunct="1">
              <a:lnSpc>
                <a:spcPct val="90000"/>
              </a:lnSpc>
            </a:pPr>
            <a:r>
              <a:rPr lang="en-US" b="1" i="1" dirty="0" smtClean="0">
                <a:latin typeface="Calibri" charset="0"/>
              </a:rPr>
              <a:t>PISCEES team members:</a:t>
            </a:r>
            <a:r>
              <a:rPr lang="en-US" i="1" dirty="0" smtClean="0">
                <a:latin typeface="Calibri" charset="0"/>
              </a:rPr>
              <a:t> W. </a:t>
            </a:r>
            <a:r>
              <a:rPr lang="en-US" i="1" dirty="0">
                <a:latin typeface="Calibri" charset="0"/>
              </a:rPr>
              <a:t>Lipscomb, S. Price, M. </a:t>
            </a:r>
            <a:r>
              <a:rPr lang="en-US" i="1" dirty="0" smtClean="0">
                <a:latin typeface="Calibri" charset="0"/>
              </a:rPr>
              <a:t>Hoffman, A. Salinger, M. Perego, I. Kalashnikova, R. Tuminaro, P</a:t>
            </a:r>
            <a:r>
              <a:rPr lang="en-US" i="1" dirty="0">
                <a:latin typeface="Calibri" charset="0"/>
              </a:rPr>
              <a:t>. Jones, K. Evans, P. Worley, M. </a:t>
            </a:r>
            <a:r>
              <a:rPr lang="en-US" i="1" dirty="0" err="1">
                <a:latin typeface="Calibri" charset="0"/>
              </a:rPr>
              <a:t>Gunzburger</a:t>
            </a:r>
            <a:r>
              <a:rPr lang="en-US" i="1" dirty="0" smtClean="0">
                <a:latin typeface="Calibri" charset="0"/>
              </a:rPr>
              <a:t>, </a:t>
            </a:r>
            <a:r>
              <a:rPr lang="en-US" i="1" dirty="0">
                <a:latin typeface="Calibri" charset="0"/>
              </a:rPr>
              <a:t>C. </a:t>
            </a:r>
            <a:r>
              <a:rPr lang="en-US" i="1" dirty="0" smtClean="0">
                <a:latin typeface="Calibri" charset="0"/>
              </a:rPr>
              <a:t>Jackson;</a:t>
            </a:r>
            <a:endParaRPr lang="en-US" sz="400" i="1" dirty="0" smtClean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endParaRPr lang="en-US" sz="400" i="1" dirty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r>
              <a:rPr lang="en-US" sz="400" i="1" dirty="0" smtClean="0">
                <a:latin typeface="Calibri" charset="0"/>
              </a:rPr>
              <a:t> </a:t>
            </a:r>
            <a:endParaRPr lang="en-US" sz="400" i="1" dirty="0">
              <a:latin typeface="Calibri" charset="0"/>
            </a:endParaRPr>
          </a:p>
          <a:p>
            <a:pPr marL="400050" lvl="1" indent="0" algn="ctr" eaLnBrk="1" hangingPunct="1">
              <a:lnSpc>
                <a:spcPct val="90000"/>
              </a:lnSpc>
            </a:pPr>
            <a:r>
              <a:rPr lang="en-US" b="1" i="1" dirty="0" err="1" smtClean="0">
                <a:latin typeface="Calibri" charset="0"/>
              </a:rPr>
              <a:t>Trilinos</a:t>
            </a:r>
            <a:r>
              <a:rPr lang="en-US" b="1" i="1" dirty="0" smtClean="0">
                <a:latin typeface="Calibri" charset="0"/>
              </a:rPr>
              <a:t>/DAKOTA collaborators</a:t>
            </a:r>
            <a:r>
              <a:rPr lang="en-US" i="1" dirty="0" smtClean="0">
                <a:latin typeface="Calibri" charset="0"/>
              </a:rPr>
              <a:t>: E</a:t>
            </a:r>
            <a:r>
              <a:rPr lang="en-US" i="1" dirty="0">
                <a:latin typeface="Calibri" charset="0"/>
              </a:rPr>
              <a:t>. </a:t>
            </a:r>
            <a:r>
              <a:rPr lang="en-US" i="1" dirty="0" smtClean="0">
                <a:latin typeface="Calibri" charset="0"/>
              </a:rPr>
              <a:t>Phipps, M. Eldred, J. Jakeman, </a:t>
            </a:r>
            <a:r>
              <a:rPr lang="en-US" i="1" dirty="0">
                <a:latin typeface="Calibri" charset="0"/>
              </a:rPr>
              <a:t>L. Swiler</a:t>
            </a:r>
            <a:r>
              <a:rPr lang="en-US" i="1" dirty="0" smtClean="0">
                <a:latin typeface="Calibri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36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References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5044"/>
            <a:ext cx="8229600" cy="427809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[1] M.A. </a:t>
            </a:r>
            <a:r>
              <a:rPr lang="en-US" sz="1600" dirty="0" err="1" smtClean="0">
                <a:solidFill>
                  <a:schemeClr val="tx1"/>
                </a:solidFill>
              </a:rPr>
              <a:t>Heroux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et al.  </a:t>
            </a:r>
            <a:r>
              <a:rPr lang="en-US" sz="1600" dirty="0" smtClean="0">
                <a:solidFill>
                  <a:schemeClr val="tx1"/>
                </a:solidFill>
              </a:rPr>
              <a:t>“An overview of the </a:t>
            </a:r>
            <a:r>
              <a:rPr lang="en-US" sz="1600" dirty="0" err="1" smtClean="0">
                <a:solidFill>
                  <a:schemeClr val="tx1"/>
                </a:solidFill>
              </a:rPr>
              <a:t>Trilinos</a:t>
            </a:r>
            <a:r>
              <a:rPr lang="en-US" sz="1600" dirty="0" smtClean="0">
                <a:solidFill>
                  <a:schemeClr val="tx1"/>
                </a:solidFill>
              </a:rPr>
              <a:t> project.”  </a:t>
            </a:r>
            <a:r>
              <a:rPr lang="en-US" sz="1600" i="1" dirty="0" smtClean="0">
                <a:solidFill>
                  <a:schemeClr val="tx1"/>
                </a:solidFill>
              </a:rPr>
              <a:t>ACM Trans. Math. </a:t>
            </a:r>
            <a:r>
              <a:rPr lang="en-US" sz="1600" i="1" dirty="0" err="1" smtClean="0">
                <a:solidFill>
                  <a:schemeClr val="tx1"/>
                </a:solidFill>
              </a:rPr>
              <a:t>Softw</a:t>
            </a:r>
            <a:r>
              <a:rPr lang="en-US" sz="1600" i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31</a:t>
            </a:r>
            <a:r>
              <a:rPr lang="en-US" sz="1600" dirty="0" smtClean="0">
                <a:solidFill>
                  <a:schemeClr val="tx1"/>
                </a:solidFill>
              </a:rPr>
              <a:t>(3) (2005).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/>
              <a:t>A.G. </a:t>
            </a:r>
            <a:r>
              <a:rPr lang="en-US" sz="1600" dirty="0" smtClean="0"/>
              <a:t>Salinger</a:t>
            </a:r>
            <a:r>
              <a:rPr lang="en-US" sz="1600" dirty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dirty="0"/>
              <a:t>"Albany: Using Agile Components to Develop a Flexible, Generic </a:t>
            </a:r>
            <a:r>
              <a:rPr lang="en-US" sz="1600" dirty="0" err="1"/>
              <a:t>Multiphysics</a:t>
            </a:r>
            <a:r>
              <a:rPr lang="en-US" sz="1600" dirty="0"/>
              <a:t> Analysis Code", </a:t>
            </a:r>
            <a:r>
              <a:rPr lang="en-US" sz="1600" i="1" dirty="0" err="1" smtClean="0"/>
              <a:t>Comput</a:t>
            </a:r>
            <a:r>
              <a:rPr lang="en-US" sz="1600" i="1" dirty="0"/>
              <a:t>. Sci. Disc.</a:t>
            </a:r>
            <a:r>
              <a:rPr lang="en-US" sz="1600" dirty="0"/>
              <a:t> </a:t>
            </a:r>
            <a:r>
              <a:rPr lang="en-US" sz="1600" dirty="0" smtClean="0"/>
              <a:t>(submitted, 2015).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[3] </a:t>
            </a:r>
            <a:r>
              <a:rPr lang="en-US" sz="1600" b="1" dirty="0"/>
              <a:t>I. Kalashnikova</a:t>
            </a:r>
            <a:r>
              <a:rPr lang="en-US" sz="1600" dirty="0"/>
              <a:t>, M. Perego, A. Salinger, R. </a:t>
            </a:r>
            <a:r>
              <a:rPr lang="en-US" sz="1600" dirty="0" err="1"/>
              <a:t>Tuminaro</a:t>
            </a:r>
            <a:r>
              <a:rPr lang="en-US" sz="1600" dirty="0"/>
              <a:t>, S. Price. "</a:t>
            </a:r>
            <a:r>
              <a:rPr lang="en-US" sz="1600" i="1" dirty="0"/>
              <a:t>Albany/FELIX</a:t>
            </a:r>
            <a:r>
              <a:rPr lang="en-US" sz="1600" dirty="0"/>
              <a:t>: A Parallel, Scalable and Robust Finite Element Higher-Order Stokes Ice Sheet Solver Built for Advanced Analysis", </a:t>
            </a:r>
            <a:r>
              <a:rPr lang="en-US" sz="1600" i="1" dirty="0" err="1"/>
              <a:t>Geosci</a:t>
            </a:r>
            <a:r>
              <a:rPr lang="en-US" sz="1600" i="1" dirty="0"/>
              <a:t>. Model Develop. Discuss.</a:t>
            </a:r>
            <a:r>
              <a:rPr lang="en-US" sz="1600" dirty="0"/>
              <a:t> 7 (2014) </a:t>
            </a:r>
            <a:r>
              <a:rPr lang="en-US" sz="1600" dirty="0" smtClean="0"/>
              <a:t>8079-8149</a:t>
            </a:r>
            <a:r>
              <a:rPr lang="en-US" sz="1600" dirty="0"/>
              <a:t> </a:t>
            </a:r>
            <a:r>
              <a:rPr lang="en-US" sz="1600" dirty="0" smtClean="0"/>
              <a:t>(under review for </a:t>
            </a:r>
            <a:r>
              <a:rPr lang="en-US" sz="1600" i="1" dirty="0" smtClean="0"/>
              <a:t>GMD).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[4] </a:t>
            </a:r>
            <a:r>
              <a:rPr lang="en-US" sz="1600" b="1" dirty="0"/>
              <a:t>I. Kalashnikova</a:t>
            </a:r>
            <a:r>
              <a:rPr lang="en-US" sz="1600" dirty="0"/>
              <a:t>, R. </a:t>
            </a:r>
            <a:r>
              <a:rPr lang="en-US" sz="1600" dirty="0" err="1"/>
              <a:t>Tuminaro</a:t>
            </a:r>
            <a:r>
              <a:rPr lang="en-US" sz="1600" dirty="0"/>
              <a:t>, M. Perego, A. Salinger, S. Price. "On the scalability of the </a:t>
            </a:r>
            <a:r>
              <a:rPr lang="en-US" sz="1600" i="1" dirty="0"/>
              <a:t>Albany/FELIX</a:t>
            </a:r>
            <a:r>
              <a:rPr lang="en-US" sz="1600" dirty="0"/>
              <a:t> first-order Stokes approximation ice sheet solver for large-scale simulations of the Greenland and Antarctic ice sheets</a:t>
            </a:r>
            <a:r>
              <a:rPr lang="en-US" sz="1600" dirty="0" smtClean="0"/>
              <a:t>", </a:t>
            </a:r>
            <a:r>
              <a:rPr lang="en-US" sz="1600" i="1" dirty="0" smtClean="0"/>
              <a:t>MSESM/ICCS15</a:t>
            </a:r>
            <a:r>
              <a:rPr lang="en-US" sz="1600" dirty="0" smtClean="0"/>
              <a:t>, </a:t>
            </a:r>
            <a:r>
              <a:rPr lang="en-US" sz="1600" dirty="0"/>
              <a:t>Reykjavik, Iceland (June 2014). </a:t>
            </a:r>
            <a:endParaRPr lang="en-US" sz="1600" dirty="0" smtClean="0"/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R.S. </a:t>
            </a:r>
            <a:r>
              <a:rPr lang="en-US" sz="1600" dirty="0" err="1"/>
              <a:t>Tuminaro</a:t>
            </a:r>
            <a:r>
              <a:rPr lang="en-US" sz="1600" dirty="0"/>
              <a:t>, </a:t>
            </a:r>
            <a:r>
              <a:rPr lang="en-US" sz="1600" b="1" dirty="0"/>
              <a:t>I. </a:t>
            </a:r>
            <a:r>
              <a:rPr lang="en-US" sz="1600" b="1" dirty="0" err="1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M. Perego, A.G. Salinger. "A Hybrid Operator Dependent Multi-Grid/Algebraic Multi-Grid Approach: Application to Ice Sheet Modeling", </a:t>
            </a:r>
            <a:r>
              <a:rPr lang="en-US" sz="1600" dirty="0" smtClean="0"/>
              <a:t> </a:t>
            </a:r>
            <a:r>
              <a:rPr lang="en-US" sz="1600" i="1" dirty="0" smtClean="0"/>
              <a:t>SIAM </a:t>
            </a:r>
            <a:r>
              <a:rPr lang="en-US" sz="1600" i="1" dirty="0"/>
              <a:t>J. Sci. </a:t>
            </a:r>
            <a:r>
              <a:rPr lang="en-US" sz="1600" i="1" dirty="0" err="1"/>
              <a:t>Comput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dirty="0" smtClean="0"/>
              <a:t>(in prep).</a:t>
            </a:r>
          </a:p>
        </p:txBody>
      </p:sp>
    </p:spTree>
    <p:extLst>
      <p:ext uri="{BB962C8B-B14F-4D97-AF65-F5344CB8AC3E}">
        <p14:creationId xmlns:p14="http://schemas.microsoft.com/office/powerpoint/2010/main" val="1275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572000"/>
            <a:ext cx="6324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Relevant boundary conditions: </a:t>
            </a:r>
          </a:p>
          <a:p>
            <a:endParaRPr lang="en-US" sz="400" dirty="0" smtClean="0">
              <a:latin typeface="+mn-lt"/>
            </a:endParaRPr>
          </a:p>
          <a:p>
            <a:endParaRPr lang="en-US" sz="400" dirty="0" smtClean="0">
              <a:latin typeface="+mn-lt"/>
            </a:endParaRPr>
          </a:p>
          <a:p>
            <a:pPr lvl="1"/>
            <a:endParaRPr lang="en-US" i="1" baseline="-250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3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81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810478"/>
              </a:xfrm>
              <a:prstGeom prst="rect">
                <a:avLst/>
              </a:prstGeom>
              <a:blipFill rotWithShape="1">
                <a:blip r:embed="rId4"/>
                <a:stretch>
                  <a:fillRect l="-578" t="-3759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6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1606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+mn-lt"/>
                  </a:rPr>
                  <a:t>	</a:t>
                </a:r>
                <a:r>
                  <a:rPr lang="en-US" b="1" i="1" dirty="0" smtClean="0">
                    <a:latin typeface="+mn-lt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1606274"/>
              </a:xfrm>
              <a:prstGeom prst="rect">
                <a:avLst/>
              </a:prstGeom>
              <a:blipFill rotWithShape="1">
                <a:blip r:embed="rId4"/>
                <a:stretch>
                  <a:fillRect l="-578"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n-lt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01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5195501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1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+mn-lt"/>
                  </a:rPr>
                  <a:t>	</a:t>
                </a:r>
                <a:r>
                  <a:rPr lang="en-US" b="1" i="1" dirty="0" smtClean="0">
                    <a:latin typeface="+mn-lt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+mn-lt"/>
                  </a:rPr>
                  <a:t>, </a:t>
                </a:r>
                <a:r>
                  <a:rPr lang="en-US" dirty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blipFill rotWithShape="1">
                <a:blip r:embed="rId4"/>
                <a:stretch>
                  <a:fillRect l="-578"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blipFill rotWithShape="1">
                <a:blip r:embed="rId6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n-lt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01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70202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5195501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sliding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coefficient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1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3995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3995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950803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555635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</a:t>
            </a:r>
            <a:r>
              <a:rPr lang="en-US" sz="1200" i="1" dirty="0" smtClean="0">
                <a:latin typeface="+mn-lt"/>
              </a:rPr>
              <a:t>FELIX</a:t>
            </a:r>
            <a:r>
              <a:rPr lang="en-US" sz="1200" dirty="0" smtClean="0">
                <a:latin typeface="+mn-lt"/>
              </a:rPr>
              <a:t>=“Finite Elements for Land Ice </a:t>
            </a:r>
            <a:r>
              <a:rPr lang="en-US" sz="1200" dirty="0" err="1" smtClean="0">
                <a:latin typeface="+mn-lt"/>
              </a:rPr>
              <a:t>eXperiments</a:t>
            </a:r>
            <a:r>
              <a:rPr lang="en-US" sz="1200" dirty="0" smtClean="0">
                <a:latin typeface="+mn-lt"/>
              </a:rPr>
              <a:t>”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2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input{pre-packages}&#10;\input{pre-declarations}&#10;\input{pre-definitions}&#10;\begin{document}&#10;\begin{displaymath}&#10;&#10;\end{displaymath}&#10;\end{document}&#10;"/>
  <p:tag name="EMBEDFONTS" val="1"/>
</p:tagLst>
</file>

<file path=ppt/theme/theme1.xml><?xml version="1.0" encoding="utf-8"?>
<a:theme xmlns:a="http://schemas.openxmlformats.org/drawingml/2006/main" name="4_Kolda - SDM - Apr 30 2010">
  <a:themeElements>
    <a:clrScheme name="4_Kolda - SDM - Apr 30 2010 1">
      <a:dk1>
        <a:srgbClr val="000000"/>
      </a:dk1>
      <a:lt1>
        <a:srgbClr val="FFFFFF"/>
      </a:lt1>
      <a:dk2>
        <a:srgbClr val="17365D"/>
      </a:dk2>
      <a:lt2>
        <a:srgbClr val="EEECE1"/>
      </a:lt2>
      <a:accent1>
        <a:srgbClr val="33CCCC"/>
      </a:accent1>
      <a:accent2>
        <a:srgbClr val="CC0000"/>
      </a:accent2>
      <a:accent3>
        <a:srgbClr val="FFFFFF"/>
      </a:accent3>
      <a:accent4>
        <a:srgbClr val="000000"/>
      </a:accent4>
      <a:accent5>
        <a:srgbClr val="ADE2E2"/>
      </a:accent5>
      <a:accent6>
        <a:srgbClr val="B90000"/>
      </a:accent6>
      <a:hlink>
        <a:srgbClr val="0000FF"/>
      </a:hlink>
      <a:folHlink>
        <a:srgbClr val="800080"/>
      </a:folHlink>
    </a:clrScheme>
    <a:fontScheme name="4_Kolda - SDM - Apr 30 2010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Kolda - SDM - Apr 30 2010 1">
        <a:dk1>
          <a:srgbClr val="000000"/>
        </a:dk1>
        <a:lt1>
          <a:srgbClr val="FFFFFF"/>
        </a:lt1>
        <a:dk2>
          <a:srgbClr val="17365D"/>
        </a:dk2>
        <a:lt2>
          <a:srgbClr val="EEECE1"/>
        </a:lt2>
        <a:accent1>
          <a:srgbClr val="33CCCC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B9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Kolda - SDM - Apr 30 2010</Template>
  <TotalTime>29864</TotalTime>
  <Words>5030</Words>
  <Application>Microsoft Office PowerPoint</Application>
  <PresentationFormat>On-screen Show (4:3)</PresentationFormat>
  <Paragraphs>675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Times New Roman</vt:lpstr>
      <vt:lpstr>Courier New</vt:lpstr>
      <vt:lpstr>Cambria Math</vt:lpstr>
      <vt:lpstr>ＭＳ Ｐゴシック</vt:lpstr>
      <vt:lpstr>Arial Black</vt:lpstr>
      <vt:lpstr>Calibri</vt:lpstr>
      <vt:lpstr>Symbol</vt:lpstr>
      <vt:lpstr>4_Kolda - SDM - Apr 30 2010</vt:lpstr>
      <vt:lpstr>Custom Design</vt:lpstr>
      <vt:lpstr>On the Development &amp; Performance of a First Order Stokes Finite Element Ice Sheet Dycore Built Using Trilinos Software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Algorithmic Choices for Albany/FELIX: Discretization &amp; Meshes</vt:lpstr>
      <vt:lpstr>Algorithmic Choices for Albany/FELIX: Nonlinear &amp; Linear Solver</vt:lpstr>
      <vt:lpstr>PowerPoint Presentation</vt:lpstr>
      <vt:lpstr>Verification/Mesh Convergence Studies</vt:lpstr>
      <vt:lpstr>PowerPoint Presentation</vt:lpstr>
      <vt:lpstr>PowerPoint Presentation</vt:lpstr>
      <vt:lpstr>PowerPoint Presentation</vt:lpstr>
      <vt:lpstr>Robustness of Newton’s Method via Homotopy Continuation (LOCA)</vt:lpstr>
      <vt:lpstr>Robustness of Newton’s Method via Homotopy Continuation (LOCA)</vt:lpstr>
      <vt:lpstr>Robustness of Newton’s Method via Homotopy Continuation (LOCA)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Ongoing Work</vt:lpstr>
      <vt:lpstr>Funding/Acknowledgements</vt:lpstr>
      <vt:lpstr>References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Kalashnikova, Irina</dc:creator>
  <cp:lastModifiedBy>Kalashnikova, Irina</cp:lastModifiedBy>
  <cp:revision>1408</cp:revision>
  <cp:lastPrinted>2015-03-05T18:57:19Z</cp:lastPrinted>
  <dcterms:created xsi:type="dcterms:W3CDTF">2010-04-22T00:05:18Z</dcterms:created>
  <dcterms:modified xsi:type="dcterms:W3CDTF">2015-03-13T19:33:02Z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0x010100ED6848BFB3B80D4FB91BB98E54455AC9</vt:lpwstr>
  </property>
</Properties>
</file>