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emf" ContentType="image/x-emf"/>
  <Default Extension="jpeg" ContentType="image/jpeg"/>
  <Default Extension="wmf" ContentType="image/x-wmf"/>
  <Default Extension="rels" ContentType="application/vnd.openxmlformats-package.relationships+xml"/>
  <Default Extension="xml" ContentType="application/xml"/>
  <Default Extension="avi" ContentType="video/x-msvideo"/>
  <Default Extension="vml" ContentType="application/vnd.openxmlformats-officedocument.vmlDrawing"/>
  <Default Extension="m4v" ContentType="video/unknown"/>
  <Default Extension="jpg" ContentType="image/jpeg"/>
  <Default Extension="mp4" ContentType="video/mp4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slides/slide8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ppt/notesSlides/notesSlide45.xml" ContentType="application/vnd.openxmlformats-officedocument.presentationml.notesSlide+xml"/>
  <Override PartName="/ppt/notesSlides/notesSlide46.xml" ContentType="application/vnd.openxmlformats-officedocument.presentationml.notesSlide+xml"/>
  <Override PartName="/ppt/notesSlides/notesSlide47.xml" ContentType="application/vnd.openxmlformats-officedocument.presentationml.notesSlide+xml"/>
  <Override PartName="/ppt/notesSlides/notesSlide48.xml" ContentType="application/vnd.openxmlformats-officedocument.presentationml.notesSlide+xml"/>
  <Override PartName="/ppt/notesSlides/notesSlide49.xml" ContentType="application/vnd.openxmlformats-officedocument.presentationml.notesSlide+xml"/>
  <Override PartName="/ppt/notesSlides/notesSlide50.xml" ContentType="application/vnd.openxmlformats-officedocument.presentationml.notesSlide+xml"/>
  <Override PartName="/ppt/notesSlides/notesSlide51.xml" ContentType="application/vnd.openxmlformats-officedocument.presentationml.notesSlide+xml"/>
  <Override PartName="/ppt/notesSlides/notesSlide52.xml" ContentType="application/vnd.openxmlformats-officedocument.presentationml.notesSlide+xml"/>
  <Override PartName="/ppt/notesSlides/notesSlide53.xml" ContentType="application/vnd.openxmlformats-officedocument.presentationml.notesSlide+xml"/>
  <Override PartName="/ppt/notesSlides/notesSlide54.xml" ContentType="application/vnd.openxmlformats-officedocument.presentationml.notesSlide+xml"/>
  <Override PartName="/ppt/notesSlides/notesSlide55.xml" ContentType="application/vnd.openxmlformats-officedocument.presentationml.notesSlide+xml"/>
  <Override PartName="/ppt/notesSlides/notesSlide56.xml" ContentType="application/vnd.openxmlformats-officedocument.presentationml.notesSlide+xml"/>
  <Override PartName="/ppt/notesSlides/notesSlide57.xml" ContentType="application/vnd.openxmlformats-officedocument.presentationml.notesSlide+xml"/>
  <Override PartName="/ppt/notesSlides/notesSlide58.xml" ContentType="application/vnd.openxmlformats-officedocument.presentationml.notesSlide+xml"/>
  <Override PartName="/ppt/notesSlides/notesSlide59.xml" ContentType="application/vnd.openxmlformats-officedocument.presentationml.notesSlide+xml"/>
  <Override PartName="/ppt/notesSlides/notesSlide60.xml" ContentType="application/vnd.openxmlformats-officedocument.presentationml.notesSlide+xml"/>
  <Override PartName="/ppt/notesSlides/notesSlide61.xml" ContentType="application/vnd.openxmlformats-officedocument.presentationml.notesSlide+xml"/>
  <Override PartName="/ppt/notesSlides/notesSlide62.xml" ContentType="application/vnd.openxmlformats-officedocument.presentationml.notesSlide+xml"/>
  <Override PartName="/ppt/notesSlides/notesSlide63.xml" ContentType="application/vnd.openxmlformats-officedocument.presentationml.notesSlide+xml"/>
  <Override PartName="/ppt/notesSlides/notesSlide64.xml" ContentType="application/vnd.openxmlformats-officedocument.presentationml.notesSlide+xml"/>
  <Override PartName="/ppt/notesSlides/notesSlide65.xml" ContentType="application/vnd.openxmlformats-officedocument.presentationml.notesSlide+xml"/>
  <Override PartName="/ppt/notesSlides/notesSlide66.xml" ContentType="application/vnd.openxmlformats-officedocument.presentationml.notesSlide+xml"/>
  <Override PartName="/ppt/notesSlides/notesSlide67.xml" ContentType="application/vnd.openxmlformats-officedocument.presentationml.notesSlide+xml"/>
  <Override PartName="/ppt/notesSlides/notesSlide68.xml" ContentType="application/vnd.openxmlformats-officedocument.presentationml.notesSlide+xml"/>
  <Override PartName="/ppt/notesSlides/notesSlide69.xml" ContentType="application/vnd.openxmlformats-officedocument.presentationml.notesSlide+xml"/>
  <Override PartName="/ppt/notesSlides/notesSlide70.xml" ContentType="application/vnd.openxmlformats-officedocument.presentationml.notesSlide+xml"/>
  <Override PartName="/ppt/notesSlides/notesSlide71.xml" ContentType="application/vnd.openxmlformats-officedocument.presentationml.notesSlide+xml"/>
  <Override PartName="/ppt/notesSlides/notesSlide72.xml" ContentType="application/vnd.openxmlformats-officedocument.presentationml.notesSlide+xml"/>
  <Override PartName="/ppt/notesSlides/notesSlide73.xml" ContentType="application/vnd.openxmlformats-officedocument.presentationml.notesSlide+xml"/>
  <Override PartName="/ppt/notesSlides/notesSlide74.xml" ContentType="application/vnd.openxmlformats-officedocument.presentationml.notesSlide+xml"/>
  <Override PartName="/ppt/notesSlides/notesSlide75.xml" ContentType="application/vnd.openxmlformats-officedocument.presentationml.notesSlide+xml"/>
  <Override PartName="/ppt/notesSlides/notesSlide76.xml" ContentType="application/vnd.openxmlformats-officedocument.presentationml.notesSlide+xml"/>
  <Override PartName="/ppt/notesSlides/notesSlide77.xml" ContentType="application/vnd.openxmlformats-officedocument.presentationml.notesSlide+xml"/>
  <Override PartName="/ppt/notesSlides/notesSlide7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783" r:id="rId1"/>
  </p:sldMasterIdLst>
  <p:notesMasterIdLst>
    <p:notesMasterId r:id="rId90"/>
  </p:notesMasterIdLst>
  <p:handoutMasterIdLst>
    <p:handoutMasterId r:id="rId91"/>
  </p:handoutMasterIdLst>
  <p:sldIdLst>
    <p:sldId id="270" r:id="rId2"/>
    <p:sldId id="347" r:id="rId3"/>
    <p:sldId id="491" r:id="rId4"/>
    <p:sldId id="485" r:id="rId5"/>
    <p:sldId id="480" r:id="rId6"/>
    <p:sldId id="336" r:id="rId7"/>
    <p:sldId id="394" r:id="rId8"/>
    <p:sldId id="471" r:id="rId9"/>
    <p:sldId id="472" r:id="rId10"/>
    <p:sldId id="473" r:id="rId11"/>
    <p:sldId id="474" r:id="rId12"/>
    <p:sldId id="481" r:id="rId13"/>
    <p:sldId id="479" r:id="rId14"/>
    <p:sldId id="361" r:id="rId15"/>
    <p:sldId id="310" r:id="rId16"/>
    <p:sldId id="477" r:id="rId17"/>
    <p:sldId id="482" r:id="rId18"/>
    <p:sldId id="478" r:id="rId19"/>
    <p:sldId id="483" r:id="rId20"/>
    <p:sldId id="333" r:id="rId21"/>
    <p:sldId id="260" r:id="rId22"/>
    <p:sldId id="392" r:id="rId23"/>
    <p:sldId id="298" r:id="rId24"/>
    <p:sldId id="328" r:id="rId25"/>
    <p:sldId id="302" r:id="rId26"/>
    <p:sldId id="317" r:id="rId27"/>
    <p:sldId id="299" r:id="rId28"/>
    <p:sldId id="300" r:id="rId29"/>
    <p:sldId id="297" r:id="rId30"/>
    <p:sldId id="307" r:id="rId31"/>
    <p:sldId id="486" r:id="rId32"/>
    <p:sldId id="442" r:id="rId33"/>
    <p:sldId id="443" r:id="rId34"/>
    <p:sldId id="428" r:id="rId35"/>
    <p:sldId id="432" r:id="rId36"/>
    <p:sldId id="434" r:id="rId37"/>
    <p:sldId id="435" r:id="rId38"/>
    <p:sldId id="456" r:id="rId39"/>
    <p:sldId id="457" r:id="rId40"/>
    <p:sldId id="466" r:id="rId41"/>
    <p:sldId id="440" r:id="rId42"/>
    <p:sldId id="487" r:id="rId43"/>
    <p:sldId id="327" r:id="rId44"/>
    <p:sldId id="488" r:id="rId45"/>
    <p:sldId id="400" r:id="rId46"/>
    <p:sldId id="463" r:id="rId47"/>
    <p:sldId id="454" r:id="rId48"/>
    <p:sldId id="459" r:id="rId49"/>
    <p:sldId id="460" r:id="rId50"/>
    <p:sldId id="402" r:id="rId51"/>
    <p:sldId id="411" r:id="rId52"/>
    <p:sldId id="415" r:id="rId53"/>
    <p:sldId id="416" r:id="rId54"/>
    <p:sldId id="489" r:id="rId55"/>
    <p:sldId id="423" r:id="rId56"/>
    <p:sldId id="490" r:id="rId57"/>
    <p:sldId id="492" r:id="rId58"/>
    <p:sldId id="324" r:id="rId59"/>
    <p:sldId id="382" r:id="rId60"/>
    <p:sldId id="383" r:id="rId61"/>
    <p:sldId id="384" r:id="rId62"/>
    <p:sldId id="376" r:id="rId63"/>
    <p:sldId id="377" r:id="rId64"/>
    <p:sldId id="378" r:id="rId65"/>
    <p:sldId id="380" r:id="rId66"/>
    <p:sldId id="389" r:id="rId67"/>
    <p:sldId id="285" r:id="rId68"/>
    <p:sldId id="286" r:id="rId69"/>
    <p:sldId id="385" r:id="rId70"/>
    <p:sldId id="390" r:id="rId71"/>
    <p:sldId id="391" r:id="rId72"/>
    <p:sldId id="369" r:id="rId73"/>
    <p:sldId id="319" r:id="rId74"/>
    <p:sldId id="320" r:id="rId75"/>
    <p:sldId id="370" r:id="rId76"/>
    <p:sldId id="371" r:id="rId77"/>
    <p:sldId id="372" r:id="rId78"/>
    <p:sldId id="373" r:id="rId79"/>
    <p:sldId id="321" r:id="rId80"/>
    <p:sldId id="322" r:id="rId81"/>
    <p:sldId id="323" r:id="rId82"/>
    <p:sldId id="464" r:id="rId83"/>
    <p:sldId id="405" r:id="rId84"/>
    <p:sldId id="446" r:id="rId85"/>
    <p:sldId id="453" r:id="rId86"/>
    <p:sldId id="445" r:id="rId87"/>
    <p:sldId id="461" r:id="rId88"/>
    <p:sldId id="462" r:id="rId89"/>
  </p:sldIdLst>
  <p:sldSz cx="9144000" cy="6858000" type="screen4x3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928">
          <p15:clr>
            <a:srgbClr val="A4A3A4"/>
          </p15:clr>
        </p15:guide>
        <p15:guide id="2" pos="2208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clrMru>
    <a:srgbClr val="357977"/>
    <a:srgbClr val="99FFCC"/>
    <a:srgbClr val="30A6CD"/>
    <a:srgbClr val="1F497D"/>
    <a:srgbClr val="66FFCC"/>
    <a:srgbClr val="99FF99"/>
    <a:srgbClr val="FFFFCC"/>
    <a:srgbClr val="CCFF33"/>
    <a:srgbClr val="FFCC99"/>
    <a:srgbClr val="9D8C78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6840"/>
    <p:restoredTop sz="84457" autoAdjust="0"/>
  </p:normalViewPr>
  <p:slideViewPr>
    <p:cSldViewPr snapToGrid="0" snapToObjects="1">
      <p:cViewPr varScale="1">
        <p:scale>
          <a:sx n="57" d="100"/>
          <a:sy n="57" d="100"/>
        </p:scale>
        <p:origin x="1492" y="2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notesViewPr>
    <p:cSldViewPr snapToGrid="0" snapToObjects="1">
      <p:cViewPr varScale="1">
        <p:scale>
          <a:sx n="69" d="100"/>
          <a:sy n="69" d="100"/>
        </p:scale>
        <p:origin x="-1670" y="-72"/>
      </p:cViewPr>
      <p:guideLst>
        <p:guide orient="horz" pos="2928"/>
        <p:guide pos="2208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76" Type="http://schemas.openxmlformats.org/officeDocument/2006/relationships/slide" Target="slides/slide75.xml"/><Relationship Id="rId84" Type="http://schemas.openxmlformats.org/officeDocument/2006/relationships/slide" Target="slides/slide83.xml"/><Relationship Id="rId89" Type="http://schemas.openxmlformats.org/officeDocument/2006/relationships/slide" Target="slides/slide88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92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slide" Target="slides/slide73.xml"/><Relationship Id="rId79" Type="http://schemas.openxmlformats.org/officeDocument/2006/relationships/slide" Target="slides/slide78.xml"/><Relationship Id="rId87" Type="http://schemas.openxmlformats.org/officeDocument/2006/relationships/slide" Target="slides/slide86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82" Type="http://schemas.openxmlformats.org/officeDocument/2006/relationships/slide" Target="slides/slide81.xml"/><Relationship Id="rId90" Type="http://schemas.openxmlformats.org/officeDocument/2006/relationships/notesMaster" Target="notesMasters/notesMaster1.xml"/><Relationship Id="rId95" Type="http://schemas.openxmlformats.org/officeDocument/2006/relationships/tableStyles" Target="tableStyles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slide" Target="slides/slide76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80" Type="http://schemas.openxmlformats.org/officeDocument/2006/relationships/slide" Target="slides/slide79.xml"/><Relationship Id="rId85" Type="http://schemas.openxmlformats.org/officeDocument/2006/relationships/slide" Target="slides/slide84.xml"/><Relationship Id="rId93" Type="http://schemas.openxmlformats.org/officeDocument/2006/relationships/viewProps" Target="viewProp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slide" Target="slides/slide74.xml"/><Relationship Id="rId83" Type="http://schemas.openxmlformats.org/officeDocument/2006/relationships/slide" Target="slides/slide82.xml"/><Relationship Id="rId88" Type="http://schemas.openxmlformats.org/officeDocument/2006/relationships/slide" Target="slides/slide87.xml"/><Relationship Id="rId91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slide" Target="slides/slide77.xml"/><Relationship Id="rId81" Type="http://schemas.openxmlformats.org/officeDocument/2006/relationships/slide" Target="slides/slide80.xml"/><Relationship Id="rId86" Type="http://schemas.openxmlformats.org/officeDocument/2006/relationships/slide" Target="slides/slide85.xml"/><Relationship Id="rId94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99.w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99.w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E02E8FA7-2F4C-5D49-9BA4-AF921E49AE74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A4337E74-6FDC-BA4C-B798-CEB3174D958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24349898"/>
      </p:ext>
    </p:extLst>
  </p:cSld>
  <p:clrMap bg1="lt1" tx1="dk1" bg2="lt2" tx2="dk2" accent1="accent1" accent2="accent2" accent3="accent3" accent4="accent4" accent5="accent5" accent6="accent6" hlink="hlink" folHlink="folHlink"/>
  <p:hf sldNum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0426B0FB-EA67-3A40-825F-8F252A860502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0E2C66A3-1D14-8C46-8C0C-97773EFB716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0733337"/>
      </p:ext>
    </p:extLst>
  </p:cSld>
  <p:clrMap bg1="lt1" tx1="dk1" bg2="lt2" tx2="dk2" accent1="accent1" accent2="accent2" accent3="accent3" accent4="accent4" accent5="accent5" accent6="accent6" hlink="hlink" folHlink="folHlink"/>
  <p:hf sldNum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_rels/notes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4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4.xml"/><Relationship Id="rId1" Type="http://schemas.openxmlformats.org/officeDocument/2006/relationships/notesMaster" Target="../notesMasters/notesMaster1.xml"/></Relationships>
</file>

<file path=ppt/notesSlides/_rels/notes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5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_rels/notesSlide5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7.xml"/><Relationship Id="rId1" Type="http://schemas.openxmlformats.org/officeDocument/2006/relationships/notesMaster" Target="../notesMasters/notesMaster1.xml"/></Relationships>
</file>

<file path=ppt/notesSlides/_rels/notesSlide5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_rels/notes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9.xml"/><Relationship Id="rId1" Type="http://schemas.openxmlformats.org/officeDocument/2006/relationships/notesMaster" Target="../notesMasters/notesMaster1.xml"/></Relationships>
</file>

<file path=ppt/notesSlides/_rels/notes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60.xml"/><Relationship Id="rId1" Type="http://schemas.openxmlformats.org/officeDocument/2006/relationships/notesMaster" Target="../notesMasters/notesMaster1.xml"/></Relationships>
</file>

<file path=ppt/notesSlides/_rels/notes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61.xml"/><Relationship Id="rId1" Type="http://schemas.openxmlformats.org/officeDocument/2006/relationships/notesMaster" Target="../notesMasters/notesMaster1.xml"/></Relationships>
</file>

<file path=ppt/notesSlides/_rels/notesSlide5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2.xml"/><Relationship Id="rId1" Type="http://schemas.openxmlformats.org/officeDocument/2006/relationships/notesMaster" Target="../notesMasters/notesMaster1.xml"/></Relationships>
</file>

<file path=ppt/notesSlides/_rels/notesSlide5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3.xml"/><Relationship Id="rId1" Type="http://schemas.openxmlformats.org/officeDocument/2006/relationships/notesMaster" Target="../notesMasters/notesMaster1.xml"/></Relationships>
</file>

<file path=ppt/notesSlides/_rels/notesSlide5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6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_rels/notesSlide6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6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_rels/notesSlide6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8.xml"/><Relationship Id="rId1" Type="http://schemas.openxmlformats.org/officeDocument/2006/relationships/notesMaster" Target="../notesMasters/notesMaster1.xml"/></Relationships>
</file>

<file path=ppt/notesSlides/_rels/notesSlide6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9.xml"/><Relationship Id="rId1" Type="http://schemas.openxmlformats.org/officeDocument/2006/relationships/notesMaster" Target="../notesMasters/notesMaster1.xml"/></Relationships>
</file>

<file path=ppt/notesSlides/_rels/notesSlide6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0.xml"/><Relationship Id="rId1" Type="http://schemas.openxmlformats.org/officeDocument/2006/relationships/notesMaster" Target="../notesMasters/notesMaster1.xml"/></Relationships>
</file>

<file path=ppt/notesSlides/_rels/notesSlide6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1.xml"/><Relationship Id="rId1" Type="http://schemas.openxmlformats.org/officeDocument/2006/relationships/notesMaster" Target="../notesMasters/notesMaster1.xml"/></Relationships>
</file>

<file path=ppt/notesSlides/_rels/notesSlide6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2.xml"/><Relationship Id="rId1" Type="http://schemas.openxmlformats.org/officeDocument/2006/relationships/notesMaster" Target="../notesMasters/notesMaster1.xml"/></Relationships>
</file>

<file path=ppt/notesSlides/_rels/notesSlide6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5.xml"/><Relationship Id="rId1" Type="http://schemas.openxmlformats.org/officeDocument/2006/relationships/notesMaster" Target="../notesMasters/notesMaster1.xml"/></Relationships>
</file>

<file path=ppt/notesSlides/_rels/notesSlide6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6.xml"/><Relationship Id="rId1" Type="http://schemas.openxmlformats.org/officeDocument/2006/relationships/notesMaster" Target="../notesMasters/notesMaster1.xml"/></Relationships>
</file>

<file path=ppt/notesSlides/_rels/notesSlide7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7.xml"/><Relationship Id="rId1" Type="http://schemas.openxmlformats.org/officeDocument/2006/relationships/notesMaster" Target="../notesMasters/notesMaster1.xml"/></Relationships>
</file>

<file path=ppt/notesSlides/_rels/notesSlide7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9.xml"/><Relationship Id="rId1" Type="http://schemas.openxmlformats.org/officeDocument/2006/relationships/notesMaster" Target="../notesMasters/notesMaster1.xml"/></Relationships>
</file>

<file path=ppt/notesSlides/_rels/notesSlide7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0.xml"/><Relationship Id="rId1" Type="http://schemas.openxmlformats.org/officeDocument/2006/relationships/notesMaster" Target="../notesMasters/notesMaster1.xml"/></Relationships>
</file>

<file path=ppt/notesSlides/_rels/notesSlide7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1.xml"/><Relationship Id="rId1" Type="http://schemas.openxmlformats.org/officeDocument/2006/relationships/notesMaster" Target="../notesMasters/notesMaster1.xml"/></Relationships>
</file>

<file path=ppt/notesSlides/_rels/notes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2.xml"/><Relationship Id="rId1" Type="http://schemas.openxmlformats.org/officeDocument/2006/relationships/notesMaster" Target="../notesMasters/notesMaster1.xml"/></Relationships>
</file>

<file path=ppt/notesSlides/_rels/notesSlide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3.xml"/><Relationship Id="rId1" Type="http://schemas.openxmlformats.org/officeDocument/2006/relationships/notesMaster" Target="../notesMasters/notesMaster1.xml"/></Relationships>
</file>

<file path=ppt/notesSlides/_rels/notes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4.xml"/><Relationship Id="rId1" Type="http://schemas.openxmlformats.org/officeDocument/2006/relationships/notesMaster" Target="../notesMasters/notesMaster1.xml"/></Relationships>
</file>

<file path=ppt/notesSlides/_rels/notes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5.xml"/><Relationship Id="rId1" Type="http://schemas.openxmlformats.org/officeDocument/2006/relationships/notesMaster" Target="../notesMasters/notesMaster1.xml"/></Relationships>
</file>

<file path=ppt/notesSlides/_rels/notesSlide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9538917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28584460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84456515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62680781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46380381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marL="171450" indent="-171450" algn="l" fontAlgn="t">
              <a:buFontTx/>
              <a:buChar char="-"/>
            </a:pPr>
            <a:r>
              <a:rPr lang="en-US" dirty="0"/>
              <a:t>Fuselage failure: small flaws grow quickly</a:t>
            </a:r>
            <a:r>
              <a:rPr lang="en-US" baseline="0" dirty="0"/>
              <a:t> in unstable manner</a:t>
            </a:r>
          </a:p>
          <a:p>
            <a:pPr marL="171450" indent="-171450" algn="l" fontAlgn="t">
              <a:buFontTx/>
              <a:buChar char="-"/>
            </a:pPr>
            <a:r>
              <a:rPr lang="en-US" baseline="0" dirty="0"/>
              <a:t>Pressure vessel: flaw in surface interacts with microstructure, which can lead to failure or microstructure or not; determining which one happens is complex </a:t>
            </a:r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42662695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961617364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5273724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988823616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22091072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5521881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84667256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797975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116339171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Monolithic:</a:t>
            </a:r>
            <a:r>
              <a:rPr lang="en-US" baseline="0" dirty="0"/>
              <a:t> elimination of Schwarz BC </a:t>
            </a:r>
            <a:r>
              <a:rPr lang="en-US" baseline="0" dirty="0" err="1"/>
              <a:t>dofs</a:t>
            </a:r>
            <a:r>
              <a:rPr lang="en-US" baseline="0" dirty="0"/>
              <a:t> </a:t>
            </a:r>
          </a:p>
          <a:p>
            <a:r>
              <a:rPr lang="en-US" baseline="0" dirty="0"/>
              <a:t>Modified: treat Schwarz BCs at </a:t>
            </a:r>
            <a:r>
              <a:rPr lang="en-US" baseline="0" dirty="0" err="1"/>
              <a:t>Dirichlet</a:t>
            </a:r>
            <a:r>
              <a:rPr lang="en-US" baseline="0" dirty="0"/>
              <a:t> BCs</a:t>
            </a:r>
            <a:endParaRPr lang="en-US" dirty="0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41572467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0025364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769408500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fontAlgn="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46945437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217711477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0121838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010377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10113631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fontAlgn="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14189187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54779060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- Geometric error 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5345718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61943481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43984239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Stress contours </a:t>
            </a:r>
            <a:r>
              <a:rPr lang="en-US"/>
              <a:t>show Cauchy</a:t>
            </a:r>
            <a:r>
              <a:rPr lang="en-US" baseline="0"/>
              <a:t> </a:t>
            </a:r>
            <a:r>
              <a:rPr lang="en-US" baseline="0" dirty="0"/>
              <a:t>stress in the loading direction; total strain is approximately 2%.</a:t>
            </a:r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76111775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482449318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refs?</a:t>
            </a:r>
          </a:p>
          <a:p>
            <a:r>
              <a:rPr lang="en-US" dirty="0"/>
              <a:t>FIXME: have Alejandro explain picture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2314390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refs?</a:t>
            </a:r>
          </a:p>
          <a:p>
            <a:r>
              <a:rPr lang="en-US" dirty="0"/>
              <a:t>FIXME: have Alejandro explain picture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3561589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4227110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0849990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4165076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33747445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68269718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0801324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0913441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some discussion of theory? 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1928865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142411598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fontAlgn="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25093851"/>
      </p:ext>
    </p:extLst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346365777"/>
      </p:ext>
    </p:extLst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478181179"/>
      </p:ext>
    </p:extLst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053540352"/>
      </p:ext>
    </p:extLst>
  </p:cSld>
  <p:clrMapOvr>
    <a:masterClrMapping/>
  </p:clrMapOvr>
</p:notes>
</file>

<file path=ppt/notesSlides/notesSlide4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04974377"/>
      </p:ext>
    </p:extLst>
  </p:cSld>
  <p:clrMapOvr>
    <a:masterClrMapping/>
  </p:clrMapOvr>
</p:notes>
</file>

<file path=ppt/notesSlides/notesSlide4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084290035"/>
      </p:ext>
    </p:extLst>
  </p:cSld>
  <p:clrMapOvr>
    <a:masterClrMapping/>
  </p:clrMapOvr>
</p:notes>
</file>

<file path=ppt/notesSlides/notesSlide4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r>
              <a:rPr lang="en-US" dirty="0"/>
              <a:t>Schwarz </a:t>
            </a:r>
            <a:r>
              <a:rPr lang="en-US" dirty="0" err="1"/>
              <a:t>iters</a:t>
            </a:r>
            <a:r>
              <a:rPr lang="en-US" dirty="0"/>
              <a:t> is b/w 3-15 depending on time step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71073348"/>
      </p:ext>
    </p:extLst>
  </p:cSld>
  <p:clrMapOvr>
    <a:masterClrMapping/>
  </p:clrMapOvr>
</p:notes>
</file>

<file path=ppt/notesSlides/notesSlide4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131228011"/>
      </p:ext>
    </p:extLst>
  </p:cSld>
  <p:clrMapOvr>
    <a:masterClrMapping/>
  </p:clrMapOvr>
</p:notes>
</file>

<file path=ppt/notesSlides/notesSlide4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413936287"/>
      </p:ext>
    </p:extLst>
  </p:cSld>
  <p:clrMapOvr>
    <a:masterClrMapping/>
  </p:clrMapOvr>
</p:notes>
</file>

<file path=ppt/notesSlides/notesSlide5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307670155"/>
      </p:ext>
    </p:extLst>
  </p:cSld>
  <p:clrMapOvr>
    <a:masterClrMapping/>
  </p:clrMapOvr>
</p:notes>
</file>

<file path=ppt/notesSlides/notesSlide5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12198110"/>
      </p:ext>
    </p:extLst>
  </p:cSld>
  <p:clrMapOvr>
    <a:masterClrMapping/>
  </p:clrMapOvr>
</p:notes>
</file>

<file path=ppt/notesSlides/notesSlide5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83315806"/>
      </p:ext>
    </p:extLst>
  </p:cSld>
  <p:clrMapOvr>
    <a:masterClrMapping/>
  </p:clrMapOvr>
</p:notes>
</file>

<file path=ppt/notesSlides/notesSlide5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97863931"/>
      </p:ext>
    </p:extLst>
  </p:cSld>
  <p:clrMapOvr>
    <a:masterClrMapping/>
  </p:clrMapOvr>
</p:notes>
</file>

<file path=ppt/notesSlides/notesSlide5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Three-field formulation with weak compatibility enforced weakly using LMs.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57995236"/>
      </p:ext>
    </p:extLst>
  </p:cSld>
  <p:clrMapOvr>
    <a:masterClrMapping/>
  </p:clrMapOvr>
</p:notes>
</file>

<file path=ppt/notesSlides/notesSlide5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Three-field formulation with weak compatibility enforced weakly using LMs.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94773875"/>
      </p:ext>
    </p:extLst>
  </p:cSld>
  <p:clrMapOvr>
    <a:masterClrMapping/>
  </p:clrMapOvr>
</p:notes>
</file>

<file path=ppt/notesSlides/notesSlide5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 field multiscale</a:t>
            </a:r>
            <a:r>
              <a:rPr lang="en-US" baseline="0" dirty="0"/>
              <a:t> coupling formulation, with compatibility enforced weakly using LMs.</a:t>
            </a:r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24555467"/>
      </p:ext>
    </p:extLst>
  </p:cSld>
  <p:clrMapOvr>
    <a:masterClrMapping/>
  </p:clrMapOvr>
</p:notes>
</file>

<file path=ppt/notesSlides/notesSlide5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0453394"/>
      </p:ext>
    </p:extLst>
  </p:cSld>
  <p:clrMapOvr>
    <a:masterClrMapping/>
  </p:clrMapOvr>
</p:notes>
</file>

<file path=ppt/notesSlides/notesSlide5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9910248"/>
      </p:ext>
    </p:extLst>
  </p:cSld>
  <p:clrMapOvr>
    <a:masterClrMapping/>
  </p:clrMapOvr>
</p:notes>
</file>

<file path=ppt/notesSlides/notesSlide5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8023437"/>
      </p:ext>
    </p:extLst>
  </p:cSld>
  <p:clrMapOvr>
    <a:masterClrMapping/>
  </p:clrMapOvr>
</p:notes>
</file>

<file path=ppt/notesSlides/notesSlide6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6548950"/>
      </p:ext>
    </p:extLst>
  </p:cSld>
  <p:clrMapOvr>
    <a:masterClrMapping/>
  </p:clrMapOvr>
</p:notes>
</file>

<file path=ppt/notesSlides/notesSlide6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8165293"/>
      </p:ext>
    </p:extLst>
  </p:cSld>
  <p:clrMapOvr>
    <a:masterClrMapping/>
  </p:clrMapOvr>
</p:notes>
</file>

<file path=ppt/notesSlides/notesSlide6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Text Box 1"/>
          <p:cNvSpPr txBox="1">
            <a:spLocks noChangeArrowheads="1"/>
          </p:cNvSpPr>
          <p:nvPr/>
        </p:nvSpPr>
        <p:spPr bwMode="auto">
          <a:xfrm>
            <a:off x="1215652" y="707208"/>
            <a:ext cx="4577664" cy="3470010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lIns="83617" tIns="41809" rIns="83617" bIns="41809" anchor="ctr"/>
          <a:lstStyle/>
          <a:p>
            <a:endParaRPr lang="en-US"/>
          </a:p>
        </p:txBody>
      </p:sp>
      <p:sp>
        <p:nvSpPr>
          <p:cNvPr id="38914" name="Text Box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1069602" y="4425180"/>
            <a:ext cx="4856878" cy="3515495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194193"/>
      </p:ext>
    </p:extLst>
  </p:cSld>
  <p:clrMapOvr>
    <a:masterClrMapping/>
  </p:clrMapOvr>
</p:notes>
</file>

<file path=ppt/notesSlides/notesSlide6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Text Box 1"/>
          <p:cNvSpPr txBox="1">
            <a:spLocks noChangeArrowheads="1"/>
          </p:cNvSpPr>
          <p:nvPr/>
        </p:nvSpPr>
        <p:spPr bwMode="auto">
          <a:xfrm>
            <a:off x="1215652" y="707208"/>
            <a:ext cx="4577664" cy="3470010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lIns="83617" tIns="41809" rIns="83617" bIns="41809" anchor="ctr"/>
          <a:lstStyle/>
          <a:p>
            <a:endParaRPr lang="en-US"/>
          </a:p>
        </p:txBody>
      </p:sp>
      <p:sp>
        <p:nvSpPr>
          <p:cNvPr id="38914" name="Text Box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1069602" y="4425180"/>
            <a:ext cx="4856878" cy="3515495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171450" indent="-171450">
              <a:buFontTx/>
              <a:buChar char="-"/>
            </a:pPr>
            <a:r>
              <a:rPr lang="en-US" dirty="0"/>
              <a:t>Linear</a:t>
            </a:r>
            <a:r>
              <a:rPr lang="en-US" baseline="0" dirty="0"/>
              <a:t> convergence for all methods (bottom left) </a:t>
            </a:r>
          </a:p>
          <a:p>
            <a:pPr marL="171450" indent="-171450">
              <a:buFontTx/>
              <a:buChar char="-"/>
            </a:pPr>
            <a:r>
              <a:rPr lang="en-US" baseline="0" dirty="0"/>
              <a:t>Monolithic Schwarz converges faster but timings are similar -&gt; all implementations are interchangeable (bottom right)</a:t>
            </a:r>
          </a:p>
          <a:p>
            <a:pPr marL="171450" indent="-171450">
              <a:buFontTx/>
              <a:buChar char="-"/>
            </a:pPr>
            <a:r>
              <a:rPr lang="en-US" baseline="0" dirty="0"/>
              <a:t>Amount of overlap critical for convergence (top right)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87030615"/>
      </p:ext>
    </p:extLst>
  </p:cSld>
  <p:clrMapOvr>
    <a:masterClrMapping/>
  </p:clrMapOvr>
</p:notes>
</file>

<file path=ppt/notesSlides/notesSlide6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72592271"/>
      </p:ext>
    </p:extLst>
  </p:cSld>
  <p:clrMapOvr>
    <a:masterClrMapping/>
  </p:clrMapOvr>
</p:notes>
</file>

<file path=ppt/notesSlides/notesSlide6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1745623"/>
      </p:ext>
    </p:extLst>
  </p:cSld>
  <p:clrMapOvr>
    <a:masterClrMapping/>
  </p:clrMapOvr>
</p:notes>
</file>

<file path=ppt/notesSlides/notesSlide6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- Geometric</a:t>
            </a:r>
            <a:r>
              <a:rPr lang="en-US" baseline="0" dirty="0"/>
              <a:t> error</a:t>
            </a:r>
            <a:endParaRPr lang="en-US" dirty="0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6073520"/>
      </p:ext>
    </p:extLst>
  </p:cSld>
  <p:clrMapOvr>
    <a:masterClrMapping/>
  </p:clrMapOvr>
</p:notes>
</file>

<file path=ppt/notesSlides/notesSlide6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Strain localization</a:t>
            </a:r>
            <a:r>
              <a:rPr lang="en-US" sz="1200" b="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is a ubiquitous feature of elastoplastic materials undergoing nonhomogeneous deformation. The phenomenon manifests in the form of a shear band, a narrow zone of intense straining across which some kinematical fields in a deforming body may be discontinuous.</a:t>
            </a:r>
          </a:p>
          <a:p>
            <a:endParaRPr lang="en-US" sz="1200" b="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Strain</a:t>
            </a:r>
            <a:r>
              <a:rPr lang="en-US" sz="1200" b="0" kern="1200" baseline="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localization can cause local necking and ultimately fracture.</a:t>
            </a:r>
          </a:p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58935166"/>
      </p:ext>
    </p:extLst>
  </p:cSld>
  <p:clrMapOvr>
    <a:masterClrMapping/>
  </p:clrMapOvr>
</p:notes>
</file>

<file path=ppt/notesSlides/notesSlide6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68776749"/>
      </p:ext>
    </p:extLst>
  </p:cSld>
  <p:clrMapOvr>
    <a:masterClrMapping/>
  </p:clrMapOvr>
</p:notes>
</file>

<file path=ppt/notesSlides/notesSlide6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AF74738D-4B86-45CD-B525-0D1F602083BD}" type="slidenum">
              <a:rPr lang="en-US" smtClean="0"/>
              <a:pPr>
                <a:defRPr/>
              </a:pPr>
              <a:t>76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5878450"/>
      </p:ext>
    </p:extLst>
  </p:cSld>
  <p:clrMapOvr>
    <a:masterClrMapping/>
  </p:clrMapOvr>
</p:notes>
</file>

<file path=ppt/notesSlides/notesSlide7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\text{cubic elastic constant}: C_{11} = 204.6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\text{cubic elastic constant}: C_{12} = 137.7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\text{cubic elastic constant}: C_{44} = 126.2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\text{reference shear rate}: \dot{\gamma}_{0} = 1.0 \; \text{1/s}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\text{rate sensitivity factor}: m = 20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\text{hardening rate parameter}: \dot{g_{0}} = 2.0 \times 10^{4} \; \text{1/s}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\text{initial hardness}: g_{0} = 90 \; \text{MPa} 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hardness}: g_{s} = 202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exponent}: \omega = 0.01</a:t>
            </a: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\text{Young's modulus}: E = 195.0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Poission's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 ratio}: \nu = 0.3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\text{yield stress}: \sigma_{0} = 144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\text{hardening modulus}: H = 300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modulus}: S = 170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exponent}: \alpha = 190</a:t>
            </a: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sigma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y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= 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sigma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_{0} + H 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epsilon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_{p} + S (1 - 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e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^{-\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alpha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 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epsilon</a:t>
            </a:r>
            <a:r>
              <a:rPr lang="de-DE" sz="1200" kern="120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_{p}})</a:t>
            </a:r>
            <a:endParaRPr lang="en-US" sz="1200" b="1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AF74738D-4B86-45CD-B525-0D1F602083BD}" type="slidenum">
              <a:rPr lang="en-US" smtClean="0"/>
              <a:pPr>
                <a:defRPr/>
              </a:pPr>
              <a:t>77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2896555"/>
      </p:ext>
    </p:extLst>
  </p:cSld>
  <p:clrMapOvr>
    <a:masterClrMapping/>
  </p:clrMapOvr>
</p:notes>
</file>

<file path=ppt/notesSlides/notesSlide7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4802560"/>
      </p:ext>
    </p:extLst>
  </p:cSld>
  <p:clrMapOvr>
    <a:masterClrMapping/>
  </p:clrMapOvr>
</p:notes>
</file>

<file path=ppt/notesSlides/notesSlide7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729342"/>
      </p:ext>
    </p:extLst>
  </p:cSld>
  <p:clrMapOvr>
    <a:masterClrMapping/>
  </p:clrMapOvr>
</p:notes>
</file>

<file path=ppt/notesSlides/notesSlide7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6755751"/>
      </p:ext>
    </p:extLst>
  </p:cSld>
  <p:clrMapOvr>
    <a:masterClrMapping/>
  </p:clrMapOvr>
</p:notes>
</file>

<file path=ppt/notesSlides/notesSlide7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866368313"/>
      </p:ext>
    </p:extLst>
  </p:cSld>
  <p:clrMapOvr>
    <a:masterClrMapping/>
  </p:clrMapOvr>
</p:notes>
</file>

<file path=ppt/notesSlides/notesSlide7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62229910"/>
      </p:ext>
    </p:extLst>
  </p:cSld>
  <p:clrMapOvr>
    <a:masterClrMapping/>
  </p:clrMapOvr>
</p:notes>
</file>

<file path=ppt/notesSlides/notesSlide7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694538495"/>
      </p:ext>
    </p:extLst>
  </p:cSld>
  <p:clrMapOvr>
    <a:masterClrMapping/>
  </p:clrMapOvr>
</p:notes>
</file>

<file path=ppt/notesSlides/notesSlide7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524398337"/>
      </p:ext>
    </p:extLst>
  </p:cSld>
  <p:clrMapOvr>
    <a:masterClrMapping/>
  </p:clrMapOvr>
</p:notes>
</file>

<file path=ppt/notesSlides/notesSlide7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6970326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4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4.png"/><Relationship Id="rId4" Type="http://schemas.openxmlformats.org/officeDocument/2006/relationships/image" Target="../media/image5.pn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4.png"/><Relationship Id="rId5" Type="http://schemas.openxmlformats.org/officeDocument/2006/relationships/image" Target="../media/image1.png"/><Relationship Id="rId4" Type="http://schemas.openxmlformats.org/officeDocument/2006/relationships/image" Target="../media/image6.pn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1.png"/><Relationship Id="rId5" Type="http://schemas.openxmlformats.org/officeDocument/2006/relationships/image" Target="../media/image6.png"/><Relationship Id="rId4" Type="http://schemas.openxmlformats.org/officeDocument/2006/relationships/image" Target="../media/image2.png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7.png"/><Relationship Id="rId5" Type="http://schemas.openxmlformats.org/officeDocument/2006/relationships/image" Target="../media/image9.png"/><Relationship Id="rId4" Type="http://schemas.openxmlformats.org/officeDocument/2006/relationships/image" Target="../media/image4.png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0"/>
            <a:ext cx="9144000" cy="2514600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0" name="Picture 6" descr="SNL_Stacked_White.pn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934200" y="1008063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6" name="Picture 13" descr="NNSAlogo_Black.jp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 userDrawn="1"/>
        </p:nvSpPr>
        <p:spPr>
          <a:xfrm>
            <a:off x="0" y="2590800"/>
            <a:ext cx="3768892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3852060" y="2590800"/>
            <a:ext cx="2286000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2590800"/>
            <a:ext cx="2917136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4260258"/>
            <a:ext cx="7772400" cy="898198"/>
          </a:xfrm>
        </p:spPr>
        <p:txBody>
          <a:bodyPr/>
          <a:lstStyle>
            <a:lvl1pPr algn="r"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5173652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31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109536" y="4197659"/>
            <a:ext cx="931864" cy="28120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defRPr sz="1100">
                <a:latin typeface="Calibri"/>
                <a:cs typeface="Calibri"/>
              </a:defRPr>
            </a:lvl1pPr>
          </a:lstStyle>
          <a:p>
            <a:fld id="{E3A661A9-AB95-644B-88B2-9DDC7A23F4F4}" type="datetime1">
              <a:rPr lang="en-US" smtClean="0"/>
              <a:pPr/>
              <a:t>6/16/2019</a:t>
            </a:fld>
            <a:endParaRPr lang="en-US" dirty="0"/>
          </a:p>
        </p:txBody>
      </p:sp>
      <p:pic>
        <p:nvPicPr>
          <p:cNvPr id="32" name="Picture 12" descr="NNSAlogo_Black.jp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TextBox 19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</a:t>
            </a:r>
            <a:r>
              <a:rPr lang="en-US" sz="6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Arial"/>
              </a:rPr>
              <a:t>SAND2016-0690 O</a:t>
            </a:r>
            <a:endParaRPr lang="en-US" sz="600" kern="1200" dirty="0">
              <a:solidFill>
                <a:schemeClr val="tx1"/>
              </a:solidFill>
              <a:effectLst/>
              <a:latin typeface="Arial"/>
              <a:ea typeface="+mn-ea"/>
              <a:cs typeface="Arial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3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0"/>
            <a:ext cx="9144000" cy="1593850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6" name="Picture 13" descr="NNSAlogo_Black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/>
        </p:nvSpPr>
        <p:spPr>
          <a:xfrm>
            <a:off x="0" y="1676633"/>
            <a:ext cx="3768892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852060" y="1676633"/>
            <a:ext cx="2286000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1676633"/>
            <a:ext cx="2917136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3517300"/>
            <a:ext cx="7772400" cy="898198"/>
          </a:xfrm>
        </p:spPr>
        <p:txBody>
          <a:bodyPr/>
          <a:lstStyle>
            <a:lvl1pPr algn="r"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4430694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934200" y="533559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1227138" y="711359"/>
            <a:ext cx="5394325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934199" y="5797079"/>
            <a:ext cx="1751489" cy="322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100">
                <a:latin typeface="Calibri"/>
                <a:cs typeface="Calibri"/>
              </a:defRPr>
            </a:lvl1pPr>
          </a:lstStyle>
          <a:p>
            <a:fld id="{1B799630-9E30-DE4D-BE8D-4E9CA304B925}" type="datetime1">
              <a:rPr lang="en-US" smtClean="0"/>
              <a:pPr/>
              <a:t>6/16/2019</a:t>
            </a:fld>
            <a:endParaRPr lang="en-US" dirty="0"/>
          </a:p>
        </p:txBody>
      </p:sp>
      <p:pic>
        <p:nvPicPr>
          <p:cNvPr id="20" name="Picture 12" descr="NNSAlogo_Black.jp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3" name="TextBox 22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</a:t>
            </a:r>
            <a:r>
              <a:rPr lang="en-US" sz="6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Arial"/>
              </a:rPr>
              <a:t>94AL85000. SAND2015-9220</a:t>
            </a:r>
            <a:r>
              <a:rPr lang="en-US" sz="600" kern="1200" baseline="0" dirty="0">
                <a:solidFill>
                  <a:schemeClr val="tx1"/>
                </a:solidFill>
                <a:effectLst/>
                <a:latin typeface="+mn-lt"/>
                <a:ea typeface="+mn-ea"/>
                <a:cs typeface="Arial"/>
              </a:rPr>
              <a:t> C</a:t>
            </a:r>
            <a:endParaRPr lang="en-US" sz="600" kern="1200" dirty="0">
              <a:solidFill>
                <a:schemeClr val="tx1"/>
              </a:solidFill>
              <a:effectLst/>
              <a:latin typeface="Arial"/>
              <a:ea typeface="+mn-ea"/>
              <a:cs typeface="Arial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Rectangle 33"/>
          <p:cNvSpPr/>
          <p:nvPr userDrawn="1"/>
        </p:nvSpPr>
        <p:spPr>
          <a:xfrm>
            <a:off x="0" y="0"/>
            <a:ext cx="9144000" cy="6612473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 userDrawn="1"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6" name="Picture 13" descr="NNSAlogo_Black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/>
        </p:nvSpPr>
        <p:spPr>
          <a:xfrm>
            <a:off x="0" y="1456267"/>
            <a:ext cx="3768892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852060" y="1456267"/>
            <a:ext cx="2286000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1456267"/>
            <a:ext cx="2917136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3678173"/>
            <a:ext cx="7772400" cy="898198"/>
          </a:xfrm>
        </p:spPr>
        <p:txBody>
          <a:bodyPr/>
          <a:lstStyle>
            <a:lvl1pPr algn="r"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4591567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934200" y="533559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 bwMode="auto">
          <a:xfrm>
            <a:off x="1227748" y="601288"/>
            <a:ext cx="5393104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934199" y="5797079"/>
            <a:ext cx="1751489" cy="322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100">
                <a:latin typeface="Calibri"/>
                <a:cs typeface="Calibri"/>
              </a:defRPr>
            </a:lvl1pPr>
          </a:lstStyle>
          <a:p>
            <a:fld id="{504244A8-8889-154D-9568-D8C635C53E9B}" type="datetime1">
              <a:rPr lang="en-US" smtClean="0"/>
              <a:pPr/>
              <a:t>6/16/2019</a:t>
            </a:fld>
            <a:endParaRPr lang="en-US" dirty="0"/>
          </a:p>
        </p:txBody>
      </p:sp>
      <p:pic>
        <p:nvPicPr>
          <p:cNvPr id="33" name="Picture 8" descr="SNL_color_stack.png"/>
          <p:cNvPicPr>
            <a:picLocks noChangeAspect="1"/>
          </p:cNvPicPr>
          <p:nvPr userDrawn="1"/>
        </p:nvPicPr>
        <p:blipFill>
          <a:blip r:embed="rId5"/>
          <a:srcRect/>
          <a:stretch>
            <a:fillRect/>
          </a:stretch>
        </p:blipFill>
        <p:spPr bwMode="auto">
          <a:xfrm>
            <a:off x="6934201" y="408000"/>
            <a:ext cx="1524000" cy="6690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6" name="Rectangle 35"/>
          <p:cNvSpPr/>
          <p:nvPr userDrawn="1"/>
        </p:nvSpPr>
        <p:spPr>
          <a:xfrm>
            <a:off x="0" y="3369731"/>
            <a:ext cx="9144000" cy="397933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37" name="Picture 12" descr="NNSAlogo_Black.jpg"/>
          <p:cNvPicPr>
            <a:picLocks noChangeAspect="1"/>
          </p:cNvPicPr>
          <p:nvPr userDrawn="1"/>
        </p:nvPicPr>
        <p:blipFill>
          <a:blip r:embed="rId6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TextBox 19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4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Rectangle 33"/>
          <p:cNvSpPr/>
          <p:nvPr userDrawn="1"/>
        </p:nvSpPr>
        <p:spPr>
          <a:xfrm>
            <a:off x="0" y="0"/>
            <a:ext cx="9144000" cy="6612473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3" name="Rectangle 22"/>
          <p:cNvSpPr/>
          <p:nvPr userDrawn="1"/>
        </p:nvSpPr>
        <p:spPr>
          <a:xfrm>
            <a:off x="0" y="3369731"/>
            <a:ext cx="9144000" cy="3089807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30A6C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5" name="Picture 12" descr="NNSAlogo_Black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6" name="Picture 13" descr="NNSAlogo_Black.jp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/>
        </p:nvSpPr>
        <p:spPr>
          <a:xfrm>
            <a:off x="0" y="1456267"/>
            <a:ext cx="3768892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852060" y="1456267"/>
            <a:ext cx="2286000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1456267"/>
            <a:ext cx="2917136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3678173"/>
            <a:ext cx="7772400" cy="898198"/>
          </a:xfrm>
        </p:spPr>
        <p:txBody>
          <a:bodyPr/>
          <a:lstStyle>
            <a:lvl1pPr algn="r">
              <a:defRPr>
                <a:solidFill>
                  <a:srgbClr val="FFFFFF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4591567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6934200" y="533559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 bwMode="auto">
          <a:xfrm>
            <a:off x="1227748" y="601288"/>
            <a:ext cx="5393104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934199" y="5797079"/>
            <a:ext cx="1751489" cy="322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100">
                <a:latin typeface="Calibri"/>
                <a:cs typeface="Calibri"/>
              </a:defRPr>
            </a:lvl1pPr>
          </a:lstStyle>
          <a:p>
            <a:fld id="{9522E0D4-989F-3A4B-AA2E-486ADFE0E698}" type="datetime1">
              <a:rPr lang="en-US" smtClean="0"/>
              <a:pPr/>
              <a:t>6/16/2019</a:t>
            </a:fld>
            <a:endParaRPr lang="en-US" dirty="0"/>
          </a:p>
        </p:txBody>
      </p:sp>
      <p:pic>
        <p:nvPicPr>
          <p:cNvPr id="33" name="Picture 8" descr="SNL_color_stack.png"/>
          <p:cNvPicPr>
            <a:picLocks noChangeAspect="1"/>
          </p:cNvPicPr>
          <p:nvPr userDrawn="1"/>
        </p:nvPicPr>
        <p:blipFill>
          <a:blip r:embed="rId6"/>
          <a:srcRect/>
          <a:stretch>
            <a:fillRect/>
          </a:stretch>
        </p:blipFill>
        <p:spPr bwMode="auto">
          <a:xfrm>
            <a:off x="6934201" y="408000"/>
            <a:ext cx="1524000" cy="6690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4" name="TextBox 23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</a:p>
        </p:txBody>
      </p:sp>
      <p:pic>
        <p:nvPicPr>
          <p:cNvPr id="30" name="Picture 29" descr="World Map Graphic_full.png"/>
          <p:cNvPicPr>
            <a:picLocks noChangeAspect="1"/>
          </p:cNvPicPr>
          <p:nvPr userDrawn="1"/>
        </p:nvPicPr>
        <p:blipFill rotWithShape="1">
          <a:blip r:embed="rId7">
            <a:alphaModFix amt="22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2983" b="24463"/>
          <a:stretch/>
        </p:blipFill>
        <p:spPr>
          <a:xfrm>
            <a:off x="0" y="3367207"/>
            <a:ext cx="9144000" cy="3469587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2_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Rectangle 28"/>
          <p:cNvSpPr/>
          <p:nvPr userDrawn="1"/>
        </p:nvSpPr>
        <p:spPr>
          <a:xfrm>
            <a:off x="1" y="0"/>
            <a:ext cx="9143999" cy="6858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0" name="Rectangle 29"/>
          <p:cNvSpPr/>
          <p:nvPr userDrawn="1"/>
        </p:nvSpPr>
        <p:spPr>
          <a:xfrm>
            <a:off x="-1" y="4040484"/>
            <a:ext cx="2484223" cy="2817515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-1" y="0"/>
            <a:ext cx="2484223" cy="893232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8806432" y="-1"/>
            <a:ext cx="337567" cy="6857999"/>
          </a:xfrm>
          <a:prstGeom prst="rect">
            <a:avLst/>
          </a:prstGeom>
          <a:solidFill>
            <a:srgbClr val="9D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7" name="Rectangle 16"/>
          <p:cNvSpPr/>
          <p:nvPr/>
        </p:nvSpPr>
        <p:spPr>
          <a:xfrm>
            <a:off x="1" y="989095"/>
            <a:ext cx="1359657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714502" y="1250965"/>
            <a:ext cx="5971187" cy="1233338"/>
          </a:xfrm>
        </p:spPr>
        <p:txBody>
          <a:bodyPr/>
          <a:lstStyle>
            <a:lvl1pPr algn="l">
              <a:lnSpc>
                <a:spcPts val="3800"/>
              </a:lnSpc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714502" y="2588978"/>
            <a:ext cx="5641337" cy="593737"/>
          </a:xfrm>
        </p:spPr>
        <p:txBody>
          <a:bodyPr/>
          <a:lstStyle>
            <a:lvl1pPr marL="0" indent="0" algn="l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dirty="0"/>
              <a:t>Click to edit Master subtitle style</a:t>
            </a:r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357199" y="4339006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 bwMode="auto">
          <a:xfrm>
            <a:off x="298048" y="5157318"/>
            <a:ext cx="970718" cy="14536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7" name="Picture 13" descr="NNSAlogo_Black.jpg"/>
          <p:cNvPicPr>
            <a:picLocks noChangeAspect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2763683" y="5932869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2714502" y="265178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defRPr sz="1100">
                <a:latin typeface="Calibri"/>
                <a:cs typeface="Calibri"/>
              </a:defRPr>
            </a:lvl1pPr>
          </a:lstStyle>
          <a:p>
            <a:fld id="{5B35050C-AFC0-D74A-963F-148736DC45A4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20" name="Rectangle 19"/>
          <p:cNvSpPr/>
          <p:nvPr userDrawn="1"/>
        </p:nvSpPr>
        <p:spPr>
          <a:xfrm>
            <a:off x="0" y="2484303"/>
            <a:ext cx="2484222" cy="1467948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25" name="Rectangle 24"/>
          <p:cNvSpPr/>
          <p:nvPr userDrawn="1"/>
        </p:nvSpPr>
        <p:spPr>
          <a:xfrm>
            <a:off x="1472391" y="989095"/>
            <a:ext cx="1011831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31" name="Rectangle 30"/>
          <p:cNvSpPr/>
          <p:nvPr userDrawn="1"/>
        </p:nvSpPr>
        <p:spPr>
          <a:xfrm>
            <a:off x="8693778" y="-1"/>
            <a:ext cx="77764" cy="6857999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33" name="Picture 12" descr="NNSAlogo_Black.jp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 bwMode="auto">
          <a:xfrm>
            <a:off x="4039700" y="5921220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9" name="TextBox 18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5_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Rectangle 28"/>
          <p:cNvSpPr/>
          <p:nvPr userDrawn="1"/>
        </p:nvSpPr>
        <p:spPr>
          <a:xfrm>
            <a:off x="1" y="0"/>
            <a:ext cx="9143999" cy="6858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0" name="Rectangle 29"/>
          <p:cNvSpPr/>
          <p:nvPr userDrawn="1"/>
        </p:nvSpPr>
        <p:spPr>
          <a:xfrm>
            <a:off x="4571999" y="0"/>
            <a:ext cx="4572001" cy="2817515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4571999" y="5964768"/>
            <a:ext cx="4572001" cy="893232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7" name="Rectangle 16"/>
          <p:cNvSpPr/>
          <p:nvPr/>
        </p:nvSpPr>
        <p:spPr>
          <a:xfrm>
            <a:off x="4572001" y="2908379"/>
            <a:ext cx="1359657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7193248" y="1488545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Rectangle 19"/>
          <p:cNvSpPr/>
          <p:nvPr userDrawn="1"/>
        </p:nvSpPr>
        <p:spPr>
          <a:xfrm>
            <a:off x="4572000" y="4403587"/>
            <a:ext cx="4572000" cy="1467948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25" name="Rectangle 24"/>
          <p:cNvSpPr/>
          <p:nvPr userDrawn="1"/>
        </p:nvSpPr>
        <p:spPr>
          <a:xfrm>
            <a:off x="6044391" y="2908379"/>
            <a:ext cx="3099609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13" name="Rectangle 12"/>
          <p:cNvSpPr/>
          <p:nvPr/>
        </p:nvSpPr>
        <p:spPr>
          <a:xfrm rot="10800000">
            <a:off x="112655" y="-1"/>
            <a:ext cx="337567" cy="6857999"/>
          </a:xfrm>
          <a:prstGeom prst="rect">
            <a:avLst/>
          </a:prstGeom>
          <a:solidFill>
            <a:srgbClr val="9D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4" name="TextBox 13"/>
          <p:cNvSpPr txBox="1"/>
          <p:nvPr userDrawn="1"/>
        </p:nvSpPr>
        <p:spPr>
          <a:xfrm>
            <a:off x="700353" y="6375406"/>
            <a:ext cx="3761580" cy="57964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>
              <a:defRPr/>
            </a:pPr>
            <a:r>
              <a:rPr lang="en-US" sz="950" baseline="30000" dirty="0">
                <a:latin typeface="Arial" pitchFamily="-112" charset="0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</a:t>
            </a:r>
            <a:br>
              <a:rPr lang="en-US" sz="950" baseline="30000" dirty="0">
                <a:latin typeface="Arial" pitchFamily="-112" charset="0"/>
              </a:rPr>
            </a:br>
            <a:r>
              <a:rPr lang="en-US" sz="950" baseline="30000" dirty="0">
                <a:latin typeface="Arial" pitchFamily="-112" charset="0"/>
              </a:rPr>
              <a:t>SAND No. 2011–XXXXP.</a:t>
            </a:r>
          </a:p>
          <a:p>
            <a:pPr algn="l">
              <a:defRPr/>
            </a:pPr>
            <a:endParaRPr lang="en-US" sz="950" baseline="30000" dirty="0">
              <a:latin typeface="Arial" pitchFamily="-112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72418" y="1250965"/>
            <a:ext cx="3789515" cy="1233338"/>
          </a:xfrm>
        </p:spPr>
        <p:txBody>
          <a:bodyPr/>
          <a:lstStyle>
            <a:lvl1pPr algn="l">
              <a:lnSpc>
                <a:spcPts val="3800"/>
              </a:lnSpc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72418" y="2588978"/>
            <a:ext cx="3586315" cy="1085555"/>
          </a:xfrm>
        </p:spPr>
        <p:txBody>
          <a:bodyPr/>
          <a:lstStyle>
            <a:lvl1pPr marL="0" indent="0" algn="l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dirty="0"/>
              <a:t>Click to edit Master subtitle style</a:t>
            </a:r>
          </a:p>
        </p:txBody>
      </p:sp>
      <p:pic>
        <p:nvPicPr>
          <p:cNvPr id="27" name="Picture 13" descr="NNSAlogo_Black.jp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801957" y="6051407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72418" y="265178"/>
            <a:ext cx="1029382" cy="28515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defRPr sz="1100">
                <a:latin typeface="Calibri"/>
                <a:cs typeface="Calibri"/>
              </a:defRPr>
            </a:lvl1pPr>
          </a:lstStyle>
          <a:p>
            <a:fld id="{7D098A99-26EF-B34F-91F8-30EA53688AF7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31" name="Rectangle 30"/>
          <p:cNvSpPr/>
          <p:nvPr userDrawn="1"/>
        </p:nvSpPr>
        <p:spPr>
          <a:xfrm rot="10800000">
            <a:off x="1" y="-1"/>
            <a:ext cx="77764" cy="6857999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33" name="Picture 12" descr="NNSAlogo_Black.jp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 bwMode="auto">
          <a:xfrm>
            <a:off x="2077974" y="6039758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8" name="Picture 17" descr="SNL_motto_2 lines.pn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4995332" y="1586652"/>
            <a:ext cx="1935484" cy="394494"/>
          </a:xfrm>
          <a:prstGeom prst="rect">
            <a:avLst/>
          </a:prstGeom>
        </p:spPr>
      </p:pic>
      <p:pic>
        <p:nvPicPr>
          <p:cNvPr id="23" name="Picture 22" descr="World Map Graphic_full.png"/>
          <p:cNvPicPr>
            <a:picLocks noChangeAspect="1"/>
          </p:cNvPicPr>
          <p:nvPr userDrawn="1"/>
        </p:nvPicPr>
        <p:blipFill rotWithShape="1">
          <a:blip r:embed="rId6">
            <a:alphaModFix amt="34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2983" b="24463"/>
          <a:stretch/>
        </p:blipFill>
        <p:spPr>
          <a:xfrm>
            <a:off x="4572001" y="20421"/>
            <a:ext cx="4582281" cy="173869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xfrm>
            <a:off x="22300" y="6166934"/>
            <a:ext cx="2133600" cy="476250"/>
          </a:xfrm>
          <a:ln/>
        </p:spPr>
        <p:txBody>
          <a:bodyPr/>
          <a:lstStyle>
            <a:lvl1pPr>
              <a:defRPr>
                <a:latin typeface="Calibri"/>
                <a:cs typeface="Calibri"/>
              </a:defRPr>
            </a:lvl1pPr>
          </a:lstStyle>
          <a:p>
            <a:fld id="{C9CA6C2B-6061-6F46-BF6B-C0454CDDAB35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ADE15B5-4D50-754D-8585-236811896E05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14F66A0-55BE-484A-9667-5C4C7A46FB26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D31639C-5EF8-8C48-833F-078F90087180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535C3D4-B14E-194D-A22F-ABBD9D7BE7F7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1CFF6A9-F7ED-464D-9ECE-18CDAAFFF013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7865AE2-28C7-4947-8319-D60EEB07BE79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B0E4600-0381-4CF3-88F2-7ED7D2E3F9C8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6782EBC-51D7-AB40-8702-393A26BF0924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99A187D-6C3F-6D41-880E-F6B6C4095670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A07F8E1-8F00-1645-9B46-B2F7ACC8F53A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xAndTwoObj" preserve="1">
  <p:cSld name="Title, Tex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59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648200" y="3938588"/>
            <a:ext cx="4038600" cy="218757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8138B7F0-25BC-B045-8049-7CADA7B3A1D1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8" name="Rectangle 7"/>
          <p:cNvSpPr/>
          <p:nvPr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028" name="Picture 8" descr="SNL_color_stack.png"/>
          <p:cNvPicPr>
            <a:picLocks noChangeAspect="1"/>
          </p:cNvPicPr>
          <p:nvPr/>
        </p:nvPicPr>
        <p:blipFill>
          <a:blip r:embed="rId19"/>
          <a:srcRect/>
          <a:stretch>
            <a:fillRect/>
          </a:stretch>
        </p:blipFill>
        <p:spPr bwMode="auto">
          <a:xfrm>
            <a:off x="8001000" y="228600"/>
            <a:ext cx="936625" cy="4111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9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0"/>
            <a:ext cx="8229600" cy="991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1030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278740"/>
            <a:ext cx="8229600" cy="484742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109274" y="6166934"/>
            <a:ext cx="1490926" cy="2846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latin typeface="Calibri"/>
                <a:cs typeface="Calibri"/>
              </a:defRPr>
            </a:lvl1pPr>
          </a:lstStyle>
          <a:p>
            <a:fld id="{30B37176-1C50-7042-8162-64D2C2671FE5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8305800" y="6153150"/>
            <a:ext cx="609600" cy="374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latin typeface="Calibri"/>
                <a:cs typeface="Calibri"/>
              </a:defRPr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84" r:id="rId1"/>
    <p:sldLayoutId id="2147483798" r:id="rId2"/>
    <p:sldLayoutId id="2147483796" r:id="rId3"/>
    <p:sldLayoutId id="2147483799" r:id="rId4"/>
    <p:sldLayoutId id="2147483797" r:id="rId5"/>
    <p:sldLayoutId id="2147483800" r:id="rId6"/>
    <p:sldLayoutId id="2147483785" r:id="rId7"/>
    <p:sldLayoutId id="2147483786" r:id="rId8"/>
    <p:sldLayoutId id="2147483787" r:id="rId9"/>
    <p:sldLayoutId id="2147483788" r:id="rId10"/>
    <p:sldLayoutId id="2147483789" r:id="rId11"/>
    <p:sldLayoutId id="2147483790" r:id="rId12"/>
    <p:sldLayoutId id="2147483791" r:id="rId13"/>
    <p:sldLayoutId id="2147483792" r:id="rId14"/>
    <p:sldLayoutId id="2147483793" r:id="rId15"/>
    <p:sldLayoutId id="2147483794" r:id="rId16"/>
    <p:sldLayoutId id="2147483795" r:id="rId17"/>
  </p:sldLayoutIdLst>
  <p:hf hdr="0" ftr="0" dt="0"/>
  <p:txStyles>
    <p:titleStyle>
      <a:lvl1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/>
          <a:ea typeface="ＭＳ Ｐゴシック" charset="-128"/>
          <a:cs typeface="Calibri"/>
        </a:defRPr>
      </a:lvl1pPr>
      <a:lvl2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2pPr>
      <a:lvl3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3pPr>
      <a:lvl4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4pPr>
      <a:lvl5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Clr>
          <a:srgbClr val="102E54"/>
        </a:buClr>
        <a:buFont typeface="Wingdings" pitchFamily="-111" charset="2"/>
        <a:buChar char="§"/>
        <a:defRPr sz="2400">
          <a:solidFill>
            <a:schemeClr val="tx1"/>
          </a:solidFill>
          <a:latin typeface="Calibri"/>
          <a:ea typeface="ＭＳ Ｐゴシック" charset="-128"/>
          <a:cs typeface="Calibri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Clr>
          <a:srgbClr val="800000"/>
        </a:buClr>
        <a:buFont typeface="Wingdings" pitchFamily="-111" charset="2"/>
        <a:buChar char="§"/>
        <a:defRPr sz="2000"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Clr>
          <a:srgbClr val="9E8C78"/>
        </a:buClr>
        <a:buFont typeface="Wingdings" pitchFamily="-111" charset="2"/>
        <a:buChar char="§"/>
        <a:defRPr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Char char="–"/>
        <a:defRPr sz="1600"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3.png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7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15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15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15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3.pn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jpg"/><Relationship Id="rId7" Type="http://schemas.openxmlformats.org/officeDocument/2006/relationships/image" Target="../media/image29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5.jpg"/><Relationship Id="rId5" Type="http://schemas.openxmlformats.org/officeDocument/2006/relationships/image" Target="../media/image24.jpeg"/><Relationship Id="rId10" Type="http://schemas.openxmlformats.org/officeDocument/2006/relationships/image" Target="../media/image28.jpg"/><Relationship Id="rId4" Type="http://schemas.openxmlformats.org/officeDocument/2006/relationships/image" Target="../media/image25.png"/><Relationship Id="rId9" Type="http://schemas.openxmlformats.org/officeDocument/2006/relationships/image" Target="../media/image27.emf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3.png"/><Relationship Id="rId5" Type="http://schemas.openxmlformats.org/officeDocument/2006/relationships/image" Target="../media/image32.png"/><Relationship Id="rId4" Type="http://schemas.openxmlformats.org/officeDocument/2006/relationships/image" Target="../media/image31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3.png"/><Relationship Id="rId5" Type="http://schemas.openxmlformats.org/officeDocument/2006/relationships/image" Target="../media/image32.png"/><Relationship Id="rId4" Type="http://schemas.openxmlformats.org/officeDocument/2006/relationships/image" Target="../media/image31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6.png"/><Relationship Id="rId4" Type="http://schemas.openxmlformats.org/officeDocument/2006/relationships/image" Target="../media/image35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emf"/><Relationship Id="rId7" Type="http://schemas.openxmlformats.org/officeDocument/2006/relationships/image" Target="../media/image35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40.png"/><Relationship Id="rId5" Type="http://schemas.openxmlformats.org/officeDocument/2006/relationships/image" Target="../media/image39.emf"/><Relationship Id="rId4" Type="http://schemas.openxmlformats.org/officeDocument/2006/relationships/image" Target="../media/image38.emf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g"/><Relationship Id="rId7" Type="http://schemas.openxmlformats.org/officeDocument/2006/relationships/image" Target="../media/image50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5.png"/><Relationship Id="rId5" Type="http://schemas.openxmlformats.org/officeDocument/2006/relationships/image" Target="../media/image49.png"/><Relationship Id="rId4" Type="http://schemas.openxmlformats.org/officeDocument/2006/relationships/image" Target="../media/image42.jp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11.xml"/><Relationship Id="rId4" Type="http://schemas.openxmlformats.org/officeDocument/2006/relationships/image" Target="../media/image35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5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7" Type="http://schemas.openxmlformats.org/officeDocument/2006/relationships/image" Target="../media/image35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1.png"/><Relationship Id="rId5" Type="http://schemas.openxmlformats.org/officeDocument/2006/relationships/image" Target="../media/image48.png"/><Relationship Id="rId4" Type="http://schemas.openxmlformats.org/officeDocument/2006/relationships/image" Target="../media/image47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m4v"/><Relationship Id="rId1" Type="http://schemas.microsoft.com/office/2007/relationships/media" Target="../media/media1.m4v"/><Relationship Id="rId6" Type="http://schemas.openxmlformats.org/officeDocument/2006/relationships/image" Target="../media/image35.png"/><Relationship Id="rId5" Type="http://schemas.openxmlformats.org/officeDocument/2006/relationships/image" Target="../media/image52.png"/><Relationship Id="rId4" Type="http://schemas.openxmlformats.org/officeDocument/2006/relationships/notesSlide" Target="../notesSlides/notesSlide24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5.png"/><Relationship Id="rId4" Type="http://schemas.openxmlformats.org/officeDocument/2006/relationships/image" Target="../media/image54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5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5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35.png"/><Relationship Id="rId5" Type="http://schemas.openxmlformats.org/officeDocument/2006/relationships/image" Target="../media/image59.png"/><Relationship Id="rId4" Type="http://schemas.openxmlformats.org/officeDocument/2006/relationships/image" Target="../media/image58.emf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36.png"/><Relationship Id="rId5" Type="http://schemas.openxmlformats.org/officeDocument/2006/relationships/image" Target="../media/image35.png"/><Relationship Id="rId4" Type="http://schemas.openxmlformats.org/officeDocument/2006/relationships/image" Target="../media/image62.emf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7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7" Type="http://schemas.openxmlformats.org/officeDocument/2006/relationships/image" Target="../media/image310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1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/Relationships>
</file>

<file path=ppt/slides/_rels/slide35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0.png"/><Relationship Id="rId3" Type="http://schemas.openxmlformats.org/officeDocument/2006/relationships/image" Target="../media/image64.png"/><Relationship Id="rId7" Type="http://schemas.openxmlformats.org/officeDocument/2006/relationships/image" Target="../media/image321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7.xml"/><Relationship Id="rId11" Type="http://schemas.openxmlformats.org/officeDocument/2006/relationships/image" Target="../media/image340.png"/><Relationship Id="rId5" Type="http://schemas.openxmlformats.org/officeDocument/2006/relationships/image" Target="../media/image280.png"/><Relationship Id="rId10" Type="http://schemas.openxmlformats.org/officeDocument/2006/relationships/image" Target="../media/image301.png"/><Relationship Id="rId4" Type="http://schemas.openxmlformats.org/officeDocument/2006/relationships/image" Target="../media/image15.png"/><Relationship Id="rId9" Type="http://schemas.openxmlformats.org/officeDocument/2006/relationships/image" Target="../media/image330.png"/></Relationships>
</file>

<file path=ppt/slides/_rels/slide36.xml.rels><?xml version="1.0" encoding="UTF-8" standalone="yes"?>
<Relationships xmlns="http://schemas.openxmlformats.org/package/2006/relationships"><Relationship Id="rId8" Type="http://schemas.openxmlformats.org/officeDocument/2006/relationships/image" Target="../media/image301.png"/><Relationship Id="rId3" Type="http://schemas.openxmlformats.org/officeDocument/2006/relationships/image" Target="../media/image64.png"/><Relationship Id="rId7" Type="http://schemas.openxmlformats.org/officeDocument/2006/relationships/image" Target="../media/image360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50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Relationship Id="rId9" Type="http://schemas.openxmlformats.org/officeDocument/2006/relationships/image" Target="../media/image37.pn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7" Type="http://schemas.openxmlformats.org/officeDocument/2006/relationships/image" Target="../media/image38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1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/Relationships>
</file>

<file path=ppt/slides/_rels/slide3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9.png"/><Relationship Id="rId3" Type="http://schemas.openxmlformats.org/officeDocument/2006/relationships/image" Target="../media/image64.png"/><Relationship Id="rId7" Type="http://schemas.openxmlformats.org/officeDocument/2006/relationships/image" Target="../media/image330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1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Relationship Id="rId9" Type="http://schemas.openxmlformats.org/officeDocument/2006/relationships/image" Target="../media/image401.png"/></Relationships>
</file>

<file path=ppt/slides/_rels/slide39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0.png"/><Relationship Id="rId3" Type="http://schemas.openxmlformats.org/officeDocument/2006/relationships/image" Target="../media/image41.png"/><Relationship Id="rId7" Type="http://schemas.openxmlformats.org/officeDocument/2006/relationships/image" Target="../media/image39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80.png"/><Relationship Id="rId5" Type="http://schemas.openxmlformats.org/officeDocument/2006/relationships/image" Target="../media/image15.png"/><Relationship Id="rId10" Type="http://schemas.openxmlformats.org/officeDocument/2006/relationships/image" Target="../media/image430.png"/><Relationship Id="rId4" Type="http://schemas.openxmlformats.org/officeDocument/2006/relationships/image" Target="../media/image64.png"/><Relationship Id="rId9" Type="http://schemas.openxmlformats.org/officeDocument/2006/relationships/image" Target="../media/image301.png"/></Relationships>
</file>

<file path=ppt/slides/_rels/slide40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0.png"/><Relationship Id="rId3" Type="http://schemas.openxmlformats.org/officeDocument/2006/relationships/image" Target="../media/image41.png"/><Relationship Id="rId7" Type="http://schemas.openxmlformats.org/officeDocument/2006/relationships/image" Target="../media/image39.pn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80.png"/><Relationship Id="rId5" Type="http://schemas.openxmlformats.org/officeDocument/2006/relationships/image" Target="../media/image15.png"/><Relationship Id="rId10" Type="http://schemas.openxmlformats.org/officeDocument/2006/relationships/image" Target="../media/image430.png"/><Relationship Id="rId4" Type="http://schemas.openxmlformats.org/officeDocument/2006/relationships/image" Target="../media/image64.png"/><Relationship Id="rId9" Type="http://schemas.openxmlformats.org/officeDocument/2006/relationships/image" Target="../media/image301.pn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7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70.png"/><Relationship Id="rId5" Type="http://schemas.openxmlformats.org/officeDocument/2006/relationships/image" Target="../media/image36.png"/><Relationship Id="rId4" Type="http://schemas.openxmlformats.org/officeDocument/2006/relationships/image" Target="../media/image35.pn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42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0.png"/><Relationship Id="rId2" Type="http://schemas.openxmlformats.org/officeDocument/2006/relationships/notesSlide" Target="../notesSlides/notesSlide4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80.png"/><Relationship Id="rId5" Type="http://schemas.openxmlformats.org/officeDocument/2006/relationships/image" Target="../media/image67.png"/><Relationship Id="rId4" Type="http://schemas.openxmlformats.org/officeDocument/2006/relationships/image" Target="../media/image66.png"/></Relationships>
</file>

<file path=ppt/slides/_rels/slide46.xml.rels><?xml version="1.0" encoding="UTF-8" standalone="yes"?>
<Relationships xmlns="http://schemas.openxmlformats.org/package/2006/relationships"><Relationship Id="rId8" Type="http://schemas.openxmlformats.org/officeDocument/2006/relationships/image" Target="../media/image69.png"/><Relationship Id="rId3" Type="http://schemas.microsoft.com/office/2007/relationships/media" Target="../media/media3.mp4"/><Relationship Id="rId7" Type="http://schemas.openxmlformats.org/officeDocument/2006/relationships/image" Target="../media/image68.png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6" Type="http://schemas.openxmlformats.org/officeDocument/2006/relationships/notesSlide" Target="../notesSlides/notesSlide44.xml"/><Relationship Id="rId5" Type="http://schemas.openxmlformats.org/officeDocument/2006/relationships/slideLayout" Target="../slideLayouts/slideLayout7.xml"/><Relationship Id="rId4" Type="http://schemas.openxmlformats.org/officeDocument/2006/relationships/video" Target="../media/media3.mp4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0.png"/><Relationship Id="rId2" Type="http://schemas.openxmlformats.org/officeDocument/2006/relationships/notesSlide" Target="../notesSlides/notesSlide45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70.png"/></Relationships>
</file>

<file path=ppt/slides/_rels/slide48.xml.rels><?xml version="1.0" encoding="UTF-8" standalone="yes"?>
<Relationships xmlns="http://schemas.openxmlformats.org/package/2006/relationships"><Relationship Id="rId8" Type="http://schemas.openxmlformats.org/officeDocument/2006/relationships/image" Target="../media/image82.png"/><Relationship Id="rId3" Type="http://schemas.openxmlformats.org/officeDocument/2006/relationships/image" Target="../media/image71.png"/><Relationship Id="rId7" Type="http://schemas.openxmlformats.org/officeDocument/2006/relationships/image" Target="../media/image81.png"/><Relationship Id="rId2" Type="http://schemas.openxmlformats.org/officeDocument/2006/relationships/notesSlide" Target="../notesSlides/notesSlide46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0.png"/><Relationship Id="rId5" Type="http://schemas.openxmlformats.org/officeDocument/2006/relationships/image" Target="../media/image73.png"/><Relationship Id="rId4" Type="http://schemas.openxmlformats.org/officeDocument/2006/relationships/image" Target="../media/image72.png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4.avi"/><Relationship Id="rId1" Type="http://schemas.microsoft.com/office/2007/relationships/media" Target="../media/media4.avi"/><Relationship Id="rId5" Type="http://schemas.openxmlformats.org/officeDocument/2006/relationships/image" Target="../media/image74.png"/><Relationship Id="rId4" Type="http://schemas.openxmlformats.org/officeDocument/2006/relationships/notesSlide" Target="../notesSlides/notesSlide47.xml"/></Relationships>
</file>

<file path=ppt/slides/_rels/slide50.xml.rels><?xml version="1.0" encoding="UTF-8" standalone="yes"?>
<Relationships xmlns="http://schemas.openxmlformats.org/package/2006/relationships"><Relationship Id="rId8" Type="http://schemas.openxmlformats.org/officeDocument/2006/relationships/image" Target="../media/image660.png"/><Relationship Id="rId3" Type="http://schemas.openxmlformats.org/officeDocument/2006/relationships/image" Target="../media/image75.png"/><Relationship Id="rId7" Type="http://schemas.openxmlformats.org/officeDocument/2006/relationships/image" Target="../media/image630.png"/><Relationship Id="rId2" Type="http://schemas.openxmlformats.org/officeDocument/2006/relationships/notesSlide" Target="../notesSlides/notesSlide48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8.jpg"/><Relationship Id="rId5" Type="http://schemas.openxmlformats.org/officeDocument/2006/relationships/image" Target="../media/image77.png"/><Relationship Id="rId4" Type="http://schemas.openxmlformats.org/officeDocument/2006/relationships/image" Target="../media/image76.png"/><Relationship Id="rId9" Type="http://schemas.openxmlformats.org/officeDocument/2006/relationships/image" Target="../media/image88.png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7" Type="http://schemas.openxmlformats.org/officeDocument/2006/relationships/image" Target="../media/image81.jpg"/><Relationship Id="rId2" Type="http://schemas.openxmlformats.org/officeDocument/2006/relationships/video" Target="../media/media5.avi"/><Relationship Id="rId1" Type="http://schemas.microsoft.com/office/2007/relationships/media" Target="../media/media5.avi"/><Relationship Id="rId6" Type="http://schemas.openxmlformats.org/officeDocument/2006/relationships/image" Target="../media/image80.jpg"/><Relationship Id="rId5" Type="http://schemas.openxmlformats.org/officeDocument/2006/relationships/image" Target="../media/image690.png"/><Relationship Id="rId4" Type="http://schemas.openxmlformats.org/officeDocument/2006/relationships/image" Target="../media/image79.png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6.avi"/><Relationship Id="rId1" Type="http://schemas.microsoft.com/office/2007/relationships/media" Target="../media/media6.avi"/><Relationship Id="rId5" Type="http://schemas.openxmlformats.org/officeDocument/2006/relationships/image" Target="../media/image84.png"/><Relationship Id="rId4" Type="http://schemas.openxmlformats.org/officeDocument/2006/relationships/image" Target="../media/image83.png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5.png"/><Relationship Id="rId1" Type="http://schemas.openxmlformats.org/officeDocument/2006/relationships/slideLayout" Target="../slideLayouts/slideLayout11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49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50.xml"/><Relationship Id="rId1" Type="http://schemas.openxmlformats.org/officeDocument/2006/relationships/slideLayout" Target="../slideLayouts/slideLayout7.xml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51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5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9.png"/><Relationship Id="rId5" Type="http://schemas.openxmlformats.org/officeDocument/2006/relationships/image" Target="../media/image87.png"/><Relationship Id="rId4" Type="http://schemas.openxmlformats.org/officeDocument/2006/relationships/image" Target="../media/image86.jpg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3.xml"/><Relationship Id="rId1" Type="http://schemas.openxmlformats.org/officeDocument/2006/relationships/slideLayout" Target="../slideLayouts/slideLayout7.xml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jpg"/><Relationship Id="rId2" Type="http://schemas.openxmlformats.org/officeDocument/2006/relationships/notesSlide" Target="../notesSlides/notesSlide54.xml"/><Relationship Id="rId1" Type="http://schemas.openxmlformats.org/officeDocument/2006/relationships/slideLayout" Target="../slideLayouts/slideLayout7.xml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jpg"/><Relationship Id="rId2" Type="http://schemas.openxmlformats.org/officeDocument/2006/relationships/notesSlide" Target="../notesSlides/notesSlide55.xml"/><Relationship Id="rId1" Type="http://schemas.openxmlformats.org/officeDocument/2006/relationships/slideLayout" Target="../slideLayouts/slideLayout7.xml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jpg"/><Relationship Id="rId2" Type="http://schemas.openxmlformats.org/officeDocument/2006/relationships/notesSlide" Target="../notesSlides/notesSlide56.xml"/><Relationship Id="rId1" Type="http://schemas.openxmlformats.org/officeDocument/2006/relationships/slideLayout" Target="../slideLayouts/slideLayout7.xml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57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800.png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0.png"/><Relationship Id="rId2" Type="http://schemas.openxmlformats.org/officeDocument/2006/relationships/notesSlide" Target="../notesSlides/notesSlide58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2.png"/></Relationships>
</file>

<file path=ppt/slides/_rels/slide6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notesSlide" Target="../notesSlides/notesSlide59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00.png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60.xml"/><Relationship Id="rId1" Type="http://schemas.openxmlformats.org/officeDocument/2006/relationships/slideLayout" Target="../slideLayouts/slideLayout7.xml"/></Relationships>
</file>

<file path=ppt/slides/_rels/slide66.xml.rels><?xml version="1.0" encoding="UTF-8" standalone="yes"?>
<Relationships xmlns="http://schemas.openxmlformats.org/package/2006/relationships"><Relationship Id="rId8" Type="http://schemas.openxmlformats.org/officeDocument/2006/relationships/image" Target="../media/image96.emf"/><Relationship Id="rId3" Type="http://schemas.openxmlformats.org/officeDocument/2006/relationships/image" Target="../media/image91.emf"/><Relationship Id="rId7" Type="http://schemas.openxmlformats.org/officeDocument/2006/relationships/image" Target="../media/image95.emf"/><Relationship Id="rId2" Type="http://schemas.openxmlformats.org/officeDocument/2006/relationships/notesSlide" Target="../notesSlides/notesSlide6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4.emf"/><Relationship Id="rId5" Type="http://schemas.openxmlformats.org/officeDocument/2006/relationships/image" Target="../media/image93.emf"/><Relationship Id="rId10" Type="http://schemas.openxmlformats.org/officeDocument/2006/relationships/image" Target="../media/image98.emf"/><Relationship Id="rId4" Type="http://schemas.openxmlformats.org/officeDocument/2006/relationships/image" Target="../media/image92.emf"/><Relationship Id="rId9" Type="http://schemas.openxmlformats.org/officeDocument/2006/relationships/image" Target="../media/image97.emf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62.xml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99.wmf"/><Relationship Id="rId5" Type="http://schemas.openxmlformats.org/officeDocument/2006/relationships/oleObject" Target="../embeddings/oleObject1.bin"/><Relationship Id="rId4" Type="http://schemas.openxmlformats.org/officeDocument/2006/relationships/image" Target="../media/image100.png"/></Relationships>
</file>

<file path=ppt/slides/_rels/slide68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1.bin"/><Relationship Id="rId3" Type="http://schemas.openxmlformats.org/officeDocument/2006/relationships/notesSlide" Target="../notesSlides/notesSlide63.xml"/><Relationship Id="rId7" Type="http://schemas.openxmlformats.org/officeDocument/2006/relationships/image" Target="../media/image104.pn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103.png"/><Relationship Id="rId5" Type="http://schemas.openxmlformats.org/officeDocument/2006/relationships/image" Target="../media/image102.png"/><Relationship Id="rId4" Type="http://schemas.openxmlformats.org/officeDocument/2006/relationships/image" Target="../media/image101.png"/><Relationship Id="rId9" Type="http://schemas.openxmlformats.org/officeDocument/2006/relationships/image" Target="../media/image99.wmf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5.png"/><Relationship Id="rId2" Type="http://schemas.openxmlformats.org/officeDocument/2006/relationships/notesSlide" Target="../notesSlides/notesSlide64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5.png"/><Relationship Id="rId4" Type="http://schemas.openxmlformats.org/officeDocument/2006/relationships/image" Target="../media/image106.png"/></Relationships>
</file>

<file path=ppt/slides/_rels/slide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7.png"/><Relationship Id="rId2" Type="http://schemas.openxmlformats.org/officeDocument/2006/relationships/notesSlide" Target="../notesSlides/notesSlide65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5.png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8.png"/><Relationship Id="rId2" Type="http://schemas.openxmlformats.org/officeDocument/2006/relationships/notesSlide" Target="../notesSlides/notesSlide66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5.png"/><Relationship Id="rId4" Type="http://schemas.openxmlformats.org/officeDocument/2006/relationships/image" Target="../media/image109.png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0.emf"/><Relationship Id="rId2" Type="http://schemas.openxmlformats.org/officeDocument/2006/relationships/notesSlide" Target="../notesSlides/notesSlide67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13.png"/><Relationship Id="rId5" Type="http://schemas.openxmlformats.org/officeDocument/2006/relationships/image" Target="../media/image112.png"/><Relationship Id="rId4" Type="http://schemas.openxmlformats.org/officeDocument/2006/relationships/image" Target="../media/image111.emf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5.png"/><Relationship Id="rId2" Type="http://schemas.openxmlformats.org/officeDocument/2006/relationships/image" Target="../media/image114.png"/><Relationship Id="rId1" Type="http://schemas.openxmlformats.org/officeDocument/2006/relationships/slideLayout" Target="../slideLayouts/slideLayout11.xml"/><Relationship Id="rId5" Type="http://schemas.openxmlformats.org/officeDocument/2006/relationships/image" Target="../media/image117.emf"/><Relationship Id="rId4" Type="http://schemas.openxmlformats.org/officeDocument/2006/relationships/image" Target="../media/image116.png"/></Relationships>
</file>

<file path=ppt/slides/_rels/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9.emf"/><Relationship Id="rId7" Type="http://schemas.openxmlformats.org/officeDocument/2006/relationships/image" Target="../media/image120.emf"/><Relationship Id="rId2" Type="http://schemas.openxmlformats.org/officeDocument/2006/relationships/image" Target="../media/image118.emf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116.png"/><Relationship Id="rId5" Type="http://schemas.openxmlformats.org/officeDocument/2006/relationships/image" Target="../media/image115.png"/><Relationship Id="rId4" Type="http://schemas.openxmlformats.org/officeDocument/2006/relationships/image" Target="../media/image114.png"/></Relationships>
</file>

<file path=ppt/slides/_rels/slide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1.png"/><Relationship Id="rId2" Type="http://schemas.openxmlformats.org/officeDocument/2006/relationships/notesSlide" Target="../notesSlides/notesSlide68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23.png"/><Relationship Id="rId4" Type="http://schemas.openxmlformats.org/officeDocument/2006/relationships/image" Target="../media/image122.png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4.png"/><Relationship Id="rId2" Type="http://schemas.openxmlformats.org/officeDocument/2006/relationships/notesSlide" Target="../notesSlides/notesSlide69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.png"/></Relationships>
</file>

<file path=ppt/slides/_rels/slide7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0.emf"/><Relationship Id="rId3" Type="http://schemas.openxmlformats.org/officeDocument/2006/relationships/image" Target="../media/image125.png"/><Relationship Id="rId7" Type="http://schemas.openxmlformats.org/officeDocument/2006/relationships/image" Target="../media/image129.emf"/><Relationship Id="rId2" Type="http://schemas.openxmlformats.org/officeDocument/2006/relationships/notesSlide" Target="../notesSlides/notesSlide70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28.emf"/><Relationship Id="rId5" Type="http://schemas.openxmlformats.org/officeDocument/2006/relationships/image" Target="../media/image127.emf"/><Relationship Id="rId4" Type="http://schemas.openxmlformats.org/officeDocument/2006/relationships/image" Target="../media/image126.png"/><Relationship Id="rId9" Type="http://schemas.openxmlformats.org/officeDocument/2006/relationships/image" Target="../media/image131.emf"/></Relationships>
</file>

<file path=ppt/slides/_rels/slide7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7.avi"/><Relationship Id="rId1" Type="http://schemas.microsoft.com/office/2007/relationships/media" Target="../media/media7.avi"/><Relationship Id="rId6" Type="http://schemas.openxmlformats.org/officeDocument/2006/relationships/image" Target="../media/image134.emf"/><Relationship Id="rId5" Type="http://schemas.openxmlformats.org/officeDocument/2006/relationships/image" Target="../media/image133.png"/><Relationship Id="rId4" Type="http://schemas.openxmlformats.org/officeDocument/2006/relationships/image" Target="../media/image132.png"/></Relationships>
</file>

<file path=ppt/slides/_rels/slide7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71.xml"/><Relationship Id="rId1" Type="http://schemas.openxmlformats.org/officeDocument/2006/relationships/slideLayout" Target="../slideLayouts/slideLayout7.xml"/></Relationships>
</file>

<file path=ppt/slides/_rels/slide8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2" Type="http://schemas.openxmlformats.org/officeDocument/2006/relationships/notesSlide" Target="../notesSlides/notesSlide7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png"/></Relationships>
</file>

<file path=ppt/slides/_rels/slide8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0.png"/><Relationship Id="rId3" Type="http://schemas.openxmlformats.org/officeDocument/2006/relationships/image" Target="../media/image135.png"/><Relationship Id="rId7" Type="http://schemas.openxmlformats.org/officeDocument/2006/relationships/image" Target="../media/image139.png"/><Relationship Id="rId2" Type="http://schemas.openxmlformats.org/officeDocument/2006/relationships/notesSlide" Target="../notesSlides/notesSlide7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38.png"/><Relationship Id="rId5" Type="http://schemas.openxmlformats.org/officeDocument/2006/relationships/image" Target="../media/image137.png"/><Relationship Id="rId4" Type="http://schemas.openxmlformats.org/officeDocument/2006/relationships/image" Target="../media/image136.png"/></Relationships>
</file>

<file path=ppt/slides/_rels/slide8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1.png"/><Relationship Id="rId2" Type="http://schemas.openxmlformats.org/officeDocument/2006/relationships/notesSlide" Target="../notesSlides/notesSlide74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2.png"/></Relationships>
</file>

<file path=ppt/slides/_rels/slide8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5.jpg"/><Relationship Id="rId3" Type="http://schemas.openxmlformats.org/officeDocument/2006/relationships/image" Target="../media/image380.png"/><Relationship Id="rId7" Type="http://schemas.openxmlformats.org/officeDocument/2006/relationships/image" Target="../media/image144.jpg"/><Relationship Id="rId2" Type="http://schemas.openxmlformats.org/officeDocument/2006/relationships/notesSlide" Target="../notesSlides/notesSlide7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3.jpg"/><Relationship Id="rId5" Type="http://schemas.openxmlformats.org/officeDocument/2006/relationships/image" Target="../media/image400.png"/><Relationship Id="rId4" Type="http://schemas.openxmlformats.org/officeDocument/2006/relationships/image" Target="../media/image390.png"/><Relationship Id="rId9" Type="http://schemas.openxmlformats.org/officeDocument/2006/relationships/image" Target="../media/image440.png"/></Relationships>
</file>

<file path=ppt/slides/_rels/slide84.xml.rels><?xml version="1.0" encoding="UTF-8" standalone="yes"?>
<Relationships xmlns="http://schemas.openxmlformats.org/package/2006/relationships"><Relationship Id="rId8" Type="http://schemas.openxmlformats.org/officeDocument/2006/relationships/image" Target="../media/image600.png"/><Relationship Id="rId13" Type="http://schemas.openxmlformats.org/officeDocument/2006/relationships/image" Target="../media/image149.png"/><Relationship Id="rId18" Type="http://schemas.openxmlformats.org/officeDocument/2006/relationships/image" Target="../media/image700.png"/><Relationship Id="rId3" Type="http://schemas.openxmlformats.org/officeDocument/2006/relationships/image" Target="../media/image580.png"/><Relationship Id="rId7" Type="http://schemas.openxmlformats.org/officeDocument/2006/relationships/image" Target="../media/image145.jpg"/><Relationship Id="rId12" Type="http://schemas.openxmlformats.org/officeDocument/2006/relationships/image" Target="../media/image148.png"/><Relationship Id="rId17" Type="http://schemas.openxmlformats.org/officeDocument/2006/relationships/image" Target="../media/image691.png"/><Relationship Id="rId2" Type="http://schemas.openxmlformats.org/officeDocument/2006/relationships/notesSlide" Target="../notesSlides/notesSlide76.xml"/><Relationship Id="rId16" Type="http://schemas.openxmlformats.org/officeDocument/2006/relationships/image" Target="../media/image680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4.jpg"/><Relationship Id="rId11" Type="http://schemas.openxmlformats.org/officeDocument/2006/relationships/image" Target="../media/image147.png"/><Relationship Id="rId5" Type="http://schemas.openxmlformats.org/officeDocument/2006/relationships/image" Target="../media/image143.jpg"/><Relationship Id="rId15" Type="http://schemas.openxmlformats.org/officeDocument/2006/relationships/image" Target="../media/image151.png"/><Relationship Id="rId10" Type="http://schemas.openxmlformats.org/officeDocument/2006/relationships/image" Target="../media/image146.png"/><Relationship Id="rId19" Type="http://schemas.openxmlformats.org/officeDocument/2006/relationships/image" Target="../media/image711.png"/><Relationship Id="rId4" Type="http://schemas.openxmlformats.org/officeDocument/2006/relationships/image" Target="../media/image590.png"/><Relationship Id="rId9" Type="http://schemas.openxmlformats.org/officeDocument/2006/relationships/image" Target="../media/image610.png"/><Relationship Id="rId14" Type="http://schemas.openxmlformats.org/officeDocument/2006/relationships/image" Target="../media/image150.png"/></Relationships>
</file>

<file path=ppt/slides/_rels/slide85.xml.rels><?xml version="1.0" encoding="UTF-8" standalone="yes"?>
<Relationships xmlns="http://schemas.openxmlformats.org/package/2006/relationships"><Relationship Id="rId8" Type="http://schemas.openxmlformats.org/officeDocument/2006/relationships/image" Target="../media/image500.png"/><Relationship Id="rId13" Type="http://schemas.openxmlformats.org/officeDocument/2006/relationships/image" Target="../media/image156.png"/><Relationship Id="rId3" Type="http://schemas.openxmlformats.org/officeDocument/2006/relationships/slideLayout" Target="../slideLayouts/slideLayout7.xml"/><Relationship Id="rId7" Type="http://schemas.openxmlformats.org/officeDocument/2006/relationships/image" Target="../media/image490.png"/><Relationship Id="rId12" Type="http://schemas.openxmlformats.org/officeDocument/2006/relationships/image" Target="../media/image155.jpg"/><Relationship Id="rId2" Type="http://schemas.openxmlformats.org/officeDocument/2006/relationships/video" Target="../media/media8.mp4"/><Relationship Id="rId1" Type="http://schemas.microsoft.com/office/2007/relationships/media" Target="../media/media8.mp4"/><Relationship Id="rId6" Type="http://schemas.openxmlformats.org/officeDocument/2006/relationships/image" Target="../media/image731.png"/><Relationship Id="rId11" Type="http://schemas.openxmlformats.org/officeDocument/2006/relationships/image" Target="../media/image154.jpg"/><Relationship Id="rId5" Type="http://schemas.openxmlformats.org/officeDocument/2006/relationships/image" Target="../media/image152.png"/><Relationship Id="rId10" Type="http://schemas.openxmlformats.org/officeDocument/2006/relationships/image" Target="../media/image153.jpg"/><Relationship Id="rId4" Type="http://schemas.openxmlformats.org/officeDocument/2006/relationships/notesSlide" Target="../notesSlides/notesSlide77.xml"/><Relationship Id="rId9" Type="http://schemas.openxmlformats.org/officeDocument/2006/relationships/image" Target="../media/image510.png"/></Relationships>
</file>

<file path=ppt/slides/_rels/slide8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7.png"/><Relationship Id="rId2" Type="http://schemas.openxmlformats.org/officeDocument/2006/relationships/notesSlide" Target="../notesSlides/notesSlide78.xml"/><Relationship Id="rId1" Type="http://schemas.openxmlformats.org/officeDocument/2006/relationships/slideLayout" Target="../slideLayouts/slideLayout7.xml"/></Relationships>
</file>

<file path=ppt/slides/_rels/slide8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9.avi"/><Relationship Id="rId1" Type="http://schemas.microsoft.com/office/2007/relationships/media" Target="../media/media9.avi"/><Relationship Id="rId5" Type="http://schemas.openxmlformats.org/officeDocument/2006/relationships/image" Target="../media/image710.png"/><Relationship Id="rId4" Type="http://schemas.openxmlformats.org/officeDocument/2006/relationships/image" Target="../media/image158.png"/></Relationships>
</file>

<file path=ppt/slides/_rels/slide8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10.avi"/><Relationship Id="rId1" Type="http://schemas.microsoft.com/office/2007/relationships/media" Target="../media/media10.avi"/><Relationship Id="rId5" Type="http://schemas.openxmlformats.org/officeDocument/2006/relationships/image" Target="../media/image730.png"/><Relationship Id="rId4" Type="http://schemas.openxmlformats.org/officeDocument/2006/relationships/image" Target="../media/image159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notched-cylinder-hex-coarse-tet-fine-reference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" y="2562153"/>
            <a:ext cx="2445022" cy="1671173"/>
          </a:xfrm>
          <a:prstGeom prst="rect">
            <a:avLst/>
          </a:prstGeom>
        </p:spPr>
      </p:pic>
      <p:pic>
        <p:nvPicPr>
          <p:cNvPr id="3" name="Picture 2" descr="notched-cylinder-hex-coarse-tet-fine-deformed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31711" y="2562152"/>
            <a:ext cx="2445022" cy="1671172"/>
          </a:xfrm>
          <a:prstGeom prst="rect">
            <a:avLst/>
          </a:prstGeom>
        </p:spPr>
      </p:pic>
      <p:pic>
        <p:nvPicPr>
          <p:cNvPr id="10" name="Picture 9" descr="notched-cylinder-hex-coarse-tet-fine-deformed-nomesh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90337" y="2562153"/>
            <a:ext cx="2453663" cy="1671171"/>
          </a:xfrm>
          <a:prstGeom prst="rect">
            <a:avLst/>
          </a:prstGeom>
        </p:spPr>
      </p:pic>
      <p:pic>
        <p:nvPicPr>
          <p:cNvPr id="11" name="Picture 10" descr="notched-cylinder-hex-coarse-tet-fine-reference-nomesh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36594" y="2562152"/>
            <a:ext cx="2445022" cy="1671173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590800" y="6488668"/>
            <a:ext cx="40767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SAND2019-5577 C</a:t>
            </a:r>
          </a:p>
        </p:txBody>
      </p:sp>
      <p:sp>
        <p:nvSpPr>
          <p:cNvPr id="9" name="TextBox 2"/>
          <p:cNvSpPr txBox="1"/>
          <p:nvPr/>
        </p:nvSpPr>
        <p:spPr>
          <a:xfrm>
            <a:off x="2238550" y="6071586"/>
            <a:ext cx="6858001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/>
            <a:r>
              <a:rPr lang="en-US" sz="800" dirty="0">
                <a:latin typeface="Calibri" panose="020F0502020204030204" pitchFamily="34" charset="0"/>
                <a:cs typeface="Calibri" panose="020F0502020204030204" pitchFamily="34" charset="0"/>
              </a:rPr>
              <a:t>Sandia National Laboratories is a multi-mission laboratory managed and operated by National Technology and Engineering Solutions of Sandia, LLC., a wholly owned subsidiary of Honeywell International, Inc., for the U.S. Department of Energy’s National Nuclear Security Administration under contract DE-NA0003525. </a:t>
            </a:r>
          </a:p>
        </p:txBody>
      </p:sp>
      <p:sp>
        <p:nvSpPr>
          <p:cNvPr id="20" name="Title 1">
            <a:extLst>
              <a:ext uri="{FF2B5EF4-FFF2-40B4-BE49-F238E27FC236}">
                <a16:creationId xmlns:a16="http://schemas.microsoft.com/office/drawing/2014/main" id="{F3EEACC0-4226-402F-A688-26830F937B0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664096" y="4311852"/>
            <a:ext cx="6035040" cy="735015"/>
          </a:xfrm>
        </p:spPr>
        <p:txBody>
          <a:bodyPr/>
          <a:lstStyle/>
          <a:p>
            <a:pPr algn="ctr"/>
            <a:r>
              <a:rPr lang="en-US" sz="2200" b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 Schwarz Alternating Method for Multiscale Coupling in Solid Mechanics</a:t>
            </a:r>
          </a:p>
        </p:txBody>
      </p:sp>
      <p:sp>
        <p:nvSpPr>
          <p:cNvPr id="21" name="Subtitle 2">
            <a:extLst>
              <a:ext uri="{FF2B5EF4-FFF2-40B4-BE49-F238E27FC236}">
                <a16:creationId xmlns:a16="http://schemas.microsoft.com/office/drawing/2014/main" id="{DCC6304E-4E35-4314-ABCA-4A809745B62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303" y="5038551"/>
            <a:ext cx="9121697" cy="1025365"/>
          </a:xfrm>
        </p:spPr>
        <p:txBody>
          <a:bodyPr/>
          <a:lstStyle/>
          <a:p>
            <a:pPr algn="ctr"/>
            <a:r>
              <a:rPr lang="en-US" sz="1800" dirty="0"/>
              <a:t>Alejandro Mota</a:t>
            </a:r>
            <a:r>
              <a:rPr lang="en-US" sz="1800" baseline="30000" dirty="0"/>
              <a:t>1</a:t>
            </a:r>
            <a:r>
              <a:rPr lang="en-US" sz="1800" dirty="0"/>
              <a:t>, </a:t>
            </a:r>
            <a:r>
              <a:rPr lang="en-US" sz="1800" u="sng" dirty="0"/>
              <a:t>Irina Tezaur</a:t>
            </a:r>
            <a:r>
              <a:rPr lang="en-US" sz="1800" baseline="30000" dirty="0"/>
              <a:t>1</a:t>
            </a:r>
            <a:r>
              <a:rPr lang="en-US" sz="1800" dirty="0"/>
              <a:t>,</a:t>
            </a:r>
            <a:r>
              <a:rPr lang="en-US" sz="1800" b="1" dirty="0"/>
              <a:t> </a:t>
            </a:r>
            <a:r>
              <a:rPr lang="en-US" sz="1800" dirty="0"/>
              <a:t>Coleman Alleman</a:t>
            </a:r>
            <a:r>
              <a:rPr lang="en-US" sz="1800" baseline="30000" dirty="0"/>
              <a:t>1</a:t>
            </a:r>
            <a:r>
              <a:rPr lang="en-US" sz="1800" dirty="0"/>
              <a:t>, Greg Phlipot</a:t>
            </a:r>
            <a:r>
              <a:rPr lang="en-US" sz="1800" baseline="30000" dirty="0"/>
              <a:t>2</a:t>
            </a:r>
          </a:p>
          <a:p>
            <a:pPr algn="ctr"/>
            <a:r>
              <a:rPr lang="en-US" sz="1600" baseline="30000" dirty="0"/>
              <a:t>1</a:t>
            </a:r>
            <a:r>
              <a:rPr lang="en-US" sz="1600" dirty="0"/>
              <a:t>Sandia National Laboratories, Livermore, CA, USA.  </a:t>
            </a:r>
            <a:r>
              <a:rPr lang="en-US" sz="1600" baseline="30000" dirty="0"/>
              <a:t>2</a:t>
            </a:r>
            <a:r>
              <a:rPr lang="en-US" sz="1600" dirty="0"/>
              <a:t>California Institute of Technology, Pasadena, CA, USA.</a:t>
            </a:r>
          </a:p>
          <a:p>
            <a:pPr algn="ctr"/>
            <a:r>
              <a:rPr lang="en-US" sz="1800" dirty="0">
                <a:latin typeface="Calibri" panose="020F0502020204030204" pitchFamily="34" charset="0"/>
              </a:rPr>
              <a:t>COUPLED 2019          </a:t>
            </a:r>
            <a:r>
              <a:rPr lang="en-US" sz="1800" dirty="0" err="1">
                <a:latin typeface="Calibri" panose="020F0502020204030204" pitchFamily="34" charset="0"/>
              </a:rPr>
              <a:t>Sitges</a:t>
            </a:r>
            <a:r>
              <a:rPr lang="en-US" sz="1800" dirty="0">
                <a:latin typeface="Calibri" panose="020F0502020204030204" pitchFamily="34" charset="0"/>
              </a:rPr>
              <a:t>, Spain         June 3-5, 2019</a:t>
            </a:r>
          </a:p>
          <a:p>
            <a:pPr algn="ctr"/>
            <a:endParaRPr lang="en-US" sz="1800" dirty="0"/>
          </a:p>
        </p:txBody>
      </p:sp>
    </p:spTree>
    <p:extLst>
      <p:ext uri="{BB962C8B-B14F-4D97-AF65-F5344CB8AC3E}">
        <p14:creationId xmlns:p14="http://schemas.microsoft.com/office/powerpoint/2010/main" val="388381836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9457258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44DE2AE-9255-44CD-876C-0B9709E1A561}"/>
              </a:ext>
            </a:extLst>
          </p:cNvPr>
          <p:cNvSpPr/>
          <p:nvPr/>
        </p:nvSpPr>
        <p:spPr>
          <a:xfrm>
            <a:off x="304800" y="1315259"/>
            <a:ext cx="6285781" cy="1962779"/>
          </a:xfrm>
          <a:prstGeom prst="rect">
            <a:avLst/>
          </a:prstGeom>
          <a:noFill/>
          <a:ln>
            <a:solidFill>
              <a:srgbClr val="357977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A199F3C5-12EC-427E-BB6A-0E79F6F43E30}"/>
              </a:ext>
            </a:extLst>
          </p:cNvPr>
          <p:cNvSpPr txBox="1"/>
          <p:nvPr/>
        </p:nvSpPr>
        <p:spPr>
          <a:xfrm>
            <a:off x="4008222" y="2816373"/>
            <a:ext cx="333910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i="1" dirty="0">
                <a:solidFill>
                  <a:srgbClr val="357977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COUPLED 2017 talk</a:t>
            </a:r>
          </a:p>
        </p:txBody>
      </p:sp>
    </p:spTree>
    <p:extLst>
      <p:ext uri="{BB962C8B-B14F-4D97-AF65-F5344CB8AC3E}">
        <p14:creationId xmlns:p14="http://schemas.microsoft.com/office/powerpoint/2010/main" val="3547299604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44DE2AE-9255-44CD-876C-0B9709E1A561}"/>
              </a:ext>
            </a:extLst>
          </p:cNvPr>
          <p:cNvSpPr/>
          <p:nvPr/>
        </p:nvSpPr>
        <p:spPr>
          <a:xfrm>
            <a:off x="304800" y="3337758"/>
            <a:ext cx="6285781" cy="1962779"/>
          </a:xfrm>
          <a:prstGeom prst="rect">
            <a:avLst/>
          </a:prstGeom>
          <a:noFill/>
          <a:ln>
            <a:solidFill>
              <a:srgbClr val="00B05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A199F3C5-12EC-427E-BB6A-0E79F6F43E30}"/>
              </a:ext>
            </a:extLst>
          </p:cNvPr>
          <p:cNvSpPr txBox="1"/>
          <p:nvPr/>
        </p:nvSpPr>
        <p:spPr>
          <a:xfrm>
            <a:off x="4971767" y="4255440"/>
            <a:ext cx="333910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i="1" dirty="0">
                <a:solidFill>
                  <a:srgbClr val="00B05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NEW!</a:t>
            </a:r>
          </a:p>
        </p:txBody>
      </p:sp>
    </p:spTree>
    <p:extLst>
      <p:ext uri="{BB962C8B-B14F-4D97-AF65-F5344CB8AC3E}">
        <p14:creationId xmlns:p14="http://schemas.microsoft.com/office/powerpoint/2010/main" val="26176517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b="1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514985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Motivation for Concurrent Multiscale Coupling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265295" y="1480954"/>
            <a:ext cx="4808510" cy="459826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b="1" i="1" kern="1200" dirty="0">
                <a:latin typeface="Calibri" pitchFamily="34" charset="0"/>
                <a:cs typeface="Calibri" pitchFamily="34" charset="0"/>
              </a:rPr>
              <a:t>Large scale 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structural </a:t>
            </a:r>
            <a:r>
              <a:rPr lang="en-US" sz="1800" b="1" i="1" kern="1200" dirty="0">
                <a:latin typeface="Calibri" pitchFamily="34" charset="0"/>
                <a:cs typeface="Calibri" pitchFamily="34" charset="0"/>
              </a:rPr>
              <a:t>failure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frequently originates from </a:t>
            </a:r>
            <a:r>
              <a:rPr lang="en-US" sz="1800" b="1" i="1" kern="1200" dirty="0">
                <a:latin typeface="Calibri" pitchFamily="34" charset="0"/>
                <a:cs typeface="Calibri" pitchFamily="34" charset="0"/>
              </a:rPr>
              <a:t>small scale 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phenomena such as defects, </a:t>
            </a:r>
            <a:r>
              <a:rPr lang="en-US" sz="1800" kern="1200" dirty="0" err="1">
                <a:latin typeface="Calibri" pitchFamily="34" charset="0"/>
                <a:cs typeface="Calibri" pitchFamily="34" charset="0"/>
              </a:rPr>
              <a:t>microcracks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</a:t>
            </a:r>
            <a:r>
              <a:rPr lang="en-US" sz="1800" dirty="0" err="1">
                <a:latin typeface="Calibri" pitchFamily="34" charset="0"/>
                <a:cs typeface="Calibri" pitchFamily="34" charset="0"/>
              </a:rPr>
              <a:t>inhomogeneities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and more, which grow quickly in unstable manner.</a:t>
            </a:r>
            <a:endParaRPr lang="en-US" sz="1800" kern="12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000" kern="1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Failure occurs due to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tightly coupled interaction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between small scale (stress concentrations, material instabilities, cracks, etc.) and large scale (vibration, impact, high loads and other perturbations)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endParaRPr lang="en-US" sz="1800" dirty="0">
              <a:solidFill>
                <a:srgbClr val="1F497D"/>
              </a:solidFill>
              <a:latin typeface="Calibri" pitchFamily="34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75948" y="1203770"/>
            <a:ext cx="3328942" cy="2085856"/>
          </a:xfrm>
          <a:prstGeom prst="rect">
            <a:avLst/>
          </a:prstGeom>
        </p:spPr>
      </p:pic>
      <p:sp>
        <p:nvSpPr>
          <p:cNvPr id="11" name="Subtitle 2"/>
          <p:cNvSpPr txBox="1">
            <a:spLocks/>
          </p:cNvSpPr>
          <p:nvPr/>
        </p:nvSpPr>
        <p:spPr bwMode="auto">
          <a:xfrm>
            <a:off x="5678142" y="3387272"/>
            <a:ext cx="3126748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Roof failure of Boeing 737 aircraft due to fatigue cracks. From </a:t>
            </a:r>
            <a:r>
              <a:rPr lang="en-US" sz="1400" i="1" dirty="0" err="1"/>
              <a:t>imechanica.org</a:t>
            </a:r>
            <a:endParaRPr lang="en-US" sz="1400" i="1" dirty="0"/>
          </a:p>
        </p:txBody>
      </p:sp>
      <p:pic>
        <p:nvPicPr>
          <p:cNvPr id="9" name="Picture 8" descr="Coupling6Simplified.pd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14340" y="3951039"/>
            <a:ext cx="2747656" cy="2435516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79344" y="4636481"/>
            <a:ext cx="4360126" cy="1477328"/>
          </a:xfrm>
          <a:prstGeom prst="rect">
            <a:avLst/>
          </a:prstGeom>
          <a:solidFill>
            <a:srgbClr val="66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itchFamily="34" charset="0"/>
                <a:cs typeface="Calibri" pitchFamily="34" charset="0"/>
              </a:rPr>
              <a:t>Concurrent multiscale methods </a:t>
            </a:r>
            <a:r>
              <a:rPr lang="en-US" dirty="0">
                <a:latin typeface="Calibri" pitchFamily="34" charset="0"/>
                <a:cs typeface="Calibri" pitchFamily="34" charset="0"/>
              </a:rPr>
              <a:t>are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essential</a:t>
            </a:r>
            <a:r>
              <a:rPr lang="en-US" dirty="0">
                <a:latin typeface="Calibri" pitchFamily="34" charset="0"/>
                <a:cs typeface="Calibri" pitchFamily="34" charset="0"/>
              </a:rPr>
              <a:t> for understanding and prediction of behavior of engineering systems when a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small scale failure </a:t>
            </a:r>
            <a:r>
              <a:rPr lang="en-US" dirty="0">
                <a:latin typeface="Calibri" pitchFamily="34" charset="0"/>
                <a:cs typeface="Calibri" pitchFamily="34" charset="0"/>
              </a:rPr>
              <a:t>determines the performance of the entire system.</a:t>
            </a:r>
          </a:p>
        </p:txBody>
      </p:sp>
      <p:sp>
        <p:nvSpPr>
          <p:cNvPr id="13" name="Subtitle 2"/>
          <p:cNvSpPr txBox="1">
            <a:spLocks/>
          </p:cNvSpPr>
          <p:nvPr/>
        </p:nvSpPr>
        <p:spPr bwMode="auto">
          <a:xfrm>
            <a:off x="4956627" y="5323877"/>
            <a:ext cx="2197790" cy="61466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Surface flaw in pressure vessel: interacts with microstructure, which may or may not lead to failure.</a:t>
            </a:r>
            <a:endParaRPr lang="en-US" sz="1400" i="1" dirty="0"/>
          </a:p>
        </p:txBody>
      </p:sp>
    </p:spTree>
    <p:extLst>
      <p:ext uri="{BB962C8B-B14F-4D97-AF65-F5344CB8AC3E}">
        <p14:creationId xmlns:p14="http://schemas.microsoft.com/office/powerpoint/2010/main" val="324341044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8FEA3595-7E6E-49CF-90A8-6C72008A91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89576" y="4285815"/>
            <a:ext cx="5142191" cy="2379222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86876" y="184963"/>
            <a:ext cx="8923309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Requirements for Multiscale Coupling Method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876" y="891665"/>
            <a:ext cx="8744891" cy="459826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buFont typeface="Courier New" panose="02070309020205020404" pitchFamily="49" charset="0"/>
              <a:buChar char="o"/>
              <a:defRPr/>
            </a:pPr>
            <a:r>
              <a:rPr lang="en-US" sz="2000" dirty="0">
                <a:latin typeface="Calibri" pitchFamily="34" charset="0"/>
              </a:rPr>
              <a:t>Coupling is </a:t>
            </a:r>
            <a:r>
              <a:rPr lang="en-US" sz="2000" b="1" i="1" dirty="0">
                <a:latin typeface="Calibri" pitchFamily="34" charset="0"/>
              </a:rPr>
              <a:t>concurrent</a:t>
            </a:r>
            <a:r>
              <a:rPr lang="en-US" sz="2000" dirty="0">
                <a:latin typeface="Calibri" pitchFamily="34" charset="0"/>
              </a:rPr>
              <a:t> (two-way).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</a:endParaRPr>
          </a:p>
          <a:p>
            <a:pPr>
              <a:buFont typeface="Courier New" panose="02070309020205020404" pitchFamily="49" charset="0"/>
              <a:buChar char="o"/>
              <a:defRPr/>
            </a:pPr>
            <a:r>
              <a:rPr lang="en-US" sz="2000" b="1" i="1" dirty="0">
                <a:latin typeface="Calibri" pitchFamily="34" charset="0"/>
              </a:rPr>
              <a:t>Ease of implementation </a:t>
            </a:r>
            <a:r>
              <a:rPr lang="en-US" sz="2000" dirty="0">
                <a:latin typeface="Calibri" pitchFamily="34" charset="0"/>
              </a:rPr>
              <a:t>into existing massively-parallel HPC codes.</a:t>
            </a:r>
            <a:endParaRPr lang="en-US" sz="2000" b="1" i="1" dirty="0">
              <a:latin typeface="Calibri" pitchFamily="34" charset="0"/>
            </a:endParaRPr>
          </a:p>
          <a:p>
            <a:pPr>
              <a:buFont typeface="Courier New" panose="02070309020205020404" pitchFamily="49" charset="0"/>
              <a:buChar char="o"/>
              <a:defRPr/>
            </a:pPr>
            <a:endParaRPr lang="en-US" sz="800" b="1" i="1" dirty="0">
              <a:latin typeface="Calibri" pitchFamily="34" charset="0"/>
            </a:endParaRPr>
          </a:p>
          <a:p>
            <a:pPr>
              <a:buFont typeface="Courier New" panose="02070309020205020404" pitchFamily="49" charset="0"/>
              <a:buChar char="o"/>
              <a:defRPr/>
            </a:pPr>
            <a:r>
              <a:rPr lang="en-US" sz="2000" b="1" i="1" dirty="0">
                <a:latin typeface="Calibri" pitchFamily="34" charset="0"/>
              </a:rPr>
              <a:t>Scalable, fast, robust </a:t>
            </a:r>
            <a:r>
              <a:rPr lang="en-US" sz="2000" dirty="0">
                <a:latin typeface="Calibri" pitchFamily="34" charset="0"/>
              </a:rPr>
              <a:t>(we target </a:t>
            </a:r>
            <a:r>
              <a:rPr lang="en-US" sz="2000" b="1" i="1" dirty="0">
                <a:latin typeface="Calibri" pitchFamily="34" charset="0"/>
              </a:rPr>
              <a:t>real</a:t>
            </a:r>
            <a:r>
              <a:rPr lang="en-US" sz="2000" dirty="0">
                <a:latin typeface="Calibri" pitchFamily="34" charset="0"/>
              </a:rPr>
              <a:t> engineering problems, e.g., analyses involving failure of bolted components!).</a:t>
            </a:r>
          </a:p>
          <a:p>
            <a:pPr>
              <a:buFont typeface="Courier New" panose="02070309020205020404" pitchFamily="49" charset="0"/>
              <a:buChar char="o"/>
              <a:defRPr/>
            </a:pPr>
            <a:endParaRPr lang="en-US" sz="800" dirty="0">
              <a:latin typeface="Calibri" pitchFamily="34" charset="0"/>
            </a:endParaRPr>
          </a:p>
          <a:p>
            <a:pPr>
              <a:buFont typeface="Courier New" panose="02070309020205020404" pitchFamily="49" charset="0"/>
              <a:buChar char="o"/>
              <a:defRPr/>
            </a:pPr>
            <a:r>
              <a:rPr lang="en-US" sz="2000" b="1" i="1" dirty="0">
                <a:latin typeface="Calibri" pitchFamily="34" charset="0"/>
              </a:rPr>
              <a:t>“Plug-and-play” framework</a:t>
            </a:r>
            <a:r>
              <a:rPr lang="en-US" sz="2000" dirty="0">
                <a:latin typeface="Calibri" pitchFamily="34" charset="0"/>
              </a:rPr>
              <a:t>: simplifies task of meshing complex geometries! </a:t>
            </a:r>
          </a:p>
          <a:p>
            <a:pPr>
              <a:buFont typeface="Courier New" panose="02070309020205020404" pitchFamily="49" charset="0"/>
              <a:buChar char="o"/>
              <a:defRPr/>
            </a:pPr>
            <a:endParaRPr lang="en-US" sz="400" dirty="0">
              <a:latin typeface="Calibri" pitchFamily="34" charset="0"/>
            </a:endParaRP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r>
              <a:rPr lang="en-US" dirty="0">
                <a:latin typeface="Calibri" pitchFamily="34" charset="0"/>
              </a:rPr>
              <a:t>Ability to couple regions with </a:t>
            </a:r>
            <a:r>
              <a:rPr lang="en-US" b="1" i="1" dirty="0">
                <a:latin typeface="Calibri" pitchFamily="34" charset="0"/>
              </a:rPr>
              <a:t>different non-conformal meshes</a:t>
            </a:r>
            <a:r>
              <a:rPr lang="en-US" dirty="0">
                <a:latin typeface="Calibri" pitchFamily="34" charset="0"/>
              </a:rPr>
              <a:t>, </a:t>
            </a:r>
            <a:r>
              <a:rPr lang="en-US" b="1" i="1" dirty="0">
                <a:latin typeface="Calibri" pitchFamily="34" charset="0"/>
              </a:rPr>
              <a:t>different element types</a:t>
            </a:r>
            <a:r>
              <a:rPr lang="en-US" i="1" dirty="0">
                <a:latin typeface="Calibri" pitchFamily="34" charset="0"/>
              </a:rPr>
              <a:t> </a:t>
            </a:r>
            <a:r>
              <a:rPr lang="en-US" dirty="0">
                <a:latin typeface="Calibri" pitchFamily="34" charset="0"/>
              </a:rPr>
              <a:t>and </a:t>
            </a:r>
            <a:r>
              <a:rPr lang="en-US" b="1" i="1" dirty="0">
                <a:latin typeface="Calibri" pitchFamily="34" charset="0"/>
              </a:rPr>
              <a:t>different levels of refinement.</a:t>
            </a: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endParaRPr lang="en-US" sz="400" b="1" i="1" dirty="0">
              <a:latin typeface="Calibri" pitchFamily="34" charset="0"/>
            </a:endParaRP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r>
              <a:rPr lang="en-US" dirty="0">
                <a:latin typeface="Calibri" pitchFamily="34" charset="0"/>
              </a:rPr>
              <a:t>Ability to use </a:t>
            </a:r>
            <a:r>
              <a:rPr lang="en-US" b="1" i="1" dirty="0">
                <a:latin typeface="Calibri" pitchFamily="34" charset="0"/>
              </a:rPr>
              <a:t>different solvers/time-integrators </a:t>
            </a:r>
            <a:r>
              <a:rPr lang="en-US" dirty="0">
                <a:latin typeface="Calibri" pitchFamily="34" charset="0"/>
              </a:rPr>
              <a:t>in different regions.</a:t>
            </a: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endParaRPr lang="en-US" b="1" i="1" dirty="0">
              <a:latin typeface="Calibri" pitchFamily="34" charset="0"/>
            </a:endParaRP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endParaRPr lang="en-US" sz="2000" dirty="0">
              <a:latin typeface="Calibri" pitchFamily="34" charset="0"/>
            </a:endParaRPr>
          </a:p>
          <a:p>
            <a:pPr marL="0" indent="0">
              <a:buNone/>
              <a:defRPr/>
            </a:pPr>
            <a:endParaRPr lang="en-US" sz="2000" b="1" i="1" dirty="0">
              <a:latin typeface="Calibri" pitchFamily="34" charset="0"/>
            </a:endParaRPr>
          </a:p>
          <a:p>
            <a:pPr>
              <a:buFont typeface="Wingdings" panose="05000000000000000000" pitchFamily="2" charset="2"/>
              <a:buChar char="q"/>
              <a:defRPr/>
            </a:pPr>
            <a:endParaRPr lang="en-US" sz="2000" dirty="0">
              <a:latin typeface="Calibri" pitchFamily="34" charset="0"/>
            </a:endParaRPr>
          </a:p>
          <a:p>
            <a:pPr>
              <a:buFont typeface="Wingdings" panose="05000000000000000000" pitchFamily="2" charset="2"/>
              <a:buChar char="q"/>
              <a:defRPr/>
            </a:pPr>
            <a:endParaRPr lang="en-US" sz="2000" dirty="0">
              <a:latin typeface="Calibri" pitchFamily="34" charset="0"/>
            </a:endParaRPr>
          </a:p>
          <a:p>
            <a:pPr>
              <a:defRPr/>
            </a:pPr>
            <a:endParaRPr lang="en-US" sz="2000" dirty="0">
              <a:latin typeface="Calibri" pitchFamily="34" charset="0"/>
            </a:endParaRPr>
          </a:p>
          <a:p>
            <a:pPr>
              <a:defRPr/>
            </a:pPr>
            <a:endParaRPr lang="en-US" sz="2000" dirty="0">
              <a:latin typeface="Calibri" pitchFamily="34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FD6185D4-B5CF-4FF1-9368-041B6239602A}"/>
              </a:ext>
            </a:extLst>
          </p:cNvPr>
          <p:cNvSpPr txBox="1"/>
          <p:nvPr/>
        </p:nvSpPr>
        <p:spPr>
          <a:xfrm>
            <a:off x="86876" y="4522637"/>
            <a:ext cx="3994473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Courier New" panose="02070309020205020404" pitchFamily="49" charset="0"/>
              <a:buChar char="o"/>
              <a:defRPr/>
            </a:pPr>
            <a:r>
              <a:rPr lang="en-US" sz="2000" dirty="0">
                <a:latin typeface="Calibri" pitchFamily="34" charset="0"/>
              </a:rPr>
              <a:t>Coupling does not introduce </a:t>
            </a:r>
            <a:r>
              <a:rPr lang="en-US" sz="2000" b="1" i="1" dirty="0">
                <a:latin typeface="Calibri" pitchFamily="34" charset="0"/>
              </a:rPr>
              <a:t>nonphysical artifacts.</a:t>
            </a:r>
          </a:p>
          <a:p>
            <a:pPr marL="285750" indent="-285750">
              <a:buFont typeface="Courier New" panose="02070309020205020404" pitchFamily="49" charset="0"/>
              <a:buChar char="o"/>
              <a:defRPr/>
            </a:pPr>
            <a:endParaRPr lang="en-US" sz="800" b="1" i="1" dirty="0">
              <a:latin typeface="Calibri" pitchFamily="34" charset="0"/>
            </a:endParaRPr>
          </a:p>
          <a:p>
            <a:pPr marL="285750" indent="-285750">
              <a:buFont typeface="Courier New" panose="02070309020205020404" pitchFamily="49" charset="0"/>
              <a:buChar char="o"/>
              <a:defRPr/>
            </a:pPr>
            <a:r>
              <a:rPr lang="en-US" sz="2000" b="1" i="1" dirty="0">
                <a:latin typeface="Calibri" pitchFamily="34" charset="0"/>
              </a:rPr>
              <a:t>Theoretical</a:t>
            </a:r>
            <a:r>
              <a:rPr lang="en-US" sz="2000" dirty="0">
                <a:latin typeface="Calibri" pitchFamily="34" charset="0"/>
              </a:rPr>
              <a:t> convergence properties/guarantees.</a:t>
            </a:r>
          </a:p>
          <a:p>
            <a:pPr marL="285750" indent="-285750">
              <a:buFont typeface="Courier New" panose="02070309020205020404" pitchFamily="49" charset="0"/>
              <a:buChar char="o"/>
              <a:defRPr/>
            </a:pPr>
            <a:endParaRPr lang="en-US" sz="800" dirty="0">
              <a:latin typeface="Calibri" pitchFamily="34" charset="0"/>
            </a:endParaRPr>
          </a:p>
          <a:p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376311623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</p:spTree>
    <p:extLst>
      <p:ext uri="{BB962C8B-B14F-4D97-AF65-F5344CB8AC3E}">
        <p14:creationId xmlns:p14="http://schemas.microsoft.com/office/powerpoint/2010/main" val="336617703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/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solidFill>
                <a:srgbClr val="FFFFCC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u="sng" dirty="0">
                    <a:latin typeface="Calibri" panose="020F0502020204030204" pitchFamily="34" charset="0"/>
                  </a:rPr>
                  <a:t>Requirement for convergence</a:t>
                </a:r>
                <a:r>
                  <a:rPr lang="en-US" dirty="0">
                    <a:latin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⋂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≠∅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blipFill>
                <a:blip r:embed="rId5"/>
                <a:stretch>
                  <a:fillRect l="-139" t="-6349" b="-2222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14445116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/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solidFill>
                <a:srgbClr val="FFFFCC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u="sng" dirty="0">
                    <a:latin typeface="Calibri" panose="020F0502020204030204" pitchFamily="34" charset="0"/>
                  </a:rPr>
                  <a:t>Requirement for convergence</a:t>
                </a:r>
                <a:r>
                  <a:rPr lang="en-US" dirty="0">
                    <a:latin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⋂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≠∅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blipFill>
                <a:blip r:embed="rId5"/>
                <a:stretch>
                  <a:fillRect l="-139" t="-6349" b="-2222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4" name="TextBox 13">
            <a:extLst>
              <a:ext uri="{FF2B5EF4-FFF2-40B4-BE49-F238E27FC236}">
                <a16:creationId xmlns:a16="http://schemas.microsoft.com/office/drawing/2014/main" id="{1C183278-ABE9-4709-B35A-80E90669D7C4}"/>
              </a:ext>
            </a:extLst>
          </p:cNvPr>
          <p:cNvSpPr txBox="1"/>
          <p:nvPr/>
        </p:nvSpPr>
        <p:spPr>
          <a:xfrm>
            <a:off x="142434" y="5217141"/>
            <a:ext cx="860874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>
                <a:latin typeface="Calibri" panose="020F0502020204030204" pitchFamily="34" charset="0"/>
              </a:rPr>
              <a:t>Schwarz alternating method most commonly used as a </a:t>
            </a:r>
            <a:r>
              <a:rPr lang="en-US" b="1" i="1" dirty="0">
                <a:latin typeface="Calibri" panose="020F0502020204030204" pitchFamily="34" charset="0"/>
              </a:rPr>
              <a:t>preconditioner</a:t>
            </a:r>
            <a:r>
              <a:rPr lang="en-US" dirty="0">
                <a:latin typeface="Calibri" panose="020F0502020204030204" pitchFamily="34" charset="0"/>
              </a:rPr>
              <a:t> for </a:t>
            </a:r>
            <a:r>
              <a:rPr lang="en-US" dirty="0" err="1">
                <a:latin typeface="Calibri" panose="020F0502020204030204" pitchFamily="34" charset="0"/>
              </a:rPr>
              <a:t>Krylov</a:t>
            </a:r>
            <a:r>
              <a:rPr lang="en-US" dirty="0">
                <a:latin typeface="Calibri" panose="020F0502020204030204" pitchFamily="34" charset="0"/>
              </a:rPr>
              <a:t> iterative methods to solve linear algebraic equations.</a:t>
            </a:r>
          </a:p>
          <a:p>
            <a:endParaRPr lang="en-US" sz="400" dirty="0"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4884123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/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solidFill>
                <a:srgbClr val="FFFFCC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u="sng" dirty="0">
                    <a:latin typeface="Calibri" panose="020F0502020204030204" pitchFamily="34" charset="0"/>
                  </a:rPr>
                  <a:t>Requirement for convergence</a:t>
                </a:r>
                <a:r>
                  <a:rPr lang="en-US" dirty="0">
                    <a:latin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⋂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≠∅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blipFill>
                <a:blip r:embed="rId5"/>
                <a:stretch>
                  <a:fillRect l="-139" t="-6349" b="-2222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4" name="TextBox 13">
            <a:extLst>
              <a:ext uri="{FF2B5EF4-FFF2-40B4-BE49-F238E27FC236}">
                <a16:creationId xmlns:a16="http://schemas.microsoft.com/office/drawing/2014/main" id="{1C183278-ABE9-4709-B35A-80E90669D7C4}"/>
              </a:ext>
            </a:extLst>
          </p:cNvPr>
          <p:cNvSpPr txBox="1"/>
          <p:nvPr/>
        </p:nvSpPr>
        <p:spPr>
          <a:xfrm>
            <a:off x="142434" y="5217141"/>
            <a:ext cx="860874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>
                <a:latin typeface="Calibri" panose="020F0502020204030204" pitchFamily="34" charset="0"/>
              </a:rPr>
              <a:t>Schwarz alternating method most commonly used as a </a:t>
            </a:r>
            <a:r>
              <a:rPr lang="en-US" b="1" i="1" dirty="0">
                <a:latin typeface="Calibri" panose="020F0502020204030204" pitchFamily="34" charset="0"/>
              </a:rPr>
              <a:t>preconditioner</a:t>
            </a:r>
            <a:r>
              <a:rPr lang="en-US" dirty="0">
                <a:latin typeface="Calibri" panose="020F0502020204030204" pitchFamily="34" charset="0"/>
              </a:rPr>
              <a:t> for </a:t>
            </a:r>
            <a:r>
              <a:rPr lang="en-US" dirty="0" err="1">
                <a:latin typeface="Calibri" panose="020F0502020204030204" pitchFamily="34" charset="0"/>
              </a:rPr>
              <a:t>Krylov</a:t>
            </a:r>
            <a:r>
              <a:rPr lang="en-US" dirty="0">
                <a:latin typeface="Calibri" panose="020F0502020204030204" pitchFamily="34" charset="0"/>
              </a:rPr>
              <a:t> iterative methods to solve linear algebraic equations.</a:t>
            </a:r>
          </a:p>
          <a:p>
            <a:endParaRPr lang="en-US" sz="400" dirty="0">
              <a:latin typeface="Calibri" panose="020F0502020204030204" pitchFamily="34" charset="0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3742286E-8B2E-4A30-9C2C-E770B1CFB102}"/>
              </a:ext>
            </a:extLst>
          </p:cNvPr>
          <p:cNvSpPr txBox="1"/>
          <p:nvPr/>
        </p:nvSpPr>
        <p:spPr>
          <a:xfrm>
            <a:off x="959682" y="5943982"/>
            <a:ext cx="7191860" cy="646331"/>
          </a:xfrm>
          <a:prstGeom prst="rect">
            <a:avLst/>
          </a:prstGeom>
          <a:solidFill>
            <a:srgbClr val="CC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Novel idea: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using the Schwarz alternating as a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discretization method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for solving multiscale partial differential equations (PDEs).</a:t>
            </a:r>
          </a:p>
        </p:txBody>
      </p:sp>
    </p:spTree>
    <p:extLst>
      <p:ext uri="{BB962C8B-B14F-4D97-AF65-F5344CB8AC3E}">
        <p14:creationId xmlns:p14="http://schemas.microsoft.com/office/powerpoint/2010/main" val="317698780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b="1" dirty="0" err="1">
                <a:latin typeface="Calibri" panose="020F0502020204030204" pitchFamily="34" charset="0"/>
              </a:rPr>
              <a:t>Quasistatics</a:t>
            </a:r>
            <a:r>
              <a:rPr lang="en-US" sz="2400" b="1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428356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64932" y="0"/>
            <a:ext cx="8186271" cy="458815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Multiscale Coupling in </a:t>
            </a:r>
            <a:r>
              <a:rPr lang="en-US" sz="3600" dirty="0" err="1">
                <a:solidFill>
                  <a:schemeClr val="tx1"/>
                </a:solidFill>
              </a:rPr>
              <a:t>Quasistatics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24342" y="3539485"/>
            <a:ext cx="9001370" cy="325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800" b="1" dirty="0">
                <a:solidFill>
                  <a:srgbClr val="0070C0"/>
                </a:solidFill>
                <a:latin typeface="Calibri" pitchFamily="34" charset="0"/>
                <a:cs typeface="Calibri" pitchFamily="34" charset="0"/>
              </a:rPr>
              <a:t>Advantages:</a:t>
            </a: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Conceptually very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simple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Allows the coupling of regions 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non-conforming meshes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element types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and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levels of refinement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200" dirty="0">
              <a:solidFill>
                <a:srgbClr val="1F497D"/>
              </a:solidFill>
              <a:latin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Information is exchanged among two or more regions, making coupling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concurrent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solvers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can be used for the different regions.</a:t>
            </a:r>
          </a:p>
          <a:p>
            <a:pPr marL="0" indent="0">
              <a:buNone/>
              <a:defRPr/>
            </a:pPr>
            <a:endParaRPr lang="en-US" sz="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material models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can be coupled if they are compatible in the overlap region.</a:t>
            </a:r>
          </a:p>
          <a:p>
            <a:pPr>
              <a:defRPr/>
            </a:pPr>
            <a:r>
              <a:rPr lang="en-US" sz="1800" dirty="0"/>
              <a:t>Simplifies the task of </a:t>
            </a:r>
            <a:r>
              <a:rPr lang="en-US" sz="1800" b="1" i="1" dirty="0"/>
              <a:t>meshing complex geometries </a:t>
            </a:r>
            <a:r>
              <a:rPr lang="en-US" sz="1800" dirty="0"/>
              <a:t>for the different scales.</a:t>
            </a:r>
            <a:endParaRPr lang="en-US" sz="1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3891" y="1359614"/>
            <a:ext cx="7937896" cy="2031923"/>
          </a:xfrm>
          <a:prstGeom prst="rect">
            <a:avLst/>
          </a:prstGeom>
        </p:spPr>
      </p:pic>
      <p:pic>
        <p:nvPicPr>
          <p:cNvPr id="9" name="Picture 8" descr="Screen Shot 2015-10-25 at 10.37.18 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58067" y="1955266"/>
            <a:ext cx="1818502" cy="10211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0873040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6" name="Content Placeholder 2"/>
              <p:cNvSpPr txBox="1">
                <a:spLocks/>
              </p:cNvSpPr>
              <p:nvPr/>
            </p:nvSpPr>
            <p:spPr bwMode="auto">
              <a:xfrm>
                <a:off x="71343" y="1629449"/>
                <a:ext cx="6050677" cy="413715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lvl1pPr marL="342900" indent="-3429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lr>
                    <a:srgbClr val="102E54"/>
                  </a:buClr>
                  <a:buFont typeface="Wingdings" pitchFamily="-111" charset="2"/>
                  <a:buChar char="§"/>
                  <a:defRPr sz="2400">
                    <a:solidFill>
                      <a:schemeClr val="tx1"/>
                    </a:solidFill>
                    <a:latin typeface="Calibri"/>
                    <a:ea typeface="ＭＳ Ｐゴシック" charset="-128"/>
                    <a:cs typeface="Calibri"/>
                  </a:defRPr>
                </a:lvl1pPr>
                <a:lvl2pPr marL="742950" indent="-28575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lr>
                    <a:srgbClr val="800000"/>
                  </a:buClr>
                  <a:buFont typeface="Wingdings" pitchFamily="-111" charset="2"/>
                  <a:buChar char="§"/>
                  <a:defRPr sz="2000"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2pPr>
                <a:lvl3pPr marL="11430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lr>
                    <a:srgbClr val="9E8C78"/>
                  </a:buClr>
                  <a:buFont typeface="Wingdings" pitchFamily="-111" charset="2"/>
                  <a:buChar char="§"/>
                  <a:defRPr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3pPr>
                <a:lvl4pPr marL="16002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–"/>
                  <a:defRPr sz="1600"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4pPr>
                <a:lvl5pPr marL="20574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1600"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5pPr>
                <a:lvl6pPr marL="25146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6pPr>
                <a:lvl7pPr marL="29718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7pPr>
                <a:lvl8pPr marL="34290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8pPr>
                <a:lvl9pPr marL="38862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9pPr>
              </a:lstStyle>
              <a:p>
                <a:pPr>
                  <a:defRPr/>
                </a:pP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S. L. </a:t>
                </a:r>
                <a:r>
                  <a:rPr lang="en-US" sz="1800" b="1" u="sng" kern="1200" dirty="0" err="1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Sobolev</a:t>
                </a: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 (1936)</a:t>
                </a:r>
                <a:r>
                  <a:rPr lang="en-US" sz="1800" u="sng" kern="1200" dirty="0">
                    <a:latin typeface="Calibri" pitchFamily="34" charset="0"/>
                    <a:cs typeface="Calibri" pitchFamily="34" charset="0"/>
                  </a:rPr>
                  <a:t>: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 posed Schwarz method for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linear elasticity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in </a:t>
                </a:r>
                <a:r>
                  <a:rPr lang="en-US" sz="1800" kern="1200" dirty="0" err="1">
                    <a:latin typeface="Calibri" pitchFamily="34" charset="0"/>
                    <a:cs typeface="Calibri" pitchFamily="34" charset="0"/>
                  </a:rPr>
                  <a:t>variational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form and </a:t>
                </a:r>
                <a:r>
                  <a:rPr lang="en-US" sz="1800" b="1" i="1" dirty="0">
                    <a:latin typeface="Calibri" pitchFamily="34" charset="0"/>
                    <a:cs typeface="Calibri" pitchFamily="34" charset="0"/>
                  </a:rPr>
                  <a:t>proved method’s convergence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 by proposing a convergent sequence of energy </a:t>
                </a:r>
                <a:r>
                  <a:rPr lang="en-US" sz="1800" dirty="0" err="1">
                    <a:latin typeface="Calibri" pitchFamily="34" charset="0"/>
                    <a:cs typeface="Calibri" pitchFamily="34" charset="0"/>
                  </a:rPr>
                  <a:t>functionals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. </a:t>
                </a:r>
              </a:p>
              <a:p>
                <a:pPr marL="0" indent="0">
                  <a:buNone/>
                  <a:defRPr/>
                </a:pPr>
                <a:endParaRPr lang="en-US" sz="400" kern="1200" dirty="0">
                  <a:latin typeface="Calibri" pitchFamily="34" charset="0"/>
                  <a:cs typeface="Calibri" pitchFamily="34" charset="0"/>
                </a:endParaRPr>
              </a:p>
              <a:p>
                <a:pPr>
                  <a:defRPr/>
                </a:pP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S. G. </a:t>
                </a:r>
                <a:r>
                  <a:rPr lang="en-US" sz="1800" b="1" u="sng" kern="1200" dirty="0" err="1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Mikhlin</a:t>
                </a: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 (1951):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proved convergence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of Schwarz method for general linear elliptic 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PDEs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.</a:t>
                </a:r>
              </a:p>
              <a:p>
                <a:pPr>
                  <a:defRPr/>
                </a:pPr>
                <a:endParaRPr lang="en-US" sz="400" kern="1200" dirty="0">
                  <a:latin typeface="Calibri" pitchFamily="34" charset="0"/>
                  <a:cs typeface="Calibri" pitchFamily="34" charset="0"/>
                </a:endParaRPr>
              </a:p>
              <a:p>
                <a:pPr>
                  <a:defRPr/>
                </a:pPr>
                <a:r>
                  <a:rPr lang="en-US" sz="1800" b="1" u="sng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A. Mota, I. Tezaur, C. Alleman (2017)*: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derived a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proof of convergence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of the alternating Schwarz method for the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finite deformation quasi-static nonlinear PDEs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(with energy functional </a:t>
                </a:r>
                <a14:m>
                  <m:oMath xmlns:m="http://schemas.openxmlformats.org/officeDocument/2006/math">
                    <m:r>
                      <a:rPr lang="el-GR" sz="1800" b="1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𝜱</m:t>
                    </m:r>
                    <m:r>
                      <a:rPr lang="en-US" sz="1800" b="0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[</m:t>
                    </m:r>
                    <m:r>
                      <a:rPr lang="en-US" sz="1800" b="1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𝝋</m:t>
                    </m:r>
                    <m:r>
                      <a:rPr lang="en-US" sz="1800" b="0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]</m:t>
                    </m:r>
                  </m:oMath>
                </a14:m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defined below), and determined a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geometric convergence rate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for the finite deformation quasi-static problem.</a:t>
                </a:r>
              </a:p>
            </p:txBody>
          </p:sp>
        </mc:Choice>
        <mc:Fallback xmlns="">
          <p:sp>
            <p:nvSpPr>
              <p:cNvPr id="6" name="Content Placeholder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 bwMode="auto">
              <a:xfrm>
                <a:off x="71343" y="1629449"/>
                <a:ext cx="6050677" cy="4137150"/>
              </a:xfrm>
              <a:prstGeom prst="rect">
                <a:avLst/>
              </a:prstGeom>
              <a:blipFill>
                <a:blip r:embed="rId4"/>
                <a:stretch>
                  <a:fillRect l="-706" t="-736"/>
                </a:stretch>
              </a:blipFill>
              <a:ln w="9525">
                <a:noFill/>
                <a:miter lim="800000"/>
                <a:headEnd/>
                <a:tailEnd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 descr="Mikhlin.jpe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99128" y="2551405"/>
            <a:ext cx="1747747" cy="2020445"/>
          </a:xfrm>
          <a:prstGeom prst="rect">
            <a:avLst/>
          </a:prstGeom>
        </p:spPr>
      </p:pic>
      <p:sp>
        <p:nvSpPr>
          <p:cNvPr id="13" name="Subtitle 2"/>
          <p:cNvSpPr txBox="1">
            <a:spLocks/>
          </p:cNvSpPr>
          <p:nvPr/>
        </p:nvSpPr>
        <p:spPr bwMode="auto">
          <a:xfrm>
            <a:off x="6683627" y="4550436"/>
            <a:ext cx="2222951" cy="5542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200" dirty="0"/>
              <a:t>S. G. </a:t>
            </a:r>
            <a:r>
              <a:rPr lang="en-US" sz="1200" dirty="0" err="1"/>
              <a:t>Mikhlin</a:t>
            </a:r>
            <a:r>
              <a:rPr lang="en-US" sz="1200" dirty="0"/>
              <a:t> (1908 – 1990)</a:t>
            </a:r>
            <a:endParaRPr lang="en-US" sz="1200" i="1" dirty="0"/>
          </a:p>
        </p:txBody>
      </p:sp>
      <p:pic>
        <p:nvPicPr>
          <p:cNvPr id="9" name="Picture 8" descr="Sobolev_SL_7.jp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9926" y="692347"/>
            <a:ext cx="1946152" cy="1571519"/>
          </a:xfrm>
          <a:prstGeom prst="rect">
            <a:avLst/>
          </a:prstGeom>
        </p:spPr>
      </p:pic>
      <p:sp>
        <p:nvSpPr>
          <p:cNvPr id="14" name="Subtitle 2"/>
          <p:cNvSpPr txBox="1">
            <a:spLocks/>
          </p:cNvSpPr>
          <p:nvPr/>
        </p:nvSpPr>
        <p:spPr bwMode="auto">
          <a:xfrm>
            <a:off x="6382095" y="2249192"/>
            <a:ext cx="299175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200" dirty="0"/>
              <a:t>S. L. </a:t>
            </a:r>
            <a:r>
              <a:rPr lang="en-US" sz="1200" dirty="0" err="1"/>
              <a:t>Sobolev</a:t>
            </a:r>
            <a:r>
              <a:rPr lang="en-US" sz="1200" dirty="0"/>
              <a:t> (1908 – 1989)</a:t>
            </a:r>
            <a:endParaRPr lang="en-US" sz="1200" i="1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466514" y="5346155"/>
                <a:ext cx="5510539" cy="802592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l-GR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𝜱</m:t>
                    </m:r>
                    <m:d>
                      <m:dPr>
                        <m:begChr m:val="["/>
                        <m:endChr m:val="]"/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𝝋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 </m:t>
                    </m:r>
                    <m:nary>
                      <m:nary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naryPr>
                      <m:sub>
                        <m:r>
                          <m:rPr>
                            <m:brk m:alnAt="23"/>
                          </m:r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𝐵</m:t>
                        </m:r>
                      </m:sub>
                      <m:sup/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𝑊</m:t>
                        </m:r>
                        <m:d>
                          <m:d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en-US" b="1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𝑭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,</m:t>
                            </m:r>
                            <m:r>
                              <a:rPr lang="en-US" b="1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𝒁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,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𝑇</m:t>
                            </m:r>
                          </m:e>
                        </m:d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𝑑𝑉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−</m:t>
                        </m:r>
                      </m:e>
                    </m:nary>
                    <m:nary>
                      <m:nary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naryPr>
                      <m:sub>
                        <m:r>
                          <m:rPr>
                            <m:brk m:alnAt="23"/>
                          </m:r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𝐵</m:t>
                        </m:r>
                      </m:sub>
                      <m:sup/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𝑩</m:t>
                        </m:r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∙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𝝋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𝑑𝑉</m:t>
                        </m:r>
                      </m:e>
                    </m:nary>
                  </m:oMath>
                </a14:m>
                <a:r>
                  <a:rPr lang="en-US" dirty="0"/>
                  <a:t>-</a:t>
                </a:r>
                <a14:m>
                  <m:oMath xmlns:m="http://schemas.openxmlformats.org/officeDocument/2006/math">
                    <m:nary>
                      <m:naryPr>
                        <m:ctrlPr>
                          <a:rPr lang="en-US" i="1" dirty="0" smtClean="0">
                            <a:latin typeface="Cambria Math" panose="02040503050406030204" pitchFamily="18" charset="0"/>
                          </a:rPr>
                        </m:ctrlPr>
                      </m:naryPr>
                      <m:sub>
                        <m:sSub>
                          <m:sSubPr>
                            <m:ctrlPr>
                              <a:rPr lang="en-US" i="1" dirty="0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i="1" dirty="0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𝜕</m:t>
                            </m:r>
                          </m:e>
                          <m:sub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sub>
                        </m:sSub>
                        <m:r>
                          <m:rPr>
                            <m:brk m:alnAt="23"/>
                          </m:rPr>
                          <a:rPr lang="en-US" b="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sub>
                      <m:sup/>
                      <m:e>
                        <m:acc>
                          <m:accPr>
                            <m:chr m:val="̅"/>
                            <m:ctrlPr>
                              <a:rPr lang="en-US" i="1" dirty="0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 dirty="0" smtClean="0">
                                <a:latin typeface="Cambria Math" panose="02040503050406030204" pitchFamily="18" charset="0"/>
                              </a:rPr>
                              <m:t>𝑻</m:t>
                            </m:r>
                          </m:e>
                        </m:acc>
                        <m:r>
                          <m:rPr>
                            <m:brk m:alnAt="23"/>
                          </m:rPr>
                          <a:rPr lang="en-US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∙</m:t>
                        </m:r>
                        <m:r>
                          <m:rPr>
                            <m:brk m:alnAt="23"/>
                          </m:rPr>
                          <a:rPr lang="en-US" b="1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𝝋</m:t>
                        </m:r>
                        <m:r>
                          <a:rPr lang="en-US" b="1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brk m:alnAt="23"/>
                          </m:rP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𝑑</m:t>
                        </m:r>
                        <m: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𝑆</m:t>
                        </m:r>
                      </m:e>
                    </m:nary>
                  </m:oMath>
                </a14:m>
                <a:endParaRPr lang="en-US" dirty="0"/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𝛻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𝑷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𝑩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𝟎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66514" y="5346155"/>
                <a:ext cx="5510539" cy="802592"/>
              </a:xfrm>
              <a:prstGeom prst="rect">
                <a:avLst/>
              </a:prstGeom>
              <a:blipFill>
                <a:blip r:embed="rId7"/>
                <a:stretch>
                  <a:fillRect t="-56716" b="-58209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/>
          <p:cNvSpPr txBox="1"/>
          <p:nvPr/>
        </p:nvSpPr>
        <p:spPr>
          <a:xfrm>
            <a:off x="24874" y="6528816"/>
            <a:ext cx="912435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*A. Mota, </a:t>
            </a:r>
            <a:r>
              <a:rPr lang="en-US" sz="1400" b="1" dirty="0">
                <a:solidFill>
                  <a:schemeClr val="bg1"/>
                </a:solidFill>
                <a:latin typeface="Calibri" panose="020F0502020204030204" pitchFamily="34" charset="0"/>
              </a:rPr>
              <a:t>I. Tezaur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400" i="1" dirty="0">
                <a:solidFill>
                  <a:schemeClr val="bg1"/>
                </a:solidFill>
                <a:latin typeface="Calibri" panose="020F0502020204030204" pitchFamily="34" charset="0"/>
              </a:rPr>
              <a:t>CMAME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</a:t>
            </a:r>
            <a:endParaRPr lang="en-US" sz="1400" dirty="0">
              <a:solidFill>
                <a:schemeClr val="bg1"/>
              </a:solidFill>
            </a:endParaRP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7910" y="4979991"/>
            <a:ext cx="872785" cy="1078992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8000695" y="4984399"/>
            <a:ext cx="1076399" cy="1074584"/>
          </a:xfrm>
          <a:prstGeom prst="rect">
            <a:avLst/>
          </a:prstGeom>
        </p:spPr>
      </p:pic>
      <p:sp>
        <p:nvSpPr>
          <p:cNvPr id="15" name="Subtitle 2"/>
          <p:cNvSpPr txBox="1">
            <a:spLocks/>
          </p:cNvSpPr>
          <p:nvPr/>
        </p:nvSpPr>
        <p:spPr bwMode="auto">
          <a:xfrm>
            <a:off x="6522935" y="6133634"/>
            <a:ext cx="2222951" cy="5542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200" dirty="0"/>
              <a:t>A. Mota, I. Tezaur, C. Alleman</a:t>
            </a:r>
            <a:endParaRPr lang="en-US" sz="1200" i="1" dirty="0"/>
          </a:p>
        </p:txBody>
      </p:sp>
      <p:sp>
        <p:nvSpPr>
          <p:cNvPr id="17" name="TextBox 16"/>
          <p:cNvSpPr txBox="1"/>
          <p:nvPr/>
        </p:nvSpPr>
        <p:spPr>
          <a:xfrm>
            <a:off x="269630" y="878955"/>
            <a:ext cx="6223329" cy="646331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Using the Schwarz alternating as a </a:t>
            </a:r>
            <a:r>
              <a:rPr lang="en-US" b="1" i="1" dirty="0">
                <a:latin typeface="Calibri" panose="020F0502020204030204" pitchFamily="34" charset="0"/>
              </a:rPr>
              <a:t>discretization method </a:t>
            </a:r>
            <a:r>
              <a:rPr lang="en-US" dirty="0">
                <a:latin typeface="Calibri" panose="020F0502020204030204" pitchFamily="34" charset="0"/>
              </a:rPr>
              <a:t>for PDEs is natural idea with a sound </a:t>
            </a:r>
            <a:r>
              <a:rPr lang="en-US" b="1" i="1" dirty="0">
                <a:latin typeface="Calibri" panose="020F0502020204030204" pitchFamily="34" charset="0"/>
              </a:rPr>
              <a:t>theoretical foundation</a:t>
            </a:r>
            <a:r>
              <a:rPr lang="en-US" dirty="0">
                <a:latin typeface="Calibri" panose="020F0502020204030204" pitchFamily="34" charset="0"/>
              </a:rPr>
              <a:t>.</a:t>
            </a:r>
            <a:endParaRPr lang="en-US" dirty="0"/>
          </a:p>
        </p:txBody>
      </p:sp>
      <p:sp>
        <p:nvSpPr>
          <p:cNvPr id="16" name="Title 1">
            <a:extLst>
              <a:ext uri="{FF2B5EF4-FFF2-40B4-BE49-F238E27FC236}">
                <a16:creationId xmlns:a16="http://schemas.microsoft.com/office/drawing/2014/main" id="{21D2F29D-FC37-4728-8E91-B88A20D53334}"/>
              </a:ext>
            </a:extLst>
          </p:cNvPr>
          <p:cNvSpPr txBox="1">
            <a:spLocks/>
          </p:cNvSpPr>
          <p:nvPr/>
        </p:nvSpPr>
        <p:spPr>
          <a:xfrm>
            <a:off x="98027" y="140359"/>
            <a:ext cx="8979067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Theoretical Foundation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48BA7EAD-31AC-4C24-8FF1-650AF61DC385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6133209" y="5010490"/>
            <a:ext cx="994701" cy="10434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766504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1485506"/>
            <a:ext cx="4036595" cy="194257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9" y="1765103"/>
            <a:ext cx="4156911" cy="138337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3976728"/>
            <a:ext cx="4036811" cy="1941618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8" y="4332980"/>
            <a:ext cx="4156912" cy="1107606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732015" y="345869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Full Schwarz</a:t>
            </a:r>
            <a:endParaRPr lang="en-US" sz="1400" i="1" dirty="0"/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5366180" y="345364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Modified Schwarz</a:t>
            </a:r>
            <a:endParaRPr lang="en-US" sz="1400" i="1" dirty="0"/>
          </a:p>
        </p:txBody>
      </p:sp>
      <p:sp>
        <p:nvSpPr>
          <p:cNvPr id="13" name="Subtitle 2"/>
          <p:cNvSpPr txBox="1">
            <a:spLocks/>
          </p:cNvSpPr>
          <p:nvPr/>
        </p:nvSpPr>
        <p:spPr bwMode="auto">
          <a:xfrm>
            <a:off x="751018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Inexact Schwarz</a:t>
            </a:r>
            <a:endParaRPr lang="en-US" sz="1400" i="1" dirty="0"/>
          </a:p>
        </p:txBody>
      </p:sp>
      <p:sp>
        <p:nvSpPr>
          <p:cNvPr id="14" name="Subtitle 2"/>
          <p:cNvSpPr txBox="1">
            <a:spLocks/>
          </p:cNvSpPr>
          <p:nvPr/>
        </p:nvSpPr>
        <p:spPr bwMode="auto">
          <a:xfrm>
            <a:off x="5324069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Monolithic Schwarz</a:t>
            </a:r>
            <a:endParaRPr lang="en-US" sz="1400" i="1" dirty="0"/>
          </a:p>
        </p:txBody>
      </p:sp>
      <p:sp>
        <p:nvSpPr>
          <p:cNvPr id="12" name="TextBox 11"/>
          <p:cNvSpPr txBox="1"/>
          <p:nvPr/>
        </p:nvSpPr>
        <p:spPr>
          <a:xfrm>
            <a:off x="24874" y="6528816"/>
            <a:ext cx="912435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*A. Mota, </a:t>
            </a:r>
            <a:r>
              <a:rPr lang="en-US" sz="1400" b="1" dirty="0">
                <a:solidFill>
                  <a:schemeClr val="bg1"/>
                </a:solidFill>
                <a:latin typeface="Calibri" panose="020F0502020204030204" pitchFamily="34" charset="0"/>
              </a:rPr>
              <a:t>I. Tezaur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400" i="1" dirty="0">
                <a:solidFill>
                  <a:schemeClr val="bg1"/>
                </a:solidFill>
                <a:latin typeface="Calibri" panose="020F0502020204030204" pitchFamily="34" charset="0"/>
              </a:rPr>
              <a:t>CMAME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</a:t>
            </a:r>
            <a:endParaRPr lang="en-US" sz="1400" dirty="0">
              <a:solidFill>
                <a:schemeClr val="bg1"/>
              </a:solidFill>
            </a:endParaRPr>
          </a:p>
        </p:txBody>
      </p:sp>
      <p:sp>
        <p:nvSpPr>
          <p:cNvPr id="15" name="Title 1">
            <a:extLst>
              <a:ext uri="{FF2B5EF4-FFF2-40B4-BE49-F238E27FC236}">
                <a16:creationId xmlns:a16="http://schemas.microsoft.com/office/drawing/2014/main" id="{5B0E02B0-ECC1-4BA7-9FA3-E9791E2162E6}"/>
              </a:ext>
            </a:extLst>
          </p:cNvPr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Four Variants* of Schwarz</a:t>
            </a:r>
          </a:p>
        </p:txBody>
      </p:sp>
    </p:spTree>
    <p:extLst>
      <p:ext uri="{BB962C8B-B14F-4D97-AF65-F5344CB8AC3E}">
        <p14:creationId xmlns:p14="http://schemas.microsoft.com/office/powerpoint/2010/main" val="230285423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Four Variants* of Schwarz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1485506"/>
            <a:ext cx="4036595" cy="194257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9" y="1765103"/>
            <a:ext cx="4156911" cy="138337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3976728"/>
            <a:ext cx="4036811" cy="1941618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8" y="4332980"/>
            <a:ext cx="4156912" cy="1107606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732015" y="345869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Full Schwarz</a:t>
            </a:r>
            <a:endParaRPr lang="en-US" sz="1400" i="1" dirty="0"/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5366180" y="345364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Modified Schwarz</a:t>
            </a:r>
            <a:endParaRPr lang="en-US" sz="1400" i="1" dirty="0"/>
          </a:p>
        </p:txBody>
      </p:sp>
      <p:sp>
        <p:nvSpPr>
          <p:cNvPr id="13" name="Subtitle 2"/>
          <p:cNvSpPr txBox="1">
            <a:spLocks/>
          </p:cNvSpPr>
          <p:nvPr/>
        </p:nvSpPr>
        <p:spPr bwMode="auto">
          <a:xfrm>
            <a:off x="751018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Inexact Schwarz</a:t>
            </a:r>
            <a:endParaRPr lang="en-US" sz="1400" i="1" dirty="0"/>
          </a:p>
        </p:txBody>
      </p:sp>
      <p:sp>
        <p:nvSpPr>
          <p:cNvPr id="14" name="Subtitle 2"/>
          <p:cNvSpPr txBox="1">
            <a:spLocks/>
          </p:cNvSpPr>
          <p:nvPr/>
        </p:nvSpPr>
        <p:spPr bwMode="auto">
          <a:xfrm>
            <a:off x="5324069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Monolithic Schwarz</a:t>
            </a:r>
            <a:endParaRPr lang="en-US" sz="1400" i="1" dirty="0"/>
          </a:p>
        </p:txBody>
      </p:sp>
      <p:sp>
        <p:nvSpPr>
          <p:cNvPr id="12" name="TextBox 11"/>
          <p:cNvSpPr txBox="1"/>
          <p:nvPr/>
        </p:nvSpPr>
        <p:spPr>
          <a:xfrm>
            <a:off x="211347" y="795432"/>
            <a:ext cx="4150974" cy="523220"/>
          </a:xfrm>
          <a:prstGeom prst="rect">
            <a:avLst/>
          </a:prstGeom>
          <a:solidFill>
            <a:srgbClr val="99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b="1" i="1" dirty="0">
                <a:latin typeface="Calibri" panose="020F0502020204030204" pitchFamily="34" charset="0"/>
              </a:rPr>
              <a:t>Most performant method</a:t>
            </a:r>
            <a:r>
              <a:rPr lang="en-US" sz="1400" dirty="0">
                <a:latin typeface="Calibri" panose="020F0502020204030204" pitchFamily="34" charset="0"/>
              </a:rPr>
              <a:t>: monotonic convergence, theoretical convergence guarantee.</a:t>
            </a:r>
          </a:p>
        </p:txBody>
      </p:sp>
      <p:sp>
        <p:nvSpPr>
          <p:cNvPr id="3" name="Rectangle 2"/>
          <p:cNvSpPr/>
          <p:nvPr/>
        </p:nvSpPr>
        <p:spPr>
          <a:xfrm>
            <a:off x="38014" y="1333961"/>
            <a:ext cx="4417764" cy="2456673"/>
          </a:xfrm>
          <a:prstGeom prst="rect">
            <a:avLst/>
          </a:prstGeom>
          <a:noFill/>
          <a:ln>
            <a:solidFill>
              <a:srgbClr val="00B05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/>
          <p:cNvSpPr txBox="1"/>
          <p:nvPr/>
        </p:nvSpPr>
        <p:spPr>
          <a:xfrm>
            <a:off x="24874" y="6528816"/>
            <a:ext cx="912435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*A. Mota, </a:t>
            </a:r>
            <a:r>
              <a:rPr lang="en-US" sz="1400" b="1" dirty="0">
                <a:solidFill>
                  <a:schemeClr val="bg1"/>
                </a:solidFill>
                <a:latin typeface="Calibri" panose="020F0502020204030204" pitchFamily="34" charset="0"/>
              </a:rPr>
              <a:t>I. Tezaur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400" i="1" dirty="0">
                <a:solidFill>
                  <a:schemeClr val="bg1"/>
                </a:solidFill>
                <a:latin typeface="Calibri" panose="020F0502020204030204" pitchFamily="34" charset="0"/>
              </a:rPr>
              <a:t>CMAME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</a:t>
            </a:r>
            <a:endParaRPr lang="en-US" sz="14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71891935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b="1" dirty="0" err="1">
                <a:latin typeface="Calibri" panose="020F0502020204030204" pitchFamily="34" charset="0"/>
              </a:rPr>
              <a:t>Quasistatics</a:t>
            </a:r>
            <a:r>
              <a:rPr lang="en-US" sz="2400" b="1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7132970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90116" y="181833"/>
            <a:ext cx="8725284" cy="43358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Implementation within </a:t>
            </a:r>
            <a:r>
              <a:rPr lang="en-US" sz="3600" i="1" dirty="0">
                <a:solidFill>
                  <a:schemeClr val="tx1"/>
                </a:solidFill>
              </a:rPr>
              <a:t>Albany</a:t>
            </a:r>
            <a:r>
              <a:rPr lang="en-US" sz="3600" dirty="0">
                <a:solidFill>
                  <a:schemeClr val="tx1"/>
                </a:solidFill>
              </a:rPr>
              <a:t> Code</a:t>
            </a:r>
            <a:endParaRPr lang="en-US" sz="3600" i="1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90116" y="1902452"/>
            <a:ext cx="5857024" cy="5371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Component-based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design for rapid development of capabilities.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Contains a wide variety of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constitutive models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Extensive use of libraries from the open-source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Trilinos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project.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Phalanx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package to decompose complex problem into simpler problems with managed dependencies.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 err="1">
                <a:latin typeface="Calibri" pitchFamily="34" charset="0"/>
                <a:cs typeface="Calibri" pitchFamily="34" charset="0"/>
              </a:rPr>
              <a:t>Sacado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automatic differentiation.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Teko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block preconditioning.</a:t>
            </a:r>
          </a:p>
          <a:p>
            <a:pPr marL="457200" lvl="1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Parallel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implementation of Schwarz alternating method uses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Data Transfer Kit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(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DTK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).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All software available on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GitHub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2" name="Picture 1" descr="cropped-cropped-logo_trilinos_moon-e1431039522240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21298" y="2709509"/>
            <a:ext cx="2188072" cy="912472"/>
          </a:xfrm>
          <a:prstGeom prst="rect">
            <a:avLst/>
          </a:prstGeom>
        </p:spPr>
      </p:pic>
      <p:pic>
        <p:nvPicPr>
          <p:cNvPr id="3" name="Picture 2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04242" y="817425"/>
            <a:ext cx="2197100" cy="1143000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5862438" y="3790424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12" name="Subtitle 2"/>
          <p:cNvSpPr txBox="1">
            <a:spLocks/>
          </p:cNvSpPr>
          <p:nvPr/>
        </p:nvSpPr>
        <p:spPr bwMode="auto">
          <a:xfrm>
            <a:off x="5859586" y="1956747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gahansen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/Albany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47140" y="4385066"/>
            <a:ext cx="2329247" cy="1251970"/>
          </a:xfrm>
          <a:prstGeom prst="rect">
            <a:avLst/>
          </a:prstGeom>
        </p:spPr>
      </p:pic>
      <p:sp>
        <p:nvSpPr>
          <p:cNvPr id="13" name="Subtitle 2"/>
          <p:cNvSpPr txBox="1">
            <a:spLocks/>
          </p:cNvSpPr>
          <p:nvPr/>
        </p:nvSpPr>
        <p:spPr bwMode="auto">
          <a:xfrm>
            <a:off x="5430416" y="5715048"/>
            <a:ext cx="3564294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/ORNL-CEES/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DataTransferKit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77382" y="867529"/>
            <a:ext cx="6014125" cy="923330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itchFamily="34" charset="0"/>
                <a:cs typeface="Calibri" pitchFamily="34" charset="0"/>
              </a:rPr>
              <a:t>The proposed </a:t>
            </a:r>
            <a:r>
              <a:rPr lang="en-US" b="1" i="1" dirty="0" err="1">
                <a:latin typeface="Calibri" pitchFamily="34" charset="0"/>
                <a:cs typeface="Calibri" pitchFamily="34" charset="0"/>
              </a:rPr>
              <a:t>quasistatic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 alternating Schwarz method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is implemented within the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LCM</a:t>
            </a:r>
            <a:r>
              <a:rPr lang="en-US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project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in Sandia’s open-source parallel, C++, multi-physics, finite element code,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Albany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51756585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b="1" dirty="0" err="1">
                <a:latin typeface="Calibri" panose="020F0502020204030204" pitchFamily="34" charset="0"/>
              </a:rPr>
              <a:t>Quasistatics</a:t>
            </a:r>
            <a:r>
              <a:rPr lang="en-US" sz="2400" b="1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1653972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516041" y="3992135"/>
            <a:ext cx="8016599" cy="2451424"/>
            <a:chOff x="1487456" y="4603189"/>
            <a:chExt cx="7069969" cy="1933439"/>
          </a:xfrm>
        </p:grpSpPr>
        <p:grpSp>
          <p:nvGrpSpPr>
            <p:cNvPr id="11" name="Group 10"/>
            <p:cNvGrpSpPr/>
            <p:nvPr/>
          </p:nvGrpSpPr>
          <p:grpSpPr>
            <a:xfrm>
              <a:off x="1487456" y="4603189"/>
              <a:ext cx="7069969" cy="1933439"/>
              <a:chOff x="1182656" y="4501589"/>
              <a:chExt cx="7069969" cy="1933439"/>
            </a:xfrm>
          </p:grpSpPr>
          <p:pic>
            <p:nvPicPr>
              <p:cNvPr id="15" name="Picture 14" descr="CoupledSchwarz_Cubes_TestSmall_Step1_Iteration1.eps"/>
              <p:cNvPicPr>
                <a:picLocks noChangeAspect="1"/>
              </p:cNvPicPr>
              <p:nvPr/>
            </p:nvPicPr>
            <p:blipFill rotWithShape="1">
              <a:blip r:embed="rId3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r="18081"/>
              <a:stretch/>
            </p:blipFill>
            <p:spPr>
              <a:xfrm>
                <a:off x="1182656" y="4606228"/>
                <a:ext cx="2213160" cy="1828800"/>
              </a:xfrm>
              <a:prstGeom prst="rect">
                <a:avLst/>
              </a:prstGeom>
            </p:spPr>
          </p:pic>
          <p:pic>
            <p:nvPicPr>
              <p:cNvPr id="16" name="Picture 15" descr="CoupledSchwarz_Cubes_TestSmall_Step1_Iteration2.eps"/>
              <p:cNvPicPr>
                <a:picLocks noChangeAspect="1"/>
              </p:cNvPicPr>
              <p:nvPr/>
            </p:nvPicPr>
            <p:blipFill rotWithShape="1">
              <a:blip r:embed="rId4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r="18081"/>
              <a:stretch/>
            </p:blipFill>
            <p:spPr>
              <a:xfrm>
                <a:off x="3495368" y="4501589"/>
                <a:ext cx="2213160" cy="1828800"/>
              </a:xfrm>
              <a:prstGeom prst="rect">
                <a:avLst/>
              </a:prstGeom>
            </p:spPr>
          </p:pic>
          <p:pic>
            <p:nvPicPr>
              <p:cNvPr id="17" name="Picture 16" descr="CoupledSchwarz_Cubes_TestSmall_Step1_Iteration3.eps"/>
              <p:cNvPicPr>
                <a:picLocks noChangeAspect="1"/>
              </p:cNvPicPr>
              <p:nvPr/>
            </p:nvPicPr>
            <p:blipFill rotWithShape="1">
              <a:blip r:embed="rId5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r="18081"/>
              <a:stretch/>
            </p:blipFill>
            <p:spPr>
              <a:xfrm>
                <a:off x="6039465" y="4501591"/>
                <a:ext cx="2213160" cy="1828800"/>
              </a:xfrm>
              <a:prstGeom prst="rect">
                <a:avLst/>
              </a:prstGeom>
            </p:spPr>
          </p:pic>
        </p:grpSp>
        <p:sp>
          <p:nvSpPr>
            <p:cNvPr id="12" name="TextBox 11"/>
            <p:cNvSpPr txBox="1"/>
            <p:nvPr/>
          </p:nvSpPr>
          <p:spPr>
            <a:xfrm>
              <a:off x="4154207" y="6222700"/>
              <a:ext cx="1597158" cy="29129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>
                  <a:latin typeface="Calibri" panose="020F0502020204030204" pitchFamily="34" charset="0"/>
                </a:rPr>
                <a:t>Schwarz Iteration</a:t>
              </a:r>
            </a:p>
          </p:txBody>
        </p:sp>
        <p:cxnSp>
          <p:nvCxnSpPr>
            <p:cNvPr id="14" name="Straight Arrow Connector 13"/>
            <p:cNvCxnSpPr/>
            <p:nvPr/>
          </p:nvCxnSpPr>
          <p:spPr>
            <a:xfrm>
              <a:off x="2284177" y="6177638"/>
              <a:ext cx="5884250" cy="1791"/>
            </a:xfrm>
            <a:prstGeom prst="straightConnector1">
              <a:avLst/>
            </a:prstGeom>
            <a:ln w="3175" cmpd="sng">
              <a:solidFill>
                <a:srgbClr val="000000"/>
              </a:solidFill>
              <a:headEnd type="none"/>
              <a:tailEnd type="triangle" w="med" len="lg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3" name="Title 1"/>
          <p:cNvSpPr txBox="1">
            <a:spLocks/>
          </p:cNvSpPr>
          <p:nvPr/>
        </p:nvSpPr>
        <p:spPr>
          <a:xfrm>
            <a:off x="119529" y="148574"/>
            <a:ext cx="8186271" cy="441012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 err="1">
                <a:solidFill>
                  <a:schemeClr val="tx1"/>
                </a:solidFill>
              </a:rPr>
              <a:t>Quasistatic</a:t>
            </a:r>
            <a:r>
              <a:rPr lang="en-US" sz="3600" dirty="0">
                <a:solidFill>
                  <a:schemeClr val="tx1"/>
                </a:solidFill>
              </a:rPr>
              <a:t> Example #1: Cuboid Problem</a:t>
            </a:r>
          </a:p>
        </p:txBody>
      </p:sp>
      <p:pic>
        <p:nvPicPr>
          <p:cNvPr id="18" name="Picture 17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5659" y="894554"/>
            <a:ext cx="7946981" cy="2613040"/>
          </a:xfrm>
          <a:prstGeom prst="rect">
            <a:avLst/>
          </a:prstGeom>
        </p:spPr>
      </p:pic>
      <p:sp>
        <p:nvSpPr>
          <p:cNvPr id="19" name="TextBox 18"/>
          <p:cNvSpPr txBox="1"/>
          <p:nvPr/>
        </p:nvSpPr>
        <p:spPr>
          <a:xfrm>
            <a:off x="585659" y="3567945"/>
            <a:ext cx="5898995" cy="707886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Coupling of </a:t>
            </a:r>
            <a:r>
              <a:rPr lang="en-US" b="1" i="1" dirty="0">
                <a:latin typeface="Calibri" panose="020F0502020204030204" pitchFamily="34" charset="0"/>
              </a:rPr>
              <a:t>two cuboids </a:t>
            </a:r>
            <a:r>
              <a:rPr lang="en-US" dirty="0">
                <a:latin typeface="Calibri" panose="020F0502020204030204" pitchFamily="34" charset="0"/>
              </a:rPr>
              <a:t>with square base (above).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 err="1">
                <a:latin typeface="Calibri" panose="020F0502020204030204" pitchFamily="34" charset="0"/>
              </a:rPr>
              <a:t>Neohookean</a:t>
            </a:r>
            <a:r>
              <a:rPr lang="en-US" dirty="0">
                <a:latin typeface="Calibri" panose="020F0502020204030204" pitchFamily="34" charset="0"/>
              </a:rPr>
              <a:t>-type material model.</a:t>
            </a:r>
          </a:p>
        </p:txBody>
      </p:sp>
      <p:pic>
        <p:nvPicPr>
          <p:cNvPr id="20" name="Picture 19" descr="albany_90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8432" y="3529861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131910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77832" y="1054404"/>
            <a:ext cx="4766168" cy="2775117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9529" y="3609457"/>
            <a:ext cx="4363261" cy="2811487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267629" y="1516566"/>
            <a:ext cx="3501483" cy="147732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</a:rPr>
              <a:t>Below:</a:t>
            </a:r>
            <a:r>
              <a:rPr lang="en-US" dirty="0">
                <a:latin typeface="Calibri" panose="020F0502020204030204" pitchFamily="34" charset="0"/>
              </a:rPr>
              <a:t> Convergence of the cuboid problem for different mesh sizes and fixed overlap volume fraction.  The Schwarz alternating method converges </a:t>
            </a:r>
            <a:r>
              <a:rPr lang="en-US" b="1" i="1" dirty="0">
                <a:latin typeface="Calibri" panose="020F0502020204030204" pitchFamily="34" charset="0"/>
              </a:rPr>
              <a:t>linearly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4804317" y="4051068"/>
                <a:ext cx="3501483" cy="147732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u="sng" dirty="0">
                    <a:latin typeface="Calibri" panose="020F0502020204030204" pitchFamily="34" charset="0"/>
                  </a:rPr>
                  <a:t>Above:</a:t>
                </a:r>
                <a:r>
                  <a:rPr lang="en-US" dirty="0">
                    <a:latin typeface="Calibri" panose="020F0502020204030204" pitchFamily="34" charset="0"/>
                  </a:rPr>
                  <a:t> Convergence factor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𝜇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 as a function of overlap volume and different mesh.  There is </a:t>
                </a:r>
                <a:r>
                  <a:rPr lang="en-US" b="1" i="1" dirty="0">
                    <a:latin typeface="Calibri" panose="020F0502020204030204" pitchFamily="34" charset="0"/>
                  </a:rPr>
                  <a:t>faster linear convergence</a:t>
                </a:r>
                <a:r>
                  <a:rPr lang="en-US" dirty="0">
                    <a:latin typeface="Calibri" panose="020F0502020204030204" pitchFamily="34" charset="0"/>
                  </a:rPr>
                  <a:t> with increasing </a:t>
                </a:r>
                <a:r>
                  <a:rPr lang="en-US" b="1" i="1" dirty="0">
                    <a:latin typeface="Calibri" panose="020F0502020204030204" pitchFamily="34" charset="0"/>
                  </a:rPr>
                  <a:t>overlap volume fraction</a:t>
                </a:r>
                <a:r>
                  <a:rPr lang="en-US" dirty="0">
                    <a:latin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04317" y="4051068"/>
                <a:ext cx="3501483" cy="1477328"/>
              </a:xfrm>
              <a:prstGeom prst="rect">
                <a:avLst/>
              </a:prstGeom>
              <a:blipFill>
                <a:blip r:embed="rId5"/>
                <a:stretch>
                  <a:fillRect l="-520" t="-2049" r="-1386" b="-5328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14240" y="1124539"/>
            <a:ext cx="1507125" cy="784053"/>
          </a:xfrm>
          <a:prstGeom prst="rect">
            <a:avLst/>
          </a:prstGeom>
        </p:spPr>
      </p:pic>
      <p:pic>
        <p:nvPicPr>
          <p:cNvPr id="8" name="Picture 7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1555" y="3829521"/>
            <a:ext cx="1507125" cy="78405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5529102" y="5736921"/>
                <a:ext cx="2292263" cy="392993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∆</m:t>
                      </m:r>
                      <m:sSup>
                        <m:sSupPr>
                          <m:ctrlPr>
                            <a:rPr lang="en-US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𝑦</m:t>
                          </m:r>
                        </m:e>
                        <m:sup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(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𝑚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+1)</m:t>
                          </m:r>
                        </m:sup>
                      </m:sSup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≤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𝜇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∆</m:t>
                      </m:r>
                      <m:sSup>
                        <m:sSupPr>
                          <m:ctrlP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𝑦</m:t>
                          </m:r>
                        </m:e>
                        <m:sup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(</m:t>
                          </m:r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𝑚</m:t>
                          </m:r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)</m:t>
                          </m:r>
                        </m:sup>
                      </m:s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529102" y="5736921"/>
                <a:ext cx="2292263" cy="392993"/>
              </a:xfrm>
              <a:prstGeom prst="rect">
                <a:avLst/>
              </a:prstGeom>
              <a:blipFill>
                <a:blip r:embed="rId7"/>
                <a:stretch>
                  <a:fillRect b="-2985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Title 1"/>
          <p:cNvSpPr txBox="1">
            <a:spLocks/>
          </p:cNvSpPr>
          <p:nvPr/>
        </p:nvSpPr>
        <p:spPr>
          <a:xfrm>
            <a:off x="40740" y="67964"/>
            <a:ext cx="7486334" cy="441012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Cuboid Problem: Convergence with Overlap &amp; Refinement</a:t>
            </a:r>
          </a:p>
        </p:txBody>
      </p:sp>
    </p:spTree>
    <p:extLst>
      <p:ext uri="{BB962C8B-B14F-4D97-AF65-F5344CB8AC3E}">
        <p14:creationId xmlns:p14="http://schemas.microsoft.com/office/powerpoint/2010/main" val="1500668360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86575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Cuboid Problem: Schwarz Error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309400"/>
            <a:ext cx="9144000" cy="2272015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592" y="4496293"/>
            <a:ext cx="5840963" cy="1340894"/>
          </a:xfrm>
          <a:prstGeom prst="rect">
            <a:avLst/>
          </a:prstGeom>
        </p:spPr>
      </p:pic>
      <p:pic>
        <p:nvPicPr>
          <p:cNvPr id="5" name="Picture 4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48360" y="4971469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02102891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19529" y="173108"/>
            <a:ext cx="8186271" cy="42320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 err="1">
                <a:solidFill>
                  <a:schemeClr val="tx1"/>
                </a:solidFill>
              </a:rPr>
              <a:t>Quasistatic</a:t>
            </a:r>
            <a:r>
              <a:rPr lang="en-US" sz="3600" dirty="0">
                <a:solidFill>
                  <a:schemeClr val="tx1"/>
                </a:solidFill>
              </a:rPr>
              <a:t> Example #2: Notched Cylinder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630" y="957597"/>
            <a:ext cx="8943584" cy="4056335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1839951" y="5292713"/>
            <a:ext cx="5898996" cy="1046440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Notched cylinder </a:t>
            </a:r>
            <a:r>
              <a:rPr lang="en-US" dirty="0">
                <a:latin typeface="Calibri" panose="020F0502020204030204" pitchFamily="34" charset="0"/>
              </a:rPr>
              <a:t>that is stretched along its axial direction.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Domain decomposed into </a:t>
            </a:r>
            <a:r>
              <a:rPr lang="en-US" b="1" i="1" dirty="0">
                <a:latin typeface="Calibri" panose="020F0502020204030204" pitchFamily="34" charset="0"/>
              </a:rPr>
              <a:t>two subdomains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 err="1">
                <a:latin typeface="Calibri" panose="020F0502020204030204" pitchFamily="34" charset="0"/>
              </a:rPr>
              <a:t>Neohookean</a:t>
            </a:r>
            <a:r>
              <a:rPr lang="en-US" dirty="0">
                <a:latin typeface="Calibri" panose="020F0502020204030204" pitchFamily="34" charset="0"/>
              </a:rPr>
              <a:t>-type material model.</a:t>
            </a:r>
          </a:p>
        </p:txBody>
      </p:sp>
      <p:pic>
        <p:nvPicPr>
          <p:cNvPr id="7" name="Picture 6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12574" y="817233"/>
            <a:ext cx="1602210" cy="8335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72690897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44966" y="854314"/>
            <a:ext cx="8770434" cy="14508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Schwarz alternating method is capable of coupling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mesh topologies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notched region, where stress concentrations are expected,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finely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meshed 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tetrahedral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elements.</a:t>
            </a: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top and bottom regions, presumably of less interest, are meshed 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coarser hexahedral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elements. 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100031" y="2065999"/>
            <a:ext cx="1212620" cy="2480655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083613" y="3991725"/>
            <a:ext cx="1248307" cy="2483509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482938" y="692237"/>
            <a:ext cx="1212620" cy="5228179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447368" y="2663831"/>
            <a:ext cx="1251783" cy="5135821"/>
          </a:xfrm>
          <a:prstGeom prst="rect">
            <a:avLst/>
          </a:prstGeom>
        </p:spPr>
      </p:pic>
      <p:sp>
        <p:nvSpPr>
          <p:cNvPr id="12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TET-HEX Coupling</a:t>
            </a:r>
          </a:p>
        </p:txBody>
      </p:sp>
      <p:pic>
        <p:nvPicPr>
          <p:cNvPr id="8" name="Picture 7" descr="albany_90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08275" y="3867217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164729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ncs.mov-desktop.m4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105350" y="1307912"/>
            <a:ext cx="6990011" cy="4771653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TET-HEX Coupling</a:t>
            </a:r>
          </a:p>
        </p:txBody>
      </p:sp>
      <p:pic>
        <p:nvPicPr>
          <p:cNvPr id="4" name="Picture 3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41798" y="663078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61566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683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237862"/>
            <a:ext cx="9144000" cy="3183598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8447" y="5127186"/>
            <a:ext cx="4516015" cy="913230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41469" y="86049"/>
            <a:ext cx="7953955" cy="817200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Conformal TET-HEX Coupling</a:t>
            </a:r>
          </a:p>
        </p:txBody>
      </p:sp>
      <p:pic>
        <p:nvPicPr>
          <p:cNvPr id="5" name="Picture 4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52651" y="5191774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43987603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71360" y="1250663"/>
            <a:ext cx="8791509" cy="103107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Notched cylinder subjected to tensile load with an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elastic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and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J2 </a:t>
            </a:r>
            <a:r>
              <a:rPr lang="en-US" sz="1800" b="1" i="1" dirty="0" err="1">
                <a:latin typeface="Calibri" pitchFamily="34" charset="0"/>
                <a:cs typeface="Calibri" pitchFamily="34" charset="0"/>
              </a:rPr>
              <a:t>elasto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-plastic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regions.</a:t>
            </a: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400" dirty="0">
                <a:latin typeface="Calibri" pitchFamily="34" charset="0"/>
                <a:cs typeface="Calibri" pitchFamily="34" charset="0"/>
              </a:rPr>
              <a:t> </a:t>
            </a: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Coarse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region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elastic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and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fine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region is </a:t>
            </a:r>
            <a:r>
              <a:rPr lang="en-US" sz="1800" b="1" i="1" dirty="0" err="1">
                <a:latin typeface="Calibri" pitchFamily="34" charset="0"/>
                <a:cs typeface="Calibri" pitchFamily="34" charset="0"/>
              </a:rPr>
              <a:t>elasto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-plastic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 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overlap region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in the first mesh is nearer the notch, where plastic behavior is expected.</a:t>
            </a:r>
            <a:endParaRPr lang="en-US" sz="1800" dirty="0"/>
          </a:p>
        </p:txBody>
      </p:sp>
      <p:pic>
        <p:nvPicPr>
          <p:cNvPr id="2" name="Picture 1" descr="two-overlaps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03572" y="2796084"/>
            <a:ext cx="5949919" cy="3622388"/>
          </a:xfrm>
          <a:prstGeom prst="rect">
            <a:avLst/>
          </a:prstGeom>
        </p:spPr>
      </p:pic>
      <p:sp>
        <p:nvSpPr>
          <p:cNvPr id="9" name="Content Placeholder 2"/>
          <p:cNvSpPr txBox="1">
            <a:spLocks/>
          </p:cNvSpPr>
          <p:nvPr/>
        </p:nvSpPr>
        <p:spPr bwMode="auto">
          <a:xfrm>
            <a:off x="2403572" y="2544641"/>
            <a:ext cx="3000339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Overlap far from notch.</a:t>
            </a:r>
            <a:endParaRPr lang="en-US" sz="1400" dirty="0"/>
          </a:p>
        </p:txBody>
      </p:sp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5353152" y="2555792"/>
            <a:ext cx="3000339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Overlap near notch.</a:t>
            </a:r>
            <a:endParaRPr lang="en-US" sz="1400" dirty="0"/>
          </a:p>
        </p:txBody>
      </p:sp>
      <p:sp>
        <p:nvSpPr>
          <p:cNvPr id="11" name="Content Placeholder 2"/>
          <p:cNvSpPr txBox="1">
            <a:spLocks/>
          </p:cNvSpPr>
          <p:nvPr/>
        </p:nvSpPr>
        <p:spPr bwMode="auto">
          <a:xfrm>
            <a:off x="71360" y="3323557"/>
            <a:ext cx="2013838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Coupled regions</a:t>
            </a:r>
            <a:endParaRPr lang="en-US" sz="1400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23882" y="4475088"/>
            <a:ext cx="2108794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Coarse, elastic region</a:t>
            </a:r>
            <a:endParaRPr lang="en-US" sz="1400" dirty="0"/>
          </a:p>
        </p:txBody>
      </p:sp>
      <p:sp>
        <p:nvSpPr>
          <p:cNvPr id="13" name="Content Placeholder 2"/>
          <p:cNvSpPr txBox="1">
            <a:spLocks/>
          </p:cNvSpPr>
          <p:nvPr/>
        </p:nvSpPr>
        <p:spPr bwMode="auto">
          <a:xfrm>
            <a:off x="142" y="5652005"/>
            <a:ext cx="2132534" cy="366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Fine, </a:t>
            </a:r>
            <a:r>
              <a:rPr lang="en-US" sz="1400" dirty="0" err="1">
                <a:latin typeface="Calibri" pitchFamily="34" charset="0"/>
                <a:cs typeface="Calibri" pitchFamily="34" charset="0"/>
              </a:rPr>
              <a:t>elasto</a:t>
            </a:r>
            <a:r>
              <a:rPr lang="en-US" sz="1400" dirty="0">
                <a:latin typeface="Calibri" pitchFamily="34" charset="0"/>
                <a:cs typeface="Calibri" pitchFamily="34" charset="0"/>
              </a:rPr>
              <a:t>-plastic region</a:t>
            </a:r>
            <a:endParaRPr lang="en-US" sz="1400" dirty="0"/>
          </a:p>
        </p:txBody>
      </p:sp>
      <p:sp>
        <p:nvSpPr>
          <p:cNvPr id="14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Coupling Different Materials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506257" y="725164"/>
            <a:ext cx="8147089" cy="369332"/>
          </a:xfrm>
          <a:prstGeom prst="rect">
            <a:avLst/>
          </a:prstGeom>
          <a:solidFill>
            <a:srgbClr val="99FF99"/>
          </a:solidFill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</a:rPr>
              <a:t>The Schwarz </a:t>
            </a:r>
            <a:r>
              <a:rPr lang="en-US" dirty="0">
                <a:latin typeface="Calibri" pitchFamily="34" charset="0"/>
                <a:cs typeface="Calibri" pitchFamily="34" charset="0"/>
              </a:rPr>
              <a:t>method is capable of coupling regions with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different material models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  <a:endParaRPr lang="en-US" dirty="0">
              <a:latin typeface="Calibri" panose="020F0502020204030204" pitchFamily="34" charset="0"/>
            </a:endParaRPr>
          </a:p>
        </p:txBody>
      </p:sp>
      <p:pic>
        <p:nvPicPr>
          <p:cNvPr id="15" name="Picture 14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4740" y="5443384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4963180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41468" y="1453590"/>
            <a:ext cx="8873931" cy="155632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When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overlap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region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far from the notch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no plastic deformation exists in it: the coarse and fine regions predict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same behavior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 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When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overlap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region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near the notch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plastic deformation spills onto it and the two models predict different behavior, affecting convergence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adversely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  <a:endParaRPr lang="en-US" sz="1800" dirty="0"/>
          </a:p>
        </p:txBody>
      </p:sp>
      <p:sp>
        <p:nvSpPr>
          <p:cNvPr id="9" name="Content Placeholder 2"/>
          <p:cNvSpPr txBox="1">
            <a:spLocks/>
          </p:cNvSpPr>
          <p:nvPr/>
        </p:nvSpPr>
        <p:spPr bwMode="auto">
          <a:xfrm>
            <a:off x="1960557" y="6075368"/>
            <a:ext cx="2761065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Overlap far from notch.</a:t>
            </a:r>
            <a:endParaRPr lang="en-US" sz="1600" dirty="0"/>
          </a:p>
        </p:txBody>
      </p:sp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4757116" y="6064213"/>
            <a:ext cx="2563823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Overlap near notch.</a:t>
            </a:r>
            <a:endParaRPr lang="en-US" sz="1600" dirty="0"/>
          </a:p>
        </p:txBody>
      </p:sp>
      <p:pic>
        <p:nvPicPr>
          <p:cNvPr id="3" name="Picture 2" descr="eqps-two-overlaps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55399" y="2876105"/>
            <a:ext cx="5265540" cy="3208097"/>
          </a:xfrm>
          <a:prstGeom prst="rect">
            <a:avLst/>
          </a:prstGeom>
        </p:spPr>
      </p:pic>
      <p:sp>
        <p:nvSpPr>
          <p:cNvPr id="12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Coupling Different Materials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1353747" y="725164"/>
            <a:ext cx="5950300" cy="646331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Need to be careful to do domain decomposition so that material models are </a:t>
            </a:r>
            <a:r>
              <a:rPr lang="en-US" b="1" i="1" dirty="0">
                <a:latin typeface="Calibri" panose="020F0502020204030204" pitchFamily="34" charset="0"/>
              </a:rPr>
              <a:t>consistent</a:t>
            </a:r>
            <a:r>
              <a:rPr lang="en-US" dirty="0">
                <a:latin typeface="Calibri" panose="020F0502020204030204" pitchFamily="34" charset="0"/>
              </a:rPr>
              <a:t> in overlap region.</a:t>
            </a:r>
          </a:p>
        </p:txBody>
      </p:sp>
      <p:pic>
        <p:nvPicPr>
          <p:cNvPr id="8" name="Picture 7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4871" y="3921887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8084444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44607"/>
            <a:ext cx="8686800" cy="802104"/>
          </a:xfrm>
        </p:spPr>
        <p:txBody>
          <a:bodyPr/>
          <a:lstStyle/>
          <a:p>
            <a:r>
              <a:rPr lang="en-US" sz="3600" dirty="0" err="1">
                <a:solidFill>
                  <a:schemeClr val="tx1"/>
                </a:solidFill>
              </a:rPr>
              <a:t>Quasistatic</a:t>
            </a:r>
            <a:r>
              <a:rPr lang="en-US" sz="3600" dirty="0">
                <a:solidFill>
                  <a:schemeClr val="tx1"/>
                </a:solidFill>
              </a:rPr>
              <a:t> Example #3: Laser Weld</a:t>
            </a:r>
          </a:p>
        </p:txBody>
      </p:sp>
      <p:grpSp>
        <p:nvGrpSpPr>
          <p:cNvPr id="13" name="Group 12"/>
          <p:cNvGrpSpPr/>
          <p:nvPr/>
        </p:nvGrpSpPr>
        <p:grpSpPr>
          <a:xfrm>
            <a:off x="217960" y="1007268"/>
            <a:ext cx="3657600" cy="2455988"/>
            <a:chOff x="217960" y="1241442"/>
            <a:chExt cx="3657600" cy="2455988"/>
          </a:xfrm>
        </p:grpSpPr>
        <p:pic>
          <p:nvPicPr>
            <p:cNvPr id="6" name="Picture 5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7960" y="1732854"/>
              <a:ext cx="3657600" cy="1964576"/>
            </a:xfrm>
            <a:prstGeom prst="rect">
              <a:avLst/>
            </a:prstGeom>
          </p:spPr>
        </p:pic>
        <p:sp>
          <p:nvSpPr>
            <p:cNvPr id="7" name="TextBox 6"/>
            <p:cNvSpPr txBox="1"/>
            <p:nvPr/>
          </p:nvSpPr>
          <p:spPr>
            <a:xfrm>
              <a:off x="464801" y="1241442"/>
              <a:ext cx="3163919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</a:rPr>
                <a:t>Laser weld specimen</a:t>
              </a:r>
            </a:p>
          </p:txBody>
        </p:sp>
      </p:grpSp>
      <p:sp>
        <p:nvSpPr>
          <p:cNvPr id="8" name="TextBox 7"/>
          <p:cNvSpPr txBox="1"/>
          <p:nvPr/>
        </p:nvSpPr>
        <p:spPr>
          <a:xfrm>
            <a:off x="167856" y="4301422"/>
            <a:ext cx="4193186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US" dirty="0">
                <a:latin typeface="Calibri" panose="020F0502020204030204" pitchFamily="34" charset="0"/>
              </a:rPr>
              <a:t>Problem of </a:t>
            </a:r>
            <a:r>
              <a:rPr lang="en-US" b="1" i="1" dirty="0">
                <a:latin typeface="Calibri" panose="020F0502020204030204" pitchFamily="34" charset="0"/>
              </a:rPr>
              <a:t>practical scale (~200K </a:t>
            </a:r>
            <a:r>
              <a:rPr lang="en-US" b="1" i="1" dirty="0" err="1">
                <a:latin typeface="Calibri" panose="020F0502020204030204" pitchFamily="34" charset="0"/>
              </a:rPr>
              <a:t>dofs</a:t>
            </a:r>
            <a:r>
              <a:rPr lang="en-US" b="1" i="1" dirty="0">
                <a:latin typeface="Calibri" panose="020F0502020204030204" pitchFamily="34" charset="0"/>
              </a:rPr>
              <a:t>).</a:t>
            </a:r>
          </a:p>
          <a:p>
            <a:endParaRPr lang="en-US" sz="400" b="1" i="1" dirty="0">
              <a:latin typeface="Calibri" panose="020F0502020204030204" pitchFamily="34" charset="0"/>
            </a:endParaRPr>
          </a:p>
          <a:p>
            <a:pPr marL="285750" indent="-285750">
              <a:buFont typeface="Arial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Isotropic elasticity</a:t>
            </a:r>
            <a:r>
              <a:rPr lang="en-US" dirty="0">
                <a:latin typeface="Calibri" panose="020F0502020204030204" pitchFamily="34" charset="0"/>
              </a:rPr>
              <a:t> and </a:t>
            </a:r>
            <a:r>
              <a:rPr lang="en-US" b="1" i="1" dirty="0">
                <a:latin typeface="Calibri" panose="020F0502020204030204" pitchFamily="34" charset="0"/>
              </a:rPr>
              <a:t>J2 plasticity </a:t>
            </a:r>
            <a:r>
              <a:rPr lang="en-US" dirty="0">
                <a:latin typeface="Calibri" panose="020F0502020204030204" pitchFamily="34" charset="0"/>
              </a:rPr>
              <a:t>with linear isotropic hardening.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Identical parameters </a:t>
            </a:r>
            <a:r>
              <a:rPr lang="en-US" dirty="0">
                <a:latin typeface="Calibri" panose="020F0502020204030204" pitchFamily="34" charset="0"/>
              </a:rPr>
              <a:t>for weld and base materials for proof of concept, to become independent models.</a:t>
            </a:r>
          </a:p>
        </p:txBody>
      </p:sp>
      <p:grpSp>
        <p:nvGrpSpPr>
          <p:cNvPr id="15" name="Group 14"/>
          <p:cNvGrpSpPr/>
          <p:nvPr/>
        </p:nvGrpSpPr>
        <p:grpSpPr>
          <a:xfrm>
            <a:off x="4529673" y="3629112"/>
            <a:ext cx="3657600" cy="2735911"/>
            <a:chOff x="4529673" y="3629112"/>
            <a:chExt cx="3657600" cy="2735911"/>
          </a:xfrm>
        </p:grpSpPr>
        <p:pic>
          <p:nvPicPr>
            <p:cNvPr id="4" name="Picture 3" descr="laserWeldSimplified_CoupledSchwarz_strain0p02.eps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529673" y="4400233"/>
              <a:ext cx="3657600" cy="1964790"/>
            </a:xfrm>
            <a:prstGeom prst="rect">
              <a:avLst/>
            </a:prstGeom>
          </p:spPr>
        </p:pic>
        <p:sp>
          <p:nvSpPr>
            <p:cNvPr id="9" name="TextBox 8"/>
            <p:cNvSpPr txBox="1"/>
            <p:nvPr/>
          </p:nvSpPr>
          <p:spPr>
            <a:xfrm>
              <a:off x="4529673" y="3629112"/>
              <a:ext cx="3657600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</a:rPr>
                <a:t>Coupled Schwarz discretization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</a:rPr>
                <a:t>(50% reduction in model size)</a:t>
              </a:r>
            </a:p>
          </p:txBody>
        </p:sp>
      </p:grpSp>
      <p:grpSp>
        <p:nvGrpSpPr>
          <p:cNvPr id="14" name="Group 13"/>
          <p:cNvGrpSpPr/>
          <p:nvPr/>
        </p:nvGrpSpPr>
        <p:grpSpPr>
          <a:xfrm>
            <a:off x="4529673" y="978724"/>
            <a:ext cx="3657600" cy="2514450"/>
            <a:chOff x="4529673" y="978724"/>
            <a:chExt cx="3657600" cy="2514450"/>
          </a:xfrm>
        </p:grpSpPr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529673" y="1528598"/>
              <a:ext cx="3657600" cy="1964576"/>
            </a:xfrm>
            <a:prstGeom prst="rect">
              <a:avLst/>
            </a:prstGeom>
          </p:spPr>
        </p:pic>
        <p:sp>
          <p:nvSpPr>
            <p:cNvPr id="10" name="TextBox 9"/>
            <p:cNvSpPr txBox="1"/>
            <p:nvPr/>
          </p:nvSpPr>
          <p:spPr>
            <a:xfrm>
              <a:off x="4529673" y="978724"/>
              <a:ext cx="365760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</a:rPr>
                <a:t>Single domain discretization</a:t>
              </a:r>
            </a:p>
          </p:txBody>
        </p:sp>
      </p:grpSp>
      <p:pic>
        <p:nvPicPr>
          <p:cNvPr id="16" name="Picture 15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40524" y="3371125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02361299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laserWeldSimplified_CoupledSchwarz_Specimen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8106" y="899342"/>
            <a:ext cx="4875835" cy="3209925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8106" y="237151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Laser Weld: Strong Scalability of Parallel Schwarz with DTK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333268" y="4081873"/>
            <a:ext cx="51469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Near-ideal linear speedup </a:t>
            </a:r>
            <a:r>
              <a:rPr lang="en-US" dirty="0">
                <a:latin typeface="Calibri" panose="020F0502020204030204" pitchFamily="34" charset="0"/>
              </a:rPr>
              <a:t>(64-1024 cores).</a:t>
            </a:r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7934" y="4828516"/>
            <a:ext cx="4820816" cy="1310744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22756" y="1273760"/>
            <a:ext cx="3512238" cy="3412835"/>
          </a:xfrm>
          <a:prstGeom prst="rect">
            <a:avLst/>
          </a:prstGeom>
        </p:spPr>
      </p:pic>
      <p:pic>
        <p:nvPicPr>
          <p:cNvPr id="9" name="Picture 8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8106" y="1479270"/>
            <a:ext cx="1507125" cy="784053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66344" y="4829360"/>
            <a:ext cx="2031362" cy="1091857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6225436" y="6012493"/>
            <a:ext cx="245510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</a:rPr>
              <a:t>Data Transfer Kit (DTK)</a:t>
            </a:r>
          </a:p>
        </p:txBody>
      </p:sp>
    </p:spTree>
    <p:extLst>
      <p:ext uri="{BB962C8B-B14F-4D97-AF65-F5344CB8AC3E}">
        <p14:creationId xmlns:p14="http://schemas.microsoft.com/office/powerpoint/2010/main" val="1178325143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163236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31477" y="16994"/>
            <a:ext cx="7752435" cy="607474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Dynamics</a:t>
            </a: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31477" y="1301980"/>
            <a:ext cx="4853118" cy="241137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2200" dirty="0">
                <a:latin typeface="Calibri" pitchFamily="34" charset="0"/>
                <a:cs typeface="Calibri" pitchFamily="34" charset="0"/>
              </a:rPr>
              <a:t>In the literature the Schwarz method is applied to dynamics by using </a:t>
            </a:r>
            <a:r>
              <a:rPr lang="en-US" sz="2200" b="1" i="1" dirty="0">
                <a:latin typeface="Calibri" pitchFamily="34" charset="0"/>
                <a:cs typeface="Calibri" pitchFamily="34" charset="0"/>
              </a:rPr>
              <a:t>space-time </a:t>
            </a:r>
            <a:r>
              <a:rPr lang="en-US" sz="2200" b="1" i="1" dirty="0" err="1">
                <a:latin typeface="Calibri" pitchFamily="34" charset="0"/>
                <a:cs typeface="Calibri" pitchFamily="34" charset="0"/>
              </a:rPr>
              <a:t>discretizations</a:t>
            </a:r>
            <a:r>
              <a:rPr lang="en-US" sz="22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10" name="Picture 9" descr="SpaceTime-Nonmatchin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7544" y="1427115"/>
            <a:ext cx="3509893" cy="3977691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5306032" y="5622084"/>
            <a:ext cx="314896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/>
                <a:cs typeface="Calibri"/>
              </a:rPr>
              <a:t>Overlapping non-matching meshes and time steps in dynamics.</a:t>
            </a:r>
          </a:p>
        </p:txBody>
      </p:sp>
    </p:spTree>
    <p:extLst>
      <p:ext uri="{BB962C8B-B14F-4D97-AF65-F5344CB8AC3E}">
        <p14:creationId xmlns:p14="http://schemas.microsoft.com/office/powerpoint/2010/main" val="10760325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31477" y="1301980"/>
            <a:ext cx="4853118" cy="241137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2200" dirty="0">
                <a:latin typeface="Calibri" pitchFamily="34" charset="0"/>
                <a:cs typeface="Calibri" pitchFamily="34" charset="0"/>
              </a:rPr>
              <a:t>In the literature the Schwarz method is applied to dynamics by using </a:t>
            </a:r>
            <a:r>
              <a:rPr lang="en-US" sz="2200" b="1" i="1" dirty="0">
                <a:latin typeface="Calibri" pitchFamily="34" charset="0"/>
                <a:cs typeface="Calibri" pitchFamily="34" charset="0"/>
              </a:rPr>
              <a:t>space-time </a:t>
            </a:r>
            <a:r>
              <a:rPr lang="en-US" sz="2200" b="1" i="1" dirty="0" err="1">
                <a:latin typeface="Calibri" pitchFamily="34" charset="0"/>
                <a:cs typeface="Calibri" pitchFamily="34" charset="0"/>
              </a:rPr>
              <a:t>discretizations</a:t>
            </a:r>
            <a:r>
              <a:rPr lang="en-US" sz="22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10" name="Picture 9" descr="SpaceTime-Nonmatchin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7544" y="1427115"/>
            <a:ext cx="3509893" cy="3977691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5306032" y="5622084"/>
            <a:ext cx="314896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/>
                <a:cs typeface="Calibri"/>
              </a:rPr>
              <a:t>Overlapping non-matching meshes and time steps in dynamics.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CDDAF726-1682-4B9C-8414-DCFE0FAE39E8}"/>
              </a:ext>
            </a:extLst>
          </p:cNvPr>
          <p:cNvSpPr txBox="1"/>
          <p:nvPr/>
        </p:nvSpPr>
        <p:spPr>
          <a:xfrm>
            <a:off x="434898" y="2683189"/>
            <a:ext cx="4549697" cy="193899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endParaRPr lang="en-US" sz="1000" b="1" dirty="0">
              <a:solidFill>
                <a:srgbClr val="0066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sz="2000" b="1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 </a:t>
            </a:r>
            <a:r>
              <a:rPr lang="en-US" sz="2000" b="1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</a:t>
            </a:r>
            <a:r>
              <a:rPr lang="en-US" sz="2000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: Can use </a:t>
            </a:r>
            <a:r>
              <a:rPr lang="en-US" sz="2000" b="1" i="1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non-matching</a:t>
            </a:r>
            <a:r>
              <a:rPr lang="en-US" sz="2000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meshes and time-steps (see right figure).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sz="2000" b="1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Con </a:t>
            </a:r>
            <a:r>
              <a:rPr lang="en-US" sz="2000" b="1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</a:t>
            </a:r>
            <a:r>
              <a:rPr lang="en-US" sz="2000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: </a:t>
            </a:r>
            <a:r>
              <a:rPr lang="en-US" sz="2000" b="1" i="1" dirty="0">
                <a:solidFill>
                  <a:srgbClr val="C00000"/>
                </a:solidFill>
                <a:latin typeface="Calibri" panose="020F0502020204030204" pitchFamily="34" charset="0"/>
                <a:cs typeface="Calibri" pitchFamily="34" charset="0"/>
              </a:rPr>
              <a:t>Unfeasible</a:t>
            </a:r>
            <a:r>
              <a:rPr lang="en-US" sz="2000" dirty="0">
                <a:solidFill>
                  <a:srgbClr val="C00000"/>
                </a:solidFill>
                <a:latin typeface="Calibri" panose="020F0502020204030204" pitchFamily="34" charset="0"/>
                <a:cs typeface="Calibri" pitchFamily="34" charset="0"/>
              </a:rPr>
              <a:t> given the design of our current codes and size of simulations.</a:t>
            </a:r>
          </a:p>
          <a:p>
            <a:endParaRPr lang="en-US" sz="1000" dirty="0">
              <a:solidFill>
                <a:srgbClr val="C0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8A46E42F-1A44-414A-97A7-CF8EEB518156}"/>
              </a:ext>
            </a:extLst>
          </p:cNvPr>
          <p:cNvSpPr txBox="1">
            <a:spLocks/>
          </p:cNvSpPr>
          <p:nvPr/>
        </p:nvSpPr>
        <p:spPr>
          <a:xfrm>
            <a:off x="131477" y="16994"/>
            <a:ext cx="7752435" cy="607474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Dynamics</a:t>
            </a: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715860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B52FC674-40CB-41D6-B669-3F840A0D49C2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227754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B52FC674-40CB-41D6-B669-3F840A0D49C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2277547"/>
              </a:xfrm>
              <a:prstGeom prst="rect">
                <a:avLst/>
              </a:prstGeom>
              <a:blipFill>
                <a:blip r:embed="rId7"/>
                <a:stretch>
                  <a:fillRect l="-623" t="-134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2" name="Rectangle 11">
            <a:extLst>
              <a:ext uri="{FF2B5EF4-FFF2-40B4-BE49-F238E27FC236}">
                <a16:creationId xmlns:a16="http://schemas.microsoft.com/office/drawing/2014/main" id="{7275D6C7-8B69-48A1-AC0A-6617A22F6BA2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51025784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Schwarz-time-integration.png">
            <a:extLst>
              <a:ext uri="{FF2B5EF4-FFF2-40B4-BE49-F238E27FC236}">
                <a16:creationId xmlns:a16="http://schemas.microsoft.com/office/drawing/2014/main" id="{4C6CA790-BC50-480F-ADED-71D28762A1B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01811" y="1490267"/>
            <a:ext cx="4898136" cy="1929384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2227143" cy="2064791"/>
            <a:chOff x="538359" y="2231154"/>
            <a:chExt cx="2227143" cy="2064791"/>
          </a:xfrm>
        </p:grpSpPr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/>
              <p:nvPr/>
            </p:nvSpPr>
            <p:spPr>
              <a:xfrm>
                <a:off x="4171255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71255" y="1371353"/>
                <a:ext cx="802888" cy="369332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Rectangle 2">
            <a:extLst>
              <a:ext uri="{FF2B5EF4-FFF2-40B4-BE49-F238E27FC236}">
                <a16:creationId xmlns:a16="http://schemas.microsoft.com/office/drawing/2014/main" id="{1324FEBE-662B-4B7A-833E-BF2BDAB3874E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1E40E7E7-F843-434B-9C4E-C6024393CB22}"/>
              </a:ext>
            </a:extLst>
          </p:cNvPr>
          <p:cNvCxnSpPr>
            <a:cxnSpLocks/>
          </p:cNvCxnSpPr>
          <p:nvPr/>
        </p:nvCxnSpPr>
        <p:spPr>
          <a:xfrm>
            <a:off x="1901811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80F6E993-5657-46CC-8BF3-D0E450887E89}"/>
                  </a:ext>
                </a:extLst>
              </p:cNvPr>
              <p:cNvSpPr txBox="1"/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80F6E993-5657-46CC-8BF3-D0E450887E8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blipFill>
                <a:blip r:embed="rId8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6" name="Rectangle 15">
            <a:extLst>
              <a:ext uri="{FF2B5EF4-FFF2-40B4-BE49-F238E27FC236}">
                <a16:creationId xmlns:a16="http://schemas.microsoft.com/office/drawing/2014/main" id="{D7D3038C-DD48-4771-BBFA-9BA834C5FC27}"/>
              </a:ext>
            </a:extLst>
          </p:cNvPr>
          <p:cNvSpPr/>
          <p:nvPr/>
        </p:nvSpPr>
        <p:spPr>
          <a:xfrm>
            <a:off x="4377928" y="1453956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FF14536D-8480-451A-B3BB-4D13B652910C}"/>
              </a:ext>
            </a:extLst>
          </p:cNvPr>
          <p:cNvCxnSpPr>
            <a:cxnSpLocks/>
          </p:cNvCxnSpPr>
          <p:nvPr/>
        </p:nvCxnSpPr>
        <p:spPr>
          <a:xfrm flipV="1">
            <a:off x="2820771" y="2635800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18EFB4E7-F294-411C-AEFC-ECB36BAAD7A2}"/>
              </a:ext>
            </a:extLst>
          </p:cNvPr>
          <p:cNvCxnSpPr>
            <a:cxnSpLocks/>
          </p:cNvCxnSpPr>
          <p:nvPr/>
        </p:nvCxnSpPr>
        <p:spPr>
          <a:xfrm flipH="1" flipV="1">
            <a:off x="3226118" y="2635800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72C0A68D-E232-45C6-AC5C-02BFCFFB91E8}"/>
                  </a:ext>
                </a:extLst>
              </p:cNvPr>
              <p:cNvSpPr txBox="1"/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72C0A68D-E232-45C6-AC5C-02BFCFFB91E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blipFill>
                <a:blip r:embed="rId9"/>
                <a:stretch>
                  <a:fillRect l="-1250" t="-2353" b="-1176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Content Placeholder 2">
            <a:extLst>
              <a:ext uri="{FF2B5EF4-FFF2-40B4-BE49-F238E27FC236}">
                <a16:creationId xmlns:a16="http://schemas.microsoft.com/office/drawing/2014/main" id="{5A940E5E-C9EA-4340-AF9B-45B2314ADB12}"/>
              </a:ext>
            </a:extLst>
          </p:cNvPr>
          <p:cNvSpPr txBox="1">
            <a:spLocks/>
          </p:cNvSpPr>
          <p:nvPr/>
        </p:nvSpPr>
        <p:spPr bwMode="auto">
          <a:xfrm>
            <a:off x="6799947" y="1654745"/>
            <a:ext cx="2185855" cy="10906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Controller time stepper</a:t>
            </a: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1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2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D2C687C8-2F70-453A-B6A3-211AF6044B14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D2C687C8-2F70-453A-B6A3-211AF6044B1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23C70790-2EA1-440C-9DAB-4645A344D5A0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304698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23C70790-2EA1-440C-9DAB-4645A344D5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3046988"/>
              </a:xfrm>
              <a:prstGeom prst="rect">
                <a:avLst/>
              </a:prstGeom>
              <a:blipFill>
                <a:blip r:embed="rId11"/>
                <a:stretch>
                  <a:fillRect l="-623" t="-1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7" name="Rectangle 26">
            <a:extLst>
              <a:ext uri="{FF2B5EF4-FFF2-40B4-BE49-F238E27FC236}">
                <a16:creationId xmlns:a16="http://schemas.microsoft.com/office/drawing/2014/main" id="{F67DD2D4-3757-4AC9-B1F4-3649A23F8BD5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65860008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E52DCA6E-A42B-41E3-AEFA-D502C9A54624}"/>
              </a:ext>
            </a:extLst>
          </p:cNvPr>
          <p:cNvSpPr/>
          <p:nvPr/>
        </p:nvSpPr>
        <p:spPr>
          <a:xfrm>
            <a:off x="368198" y="2145487"/>
            <a:ext cx="1135534" cy="127416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5B6FE576-10A0-4479-B4CC-A5E86B5D6365}"/>
              </a:ext>
            </a:extLst>
          </p:cNvPr>
          <p:cNvCxnSpPr>
            <a:cxnSpLocks/>
          </p:cNvCxnSpPr>
          <p:nvPr/>
        </p:nvCxnSpPr>
        <p:spPr>
          <a:xfrm>
            <a:off x="1890660" y="3133201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D1F5763-324B-4101-A59F-DD03A6A60989}"/>
                  </a:ext>
                </a:extLst>
              </p:cNvPr>
              <p:cNvSpPr txBox="1"/>
              <p:nvPr/>
            </p:nvSpPr>
            <p:spPr>
              <a:xfrm>
                <a:off x="2398118" y="3171487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D1F5763-324B-4101-A59F-DD03A6A6098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398118" y="3171487"/>
                <a:ext cx="3378569" cy="307777"/>
              </a:xfrm>
              <a:prstGeom prst="rect">
                <a:avLst/>
              </a:prstGeom>
              <a:blipFill>
                <a:blip r:embed="rId6"/>
                <a:stretch>
                  <a:fillRect l="-541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F788D646-94CB-4115-9F36-01013E0CE557}"/>
              </a:ext>
            </a:extLst>
          </p:cNvPr>
          <p:cNvCxnSpPr>
            <a:cxnSpLocks/>
          </p:cNvCxnSpPr>
          <p:nvPr/>
        </p:nvCxnSpPr>
        <p:spPr>
          <a:xfrm flipH="1">
            <a:off x="2797595" y="2678532"/>
            <a:ext cx="236966" cy="12717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0C06AE90-72FF-4FDA-9963-CC59D30B8415}"/>
              </a:ext>
            </a:extLst>
          </p:cNvPr>
          <p:cNvCxnSpPr>
            <a:cxnSpLocks/>
          </p:cNvCxnSpPr>
          <p:nvPr/>
        </p:nvCxnSpPr>
        <p:spPr>
          <a:xfrm>
            <a:off x="3241152" y="2685966"/>
            <a:ext cx="242409" cy="12717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48871148-C1B0-4F6B-AD90-177E2E6CDDF6}"/>
                  </a:ext>
                </a:extLst>
              </p:cNvPr>
              <p:cNvSpPr txBox="1"/>
              <p:nvPr/>
            </p:nvSpPr>
            <p:spPr>
              <a:xfrm>
                <a:off x="3447858" y="2441215"/>
                <a:ext cx="130283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48871148-C1B0-4F6B-AD90-177E2E6CDDF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47858" y="2441215"/>
                <a:ext cx="1302838" cy="523220"/>
              </a:xfrm>
              <a:prstGeom prst="rect">
                <a:avLst/>
              </a:prstGeom>
              <a:blipFill>
                <a:blip r:embed="rId7"/>
                <a:stretch>
                  <a:fillRect l="-1408" t="-1163" b="-116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482EE9B4-FE91-4F31-AC78-73CE7AA455DE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482EE9B4-FE91-4F31-AC78-73CE7AA455D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3CD4AAD1-0C84-4224-8019-C1B8D140DF21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34009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3CD4AAD1-0C84-4224-8019-C1B8D140DF2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3400931"/>
              </a:xfrm>
              <a:prstGeom prst="rect">
                <a:avLst/>
              </a:prstGeom>
              <a:blipFill>
                <a:blip r:embed="rId9"/>
                <a:stretch>
                  <a:fillRect l="-623" t="-89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4" name="Rectangle 23">
            <a:extLst>
              <a:ext uri="{FF2B5EF4-FFF2-40B4-BE49-F238E27FC236}">
                <a16:creationId xmlns:a16="http://schemas.microsoft.com/office/drawing/2014/main" id="{944AD34A-6A20-4696-89FD-1AE3945669C6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95879707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A7848223-7F76-4D95-B30E-75D96F2EBD58}"/>
              </a:ext>
            </a:extLst>
          </p:cNvPr>
          <p:cNvSpPr/>
          <p:nvPr/>
        </p:nvSpPr>
        <p:spPr>
          <a:xfrm>
            <a:off x="4171255" y="1415921"/>
            <a:ext cx="580847" cy="20769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90A143CA-63FE-4D8A-9B51-4864284D9E17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04726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90A143CA-63FE-4D8A-9B51-4864284D9E1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047262"/>
              </a:xfrm>
              <a:prstGeom prst="rect">
                <a:avLst/>
              </a:prstGeom>
              <a:blipFill>
                <a:blip r:embed="rId7"/>
                <a:stretch>
                  <a:fillRect l="-623" t="-7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Rectangle 12">
            <a:extLst>
              <a:ext uri="{FF2B5EF4-FFF2-40B4-BE49-F238E27FC236}">
                <a16:creationId xmlns:a16="http://schemas.microsoft.com/office/drawing/2014/main" id="{4CDAF98F-C14D-4881-A60D-DAECAECC1F0F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81331670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E681AC74-1E2F-431D-9824-D39F0D083C35}"/>
              </a:ext>
            </a:extLst>
          </p:cNvPr>
          <p:cNvCxnSpPr>
            <a:cxnSpLocks/>
          </p:cNvCxnSpPr>
          <p:nvPr/>
        </p:nvCxnSpPr>
        <p:spPr>
          <a:xfrm flipV="1">
            <a:off x="2820771" y="2635800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BCB75757-80E1-4E4A-B8E2-4B4C05D050F2}"/>
              </a:ext>
            </a:extLst>
          </p:cNvPr>
          <p:cNvCxnSpPr>
            <a:cxnSpLocks/>
          </p:cNvCxnSpPr>
          <p:nvPr/>
        </p:nvCxnSpPr>
        <p:spPr>
          <a:xfrm flipH="1" flipV="1">
            <a:off x="3226118" y="2635800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7A9255D-9E92-417F-B65D-D66A362B6168}"/>
                  </a:ext>
                </a:extLst>
              </p:cNvPr>
              <p:cNvSpPr txBox="1"/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7A9255D-9E92-417F-B65D-D66A362B616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blipFill>
                <a:blip r:embed="rId7"/>
                <a:stretch>
                  <a:fillRect l="-1250" t="-2353" b="-1176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081E9FAB-3E4D-4E96-89B8-34BA3E2E0548}"/>
              </a:ext>
            </a:extLst>
          </p:cNvPr>
          <p:cNvCxnSpPr>
            <a:cxnSpLocks/>
          </p:cNvCxnSpPr>
          <p:nvPr/>
        </p:nvCxnSpPr>
        <p:spPr>
          <a:xfrm>
            <a:off x="1901811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C05A3E63-3489-4C5F-AF25-DBA0213FEB3B}"/>
                  </a:ext>
                </a:extLst>
              </p:cNvPr>
              <p:cNvSpPr txBox="1"/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C05A3E63-3489-4C5F-AF25-DBA0213FEB3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blipFill>
                <a:blip r:embed="rId8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0" name="Rectangle 19">
            <a:extLst>
              <a:ext uri="{FF2B5EF4-FFF2-40B4-BE49-F238E27FC236}">
                <a16:creationId xmlns:a16="http://schemas.microsoft.com/office/drawing/2014/main" id="{907CCBB2-B863-4496-8ACE-21FEF34F3B07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D41FBFD6-4723-40D6-AC8E-41E524835B62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33965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</a:t>
                </a:r>
                <a:r>
                  <a:rPr lang="en-US" sz="19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unconverged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return to Step 1. 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D41FBFD6-4723-40D6-AC8E-41E524835B6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339650"/>
              </a:xfrm>
              <a:prstGeom prst="rect">
                <a:avLst/>
              </a:prstGeom>
              <a:blipFill>
                <a:blip r:embed="rId9"/>
                <a:stretch>
                  <a:fillRect l="-623" t="-70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3" name="Rectangle 22">
            <a:extLst>
              <a:ext uri="{FF2B5EF4-FFF2-40B4-BE49-F238E27FC236}">
                <a16:creationId xmlns:a16="http://schemas.microsoft.com/office/drawing/2014/main" id="{D7FC05C0-C41E-4220-A05D-FB51ADA1915F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10621965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</a:t>
                </a:r>
                <a:r>
                  <a:rPr lang="en-US" sz="19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unconverged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return to Step 1. 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converged, set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 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+1 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return to Step 1.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blipFill>
                <a:blip r:embed="rId3"/>
                <a:stretch>
                  <a:fillRect l="-623" t="-6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0" name="Group 19">
            <a:extLst>
              <a:ext uri="{FF2B5EF4-FFF2-40B4-BE49-F238E27FC236}">
                <a16:creationId xmlns:a16="http://schemas.microsoft.com/office/drawing/2014/main" id="{2B1513E3-B32F-4A19-93CD-7ADB2556E141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21" name="Picture 20" descr="Schwarz-time-integration.png">
              <a:extLst>
                <a:ext uri="{FF2B5EF4-FFF2-40B4-BE49-F238E27FC236}">
                  <a16:creationId xmlns:a16="http://schemas.microsoft.com/office/drawing/2014/main" id="{0D442A46-2135-4FCE-81D9-6D723D48116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22" name="Picture 21" descr="Schwarz-domains.png">
              <a:extLst>
                <a:ext uri="{FF2B5EF4-FFF2-40B4-BE49-F238E27FC236}">
                  <a16:creationId xmlns:a16="http://schemas.microsoft.com/office/drawing/2014/main" id="{5C69E27E-142A-4482-95DC-67D3AA4E7FB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23" name="Content Placeholder 2">
              <a:extLst>
                <a:ext uri="{FF2B5EF4-FFF2-40B4-BE49-F238E27FC236}">
                  <a16:creationId xmlns:a16="http://schemas.microsoft.com/office/drawing/2014/main" id="{ACE5ADB6-E6E6-42E9-B633-713E2D992FCB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4" name="TextBox 23">
                  <a:extLst>
                    <a:ext uri="{FF2B5EF4-FFF2-40B4-BE49-F238E27FC236}">
                      <a16:creationId xmlns:a16="http://schemas.microsoft.com/office/drawing/2014/main" id="{2AD3475B-1792-4482-9D9E-485179614B61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5" name="Rectangle 24">
            <a:extLst>
              <a:ext uri="{FF2B5EF4-FFF2-40B4-BE49-F238E27FC236}">
                <a16:creationId xmlns:a16="http://schemas.microsoft.com/office/drawing/2014/main" id="{73965508-7F47-4D53-BDAB-A2723924ADF7}"/>
              </a:ext>
            </a:extLst>
          </p:cNvPr>
          <p:cNvSpPr/>
          <p:nvPr/>
        </p:nvSpPr>
        <p:spPr>
          <a:xfrm>
            <a:off x="1891558" y="1465577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109F000B-0EB2-40C0-9C34-C3A01BD879B8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BC73AB9A-B0C2-4FE0-AFA7-73259F30BB3E}"/>
              </a:ext>
            </a:extLst>
          </p:cNvPr>
          <p:cNvCxnSpPr>
            <a:cxnSpLocks/>
          </p:cNvCxnSpPr>
          <p:nvPr/>
        </p:nvCxnSpPr>
        <p:spPr>
          <a:xfrm>
            <a:off x="4332773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/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blipFill>
                <a:blip r:embed="rId7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/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8428764E-0C8F-4659-9604-E033F0F87742}"/>
              </a:ext>
            </a:extLst>
          </p:cNvPr>
          <p:cNvCxnSpPr>
            <a:cxnSpLocks/>
          </p:cNvCxnSpPr>
          <p:nvPr/>
        </p:nvCxnSpPr>
        <p:spPr>
          <a:xfrm flipV="1">
            <a:off x="5240114" y="2624032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E995D79D-0E74-449E-9793-6A89D96D9341}"/>
              </a:ext>
            </a:extLst>
          </p:cNvPr>
          <p:cNvCxnSpPr>
            <a:cxnSpLocks/>
          </p:cNvCxnSpPr>
          <p:nvPr/>
        </p:nvCxnSpPr>
        <p:spPr>
          <a:xfrm flipH="1" flipV="1">
            <a:off x="5645461" y="2624032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/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blipFill>
                <a:blip r:embed="rId10"/>
                <a:stretch>
                  <a:fillRect l="-1255" t="-2326" b="-116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8" name="Rectangle 17">
            <a:extLst>
              <a:ext uri="{FF2B5EF4-FFF2-40B4-BE49-F238E27FC236}">
                <a16:creationId xmlns:a16="http://schemas.microsoft.com/office/drawing/2014/main" id="{E9BB5A9D-71F8-4DAF-8829-055B27301FF3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01666781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</a:t>
                </a:r>
                <a:r>
                  <a:rPr lang="en-US" sz="19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unconverged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return to Step 1. 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converged, set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 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+1 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return to Step 1.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blipFill>
                <a:blip r:embed="rId3"/>
                <a:stretch>
                  <a:fillRect l="-623" t="-6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0" name="Group 19">
            <a:extLst>
              <a:ext uri="{FF2B5EF4-FFF2-40B4-BE49-F238E27FC236}">
                <a16:creationId xmlns:a16="http://schemas.microsoft.com/office/drawing/2014/main" id="{2B1513E3-B32F-4A19-93CD-7ADB2556E141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21" name="Picture 20" descr="Schwarz-time-integration.png">
              <a:extLst>
                <a:ext uri="{FF2B5EF4-FFF2-40B4-BE49-F238E27FC236}">
                  <a16:creationId xmlns:a16="http://schemas.microsoft.com/office/drawing/2014/main" id="{0D442A46-2135-4FCE-81D9-6D723D48116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22" name="Picture 21" descr="Schwarz-domains.png">
              <a:extLst>
                <a:ext uri="{FF2B5EF4-FFF2-40B4-BE49-F238E27FC236}">
                  <a16:creationId xmlns:a16="http://schemas.microsoft.com/office/drawing/2014/main" id="{5C69E27E-142A-4482-95DC-67D3AA4E7FB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23" name="Content Placeholder 2">
              <a:extLst>
                <a:ext uri="{FF2B5EF4-FFF2-40B4-BE49-F238E27FC236}">
                  <a16:creationId xmlns:a16="http://schemas.microsoft.com/office/drawing/2014/main" id="{ACE5ADB6-E6E6-42E9-B633-713E2D992FCB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4" name="TextBox 23">
                  <a:extLst>
                    <a:ext uri="{FF2B5EF4-FFF2-40B4-BE49-F238E27FC236}">
                      <a16:creationId xmlns:a16="http://schemas.microsoft.com/office/drawing/2014/main" id="{2AD3475B-1792-4482-9D9E-485179614B61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5" name="Rectangle 24">
            <a:extLst>
              <a:ext uri="{FF2B5EF4-FFF2-40B4-BE49-F238E27FC236}">
                <a16:creationId xmlns:a16="http://schemas.microsoft.com/office/drawing/2014/main" id="{73965508-7F47-4D53-BDAB-A2723924ADF7}"/>
              </a:ext>
            </a:extLst>
          </p:cNvPr>
          <p:cNvSpPr/>
          <p:nvPr/>
        </p:nvSpPr>
        <p:spPr>
          <a:xfrm>
            <a:off x="1891558" y="1465577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109F000B-0EB2-40C0-9C34-C3A01BD879B8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BC73AB9A-B0C2-4FE0-AFA7-73259F30BB3E}"/>
              </a:ext>
            </a:extLst>
          </p:cNvPr>
          <p:cNvCxnSpPr>
            <a:cxnSpLocks/>
          </p:cNvCxnSpPr>
          <p:nvPr/>
        </p:nvCxnSpPr>
        <p:spPr>
          <a:xfrm>
            <a:off x="4332773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/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blipFill>
                <a:blip r:embed="rId7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/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8428764E-0C8F-4659-9604-E033F0F87742}"/>
              </a:ext>
            </a:extLst>
          </p:cNvPr>
          <p:cNvCxnSpPr>
            <a:cxnSpLocks/>
          </p:cNvCxnSpPr>
          <p:nvPr/>
        </p:nvCxnSpPr>
        <p:spPr>
          <a:xfrm flipV="1">
            <a:off x="5240114" y="2624032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E995D79D-0E74-449E-9793-6A89D96D9341}"/>
              </a:ext>
            </a:extLst>
          </p:cNvPr>
          <p:cNvCxnSpPr>
            <a:cxnSpLocks/>
          </p:cNvCxnSpPr>
          <p:nvPr/>
        </p:nvCxnSpPr>
        <p:spPr>
          <a:xfrm flipH="1" flipV="1">
            <a:off x="5645461" y="2624032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/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blipFill>
                <a:blip r:embed="rId10"/>
                <a:stretch>
                  <a:fillRect l="-1255" t="-2326" b="-116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8" name="Rectangle 17">
            <a:extLst>
              <a:ext uri="{FF2B5EF4-FFF2-40B4-BE49-F238E27FC236}">
                <a16:creationId xmlns:a16="http://schemas.microsoft.com/office/drawing/2014/main" id="{E9BB5A9D-71F8-4DAF-8829-055B27301FF3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46B9B23A-8DCA-4A9A-BF68-7804AE2FE826}"/>
              </a:ext>
            </a:extLst>
          </p:cNvPr>
          <p:cNvSpPr/>
          <p:nvPr/>
        </p:nvSpPr>
        <p:spPr>
          <a:xfrm>
            <a:off x="5731726" y="5395984"/>
            <a:ext cx="3254075" cy="1015663"/>
          </a:xfrm>
          <a:prstGeom prst="rect">
            <a:avLst/>
          </a:prstGeom>
          <a:solidFill>
            <a:srgbClr val="CCCCFF"/>
          </a:solidFill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Can use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different integrators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with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different time steps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 within each domain!</a:t>
            </a:r>
          </a:p>
        </p:txBody>
      </p:sp>
    </p:spTree>
    <p:extLst>
      <p:ext uri="{BB962C8B-B14F-4D97-AF65-F5344CB8AC3E}">
        <p14:creationId xmlns:p14="http://schemas.microsoft.com/office/powerpoint/2010/main" val="2443400226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61596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Coupling: Theory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5C7F67B-8843-4454-8FA4-CB7385981CCF}"/>
              </a:ext>
            </a:extLst>
          </p:cNvPr>
          <p:cNvSpPr txBox="1"/>
          <p:nvPr/>
        </p:nvSpPr>
        <p:spPr>
          <a:xfrm>
            <a:off x="0" y="1283158"/>
            <a:ext cx="8632371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For </a:t>
            </a:r>
            <a:r>
              <a:rPr lang="en-US" sz="2000" dirty="0" err="1">
                <a:latin typeface="Calibri" pitchFamily="34" charset="0"/>
                <a:cs typeface="Calibri" pitchFamily="34" charset="0"/>
              </a:rPr>
              <a:t>quasistatics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, we derived a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proof of convergence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of the alternating Schwarz method for the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finite deformation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problem, and determined a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geometric convergence rate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[(Mota, Tezaur, Alleman, </a:t>
            </a:r>
            <a:r>
              <a:rPr lang="en-US" sz="2000" i="1" dirty="0">
                <a:latin typeface="Calibri" pitchFamily="34" charset="0"/>
                <a:cs typeface="Calibri" pitchFamily="34" charset="0"/>
              </a:rPr>
              <a:t>CMAME,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 2017) and previous talk].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69610D67-C711-4309-9D88-E04AF67FE41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31844" y="2372048"/>
            <a:ext cx="8623578" cy="1637755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B26BD515-2284-429A-AEE5-6DB7F7A3A3A4}"/>
              </a:ext>
            </a:extLst>
          </p:cNvPr>
          <p:cNvSpPr/>
          <p:nvPr/>
        </p:nvSpPr>
        <p:spPr>
          <a:xfrm>
            <a:off x="-397562" y="4677831"/>
            <a:ext cx="9445082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 err="1">
                <a:latin typeface="Calibri" pitchFamily="34" charset="0"/>
                <a:cs typeface="Calibri" pitchFamily="34" charset="0"/>
              </a:rPr>
              <a:t>Quasistatic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 proof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extends naturally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assuming conformal meshes and the same time step is used in each Schwarz subdomain.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Some analysis of Schwarz for evolution problems was performed in (Lions, 1988) and may be possible to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leverage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Our numerical results suggest theoretical analysis is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possible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. </a:t>
            </a:r>
            <a:endParaRPr lang="en-US" sz="2000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A3448BE2-2CD4-45B7-8CE4-5C4F4A22F457}"/>
              </a:ext>
            </a:extLst>
          </p:cNvPr>
          <p:cNvSpPr/>
          <p:nvPr/>
        </p:nvSpPr>
        <p:spPr>
          <a:xfrm>
            <a:off x="1873404" y="4152306"/>
            <a:ext cx="5629155" cy="429883"/>
          </a:xfrm>
          <a:prstGeom prst="rect">
            <a:avLst/>
          </a:prstGeom>
          <a:solidFill>
            <a:srgbClr val="FFCC99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itchFamily="34" charset="0"/>
                <a:cs typeface="Calibri" pitchFamily="34" charset="0"/>
              </a:rPr>
              <a:t>Extending these results to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dynamics </a:t>
            </a:r>
            <a:r>
              <a:rPr lang="en-US" dirty="0">
                <a:latin typeface="Calibri" pitchFamily="34" charset="0"/>
                <a:cs typeface="Calibri" pitchFamily="34" charset="0"/>
              </a:rPr>
              <a:t>is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work in progress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171450" indent="-171450" algn="ctr">
              <a:buFont typeface="Arial" panose="020B0604020202020204" pitchFamily="34" charset="0"/>
              <a:buChar char="•"/>
            </a:pPr>
            <a:endParaRPr lang="en-US" sz="300" dirty="0">
              <a:latin typeface="Calibri" pitchFamily="34" charset="0"/>
              <a:cs typeface="Calibri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02412840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808004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90116" y="181833"/>
            <a:ext cx="8725284" cy="43358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Implementation within </a:t>
            </a:r>
            <a:r>
              <a:rPr lang="en-US" sz="3600" i="1" dirty="0">
                <a:solidFill>
                  <a:schemeClr val="tx1"/>
                </a:solidFill>
              </a:rPr>
              <a:t>Albany</a:t>
            </a:r>
            <a:r>
              <a:rPr lang="en-US" sz="3600" dirty="0">
                <a:solidFill>
                  <a:schemeClr val="tx1"/>
                </a:solidFill>
              </a:rPr>
              <a:t> Code</a:t>
            </a:r>
            <a:endParaRPr lang="en-US" sz="3600" i="1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90116" y="1902452"/>
            <a:ext cx="5857024" cy="5371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Component-based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design for rapid development of capabilities.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Contains a wide variety of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constitutive models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Extensive use of libraries from the open-source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Trilinos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project.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Phalanx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package to decompose complex problem into simpler problems with managed dependencies.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 err="1">
                <a:latin typeface="Calibri" pitchFamily="34" charset="0"/>
                <a:cs typeface="Calibri" pitchFamily="34" charset="0"/>
              </a:rPr>
              <a:t>Sacado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automatic differentiation.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Tempus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time-integration*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457200" lvl="1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Parallel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implementation of Schwarz alternating method uses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Data Transfer Kit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(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DTK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).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All software available on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GitHub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2" name="Picture 1" descr="cropped-cropped-logo_trilinos_moon-e1431039522240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21298" y="2709509"/>
            <a:ext cx="2188072" cy="912472"/>
          </a:xfrm>
          <a:prstGeom prst="rect">
            <a:avLst/>
          </a:prstGeom>
        </p:spPr>
      </p:pic>
      <p:pic>
        <p:nvPicPr>
          <p:cNvPr id="3" name="Picture 2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04242" y="817425"/>
            <a:ext cx="2197100" cy="1143000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5862438" y="3790424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12" name="Subtitle 2"/>
          <p:cNvSpPr txBox="1">
            <a:spLocks/>
          </p:cNvSpPr>
          <p:nvPr/>
        </p:nvSpPr>
        <p:spPr bwMode="auto">
          <a:xfrm>
            <a:off x="5859586" y="1956747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gahansen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/Albany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47140" y="4385066"/>
            <a:ext cx="2329247" cy="1251970"/>
          </a:xfrm>
          <a:prstGeom prst="rect">
            <a:avLst/>
          </a:prstGeom>
        </p:spPr>
      </p:pic>
      <p:sp>
        <p:nvSpPr>
          <p:cNvPr id="13" name="Subtitle 2"/>
          <p:cNvSpPr txBox="1">
            <a:spLocks/>
          </p:cNvSpPr>
          <p:nvPr/>
        </p:nvSpPr>
        <p:spPr bwMode="auto">
          <a:xfrm>
            <a:off x="5430416" y="5715048"/>
            <a:ext cx="3564294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/ORNL-CEES/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DataTransferKit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77382" y="867529"/>
            <a:ext cx="6014125" cy="923330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itchFamily="34" charset="0"/>
                <a:cs typeface="Calibri" pitchFamily="34" charset="0"/>
              </a:rPr>
              <a:t>The proposed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dynamic alternating Schwarz method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is implemented within the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LCM</a:t>
            </a:r>
            <a:r>
              <a:rPr lang="en-US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project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in Sandia’s open-source parallel, C++, multi-physics, finite element code,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Albany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F1D32F83-54BD-439F-A710-3C7C56587302}"/>
                  </a:ext>
                </a:extLst>
              </p:cNvPr>
              <p:cNvSpPr txBox="1"/>
              <p:nvPr/>
            </p:nvSpPr>
            <p:spPr>
              <a:xfrm>
                <a:off x="77381" y="6523463"/>
                <a:ext cx="942345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* Current dynamic Schwarz implementation in Albany requires same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60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Δ</m:t>
                    </m:r>
                    <m:r>
                      <a:rPr lang="en-US" sz="1600" b="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</m:oMath>
                </a14:m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in different subdomains. </a:t>
                </a:r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F1D32F83-54BD-439F-A710-3C7C5658730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7381" y="6523463"/>
                <a:ext cx="9423457" cy="338554"/>
              </a:xfrm>
              <a:prstGeom prst="rect">
                <a:avLst/>
              </a:prstGeom>
              <a:blipFill>
                <a:blip r:embed="rId6"/>
                <a:stretch>
                  <a:fillRect l="-388" t="-5357" b="-2142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168036176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429297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26650" y="180145"/>
            <a:ext cx="9189256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Dynamic Example #1: Elastic Wave Propagation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9187D449-5266-4C34-8910-5A468DFA57C2}"/>
                  </a:ext>
                </a:extLst>
              </p:cNvPr>
              <p:cNvSpPr txBox="1"/>
              <p:nvPr/>
            </p:nvSpPr>
            <p:spPr>
              <a:xfrm>
                <a:off x="126650" y="994241"/>
                <a:ext cx="7595467" cy="218521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Linear elastic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clamped beam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 Gaussian initial condition for the 𝑧-displacement (see figures to the right and below).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Simple problem with analytical exact solution but very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stringent test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discretization methods.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Test Schwarz with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2 subdomains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0,0.001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0,0.75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sSub>
                      <m:sSubPr>
                        <m:ctrl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0,0.001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0.25,1</m:t>
                        </m:r>
                      </m:e>
                    </m:d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. </a:t>
                </a:r>
                <a:endParaRPr lang="en-US" sz="2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9187D449-5266-4C34-8910-5A468DFA57C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6650" y="994241"/>
                <a:ext cx="7595467" cy="2185214"/>
              </a:xfrm>
              <a:prstGeom prst="rect">
                <a:avLst/>
              </a:prstGeom>
              <a:blipFill>
                <a:blip r:embed="rId3"/>
                <a:stretch>
                  <a:fillRect l="-722" t="-1393" r="-482" b="-39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>
            <a:extLst>
              <a:ext uri="{FF2B5EF4-FFF2-40B4-BE49-F238E27FC236}">
                <a16:creationId xmlns:a16="http://schemas.microsoft.com/office/drawing/2014/main" id="{2E4E1367-CBFC-48B4-82CA-CC3E58E3242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155882" y="3134083"/>
            <a:ext cx="4576199" cy="844917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D4FA8F32-AEFB-405E-9A18-57FF999C8C46}"/>
              </a:ext>
            </a:extLst>
          </p:cNvPr>
          <p:cNvSpPr/>
          <p:nvPr/>
        </p:nvSpPr>
        <p:spPr>
          <a:xfrm rot="5400000">
            <a:off x="5994387" y="3257230"/>
            <a:ext cx="4754879" cy="741856"/>
          </a:xfrm>
          <a:prstGeom prst="rect">
            <a:avLst/>
          </a:prstGeom>
          <a:noFill/>
          <a:ln w="952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10944306-D4EA-427A-A56B-943FE12024AD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6650" y="3179455"/>
            <a:ext cx="4427920" cy="3445727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F3081C7-B9E1-4AA4-B355-7521D02DDEC4}"/>
              </a:ext>
            </a:extLst>
          </p:cNvPr>
          <p:cNvSpPr txBox="1"/>
          <p:nvPr/>
        </p:nvSpPr>
        <p:spPr>
          <a:xfrm>
            <a:off x="4899742" y="3382868"/>
            <a:ext cx="2497873" cy="147732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Left: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Initial condition (blue) and final solution (red).  Wave profile is negative of initial profile at time  T = 1.0e-3.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5478C493-7D6D-4C01-95B6-7790DC6A5ECF}"/>
                  </a:ext>
                </a:extLst>
              </p:cNvPr>
              <p:cNvSpPr txBox="1"/>
              <p:nvPr/>
            </p:nvSpPr>
            <p:spPr>
              <a:xfrm>
                <a:off x="4833351" y="5075716"/>
                <a:ext cx="2603237" cy="1354217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Time-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discretizations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Newmark-Beta (implicit, explicit) with same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Δ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1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Meshes: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hexes,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tets</a:t>
                </a: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5478C493-7D6D-4C01-95B6-7790DC6A5EC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33351" y="5075716"/>
                <a:ext cx="2603237" cy="1354217"/>
              </a:xfrm>
              <a:prstGeom prst="rect">
                <a:avLst/>
              </a:prstGeom>
              <a:blipFill>
                <a:blip r:embed="rId6"/>
                <a:stretch>
                  <a:fillRect t="-2232" b="-5804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321906866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clamped_zdisp_tet_hex_explCM_impl_E1e9_zpts">
            <a:hlinkClick r:id="" action="ppaction://media"/>
            <a:extLst>
              <a:ext uri="{FF2B5EF4-FFF2-40B4-BE49-F238E27FC236}">
                <a16:creationId xmlns:a16="http://schemas.microsoft.com/office/drawing/2014/main" id="{871BB787-E337-4E8B-BA92-9189BBD43C55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75182" y="854010"/>
            <a:ext cx="4257040" cy="3079713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7A38DBE3-B307-4119-83C1-E12E4D771038}"/>
              </a:ext>
            </a:extLst>
          </p:cNvPr>
          <p:cNvSpPr txBox="1"/>
          <p:nvPr/>
        </p:nvSpPr>
        <p:spPr>
          <a:xfrm>
            <a:off x="1225613" y="2712411"/>
            <a:ext cx="215617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z-displacement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D9E577E9-D868-429E-A352-E5599F125415}"/>
              </a:ext>
            </a:extLst>
          </p:cNvPr>
          <p:cNvSpPr/>
          <p:nvPr/>
        </p:nvSpPr>
        <p:spPr>
          <a:xfrm>
            <a:off x="259731" y="4143295"/>
            <a:ext cx="848841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i="1" u="sng" dirty="0">
                <a:latin typeface="NimbusRomNo9L-Regu"/>
              </a:rPr>
              <a:t>Table 1:</a:t>
            </a:r>
            <a:r>
              <a:rPr lang="en-US" b="1" i="1" dirty="0">
                <a:latin typeface="NimbusRomNo9L-Regu"/>
              </a:rPr>
              <a:t> </a:t>
            </a:r>
            <a:r>
              <a:rPr lang="en-US" dirty="0">
                <a:latin typeface="NimbusRomNo9L-Regu"/>
              </a:rPr>
              <a:t>Averaged (over times + domains) relative errors in </a:t>
            </a:r>
            <a:r>
              <a:rPr lang="en-US" b="1" dirty="0">
                <a:solidFill>
                  <a:srgbClr val="002060"/>
                </a:solidFill>
                <a:latin typeface="CMMI8"/>
              </a:rPr>
              <a:t>z</a:t>
            </a:r>
            <a:r>
              <a:rPr lang="en-US" b="1" dirty="0">
                <a:solidFill>
                  <a:srgbClr val="002060"/>
                </a:solidFill>
                <a:latin typeface="NimbusRomNo9L-Regu"/>
              </a:rPr>
              <a:t>–displacement </a:t>
            </a:r>
            <a:r>
              <a:rPr lang="en-US" dirty="0">
                <a:solidFill>
                  <a:srgbClr val="002060"/>
                </a:solidFill>
                <a:latin typeface="NimbusRomNo9L-Regu"/>
              </a:rPr>
              <a:t>(blue) </a:t>
            </a:r>
            <a:r>
              <a:rPr lang="en-US" dirty="0">
                <a:latin typeface="NimbusRomNo9L-Regu"/>
              </a:rPr>
              <a:t>and </a:t>
            </a:r>
            <a:r>
              <a:rPr lang="en-US" b="1" dirty="0">
                <a:solidFill>
                  <a:srgbClr val="006600"/>
                </a:solidFill>
                <a:latin typeface="NimbusRomNo9L-Regu"/>
              </a:rPr>
              <a:t>z-velocity </a:t>
            </a:r>
            <a:r>
              <a:rPr lang="en-US" dirty="0">
                <a:solidFill>
                  <a:srgbClr val="006600"/>
                </a:solidFill>
                <a:latin typeface="NimbusRomNo9L-Regu"/>
              </a:rPr>
              <a:t>(green) </a:t>
            </a:r>
            <a:r>
              <a:rPr lang="en-US" dirty="0">
                <a:latin typeface="NimbusRomNo9L-Regu"/>
              </a:rPr>
              <a:t>for</a:t>
            </a:r>
            <a:r>
              <a:rPr lang="en-US" b="1" dirty="0">
                <a:latin typeface="NimbusRomNo9L-Regu"/>
              </a:rPr>
              <a:t> </a:t>
            </a:r>
            <a:r>
              <a:rPr lang="en-US" dirty="0">
                <a:latin typeface="NimbusRomNo9L-Regu"/>
              </a:rPr>
              <a:t>several different Schwarz couplings, 50% overlap volume fraction</a:t>
            </a:r>
            <a:endParaRPr lang="en-US" dirty="0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67511933-FD45-4C1D-BFD3-C1326E948688}"/>
              </a:ext>
            </a:extLst>
          </p:cNvPr>
          <p:cNvSpPr txBox="1"/>
          <p:nvPr/>
        </p:nvSpPr>
        <p:spPr>
          <a:xfrm>
            <a:off x="0" y="6545766"/>
            <a:ext cx="589017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LM = Lumped Mass, CM = Consistent Mass</a:t>
            </a:r>
          </a:p>
        </p:txBody>
      </p:sp>
      <p:pic>
        <p:nvPicPr>
          <p:cNvPr id="13" name="clamped_zvel_tet_hex_explCM_impl_E1e9_zpts">
            <a:hlinkClick r:id="" action="ppaction://media"/>
            <a:extLst>
              <a:ext uri="{FF2B5EF4-FFF2-40B4-BE49-F238E27FC236}">
                <a16:creationId xmlns:a16="http://schemas.microsoft.com/office/drawing/2014/main" id="{B60B8B61-1470-47C2-87AA-6F5FB84AF569}"/>
              </a:ext>
            </a:extLst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4731650" y="861727"/>
            <a:ext cx="4257041" cy="3079714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93ADB5C6-5A77-4597-A652-14797A65B33C}"/>
              </a:ext>
            </a:extLst>
          </p:cNvPr>
          <p:cNvSpPr txBox="1"/>
          <p:nvPr/>
        </p:nvSpPr>
        <p:spPr>
          <a:xfrm>
            <a:off x="5658998" y="2521484"/>
            <a:ext cx="215617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z-velocity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FF8A722A-A0C6-42D6-A8E2-CB62C20294C8}"/>
              </a:ext>
            </a:extLst>
          </p:cNvPr>
          <p:cNvGraphicFramePr>
            <a:graphicFrameLocks noGrp="1"/>
          </p:cNvGraphicFramePr>
          <p:nvPr/>
        </p:nvGraphicFramePr>
        <p:xfrm>
          <a:off x="338823" y="4864277"/>
          <a:ext cx="8330228" cy="14122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304826">
                  <a:extLst>
                    <a:ext uri="{9D8B030D-6E8A-4147-A177-3AD203B41FA5}">
                      <a16:colId xmlns:a16="http://schemas.microsoft.com/office/drawing/2014/main" val="3522214855"/>
                    </a:ext>
                  </a:extLst>
                </a:gridCol>
                <a:gridCol w="833799">
                  <a:extLst>
                    <a:ext uri="{9D8B030D-6E8A-4147-A177-3AD203B41FA5}">
                      <a16:colId xmlns:a16="http://schemas.microsoft.com/office/drawing/2014/main" val="2195667130"/>
                    </a:ext>
                  </a:extLst>
                </a:gridCol>
                <a:gridCol w="833799">
                  <a:extLst>
                    <a:ext uri="{9D8B030D-6E8A-4147-A177-3AD203B41FA5}">
                      <a16:colId xmlns:a16="http://schemas.microsoft.com/office/drawing/2014/main" val="2187848425"/>
                    </a:ext>
                  </a:extLst>
                </a:gridCol>
                <a:gridCol w="1182838">
                  <a:extLst>
                    <a:ext uri="{9D8B030D-6E8A-4147-A177-3AD203B41FA5}">
                      <a16:colId xmlns:a16="http://schemas.microsoft.com/office/drawing/2014/main" val="3094321198"/>
                    </a:ext>
                  </a:extLst>
                </a:gridCol>
                <a:gridCol w="966487">
                  <a:extLst>
                    <a:ext uri="{9D8B030D-6E8A-4147-A177-3AD203B41FA5}">
                      <a16:colId xmlns:a16="http://schemas.microsoft.com/office/drawing/2014/main" val="630697049"/>
                    </a:ext>
                  </a:extLst>
                </a:gridCol>
                <a:gridCol w="1249470">
                  <a:extLst>
                    <a:ext uri="{9D8B030D-6E8A-4147-A177-3AD203B41FA5}">
                      <a16:colId xmlns:a16="http://schemas.microsoft.com/office/drawing/2014/main" val="820559228"/>
                    </a:ext>
                  </a:extLst>
                </a:gridCol>
                <a:gridCol w="959009">
                  <a:extLst>
                    <a:ext uri="{9D8B030D-6E8A-4147-A177-3AD203B41FA5}">
                      <a16:colId xmlns:a16="http://schemas.microsoft.com/office/drawing/2014/main" val="179362199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Implicit-Implicit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Explicit(CM)-Implicit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Explicit(LM)-Implicit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>
                    <a:lnL w="12700" cmpd="sng">
                      <a:noFill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411106485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Conformal hex-hex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2.79e-3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7.32e-3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3.53e-3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8.70e-3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4.72e-3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1.19e-2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737307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Nonconformal hex-hex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2.90e-3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7.10e-3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2.82e-3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7.29e-3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2.84e-3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7.33e-3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0337307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Tet-hex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2.79e-3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7.58e-3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3.52e-3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8.92e-3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4.72e-3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1.19e-2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61965658"/>
                  </a:ext>
                </a:extLst>
              </a:tr>
            </a:tbl>
          </a:graphicData>
        </a:graphic>
      </p:graphicFrame>
      <p:sp>
        <p:nvSpPr>
          <p:cNvPr id="10" name="Rectangle 9">
            <a:extLst>
              <a:ext uri="{FF2B5EF4-FFF2-40B4-BE49-F238E27FC236}">
                <a16:creationId xmlns:a16="http://schemas.microsoft.com/office/drawing/2014/main" id="{923E6030-F24E-4A71-BA7B-089A04BA8E69}"/>
              </a:ext>
            </a:extLst>
          </p:cNvPr>
          <p:cNvSpPr/>
          <p:nvPr/>
        </p:nvSpPr>
        <p:spPr>
          <a:xfrm>
            <a:off x="2960015" y="1141869"/>
            <a:ext cx="4133653" cy="923330"/>
          </a:xfrm>
          <a:prstGeom prst="rect">
            <a:avLst/>
          </a:prstGeom>
          <a:solidFill>
            <a:srgbClr val="FFFFCC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ea typeface="Calibri" panose="020F0502020204030204" pitchFamily="34" charset="0"/>
              </a:rPr>
              <a:t>Dynamic Schwarz coupling introduces </a:t>
            </a:r>
            <a:r>
              <a:rPr lang="en-US" b="1" i="1" dirty="0">
                <a:latin typeface="Calibri" panose="020F0502020204030204" pitchFamily="34" charset="0"/>
                <a:ea typeface="Calibri" panose="020F0502020204030204" pitchFamily="34" charset="0"/>
              </a:rPr>
              <a:t>no dynamic artifacts </a:t>
            </a:r>
            <a:r>
              <a:rPr lang="en-US" dirty="0">
                <a:latin typeface="Calibri" panose="020F0502020204030204" pitchFamily="34" charset="0"/>
                <a:ea typeface="Calibri" panose="020F0502020204030204" pitchFamily="34" charset="0"/>
              </a:rPr>
              <a:t>that are pervasive in other coupling methods!</a:t>
            </a:r>
            <a:endParaRPr lang="en-US" dirty="0"/>
          </a:p>
        </p:txBody>
      </p:sp>
      <p:sp>
        <p:nvSpPr>
          <p:cNvPr id="17" name="Title 1">
            <a:extLst>
              <a:ext uri="{FF2B5EF4-FFF2-40B4-BE49-F238E27FC236}">
                <a16:creationId xmlns:a16="http://schemas.microsoft.com/office/drawing/2014/main" id="{3DA84E62-8785-4989-9A8B-D56E59F3E665}"/>
              </a:ext>
            </a:extLst>
          </p:cNvPr>
          <p:cNvSpPr txBox="1">
            <a:spLocks/>
          </p:cNvSpPr>
          <p:nvPr/>
        </p:nvSpPr>
        <p:spPr>
          <a:xfrm>
            <a:off x="126650" y="180145"/>
            <a:ext cx="9189256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Elastic Wave Propagation</a:t>
            </a:r>
          </a:p>
        </p:txBody>
      </p:sp>
    </p:spTree>
    <p:extLst>
      <p:ext uri="{BB962C8B-B14F-4D97-AF65-F5344CB8AC3E}">
        <p14:creationId xmlns:p14="http://schemas.microsoft.com/office/powerpoint/2010/main" val="36300969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4428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4428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5" fill="hold" display="0">
                  <p:stCondLst>
                    <p:cond delay="indefinite"/>
                  </p:stCondLst>
                </p:cTn>
                <p:tgtEl>
                  <p:spTgt spid="11"/>
                </p:tgtEl>
              </p:cMediaNode>
            </p:video>
            <p:seq concurrent="1" nextAc="seek">
              <p:cTn id="16" restart="whenNotActive" fill="hold" evtFilter="cancelBubble" nodeType="interactiveSeq">
                <p:stCondLst>
                  <p:cond evt="onClick" delay="0">
                    <p:tgtEl>
                      <p:spTgt spid="1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" fill="hold">
                      <p:stCondLst>
                        <p:cond delay="0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0" dur="1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1"/>
                  </p:tgtEl>
                </p:cond>
              </p:nextCondLst>
            </p:seq>
            <p:video>
              <p:cMediaNode vol="80000">
                <p:cTn id="21" fill="hold" display="0">
                  <p:stCondLst>
                    <p:cond delay="indefinite"/>
                  </p:stCondLst>
                </p:cTn>
                <p:tgtEl>
                  <p:spTgt spid="13"/>
                </p:tgtEl>
              </p:cMediaNode>
            </p:video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6" dur="1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</p:childTnLst>
        </p:cTn>
      </p:par>
    </p:tnLst>
    <p:bldLst>
      <p:bldP spid="10" grpId="0" animBg="1"/>
    </p:bld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Elastic Wave Propagation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AF6D736A-C179-4066-9F11-6194726F599C}"/>
                  </a:ext>
                </a:extLst>
              </p:cNvPr>
              <p:cNvSpPr txBox="1"/>
              <p:nvPr/>
            </p:nvSpPr>
            <p:spPr>
              <a:xfrm>
                <a:off x="0" y="5462546"/>
                <a:ext cx="8963094" cy="116955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clamped beam problem, total energy (TE =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</a:rPr>
                      <m:t>0.5</m:t>
                    </m:r>
                    <m:sSup>
                      <m:sSup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𝒙</m:t>
                        </m:r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𝑇</m:t>
                        </m:r>
                      </m:sup>
                    </m:sSup>
                    <m:r>
                      <a:rPr lang="en-US" b="1" i="1" smtClean="0">
                        <a:latin typeface="Cambria Math" panose="02040503050406030204" pitchFamily="18" charset="0"/>
                      </a:rPr>
                      <m:t>𝑲𝒙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+0.5</m:t>
                    </m:r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̇"/>
                            <m:ctrlPr>
                              <a:rPr lang="en-US" b="1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𝒙</m:t>
                            </m:r>
                          </m:e>
                        </m:acc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𝑇</m:t>
                        </m:r>
                      </m:sup>
                    </m:sSup>
                    <m:r>
                      <a:rPr lang="en-US" b="1" i="1" smtClean="0">
                        <a:latin typeface="Cambria Math" panose="02040503050406030204" pitchFamily="18" charset="0"/>
                      </a:rPr>
                      <m:t>𝑴</m:t>
                    </m:r>
                    <m:acc>
                      <m:accPr>
                        <m:chr m:val="̇"/>
                        <m:ctrlPr>
                          <a:rPr lang="en-US" b="1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𝒙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should be conserved.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Total energy is calculated in 2 ways: with most of contribution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.</m:t>
                    </m:r>
                  </m:oMath>
                </a14:m>
                <a:endParaRPr lang="en-US" b="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AF6D736A-C179-4066-9F11-6194726F599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5462546"/>
                <a:ext cx="8963094" cy="1169551"/>
              </a:xfrm>
              <a:prstGeom prst="rect">
                <a:avLst/>
              </a:prstGeom>
              <a:blipFill>
                <a:blip r:embed="rId3"/>
                <a:stretch>
                  <a:fillRect l="-408" t="-2604" r="-5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1" name="Picture 10">
            <a:extLst>
              <a:ext uri="{FF2B5EF4-FFF2-40B4-BE49-F238E27FC236}">
                <a16:creationId xmlns:a16="http://schemas.microsoft.com/office/drawing/2014/main" id="{3ED1FA5F-EB99-4582-A5BB-D2BC448EC44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19189" y="1561189"/>
            <a:ext cx="5078482" cy="3673978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A1DF22E3-DACD-44EE-A216-498048384EEC}"/>
              </a:ext>
            </a:extLst>
          </p:cNvPr>
          <p:cNvSpPr txBox="1"/>
          <p:nvPr/>
        </p:nvSpPr>
        <p:spPr>
          <a:xfrm>
            <a:off x="265295" y="87214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Energy Conservation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9E04A082-44E3-46F9-A556-3A7D24BFB9FD}"/>
              </a:ext>
            </a:extLst>
          </p:cNvPr>
          <p:cNvSpPr/>
          <p:nvPr/>
        </p:nvSpPr>
        <p:spPr>
          <a:xfrm>
            <a:off x="5577637" y="2946112"/>
            <a:ext cx="2873929" cy="923330"/>
          </a:xfrm>
          <a:prstGeom prst="rect">
            <a:avLst/>
          </a:prstGeom>
          <a:solidFill>
            <a:srgbClr val="FFCC99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Total energy is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conserved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and matches single-domain total energy.</a:t>
            </a:r>
          </a:p>
        </p:txBody>
      </p:sp>
    </p:spTree>
    <p:extLst>
      <p:ext uri="{BB962C8B-B14F-4D97-AF65-F5344CB8AC3E}">
        <p14:creationId xmlns:p14="http://schemas.microsoft.com/office/powerpoint/2010/main" val="201099182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Example #2: Tension Specimen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05F6DED-F58D-4E06-9854-78164840400D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8360" r="39735"/>
          <a:stretch/>
        </p:blipFill>
        <p:spPr>
          <a:xfrm>
            <a:off x="6292928" y="1187245"/>
            <a:ext cx="1618138" cy="5086032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21BA4EC4-775A-4392-8F1E-0BE8A562880D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4814" t="10587" r="34736" b="12469"/>
          <a:stretch/>
        </p:blipFill>
        <p:spPr>
          <a:xfrm>
            <a:off x="7911066" y="2688770"/>
            <a:ext cx="1124543" cy="1956458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665F4E8F-3532-4B49-A4EF-53B4608A86D7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40238" r="38990"/>
          <a:stretch/>
        </p:blipFill>
        <p:spPr>
          <a:xfrm>
            <a:off x="4920343" y="1133100"/>
            <a:ext cx="1567095" cy="519432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E5562B70-39BD-46C2-9CDB-2CF1C4D48CEA}"/>
                  </a:ext>
                </a:extLst>
              </p:cNvPr>
              <p:cNvSpPr txBox="1"/>
              <p:nvPr/>
            </p:nvSpPr>
            <p:spPr>
              <a:xfrm>
                <a:off x="8095159" y="2350216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E5562B70-39BD-46C2-9CDB-2CF1C4D48CE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095159" y="2350216"/>
                <a:ext cx="756356" cy="338554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EA9EF28B-9E40-4B8D-885F-AC187E339CF5}"/>
                  </a:ext>
                </a:extLst>
              </p:cNvPr>
              <p:cNvSpPr txBox="1"/>
              <p:nvPr/>
            </p:nvSpPr>
            <p:spPr>
              <a:xfrm>
                <a:off x="6820483" y="737060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EA9EF28B-9E40-4B8D-885F-AC187E339CF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20483" y="737060"/>
                <a:ext cx="756356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6" name="Arrow: Right 25">
            <a:extLst>
              <a:ext uri="{FF2B5EF4-FFF2-40B4-BE49-F238E27FC236}">
                <a16:creationId xmlns:a16="http://schemas.microsoft.com/office/drawing/2014/main" id="{B3DDB5CB-4B15-48A5-9286-4B47D6DDB449}"/>
              </a:ext>
            </a:extLst>
          </p:cNvPr>
          <p:cNvSpPr/>
          <p:nvPr/>
        </p:nvSpPr>
        <p:spPr>
          <a:xfrm>
            <a:off x="6145041" y="3391317"/>
            <a:ext cx="434443" cy="255397"/>
          </a:xfrm>
          <a:prstGeom prst="rightArrow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F6F54935-C80C-4C7F-980A-42E361A6572A}"/>
              </a:ext>
            </a:extLst>
          </p:cNvPr>
          <p:cNvSpPr txBox="1"/>
          <p:nvPr/>
        </p:nvSpPr>
        <p:spPr>
          <a:xfrm>
            <a:off x="7576839" y="3238915"/>
            <a:ext cx="518320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000" dirty="0">
                <a:latin typeface="Calibri" panose="020F0502020204030204" pitchFamily="34" charset="0"/>
                <a:cs typeface="Calibri" panose="020F0502020204030204" pitchFamily="34" charset="0"/>
              </a:rPr>
              <a:t>+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F5E14664-A4DF-4BEC-8792-2D4FC733C1F4}"/>
                  </a:ext>
                </a:extLst>
              </p:cNvPr>
              <p:cNvSpPr txBox="1"/>
              <p:nvPr/>
            </p:nvSpPr>
            <p:spPr>
              <a:xfrm>
                <a:off x="265295" y="825965"/>
                <a:ext cx="4655048" cy="566308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Uniaxial aluminum cylindrical tensile specimen with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inelastic J</a:t>
                </a:r>
                <a:r>
                  <a:rPr lang="en-US" sz="2200" b="1" i="1" baseline="-25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2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material model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Domain decomposition into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two subdomains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(right):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2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2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200" i="1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ends,    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2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200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sz="22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200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gauge.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Nonconformal hex + composite </a:t>
                </a:r>
                <a:r>
                  <a:rPr lang="en-US" sz="2200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coupling via Schwarz.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Implicit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Newmark time-integration with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adaptive time-stepping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algorithm employed in both subdomains.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Slight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imperfection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introduced at center of gauge to force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necking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upon pulling in vertical direction.</a:t>
                </a: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F5E14664-A4DF-4BEC-8792-2D4FC733C1F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5295" y="825965"/>
                <a:ext cx="4655048" cy="5663089"/>
              </a:xfrm>
              <a:prstGeom prst="rect">
                <a:avLst/>
              </a:prstGeom>
              <a:blipFill>
                <a:blip r:embed="rId8"/>
                <a:stretch>
                  <a:fillRect l="-1573" t="-646" r="-1835" b="-12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324111934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Tension Specimen</a:t>
            </a:r>
          </a:p>
        </p:txBody>
      </p:sp>
      <p:pic>
        <p:nvPicPr>
          <p:cNvPr id="2" name="dynamic_tension">
            <a:hlinkClick r:id="" action="ppaction://media"/>
            <a:extLst>
              <a:ext uri="{FF2B5EF4-FFF2-40B4-BE49-F238E27FC236}">
                <a16:creationId xmlns:a16="http://schemas.microsoft.com/office/drawing/2014/main" id="{C74E37AF-D585-45F8-BE94-9B4B52929DE0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540230" y="872492"/>
            <a:ext cx="7909877" cy="5445076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DE251F41-9F4A-4EA9-BFB6-9FAF96431F01}"/>
              </a:ext>
            </a:extLst>
          </p:cNvPr>
          <p:cNvSpPr txBox="1"/>
          <p:nvPr/>
        </p:nvSpPr>
        <p:spPr>
          <a:xfrm>
            <a:off x="2950855" y="4931228"/>
            <a:ext cx="3069771" cy="1200329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Average of ~7 Schwarz iterations/time step required for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convergence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to Schwarz tolerance of 1e-6.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6A0D145-FF3E-4090-8270-6CABADEEC5E2}"/>
              </a:ext>
            </a:extLst>
          </p:cNvPr>
          <p:cNvSpPr txBox="1"/>
          <p:nvPr/>
        </p:nvSpPr>
        <p:spPr>
          <a:xfrm>
            <a:off x="2918197" y="2212110"/>
            <a:ext cx="2079172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y-displacement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F1DEC9E-8C6C-4F16-8DDE-F561F1B5180D}"/>
              </a:ext>
            </a:extLst>
          </p:cNvPr>
          <p:cNvSpPr txBox="1"/>
          <p:nvPr/>
        </p:nvSpPr>
        <p:spPr>
          <a:xfrm>
            <a:off x="7118664" y="2281711"/>
            <a:ext cx="1332902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Nodal </a:t>
            </a:r>
            <a:r>
              <a:rPr lang="en-US" sz="1600" b="1" dirty="0" err="1">
                <a:latin typeface="Calibri" panose="020F0502020204030204" pitchFamily="34" charset="0"/>
                <a:cs typeface="Calibri" panose="020F0502020204030204" pitchFamily="34" charset="0"/>
              </a:rPr>
              <a:t>eqps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*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BF8011C-48B8-409F-875E-0E70DD9E5E76}"/>
              </a:ext>
            </a:extLst>
          </p:cNvPr>
          <p:cNvSpPr txBox="1"/>
          <p:nvPr/>
        </p:nvSpPr>
        <p:spPr>
          <a:xfrm>
            <a:off x="141513" y="6509655"/>
            <a:ext cx="921930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*Nodal </a:t>
            </a:r>
            <a:r>
              <a:rPr lang="en-US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eqps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= equivalent plastic strain computed via weighted volume average.</a:t>
            </a:r>
          </a:p>
        </p:txBody>
      </p:sp>
    </p:spTree>
    <p:extLst>
      <p:ext uri="{BB962C8B-B14F-4D97-AF65-F5344CB8AC3E}">
        <p14:creationId xmlns:p14="http://schemas.microsoft.com/office/powerpoint/2010/main" val="16853902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700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>
            <a:extLst>
              <a:ext uri="{FF2B5EF4-FFF2-40B4-BE49-F238E27FC236}">
                <a16:creationId xmlns:a16="http://schemas.microsoft.com/office/drawing/2014/main" id="{AAAED2D5-3056-43DA-A143-008D1516968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6500" y="2162906"/>
            <a:ext cx="2913477" cy="2514790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2AB4F77C-6C14-426A-A565-0A3AC5F7996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621227" y="4694885"/>
            <a:ext cx="1885320" cy="1646769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9AE7E571-3D77-4C6B-8D75-75EDA9E6791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412589" y="900055"/>
            <a:ext cx="2004750" cy="1803214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Example #3: Bolted Joint Problem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C7D9A657-F624-469D-8FDB-4437E22DE75E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9528" y="2299855"/>
            <a:ext cx="2826138" cy="2395701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EE21C76-1FAF-49F4-82BB-173161FBC286}"/>
                  </a:ext>
                </a:extLst>
              </p:cNvPr>
              <p:cNvSpPr txBox="1"/>
              <p:nvPr/>
            </p:nvSpPr>
            <p:spPr>
              <a:xfrm>
                <a:off x="7618258" y="992475"/>
                <a:ext cx="1128584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EE21C76-1FAF-49F4-82BB-173161FBC28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18258" y="992475"/>
                <a:ext cx="1128584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595FCAFC-50B1-4185-9A81-1BFB2F0344EA}"/>
                  </a:ext>
                </a:extLst>
              </p:cNvPr>
              <p:cNvSpPr txBox="1"/>
              <p:nvPr/>
            </p:nvSpPr>
            <p:spPr>
              <a:xfrm>
                <a:off x="7673755" y="6031761"/>
                <a:ext cx="1128584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595FCAFC-50B1-4185-9A81-1BFB2F0344E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73755" y="6031761"/>
                <a:ext cx="1128584" cy="338554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563B31A2-D0DC-490F-92FA-1F7FB2490372}"/>
              </a:ext>
            </a:extLst>
          </p:cNvPr>
          <p:cNvCxnSpPr>
            <a:cxnSpLocks/>
          </p:cNvCxnSpPr>
          <p:nvPr/>
        </p:nvCxnSpPr>
        <p:spPr>
          <a:xfrm>
            <a:off x="5428145" y="4386502"/>
            <a:ext cx="383243" cy="226394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AD80D9B2-BB32-485F-87F1-DC33BE23CBC4}"/>
              </a:ext>
            </a:extLst>
          </p:cNvPr>
          <p:cNvCxnSpPr>
            <a:cxnSpLocks/>
          </p:cNvCxnSpPr>
          <p:nvPr/>
        </p:nvCxnSpPr>
        <p:spPr>
          <a:xfrm flipV="1">
            <a:off x="5472472" y="2392467"/>
            <a:ext cx="386274" cy="143268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Rectangle 11">
            <a:extLst>
              <a:ext uri="{FF2B5EF4-FFF2-40B4-BE49-F238E27FC236}">
                <a16:creationId xmlns:a16="http://schemas.microsoft.com/office/drawing/2014/main" id="{0F356459-05FC-4EA8-AB6A-3DD197A42E93}"/>
              </a:ext>
            </a:extLst>
          </p:cNvPr>
          <p:cNvSpPr/>
          <p:nvPr/>
        </p:nvSpPr>
        <p:spPr>
          <a:xfrm>
            <a:off x="6158839" y="967557"/>
            <a:ext cx="2512251" cy="1757419"/>
          </a:xfrm>
          <a:prstGeom prst="rect">
            <a:avLst/>
          </a:prstGeom>
          <a:noFill/>
          <a:ln w="9525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651C3960-534D-49AD-A6F7-C9398809CDD6}"/>
              </a:ext>
            </a:extLst>
          </p:cNvPr>
          <p:cNvSpPr/>
          <p:nvPr/>
        </p:nvSpPr>
        <p:spPr>
          <a:xfrm>
            <a:off x="6286380" y="4621118"/>
            <a:ext cx="2512251" cy="1757419"/>
          </a:xfrm>
          <a:prstGeom prst="rect">
            <a:avLst/>
          </a:prstGeom>
          <a:noFill/>
          <a:ln w="9525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F581C29A-15C9-4F8E-8C58-48961B5EFFE3}"/>
                  </a:ext>
                </a:extLst>
              </p:cNvPr>
              <p:cNvSpPr txBox="1"/>
              <p:nvPr/>
            </p:nvSpPr>
            <p:spPr>
              <a:xfrm>
                <a:off x="93970" y="4855658"/>
                <a:ext cx="6137956" cy="172354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bolts (composite </a:t>
                </a:r>
                <a:r>
                  <a:rPr lang="en-US" sz="20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10),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parts (hex).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Inelastic J</a:t>
                </a:r>
                <a:r>
                  <a:rPr lang="en-US" sz="2000" b="1" i="1" baseline="-25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2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material model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 both subdomains.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 b="0" i="0" smtClean="0">
                        <a:latin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steel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steel component, aluminum (bottom) plate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F581C29A-15C9-4F8E-8C58-48961B5EFFE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3970" y="4855658"/>
                <a:ext cx="6137956" cy="1723549"/>
              </a:xfrm>
              <a:prstGeom prst="rect">
                <a:avLst/>
              </a:prstGeom>
              <a:blipFill>
                <a:blip r:embed="rId9"/>
                <a:stretch>
                  <a:fillRect l="-894" t="-2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TextBox 14">
            <a:extLst>
              <a:ext uri="{FF2B5EF4-FFF2-40B4-BE49-F238E27FC236}">
                <a16:creationId xmlns:a16="http://schemas.microsoft.com/office/drawing/2014/main" id="{AC3BD7F3-3A10-4025-87BA-56705E77525B}"/>
              </a:ext>
            </a:extLst>
          </p:cNvPr>
          <p:cNvSpPr txBox="1"/>
          <p:nvPr/>
        </p:nvSpPr>
        <p:spPr>
          <a:xfrm>
            <a:off x="119449" y="1438437"/>
            <a:ext cx="596363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Schwarz solution compared to single-domain solution on composite </a:t>
            </a: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tet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10 mesh.</a:t>
            </a:r>
          </a:p>
          <a:p>
            <a:endParaRPr lang="en-US" sz="2000" dirty="0"/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5D8D52AF-418D-4DED-ABB4-7972CC61F676}"/>
              </a:ext>
            </a:extLst>
          </p:cNvPr>
          <p:cNvSpPr txBox="1"/>
          <p:nvPr/>
        </p:nvSpPr>
        <p:spPr>
          <a:xfrm>
            <a:off x="6111481" y="2824333"/>
            <a:ext cx="3013553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BC: x-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disp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= 0.02 at T = 1.0e-3 on top of parts.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Run until T = 5.0e-4 w/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= 1e-5 + implicit Newmark with analytic mass matrix for composite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tet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10s.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C2858113-51EC-4003-BFB7-C88CD3F34723}"/>
              </a:ext>
            </a:extLst>
          </p:cNvPr>
          <p:cNvSpPr txBox="1"/>
          <p:nvPr/>
        </p:nvSpPr>
        <p:spPr>
          <a:xfrm>
            <a:off x="1226634" y="920170"/>
            <a:ext cx="3412273" cy="400110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Problem of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practical scale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344052477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x_disp_bolted_joint_mesh">
            <a:hlinkClick r:id="" action="ppaction://media"/>
            <a:extLst>
              <a:ext uri="{FF2B5EF4-FFF2-40B4-BE49-F238E27FC236}">
                <a16:creationId xmlns:a16="http://schemas.microsoft.com/office/drawing/2014/main" id="{3BA61F32-98EF-4CEA-9AF1-4B942CCF93FE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92093" y="1054692"/>
            <a:ext cx="7961745" cy="5198632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94B7B081-7173-42C7-9A13-8F23A06E3761}"/>
                  </a:ext>
                </a:extLst>
              </p:cNvPr>
              <p:cNvSpPr txBox="1"/>
              <p:nvPr/>
            </p:nvSpPr>
            <p:spPr>
              <a:xfrm>
                <a:off x="1837996" y="5693419"/>
                <a:ext cx="253497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94B7B081-7173-42C7-9A13-8F23A06E376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37996" y="5693419"/>
                <a:ext cx="2534970" cy="369332"/>
              </a:xfrm>
              <a:prstGeom prst="rect">
                <a:avLst/>
              </a:prstGeom>
              <a:blipFill>
                <a:blip r:embed="rId5"/>
                <a:stretch>
                  <a:fillRect l="-2169" t="-9836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TextBox 20">
            <a:extLst>
              <a:ext uri="{FF2B5EF4-FFF2-40B4-BE49-F238E27FC236}">
                <a16:creationId xmlns:a16="http://schemas.microsoft.com/office/drawing/2014/main" id="{4999CC7F-F75D-4BCF-A456-132FC7C21A45}"/>
              </a:ext>
            </a:extLst>
          </p:cNvPr>
          <p:cNvSpPr txBox="1"/>
          <p:nvPr/>
        </p:nvSpPr>
        <p:spPr>
          <a:xfrm>
            <a:off x="5818868" y="5620991"/>
            <a:ext cx="25349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</a:t>
            </a: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82D48845-1866-4EA5-A37B-B1E75DE131C8}"/>
              </a:ext>
            </a:extLst>
          </p:cNvPr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Bolted Joint Problem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D69A0CD-5F0B-4548-8582-BEA941672C43}"/>
              </a:ext>
            </a:extLst>
          </p:cNvPr>
          <p:cNvSpPr txBox="1"/>
          <p:nvPr/>
        </p:nvSpPr>
        <p:spPr>
          <a:xfrm>
            <a:off x="1514231" y="168277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x-displacement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324DAEE9-D36E-4534-B1AE-43BE1CB861DE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167738" y="922297"/>
            <a:ext cx="2169764" cy="152095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16886295-7D1A-42C7-9BCC-C5CBE6C9161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468982" y="131096"/>
            <a:ext cx="1517864" cy="2837484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372DA6BB-7720-4CD8-9F98-460C5E8EA860}"/>
              </a:ext>
            </a:extLst>
          </p:cNvPr>
          <p:cNvSpPr/>
          <p:nvPr/>
        </p:nvSpPr>
        <p:spPr>
          <a:xfrm>
            <a:off x="7765961" y="2395470"/>
            <a:ext cx="933718" cy="52159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9A81F7D6-D015-4430-A605-E9488E61FD27}"/>
              </a:ext>
            </a:extLst>
          </p:cNvPr>
          <p:cNvCxnSpPr>
            <a:cxnSpLocks/>
          </p:cNvCxnSpPr>
          <p:nvPr/>
        </p:nvCxnSpPr>
        <p:spPr>
          <a:xfrm flipH="1" flipV="1">
            <a:off x="7036420" y="2252546"/>
            <a:ext cx="729542" cy="390294"/>
          </a:xfrm>
          <a:prstGeom prst="straightConnector1">
            <a:avLst/>
          </a:prstGeom>
          <a:ln w="9525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23884691-00CE-4875-BBD9-1157CD31B909}"/>
              </a:ext>
            </a:extLst>
          </p:cNvPr>
          <p:cNvCxnSpPr>
            <a:cxnSpLocks/>
          </p:cNvCxnSpPr>
          <p:nvPr/>
        </p:nvCxnSpPr>
        <p:spPr>
          <a:xfrm flipV="1">
            <a:off x="7593980" y="2968581"/>
            <a:ext cx="490654" cy="934346"/>
          </a:xfrm>
          <a:prstGeom prst="straightConnector1">
            <a:avLst/>
          </a:prstGeom>
          <a:ln w="1270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482365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020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9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20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1" fill="hold">
                      <p:stCondLst>
                        <p:cond delay="0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4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bolts_eqps">
            <a:hlinkClick r:id="" action="ppaction://media"/>
            <a:extLst>
              <a:ext uri="{FF2B5EF4-FFF2-40B4-BE49-F238E27FC236}">
                <a16:creationId xmlns:a16="http://schemas.microsoft.com/office/drawing/2014/main" id="{60180E1A-7769-4896-BACA-FE6E7567E95E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12233" y="898846"/>
            <a:ext cx="6785224" cy="5140321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C39F897E-A318-4CCF-B2D8-B32B10CBF43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345115" y="4430681"/>
            <a:ext cx="2626870" cy="2237195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9016CD83-EAF9-41AF-8B02-AF0DF465BD59}"/>
              </a:ext>
            </a:extLst>
          </p:cNvPr>
          <p:cNvSpPr txBox="1"/>
          <p:nvPr/>
        </p:nvSpPr>
        <p:spPr>
          <a:xfrm>
            <a:off x="1382681" y="4713874"/>
            <a:ext cx="487315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Cross-section of bolts obtained via clip (right) </a:t>
            </a:r>
          </a:p>
        </p:txBody>
      </p:sp>
      <p:sp>
        <p:nvSpPr>
          <p:cNvPr id="11" name="Arrow: Bent-Up 10">
            <a:extLst>
              <a:ext uri="{FF2B5EF4-FFF2-40B4-BE49-F238E27FC236}">
                <a16:creationId xmlns:a16="http://schemas.microsoft.com/office/drawing/2014/main" id="{0775B9BF-91B9-4C5C-BA89-14C086CC8195}"/>
              </a:ext>
            </a:extLst>
          </p:cNvPr>
          <p:cNvSpPr/>
          <p:nvPr/>
        </p:nvSpPr>
        <p:spPr>
          <a:xfrm rot="16200000">
            <a:off x="6693040" y="2908229"/>
            <a:ext cx="1008021" cy="1703873"/>
          </a:xfrm>
          <a:prstGeom prst="bentUpArrow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A8CA38A9-F181-4B1A-B537-76FB58E0BD90}"/>
              </a:ext>
            </a:extLst>
          </p:cNvPr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Bolted Joint Problem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FD1A4DC-9B83-43D4-B624-D945A98F058F}"/>
              </a:ext>
            </a:extLst>
          </p:cNvPr>
          <p:cNvSpPr txBox="1"/>
          <p:nvPr/>
        </p:nvSpPr>
        <p:spPr>
          <a:xfrm>
            <a:off x="1551565" y="1486465"/>
            <a:ext cx="4704270" cy="40011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Nodal Equivalent Plastic Strain (</a:t>
            </a:r>
            <a:r>
              <a:rPr lang="en-US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eqps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7634123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400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B3B4AC2F-B341-4B3E-AF90-76B09729CFD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07256" y="1249001"/>
            <a:ext cx="4878729" cy="3659047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06565876-5E36-4585-8713-FBB4D48D7A77}"/>
              </a:ext>
            </a:extLst>
          </p:cNvPr>
          <p:cNvSpPr txBox="1"/>
          <p:nvPr/>
        </p:nvSpPr>
        <p:spPr>
          <a:xfrm>
            <a:off x="208230" y="1647363"/>
            <a:ext cx="3731080" cy="286232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Schwarz / solver settings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Relatively loose Schwarz tolerances were used: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Relative Tolerance: 1.0e-3.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Absolute Tolerance: 1.0e-4.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Newton tolerance on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NormF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1e-8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Linear solver tolerance: 1e-5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MueLu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preconditioner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0F541690-1143-4874-AAA0-D83027848A6B}"/>
              </a:ext>
            </a:extLst>
          </p:cNvPr>
          <p:cNvSpPr txBox="1"/>
          <p:nvPr/>
        </p:nvSpPr>
        <p:spPr>
          <a:xfrm>
            <a:off x="346019" y="5093104"/>
            <a:ext cx="8130012" cy="13542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Top right plot: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# Schwarz iterations for each time step.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After start-up, # Schwarz iterations / time step is ~9-10.  This is not bad given how small is the size of the overlap region for this problem.</a:t>
            </a:r>
          </a:p>
          <a:p>
            <a:endParaRPr lang="en-US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F9066E32-98E8-47ED-9B4D-41E057700802}"/>
              </a:ext>
            </a:extLst>
          </p:cNvPr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Bolted Joint Problem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140BB9E-E7DD-466A-A8F2-919022BB599C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Some Performance Results</a:t>
            </a:r>
          </a:p>
        </p:txBody>
      </p:sp>
    </p:spTree>
    <p:extLst>
      <p:ext uri="{BB962C8B-B14F-4D97-AF65-F5344CB8AC3E}">
        <p14:creationId xmlns:p14="http://schemas.microsoft.com/office/powerpoint/2010/main" val="1335274155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b="1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5845812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86877" y="141419"/>
            <a:ext cx="6161524" cy="416091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Summary</a:t>
            </a: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C27D2A43-52EF-482A-A6B5-C7E5492AE8BF}"/>
              </a:ext>
            </a:extLst>
          </p:cNvPr>
          <p:cNvGrpSpPr/>
          <p:nvPr/>
        </p:nvGrpSpPr>
        <p:grpSpPr>
          <a:xfrm>
            <a:off x="137178" y="1768233"/>
            <a:ext cx="8783797" cy="4598267"/>
            <a:chOff x="137178" y="1556361"/>
            <a:chExt cx="8783797" cy="4598267"/>
          </a:xfrm>
        </p:grpSpPr>
        <p:sp>
          <p:nvSpPr>
            <p:cNvPr id="6" name="Content Placeholder 2"/>
            <p:cNvSpPr txBox="1">
              <a:spLocks/>
            </p:cNvSpPr>
            <p:nvPr/>
          </p:nvSpPr>
          <p:spPr bwMode="auto">
            <a:xfrm>
              <a:off x="176084" y="1556361"/>
              <a:ext cx="8744891" cy="459826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Coupling is </a:t>
              </a: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concurrent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 (two-way).</a:t>
              </a:r>
            </a:p>
            <a:p>
              <a:pPr marL="0" indent="0">
                <a:buNone/>
                <a:defRPr/>
              </a:pPr>
              <a:endParaRPr lang="en-US" sz="8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Ease of implementation 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into existing massively-parallel HPC codes.</a:t>
              </a:r>
              <a:endParaRPr lang="en-US" sz="20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8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Scalable, fast, robust 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(we target </a:t>
              </a: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real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 engineering problems, e.g., analyses involving failure of bolted components!).</a:t>
              </a: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8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“Plug-and-play” framework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: simplifies task of meshing complex geometries! </a:t>
              </a: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4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Ability to couple regions with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non-conformal meshes</a:t>
              </a: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,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element types</a:t>
              </a:r>
              <a:r>
                <a:rPr lang="en-US" i="1" dirty="0">
                  <a:solidFill>
                    <a:srgbClr val="006600"/>
                  </a:solidFill>
                  <a:latin typeface="Calibri" pitchFamily="34" charset="0"/>
                </a:rPr>
                <a:t> </a:t>
              </a: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and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levels of refinement.</a:t>
              </a: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endParaRPr lang="en-US" sz="4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Ability to use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solvers/time-integrators </a:t>
              </a: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in different regions.               </a:t>
              </a:r>
              <a:endParaRPr lang="en-US" sz="24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endParaRPr lang="en-US" sz="8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r>
                <a:rPr lang="en-US" sz="1900" dirty="0">
                  <a:solidFill>
                    <a:srgbClr val="006600"/>
                  </a:solidFill>
                  <a:latin typeface="Calibri" pitchFamily="34" charset="0"/>
                </a:rPr>
                <a:t>Coupling does not introduce </a:t>
              </a:r>
              <a:r>
                <a:rPr lang="en-US" sz="1900" b="1" i="1" dirty="0">
                  <a:solidFill>
                    <a:srgbClr val="006600"/>
                  </a:solidFill>
                  <a:latin typeface="Calibri" pitchFamily="34" charset="0"/>
                </a:rPr>
                <a:t>nonphysical artifacts.</a:t>
              </a: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endParaRPr lang="en-US" sz="10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r>
                <a:rPr lang="en-US" sz="1900" b="1" i="1" dirty="0">
                  <a:solidFill>
                    <a:srgbClr val="FF9966"/>
                  </a:solidFill>
                  <a:latin typeface="Calibri" pitchFamily="34" charset="0"/>
                </a:rPr>
                <a:t>Theoretical</a:t>
              </a:r>
              <a:r>
                <a:rPr lang="en-US" sz="1900" dirty="0">
                  <a:solidFill>
                    <a:srgbClr val="FF9966"/>
                  </a:solidFill>
                  <a:latin typeface="Calibri" pitchFamily="34" charset="0"/>
                </a:rPr>
                <a:t> convergence properties/guarantees </a:t>
              </a:r>
              <a:r>
                <a:rPr lang="en-US" sz="2000" dirty="0">
                  <a:solidFill>
                    <a:srgbClr val="006600"/>
                  </a:solidFill>
                  <a:sym typeface="Wingdings" panose="05000000000000000000" pitchFamily="2" charset="2"/>
                </a:rPr>
                <a:t>( for </a:t>
              </a:r>
              <a:r>
                <a:rPr lang="en-US" sz="2000" dirty="0" err="1">
                  <a:solidFill>
                    <a:srgbClr val="006600"/>
                  </a:solidFill>
                  <a:sym typeface="Wingdings" panose="05000000000000000000" pitchFamily="2" charset="2"/>
                </a:rPr>
                <a:t>quasistatics</a:t>
              </a:r>
              <a:r>
                <a:rPr lang="en-US" sz="2000" dirty="0">
                  <a:solidFill>
                    <a:srgbClr val="006600"/>
                  </a:solidFill>
                  <a:sym typeface="Wingdings" panose="05000000000000000000" pitchFamily="2" charset="2"/>
                </a:rPr>
                <a:t>).</a:t>
              </a:r>
              <a:endParaRPr lang="en-US" sz="1900" dirty="0">
                <a:solidFill>
                  <a:srgbClr val="FF9966"/>
                </a:solidFill>
                <a:latin typeface="Calibri" pitchFamily="34" charset="0"/>
              </a:endParaRP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endParaRPr lang="en-US" sz="1900" dirty="0"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2000" b="1" i="1" dirty="0">
                <a:latin typeface="Calibri" pitchFamily="34" charset="0"/>
              </a:endParaRPr>
            </a:p>
            <a:p>
              <a:pPr>
                <a:buFont typeface="Wingdings" panose="05000000000000000000" pitchFamily="2" charset="2"/>
                <a:buChar char="q"/>
                <a:defRPr/>
              </a:pPr>
              <a:endParaRPr lang="en-US" sz="2000" dirty="0">
                <a:latin typeface="Calibri" pitchFamily="34" charset="0"/>
              </a:endParaRPr>
            </a:p>
            <a:p>
              <a:pPr>
                <a:buFont typeface="Wingdings" panose="05000000000000000000" pitchFamily="2" charset="2"/>
                <a:buChar char="q"/>
                <a:defRPr/>
              </a:pPr>
              <a:endParaRPr lang="en-US" sz="2000" dirty="0">
                <a:latin typeface="Calibri" pitchFamily="34" charset="0"/>
              </a:endParaRPr>
            </a:p>
            <a:p>
              <a:pPr>
                <a:defRPr/>
              </a:pPr>
              <a:endParaRPr lang="en-US" sz="2000" dirty="0">
                <a:latin typeface="Calibri" pitchFamily="34" charset="0"/>
              </a:endParaRPr>
            </a:p>
            <a:p>
              <a:pPr>
                <a:defRPr/>
              </a:pPr>
              <a:endParaRPr lang="en-US" sz="2000" dirty="0">
                <a:latin typeface="Calibri" pitchFamily="34" charset="0"/>
              </a:endParaRPr>
            </a:p>
          </p:txBody>
        </p:sp>
        <p:sp>
          <p:nvSpPr>
            <p:cNvPr id="2" name="TextBox 1">
              <a:extLst>
                <a:ext uri="{FF2B5EF4-FFF2-40B4-BE49-F238E27FC236}">
                  <a16:creationId xmlns:a16="http://schemas.microsoft.com/office/drawing/2014/main" id="{426D2FD8-B1AA-43A6-B9D8-0564E48363F8}"/>
                </a:ext>
              </a:extLst>
            </p:cNvPr>
            <p:cNvSpPr txBox="1"/>
            <p:nvPr/>
          </p:nvSpPr>
          <p:spPr>
            <a:xfrm>
              <a:off x="152193" y="1556361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53071C41-935B-4E46-B062-B9EA5DBD0A75}"/>
                </a:ext>
              </a:extLst>
            </p:cNvPr>
            <p:cNvSpPr/>
            <p:nvPr/>
          </p:nvSpPr>
          <p:spPr>
            <a:xfrm>
              <a:off x="137178" y="5612481"/>
              <a:ext cx="421910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>
              <a:spAutoFit/>
            </a:bodyPr>
            <a:lstStyle/>
            <a:p>
              <a:r>
                <a:rPr lang="en-US" sz="2200" dirty="0">
                  <a:solidFill>
                    <a:srgbClr val="FF9966"/>
                  </a:solidFill>
                  <a:sym typeface="Wingdings" panose="05000000000000000000" pitchFamily="2" charset="2"/>
                </a:rPr>
                <a:t></a:t>
              </a:r>
              <a:endParaRPr lang="en-US" sz="2200" dirty="0">
                <a:solidFill>
                  <a:srgbClr val="FF9966"/>
                </a:solidFill>
              </a:endParaRP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4E28ECC9-AE40-41FC-86F0-15578093CBB5}"/>
                </a:ext>
              </a:extLst>
            </p:cNvPr>
            <p:cNvSpPr txBox="1"/>
            <p:nvPr/>
          </p:nvSpPr>
          <p:spPr>
            <a:xfrm>
              <a:off x="152190" y="2067990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3D52487F-914C-4D41-89B5-975A1CBC35FA}"/>
                </a:ext>
              </a:extLst>
            </p:cNvPr>
            <p:cNvSpPr txBox="1"/>
            <p:nvPr/>
          </p:nvSpPr>
          <p:spPr>
            <a:xfrm>
              <a:off x="163079" y="2561562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6B19369E-8E5D-4A6B-A3A5-F7D4E99C9DE2}"/>
                </a:ext>
              </a:extLst>
            </p:cNvPr>
            <p:cNvSpPr txBox="1"/>
            <p:nvPr/>
          </p:nvSpPr>
          <p:spPr>
            <a:xfrm>
              <a:off x="163078" y="3391578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EE101475-1096-4BEF-A21C-54859C3D2D3F}"/>
                </a:ext>
              </a:extLst>
            </p:cNvPr>
            <p:cNvSpPr txBox="1"/>
            <p:nvPr/>
          </p:nvSpPr>
          <p:spPr>
            <a:xfrm>
              <a:off x="544076" y="3810233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4746C9CB-4A6D-4233-B152-2895B3B62D43}"/>
                </a:ext>
              </a:extLst>
            </p:cNvPr>
            <p:cNvSpPr txBox="1"/>
            <p:nvPr/>
          </p:nvSpPr>
          <p:spPr>
            <a:xfrm>
              <a:off x="152192" y="5058904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</p:grpSp>
      <p:sp>
        <p:nvSpPr>
          <p:cNvPr id="4" name="TextBox 3">
            <a:extLst>
              <a:ext uri="{FF2B5EF4-FFF2-40B4-BE49-F238E27FC236}">
                <a16:creationId xmlns:a16="http://schemas.microsoft.com/office/drawing/2014/main" id="{02737A99-896A-4922-978C-83F4C7286269}"/>
              </a:ext>
            </a:extLst>
          </p:cNvPr>
          <p:cNvSpPr txBox="1"/>
          <p:nvPr/>
        </p:nvSpPr>
        <p:spPr>
          <a:xfrm>
            <a:off x="65210" y="828112"/>
            <a:ext cx="9013579" cy="707886"/>
          </a:xfrm>
          <a:prstGeom prst="rect">
            <a:avLst/>
          </a:prstGeom>
          <a:solidFill>
            <a:srgbClr val="CC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ea typeface="Calibri" panose="020F0502020204030204" pitchFamily="34" charset="0"/>
              </a:rPr>
              <a:t>The </a:t>
            </a:r>
            <a:r>
              <a:rPr lang="en-US" sz="2000" b="1" dirty="0">
                <a:latin typeface="Calibri" panose="020F0502020204030204" pitchFamily="34" charset="0"/>
                <a:ea typeface="Calibri" panose="020F0502020204030204" pitchFamily="34" charset="0"/>
              </a:rPr>
              <a:t>alternating Schwarz </a:t>
            </a:r>
            <a:r>
              <a:rPr lang="en-US" sz="2000" dirty="0">
                <a:latin typeface="Calibri" panose="020F0502020204030204" pitchFamily="34" charset="0"/>
                <a:ea typeface="Calibri" panose="020F0502020204030204" pitchFamily="34" charset="0"/>
              </a:rPr>
              <a:t>coupling method has been developed/implemented for </a:t>
            </a:r>
            <a:r>
              <a:rPr lang="en-US" sz="2000" b="1" dirty="0">
                <a:latin typeface="Calibri" panose="020F0502020204030204" pitchFamily="34" charset="0"/>
                <a:ea typeface="Calibri" panose="020F0502020204030204" pitchFamily="34" charset="0"/>
              </a:rPr>
              <a:t>concurrent multiscale </a:t>
            </a:r>
            <a:r>
              <a:rPr lang="en-US" sz="2000" b="1" dirty="0" err="1">
                <a:latin typeface="Calibri" panose="020F0502020204030204" pitchFamily="34" charset="0"/>
                <a:ea typeface="Calibri" panose="020F0502020204030204" pitchFamily="34" charset="0"/>
              </a:rPr>
              <a:t>quasistatic</a:t>
            </a:r>
            <a:r>
              <a:rPr lang="en-US" sz="2000" b="1" dirty="0">
                <a:latin typeface="Calibri" panose="020F0502020204030204" pitchFamily="34" charset="0"/>
                <a:ea typeface="Calibri" panose="020F0502020204030204" pitchFamily="34" charset="0"/>
              </a:rPr>
              <a:t> &amp; dynamic modeling </a:t>
            </a:r>
            <a:r>
              <a:rPr lang="en-US" sz="2000" dirty="0">
                <a:latin typeface="Calibri" panose="020F0502020204030204" pitchFamily="34" charset="0"/>
                <a:ea typeface="Calibri" panose="020F0502020204030204" pitchFamily="34" charset="0"/>
              </a:rPr>
              <a:t>in Sandia’s Albany/LCM code.</a:t>
            </a:r>
            <a:endParaRPr lang="en-US" sz="2000" dirty="0"/>
          </a:p>
        </p:txBody>
      </p:sp>
      <p:pic>
        <p:nvPicPr>
          <p:cNvPr id="16" name="Picture 15" descr="albany_90.png">
            <a:extLst>
              <a:ext uri="{FF2B5EF4-FFF2-40B4-BE49-F238E27FC236}">
                <a16:creationId xmlns:a16="http://schemas.microsoft.com/office/drawing/2014/main" id="{587E76C7-F491-4A8F-8C10-9526E86B459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79629" y="1567749"/>
            <a:ext cx="1782969" cy="927556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469636FC-2C47-4CD5-9215-2E129C3F8C10}"/>
              </a:ext>
            </a:extLst>
          </p:cNvPr>
          <p:cNvSpPr txBox="1"/>
          <p:nvPr/>
        </p:nvSpPr>
        <p:spPr>
          <a:xfrm>
            <a:off x="544076" y="4778201"/>
            <a:ext cx="391886" cy="43088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200" dirty="0">
                <a:solidFill>
                  <a:srgbClr val="006600"/>
                </a:solidFill>
                <a:sym typeface="Wingdings" panose="05000000000000000000" pitchFamily="2" charset="2"/>
              </a:rPr>
              <a:t></a:t>
            </a:r>
            <a:endParaRPr lang="en-US" sz="2200" dirty="0">
              <a:solidFill>
                <a:srgbClr val="0066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31478629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b="1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1238985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201111" y="1218003"/>
            <a:ext cx="6942969" cy="51238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r>
              <a:rPr lang="en-US" sz="2000" dirty="0"/>
              <a:t>Develop </a:t>
            </a:r>
            <a:r>
              <a:rPr lang="en-US" sz="2000" b="1" i="1" dirty="0"/>
              <a:t>theory</a:t>
            </a:r>
            <a:r>
              <a:rPr lang="en-US" sz="2000" dirty="0"/>
              <a:t> for dynamic alternating Schwarz formulation. </a:t>
            </a:r>
          </a:p>
          <a:p>
            <a:pPr marL="0" indent="0">
              <a:buNone/>
            </a:pPr>
            <a:endParaRPr lang="en-US" sz="1500" b="1" i="1" dirty="0"/>
          </a:p>
          <a:p>
            <a:r>
              <a:rPr lang="en-US" sz="2000" b="1" i="1" dirty="0"/>
              <a:t>Journal article </a:t>
            </a:r>
            <a:r>
              <a:rPr lang="en-US" sz="2000" dirty="0"/>
              <a:t>on dynamic Schwarz formulation.</a:t>
            </a:r>
            <a:endParaRPr lang="en-US" sz="1500" dirty="0"/>
          </a:p>
          <a:p>
            <a:endParaRPr lang="en-US" sz="1500" dirty="0"/>
          </a:p>
          <a:p>
            <a:r>
              <a:rPr lang="en-US" sz="2000" dirty="0"/>
              <a:t>Extension of Albany/LCM dynamic Schwarz implementation   to allow for </a:t>
            </a:r>
            <a:r>
              <a:rPr lang="en-US" sz="2000" b="1" i="1" dirty="0"/>
              <a:t>different time steps </a:t>
            </a:r>
            <a:r>
              <a:rPr lang="en-US" sz="2000" dirty="0"/>
              <a:t>in different subdomains. </a:t>
            </a:r>
          </a:p>
          <a:p>
            <a:endParaRPr lang="en-US" sz="1500" dirty="0"/>
          </a:p>
          <a:p>
            <a:r>
              <a:rPr lang="en-US" sz="2000" dirty="0"/>
              <a:t>Apply dynamic Schwarz to problem of interest to </a:t>
            </a:r>
            <a:r>
              <a:rPr lang="en-US" sz="2000" b="1" i="1" dirty="0"/>
              <a:t>production</a:t>
            </a:r>
            <a:r>
              <a:rPr lang="en-US" sz="2000" dirty="0"/>
              <a:t>.</a:t>
            </a:r>
          </a:p>
          <a:p>
            <a:endParaRPr lang="en-US" sz="1500" dirty="0"/>
          </a:p>
          <a:p>
            <a:r>
              <a:rPr lang="en-US" sz="2000" dirty="0"/>
              <a:t>Implement alternating Schwarz method in Sandia </a:t>
            </a:r>
            <a:r>
              <a:rPr lang="en-US" sz="2000" b="1" i="1" dirty="0"/>
              <a:t>production codes </a:t>
            </a:r>
            <a:r>
              <a:rPr lang="en-US" sz="2000" dirty="0"/>
              <a:t>(Sierra Solid Mechanics).</a:t>
            </a:r>
          </a:p>
          <a:p>
            <a:endParaRPr lang="en-US" sz="1500" dirty="0"/>
          </a:p>
          <a:p>
            <a:r>
              <a:rPr lang="en-US" sz="2000" dirty="0"/>
              <a:t>Development of a </a:t>
            </a:r>
            <a:r>
              <a:rPr lang="en-US" sz="2000" b="1" i="1" dirty="0"/>
              <a:t>multi-physics coupling framework </a:t>
            </a:r>
            <a:r>
              <a:rPr lang="en-US" sz="2000" dirty="0"/>
              <a:t>based on variational formulations and the Schwarz alternating method.</a:t>
            </a:r>
          </a:p>
          <a:p>
            <a:pPr marL="0" indent="0">
              <a:buNone/>
            </a:pPr>
            <a:endParaRPr lang="en-US" sz="2000" dirty="0"/>
          </a:p>
        </p:txBody>
      </p:sp>
      <p:sp>
        <p:nvSpPr>
          <p:cNvPr id="7" name="Title 1"/>
          <p:cNvSpPr txBox="1">
            <a:spLocks/>
          </p:cNvSpPr>
          <p:nvPr/>
        </p:nvSpPr>
        <p:spPr>
          <a:xfrm>
            <a:off x="209537" y="256115"/>
            <a:ext cx="8186271" cy="43358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Ongoing/Future Work</a:t>
            </a:r>
          </a:p>
        </p:txBody>
      </p:sp>
      <p:pic>
        <p:nvPicPr>
          <p:cNvPr id="4" name="Picture 3" descr="albany_90.png">
            <a:extLst>
              <a:ext uri="{FF2B5EF4-FFF2-40B4-BE49-F238E27FC236}">
                <a16:creationId xmlns:a16="http://schemas.microsoft.com/office/drawing/2014/main" id="{B82AAA7B-7993-4BB4-945B-475C98A1DF1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57151" y="853333"/>
            <a:ext cx="1365526" cy="710389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F42C0528-EA0A-485B-8C6D-03CAF464217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34153" y="2307220"/>
            <a:ext cx="1370452" cy="801968"/>
          </a:xfrm>
          <a:prstGeom prst="rect">
            <a:avLst/>
          </a:prstGeom>
        </p:spPr>
      </p:pic>
      <p:sp>
        <p:nvSpPr>
          <p:cNvPr id="5" name="Arrow: Down 4">
            <a:extLst>
              <a:ext uri="{FF2B5EF4-FFF2-40B4-BE49-F238E27FC236}">
                <a16:creationId xmlns:a16="http://schemas.microsoft.com/office/drawing/2014/main" id="{08B95FA3-E499-43C9-9303-4AD87E9058AB}"/>
              </a:ext>
            </a:extLst>
          </p:cNvPr>
          <p:cNvSpPr/>
          <p:nvPr/>
        </p:nvSpPr>
        <p:spPr>
          <a:xfrm>
            <a:off x="7863298" y="1720047"/>
            <a:ext cx="304025" cy="469162"/>
          </a:xfrm>
          <a:prstGeom prst="downArrow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A5E6034B-4201-4C99-B495-86638B0E85EC}"/>
              </a:ext>
            </a:extLst>
          </p:cNvPr>
          <p:cNvSpPr/>
          <p:nvPr/>
        </p:nvSpPr>
        <p:spPr>
          <a:xfrm>
            <a:off x="7144080" y="689704"/>
            <a:ext cx="1742173" cy="261807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8A5C0D47-417D-4BC2-84DD-486118CBC66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355308" y="3413987"/>
            <a:ext cx="534733" cy="2735028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CFE5CA0F-AE0B-4E2A-B375-EC188E85FA35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074371" y="3859437"/>
            <a:ext cx="692353" cy="1846274"/>
          </a:xfrm>
          <a:prstGeom prst="rect">
            <a:avLst/>
          </a:prstGeom>
        </p:spPr>
      </p:pic>
      <p:sp>
        <p:nvSpPr>
          <p:cNvPr id="16" name="Rectangle 15">
            <a:extLst>
              <a:ext uri="{FF2B5EF4-FFF2-40B4-BE49-F238E27FC236}">
                <a16:creationId xmlns:a16="http://schemas.microsoft.com/office/drawing/2014/main" id="{D6D65706-55EF-4BCC-8B45-8EDE79CEAACE}"/>
              </a:ext>
            </a:extLst>
          </p:cNvPr>
          <p:cNvSpPr/>
          <p:nvPr/>
        </p:nvSpPr>
        <p:spPr>
          <a:xfrm>
            <a:off x="7059614" y="3302161"/>
            <a:ext cx="1891440" cy="295521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7CB7C993-FB8B-4B5D-B3F7-7BB005B204D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135925" y="5714872"/>
            <a:ext cx="692354" cy="4051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8427618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152400" y="49492"/>
            <a:ext cx="8186271" cy="43358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References 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76200" y="927274"/>
            <a:ext cx="8991600" cy="5447645"/>
          </a:xfrm>
          <a:prstGeom prst="rect">
            <a:avLst/>
          </a:prstGeom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[1] M.A.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</a:rPr>
              <a:t>Heroux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</a:rPr>
              <a:t>et al.  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“An overview of the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</a:rPr>
              <a:t>Trilinos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 project.” 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</a:rPr>
              <a:t>ACM Trans. Math. </a:t>
            </a:r>
            <a:r>
              <a:rPr lang="en-US" sz="1600" i="1" dirty="0" err="1">
                <a:solidFill>
                  <a:schemeClr val="tx1"/>
                </a:solidFill>
                <a:latin typeface="Calibri" panose="020F0502020204030204" pitchFamily="34" charset="0"/>
              </a:rPr>
              <a:t>Softw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</a:rPr>
              <a:t>. 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31(3) (2005).</a:t>
            </a: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[2] </a:t>
            </a:r>
            <a:r>
              <a:rPr lang="en-US" sz="1600" dirty="0">
                <a:latin typeface="Calibri" panose="020F0502020204030204" pitchFamily="34" charset="0"/>
              </a:rPr>
              <a:t>A. Salinger, </a:t>
            </a:r>
            <a:r>
              <a:rPr lang="en-US" sz="1600" i="1" dirty="0">
                <a:latin typeface="Calibri" panose="020F0502020204030204" pitchFamily="34" charset="0"/>
              </a:rPr>
              <a:t>et al.</a:t>
            </a:r>
            <a:r>
              <a:rPr lang="en-US" sz="1600" dirty="0">
                <a:latin typeface="Calibri" panose="020F0502020204030204" pitchFamily="34" charset="0"/>
              </a:rPr>
              <a:t> "Albany: Using Agile Components to Develop a Flexible, Generic Multiphysics Analysis Code", </a:t>
            </a:r>
            <a:r>
              <a:rPr lang="en-US" sz="1600" i="1" dirty="0">
                <a:latin typeface="Calibri" panose="020F0502020204030204" pitchFamily="34" charset="0"/>
              </a:rPr>
              <a:t>Int. J. Multiscale </a:t>
            </a:r>
            <a:r>
              <a:rPr lang="en-US" sz="1600" i="1" dirty="0" err="1">
                <a:latin typeface="Calibri" panose="020F0502020204030204" pitchFamily="34" charset="0"/>
              </a:rPr>
              <a:t>Comput</a:t>
            </a:r>
            <a:r>
              <a:rPr lang="en-US" sz="1600" i="1" dirty="0">
                <a:latin typeface="Calibri" panose="020F0502020204030204" pitchFamily="34" charset="0"/>
              </a:rPr>
              <a:t>. </a:t>
            </a:r>
            <a:r>
              <a:rPr lang="en-US" sz="1600" i="1" dirty="0" err="1">
                <a:latin typeface="Calibri" panose="020F0502020204030204" pitchFamily="34" charset="0"/>
              </a:rPr>
              <a:t>Engng</a:t>
            </a:r>
            <a:r>
              <a:rPr lang="en-US" sz="1600" dirty="0">
                <a:latin typeface="Calibri" panose="020F0502020204030204" pitchFamily="34" charset="0"/>
              </a:rPr>
              <a:t>. 14(4) (2016) 415-438.</a:t>
            </a: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[3] </a:t>
            </a:r>
            <a:r>
              <a:rPr lang="de-DE" sz="1600" dirty="0">
                <a:solidFill>
                  <a:schemeClr val="tx1"/>
                </a:solidFill>
                <a:latin typeface="Calibri" panose="020F0502020204030204" pitchFamily="34" charset="0"/>
              </a:rPr>
              <a:t>H. Schwarz. “Über einen Grenzübergang durch alternierendes Verfahren”. In: Vierteljahrsschriftder Naturforschenden Gesellschaft in Zurich 15 (1870), pp. 272–286.</a:t>
            </a:r>
          </a:p>
          <a:p>
            <a:endParaRPr lang="de-DE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de-DE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r>
              <a:rPr lang="de-DE" sz="1600" dirty="0">
                <a:solidFill>
                  <a:schemeClr val="tx1"/>
                </a:solidFill>
                <a:latin typeface="Calibri" panose="020F0502020204030204" pitchFamily="34" charset="0"/>
              </a:rPr>
              <a:t>[4] S.L. Sobolev. “Schwarz’s Algorithm in Elasticity Theory”. In: Selected Works of S.L Sobolev. Volume I: equations of mathematical physics, computational mathematics and cubature formulats. Ed. By G.V. Demidenko and V.L. Vaskevich. New York: Springer, 2006.</a:t>
            </a:r>
          </a:p>
          <a:p>
            <a:endParaRPr lang="de-DE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</a:rPr>
              <a:t>[5] S. </a:t>
            </a:r>
            <a:r>
              <a:rPr lang="en-US" sz="1600" dirty="0" err="1">
                <a:latin typeface="Calibri" panose="020F0502020204030204" pitchFamily="34" charset="0"/>
              </a:rPr>
              <a:t>Mikhlin</a:t>
            </a:r>
            <a:r>
              <a:rPr lang="en-US" sz="1600" dirty="0">
                <a:latin typeface="Calibri" panose="020F0502020204030204" pitchFamily="34" charset="0"/>
              </a:rPr>
              <a:t>. “On the Schwarz algorithm”. In: Proceedings of the USSR Academy of Sciences (in Russian) 77 (1951), pp. 569–571.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</a:rPr>
              <a:t>[6] D.J. Evans et al. “The convergence rate of the Schwarz alternating procedure (II): For two-dimensional problems”. In: International Journal for Computer Mathematics 20.3–4 (1986), pp. 325–339.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</a:rPr>
              <a:t>[7] P.L. Lions. “On the Schwarz alternating method I.” In: 1988, First International Symposium on Domain Decomposition methods for Partial Differential Equations, SIAM, Philadelphia.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[8] A. Mota, </a:t>
            </a:r>
            <a:r>
              <a:rPr lang="en-US" sz="16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I. Tezaur</a:t>
            </a:r>
            <a:r>
              <a:rPr lang="en-US" sz="1600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600" i="1" dirty="0" err="1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Comput</a:t>
            </a:r>
            <a:r>
              <a:rPr lang="en-US" sz="1600" i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. Meth. Appl. Mech. </a:t>
            </a:r>
            <a:r>
              <a:rPr lang="en-US" sz="1600" i="1" dirty="0" err="1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Engng</a:t>
            </a:r>
            <a:r>
              <a:rPr lang="en-US" sz="1600" i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. </a:t>
            </a:r>
            <a:r>
              <a:rPr lang="en-US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 </a:t>
            </a:r>
            <a:r>
              <a:rPr lang="en-US" sz="1600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 [http://www.sandia.gov/~ikalash/journal.html].</a:t>
            </a:r>
          </a:p>
          <a:p>
            <a:endParaRPr lang="en-US" sz="400" dirty="0">
              <a:solidFill>
                <a:schemeClr val="accent1">
                  <a:lumMod val="60000"/>
                  <a:lumOff val="40000"/>
                </a:schemeClr>
              </a:solidFill>
              <a:latin typeface="Calibri" panose="020F0502020204030204" pitchFamily="34" charset="0"/>
            </a:endParaRPr>
          </a:p>
          <a:p>
            <a:endParaRPr lang="en-US" sz="400" dirty="0">
              <a:solidFill>
                <a:schemeClr val="accent1">
                  <a:lumMod val="60000"/>
                  <a:lumOff val="40000"/>
                </a:schemeClr>
              </a:solidFill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[9] A. Mota, </a:t>
            </a:r>
            <a:r>
              <a:rPr lang="en-US" sz="1600" b="1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G. Phlipot. "The Schwarz alternating method for dynamic solid mechanics”, in prep.</a:t>
            </a:r>
          </a:p>
        </p:txBody>
      </p:sp>
    </p:spTree>
    <p:extLst>
      <p:ext uri="{BB962C8B-B14F-4D97-AF65-F5344CB8AC3E}">
        <p14:creationId xmlns:p14="http://schemas.microsoft.com/office/powerpoint/2010/main" val="2411453845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Previous Work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757692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Previous Work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5664820" y="1542627"/>
            <a:ext cx="2564780" cy="1477328"/>
          </a:xfrm>
          <a:prstGeom prst="rect">
            <a:avLst/>
          </a:prstGeom>
          <a:solidFill>
            <a:srgbClr val="99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</a:rPr>
              <a:t>Three-field</a:t>
            </a:r>
            <a:r>
              <a:rPr lang="en-US" dirty="0">
                <a:latin typeface="Calibri" panose="020F0502020204030204" pitchFamily="34" charset="0"/>
              </a:rPr>
              <a:t> multiscale coupling formulation with compatibility enforced weakly using </a:t>
            </a:r>
            <a:r>
              <a:rPr lang="en-US" b="1" i="1" dirty="0">
                <a:latin typeface="Calibri" panose="020F0502020204030204" pitchFamily="34" charset="0"/>
              </a:rPr>
              <a:t>Lagrange multipliers</a:t>
            </a:r>
            <a:r>
              <a:rPr lang="en-US" dirty="0">
                <a:latin typeface="Calibri" panose="020F0502020204030204" pitchFamily="34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716463881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Previous Work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5642517" y="1836845"/>
            <a:ext cx="2832408" cy="923330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Method works well, but is </a:t>
            </a:r>
            <a:r>
              <a:rPr lang="en-US" b="1" i="1" dirty="0">
                <a:latin typeface="Calibri" panose="020F0502020204030204" pitchFamily="34" charset="0"/>
              </a:rPr>
              <a:t>difficult to implement</a:t>
            </a:r>
            <a:r>
              <a:rPr lang="en-US" dirty="0">
                <a:latin typeface="Calibri" panose="020F0502020204030204" pitchFamily="34" charset="0"/>
              </a:rPr>
              <a:t> into existing codes.</a:t>
            </a:r>
          </a:p>
        </p:txBody>
      </p:sp>
    </p:spTree>
    <p:extLst>
      <p:ext uri="{BB962C8B-B14F-4D97-AF65-F5344CB8AC3E}">
        <p14:creationId xmlns:p14="http://schemas.microsoft.com/office/powerpoint/2010/main" val="1886538136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Full Schwarz Method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3222" y="2143427"/>
            <a:ext cx="8128348" cy="3911684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solidFill>
                <a:srgbClr val="66FFCC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dirty="0">
                    <a:latin typeface="Calibri" panose="020F0502020204030204" pitchFamily="34" charset="0"/>
                  </a:rPr>
                  <a:t>Classical </a:t>
                </a:r>
                <a:r>
                  <a:rPr lang="en-US" dirty="0">
                    <a:latin typeface="Calibri" panose="020F0502020204030204" pitchFamily="34" charset="0"/>
                  </a:rPr>
                  <a:t>algorithm originally proposed by Schwarz with </a:t>
                </a:r>
                <a:r>
                  <a:rPr lang="en-US" b="1" i="1" dirty="0">
                    <a:latin typeface="Calibri" panose="020F0502020204030204" pitchFamily="34" charset="0"/>
                  </a:rPr>
                  <a:t>outer Schwarz loop </a:t>
                </a:r>
                <a:r>
                  <a:rPr lang="en-US" dirty="0">
                    <a:latin typeface="Calibri" panose="020F0502020204030204" pitchFamily="34" charset="0"/>
                  </a:rPr>
                  <a:t>and </a:t>
                </a:r>
                <a:r>
                  <a:rPr lang="en-US" b="1" i="1" dirty="0">
                    <a:latin typeface="Calibri" panose="020F0502020204030204" pitchFamily="34" charset="0"/>
                  </a:rPr>
                  <a:t>inner Newton loop</a:t>
                </a:r>
                <a:r>
                  <a:rPr lang="en-US" dirty="0">
                    <a:latin typeface="Calibri" panose="020F0502020204030204" pitchFamily="34" charset="0"/>
                  </a:rPr>
                  <a:t>, each converged to a </a:t>
                </a:r>
                <a:r>
                  <a:rPr lang="en-US" b="1" i="1" dirty="0">
                    <a:latin typeface="Calibri" panose="020F0502020204030204" pitchFamily="34" charset="0"/>
                  </a:rPr>
                  <a:t>tight tolerance </a:t>
                </a:r>
                <a:r>
                  <a:rPr lang="en-US" dirty="0">
                    <a:latin typeface="Calibri" panose="020F0502020204030204" pitchFamily="34" charset="0"/>
                  </a:rPr>
                  <a:t>(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𝜖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𝑚𝑎𝑐h𝑖𝑛𝑒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).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blipFill>
                <a:blip r:embed="rId4"/>
                <a:stretch>
                  <a:fillRect t="-4717" r="-332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965889756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Inexact Schwarz Method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solidFill>
                <a:srgbClr val="FFCC99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dirty="0">
                    <a:latin typeface="Calibri" panose="020F0502020204030204" pitchFamily="34" charset="0"/>
                  </a:rPr>
                  <a:t>Classical </a:t>
                </a:r>
                <a:r>
                  <a:rPr lang="en-US" dirty="0">
                    <a:latin typeface="Calibri" panose="020F0502020204030204" pitchFamily="34" charset="0"/>
                  </a:rPr>
                  <a:t>algorithm originally proposed by Schwarz with </a:t>
                </a:r>
                <a:r>
                  <a:rPr lang="en-US" b="1" i="1" dirty="0">
                    <a:latin typeface="Calibri" panose="020F0502020204030204" pitchFamily="34" charset="0"/>
                  </a:rPr>
                  <a:t>outer Schwarz loop </a:t>
                </a:r>
                <a:r>
                  <a:rPr lang="en-US" dirty="0">
                    <a:latin typeface="Calibri" panose="020F0502020204030204" pitchFamily="34" charset="0"/>
                  </a:rPr>
                  <a:t>and </a:t>
                </a:r>
                <a:r>
                  <a:rPr lang="en-US" b="1" i="1" dirty="0">
                    <a:latin typeface="Calibri" panose="020F0502020204030204" pitchFamily="34" charset="0"/>
                  </a:rPr>
                  <a:t>inner Newton loop</a:t>
                </a:r>
                <a:r>
                  <a:rPr lang="en-US" dirty="0">
                    <a:latin typeface="Calibri" panose="020F0502020204030204" pitchFamily="34" charset="0"/>
                  </a:rPr>
                  <a:t>, with Newton step converged to a </a:t>
                </a:r>
                <a:r>
                  <a:rPr lang="en-US" b="1" i="1" dirty="0">
                    <a:latin typeface="Calibri" panose="020F0502020204030204" pitchFamily="34" charset="0"/>
                  </a:rPr>
                  <a:t>loose tolerance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blipFill>
                <a:blip r:embed="rId3"/>
                <a:stretch>
                  <a:fillRect t="-4717" r="-332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6838" y="2024863"/>
            <a:ext cx="8307659" cy="39958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7757796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Monolithic Schwarz Method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2275" y="2117942"/>
            <a:ext cx="8789309" cy="234190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688655" y="1059366"/>
            <a:ext cx="7507491" cy="646331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Combines Schwarz and Newton loop into </a:t>
            </a:r>
            <a:r>
              <a:rPr lang="en-US" b="1" i="1" dirty="0">
                <a:latin typeface="Calibri" panose="020F0502020204030204" pitchFamily="34" charset="0"/>
              </a:rPr>
              <a:t>since Newton-Schwarz loop</a:t>
            </a:r>
            <a:r>
              <a:rPr lang="en-US" dirty="0">
                <a:latin typeface="Calibri" panose="020F0502020204030204" pitchFamily="34" charset="0"/>
              </a:rPr>
              <a:t>, with </a:t>
            </a:r>
            <a:r>
              <a:rPr lang="en-US" b="1" i="1" dirty="0">
                <a:latin typeface="Calibri" panose="020F0502020204030204" pitchFamily="34" charset="0"/>
              </a:rPr>
              <a:t>elimination of Schwarz boundary DOFs, </a:t>
            </a:r>
            <a:r>
              <a:rPr lang="en-US" dirty="0">
                <a:latin typeface="Calibri" panose="020F0502020204030204" pitchFamily="34" charset="0"/>
              </a:rPr>
              <a:t>and tight convergence tolerance.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349113" y="4733254"/>
                <a:ext cx="7557102" cy="166199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dirty="0">
                    <a:solidFill>
                      <a:srgbClr val="0070C0"/>
                    </a:solidFill>
                    <a:latin typeface="Calibri" panose="020F0502020204030204" pitchFamily="34" charset="0"/>
                  </a:rPr>
                  <a:t>Advantages: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By-passes Schwarz loop.</a:t>
                </a:r>
              </a:p>
              <a:p>
                <a:endParaRPr lang="en-US" dirty="0">
                  <a:latin typeface="Calibri" panose="020F0502020204030204" pitchFamily="34" charset="0"/>
                </a:endParaRPr>
              </a:p>
              <a:p>
                <a:r>
                  <a:rPr lang="en-US" b="1" dirty="0">
                    <a:solidFill>
                      <a:srgbClr val="0070C0"/>
                    </a:solidFill>
                    <a:latin typeface="Calibri" panose="020F0502020204030204" pitchFamily="34" charset="0"/>
                  </a:rPr>
                  <a:t>Disadvantages:</a:t>
                </a:r>
                <a:endParaRPr lang="en-US" sz="400" b="1" dirty="0">
                  <a:solidFill>
                    <a:srgbClr val="0070C0"/>
                  </a:solidFill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Off-diagonal coupling terms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block linear solver is needed.</a:t>
                </a: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9113" y="4733254"/>
                <a:ext cx="7557102" cy="1661993"/>
              </a:xfrm>
              <a:prstGeom prst="rect">
                <a:avLst/>
              </a:prstGeom>
              <a:blipFill>
                <a:blip r:embed="rId4"/>
                <a:stretch>
                  <a:fillRect l="-645" t="-1832" b="-109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260956252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Modified Schwarz Method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6060" y="2062977"/>
            <a:ext cx="8712157" cy="2899316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688655" y="1059366"/>
            <a:ext cx="7507491" cy="646331"/>
          </a:xfrm>
          <a:prstGeom prst="rect">
            <a:avLst/>
          </a:prstGeom>
          <a:solidFill>
            <a:srgbClr val="99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Combines Schwarz and Newton loop into </a:t>
            </a:r>
            <a:r>
              <a:rPr lang="en-US" b="1" i="1" dirty="0">
                <a:latin typeface="Calibri" panose="020F0502020204030204" pitchFamily="34" charset="0"/>
              </a:rPr>
              <a:t>since Newton-Schwarz loop</a:t>
            </a:r>
            <a:r>
              <a:rPr lang="en-US" dirty="0">
                <a:latin typeface="Calibri" panose="020F0502020204030204" pitchFamily="34" charset="0"/>
              </a:rPr>
              <a:t>, with </a:t>
            </a:r>
            <a:r>
              <a:rPr lang="en-US" b="1" i="1" dirty="0">
                <a:latin typeface="Calibri" panose="020F0502020204030204" pitchFamily="34" charset="0"/>
              </a:rPr>
              <a:t>Schwarz boundaries </a:t>
            </a:r>
            <a:r>
              <a:rPr lang="en-US" dirty="0">
                <a:latin typeface="Calibri" panose="020F0502020204030204" pitchFamily="34" charset="0"/>
              </a:rPr>
              <a:t>at </a:t>
            </a:r>
            <a:r>
              <a:rPr lang="en-US" b="1" i="1" dirty="0" err="1">
                <a:latin typeface="Calibri" panose="020F0502020204030204" pitchFamily="34" charset="0"/>
              </a:rPr>
              <a:t>Dirichlet</a:t>
            </a:r>
            <a:r>
              <a:rPr lang="en-US" b="1" dirty="0">
                <a:latin typeface="Calibri" panose="020F0502020204030204" pitchFamily="34" charset="0"/>
              </a:rPr>
              <a:t> </a:t>
            </a:r>
            <a:r>
              <a:rPr lang="en-US" b="1" i="1" dirty="0">
                <a:latin typeface="Calibri" panose="020F0502020204030204" pitchFamily="34" charset="0"/>
              </a:rPr>
              <a:t>boundaries</a:t>
            </a:r>
            <a:r>
              <a:rPr lang="en-US" b="1" dirty="0">
                <a:latin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</a:rPr>
              <a:t>and tight convergence tolerance.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4761186" y="5317529"/>
            <a:ext cx="4150974" cy="646331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</a:rPr>
              <a:t>Least-intrusive variant</a:t>
            </a:r>
            <a:r>
              <a:rPr lang="en-US" dirty="0">
                <a:latin typeface="Calibri" panose="020F0502020204030204" pitchFamily="34" charset="0"/>
              </a:rPr>
              <a:t>: by-passes Schwarz iteration, no need for block solver.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72275" y="5181073"/>
            <a:ext cx="4588911" cy="12618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  <a:latin typeface="Calibri" panose="020F0502020204030204" pitchFamily="34" charset="0"/>
              </a:rPr>
              <a:t>Advantages:</a:t>
            </a:r>
          </a:p>
          <a:p>
            <a:endParaRPr lang="en-US" sz="400" b="1" dirty="0">
              <a:solidFill>
                <a:srgbClr val="0070C0"/>
              </a:solidFill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By-passes Schwarz loop.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No diagonal coupling (conventional linear solver can be used in each subdomain).</a:t>
            </a:r>
          </a:p>
        </p:txBody>
      </p:sp>
    </p:spTree>
    <p:extLst>
      <p:ext uri="{BB962C8B-B14F-4D97-AF65-F5344CB8AC3E}">
        <p14:creationId xmlns:p14="http://schemas.microsoft.com/office/powerpoint/2010/main" val="581095261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43341" y="926522"/>
            <a:ext cx="2119746" cy="2743200"/>
          </a:xfrm>
          <a:prstGeom prst="rect">
            <a:avLst/>
          </a:prstGeom>
        </p:spPr>
      </p:pic>
      <p:pic>
        <p:nvPicPr>
          <p:cNvPr id="6" name="Picture 5"/>
          <p:cNvPicPr>
            <a:picLocks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85820" y="960598"/>
            <a:ext cx="2119746" cy="2743200"/>
          </a:xfrm>
          <a:prstGeom prst="rect">
            <a:avLst/>
          </a:prstGeom>
        </p:spPr>
      </p:pic>
      <p:pic>
        <p:nvPicPr>
          <p:cNvPr id="7" name="Picture 6"/>
          <p:cNvPicPr>
            <a:picLocks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9655" y="3682786"/>
            <a:ext cx="2119746" cy="2743200"/>
          </a:xfrm>
          <a:prstGeom prst="rect">
            <a:avLst/>
          </a:prstGeom>
        </p:spPr>
      </p:pic>
      <p:pic>
        <p:nvPicPr>
          <p:cNvPr id="9" name="Picture 8"/>
          <p:cNvPicPr>
            <a:picLocks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23595" y="3669722"/>
            <a:ext cx="2119746" cy="2743200"/>
          </a:xfrm>
          <a:prstGeom prst="rect">
            <a:avLst/>
          </a:prstGeom>
        </p:spPr>
      </p:pic>
      <p:pic>
        <p:nvPicPr>
          <p:cNvPr id="10" name="Picture 9"/>
          <p:cNvPicPr>
            <a:picLocks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11833" y="3669722"/>
            <a:ext cx="2119746" cy="2743200"/>
          </a:xfrm>
          <a:prstGeom prst="rect">
            <a:avLst/>
          </a:prstGeom>
        </p:spPr>
      </p:pic>
      <p:pic>
        <p:nvPicPr>
          <p:cNvPr id="11" name="Picture 10"/>
          <p:cNvPicPr>
            <a:picLocks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68007" y="3686760"/>
            <a:ext cx="2119747" cy="2743200"/>
          </a:xfrm>
          <a:prstGeom prst="rect">
            <a:avLst/>
          </a:prstGeom>
        </p:spPr>
      </p:pic>
      <p:pic>
        <p:nvPicPr>
          <p:cNvPr id="13" name="Picture 12"/>
          <p:cNvPicPr>
            <a:picLocks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409" y="943560"/>
            <a:ext cx="2119746" cy="2743200"/>
          </a:xfrm>
          <a:prstGeom prst="rect">
            <a:avLst/>
          </a:prstGeom>
        </p:spPr>
      </p:pic>
      <p:pic>
        <p:nvPicPr>
          <p:cNvPr id="14" name="Picture 13"/>
          <p:cNvPicPr>
            <a:picLocks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23595" y="926522"/>
            <a:ext cx="2119746" cy="2743200"/>
          </a:xfrm>
          <a:prstGeom prst="rect">
            <a:avLst/>
          </a:prstGeom>
        </p:spPr>
      </p:pic>
      <p:sp>
        <p:nvSpPr>
          <p:cNvPr id="12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Convergence Proof</a:t>
            </a:r>
          </a:p>
        </p:txBody>
      </p:sp>
    </p:spTree>
    <p:extLst>
      <p:ext uri="{BB962C8B-B14F-4D97-AF65-F5344CB8AC3E}">
        <p14:creationId xmlns:p14="http://schemas.microsoft.com/office/powerpoint/2010/main" val="1885588427"/>
      </p:ext>
    </p:extLst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ext Box 2"/>
          <p:cNvSpPr txBox="1">
            <a:spLocks noChangeArrowheads="1"/>
          </p:cNvSpPr>
          <p:nvPr/>
        </p:nvSpPr>
        <p:spPr bwMode="auto">
          <a:xfrm>
            <a:off x="167274" y="964087"/>
            <a:ext cx="7053333" cy="17681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lIns="0" tIns="11103" rIns="0" bIns="0"/>
          <a:lstStyle>
            <a:lvl1pPr marL="401638" indent="-296863"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1pPr>
            <a:lvl2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2pPr>
            <a:lvl3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3pPr>
            <a:lvl4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4pPr>
            <a:lvl5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5pPr>
            <a:lvl6pPr marL="25146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6pPr>
            <a:lvl7pPr marL="29718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7pPr>
            <a:lvl8pPr marL="34290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8pPr>
            <a:lvl9pPr marL="38862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9pPr>
          </a:lstStyle>
          <a:p>
            <a:pPr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1D proof of concept </a:t>
            </a:r>
            <a:r>
              <a:rPr lang="en-US" sz="2000" dirty="0">
                <a:latin typeface="Calibri"/>
                <a:cs typeface="Calibri"/>
              </a:rPr>
              <a:t>problem: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   1D bar </a:t>
            </a:r>
            <a:r>
              <a:rPr lang="en-US" sz="2000" dirty="0">
                <a:latin typeface="Calibri"/>
                <a:cs typeface="Calibri"/>
              </a:rPr>
              <a:t>with area</a:t>
            </a:r>
            <a:r>
              <a:rPr lang="en-US" sz="2000" i="1" dirty="0">
                <a:latin typeface="Calibri"/>
                <a:cs typeface="Calibri"/>
              </a:rPr>
              <a:t> </a:t>
            </a:r>
            <a:r>
              <a:rPr lang="en-US" sz="2000" dirty="0">
                <a:latin typeface="Calibri"/>
                <a:cs typeface="Calibri"/>
              </a:rPr>
              <a:t>proportional to square root of length.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Strong </a:t>
            </a:r>
            <a:r>
              <a:rPr lang="en-US" sz="2000" b="1" i="1" dirty="0">
                <a:latin typeface="Calibri"/>
                <a:cs typeface="Calibri"/>
              </a:rPr>
              <a:t>singularity</a:t>
            </a:r>
            <a:r>
              <a:rPr lang="en-US" sz="2000" dirty="0">
                <a:latin typeface="Calibri"/>
                <a:cs typeface="Calibri"/>
              </a:rPr>
              <a:t> on left end of bar.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Simple </a:t>
            </a:r>
            <a:r>
              <a:rPr lang="en-US" sz="2000" b="1" i="1" dirty="0" err="1">
                <a:latin typeface="Calibri"/>
                <a:cs typeface="Calibri"/>
              </a:rPr>
              <a:t>hyperelestic</a:t>
            </a:r>
            <a:r>
              <a:rPr lang="en-US" sz="2000" dirty="0">
                <a:latin typeface="Calibri"/>
                <a:cs typeface="Calibri"/>
              </a:rPr>
              <a:t> material model with no damage.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   MATLAB </a:t>
            </a:r>
            <a:r>
              <a:rPr lang="en-US" sz="2000" dirty="0">
                <a:latin typeface="Calibri"/>
                <a:cs typeface="Calibri"/>
              </a:rPr>
              <a:t>implementation.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1878" y="0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</a:t>
            </a:r>
            <a:r>
              <a:rPr lang="en-US" sz="3600" dirty="0" err="1">
                <a:solidFill>
                  <a:schemeClr val="tx1"/>
                </a:solidFill>
              </a:rPr>
              <a:t>Foulk’s</a:t>
            </a:r>
            <a:r>
              <a:rPr lang="en-US" sz="3600" dirty="0">
                <a:solidFill>
                  <a:schemeClr val="tx1"/>
                </a:solidFill>
              </a:rPr>
              <a:t> Singular Bar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5018" y="3043789"/>
            <a:ext cx="7543528" cy="1788552"/>
          </a:xfrm>
          <a:prstGeom prst="rect">
            <a:avLst/>
          </a:prstGeom>
        </p:spPr>
      </p:pic>
      <p:graphicFrame>
        <p:nvGraphicFramePr>
          <p:cNvPr id="5" name="Object 4"/>
          <p:cNvGraphicFramePr>
            <a:graphicFrameLocks noChangeAspect="1"/>
          </p:cNvGraphicFramePr>
          <p:nvPr>
            <p:extLst/>
          </p:nvPr>
        </p:nvGraphicFramePr>
        <p:xfrm>
          <a:off x="7362924" y="1036133"/>
          <a:ext cx="1346120" cy="169610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9" r:id="rId5" imgW="2539440" imgH="3199680" progId="">
                  <p:embed/>
                </p:oleObj>
              </mc:Choice>
              <mc:Fallback>
                <p:oleObj r:id="rId5" imgW="2539440" imgH="3199680" progId="">
                  <p:embed/>
                  <p:pic>
                    <p:nvPicPr>
                      <p:cNvPr id="5" name="Object 4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7362924" y="1036133"/>
                        <a:ext cx="1346120" cy="169610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extBox 2"/>
          <p:cNvSpPr txBox="1"/>
          <p:nvPr/>
        </p:nvSpPr>
        <p:spPr>
          <a:xfrm>
            <a:off x="94594" y="4876799"/>
            <a:ext cx="9165020" cy="18979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   Problem goals</a:t>
            </a:r>
            <a:r>
              <a:rPr lang="en-US" sz="2000" dirty="0">
                <a:latin typeface="Calibri"/>
                <a:cs typeface="Calibri"/>
              </a:rPr>
              <a:t>: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 Explore </a:t>
            </a:r>
            <a:r>
              <a:rPr lang="en-US" sz="2000" b="1" i="1" dirty="0">
                <a:latin typeface="Calibri"/>
                <a:cs typeface="Calibri"/>
              </a:rPr>
              <a:t>viability</a:t>
            </a:r>
            <a:r>
              <a:rPr lang="en-US" sz="2000" dirty="0">
                <a:latin typeface="Calibri"/>
                <a:cs typeface="Calibri"/>
              </a:rPr>
              <a:t> of </a:t>
            </a:r>
            <a:r>
              <a:rPr lang="en-US" sz="2000" b="1" i="1" dirty="0">
                <a:latin typeface="Calibri"/>
                <a:cs typeface="Calibri"/>
              </a:rPr>
              <a:t>4 variants</a:t>
            </a:r>
            <a:r>
              <a:rPr lang="en-US" sz="2000" dirty="0">
                <a:latin typeface="Calibri"/>
                <a:cs typeface="Calibri"/>
              </a:rPr>
              <a:t> of the Schwarz alternating method.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 Test </a:t>
            </a:r>
            <a:r>
              <a:rPr lang="en-US" sz="2000" b="1" i="1" dirty="0">
                <a:latin typeface="Calibri"/>
                <a:cs typeface="Calibri"/>
              </a:rPr>
              <a:t>convergence </a:t>
            </a:r>
            <a:r>
              <a:rPr lang="en-US" sz="2000" dirty="0">
                <a:latin typeface="Calibri"/>
                <a:cs typeface="Calibri"/>
              </a:rPr>
              <a:t>and compare with literature (Evans, 1986).</a:t>
            </a:r>
          </a:p>
          <a:p>
            <a:pPr lvl="2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  Expect </a:t>
            </a:r>
            <a:r>
              <a:rPr lang="en-US" sz="2000" b="1" i="1" dirty="0">
                <a:latin typeface="Calibri"/>
                <a:cs typeface="Calibri"/>
              </a:rPr>
              <a:t>faster convergence </a:t>
            </a:r>
            <a:r>
              <a:rPr lang="en-US" sz="2000" dirty="0">
                <a:latin typeface="Calibri"/>
                <a:cs typeface="Calibri"/>
              </a:rPr>
              <a:t>in </a:t>
            </a:r>
            <a:r>
              <a:rPr lang="en-US" sz="2000" b="1" i="1" dirty="0">
                <a:latin typeface="Calibri"/>
                <a:cs typeface="Calibri"/>
              </a:rPr>
              <a:t>fewer iterations </a:t>
            </a:r>
            <a:r>
              <a:rPr lang="en-US" sz="2000" dirty="0">
                <a:latin typeface="Calibri"/>
                <a:cs typeface="Calibri"/>
              </a:rPr>
              <a:t>with </a:t>
            </a:r>
            <a:r>
              <a:rPr lang="en-US" sz="2000" b="1" i="1" dirty="0">
                <a:latin typeface="Calibri"/>
                <a:cs typeface="Calibri"/>
              </a:rPr>
              <a:t>increased overlap</a:t>
            </a:r>
            <a:r>
              <a:rPr lang="en-US" sz="2000" dirty="0">
                <a:latin typeface="Calibri"/>
                <a:cs typeface="Calibri"/>
              </a:rPr>
              <a:t>.</a:t>
            </a:r>
            <a:endParaRPr lang="en-US" sz="2000" b="1" i="1" dirty="0">
              <a:latin typeface="Calibri"/>
              <a:cs typeface="Calibri"/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84463149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3810" y="-233416"/>
            <a:ext cx="8586443" cy="1203550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Singular Bar and Schwarz Variants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4242" y="793153"/>
            <a:ext cx="2803358" cy="2743163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66034" y="970134"/>
            <a:ext cx="3236457" cy="2389199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788" y="3645568"/>
            <a:ext cx="2940812" cy="273371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53263" y="3560735"/>
            <a:ext cx="2962777" cy="2818545"/>
          </a:xfrm>
          <a:prstGeom prst="rect">
            <a:avLst/>
          </a:prstGeom>
        </p:spPr>
      </p:pic>
      <p:graphicFrame>
        <p:nvGraphicFramePr>
          <p:cNvPr id="7" name="Object 6"/>
          <p:cNvGraphicFramePr>
            <a:graphicFrameLocks noChangeAspect="1"/>
          </p:cNvGraphicFramePr>
          <p:nvPr>
            <p:extLst/>
          </p:nvPr>
        </p:nvGraphicFramePr>
        <p:xfrm>
          <a:off x="3880688" y="2780778"/>
          <a:ext cx="1185935" cy="149427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63" r:id="rId8" imgW="2539440" imgH="3199680" progId="">
                  <p:embed/>
                </p:oleObj>
              </mc:Choice>
              <mc:Fallback>
                <p:oleObj r:id="rId8" imgW="2539440" imgH="3199680" progId="">
                  <p:embed/>
                  <p:pic>
                    <p:nvPicPr>
                      <p:cNvPr id="7" name="Object 6"/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3880688" y="2780778"/>
                        <a:ext cx="1185935" cy="1494276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724851043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Notched Cylinder: HEX-HEX Coupling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804504"/>
            <a:ext cx="9144000" cy="3604176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0286" y="4517639"/>
            <a:ext cx="4702628" cy="1878819"/>
          </a:xfrm>
          <a:prstGeom prst="rect">
            <a:avLst/>
          </a:prstGeom>
        </p:spPr>
      </p:pic>
      <p:pic>
        <p:nvPicPr>
          <p:cNvPr id="6" name="Picture 5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65386" y="4957828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9283030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713204"/>
            <a:ext cx="9144000" cy="3544519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Notched Cylinder: Nonconformal HEX-HEX Coupling</a:t>
            </a:r>
          </a:p>
        </p:txBody>
      </p:sp>
      <p:pic>
        <p:nvPicPr>
          <p:cNvPr id="4" name="Picture 3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1166" y="5584129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6307999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951466"/>
            <a:ext cx="9144000" cy="3224952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41855" y="4585154"/>
            <a:ext cx="4453812" cy="1567996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Notched Cylinder: Nonconformal HEX-HEX Coupling</a:t>
            </a:r>
          </a:p>
        </p:txBody>
      </p:sp>
      <p:pic>
        <p:nvPicPr>
          <p:cNvPr id="5" name="Picture 4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0229" y="4977125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31653261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/>
          <p:cNvGrpSpPr/>
          <p:nvPr/>
        </p:nvGrpSpPr>
        <p:grpSpPr>
          <a:xfrm>
            <a:off x="235527" y="881281"/>
            <a:ext cx="3272811" cy="5208944"/>
            <a:chOff x="823179" y="1044017"/>
            <a:chExt cx="3272811" cy="5208944"/>
          </a:xfrm>
        </p:grpSpPr>
        <p:pic>
          <p:nvPicPr>
            <p:cNvPr id="15" name="Picture 14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 rot="16200000">
              <a:off x="458950" y="2525774"/>
              <a:ext cx="5118797" cy="2155283"/>
            </a:xfrm>
            <a:prstGeom prst="rect">
              <a:avLst/>
            </a:prstGeom>
          </p:spPr>
        </p:pic>
        <p:pic>
          <p:nvPicPr>
            <p:cNvPr id="16" name="Picture 15"/>
            <p:cNvPicPr>
              <a:picLocks noChangeAspect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t="16980" b="15969"/>
            <a:stretch/>
          </p:blipFill>
          <p:spPr>
            <a:xfrm rot="16200000">
              <a:off x="-1013666" y="2971009"/>
              <a:ext cx="5118797" cy="1445108"/>
            </a:xfrm>
            <a:prstGeom prst="rect">
              <a:avLst/>
            </a:prstGeom>
          </p:spPr>
        </p:pic>
        <p:sp>
          <p:nvSpPr>
            <p:cNvPr id="17" name="TextBox 16"/>
            <p:cNvSpPr txBox="1"/>
            <p:nvPr/>
          </p:nvSpPr>
          <p:spPr>
            <a:xfrm>
              <a:off x="1621684" y="2795216"/>
              <a:ext cx="1363824" cy="73866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dirty="0">
                  <a:latin typeface="Calibri" panose="020F0502020204030204" pitchFamily="34" charset="0"/>
                </a:rPr>
                <a:t>Region of localization (necking)</a:t>
              </a:r>
            </a:p>
          </p:txBody>
        </p:sp>
        <p:cxnSp>
          <p:nvCxnSpPr>
            <p:cNvPr id="18" name="Straight Arrow Connector 17"/>
            <p:cNvCxnSpPr/>
            <p:nvPr/>
          </p:nvCxnSpPr>
          <p:spPr>
            <a:xfrm flipH="1">
              <a:off x="1741118" y="3533880"/>
              <a:ext cx="433114" cy="159683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Arrow Connector 18"/>
            <p:cNvCxnSpPr/>
            <p:nvPr/>
          </p:nvCxnSpPr>
          <p:spPr>
            <a:xfrm>
              <a:off x="2386590" y="3533880"/>
              <a:ext cx="399767" cy="138623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0" name="Title 2"/>
          <p:cNvSpPr>
            <a:spLocks noGrp="1"/>
          </p:cNvSpPr>
          <p:nvPr>
            <p:ph type="title"/>
          </p:nvPr>
        </p:nvSpPr>
        <p:spPr>
          <a:xfrm>
            <a:off x="182880" y="165274"/>
            <a:ext cx="8298678" cy="779462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Appendix. Multiscale Modeling of Localization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3328984" y="4515805"/>
            <a:ext cx="5751477" cy="2215991"/>
          </a:xfrm>
          <a:prstGeom prst="rect">
            <a:avLst/>
          </a:prstGeom>
          <a:noFill/>
        </p:spPr>
        <p:txBody>
          <a:bodyPr wrap="square" lIns="0" rtlCol="0">
            <a:spAutoFit/>
          </a:bodyPr>
          <a:lstStyle/>
          <a:p>
            <a:pPr marL="12700" lvl="1"/>
            <a:r>
              <a:rPr lang="en-US" b="1" u="sng" dirty="0">
                <a:solidFill>
                  <a:srgbClr val="1F497D"/>
                </a:solidFill>
                <a:latin typeface="Calibri" panose="020F0502020204030204" pitchFamily="34" charset="0"/>
              </a:rPr>
              <a:t>Goals:</a:t>
            </a:r>
          </a:p>
          <a:p>
            <a:pPr marL="12700" lvl="1"/>
            <a:endParaRPr lang="en-US" sz="400" dirty="0">
              <a:latin typeface="Calibri" panose="020F0502020204030204" pitchFamily="34" charset="0"/>
            </a:endParaRPr>
          </a:p>
          <a:p>
            <a:pPr marL="2984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Connect </a:t>
            </a:r>
            <a:r>
              <a:rPr lang="en-US" b="1" i="1" dirty="0">
                <a:latin typeface="Calibri" panose="020F0502020204030204" pitchFamily="34" charset="0"/>
              </a:rPr>
              <a:t>physical length scales </a:t>
            </a:r>
            <a:r>
              <a:rPr lang="en-US" dirty="0">
                <a:latin typeface="Calibri" panose="020F0502020204030204" pitchFamily="34" charset="0"/>
              </a:rPr>
              <a:t>to </a:t>
            </a:r>
            <a:r>
              <a:rPr lang="en-US" b="1" i="1" dirty="0">
                <a:latin typeface="Calibri" panose="020F0502020204030204" pitchFamily="34" charset="0"/>
              </a:rPr>
              <a:t>engineering scale models.</a:t>
            </a:r>
          </a:p>
          <a:p>
            <a:pPr marL="2984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2984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Investigate importance of </a:t>
            </a:r>
            <a:r>
              <a:rPr lang="en-US" b="1" i="1" dirty="0">
                <a:latin typeface="Calibri" panose="020F0502020204030204" pitchFamily="34" charset="0"/>
              </a:rPr>
              <a:t>microstructural detail.</a:t>
            </a:r>
          </a:p>
          <a:p>
            <a:pPr marL="2984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2984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Develop bridging technologies for </a:t>
            </a:r>
            <a:r>
              <a:rPr lang="en-US" b="1" i="1" dirty="0">
                <a:latin typeface="Calibri" panose="020F0502020204030204" pitchFamily="34" charset="0"/>
              </a:rPr>
              <a:t>spatial multiscale/ </a:t>
            </a:r>
            <a:r>
              <a:rPr lang="en-US" b="1" i="1" dirty="0" err="1">
                <a:latin typeface="Calibri" panose="020F0502020204030204" pitchFamily="34" charset="0"/>
              </a:rPr>
              <a:t>multiphysics</a:t>
            </a:r>
            <a:r>
              <a:rPr lang="en-US" b="1" i="1" dirty="0">
                <a:latin typeface="Calibri" panose="020F0502020204030204" pitchFamily="34" charset="0"/>
              </a:rPr>
              <a:t>.</a:t>
            </a:r>
          </a:p>
          <a:p>
            <a:pPr lvl="1"/>
            <a:endParaRPr lang="en-US" dirty="0">
              <a:latin typeface="Calibri" panose="020F0502020204030204" pitchFamily="34" charset="0"/>
            </a:endParaRPr>
          </a:p>
        </p:txBody>
      </p:sp>
      <p:grpSp>
        <p:nvGrpSpPr>
          <p:cNvPr id="20" name="Group 19"/>
          <p:cNvGrpSpPr/>
          <p:nvPr/>
        </p:nvGrpSpPr>
        <p:grpSpPr>
          <a:xfrm>
            <a:off x="3719211" y="780560"/>
            <a:ext cx="5059029" cy="3220179"/>
            <a:chOff x="4894414" y="3083531"/>
            <a:chExt cx="5059029" cy="3220179"/>
          </a:xfrm>
        </p:grpSpPr>
        <p:pic>
          <p:nvPicPr>
            <p:cNvPr id="21" name="Picture 20" descr="crossSection.png"/>
            <p:cNvPicPr>
              <a:picLocks noChangeAspect="1"/>
            </p:cNvPicPr>
            <p:nvPr/>
          </p:nvPicPr>
          <p:blipFill rotWithShape="1"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t="9129"/>
            <a:stretch/>
          </p:blipFill>
          <p:spPr>
            <a:xfrm rot="253606">
              <a:off x="4894414" y="3364905"/>
              <a:ext cx="1975383" cy="2938805"/>
            </a:xfrm>
            <a:prstGeom prst="rect">
              <a:avLst/>
            </a:prstGeom>
          </p:spPr>
        </p:pic>
        <p:pic>
          <p:nvPicPr>
            <p:cNvPr id="22" name="Picture 21"/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7003914" y="3582429"/>
              <a:ext cx="2391655" cy="2209345"/>
            </a:xfrm>
            <a:prstGeom prst="rect">
              <a:avLst/>
            </a:prstGeom>
          </p:spPr>
        </p:pic>
        <p:sp>
          <p:nvSpPr>
            <p:cNvPr id="23" name="TextBox 22"/>
            <p:cNvSpPr txBox="1"/>
            <p:nvPr/>
          </p:nvSpPr>
          <p:spPr>
            <a:xfrm>
              <a:off x="6437815" y="3083531"/>
              <a:ext cx="3515628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>
                  <a:latin typeface="Calibri" panose="020F0502020204030204" pitchFamily="34" charset="0"/>
                </a:rPr>
                <a:t>Region of localization (fracture)</a:t>
              </a:r>
            </a:p>
          </p:txBody>
        </p:sp>
        <p:cxnSp>
          <p:nvCxnSpPr>
            <p:cNvPr id="24" name="Straight Arrow Connector 23"/>
            <p:cNvCxnSpPr/>
            <p:nvPr/>
          </p:nvCxnSpPr>
          <p:spPr>
            <a:xfrm flipH="1">
              <a:off x="7245181" y="3362534"/>
              <a:ext cx="134745" cy="826342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Straight Arrow Connector 24"/>
            <p:cNvCxnSpPr>
              <a:stCxn id="23" idx="1"/>
            </p:cNvCxnSpPr>
            <p:nvPr/>
          </p:nvCxnSpPr>
          <p:spPr>
            <a:xfrm flipH="1">
              <a:off x="5630449" y="3268197"/>
              <a:ext cx="807366" cy="325702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extBox 1"/>
          <p:cNvSpPr txBox="1"/>
          <p:nvPr/>
        </p:nvSpPr>
        <p:spPr>
          <a:xfrm>
            <a:off x="3660695" y="3813720"/>
            <a:ext cx="5146318" cy="646331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marL="0" lvl="1" algn="ctr"/>
            <a:r>
              <a:rPr lang="en-US" dirty="0">
                <a:latin typeface="Calibri" panose="020F0502020204030204" pitchFamily="34" charset="0"/>
              </a:rPr>
              <a:t>Strain localization can cause </a:t>
            </a:r>
            <a:r>
              <a:rPr lang="en-US" b="1" i="1" dirty="0">
                <a:latin typeface="Calibri" panose="020F0502020204030204" pitchFamily="34" charset="0"/>
              </a:rPr>
              <a:t>localized necking </a:t>
            </a:r>
            <a:r>
              <a:rPr lang="en-US" dirty="0">
                <a:latin typeface="Calibri" panose="020F0502020204030204" pitchFamily="34" charset="0"/>
              </a:rPr>
              <a:t>(left) and ultimately</a:t>
            </a:r>
            <a:r>
              <a:rPr lang="en-US" b="1" i="1" dirty="0">
                <a:latin typeface="Calibri" panose="020F0502020204030204" pitchFamily="34" charset="0"/>
              </a:rPr>
              <a:t> fracture </a:t>
            </a:r>
            <a:r>
              <a:rPr lang="en-US" dirty="0">
                <a:latin typeface="Calibri" panose="020F0502020204030204" pitchFamily="34" charset="0"/>
              </a:rPr>
              <a:t>(above).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72099513"/>
      </p:ext>
    </p:extLst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5330" y="111510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 Parallelization via DTK: Weak Scaling on Cubes Problem</a:t>
            </a:r>
          </a:p>
        </p:txBody>
      </p:sp>
      <p:pic>
        <p:nvPicPr>
          <p:cNvPr id="4" name="Picture 3" descr="CoupledSchwarz_Cubes_StudyScaling_c8f16o1.eps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107" r="30088"/>
          <a:stretch/>
        </p:blipFill>
        <p:spPr>
          <a:xfrm>
            <a:off x="1942348" y="2309630"/>
            <a:ext cx="1600200" cy="2663574"/>
          </a:xfrm>
          <a:prstGeom prst="rect">
            <a:avLst/>
          </a:prstGeom>
        </p:spPr>
      </p:pic>
      <p:pic>
        <p:nvPicPr>
          <p:cNvPr id="5" name="Picture 4" descr="CoupledSchwarz_Cubes_StudyScaling_c4f8o1.eps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000" r="29622"/>
          <a:stretch/>
        </p:blipFill>
        <p:spPr>
          <a:xfrm>
            <a:off x="342148" y="1416186"/>
            <a:ext cx="1600200" cy="2625824"/>
          </a:xfrm>
          <a:prstGeom prst="rect">
            <a:avLst/>
          </a:prstGeom>
        </p:spPr>
      </p:pic>
      <p:pic>
        <p:nvPicPr>
          <p:cNvPr id="6" name="Picture 5" descr="CoupledSchwarz_Cubes_StudyScaling_c16f32o1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736" r="35675"/>
          <a:stretch/>
        </p:blipFill>
        <p:spPr>
          <a:xfrm>
            <a:off x="3542548" y="3219782"/>
            <a:ext cx="1600200" cy="269764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57800" y="1416186"/>
            <a:ext cx="3657600" cy="2508068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-25031" y="3973424"/>
            <a:ext cx="21964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</a:rPr>
              <a:t>1 Processor,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2.5*10</a:t>
            </a:r>
            <a:r>
              <a:rPr lang="en-US" sz="1400" baseline="30000" dirty="0">
                <a:latin typeface="Calibri" panose="020F0502020204030204" pitchFamily="34" charset="0"/>
              </a:rPr>
              <a:t>3</a:t>
            </a:r>
            <a:r>
              <a:rPr lang="en-US" sz="1400" dirty="0">
                <a:latin typeface="Calibri" panose="020F0502020204030204" pitchFamily="34" charset="0"/>
              </a:rPr>
              <a:t> DOF / </a:t>
            </a:r>
            <a:r>
              <a:rPr lang="en-US" sz="1400" dirty="0" err="1">
                <a:latin typeface="Calibri" panose="020F0502020204030204" pitchFamily="34" charset="0"/>
              </a:rPr>
              <a:t>proc</a:t>
            </a:r>
            <a:endParaRPr lang="en-US" sz="1400" dirty="0">
              <a:latin typeface="Calibri" panose="020F0502020204030204" pitchFamily="34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1589448" y="4919647"/>
            <a:ext cx="21964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</a:rPr>
              <a:t>8 Processors,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2.1*10</a:t>
            </a:r>
            <a:r>
              <a:rPr lang="en-US" sz="1400" baseline="30000" dirty="0">
                <a:latin typeface="Calibri" panose="020F0502020204030204" pitchFamily="34" charset="0"/>
              </a:rPr>
              <a:t>3</a:t>
            </a:r>
            <a:r>
              <a:rPr lang="en-US" sz="1400" dirty="0">
                <a:latin typeface="Calibri" panose="020F0502020204030204" pitchFamily="34" charset="0"/>
              </a:rPr>
              <a:t> DOF / </a:t>
            </a:r>
            <a:r>
              <a:rPr lang="en-US" sz="1400" dirty="0" err="1">
                <a:latin typeface="Calibri" panose="020F0502020204030204" pitchFamily="34" charset="0"/>
              </a:rPr>
              <a:t>proc</a:t>
            </a:r>
            <a:endParaRPr lang="en-US" sz="1400" dirty="0">
              <a:latin typeface="Calibri" panose="020F0502020204030204" pitchFamily="34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3238255" y="5916837"/>
            <a:ext cx="21964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</a:rPr>
              <a:t>64 Processors,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1.9*10</a:t>
            </a:r>
            <a:r>
              <a:rPr lang="en-US" sz="1400" baseline="30000" dirty="0">
                <a:latin typeface="Calibri" panose="020F0502020204030204" pitchFamily="34" charset="0"/>
              </a:rPr>
              <a:t>3</a:t>
            </a:r>
            <a:r>
              <a:rPr lang="en-US" sz="1400" dirty="0">
                <a:latin typeface="Calibri" panose="020F0502020204030204" pitchFamily="34" charset="0"/>
              </a:rPr>
              <a:t> DOF / </a:t>
            </a:r>
            <a:r>
              <a:rPr lang="en-US" sz="1400" dirty="0" err="1">
                <a:latin typeface="Calibri" panose="020F0502020204030204" pitchFamily="34" charset="0"/>
              </a:rPr>
              <a:t>proc</a:t>
            </a:r>
            <a:endParaRPr lang="en-US" sz="1400" dirty="0"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92275554"/>
      </p:ext>
    </p:extLst>
  </p:cSld>
  <p:clrMapOvr>
    <a:masterClrMapping/>
  </p:clrMapOvr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272" y="111510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 Parallelization via DTK: Strong Scaling on Cubes Problem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132416" y="1281605"/>
            <a:ext cx="298413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Small problem (2.5*10</a:t>
            </a:r>
            <a:r>
              <a:rPr lang="en-US" sz="1600" baseline="30000" dirty="0">
                <a:latin typeface="Calibri" panose="020F0502020204030204" pitchFamily="34" charset="0"/>
              </a:rPr>
              <a:t>3</a:t>
            </a:r>
            <a:r>
              <a:rPr lang="en-US" sz="1600" dirty="0">
                <a:latin typeface="Calibri" panose="020F0502020204030204" pitchFamily="34" charset="0"/>
              </a:rPr>
              <a:t> DOFs)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5157266" y="1253745"/>
            <a:ext cx="361874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Medium problem (1.7*10</a:t>
            </a:r>
            <a:r>
              <a:rPr lang="en-US" sz="1600" baseline="30000" dirty="0">
                <a:latin typeface="Calibri" panose="020F0502020204030204" pitchFamily="34" charset="0"/>
              </a:rPr>
              <a:t>4</a:t>
            </a:r>
            <a:r>
              <a:rPr lang="en-US" sz="1600" dirty="0">
                <a:latin typeface="Calibri" panose="020F0502020204030204" pitchFamily="34" charset="0"/>
              </a:rPr>
              <a:t> DOFs)</a:t>
            </a:r>
          </a:p>
        </p:txBody>
      </p:sp>
      <p:grpSp>
        <p:nvGrpSpPr>
          <p:cNvPr id="26" name="Group 25"/>
          <p:cNvGrpSpPr/>
          <p:nvPr/>
        </p:nvGrpSpPr>
        <p:grpSpPr>
          <a:xfrm>
            <a:off x="5775189" y="1682615"/>
            <a:ext cx="2743200" cy="2057400"/>
            <a:chOff x="5943600" y="3925945"/>
            <a:chExt cx="2743200" cy="2057400"/>
          </a:xfrm>
        </p:grpSpPr>
        <p:pic>
          <p:nvPicPr>
            <p:cNvPr id="4" name="Picture 3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943600" y="3925945"/>
              <a:ext cx="2743200" cy="2057400"/>
            </a:xfrm>
            <a:prstGeom prst="rect">
              <a:avLst/>
            </a:prstGeom>
          </p:spPr>
        </p:pic>
        <p:grpSp>
          <p:nvGrpSpPr>
            <p:cNvPr id="16" name="Group 15"/>
            <p:cNvGrpSpPr/>
            <p:nvPr/>
          </p:nvGrpSpPr>
          <p:grpSpPr>
            <a:xfrm>
              <a:off x="6774397" y="5302950"/>
              <a:ext cx="1188256" cy="319482"/>
              <a:chOff x="6804105" y="5273242"/>
              <a:chExt cx="1188256" cy="319482"/>
            </a:xfrm>
          </p:grpSpPr>
          <p:sp>
            <p:nvSpPr>
              <p:cNvPr id="6" name="TextBox 5"/>
              <p:cNvSpPr txBox="1"/>
              <p:nvPr/>
            </p:nvSpPr>
            <p:spPr>
              <a:xfrm>
                <a:off x="6804105" y="5377280"/>
                <a:ext cx="1188256" cy="21544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800" dirty="0"/>
                  <a:t>176 DOF/processor</a:t>
                </a:r>
              </a:p>
            </p:txBody>
          </p:sp>
          <p:cxnSp>
            <p:nvCxnSpPr>
              <p:cNvPr id="12" name="Straight Arrow Connector 11"/>
              <p:cNvCxnSpPr/>
              <p:nvPr/>
            </p:nvCxnSpPr>
            <p:spPr>
              <a:xfrm flipV="1">
                <a:off x="7753369" y="5273242"/>
                <a:ext cx="141106" cy="163396"/>
              </a:xfrm>
              <a:prstGeom prst="straightConnector1">
                <a:avLst/>
              </a:prstGeom>
              <a:ln w="3175" cmpd="sng">
                <a:solidFill>
                  <a:schemeClr val="tx1"/>
                </a:solidFill>
                <a:headEnd type="none"/>
                <a:tailEnd type="triangle"/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</p:grpSp>
      <p:grpSp>
        <p:nvGrpSpPr>
          <p:cNvPr id="25" name="Group 24"/>
          <p:cNvGrpSpPr/>
          <p:nvPr/>
        </p:nvGrpSpPr>
        <p:grpSpPr>
          <a:xfrm>
            <a:off x="2270086" y="1675400"/>
            <a:ext cx="2743200" cy="2057400"/>
            <a:chOff x="4389249" y="861947"/>
            <a:chExt cx="2743200" cy="2057400"/>
          </a:xfrm>
        </p:grpSpPr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4389249" y="861947"/>
              <a:ext cx="2743200" cy="2057400"/>
            </a:xfrm>
            <a:prstGeom prst="rect">
              <a:avLst/>
            </a:prstGeom>
          </p:spPr>
        </p:pic>
        <p:grpSp>
          <p:nvGrpSpPr>
            <p:cNvPr id="17" name="Group 16"/>
            <p:cNvGrpSpPr/>
            <p:nvPr/>
          </p:nvGrpSpPr>
          <p:grpSpPr>
            <a:xfrm>
              <a:off x="5125450" y="2289697"/>
              <a:ext cx="1188256" cy="319482"/>
              <a:chOff x="6495503" y="5273242"/>
              <a:chExt cx="1188256" cy="319482"/>
            </a:xfrm>
          </p:grpSpPr>
          <p:sp>
            <p:nvSpPr>
              <p:cNvPr id="18" name="TextBox 17"/>
              <p:cNvSpPr txBox="1"/>
              <p:nvPr/>
            </p:nvSpPr>
            <p:spPr>
              <a:xfrm>
                <a:off x="6495503" y="5377280"/>
                <a:ext cx="1188256" cy="21544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800" dirty="0"/>
                  <a:t>107 DOF/processor</a:t>
                </a:r>
              </a:p>
            </p:txBody>
          </p:sp>
          <p:cxnSp>
            <p:nvCxnSpPr>
              <p:cNvPr id="19" name="Straight Arrow Connector 18"/>
              <p:cNvCxnSpPr/>
              <p:nvPr/>
            </p:nvCxnSpPr>
            <p:spPr>
              <a:xfrm flipV="1">
                <a:off x="7363075" y="5273242"/>
                <a:ext cx="141106" cy="163396"/>
              </a:xfrm>
              <a:prstGeom prst="straightConnector1">
                <a:avLst/>
              </a:prstGeom>
              <a:ln w="3175" cmpd="sng">
                <a:solidFill>
                  <a:schemeClr val="tx1"/>
                </a:solidFill>
                <a:headEnd type="none"/>
                <a:tailEnd type="triangle"/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</p:grpSp>
      <p:pic>
        <p:nvPicPr>
          <p:cNvPr id="21" name="Picture 20" descr="CoupledSchwarz_Cubes_StudyScaling_c8f16o1.eps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107" r="30088"/>
          <a:stretch/>
        </p:blipFill>
        <p:spPr>
          <a:xfrm>
            <a:off x="308896" y="4050408"/>
            <a:ext cx="1371600" cy="2283063"/>
          </a:xfrm>
          <a:prstGeom prst="rect">
            <a:avLst/>
          </a:prstGeom>
        </p:spPr>
      </p:pic>
      <p:pic>
        <p:nvPicPr>
          <p:cNvPr id="22" name="Picture 21" descr="CoupledSchwarz_Cubes_StudyScaling_c4f8o1.eps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000" r="29622"/>
          <a:stretch/>
        </p:blipFill>
        <p:spPr>
          <a:xfrm>
            <a:off x="253141" y="1496978"/>
            <a:ext cx="1371600" cy="2250706"/>
          </a:xfrm>
          <a:prstGeom prst="rect">
            <a:avLst/>
          </a:prstGeom>
        </p:spPr>
      </p:pic>
      <p:pic>
        <p:nvPicPr>
          <p:cNvPr id="23" name="Picture 22" descr="CoupledSchwarz_Cubes_StudyScaling_c16f32o1.pn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736" r="35675"/>
          <a:stretch/>
        </p:blipFill>
        <p:spPr>
          <a:xfrm>
            <a:off x="2411111" y="4042936"/>
            <a:ext cx="1371600" cy="2312265"/>
          </a:xfrm>
          <a:prstGeom prst="rect">
            <a:avLst/>
          </a:prstGeom>
        </p:spPr>
      </p:pic>
      <p:pic>
        <p:nvPicPr>
          <p:cNvPr id="24" name="Picture 23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741016" y="4398735"/>
            <a:ext cx="2743200" cy="2057400"/>
          </a:xfrm>
          <a:prstGeom prst="rect">
            <a:avLst/>
          </a:prstGeom>
        </p:spPr>
      </p:pic>
      <p:sp>
        <p:nvSpPr>
          <p:cNvPr id="27" name="TextBox 26"/>
          <p:cNvSpPr txBox="1"/>
          <p:nvPr/>
        </p:nvSpPr>
        <p:spPr>
          <a:xfrm>
            <a:off x="5243519" y="3995635"/>
            <a:ext cx="361874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Large problem (1.6*10</a:t>
            </a:r>
            <a:r>
              <a:rPr lang="en-US" sz="1600" baseline="30000" dirty="0">
                <a:latin typeface="Calibri" panose="020F0502020204030204" pitchFamily="34" charset="0"/>
              </a:rPr>
              <a:t>5</a:t>
            </a:r>
            <a:r>
              <a:rPr lang="en-US" sz="1600" dirty="0">
                <a:latin typeface="Calibri" panose="020F0502020204030204" pitchFamily="34" charset="0"/>
              </a:rPr>
              <a:t> DOFs)</a:t>
            </a:r>
          </a:p>
        </p:txBody>
      </p:sp>
      <p:sp>
        <p:nvSpPr>
          <p:cNvPr id="28" name="TextBox 27"/>
          <p:cNvSpPr txBox="1"/>
          <p:nvPr/>
        </p:nvSpPr>
        <p:spPr>
          <a:xfrm>
            <a:off x="6101066" y="5910801"/>
            <a:ext cx="1188256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" dirty="0"/>
              <a:t>5124 DOF/processor</a:t>
            </a:r>
          </a:p>
        </p:txBody>
      </p:sp>
      <p:cxnSp>
        <p:nvCxnSpPr>
          <p:cNvPr id="29" name="Straight Arrow Connector 28"/>
          <p:cNvCxnSpPr/>
          <p:nvPr/>
        </p:nvCxnSpPr>
        <p:spPr>
          <a:xfrm flipV="1">
            <a:off x="7182724" y="5995376"/>
            <a:ext cx="461734" cy="49866"/>
          </a:xfrm>
          <a:prstGeom prst="straightConnector1">
            <a:avLst/>
          </a:prstGeom>
          <a:ln w="3175" cmpd="sng">
            <a:solidFill>
              <a:schemeClr val="tx1"/>
            </a:solidFill>
            <a:headEnd type="none"/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81510811"/>
      </p:ext>
    </p:extLst>
  </p:cSld>
  <p:clrMapOvr>
    <a:masterClrMapping/>
  </p:clrMapOvr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 txBox="1">
            <a:spLocks/>
          </p:cNvSpPr>
          <p:nvPr/>
        </p:nvSpPr>
        <p:spPr>
          <a:xfrm>
            <a:off x="290651" y="158838"/>
            <a:ext cx="8186271" cy="43358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</a:t>
            </a:r>
            <a:r>
              <a:rPr lang="en-US" sz="3600" dirty="0" err="1">
                <a:solidFill>
                  <a:schemeClr val="tx1"/>
                </a:solidFill>
              </a:rPr>
              <a:t>Rubiks</a:t>
            </a:r>
            <a:r>
              <a:rPr lang="en-US" sz="3600" dirty="0">
                <a:solidFill>
                  <a:schemeClr val="tx1"/>
                </a:solidFill>
              </a:rPr>
              <a:t> Cube Problem</a:t>
            </a:r>
          </a:p>
        </p:txBody>
      </p:sp>
      <p:pic>
        <p:nvPicPr>
          <p:cNvPr id="9" name="Picture 8" descr="barCombinedTets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377" t="2037" r="16335" b="4629"/>
          <a:stretch/>
        </p:blipFill>
        <p:spPr>
          <a:xfrm>
            <a:off x="4873162" y="2038880"/>
            <a:ext cx="3459615" cy="4305300"/>
          </a:xfrm>
          <a:prstGeom prst="rect">
            <a:avLst/>
          </a:prstGeom>
        </p:spPr>
      </p:pic>
      <p:pic>
        <p:nvPicPr>
          <p:cNvPr id="10" name="Picture 9" descr="combined_hexes_035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380" r="20688"/>
          <a:stretch/>
        </p:blipFill>
        <p:spPr>
          <a:xfrm>
            <a:off x="1202862" y="2057344"/>
            <a:ext cx="3246881" cy="4286836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3165733" y="5518680"/>
            <a:ext cx="146788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800" dirty="0"/>
              <a:t>plotting axial</a:t>
            </a:r>
          </a:p>
          <a:p>
            <a:pPr algn="ctr"/>
            <a:r>
              <a:rPr lang="en-US" sz="1800" dirty="0"/>
              <a:t>stress </a:t>
            </a:r>
          </a:p>
        </p:txBody>
      </p:sp>
      <p:pic>
        <p:nvPicPr>
          <p:cNvPr id="15" name="Picture 14" descr="Swartz.pn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800" y="793798"/>
            <a:ext cx="3059449" cy="3600402"/>
          </a:xfrm>
          <a:prstGeom prst="rect">
            <a:avLst/>
          </a:prstGeom>
        </p:spPr>
      </p:pic>
      <p:sp>
        <p:nvSpPr>
          <p:cNvPr id="16" name="TextBox 15"/>
          <p:cNvSpPr txBox="1"/>
          <p:nvPr/>
        </p:nvSpPr>
        <p:spPr>
          <a:xfrm>
            <a:off x="4085762" y="3423180"/>
            <a:ext cx="17907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/>
              <a:t>concurrent coupling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3244242" y="910771"/>
            <a:ext cx="2833942" cy="954107"/>
          </a:xfrm>
          <a:prstGeom prst="rect">
            <a:avLst/>
          </a:prstGeom>
          <a:noFill/>
          <a:ln>
            <a:solidFill>
              <a:srgbClr val="30A6C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0070C0"/>
                </a:solidFill>
                <a:latin typeface="Calibri"/>
                <a:cs typeface="Calibri"/>
              </a:rPr>
              <a:t>Two distinct bodies, the component scale and the microstructural scale, are coupled iteratively with alternating Schwarz 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7889894" y="3308880"/>
            <a:ext cx="1326768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dirty="0"/>
              <a:t>component </a:t>
            </a:r>
          </a:p>
          <a:p>
            <a:r>
              <a:rPr lang="en-US" sz="1800" dirty="0"/>
              <a:t>scale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4847762" y="2254780"/>
            <a:ext cx="17907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/>
              <a:t>distinct </a:t>
            </a:r>
          </a:p>
          <a:p>
            <a:pPr algn="ctr"/>
            <a:r>
              <a:rPr lang="en-US" sz="2000" dirty="0"/>
              <a:t>models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6391294" y="5723249"/>
            <a:ext cx="169815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dirty="0"/>
              <a:t>microstructural </a:t>
            </a:r>
          </a:p>
          <a:p>
            <a:r>
              <a:rPr lang="en-US" sz="1800" dirty="0"/>
              <a:t>scale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6391294" y="783904"/>
            <a:ext cx="277807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/>
              <a:t>Work by J. </a:t>
            </a:r>
            <a:r>
              <a:rPr lang="en-US" sz="1400" i="1" dirty="0" err="1"/>
              <a:t>Foulk</a:t>
            </a:r>
            <a:r>
              <a:rPr lang="en-US" sz="1400" i="1" dirty="0"/>
              <a:t>, D. </a:t>
            </a:r>
            <a:r>
              <a:rPr lang="en-US" sz="1400" i="1" dirty="0" err="1"/>
              <a:t>Littlewood</a:t>
            </a:r>
            <a:r>
              <a:rPr lang="en-US" sz="1400" i="1" dirty="0"/>
              <a:t>, C. </a:t>
            </a:r>
            <a:r>
              <a:rPr lang="en-US" sz="1400" i="1" dirty="0" err="1"/>
              <a:t>Battaile</a:t>
            </a:r>
            <a:r>
              <a:rPr lang="en-US" sz="1400" i="1" dirty="0"/>
              <a:t>,  H. Lim</a:t>
            </a:r>
          </a:p>
        </p:txBody>
      </p:sp>
    </p:spTree>
    <p:extLst>
      <p:ext uri="{BB962C8B-B14F-4D97-AF65-F5344CB8AC3E}">
        <p14:creationId xmlns:p14="http://schemas.microsoft.com/office/powerpoint/2010/main" val="2247251270"/>
      </p:ext>
    </p:extLst>
  </p:cSld>
  <p:clrMapOvr>
    <a:masterClrMapping/>
  </p:clrMapOvr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93820" y="983904"/>
            <a:ext cx="6525339" cy="4796125"/>
          </a:xfrm>
          <a:prstGeom prst="rect">
            <a:avLst/>
          </a:prstGeom>
        </p:spPr>
      </p:pic>
      <p:sp>
        <p:nvSpPr>
          <p:cNvPr id="7" name="Title 6"/>
          <p:cNvSpPr>
            <a:spLocks noGrp="1"/>
          </p:cNvSpPr>
          <p:nvPr>
            <p:ph type="title"/>
          </p:nvPr>
        </p:nvSpPr>
        <p:spPr>
          <a:xfrm>
            <a:off x="365760" y="91440"/>
            <a:ext cx="8153400" cy="991675"/>
          </a:xfrm>
        </p:spPr>
        <p:txBody>
          <a:bodyPr/>
          <a:lstStyle/>
          <a:p>
            <a:r>
              <a:rPr lang="en-US" sz="3600" dirty="0"/>
              <a:t>Appendix.  Tensile Bar</a:t>
            </a:r>
            <a:endParaRPr lang="en-US" sz="3600" dirty="0">
              <a:latin typeface="Arial"/>
              <a:cs typeface="Arial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>
            <a:off x="77858" y="1053517"/>
            <a:ext cx="1300367" cy="4200643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161789" y="5381814"/>
            <a:ext cx="234341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Embed microstructure in ASTM tensile geometry</a:t>
            </a:r>
          </a:p>
        </p:txBody>
      </p:sp>
    </p:spTree>
    <p:extLst>
      <p:ext uri="{BB962C8B-B14F-4D97-AF65-F5344CB8AC3E}">
        <p14:creationId xmlns:p14="http://schemas.microsoft.com/office/powerpoint/2010/main" val="1819011746"/>
      </p:ext>
    </p:extLst>
  </p:cSld>
  <p:clrMapOvr>
    <a:masterClrMapping/>
  </p:clrMapOvr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>
          <a:xfrm>
            <a:off x="274320" y="91440"/>
            <a:ext cx="8153400" cy="991675"/>
          </a:xfrm>
        </p:spPr>
        <p:txBody>
          <a:bodyPr/>
          <a:lstStyle/>
          <a:p>
            <a:r>
              <a:rPr lang="en-US" sz="3600" dirty="0">
                <a:latin typeface="Calibri" charset="0"/>
                <a:ea typeface="Calibri" charset="0"/>
                <a:cs typeface="Calibri" charset="0"/>
              </a:rPr>
              <a:t>Appendix.  Tensile Bar: </a:t>
            </a:r>
            <a:r>
              <a:rPr lang="en-US" sz="3600" dirty="0" err="1">
                <a:latin typeface="Calibri" charset="0"/>
                <a:ea typeface="Calibri" charset="0"/>
                <a:cs typeface="Calibri" charset="0"/>
              </a:rPr>
              <a:t>Meso</a:t>
            </a:r>
            <a:r>
              <a:rPr lang="en-US" sz="3600" dirty="0">
                <a:latin typeface="Calibri" charset="0"/>
                <a:ea typeface="Calibri" charset="0"/>
                <a:cs typeface="Calibri" charset="0"/>
              </a:rPr>
              <a:t>-Macroscale Coupling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551" t="10769" r="9762" b="7693"/>
          <a:stretch/>
        </p:blipFill>
        <p:spPr>
          <a:xfrm>
            <a:off x="2627043" y="1054791"/>
            <a:ext cx="1381759" cy="1148258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00" t="32324" r="7084" b="36382"/>
          <a:stretch/>
        </p:blipFill>
        <p:spPr>
          <a:xfrm>
            <a:off x="4909208" y="1093275"/>
            <a:ext cx="4142153" cy="893264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4110346" y="1195755"/>
            <a:ext cx="425116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/>
              <a:t>+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485908" y="1162174"/>
            <a:ext cx="110350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i="1" dirty="0">
                <a:latin typeface="Calibri" panose="020F0502020204030204" pitchFamily="34" charset="0"/>
              </a:rPr>
              <a:t>Mesoscale 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386852" y="905950"/>
            <a:ext cx="118686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</a:rPr>
              <a:t>Macroscale </a:t>
            </a:r>
          </a:p>
        </p:txBody>
      </p:sp>
      <p:cxnSp>
        <p:nvCxnSpPr>
          <p:cNvPr id="16" name="Straight Connector 15"/>
          <p:cNvCxnSpPr/>
          <p:nvPr/>
        </p:nvCxnSpPr>
        <p:spPr>
          <a:xfrm flipH="1">
            <a:off x="4289194" y="1780530"/>
            <a:ext cx="21987" cy="4618486"/>
          </a:xfrm>
          <a:prstGeom prst="line">
            <a:avLst/>
          </a:prstGeom>
          <a:ln w="9525">
            <a:solidFill>
              <a:schemeClr val="tx1"/>
            </a:solidFill>
            <a:prstDash val="das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>
          <a:xfrm>
            <a:off x="171696" y="1488142"/>
            <a:ext cx="254029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</a:rPr>
              <a:t>SPARKS-generated  microstructure (F. </a:t>
            </a:r>
            <a:r>
              <a:rPr lang="en-US" sz="1400" i="1" dirty="0" err="1">
                <a:latin typeface="Calibri" panose="020F0502020204030204" pitchFamily="34" charset="0"/>
              </a:rPr>
              <a:t>Abdeljawad</a:t>
            </a:r>
            <a:r>
              <a:rPr lang="en-US" sz="1400" i="1" dirty="0">
                <a:latin typeface="Calibri" panose="020F0502020204030204" pitchFamily="34" charset="0"/>
              </a:rPr>
              <a:t>)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163865" y="4321418"/>
            <a:ext cx="3674532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</a:rPr>
              <a:t>Fix microstructure, investigate ensembles </a:t>
            </a:r>
          </a:p>
        </p:txBody>
      </p:sp>
      <p:pic>
        <p:nvPicPr>
          <p:cNvPr id="23" name="Picture 22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340" t="16964" r="14904" b="11646"/>
          <a:stretch/>
        </p:blipFill>
        <p:spPr>
          <a:xfrm>
            <a:off x="361029" y="4642589"/>
            <a:ext cx="2386692" cy="1756427"/>
          </a:xfrm>
          <a:prstGeom prst="rect">
            <a:avLst/>
          </a:prstGeom>
        </p:spPr>
      </p:pic>
      <p:sp>
        <p:nvSpPr>
          <p:cNvPr id="24" name="TextBox 23"/>
          <p:cNvSpPr txBox="1"/>
          <p:nvPr/>
        </p:nvSpPr>
        <p:spPr>
          <a:xfrm>
            <a:off x="2771333" y="4752843"/>
            <a:ext cx="1469178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</a:rPr>
              <a:t>151 axial vectors from 3 of the 10 ensembles of random rotations </a:t>
            </a:r>
          </a:p>
          <a:p>
            <a:pPr algn="ctr"/>
            <a:r>
              <a:rPr lang="en-US" sz="1400" i="1" dirty="0">
                <a:latin typeface="Calibri" panose="020F0502020204030204" pitchFamily="34" charset="0"/>
              </a:rPr>
              <a:t>(blue, green, red)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4514269" y="2142502"/>
            <a:ext cx="4655185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171450" indent="-171450">
              <a:buClr>
                <a:srgbClr val="0033CC"/>
              </a:buClr>
              <a:buSzPct val="120000"/>
              <a:buFont typeface="Wingdings" charset="2"/>
              <a:buChar char="§"/>
            </a:pPr>
            <a:r>
              <a:rPr lang="en-US" sz="1600" dirty="0">
                <a:latin typeface="Calibri" panose="020F0502020204030204" pitchFamily="34" charset="0"/>
              </a:rPr>
              <a:t>Load microstructural ensembles in uniaxial stress</a:t>
            </a:r>
          </a:p>
          <a:p>
            <a:pPr marL="171450" indent="-171450">
              <a:buClr>
                <a:srgbClr val="0033CC"/>
              </a:buClr>
              <a:buSzPct val="120000"/>
              <a:buFont typeface="Wingdings" charset="2"/>
              <a:buChar char="§"/>
            </a:pPr>
            <a:r>
              <a:rPr lang="en-US" sz="1600" dirty="0">
                <a:latin typeface="Calibri" panose="020F0502020204030204" pitchFamily="34" charset="0"/>
              </a:rPr>
              <a:t>Fit flow curves with a macroscale J</a:t>
            </a:r>
            <a:r>
              <a:rPr lang="en-US" sz="1600" baseline="-25000" dirty="0">
                <a:latin typeface="Calibri" panose="020F0502020204030204" pitchFamily="34" charset="0"/>
              </a:rPr>
              <a:t>2</a:t>
            </a:r>
            <a:r>
              <a:rPr lang="en-US" sz="1600" dirty="0">
                <a:latin typeface="Calibri" panose="020F0502020204030204" pitchFamily="34" charset="0"/>
              </a:rPr>
              <a:t> plasticity model</a:t>
            </a:r>
          </a:p>
          <a:p>
            <a:pPr marL="171450" indent="-171450">
              <a:buClr>
                <a:srgbClr val="0033CC"/>
              </a:buClr>
              <a:buSzPct val="120000"/>
              <a:buFont typeface="Wingdings" charset="2"/>
              <a:buChar char="§"/>
            </a:pPr>
            <a:endParaRPr lang="en-US" sz="1600" dirty="0">
              <a:latin typeface="Calibri" panose="020F0502020204030204" pitchFamily="34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143"/>
          <a:stretch/>
        </p:blipFill>
        <p:spPr>
          <a:xfrm>
            <a:off x="4630458" y="2781825"/>
            <a:ext cx="4193080" cy="3213690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58191" y="2164565"/>
            <a:ext cx="3254997" cy="2131736"/>
          </a:xfrm>
          <a:prstGeom prst="rect">
            <a:avLst/>
          </a:prstGeom>
        </p:spPr>
      </p:pic>
      <p:pic>
        <p:nvPicPr>
          <p:cNvPr id="31" name="Picture 30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5970837" y="3677409"/>
            <a:ext cx="2615053" cy="1440422"/>
          </a:xfrm>
          <a:prstGeom prst="rect">
            <a:avLst/>
          </a:prstGeom>
        </p:spPr>
      </p:pic>
      <p:pic>
        <p:nvPicPr>
          <p:cNvPr id="32" name="Picture 31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5419710" y="6097203"/>
            <a:ext cx="2886090" cy="2432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9650765"/>
      </p:ext>
    </p:extLst>
  </p:cSld>
  <p:clrMapOvr>
    <a:masterClrMapping/>
  </p:clrMapOvr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6680" y="37578"/>
            <a:ext cx="8229600" cy="991675"/>
          </a:xfrm>
        </p:spPr>
        <p:txBody>
          <a:bodyPr/>
          <a:lstStyle/>
          <a:p>
            <a:r>
              <a:rPr lang="en-US" sz="3600" dirty="0"/>
              <a:t>Appendix.  Tensile Bar: Results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0" y="3785317"/>
            <a:ext cx="3524356" cy="2555158"/>
          </a:xfrm>
          <a:prstGeom prst="rect">
            <a:avLst/>
          </a:prstGeom>
        </p:spPr>
      </p:pic>
      <p:pic>
        <p:nvPicPr>
          <p:cNvPr id="9" name="SchwarzTensileBar.avi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3715669" y="1276765"/>
            <a:ext cx="5356860" cy="2588219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3633" y="2693875"/>
            <a:ext cx="3975874" cy="2912397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744240" y="1812592"/>
            <a:ext cx="2994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Reduction in cross-sectional area over time</a:t>
            </a:r>
          </a:p>
        </p:txBody>
      </p:sp>
    </p:spTree>
    <p:extLst>
      <p:ext uri="{BB962C8B-B14F-4D97-AF65-F5344CB8AC3E}">
        <p14:creationId xmlns:p14="http://schemas.microsoft.com/office/powerpoint/2010/main" val="39576906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</p:childTnLst>
        </p:cTn>
      </p:par>
    </p:tnLst>
  </p:timing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31477" y="16994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Schwarz Alternating Method </a:t>
            </a:r>
          </a:p>
          <a:p>
            <a:r>
              <a:rPr lang="en-US" sz="3600" dirty="0">
                <a:solidFill>
                  <a:schemeClr val="tx1"/>
                </a:solidFill>
              </a:rPr>
              <a:t>for Dynamics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63821" y="1278988"/>
            <a:ext cx="8780242" cy="82298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In the literature the Schwarz method is applied to dynamics by using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space-time </a:t>
            </a:r>
            <a:r>
              <a:rPr lang="en-US" sz="1800" b="1" i="1" dirty="0" err="1">
                <a:latin typeface="Calibri" pitchFamily="34" charset="0"/>
                <a:cs typeface="Calibri" pitchFamily="34" charset="0"/>
              </a:rPr>
              <a:t>discretizations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This was deemed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unfeasible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given the design of our current codes and size of simulations.</a:t>
            </a:r>
          </a:p>
        </p:txBody>
      </p:sp>
      <p:pic>
        <p:nvPicPr>
          <p:cNvPr id="10" name="Picture 9" descr="SpaceTime-Nonmatchin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47731" y="2507925"/>
            <a:ext cx="3028682" cy="3432344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1834985" y="6029391"/>
            <a:ext cx="508992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/>
                <a:cs typeface="Calibri"/>
              </a:rPr>
              <a:t>Overlapping non-matching meshes and time steps in dynamics.</a:t>
            </a:r>
          </a:p>
        </p:txBody>
      </p:sp>
    </p:spTree>
    <p:extLst>
      <p:ext uri="{BB962C8B-B14F-4D97-AF65-F5344CB8AC3E}">
        <p14:creationId xmlns:p14="http://schemas.microsoft.com/office/powerpoint/2010/main" val="8594500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A Schwarz-like Time Integrator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219576" y="927884"/>
            <a:ext cx="8780242" cy="168081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We developed an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extension of Schwarz coupling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to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dynamics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using a governing time stepping algorithm that controls time integrators within each domain. 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Can use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integrators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time steps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within each domain.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1D results show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smooth coupling without numerical artifacts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such as spurious wave reflections at boundaries of coupled domains.</a:t>
            </a:r>
          </a:p>
        </p:txBody>
      </p:sp>
      <p:pic>
        <p:nvPicPr>
          <p:cNvPr id="3" name="Picture 2" descr="Schwarz-time-integration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65196" y="3302490"/>
            <a:ext cx="4898136" cy="1929384"/>
          </a:xfrm>
          <a:prstGeom prst="rect">
            <a:avLst/>
          </a:prstGeom>
        </p:spPr>
      </p:pic>
      <p:pic>
        <p:nvPicPr>
          <p:cNvPr id="2" name="Picture 1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1878" y="3017710"/>
            <a:ext cx="1637099" cy="2938008"/>
          </a:xfrm>
          <a:prstGeom prst="rect">
            <a:avLst/>
          </a:prstGeom>
        </p:spPr>
      </p:pic>
      <p:sp>
        <p:nvSpPr>
          <p:cNvPr id="9" name="Content Placeholder 2"/>
          <p:cNvSpPr txBox="1">
            <a:spLocks/>
          </p:cNvSpPr>
          <p:nvPr/>
        </p:nvSpPr>
        <p:spPr bwMode="auto">
          <a:xfrm>
            <a:off x="6963332" y="3478119"/>
            <a:ext cx="2185855" cy="10906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Controller time stepper</a:t>
            </a: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1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2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21586269"/>
      </p:ext>
    </p:extLst>
  </p:cSld>
  <p:clrMapOvr>
    <a:masterClrMapping/>
  </p:clrMapOvr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20324" y="72748"/>
            <a:ext cx="8186271" cy="441012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Dynamic Singular Bar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30006" y="725231"/>
            <a:ext cx="8673521" cy="103302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/>
              <a:t>Inelasticity masks problems by introducing </a:t>
            </a:r>
            <a:r>
              <a:rPr lang="en-US" sz="1800" b="1" i="1" dirty="0"/>
              <a:t>energy dissipation</a:t>
            </a:r>
            <a:r>
              <a:rPr lang="en-US" sz="1800" dirty="0"/>
              <a:t>.</a:t>
            </a:r>
          </a:p>
          <a:p>
            <a:pPr>
              <a:defRPr/>
            </a:pPr>
            <a:r>
              <a:rPr lang="en-US" sz="1800" dirty="0"/>
              <a:t>Schwarz does </a:t>
            </a:r>
            <a:r>
              <a:rPr lang="en-US" sz="1800" b="1" i="1" dirty="0"/>
              <a:t>not</a:t>
            </a:r>
            <a:r>
              <a:rPr lang="en-US" sz="1800" dirty="0"/>
              <a:t> introduce </a:t>
            </a:r>
            <a:r>
              <a:rPr lang="en-US" sz="1800" b="1" i="1" dirty="0"/>
              <a:t>numerical artifacts</a:t>
            </a:r>
            <a:r>
              <a:rPr lang="en-US" sz="1800" dirty="0"/>
              <a:t>.</a:t>
            </a:r>
          </a:p>
          <a:p>
            <a:pPr>
              <a:defRPr/>
            </a:pPr>
            <a:r>
              <a:rPr lang="en-US" sz="1800" dirty="0"/>
              <a:t>Can couple domains with </a:t>
            </a:r>
            <a:r>
              <a:rPr lang="en-US" sz="1800" b="1" i="1" dirty="0"/>
              <a:t>different time integration schemes </a:t>
            </a:r>
            <a:r>
              <a:rPr lang="en-US" sz="1800" dirty="0"/>
              <a:t>(</a:t>
            </a:r>
            <a:r>
              <a:rPr lang="en-US" sz="1800" b="1" i="1" dirty="0"/>
              <a:t>Explicit-Implicit</a:t>
            </a:r>
            <a:r>
              <a:rPr lang="en-US" sz="1800" dirty="0"/>
              <a:t> below).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414" y="1847461"/>
            <a:ext cx="3035560" cy="2264469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19974" y="1847461"/>
            <a:ext cx="2920042" cy="2268851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84737" y="1847461"/>
            <a:ext cx="2888126" cy="2264469"/>
          </a:xfrm>
          <a:prstGeom prst="rect">
            <a:avLst/>
          </a:prstGeom>
        </p:spPr>
      </p:pic>
      <p:pic>
        <p:nvPicPr>
          <p:cNvPr id="18" name="Picture 17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156" y="4111929"/>
            <a:ext cx="3012496" cy="2245327"/>
          </a:xfrm>
          <a:prstGeom prst="rect">
            <a:avLst/>
          </a:prstGeom>
        </p:spPr>
      </p:pic>
      <p:pic>
        <p:nvPicPr>
          <p:cNvPr id="19" name="Picture 18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30296" y="4111929"/>
            <a:ext cx="2909720" cy="2259994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84737" y="4085927"/>
            <a:ext cx="2888126" cy="22622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6399963"/>
      </p:ext>
    </p:extLst>
  </p:cSld>
  <p:clrMapOvr>
    <a:masterClrMapping/>
  </p:clrMapOvr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Elastic Wave Propagation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8640611-E74E-49F3-B5AF-643BE82F475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00361" y="1075111"/>
            <a:ext cx="4784612" cy="3588459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09FB3851-3FA5-4E2E-AFD1-AB5C3EA1029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58430" y="1075111"/>
            <a:ext cx="4849639" cy="363723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CBC8AE7C-D507-4404-AFB9-6AFA78BDC199}"/>
              </a:ext>
            </a:extLst>
          </p:cNvPr>
          <p:cNvSpPr txBox="1"/>
          <p:nvPr/>
        </p:nvSpPr>
        <p:spPr>
          <a:xfrm>
            <a:off x="0" y="4880550"/>
            <a:ext cx="9144000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Left figure shows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# of iterations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as a function of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overlap region size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for 2 subdomains. The method does not converge for 0% overlap. If the overlap is 100% then the single-domain solution is recovered for each of the subdomains.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Right figure shows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linear convergence rate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of dynamic Schwarz implementation (for small overlap fraction of 0.2%).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C2EC871-089C-4987-8447-2082D468305F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Some Performance Results</a:t>
            </a:r>
          </a:p>
        </p:txBody>
      </p:sp>
    </p:spTree>
    <p:extLst>
      <p:ext uri="{BB962C8B-B14F-4D97-AF65-F5344CB8AC3E}">
        <p14:creationId xmlns:p14="http://schemas.microsoft.com/office/powerpoint/2010/main" val="3153898421"/>
      </p:ext>
    </p:extLst>
  </p:cSld>
  <p:clrMapOvr>
    <a:masterClrMapping/>
  </p:clrMapOvr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Torsion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B60B569A-DF3D-43D4-8185-FFA9F1E1B346}"/>
                  </a:ext>
                </a:extLst>
              </p:cNvPr>
              <p:cNvSpPr txBox="1"/>
              <p:nvPr/>
            </p:nvSpPr>
            <p:spPr>
              <a:xfrm>
                <a:off x="131480" y="1388532"/>
                <a:ext cx="5912481" cy="513986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Nonlinear elastic bar (</a:t>
                </a:r>
                <a:r>
                  <a:rPr lang="en-US" sz="20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Neohookean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material model) subjected to a high degree of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torsion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i="1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The </a:t>
                </a:r>
                <a:r>
                  <a:rPr lang="en-US" sz="2000" b="1" i="1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domain</a:t>
                </a:r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is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Ω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=(−0.025,0.025)×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(−0.025,0.025)×(−0.5,0.5)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We evaluate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dynamic Schwarz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 2 subdomains: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=(−0.025,0.025)×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−0.025,0.025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−0.5,0.25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, 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=(−0.025,0.025)×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−0.025,0.025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−0.25,0.5</m:t>
                        </m:r>
                      </m:e>
                    </m:d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Time-</a:t>
                </a:r>
                <a:r>
                  <a:rPr lang="en-US" sz="2000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discretizations</a:t>
                </a:r>
                <a:r>
                  <a:rPr lang="en-US" sz="20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Newmark-Beta (implicit, explicit) with same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Δ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Meshes: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hexes, composite </a:t>
                </a:r>
                <a:r>
                  <a:rPr lang="en-US" sz="20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B60B569A-DF3D-43D4-8185-FFA9F1E1B34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1480" y="1388532"/>
                <a:ext cx="5912481" cy="5139869"/>
              </a:xfrm>
              <a:prstGeom prst="rect">
                <a:avLst/>
              </a:prstGeom>
              <a:blipFill>
                <a:blip r:embed="rId3"/>
                <a:stretch>
                  <a:fillRect l="-929" t="-71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751CAC8-90C6-4697-81C8-C1C0E2FBBAD1}"/>
                  </a:ext>
                </a:extLst>
              </p:cNvPr>
              <p:cNvSpPr txBox="1"/>
              <p:nvPr/>
            </p:nvSpPr>
            <p:spPr>
              <a:xfrm>
                <a:off x="6497328" y="893862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751CAC8-90C6-4697-81C8-C1C0E2FBBAD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97328" y="893862"/>
                <a:ext cx="756356" cy="338554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9F5410DA-5B18-435D-9E59-EB4CADA4D9C3}"/>
                  </a:ext>
                </a:extLst>
              </p:cNvPr>
              <p:cNvSpPr txBox="1"/>
              <p:nvPr/>
            </p:nvSpPr>
            <p:spPr>
              <a:xfrm>
                <a:off x="7250995" y="880316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9F5410DA-5B18-435D-9E59-EB4CADA4D9C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250995" y="880316"/>
                <a:ext cx="756356" cy="338554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8" name="Picture 7">
            <a:extLst>
              <a:ext uri="{FF2B5EF4-FFF2-40B4-BE49-F238E27FC236}">
                <a16:creationId xmlns:a16="http://schemas.microsoft.com/office/drawing/2014/main" id="{4BB29832-5B01-40E2-A8E5-EB2F0170493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05977" y="1246409"/>
            <a:ext cx="446392" cy="482103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9B95C124-EA97-4021-A35A-DD776C3E3804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39644" y="1252736"/>
            <a:ext cx="445807" cy="4814712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1A8DCB51-D015-4F37-9D32-04983592EA96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89806" y="1252736"/>
            <a:ext cx="399179" cy="481471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25F51942-DC3C-487B-B1EE-C09F22B31F08}"/>
                  </a:ext>
                </a:extLst>
              </p:cNvPr>
              <p:cNvSpPr txBox="1"/>
              <p:nvPr/>
            </p:nvSpPr>
            <p:spPr>
              <a:xfrm>
                <a:off x="8231129" y="929868"/>
                <a:ext cx="412485" cy="24622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sz="1600" b="0" i="0" smtClean="0">
                              <a:latin typeface="Cambria Math" panose="02040503050406030204" pitchFamily="18" charset="0"/>
                            </a:rPr>
                            <m:t>ref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25F51942-DC3C-487B-B1EE-C09F22B31F0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231129" y="929868"/>
                <a:ext cx="412485" cy="246221"/>
              </a:xfrm>
              <a:prstGeom prst="rect">
                <a:avLst/>
              </a:prstGeom>
              <a:blipFill>
                <a:blip r:embed="rId9"/>
                <a:stretch>
                  <a:fillRect l="-8824" r="-1471" b="-20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00108073"/>
      </p:ext>
    </p:extLst>
  </p:cSld>
  <p:clrMapOvr>
    <a:masterClrMapping/>
  </p:clrMapOvr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Torsion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71BE921F-58B2-49AB-A1CA-987DFDA4AACE}"/>
              </a:ext>
            </a:extLst>
          </p:cNvPr>
          <p:cNvSpPr txBox="1"/>
          <p:nvPr/>
        </p:nvSpPr>
        <p:spPr>
          <a:xfrm>
            <a:off x="4452866" y="295759"/>
            <a:ext cx="3939245" cy="646331"/>
          </a:xfrm>
          <a:prstGeom prst="rect">
            <a:avLst/>
          </a:prstGeom>
          <a:solidFill>
            <a:srgbClr val="CCE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 and single-domain results agree to almost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machine-precision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!  </a:t>
            </a:r>
            <a:endParaRPr lang="en-US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BA09656-B946-4F12-A4C5-DD1B482B8944}"/>
              </a:ext>
            </a:extLst>
          </p:cNvPr>
          <p:cNvSpPr txBox="1"/>
          <p:nvPr/>
        </p:nvSpPr>
        <p:spPr>
          <a:xfrm>
            <a:off x="265295" y="87214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Conformal Hex + Hex Coupling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823F37B2-5E28-4BB8-A00D-72BF12846558}"/>
                  </a:ext>
                </a:extLst>
              </p:cNvPr>
              <p:cNvSpPr txBox="1"/>
              <p:nvPr/>
            </p:nvSpPr>
            <p:spPr>
              <a:xfrm>
                <a:off x="7367113" y="1049977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823F37B2-5E28-4BB8-A00D-72BF1284655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67113" y="1049977"/>
                <a:ext cx="756356" cy="338554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CB447C9C-B949-4922-A130-FF3A600C9DCA}"/>
                  </a:ext>
                </a:extLst>
              </p:cNvPr>
              <p:cNvSpPr txBox="1"/>
              <p:nvPr/>
            </p:nvSpPr>
            <p:spPr>
              <a:xfrm>
                <a:off x="7864306" y="1047582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CB447C9C-B949-4922-A130-FF3A600C9DC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64306" y="1047582"/>
                <a:ext cx="756356" cy="338554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1" name="Picture 10">
            <a:extLst>
              <a:ext uri="{FF2B5EF4-FFF2-40B4-BE49-F238E27FC236}">
                <a16:creationId xmlns:a16="http://schemas.microsoft.com/office/drawing/2014/main" id="{7F452AAC-1AFF-46C8-A481-3AD28D9D63C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8140" y="1402524"/>
            <a:ext cx="446392" cy="4821039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ACA6835A-6163-4FA0-BDBC-A37F950ADD0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75979" y="1408851"/>
            <a:ext cx="445807" cy="4814712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D8326C47-2480-4C94-BB77-2DCD32742D57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90887" y="1408851"/>
            <a:ext cx="399179" cy="481471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B87BA4F-AB3E-4A02-A20F-46A2660D897A}"/>
                  </a:ext>
                </a:extLst>
              </p:cNvPr>
              <p:cNvSpPr txBox="1"/>
              <p:nvPr/>
            </p:nvSpPr>
            <p:spPr>
              <a:xfrm>
                <a:off x="8532210" y="1085983"/>
                <a:ext cx="412485" cy="24622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sz="1600" b="0" i="0" smtClean="0">
                              <a:latin typeface="Cambria Math" panose="02040503050406030204" pitchFamily="18" charset="0"/>
                            </a:rPr>
                            <m:t>ref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B87BA4F-AB3E-4A02-A20F-46A2660D897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532210" y="1085983"/>
                <a:ext cx="412485" cy="246221"/>
              </a:xfrm>
              <a:prstGeom prst="rect">
                <a:avLst/>
              </a:prstGeom>
              <a:blipFill>
                <a:blip r:embed="rId8"/>
                <a:stretch>
                  <a:fillRect l="-10448" r="-2985" b="-1707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6D3D9494-BFD5-411E-AEAB-9F84C39CBC6E}"/>
                  </a:ext>
                </a:extLst>
              </p:cNvPr>
              <p:cNvSpPr txBox="1"/>
              <p:nvPr/>
            </p:nvSpPr>
            <p:spPr>
              <a:xfrm>
                <a:off x="265295" y="1436432"/>
                <a:ext cx="6959299" cy="160043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Each subdomain discretized using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uniform hex mesh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𝑥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𝑖</m:t>
                        </m:r>
                      </m:sub>
                    </m:sSub>
                    <m:r>
                      <a:rPr lang="en-US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=0.01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and advanced in time using implicit Newmark-Beta scheme with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𝑡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1e-6.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Results compared to single-domain solution on mesh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conformal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Schwarz domain meshes.</a:t>
                </a: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6D3D9494-BFD5-411E-AEAB-9F84C39CBC6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5295" y="1436432"/>
                <a:ext cx="6959299" cy="1600438"/>
              </a:xfrm>
              <a:prstGeom prst="rect">
                <a:avLst/>
              </a:prstGeom>
              <a:blipFill>
                <a:blip r:embed="rId9"/>
                <a:stretch>
                  <a:fillRect l="-613" t="-2290" b="-53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6" name="Picture 5">
            <a:extLst>
              <a:ext uri="{FF2B5EF4-FFF2-40B4-BE49-F238E27FC236}">
                <a16:creationId xmlns:a16="http://schemas.microsoft.com/office/drawing/2014/main" id="{D7827181-B255-4588-BF1C-53C2469C5441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 rot="16200000">
            <a:off x="3184495" y="886238"/>
            <a:ext cx="395712" cy="5466352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1313DCC8-48A8-48C4-8634-60DDCB8E4680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 rot="16200000">
            <a:off x="3191655" y="1518942"/>
            <a:ext cx="394746" cy="5452999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ED2F5045-B30C-464F-AA77-5CF2C970C546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6309220" y="3190758"/>
            <a:ext cx="736955" cy="1450880"/>
          </a:xfrm>
          <a:prstGeom prst="rect">
            <a:avLst/>
          </a:prstGeom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39DD5C13-AB31-448B-993F-020B75C26BE7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 rot="16200000">
            <a:off x="3260205" y="2557748"/>
            <a:ext cx="284157" cy="5426488"/>
          </a:xfrm>
          <a:prstGeom prst="rect">
            <a:avLst/>
          </a:prstGeom>
        </p:spPr>
      </p:pic>
      <p:pic>
        <p:nvPicPr>
          <p:cNvPr id="25" name="Picture 24">
            <a:extLst>
              <a:ext uri="{FF2B5EF4-FFF2-40B4-BE49-F238E27FC236}">
                <a16:creationId xmlns:a16="http://schemas.microsoft.com/office/drawing/2014/main" id="{48A97564-33A8-489E-8B73-665B0B55FBEA}"/>
              </a:ext>
            </a:extLst>
          </p:cNvPr>
          <p:cNvPicPr>
            <a:picLocks noChangeAspect="1"/>
          </p:cNvPicPr>
          <p:nvPr/>
        </p:nvPicPr>
        <p:blipFill>
          <a:blip r:embed="rId14"/>
          <a:stretch>
            <a:fillRect/>
          </a:stretch>
        </p:blipFill>
        <p:spPr>
          <a:xfrm rot="16200000" flipH="1">
            <a:off x="3246257" y="3171698"/>
            <a:ext cx="285545" cy="5452999"/>
          </a:xfrm>
          <a:prstGeom prst="rect">
            <a:avLst/>
          </a:prstGeom>
        </p:spPr>
      </p:pic>
      <p:pic>
        <p:nvPicPr>
          <p:cNvPr id="27" name="Picture 26">
            <a:extLst>
              <a:ext uri="{FF2B5EF4-FFF2-40B4-BE49-F238E27FC236}">
                <a16:creationId xmlns:a16="http://schemas.microsoft.com/office/drawing/2014/main" id="{DCEA152F-D78F-40D9-8A1A-C1D6EC5B0989}"/>
              </a:ext>
            </a:extLst>
          </p:cNvPr>
          <p:cNvPicPr>
            <a:picLocks noChangeAspect="1"/>
          </p:cNvPicPr>
          <p:nvPr/>
        </p:nvPicPr>
        <p:blipFill>
          <a:blip r:embed="rId15"/>
          <a:stretch>
            <a:fillRect/>
          </a:stretch>
        </p:blipFill>
        <p:spPr>
          <a:xfrm>
            <a:off x="6389856" y="4945084"/>
            <a:ext cx="573165" cy="1368117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C04871D7-DAD9-4273-9CB2-9D2A9117E78F}"/>
                  </a:ext>
                </a:extLst>
              </p:cNvPr>
              <p:cNvSpPr txBox="1"/>
              <p:nvPr/>
            </p:nvSpPr>
            <p:spPr>
              <a:xfrm>
                <a:off x="90658" y="3450136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C04871D7-DAD9-4273-9CB2-9D2A9117E78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658" y="3450136"/>
                <a:ext cx="756356" cy="338554"/>
              </a:xfrm>
              <a:prstGeom prst="rect">
                <a:avLst/>
              </a:prstGeom>
              <a:blipFill>
                <a:blip r:embed="rId1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117C5EDD-4849-4F60-A015-D2B1B144A338}"/>
                  </a:ext>
                </a:extLst>
              </p:cNvPr>
              <p:cNvSpPr txBox="1"/>
              <p:nvPr/>
            </p:nvSpPr>
            <p:spPr>
              <a:xfrm>
                <a:off x="90658" y="4057593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117C5EDD-4849-4F60-A015-D2B1B144A33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658" y="4057593"/>
                <a:ext cx="756356" cy="338554"/>
              </a:xfrm>
              <a:prstGeom prst="rect">
                <a:avLst/>
              </a:prstGeom>
              <a:blipFill>
                <a:blip r:embed="rId1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F93E1F76-6076-4377-8BCB-387DD325A59B}"/>
                  </a:ext>
                </a:extLst>
              </p:cNvPr>
              <p:cNvSpPr txBox="1"/>
              <p:nvPr/>
            </p:nvSpPr>
            <p:spPr>
              <a:xfrm>
                <a:off x="86943" y="5141404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F93E1F76-6076-4377-8BCB-387DD325A59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943" y="5141404"/>
                <a:ext cx="756356" cy="338554"/>
              </a:xfrm>
              <a:prstGeom prst="rect">
                <a:avLst/>
              </a:prstGeom>
              <a:blipFill>
                <a:blip r:embed="rId1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F9B40BE2-1ACB-43B2-9D3A-2B96F7F4F56A}"/>
                  </a:ext>
                </a:extLst>
              </p:cNvPr>
              <p:cNvSpPr txBox="1"/>
              <p:nvPr/>
            </p:nvSpPr>
            <p:spPr>
              <a:xfrm>
                <a:off x="86943" y="5748861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F9B40BE2-1ACB-43B2-9D3A-2B96F7F4F56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943" y="5748861"/>
                <a:ext cx="756356" cy="338554"/>
              </a:xfrm>
              <a:prstGeom prst="rect">
                <a:avLst/>
              </a:prstGeom>
              <a:blipFill>
                <a:blip r:embed="rId1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2" name="TextBox 31">
            <a:extLst>
              <a:ext uri="{FF2B5EF4-FFF2-40B4-BE49-F238E27FC236}">
                <a16:creationId xmlns:a16="http://schemas.microsoft.com/office/drawing/2014/main" id="{EA150E8B-6499-45E8-AE0F-BCEA3DAC6333}"/>
              </a:ext>
            </a:extLst>
          </p:cNvPr>
          <p:cNvSpPr txBox="1"/>
          <p:nvPr/>
        </p:nvSpPr>
        <p:spPr>
          <a:xfrm>
            <a:off x="1656337" y="3058796"/>
            <a:ext cx="403433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Displacement relative errors at final time (T=0.002)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2AECE0DB-636D-4E23-B19C-FFD3D3194A85}"/>
              </a:ext>
            </a:extLst>
          </p:cNvPr>
          <p:cNvSpPr txBox="1"/>
          <p:nvPr/>
        </p:nvSpPr>
        <p:spPr>
          <a:xfrm>
            <a:off x="1727777" y="4683403"/>
            <a:ext cx="403433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Velocity relative errors at final time (T=0.002)</a:t>
            </a:r>
          </a:p>
        </p:txBody>
      </p:sp>
    </p:spTree>
    <p:extLst>
      <p:ext uri="{BB962C8B-B14F-4D97-AF65-F5344CB8AC3E}">
        <p14:creationId xmlns:p14="http://schemas.microsoft.com/office/powerpoint/2010/main" val="2695054487"/>
      </p:ext>
    </p:extLst>
  </p:cSld>
  <p:clrMapOvr>
    <a:masterClrMapping/>
  </p:clrMapOvr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Torsion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BA09656-B946-4F12-A4C5-DD1B482B8944}"/>
              </a:ext>
            </a:extLst>
          </p:cNvPr>
          <p:cNvSpPr txBox="1"/>
          <p:nvPr/>
        </p:nvSpPr>
        <p:spPr>
          <a:xfrm>
            <a:off x="265295" y="765034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Hex + Composite Tet 10 Coupling</a:t>
            </a:r>
          </a:p>
        </p:txBody>
      </p:sp>
      <p:pic>
        <p:nvPicPr>
          <p:cNvPr id="9" name="dispMag_cthex">
            <a:hlinkClick r:id="" action="ppaction://media"/>
            <a:extLst>
              <a:ext uri="{FF2B5EF4-FFF2-40B4-BE49-F238E27FC236}">
                <a16:creationId xmlns:a16="http://schemas.microsoft.com/office/drawing/2014/main" id="{46E27437-789F-4666-A865-E5B56380CAED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96252" y="2950482"/>
            <a:ext cx="6894453" cy="3382591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415CA8C0-F604-4A51-BFD8-96EED5DEFF98}"/>
                  </a:ext>
                </a:extLst>
              </p:cNvPr>
              <p:cNvSpPr txBox="1"/>
              <p:nvPr/>
            </p:nvSpPr>
            <p:spPr>
              <a:xfrm>
                <a:off x="202871" y="1243263"/>
                <a:ext cx="6894453" cy="1323439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Coupling of composite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10s + explicit Newmark with consistent mass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hexes + implicit Newmark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Reference solution is computed on fine hex mesh + implicit Newmark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ref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415CA8C0-F604-4A51-BFD8-96EED5DEFF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2871" y="1243263"/>
                <a:ext cx="6894453" cy="1323439"/>
              </a:xfrm>
              <a:prstGeom prst="rect">
                <a:avLst/>
              </a:prstGeom>
              <a:blipFill>
                <a:blip r:embed="rId6"/>
                <a:stretch>
                  <a:fillRect l="-531" t="-2765" b="-184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CCECEBA0-6C16-498B-A80B-5307A88BB7C4}"/>
                  </a:ext>
                </a:extLst>
              </p:cNvPr>
              <p:cNvSpPr txBox="1"/>
              <p:nvPr/>
            </p:nvSpPr>
            <p:spPr>
              <a:xfrm>
                <a:off x="7192127" y="728904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CCECEBA0-6C16-498B-A80B-5307A88BB7C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92127" y="728904"/>
                <a:ext cx="756356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32635005-259D-4CD2-A12E-2E9CB36ED933}"/>
                  </a:ext>
                </a:extLst>
              </p:cNvPr>
              <p:cNvSpPr txBox="1"/>
              <p:nvPr/>
            </p:nvSpPr>
            <p:spPr>
              <a:xfrm>
                <a:off x="7800197" y="728904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32635005-259D-4CD2-A12E-2E9CB36ED93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00197" y="728904"/>
                <a:ext cx="756356" cy="338554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6BD124ED-21A1-46B2-B03C-73228D1B4FF0}"/>
                  </a:ext>
                </a:extLst>
              </p:cNvPr>
              <p:cNvSpPr txBox="1"/>
              <p:nvPr/>
            </p:nvSpPr>
            <p:spPr>
              <a:xfrm>
                <a:off x="8639029" y="768770"/>
                <a:ext cx="412485" cy="24622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sz="1600" b="0" i="0" smtClean="0">
                              <a:latin typeface="Cambria Math" panose="02040503050406030204" pitchFamily="18" charset="0"/>
                            </a:rPr>
                            <m:t>ref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6BD124ED-21A1-46B2-B03C-73228D1B4FF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39029" y="768770"/>
                <a:ext cx="412485" cy="246221"/>
              </a:xfrm>
              <a:prstGeom prst="rect">
                <a:avLst/>
              </a:prstGeom>
              <a:blipFill>
                <a:blip r:embed="rId9"/>
                <a:stretch>
                  <a:fillRect l="-8824" r="-1471" b="-1707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9" name="Picture 18">
            <a:extLst>
              <a:ext uri="{FF2B5EF4-FFF2-40B4-BE49-F238E27FC236}">
                <a16:creationId xmlns:a16="http://schemas.microsoft.com/office/drawing/2014/main" id="{0CAF05B3-2C5C-4D74-8B38-0B533D97B27D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7945670" y="1035250"/>
            <a:ext cx="458695" cy="4953908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1733BD20-207F-4A1F-BA25-4F2FD815C9BF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7295507" y="1035250"/>
            <a:ext cx="458695" cy="4953908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F495081B-9D86-4B16-84BB-08ABE2F4D054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8602548" y="1014991"/>
            <a:ext cx="458695" cy="4953908"/>
          </a:xfrm>
          <a:prstGeom prst="rect">
            <a:avLst/>
          </a:prstGeom>
        </p:spPr>
      </p:pic>
      <p:sp>
        <p:nvSpPr>
          <p:cNvPr id="23" name="TextBox 22">
            <a:extLst>
              <a:ext uri="{FF2B5EF4-FFF2-40B4-BE49-F238E27FC236}">
                <a16:creationId xmlns:a16="http://schemas.microsoft.com/office/drawing/2014/main" id="{85A14CCB-4190-4B7E-BDEA-2586AC06D3F0}"/>
              </a:ext>
            </a:extLst>
          </p:cNvPr>
          <p:cNvSpPr txBox="1"/>
          <p:nvPr/>
        </p:nvSpPr>
        <p:spPr>
          <a:xfrm>
            <a:off x="2382690" y="5352198"/>
            <a:ext cx="2419760" cy="830997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Movie of |displacement|</a:t>
            </a:r>
          </a:p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Left: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Single-domain,  </a:t>
            </a:r>
          </a:p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Right: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Schwarz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CA555A31-B269-45B4-81F9-A4D74587E1DA}"/>
              </a:ext>
            </a:extLst>
          </p:cNvPr>
          <p:cNvSpPr txBox="1"/>
          <p:nvPr/>
        </p:nvSpPr>
        <p:spPr>
          <a:xfrm>
            <a:off x="415085" y="3118214"/>
            <a:ext cx="1349298" cy="646331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No dynamic artifacts!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3DF9EC77-DFA1-4D5D-A256-FA412EB09A35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2324681" y="3299875"/>
            <a:ext cx="2837593" cy="1981139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23D3DE06-4E01-4A3A-A0D4-ED1EC7BDB6D7}"/>
              </a:ext>
            </a:extLst>
          </p:cNvPr>
          <p:cNvSpPr txBox="1"/>
          <p:nvPr/>
        </p:nvSpPr>
        <p:spPr>
          <a:xfrm>
            <a:off x="2499969" y="2471883"/>
            <a:ext cx="2590273" cy="646331"/>
          </a:xfrm>
          <a:prstGeom prst="rect">
            <a:avLst/>
          </a:prstGeom>
          <a:solidFill>
            <a:srgbClr val="CC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Relative error &lt;1% and does not grow in time!</a:t>
            </a:r>
          </a:p>
        </p:txBody>
      </p:sp>
    </p:spTree>
    <p:extLst>
      <p:ext uri="{BB962C8B-B14F-4D97-AF65-F5344CB8AC3E}">
        <p14:creationId xmlns:p14="http://schemas.microsoft.com/office/powerpoint/2010/main" val="36833478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</p:childTnLst>
        </p:cTn>
      </p:par>
    </p:tnLst>
  </p:timing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D6144BC2-67A3-464C-A79B-3F81FFAC68F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71961" y="1260151"/>
            <a:ext cx="5476897" cy="4203947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6113203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Torsion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A4D6E7B0-F479-405B-8F94-DA4AB3EE2A5C}"/>
              </a:ext>
            </a:extLst>
          </p:cNvPr>
          <p:cNvSpPr/>
          <p:nvPr/>
        </p:nvSpPr>
        <p:spPr>
          <a:xfrm>
            <a:off x="89210" y="5452948"/>
            <a:ext cx="9054790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Convergence behavior of the dynamic Schwarz algorithm for the torsion problem for small overlap volume fraction (2%) in which each subdomain is discretized using a hexahedral mesh. The plot shows that a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linear convergence rate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is achieved.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D83E277C-BFFC-4641-8E2F-014E9BA5579F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Some Performance Results</a:t>
            </a:r>
          </a:p>
        </p:txBody>
      </p:sp>
    </p:spTree>
    <p:extLst>
      <p:ext uri="{BB962C8B-B14F-4D97-AF65-F5344CB8AC3E}">
        <p14:creationId xmlns:p14="http://schemas.microsoft.com/office/powerpoint/2010/main" val="2078899505"/>
      </p:ext>
    </p:extLst>
  </p:cSld>
  <p:clrMapOvr>
    <a:masterClrMapping/>
  </p:clrMapOvr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y_disp_bolted_joint_mesh">
            <a:hlinkClick r:id="" action="ppaction://media"/>
            <a:extLst>
              <a:ext uri="{FF2B5EF4-FFF2-40B4-BE49-F238E27FC236}">
                <a16:creationId xmlns:a16="http://schemas.microsoft.com/office/drawing/2014/main" id="{0D69D2E9-8C4F-4BBC-8324-40A890B57F0C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16870" y="917351"/>
            <a:ext cx="8474044" cy="5533139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DDE5EF97-36F4-491F-9D96-3D18E8F2BD29}"/>
                  </a:ext>
                </a:extLst>
              </p:cNvPr>
              <p:cNvSpPr txBox="1"/>
              <p:nvPr/>
            </p:nvSpPr>
            <p:spPr>
              <a:xfrm>
                <a:off x="1759939" y="5559612"/>
                <a:ext cx="253497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DDE5EF97-36F4-491F-9D96-3D18E8F2BD2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59939" y="5559612"/>
                <a:ext cx="2534970" cy="369332"/>
              </a:xfrm>
              <a:prstGeom prst="rect">
                <a:avLst/>
              </a:prstGeom>
              <a:blipFill>
                <a:blip r:embed="rId5"/>
                <a:stretch>
                  <a:fillRect l="-2163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extBox 5">
            <a:extLst>
              <a:ext uri="{FF2B5EF4-FFF2-40B4-BE49-F238E27FC236}">
                <a16:creationId xmlns:a16="http://schemas.microsoft.com/office/drawing/2014/main" id="{E76F16A6-714C-4565-B3F2-8E913493D344}"/>
              </a:ext>
            </a:extLst>
          </p:cNvPr>
          <p:cNvSpPr txBox="1"/>
          <p:nvPr/>
        </p:nvSpPr>
        <p:spPr>
          <a:xfrm>
            <a:off x="5740811" y="5487184"/>
            <a:ext cx="25349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</a:t>
            </a: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355724A1-CEC6-40B8-9E69-5EE7A0157786}"/>
              </a:ext>
            </a:extLst>
          </p:cNvPr>
          <p:cNvSpPr txBox="1">
            <a:spLocks/>
          </p:cNvSpPr>
          <p:nvPr/>
        </p:nvSpPr>
        <p:spPr>
          <a:xfrm>
            <a:off x="265296" y="97971"/>
            <a:ext cx="8525618" cy="687227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Bolted Joint Problem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654F371-29D0-4958-BDB6-60127B33A705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y-displacement</a:t>
            </a:r>
          </a:p>
        </p:txBody>
      </p:sp>
    </p:spTree>
    <p:extLst>
      <p:ext uri="{BB962C8B-B14F-4D97-AF65-F5344CB8AC3E}">
        <p14:creationId xmlns:p14="http://schemas.microsoft.com/office/powerpoint/2010/main" val="33405337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z_disp_bolted_joint_mesh">
            <a:hlinkClick r:id="" action="ppaction://media"/>
            <a:extLst>
              <a:ext uri="{FF2B5EF4-FFF2-40B4-BE49-F238E27FC236}">
                <a16:creationId xmlns:a16="http://schemas.microsoft.com/office/drawing/2014/main" id="{9D97144B-5689-41C1-BE7D-1C894E5C6ACC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04394" y="964725"/>
            <a:ext cx="8455937" cy="5521315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A1F54CFA-72A0-4588-B7C0-F20251311DEC}"/>
                  </a:ext>
                </a:extLst>
              </p:cNvPr>
              <p:cNvSpPr txBox="1"/>
              <p:nvPr/>
            </p:nvSpPr>
            <p:spPr>
              <a:xfrm>
                <a:off x="1837996" y="5604215"/>
                <a:ext cx="253497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A1F54CFA-72A0-4588-B7C0-F20251311D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37996" y="5604215"/>
                <a:ext cx="2534970" cy="369332"/>
              </a:xfrm>
              <a:prstGeom prst="rect">
                <a:avLst/>
              </a:prstGeom>
              <a:blipFill>
                <a:blip r:embed="rId5"/>
                <a:stretch>
                  <a:fillRect l="-2169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extBox 5">
            <a:extLst>
              <a:ext uri="{FF2B5EF4-FFF2-40B4-BE49-F238E27FC236}">
                <a16:creationId xmlns:a16="http://schemas.microsoft.com/office/drawing/2014/main" id="{BA601FFD-3EFB-432D-8304-6A38B4796AB9}"/>
              </a:ext>
            </a:extLst>
          </p:cNvPr>
          <p:cNvSpPr txBox="1"/>
          <p:nvPr/>
        </p:nvSpPr>
        <p:spPr>
          <a:xfrm>
            <a:off x="5818868" y="5531787"/>
            <a:ext cx="25349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F562CEA-CA8B-4BE3-8744-C35AEC135A48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z-displacement</a:t>
            </a:r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4F57805E-04AF-4A92-A07B-D8FC34F96871}"/>
              </a:ext>
            </a:extLst>
          </p:cNvPr>
          <p:cNvSpPr txBox="1">
            <a:spLocks/>
          </p:cNvSpPr>
          <p:nvPr/>
        </p:nvSpPr>
        <p:spPr>
          <a:xfrm>
            <a:off x="265296" y="97971"/>
            <a:ext cx="8525618" cy="687227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Bolted Joint Problem</a:t>
            </a:r>
          </a:p>
        </p:txBody>
      </p:sp>
    </p:spTree>
    <p:extLst>
      <p:ext uri="{BB962C8B-B14F-4D97-AF65-F5344CB8AC3E}">
        <p14:creationId xmlns:p14="http://schemas.microsoft.com/office/powerpoint/2010/main" val="30732959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theme/theme1.xml><?xml version="1.0" encoding="utf-8"?>
<a:theme xmlns:a="http://schemas.openxmlformats.org/drawingml/2006/main" name="Sandia_CorpPresentation_Template1">
  <a:themeElements>
    <a:clrScheme name="Sandia Brand">
      <a:dk1>
        <a:sysClr val="windowText" lastClr="000000"/>
      </a:dk1>
      <a:lt1>
        <a:sysClr val="window" lastClr="FFFFFF"/>
      </a:lt1>
      <a:dk2>
        <a:srgbClr val="303030"/>
      </a:dk2>
      <a:lt2>
        <a:srgbClr val="DEDEE0"/>
      </a:lt2>
      <a:accent1>
        <a:srgbClr val="AD0101"/>
      </a:accent1>
      <a:accent2>
        <a:srgbClr val="726056"/>
      </a:accent2>
      <a:accent3>
        <a:srgbClr val="AC956E"/>
      </a:accent3>
      <a:accent4>
        <a:srgbClr val="808DA9"/>
      </a:accent4>
      <a:accent5>
        <a:srgbClr val="103160"/>
      </a:accent5>
      <a:accent6>
        <a:srgbClr val="730E00"/>
      </a:accent6>
      <a:hlink>
        <a:srgbClr val="37A6D2"/>
      </a:hlink>
      <a:folHlink>
        <a:srgbClr val="B71A22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Sandia_CorpPresentation_Template1.thmx</Template>
  <TotalTime>8968</TotalTime>
  <Words>6486</Words>
  <Application>Microsoft Office PowerPoint</Application>
  <PresentationFormat>On-screen Show (4:3)</PresentationFormat>
  <Paragraphs>1426</Paragraphs>
  <Slides>88</Slides>
  <Notes>78</Notes>
  <HiddenSlides>0</HiddenSlides>
  <MMClips>10</MMClips>
  <ScaleCrop>false</ScaleCrop>
  <HeadingPairs>
    <vt:vector size="8" baseType="variant">
      <vt:variant>
        <vt:lpstr>Fonts Used</vt:lpstr>
      </vt:variant>
      <vt:variant>
        <vt:i4>12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0</vt:i4>
      </vt:variant>
      <vt:variant>
        <vt:lpstr>Slide Titles</vt:lpstr>
      </vt:variant>
      <vt:variant>
        <vt:i4>88</vt:i4>
      </vt:variant>
    </vt:vector>
  </HeadingPairs>
  <TitlesOfParts>
    <vt:vector size="101" baseType="lpstr">
      <vt:lpstr>ＭＳ Ｐゴシック</vt:lpstr>
      <vt:lpstr>ＭＳ Ｐゴシック</vt:lpstr>
      <vt:lpstr>Andale Mono</vt:lpstr>
      <vt:lpstr>Arial</vt:lpstr>
      <vt:lpstr>Calibri</vt:lpstr>
      <vt:lpstr>Cambria Math</vt:lpstr>
      <vt:lpstr>CMMI8</vt:lpstr>
      <vt:lpstr>Courier New</vt:lpstr>
      <vt:lpstr>NimbusRomNo9L-Regu</vt:lpstr>
      <vt:lpstr>Symbol</vt:lpstr>
      <vt:lpstr>Wingdings</vt:lpstr>
      <vt:lpstr>Wingdings 2</vt:lpstr>
      <vt:lpstr>Sandia_CorpPresentation_Template1</vt:lpstr>
      <vt:lpstr>The Schwarz Alternating Method for Multiscale Coupling in Solid Mechanics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Cuboid Problem: Schwarz Error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Quasistatic Example #3: Laser Weld</vt:lpstr>
      <vt:lpstr>Laser Weld: Strong Scalability of Parallel Schwarz with DTK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Appendix. Foulk’s Singular Bar</vt:lpstr>
      <vt:lpstr>Appendix. Singular Bar and Schwarz Variants</vt:lpstr>
      <vt:lpstr>PowerPoint Presentation</vt:lpstr>
      <vt:lpstr>PowerPoint Presentation</vt:lpstr>
      <vt:lpstr>PowerPoint Presentation</vt:lpstr>
      <vt:lpstr>Appendix. Multiscale Modeling of Localization</vt:lpstr>
      <vt:lpstr>Appendix.  Parallelization via DTK: Weak Scaling on Cubes Problem</vt:lpstr>
      <vt:lpstr>Appendix.  Parallelization via DTK: Strong Scaling on Cubes Problem</vt:lpstr>
      <vt:lpstr>PowerPoint Presentation</vt:lpstr>
      <vt:lpstr>Appendix.  Tensile Bar</vt:lpstr>
      <vt:lpstr>Appendix.  Tensile Bar: Meso-Macroscale Coupling</vt:lpstr>
      <vt:lpstr>Appendix.  Tensile Bar: Results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Sandia National Labs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Vittitow, Michael P</dc:creator>
  <cp:lastModifiedBy>Irina Tezaur</cp:lastModifiedBy>
  <cp:revision>480</cp:revision>
  <cp:lastPrinted>2015-07-21T17:54:29Z</cp:lastPrinted>
  <dcterms:created xsi:type="dcterms:W3CDTF">2011-10-03T16:15:05Z</dcterms:created>
  <dcterms:modified xsi:type="dcterms:W3CDTF">2019-06-16T14:37:08Z</dcterms:modified>
</cp:coreProperties>
</file>