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69"/>
  </p:notesMasterIdLst>
  <p:handoutMasterIdLst>
    <p:handoutMasterId r:id="rId70"/>
  </p:handoutMasterIdLst>
  <p:sldIdLst>
    <p:sldId id="270" r:id="rId2"/>
    <p:sldId id="347" r:id="rId3"/>
    <p:sldId id="348" r:id="rId4"/>
    <p:sldId id="336" r:id="rId5"/>
    <p:sldId id="349" r:id="rId6"/>
    <p:sldId id="375" r:id="rId7"/>
    <p:sldId id="267" r:id="rId8"/>
    <p:sldId id="339" r:id="rId9"/>
    <p:sldId id="346" r:id="rId10"/>
    <p:sldId id="359" r:id="rId11"/>
    <p:sldId id="360" r:id="rId12"/>
    <p:sldId id="361" r:id="rId13"/>
    <p:sldId id="350" r:id="rId14"/>
    <p:sldId id="362" r:id="rId15"/>
    <p:sldId id="363" r:id="rId16"/>
    <p:sldId id="364" r:id="rId17"/>
    <p:sldId id="365" r:id="rId18"/>
    <p:sldId id="366" r:id="rId19"/>
    <p:sldId id="367" r:id="rId20"/>
    <p:sldId id="310" r:id="rId21"/>
    <p:sldId id="381" r:id="rId22"/>
    <p:sldId id="332" r:id="rId23"/>
    <p:sldId id="341" r:id="rId24"/>
    <p:sldId id="374" r:id="rId25"/>
    <p:sldId id="327" r:id="rId26"/>
    <p:sldId id="351" r:id="rId27"/>
    <p:sldId id="285" r:id="rId28"/>
    <p:sldId id="286" r:id="rId29"/>
    <p:sldId id="333" r:id="rId30"/>
    <p:sldId id="260" r:id="rId31"/>
    <p:sldId id="392" r:id="rId32"/>
    <p:sldId id="298" r:id="rId33"/>
    <p:sldId id="385" r:id="rId34"/>
    <p:sldId id="390" r:id="rId35"/>
    <p:sldId id="391" r:id="rId36"/>
    <p:sldId id="328" r:id="rId37"/>
    <p:sldId id="302" r:id="rId38"/>
    <p:sldId id="317" r:id="rId39"/>
    <p:sldId id="299" r:id="rId40"/>
    <p:sldId id="300" r:id="rId41"/>
    <p:sldId id="297" r:id="rId42"/>
    <p:sldId id="307" r:id="rId43"/>
    <p:sldId id="352" r:id="rId44"/>
    <p:sldId id="304" r:id="rId45"/>
    <p:sldId id="353" r:id="rId46"/>
    <p:sldId id="318" r:id="rId47"/>
    <p:sldId id="354" r:id="rId48"/>
    <p:sldId id="324" r:id="rId49"/>
    <p:sldId id="355" r:id="rId50"/>
    <p:sldId id="382" r:id="rId51"/>
    <p:sldId id="383" r:id="rId52"/>
    <p:sldId id="384" r:id="rId53"/>
    <p:sldId id="376" r:id="rId54"/>
    <p:sldId id="377" r:id="rId55"/>
    <p:sldId id="378" r:id="rId56"/>
    <p:sldId id="380" r:id="rId57"/>
    <p:sldId id="389" r:id="rId58"/>
    <p:sldId id="369" r:id="rId59"/>
    <p:sldId id="319" r:id="rId60"/>
    <p:sldId id="320" r:id="rId61"/>
    <p:sldId id="370" r:id="rId62"/>
    <p:sldId id="371" r:id="rId63"/>
    <p:sldId id="372" r:id="rId64"/>
    <p:sldId id="373" r:id="rId65"/>
    <p:sldId id="321" r:id="rId66"/>
    <p:sldId id="322" r:id="rId67"/>
    <p:sldId id="323" r:id="rId6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0A6CD"/>
    <a:srgbClr val="1F497D"/>
    <a:srgbClr val="66FFCC"/>
    <a:srgbClr val="99FF99"/>
    <a:srgbClr val="FFFFCC"/>
    <a:srgbClr val="CCFF33"/>
    <a:srgbClr val="FFCC99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0"/>
    <p:restoredTop sz="84457" autoAdjust="0"/>
  </p:normalViewPr>
  <p:slideViewPr>
    <p:cSldViewPr snapToGrid="0" snapToObjects="1">
      <p:cViewPr varScale="1">
        <p:scale>
          <a:sx n="62" d="100"/>
          <a:sy n="62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1670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8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605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57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958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374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8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3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2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4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9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06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Monolithic:</a:t>
            </a:r>
            <a:r>
              <a:rPr lang="en-US" baseline="0" dirty="0" smtClean="0"/>
              <a:t> elimination of Schwarz BC </a:t>
            </a:r>
            <a:r>
              <a:rPr lang="en-US" baseline="0" dirty="0" err="1" smtClean="0"/>
              <a:t>dofs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Modified: treat Schwarz BCs at </a:t>
            </a:r>
            <a:r>
              <a:rPr lang="en-US" baseline="0" dirty="0" err="1" smtClean="0"/>
              <a:t>Dirichlet</a:t>
            </a:r>
            <a:r>
              <a:rPr lang="en-US" baseline="0" dirty="0" smtClean="0"/>
              <a:t> BCs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2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7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0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62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59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69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049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215652" y="707208"/>
            <a:ext cx="4577664" cy="347001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617" tIns="41809" rIns="83617" bIns="41809" anchor="ctr"/>
          <a:lstStyle/>
          <a:p>
            <a:endParaRPr lang="en-US"/>
          </a:p>
        </p:txBody>
      </p:sp>
      <p:sp>
        <p:nvSpPr>
          <p:cNvPr id="389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0"/>
            <a:ext cx="4856878" cy="35154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1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215652" y="707208"/>
            <a:ext cx="4577664" cy="347001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617" tIns="41809" rIns="83617" bIns="41809" anchor="ctr"/>
          <a:lstStyle/>
          <a:p>
            <a:endParaRPr lang="en-US"/>
          </a:p>
        </p:txBody>
      </p:sp>
      <p:sp>
        <p:nvSpPr>
          <p:cNvPr id="389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0"/>
            <a:ext cx="4856878" cy="35154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r>
              <a:rPr lang="en-US" dirty="0" smtClean="0"/>
              <a:t>Linear</a:t>
            </a:r>
            <a:r>
              <a:rPr lang="en-US" baseline="0" dirty="0" smtClean="0"/>
              <a:t> convergence for all methods (bottom left)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Monolithic Schwarz converges faster but timings are similar -&gt; all implementations are interchangeable (bottom right)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Amount of overlap critical for convergence (top right)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6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2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871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4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3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Geometric</a:t>
            </a:r>
            <a:r>
              <a:rPr lang="en-US" baseline="0" dirty="0" smtClean="0"/>
              <a:t> error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9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4189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79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Geometric error 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7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43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84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marL="171450" indent="-171450" algn="l" fontAlgn="t">
              <a:buFontTx/>
              <a:buChar char="-"/>
            </a:pPr>
            <a:r>
              <a:rPr lang="en-US" dirty="0" smtClean="0"/>
              <a:t>Fuselage failure: small flaws grow quickly</a:t>
            </a:r>
            <a:r>
              <a:rPr lang="en-US" baseline="0" dirty="0" smtClean="0"/>
              <a:t> in unstable manner</a:t>
            </a:r>
          </a:p>
          <a:p>
            <a:pPr marL="171450" indent="-171450" algn="l" fontAlgn="t">
              <a:buFontTx/>
              <a:buChar char="-"/>
            </a:pPr>
            <a:r>
              <a:rPr lang="en-US" baseline="0" dirty="0" smtClean="0"/>
              <a:t>Pressure vessel: flaw in surface interacts with microstructure, which can lead to failure or microstructure or not; determining which one happens is complex </a:t>
            </a:r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26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contours </a:t>
            </a:r>
            <a:r>
              <a:rPr lang="en-US" smtClean="0"/>
              <a:t>show Cauchy</a:t>
            </a:r>
            <a:r>
              <a:rPr lang="en-US" baseline="0" smtClean="0"/>
              <a:t> </a:t>
            </a:r>
            <a:r>
              <a:rPr lang="en-US" baseline="0" dirty="0" smtClean="0"/>
              <a:t>stress in the loading direction; total strain is approximately 2%.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11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5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40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464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6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9575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63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8587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Three-field formulation with weak compatibility enforced weakly using LMs.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952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Three-field formulation with weak compatibility enforced weakly using LMs.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73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7257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 field multiscale</a:t>
            </a:r>
            <a:r>
              <a:rPr lang="en-US" baseline="0" dirty="0" smtClean="0"/>
              <a:t> coupling formulation, with compatibility enforced weakly using LMs.</a:t>
            </a:r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55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533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0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34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489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52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 localization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ubiquitous feature of elastoplastic materials undergoing nonhomogeneous deformation. The phenomenon manifests in the form of a shear band, a narrow zone of intense straining across which some kinematical fields in a deforming body may be discontinuous.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localization can cause local necking and ultimately fracture.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35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767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74738D-4B86-45CD-B525-0D1F602083B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84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C_{11} = 204.6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C_{12} = 137.7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C_{44} = 126.2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\text{reference shear rate}: \dot{\gamma}_{0} = 1.0 \; \text{1/s}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\text{rate sensitivity factor}: m = 20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\text{hardening rate parameter}: \dot{g_{0}} = 2.0 \times 10^{4} \; \text{1/s}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\text{initial hardness}: g_{0} = 90 \; \text{MPa} 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hardness}: g_{s} = 202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exponent}: \omega = 0.01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\text{Young's modulus}: E = 195.0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Poission's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 ratio}: \nu = 0.3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\text{yield stress}: \sigma_{0} = 144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\text{hardening modulus}: H = 300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modulus}: S = 170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exponent}: \alpha = 190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sigma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y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=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sigma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_{0} + H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epsilon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_{p} + S (1 - 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^{-\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alpha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epsilon</a:t>
            </a:r>
            <a:r>
              <a:rPr lang="de-DE" sz="1200" kern="120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_{p}})</a:t>
            </a:r>
            <a:endParaRPr lang="en-US" sz="1200" b="1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74738D-4B86-45CD-B525-0D1F602083B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96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7137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25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3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55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34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10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85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 userDrawn="1"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6/12/2017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SAND2016-0690 O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6/12/2017</a:t>
            </a:fld>
            <a:endParaRPr lang="en-US" dirty="0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94AL85000. SAND2015-9220</a:t>
            </a:r>
            <a:r>
              <a:rPr lang="en-US" sz="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6/12/2017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6/12/2017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30" name="Picture 29" descr="World Map Graphic_full.png"/>
          <p:cNvPicPr>
            <a:picLocks noChangeAspect="1"/>
          </p:cNvPicPr>
          <p:nvPr userDrawn="1"/>
        </p:nvPicPr>
        <p:blipFill rotWithShape="1">
          <a:blip r:embed="rId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0" y="3367207"/>
            <a:ext cx="9144000" cy="3469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latin typeface="Arial" pitchFamily="-112" charset="0"/>
              </a:rPr>
              <a:t/>
            </a:r>
            <a:br>
              <a:rPr lang="en-US" sz="950" baseline="30000" dirty="0" smtClean="0">
                <a:latin typeface="Arial" pitchFamily="-112" charset="0"/>
              </a:rPr>
            </a:br>
            <a:r>
              <a:rPr lang="en-US" sz="950" baseline="30000" dirty="0" smtClean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pic>
        <p:nvPicPr>
          <p:cNvPr id="23" name="Picture 22" descr="World Map Graphic_full.png"/>
          <p:cNvPicPr>
            <a:picLocks noChangeAspect="1"/>
          </p:cNvPicPr>
          <p:nvPr userDrawn="1"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4572001" y="20421"/>
            <a:ext cx="4582281" cy="17386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6/12/2017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11" Type="http://schemas.openxmlformats.org/officeDocument/2006/relationships/image" Target="../media/image24.emf"/><Relationship Id="rId5" Type="http://schemas.openxmlformats.org/officeDocument/2006/relationships/image" Target="../media/image21.jpeg"/><Relationship Id="rId10" Type="http://schemas.openxmlformats.org/officeDocument/2006/relationships/image" Target="../media/image22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3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3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4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2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png"/><Relationship Id="rId9" Type="http://schemas.openxmlformats.org/officeDocument/2006/relationships/image" Target="../media/image10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6.em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-440334" y="4182201"/>
            <a:ext cx="10002980" cy="813543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The Schwarz alternating method for concurrent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multiscale </a:t>
            </a:r>
            <a:r>
              <a:rPr lang="en-US" sz="2000" b="1" dirty="0">
                <a:solidFill>
                  <a:schemeClr val="tx1"/>
                </a:solidFill>
              </a:rPr>
              <a:t>coupling in solid mechanics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01083" y="4995744"/>
            <a:ext cx="8308999" cy="957987"/>
          </a:xfrm>
        </p:spPr>
        <p:txBody>
          <a:bodyPr/>
          <a:lstStyle/>
          <a:p>
            <a:pPr algn="ctr"/>
            <a:r>
              <a:rPr lang="en-US" sz="1800" u="sng" dirty="0" smtClean="0"/>
              <a:t>Irina Tezaur</a:t>
            </a:r>
            <a:r>
              <a:rPr lang="en-US" sz="1800" dirty="0" smtClean="0"/>
              <a:t>,</a:t>
            </a:r>
            <a:r>
              <a:rPr lang="en-US" sz="1800" b="1" dirty="0" smtClean="0"/>
              <a:t> </a:t>
            </a:r>
            <a:r>
              <a:rPr lang="en-US" sz="1800" dirty="0" smtClean="0"/>
              <a:t>Alejandro Mota, Coleman Alleman</a:t>
            </a:r>
            <a:endParaRPr lang="en-US" sz="1800" baseline="30000" dirty="0" smtClean="0"/>
          </a:p>
          <a:p>
            <a:pPr algn="ctr"/>
            <a:endParaRPr lang="en-US" sz="400" dirty="0"/>
          </a:p>
          <a:p>
            <a:pPr algn="ctr"/>
            <a:r>
              <a:rPr lang="en-US" sz="1600" dirty="0" smtClean="0"/>
              <a:t>Sandia National Laboratories, Livermore, CA, USA.</a:t>
            </a:r>
          </a:p>
          <a:p>
            <a:pPr algn="ctr"/>
            <a:endParaRPr lang="en-US" sz="400" dirty="0" smtClean="0"/>
          </a:p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COUPLED 2017          Rhodes Island, Greece         June 12-14, </a:t>
            </a:r>
            <a:r>
              <a:rPr lang="en-US" sz="1800" dirty="0">
                <a:latin typeface="Calibri" panose="020F0502020204030204" pitchFamily="34" charset="0"/>
              </a:rPr>
              <a:t>2017</a:t>
            </a:r>
          </a:p>
          <a:p>
            <a:pPr algn="ctr"/>
            <a:endParaRPr lang="en-US" sz="1800" dirty="0"/>
          </a:p>
        </p:txBody>
      </p:sp>
      <p:pic>
        <p:nvPicPr>
          <p:cNvPr id="2" name="Picture 1" descr="notched-cylinder-hex-coarse-tet-fine-refer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562153"/>
            <a:ext cx="2445022" cy="1671173"/>
          </a:xfrm>
          <a:prstGeom prst="rect">
            <a:avLst/>
          </a:prstGeom>
        </p:spPr>
      </p:pic>
      <p:pic>
        <p:nvPicPr>
          <p:cNvPr id="3" name="Picture 2" descr="notched-cylinder-hex-coarse-tet-fine-defor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11" y="2562152"/>
            <a:ext cx="2445022" cy="1671172"/>
          </a:xfrm>
          <a:prstGeom prst="rect">
            <a:avLst/>
          </a:prstGeom>
        </p:spPr>
      </p:pic>
      <p:pic>
        <p:nvPicPr>
          <p:cNvPr id="10" name="Picture 9" descr="notched-cylinder-hex-coarse-tet-fine-deformed-nome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7" y="2562153"/>
            <a:ext cx="2453663" cy="1671171"/>
          </a:xfrm>
          <a:prstGeom prst="rect">
            <a:avLst/>
          </a:prstGeom>
        </p:spPr>
      </p:pic>
      <p:pic>
        <p:nvPicPr>
          <p:cNvPr id="11" name="Picture 10" descr="notched-cylinder-hex-coarse-tet-fine-reference-nomes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94" y="2562152"/>
            <a:ext cx="2445022" cy="1671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64886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SAND2017-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5467 C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2238550" y="6071586"/>
            <a:ext cx="6858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is a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multi-mission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laboratory managed and operated by National Technology and Engineering Solutions of Sandia, LLC., a wholly owned subsidiary of Honeywell International, Inc., for the U.S. Department of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Energy’s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National Nuclear Security Administration under contract DE-NA0003525. </a:t>
            </a:r>
          </a:p>
        </p:txBody>
      </p:sp>
    </p:spTree>
    <p:extLst>
      <p:ext uri="{BB962C8B-B14F-4D97-AF65-F5344CB8AC3E}">
        <p14:creationId xmlns:p14="http://schemas.microsoft.com/office/powerpoint/2010/main" val="38838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43" y="1629449"/>
            <a:ext cx="6050677" cy="4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L.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Sobolev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(1936)</a:t>
            </a:r>
            <a:r>
              <a:rPr lang="en-US" sz="1800" u="sng" kern="12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 posed Schwarz method for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linear elasticity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variational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form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proved method’s convergence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by proposing a convergent sequence of energy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functionals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43" y="1629449"/>
            <a:ext cx="6050677" cy="4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L.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Sobolev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(1936)</a:t>
            </a:r>
            <a:r>
              <a:rPr lang="en-US" sz="1800" u="sng" kern="12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 posed Schwarz method for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linear elasticity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variational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form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proved method’s convergence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by proposing a convergent sequence of energy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functionals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G.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Mikhlin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(1951):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proved convergence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of Schwarz method for general linear elliptic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PDEs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28" y="2551405"/>
            <a:ext cx="1747747" cy="202044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6683627" y="4550436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G. </a:t>
            </a:r>
            <a:r>
              <a:rPr lang="en-US" sz="1200" dirty="0" err="1" smtClean="0"/>
              <a:t>Mikhlin</a:t>
            </a:r>
            <a:r>
              <a:rPr lang="en-US" sz="1200" dirty="0" smtClean="0"/>
              <a:t> (1908 </a:t>
            </a:r>
            <a:r>
              <a:rPr lang="en-US" sz="1200" dirty="0"/>
              <a:t>– </a:t>
            </a:r>
            <a:r>
              <a:rPr lang="en-US" sz="1200" dirty="0" smtClean="0"/>
              <a:t>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71343" y="1629449"/>
                <a:ext cx="6050677" cy="413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L. </a:t>
                </a:r>
                <a:r>
                  <a:rPr lang="en-US" sz="1800" b="1" u="sng" kern="1200" dirty="0" err="1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kern="1200" dirty="0" smtClean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kern="1200" dirty="0" err="1" smtClean="0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 smtClean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 smtClean="0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kern="1200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G. </a:t>
                </a:r>
                <a:r>
                  <a:rPr lang="en-US" sz="1800" b="1" u="sng" kern="1200" dirty="0" err="1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of Schwarz method for general linear elliptic 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PDEs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kern="1200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(2017)*: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derived a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proof of convergence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of the alternating Schwarz method for the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defined below), and determined a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geometric convergence rate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for the finite deformation quasi-static problem.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43" y="1629449"/>
                <a:ext cx="6050677" cy="4137150"/>
              </a:xfrm>
              <a:prstGeom prst="rect">
                <a:avLst/>
              </a:prstGeom>
              <a:blipFill>
                <a:blip r:embed="rId4"/>
                <a:stretch>
                  <a:fillRect l="-706" t="-7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28" y="2551405"/>
            <a:ext cx="1747747" cy="202044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6683627" y="4550436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G. </a:t>
            </a:r>
            <a:r>
              <a:rPr lang="en-US" sz="1200" dirty="0" err="1" smtClean="0"/>
              <a:t>Mikhlin</a:t>
            </a:r>
            <a:r>
              <a:rPr lang="en-US" sz="1200" dirty="0" smtClean="0"/>
              <a:t> (1908 </a:t>
            </a:r>
            <a:r>
              <a:rPr lang="en-US" sz="1200" dirty="0"/>
              <a:t>– </a:t>
            </a:r>
            <a:r>
              <a:rPr lang="en-US" sz="1200" dirty="0" smtClean="0"/>
              <a:t>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6514" y="5346155"/>
                <a:ext cx="5510539" cy="8025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nary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  <m:r>
                          <m:rPr>
                            <m:brk m:alnAt="23"/>
                          </m:r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brk m:alnAt="23"/>
                          </m:r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14" y="5346155"/>
                <a:ext cx="5510539" cy="802592"/>
              </a:xfrm>
              <a:prstGeom prst="rect">
                <a:avLst/>
              </a:prstGeom>
              <a:blipFill>
                <a:blip r:embed="rId7"/>
                <a:stretch>
                  <a:fillRect t="-56716" b="-582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910" y="4979991"/>
            <a:ext cx="872785" cy="107899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145742" y="4980566"/>
          <a:ext cx="1013486" cy="1078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r:id="rId9" imgW="4558680" imgH="4850640" progId="">
                  <p:embed/>
                </p:oleObj>
              </mc:Choice>
              <mc:Fallback>
                <p:oleObj r:id="rId9" imgW="4558680" imgH="485064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5742" y="4980566"/>
                        <a:ext cx="1013486" cy="1078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695" y="498439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6522935" y="613363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b="1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b="1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290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8" name="Picture 7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material models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coupled provided that they are compatible in the overlap region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material models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coupled provided that they are compatible in the overlap region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/>
              <a:t>Simplifies </a:t>
            </a:r>
            <a:r>
              <a:rPr lang="en-US" sz="1800" dirty="0"/>
              <a:t>the task of </a:t>
            </a:r>
            <a:r>
              <a:rPr lang="en-US" sz="1800" b="1" i="1" dirty="0" smtClean="0"/>
              <a:t>meshing complex geometries </a:t>
            </a:r>
            <a:r>
              <a:rPr lang="en-US" sz="1800" dirty="0"/>
              <a:t>for the different </a:t>
            </a:r>
            <a:r>
              <a:rPr lang="en-US" sz="1800" dirty="0" smtClean="0"/>
              <a:t>scales.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57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Four Variants* of the Schwarz Alternating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5506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765103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6728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332980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45869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45364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Four Variants* of the Schwarz Alternating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5506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765103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6728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332980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45869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45364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86571" y="970849"/>
            <a:ext cx="415097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Least-intrusive variant</a:t>
            </a:r>
            <a:r>
              <a:rPr lang="en-US" sz="1400" dirty="0" smtClean="0">
                <a:latin typeface="Calibri" panose="020F0502020204030204" pitchFamily="34" charset="0"/>
              </a:rPr>
              <a:t>: by-passes Schwarz iteration, no need for block solver.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1065" y="1490227"/>
            <a:ext cx="4417764" cy="22885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Implementations*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 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828300"/>
              </p:ext>
            </p:extLst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" r:id="rId8" imgW="2539440" imgH="3199680" progId="">
                  <p:embed/>
                </p:oleObj>
              </mc:Choice>
              <mc:Fallback>
                <p:oleObj r:id="rId8" imgW="2539440" imgH="3199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715133"/>
              </p:ext>
            </p:extLst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" r:id="rId10" imgW="2539440" imgH="3199680" progId="">
                  <p:embed/>
                </p:oleObj>
              </mc:Choice>
              <mc:Fallback>
                <p:oleObj r:id="rId10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58886"/>
              </p:ext>
            </p:extLst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15077"/>
              </p:ext>
            </p:extLst>
          </p:nvPr>
        </p:nvGraphicFramePr>
        <p:xfrm>
          <a:off x="7681951" y="479754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81951" y="479754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Implementations*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Modified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&amp; monolithic Schwarz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variants implemented in </a:t>
            </a:r>
            <a:r>
              <a:rPr lang="en-US" b="1" i="1" dirty="0" smtClean="0">
                <a:latin typeface="Calibri" panose="020F0502020204030204" pitchFamily="34" charset="0"/>
              </a:rPr>
              <a:t>parallel C++ Albany </a:t>
            </a:r>
            <a:r>
              <a:rPr lang="en-US" b="1" dirty="0" smtClean="0">
                <a:latin typeface="Calibri" panose="020F0502020204030204" pitchFamily="34" charset="0"/>
              </a:rPr>
              <a:t>code.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1" y="2633814"/>
            <a:ext cx="887025" cy="46145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6" r:id="rId9" imgW="2539440" imgH="3199680" progId="">
                  <p:embed/>
                </p:oleObj>
              </mc:Choice>
              <mc:Fallback>
                <p:oleObj r:id="rId9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7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8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276272"/>
              </p:ext>
            </p:extLst>
          </p:nvPr>
        </p:nvGraphicFramePr>
        <p:xfrm>
          <a:off x="7586926" y="4478443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9" r:id="rId13" imgW="2539440" imgH="3199680" progId="">
                  <p:embed/>
                </p:oleObj>
              </mc:Choice>
              <mc:Fallback>
                <p:oleObj r:id="rId13" imgW="2539440" imgH="3199680" progId="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926" y="4478443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2" y="5089175"/>
            <a:ext cx="887025" cy="461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Implementations*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Modified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&amp; monolithic </a:t>
            </a:r>
            <a:r>
              <a:rPr lang="en-US" b="1" i="1" dirty="0" smtClean="0">
                <a:latin typeface="Calibri" panose="020F0502020204030204" pitchFamily="34" charset="0"/>
              </a:rPr>
              <a:t>Schwarz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variants implemented in </a:t>
            </a:r>
            <a:r>
              <a:rPr lang="en-US" b="1" i="1" dirty="0" smtClean="0">
                <a:latin typeface="Calibri" panose="020F0502020204030204" pitchFamily="34" charset="0"/>
              </a:rPr>
              <a:t>parallel C++ Albany </a:t>
            </a:r>
            <a:r>
              <a:rPr lang="en-US" b="1" dirty="0" smtClean="0">
                <a:latin typeface="Calibri" panose="020F0502020204030204" pitchFamily="34" charset="0"/>
              </a:rPr>
              <a:t>code.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1" y="2633814"/>
            <a:ext cx="887025" cy="46145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r:id="rId9" imgW="2539440" imgH="3199680" progId="">
                  <p:embed/>
                </p:oleObj>
              </mc:Choice>
              <mc:Fallback>
                <p:oleObj r:id="rId9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7586926" y="4478443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r:id="rId13" imgW="2539440" imgH="3199680" progId="">
                  <p:embed/>
                </p:oleObj>
              </mc:Choice>
              <mc:Fallback>
                <p:oleObj r:id="rId13" imgW="2539440" imgH="3199680" progId="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926" y="4478443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2" y="5089175"/>
            <a:ext cx="887025" cy="461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19-51.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116" y="181833"/>
            <a:ext cx="8725284" cy="4335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in </a:t>
            </a:r>
            <a:r>
              <a:rPr lang="en-US" sz="3600" i="1" dirty="0" smtClean="0">
                <a:solidFill>
                  <a:schemeClr val="tx1"/>
                </a:solidFill>
              </a:rPr>
              <a:t>Albany </a:t>
            </a:r>
            <a:r>
              <a:rPr lang="en-US" sz="3600" dirty="0" smtClean="0">
                <a:solidFill>
                  <a:schemeClr val="tx1"/>
                </a:solidFill>
              </a:rPr>
              <a:t>Code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8581" y="1947056"/>
            <a:ext cx="5119952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design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for rapid development of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capabilities.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Extensive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use of libraries from the open-source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of the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package to decompose complex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problem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into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simpler problems with managed dependencies.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of the </a:t>
            </a:r>
            <a:r>
              <a:rPr lang="en-US" sz="1700" b="1" i="1" dirty="0" err="1" smtClean="0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package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automatic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differentiation.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of </a:t>
            </a:r>
            <a:r>
              <a:rPr lang="en-US" sz="1700" b="1" i="1" dirty="0" err="1" smtClean="0">
                <a:latin typeface="Calibri" pitchFamily="34" charset="0"/>
                <a:cs typeface="Calibri" pitchFamily="34" charset="0"/>
              </a:rPr>
              <a:t>Teko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package for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block preconditioning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lvl="1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implementation of Schwarz alternating method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uses the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Data Transfer Kit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DTK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8" y="2709509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42" y="817425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5862438" y="3790424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859586" y="1956747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gahansen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/Albany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40" y="4385066"/>
            <a:ext cx="2329247" cy="125197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430416" y="5715048"/>
            <a:ext cx="356429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/ORNL-CEES/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DataTransferKit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82" y="867529"/>
            <a:ext cx="6014125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itchFamily="34" charset="0"/>
                <a:cs typeface="Calibri" pitchFamily="34" charset="0"/>
              </a:rPr>
              <a:t>Modified &amp; monolithic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Schwarz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versions have been implemented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within the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 Sandia’s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open-source parallel,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C++,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multi-physics, finite element code,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Albany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b="1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390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7274" y="964087"/>
            <a:ext cx="7053333" cy="176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103" rIns="0" bIns="0"/>
          <a:lstStyle>
            <a:lvl1pPr marL="401638" indent="-296863"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1pPr>
            <a:lvl2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2pPr>
            <a:lvl3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3pPr>
            <a:lvl4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4pPr>
            <a:lvl5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1D proof of concept </a:t>
            </a:r>
            <a:r>
              <a:rPr lang="en-US" sz="2000" dirty="0" smtClean="0">
                <a:latin typeface="Calibri"/>
                <a:cs typeface="Calibri"/>
              </a:rPr>
              <a:t>problem: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   1D bar </a:t>
            </a:r>
            <a:r>
              <a:rPr lang="en-US" sz="2000" dirty="0" smtClean="0">
                <a:latin typeface="Calibri"/>
                <a:cs typeface="Calibri"/>
              </a:rPr>
              <a:t>with area</a:t>
            </a:r>
            <a:r>
              <a:rPr lang="en-US" sz="2000" i="1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proportional to square root of length.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 smtClean="0">
                <a:latin typeface="Calibri"/>
                <a:cs typeface="Calibri"/>
              </a:rPr>
              <a:t>   Strong </a:t>
            </a:r>
            <a:r>
              <a:rPr lang="en-US" sz="2000" b="1" i="1" dirty="0">
                <a:latin typeface="Calibri"/>
                <a:cs typeface="Calibri"/>
              </a:rPr>
              <a:t>singularity</a:t>
            </a:r>
            <a:r>
              <a:rPr lang="en-US" sz="2000" dirty="0">
                <a:latin typeface="Calibri"/>
                <a:cs typeface="Calibri"/>
              </a:rPr>
              <a:t> on left end of bar.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  Simple </a:t>
            </a:r>
            <a:r>
              <a:rPr lang="en-US" sz="2000" b="1" i="1" dirty="0" err="1">
                <a:latin typeface="Calibri"/>
                <a:cs typeface="Calibri"/>
              </a:rPr>
              <a:t>hyperelestic</a:t>
            </a:r>
            <a:r>
              <a:rPr lang="en-US" sz="2000" dirty="0">
                <a:latin typeface="Calibri"/>
                <a:cs typeface="Calibri"/>
              </a:rPr>
              <a:t> material model with no damage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>
                <a:latin typeface="Calibri"/>
                <a:cs typeface="Calibri"/>
              </a:rPr>
              <a:t> </a:t>
            </a:r>
            <a:r>
              <a:rPr lang="en-US" sz="2000" b="1" i="1" dirty="0" smtClean="0">
                <a:latin typeface="Calibri"/>
                <a:cs typeface="Calibri"/>
              </a:rPr>
              <a:t>  MATLAB </a:t>
            </a:r>
            <a:r>
              <a:rPr lang="en-US" sz="2000" dirty="0" smtClean="0">
                <a:latin typeface="Calibri"/>
                <a:cs typeface="Calibri"/>
              </a:rPr>
              <a:t>implementation.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8" y="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#1: </a:t>
            </a:r>
            <a:r>
              <a:rPr lang="en-US" sz="3600" dirty="0" err="1" smtClean="0">
                <a:solidFill>
                  <a:schemeClr val="tx1"/>
                </a:solidFill>
              </a:rPr>
              <a:t>Foulk’s</a:t>
            </a:r>
            <a:r>
              <a:rPr lang="en-US" sz="3600" dirty="0" smtClean="0">
                <a:solidFill>
                  <a:schemeClr val="tx1"/>
                </a:solidFill>
              </a:rPr>
              <a:t> Singular Bar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" y="3043789"/>
            <a:ext cx="7543528" cy="178855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248373"/>
              </p:ext>
            </p:extLst>
          </p:nvPr>
        </p:nvGraphicFramePr>
        <p:xfrm>
          <a:off x="7362924" y="1036133"/>
          <a:ext cx="1346120" cy="1696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r:id="rId5" imgW="2539440" imgH="3199680" progId="">
                  <p:embed/>
                </p:oleObj>
              </mc:Choice>
              <mc:Fallback>
                <p:oleObj r:id="rId5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2924" y="1036133"/>
                        <a:ext cx="1346120" cy="1696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594" y="4876799"/>
            <a:ext cx="916502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   Problem </a:t>
            </a:r>
            <a:r>
              <a:rPr lang="en-US" sz="2000" b="1" i="1" dirty="0">
                <a:latin typeface="Calibri"/>
                <a:cs typeface="Calibri"/>
              </a:rPr>
              <a:t>goals</a:t>
            </a:r>
            <a:r>
              <a:rPr lang="en-US" sz="2000" dirty="0">
                <a:latin typeface="Calibri"/>
                <a:cs typeface="Calibri"/>
              </a:rPr>
              <a:t>: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Explore </a:t>
            </a:r>
            <a:r>
              <a:rPr lang="en-US" sz="2000" b="1" i="1" dirty="0">
                <a:latin typeface="Calibri"/>
                <a:cs typeface="Calibri"/>
              </a:rPr>
              <a:t>viability</a:t>
            </a:r>
            <a:r>
              <a:rPr lang="en-US" sz="2000" dirty="0">
                <a:latin typeface="Calibri"/>
                <a:cs typeface="Calibri"/>
              </a:rPr>
              <a:t> of </a:t>
            </a:r>
            <a:r>
              <a:rPr lang="en-US" sz="2000" b="1" i="1" dirty="0">
                <a:latin typeface="Calibri"/>
                <a:cs typeface="Calibri"/>
              </a:rPr>
              <a:t>4 variants</a:t>
            </a:r>
            <a:r>
              <a:rPr lang="en-US" sz="2000" dirty="0">
                <a:latin typeface="Calibri"/>
                <a:cs typeface="Calibri"/>
              </a:rPr>
              <a:t> of </a:t>
            </a:r>
            <a:r>
              <a:rPr lang="en-US" sz="2000" dirty="0" smtClean="0">
                <a:latin typeface="Calibri"/>
                <a:cs typeface="Calibri"/>
              </a:rPr>
              <a:t>the Schwarz </a:t>
            </a:r>
            <a:r>
              <a:rPr lang="en-US" sz="2000" dirty="0">
                <a:latin typeface="Calibri"/>
                <a:cs typeface="Calibri"/>
              </a:rPr>
              <a:t>alternating method.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Test </a:t>
            </a:r>
            <a:r>
              <a:rPr lang="en-US" sz="2000" b="1" i="1" dirty="0">
                <a:latin typeface="Calibri"/>
                <a:cs typeface="Calibri"/>
              </a:rPr>
              <a:t>convergence </a:t>
            </a:r>
            <a:r>
              <a:rPr lang="en-US" sz="2000" dirty="0">
                <a:latin typeface="Calibri"/>
                <a:cs typeface="Calibri"/>
              </a:rPr>
              <a:t>and compare with literature (Evans, 1986).</a:t>
            </a:r>
          </a:p>
          <a:p>
            <a:pPr lvl="2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 Expect </a:t>
            </a:r>
            <a:r>
              <a:rPr lang="en-US" sz="2000" b="1" i="1" dirty="0">
                <a:latin typeface="Calibri"/>
                <a:cs typeface="Calibri"/>
              </a:rPr>
              <a:t>faster convergence </a:t>
            </a:r>
            <a:r>
              <a:rPr lang="en-US" sz="2000" dirty="0">
                <a:latin typeface="Calibri"/>
                <a:cs typeface="Calibri"/>
              </a:rPr>
              <a:t>in </a:t>
            </a:r>
            <a:r>
              <a:rPr lang="en-US" sz="2000" b="1" i="1" dirty="0">
                <a:latin typeface="Calibri"/>
                <a:cs typeface="Calibri"/>
              </a:rPr>
              <a:t>fewer iterations </a:t>
            </a:r>
            <a:r>
              <a:rPr lang="en-US" sz="2000" dirty="0" smtClean="0">
                <a:latin typeface="Calibri"/>
                <a:cs typeface="Calibri"/>
              </a:rPr>
              <a:t>with </a:t>
            </a:r>
            <a:r>
              <a:rPr lang="en-US" sz="2000" b="1" i="1" dirty="0" smtClean="0">
                <a:latin typeface="Calibri"/>
                <a:cs typeface="Calibri"/>
              </a:rPr>
              <a:t>increased </a:t>
            </a:r>
            <a:r>
              <a:rPr lang="en-US" sz="2000" b="1" i="1" dirty="0">
                <a:latin typeface="Calibri"/>
                <a:cs typeface="Calibri"/>
              </a:rPr>
              <a:t>overlap</a:t>
            </a:r>
            <a:r>
              <a:rPr lang="en-US" sz="2000" dirty="0">
                <a:latin typeface="Calibri"/>
                <a:cs typeface="Calibri"/>
              </a:rPr>
              <a:t>.</a:t>
            </a:r>
            <a:endParaRPr lang="en-US" sz="2000" b="1" i="1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63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11" y="-89208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Singular Bar and Schwarz Variants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793153"/>
            <a:ext cx="2803358" cy="2743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34" y="970134"/>
            <a:ext cx="3236457" cy="2389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" y="3645568"/>
            <a:ext cx="2940812" cy="27337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3" y="3560735"/>
            <a:ext cx="2962777" cy="281854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797126"/>
              </p:ext>
            </p:extLst>
          </p:nvPr>
        </p:nvGraphicFramePr>
        <p:xfrm>
          <a:off x="3880688" y="2780778"/>
          <a:ext cx="1185935" cy="149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r:id="rId8" imgW="2539440" imgH="3199680" progId="">
                  <p:embed/>
                </p:oleObj>
              </mc:Choice>
              <mc:Fallback>
                <p:oleObj r:id="rId8" imgW="2539440" imgH="319968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0688" y="2780778"/>
                        <a:ext cx="1185935" cy="1494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851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16041" y="3992135"/>
            <a:ext cx="8016599" cy="2521671"/>
            <a:chOff x="1487456" y="4603189"/>
            <a:chExt cx="7069969" cy="1988843"/>
          </a:xfrm>
        </p:grpSpPr>
        <p:grpSp>
          <p:nvGrpSpPr>
            <p:cNvPr id="11" name="Group 10"/>
            <p:cNvGrpSpPr/>
            <p:nvPr/>
          </p:nvGrpSpPr>
          <p:grpSpPr>
            <a:xfrm>
              <a:off x="1487456" y="4603189"/>
              <a:ext cx="7069969" cy="1933439"/>
              <a:chOff x="1182656" y="4501589"/>
              <a:chExt cx="7069969" cy="1933439"/>
            </a:xfrm>
          </p:grpSpPr>
          <p:pic>
            <p:nvPicPr>
              <p:cNvPr id="15" name="Picture 14" descr="CoupledSchwarz_Cubes_TestSmall_Step1_Iteration1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1182656" y="4606228"/>
                <a:ext cx="2213160" cy="1828800"/>
              </a:xfrm>
              <a:prstGeom prst="rect">
                <a:avLst/>
              </a:prstGeom>
            </p:spPr>
          </p:pic>
          <p:pic>
            <p:nvPicPr>
              <p:cNvPr id="16" name="Picture 15" descr="CoupledSchwarz_Cubes_TestSmall_Step1_Iteration2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3495368" y="4501589"/>
                <a:ext cx="2213160" cy="1828800"/>
              </a:xfrm>
              <a:prstGeom prst="rect">
                <a:avLst/>
              </a:prstGeom>
            </p:spPr>
          </p:pic>
          <p:pic>
            <p:nvPicPr>
              <p:cNvPr id="17" name="Picture 16" descr="CoupledSchwarz_Cubes_TestSmall_Step1_Iteration3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6039465" y="4501591"/>
                <a:ext cx="2213160" cy="1828800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254398" y="6222700"/>
              <a:ext cx="3645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Combined Newton-Schwarz Iteration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284177" y="6177638"/>
              <a:ext cx="5884250" cy="1791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/>
          <p:cNvSpPr txBox="1">
            <a:spLocks/>
          </p:cNvSpPr>
          <p:nvPr/>
        </p:nvSpPr>
        <p:spPr>
          <a:xfrm>
            <a:off x="119529" y="148574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Example #2: Cuboid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9" y="894554"/>
            <a:ext cx="7946981" cy="26130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5659" y="3567945"/>
            <a:ext cx="589899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Coupling of </a:t>
            </a:r>
            <a:r>
              <a:rPr lang="en-US" b="1" i="1" dirty="0" smtClean="0">
                <a:latin typeface="Calibri" panose="020F0502020204030204" pitchFamily="34" charset="0"/>
              </a:rPr>
              <a:t>two cuboids </a:t>
            </a:r>
            <a:r>
              <a:rPr lang="en-US" dirty="0" smtClean="0">
                <a:latin typeface="Calibri" panose="020F0502020204030204" pitchFamily="34" charset="0"/>
              </a:rPr>
              <a:t>with square base (above).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latin typeface="Calibri" panose="020F0502020204030204" pitchFamily="34" charset="0"/>
              </a:rPr>
              <a:t>Neohookean</a:t>
            </a:r>
            <a:r>
              <a:rPr lang="en-US" dirty="0" smtClean="0">
                <a:latin typeface="Calibri" panose="020F0502020204030204" pitchFamily="34" charset="0"/>
              </a:rPr>
              <a:t>-type material model.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" name="Picture 19" descr="albany_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32" y="3529861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60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529" y="148574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Cuboid Problem: Convergence with Overlap &amp; Refinement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2" y="1054404"/>
            <a:ext cx="4766168" cy="2775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9" y="3609457"/>
            <a:ext cx="4363261" cy="2811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629" y="1516566"/>
            <a:ext cx="350148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Below:</a:t>
            </a:r>
            <a:r>
              <a:rPr lang="en-US" dirty="0" smtClean="0">
                <a:latin typeface="Calibri" panose="020F0502020204030204" pitchFamily="34" charset="0"/>
              </a:rPr>
              <a:t> Convergence </a:t>
            </a:r>
            <a:r>
              <a:rPr lang="en-US" dirty="0">
                <a:latin typeface="Calibri" panose="020F0502020204030204" pitchFamily="34" charset="0"/>
              </a:rPr>
              <a:t>of the cuboid problem for different mesh sizes and fixed overlap volume </a:t>
            </a:r>
            <a:r>
              <a:rPr lang="en-US" dirty="0" smtClean="0">
                <a:latin typeface="Calibri" panose="020F0502020204030204" pitchFamily="34" charset="0"/>
              </a:rPr>
              <a:t>fraction.  The Schwarz alternating method converges </a:t>
            </a:r>
            <a:r>
              <a:rPr lang="en-US" b="1" i="1" dirty="0" smtClean="0">
                <a:latin typeface="Calibri" panose="020F0502020204030204" pitchFamily="34" charset="0"/>
              </a:rPr>
              <a:t>linearly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4317" y="4051068"/>
                <a:ext cx="3501483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>
                    <a:latin typeface="Calibri" panose="020F0502020204030204" pitchFamily="34" charset="0"/>
                  </a:rPr>
                  <a:t>Above:</a:t>
                </a:r>
                <a:r>
                  <a:rPr lang="en-US" dirty="0" smtClean="0">
                    <a:latin typeface="Calibri" panose="020F0502020204030204" pitchFamily="34" charset="0"/>
                  </a:rPr>
                  <a:t> Convergence factor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as </a:t>
                </a:r>
                <a:r>
                  <a:rPr lang="en-US" dirty="0">
                    <a:latin typeface="Calibri" panose="020F0502020204030204" pitchFamily="34" charset="0"/>
                  </a:rPr>
                  <a:t>a function of overlap volume and different </a:t>
                </a:r>
                <a:r>
                  <a:rPr lang="en-US" dirty="0" smtClean="0">
                    <a:latin typeface="Calibri" panose="020F0502020204030204" pitchFamily="34" charset="0"/>
                  </a:rPr>
                  <a:t>mesh.  There is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faster linear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 with increasing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overlap volume fraction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17" y="4051068"/>
                <a:ext cx="3501483" cy="1477328"/>
              </a:xfrm>
              <a:prstGeom prst="rect">
                <a:avLst/>
              </a:prstGeom>
              <a:blipFill>
                <a:blip r:embed="rId5"/>
                <a:stretch>
                  <a:fillRect l="-520" t="-2049" r="-1386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40" y="1124539"/>
            <a:ext cx="1507125" cy="784053"/>
          </a:xfrm>
          <a:prstGeom prst="rect">
            <a:avLst/>
          </a:prstGeom>
        </p:spPr>
      </p:pic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5" y="3829521"/>
            <a:ext cx="1507125" cy="784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29102" y="5736921"/>
                <a:ext cx="2292263" cy="3929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102" y="5736921"/>
                <a:ext cx="2292263" cy="392993"/>
              </a:xfrm>
              <a:prstGeom prst="rect">
                <a:avLst/>
              </a:prstGeom>
              <a:blipFill>
                <a:blip r:embed="rId7"/>
                <a:stretch>
                  <a:fillRect b="-29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6575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Cuboid </a:t>
            </a:r>
            <a:r>
              <a:rPr lang="en-US" sz="3600" dirty="0" smtClean="0">
                <a:solidFill>
                  <a:schemeClr val="tx1"/>
                </a:solidFill>
              </a:rPr>
              <a:t>Problem: Schwarz Error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400"/>
            <a:ext cx="9144000" cy="2272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" y="4496293"/>
            <a:ext cx="5840963" cy="1340894"/>
          </a:xfrm>
          <a:prstGeom prst="rect">
            <a:avLst/>
          </a:prstGeom>
        </p:spPr>
      </p:pic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0" y="4971469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529" y="173108"/>
            <a:ext cx="8186271" cy="4232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Example #3: Notched Cylinder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" y="957597"/>
            <a:ext cx="8943584" cy="4056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9951" y="5292713"/>
            <a:ext cx="5898996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N</a:t>
            </a:r>
            <a:r>
              <a:rPr lang="en-US" b="1" i="1" dirty="0" smtClean="0">
                <a:latin typeface="Calibri" panose="020F0502020204030204" pitchFamily="34" charset="0"/>
              </a:rPr>
              <a:t>otched </a:t>
            </a:r>
            <a:r>
              <a:rPr lang="en-US" b="1" i="1" dirty="0">
                <a:latin typeface="Calibri" panose="020F0502020204030204" pitchFamily="34" charset="0"/>
              </a:rPr>
              <a:t>cylinder </a:t>
            </a:r>
            <a:r>
              <a:rPr lang="en-US" dirty="0">
                <a:latin typeface="Calibri" panose="020F0502020204030204" pitchFamily="34" charset="0"/>
              </a:rPr>
              <a:t>that is stretched along its </a:t>
            </a:r>
            <a:r>
              <a:rPr lang="en-US" dirty="0" smtClean="0">
                <a:latin typeface="Calibri" panose="020F0502020204030204" pitchFamily="34" charset="0"/>
              </a:rPr>
              <a:t>axial direction.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Domain decomposed into </a:t>
            </a:r>
            <a:r>
              <a:rPr lang="en-US" b="1" i="1" dirty="0" smtClean="0">
                <a:latin typeface="Calibri" panose="020F0502020204030204" pitchFamily="34" charset="0"/>
              </a:rPr>
              <a:t>two subdomains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latin typeface="Calibri" panose="020F0502020204030204" pitchFamily="34" charset="0"/>
              </a:rPr>
              <a:t>Neohookean</a:t>
            </a:r>
            <a:r>
              <a:rPr lang="en-US" dirty="0" smtClean="0">
                <a:latin typeface="Calibri" panose="020F0502020204030204" pitchFamily="34" charset="0"/>
              </a:rPr>
              <a:t>-type material model.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74" y="817233"/>
            <a:ext cx="1602210" cy="8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Conformal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504"/>
            <a:ext cx="9144000" cy="360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6" y="4517639"/>
            <a:ext cx="4702628" cy="1878819"/>
          </a:xfrm>
          <a:prstGeom prst="rect">
            <a:avLst/>
          </a:prstGeom>
        </p:spPr>
      </p:pic>
      <p:pic>
        <p:nvPicPr>
          <p:cNvPr id="6" name="Picture 5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86" y="4957828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204"/>
            <a:ext cx="9144000" cy="35445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</a:t>
            </a:r>
            <a:r>
              <a:rPr lang="en-US" sz="3600" dirty="0" smtClean="0">
                <a:solidFill>
                  <a:schemeClr val="tx1"/>
                </a:solidFill>
              </a:rPr>
              <a:t>Cylinder: </a:t>
            </a:r>
            <a:r>
              <a:rPr lang="en-US" sz="3600" dirty="0" err="1" smtClean="0">
                <a:solidFill>
                  <a:schemeClr val="tx1"/>
                </a:solidFill>
              </a:rPr>
              <a:t>Nonconformal</a:t>
            </a:r>
            <a:r>
              <a:rPr lang="en-US" sz="3600" dirty="0" smtClean="0">
                <a:solidFill>
                  <a:schemeClr val="tx1"/>
                </a:solidFill>
              </a:rPr>
              <a:t>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66" y="5584129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466"/>
            <a:ext cx="9144000" cy="3224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5" y="4585154"/>
            <a:ext cx="4453812" cy="15679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</a:t>
            </a:r>
            <a:r>
              <a:rPr lang="en-US" sz="3600" dirty="0" smtClean="0">
                <a:solidFill>
                  <a:schemeClr val="tx1"/>
                </a:solidFill>
              </a:rPr>
              <a:t>: </a:t>
            </a:r>
            <a:r>
              <a:rPr lang="en-US" sz="3600" dirty="0" err="1" smtClean="0">
                <a:solidFill>
                  <a:schemeClr val="tx1"/>
                </a:solidFill>
              </a:rPr>
              <a:t>Nonconformal</a:t>
            </a:r>
            <a:r>
              <a:rPr lang="en-US" sz="3600" dirty="0" smtClean="0">
                <a:solidFill>
                  <a:schemeClr val="tx1"/>
                </a:solidFill>
              </a:rPr>
              <a:t>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29" y="4977125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4966" y="854314"/>
            <a:ext cx="8770434" cy="145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he Schwarz alternating method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is capable of coupling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mesh topologies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notched region, where stress concentrations are expected,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finely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meshed with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tetrahedral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elements.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top and bottom regions, presumably of less interest, are meshed with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coarser hexahedral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elements.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031" y="2065999"/>
            <a:ext cx="1212620" cy="2480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3613" y="3991725"/>
            <a:ext cx="1248307" cy="2483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938" y="692237"/>
            <a:ext cx="1212620" cy="5228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7368" y="2663831"/>
            <a:ext cx="1251783" cy="513582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75" y="3867217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cs.mov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50" y="1307912"/>
            <a:ext cx="6990011" cy="47716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98" y="663078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62"/>
            <a:ext cx="9144000" cy="318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5127186"/>
            <a:ext cx="4516015" cy="9132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7953955" cy="817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Conformal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51" y="5191774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60" y="1250663"/>
            <a:ext cx="8791509" cy="103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Notched cylinder subjected to tensile load with an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elastic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J2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-plastic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regions.</a:t>
            </a: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Coarse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elastic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fine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-plastic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 region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in the first mesh is nearer the notch, where plastic behavior is expected.</a:t>
            </a:r>
            <a:endParaRPr lang="en-US" sz="1800" dirty="0"/>
          </a:p>
        </p:txBody>
      </p:sp>
      <p:pic>
        <p:nvPicPr>
          <p:cNvPr id="2" name="Picture 1" descr="two-overl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72" y="2796084"/>
            <a:ext cx="5949919" cy="362238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403572" y="2544641"/>
            <a:ext cx="3000339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Overlap far from notch.</a:t>
            </a:r>
            <a:endParaRPr lang="en-US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53152" y="2555792"/>
            <a:ext cx="3000339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Overlap near notch.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1360" y="3323557"/>
            <a:ext cx="2013838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Coupled regions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3882" y="4475088"/>
            <a:ext cx="2108794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Coarse, elastic region</a:t>
            </a:r>
            <a:endParaRPr lang="en-US" sz="1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2" y="5652005"/>
            <a:ext cx="2132534" cy="3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Fine,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-plastic region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Coupling Different Materials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257" y="725164"/>
            <a:ext cx="8147089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The Schwarz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method is capable of coupling regions with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different material models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5" name="Picture 14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0" y="5443384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Motivation for Concurrent Multiscale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5295" y="1480954"/>
            <a:ext cx="4808510" cy="45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Large scale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structural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failure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frequently originates from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small scale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phenomena such as defects,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microcracks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inhomogeneities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more, which grow quickly in unstable manner.</a:t>
            </a:r>
            <a:endParaRPr lang="en-US" sz="1800" kern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000" kern="1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Failure occurs due to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tightly coupled interaction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between small scale (stress concentrations, material instabilities, cracks, etc.) and large scale (vibration, impact, high loads and other perturbations)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1800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48" y="1203770"/>
            <a:ext cx="3328942" cy="208585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5678142" y="3387272"/>
            <a:ext cx="3126748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Roof failure of Boeing 737 aircraft due to fatigue cracks. From </a:t>
            </a:r>
            <a:r>
              <a:rPr lang="en-US" sz="1400" i="1" dirty="0" err="1" smtClean="0"/>
              <a:t>imechanica.org</a:t>
            </a:r>
            <a:endParaRPr lang="en-US" sz="1400" i="1" dirty="0"/>
          </a:p>
        </p:txBody>
      </p:sp>
      <p:pic>
        <p:nvPicPr>
          <p:cNvPr id="9" name="Picture 8" descr="Coupling6Simplifi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40" y="3951039"/>
            <a:ext cx="2747656" cy="2435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44" y="4636481"/>
            <a:ext cx="4360126" cy="1477328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itchFamily="34" charset="0"/>
                <a:cs typeface="Calibri" pitchFamily="34" charset="0"/>
              </a:rPr>
              <a:t>Concurrent multiscale methods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are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essential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for understanding and prediction of behavior of engineering systems when a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small scale failure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determines the performance of the entire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system</a:t>
            </a: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4956627" y="5323877"/>
            <a:ext cx="2197790" cy="6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Surface flaw in pressure vessel: interacts with microstructure, which may or may not lead to failure.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434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468" y="1453590"/>
            <a:ext cx="8873931" cy="155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When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far from the notch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no plastic deformation exists in it: the coarse and fine regions predict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same behavior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When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near the notch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plastic deformation spills onto it and the two models predict different behavior, affecting convergence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adversely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60557" y="6075368"/>
            <a:ext cx="2761065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Overlap far from notch.</a:t>
            </a:r>
            <a:endParaRPr lang="en-US" sz="1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57116" y="6064213"/>
            <a:ext cx="2563823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Overlap near notch.</a:t>
            </a:r>
            <a:endParaRPr lang="en-US" sz="1600" dirty="0"/>
          </a:p>
        </p:txBody>
      </p:sp>
      <p:pic>
        <p:nvPicPr>
          <p:cNvPr id="3" name="Picture 2" descr="eqps-two-overl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99" y="2876105"/>
            <a:ext cx="5265540" cy="320809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Coupling Different Materials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3747" y="725164"/>
            <a:ext cx="59503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Need to be careful to do domain decomposition so that material models are </a:t>
            </a:r>
            <a:r>
              <a:rPr lang="en-US" b="1" i="1" dirty="0" smtClean="0">
                <a:latin typeface="Calibri" panose="020F0502020204030204" pitchFamily="34" charset="0"/>
              </a:rPr>
              <a:t>consistent</a:t>
            </a:r>
            <a:r>
              <a:rPr lang="en-US" dirty="0" smtClean="0">
                <a:latin typeface="Calibri" panose="020F0502020204030204" pitchFamily="34" charset="0"/>
              </a:rPr>
              <a:t> in overlap region.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1" y="3921887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07"/>
            <a:ext cx="8686800" cy="802104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#4: Laser Weld with 3 Subdomains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7960" y="1007268"/>
            <a:ext cx="3657600" cy="2455988"/>
            <a:chOff x="217960" y="1241442"/>
            <a:chExt cx="3657600" cy="24559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60" y="1732854"/>
              <a:ext cx="3657600" cy="19645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4801" y="1241442"/>
              <a:ext cx="3163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Laser weld </a:t>
              </a:r>
              <a:r>
                <a:rPr lang="en-US" dirty="0">
                  <a:latin typeface="Calibri" panose="020F0502020204030204" pitchFamily="34" charset="0"/>
                </a:rPr>
                <a:t>s</a:t>
              </a:r>
              <a:r>
                <a:rPr lang="en-US" dirty="0" smtClean="0">
                  <a:latin typeface="Calibri" panose="020F0502020204030204" pitchFamily="34" charset="0"/>
                </a:rPr>
                <a:t>pecimen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7856" y="4301422"/>
            <a:ext cx="41931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Problem of </a:t>
            </a:r>
            <a:r>
              <a:rPr lang="en-US" b="1" i="1" dirty="0" smtClean="0">
                <a:latin typeface="Calibri" panose="020F0502020204030204" pitchFamily="34" charset="0"/>
              </a:rPr>
              <a:t>practical scale (~200K </a:t>
            </a:r>
            <a:r>
              <a:rPr lang="en-US" b="1" i="1" dirty="0" err="1" smtClean="0">
                <a:latin typeface="Calibri" panose="020F0502020204030204" pitchFamily="34" charset="0"/>
              </a:rPr>
              <a:t>dofs</a:t>
            </a:r>
            <a:r>
              <a:rPr lang="en-US" b="1" i="1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Isotropic elasticity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b="1" i="1" dirty="0" smtClean="0">
                <a:latin typeface="Calibri" panose="020F0502020204030204" pitchFamily="34" charset="0"/>
              </a:rPr>
              <a:t>J2 plasticity </a:t>
            </a:r>
            <a:r>
              <a:rPr lang="en-US" dirty="0" smtClean="0">
                <a:latin typeface="Calibri" panose="020F0502020204030204" pitchFamily="34" charset="0"/>
              </a:rPr>
              <a:t>with linear isotropic hardening.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Identical parameters </a:t>
            </a:r>
            <a:r>
              <a:rPr lang="en-US" dirty="0" smtClean="0">
                <a:latin typeface="Calibri" panose="020F0502020204030204" pitchFamily="34" charset="0"/>
              </a:rPr>
              <a:t>for weld and base materials for proof of concept, to become independent models.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9673" y="3629112"/>
            <a:ext cx="3657600" cy="2735911"/>
            <a:chOff x="4529673" y="3629112"/>
            <a:chExt cx="3657600" cy="2735911"/>
          </a:xfrm>
        </p:grpSpPr>
        <p:pic>
          <p:nvPicPr>
            <p:cNvPr id="4" name="Picture 3" descr="laserWeldSimplified_CoupledSchwarz_strain0p0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73" y="4400233"/>
              <a:ext cx="3657600" cy="19647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29673" y="3629112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Coupled Schwarz discretization</a:t>
              </a:r>
            </a:p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(50% reduction in model size)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29673" y="978724"/>
            <a:ext cx="3657600" cy="2514450"/>
            <a:chOff x="4529673" y="978724"/>
            <a:chExt cx="3657600" cy="25144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73" y="1528598"/>
              <a:ext cx="3657600" cy="19645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29673" y="978724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Single domain discretization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6" name="Picture 15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4" y="3371125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serWeldSimplified_CoupledSchwarz_Specim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6" y="899342"/>
            <a:ext cx="4875835" cy="320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06" y="237151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Laser Weld: Strong Scalability of Parallel Schwarz with DTK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268" y="4081873"/>
            <a:ext cx="51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Near-ideal linear speedup </a:t>
            </a:r>
            <a:r>
              <a:rPr lang="en-US" dirty="0" smtClean="0">
                <a:latin typeface="Calibri" panose="020F0502020204030204" pitchFamily="34" charset="0"/>
              </a:rPr>
              <a:t>(64-1024 cores).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4" y="4828516"/>
            <a:ext cx="4820816" cy="1310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56" y="1273760"/>
            <a:ext cx="3512238" cy="3412835"/>
          </a:xfrm>
          <a:prstGeom prst="rect">
            <a:avLst/>
          </a:prstGeom>
        </p:spPr>
      </p:pic>
      <p:pic>
        <p:nvPicPr>
          <p:cNvPr id="9" name="Picture 8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6" y="1479270"/>
            <a:ext cx="1507125" cy="784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44" y="4829360"/>
            <a:ext cx="2031362" cy="1091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5436" y="6012493"/>
            <a:ext cx="24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Data Transfer Kit (DTK)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486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3" y="922025"/>
                <a:ext cx="8778345" cy="5378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r>
                  <a:rPr lang="en-US" sz="1800" dirty="0" smtClean="0"/>
                  <a:t>We have proposed the </a:t>
                </a:r>
                <a:r>
                  <a:rPr lang="en-US" sz="1800" b="1" i="1" dirty="0" smtClean="0"/>
                  <a:t>Schwarz alternating method</a:t>
                </a:r>
                <a:r>
                  <a:rPr lang="en-US" sz="1800" b="1" dirty="0" smtClean="0"/>
                  <a:t> </a:t>
                </a:r>
                <a:r>
                  <a:rPr lang="en-US" sz="1800" dirty="0" smtClean="0"/>
                  <a:t>as a means of </a:t>
                </a:r>
                <a:r>
                  <a:rPr lang="en-US" sz="1800" b="1" i="1" dirty="0" smtClean="0"/>
                  <a:t>concurrent multiscale</a:t>
                </a:r>
                <a:r>
                  <a:rPr lang="en-US" sz="1800" b="1" dirty="0" smtClean="0"/>
                  <a:t> </a:t>
                </a:r>
                <a:r>
                  <a:rPr lang="en-US" sz="1800" b="1" i="1" dirty="0" smtClean="0"/>
                  <a:t>coupling</a:t>
                </a:r>
                <a:r>
                  <a:rPr lang="en-US" sz="1800" b="1" dirty="0" smtClean="0"/>
                  <a:t> </a:t>
                </a:r>
                <a:r>
                  <a:rPr lang="en-US" sz="1800" dirty="0" smtClean="0"/>
                  <a:t>in finite deformation </a:t>
                </a:r>
                <a:r>
                  <a:rPr lang="en-US" sz="1800" dirty="0" err="1" smtClean="0"/>
                  <a:t>quasistatic</a:t>
                </a:r>
                <a:r>
                  <a:rPr lang="en-US" sz="1800" dirty="0" smtClean="0"/>
                  <a:t> solid mechanics.  </a:t>
                </a:r>
              </a:p>
              <a:p>
                <a:pPr marL="0" indent="0">
                  <a:buNone/>
                </a:pPr>
                <a:endParaRPr lang="en-US" sz="400" dirty="0" smtClean="0"/>
              </a:p>
              <a:p>
                <a:r>
                  <a:rPr lang="en-US" sz="1800" dirty="0" smtClean="0"/>
                  <a:t>We have developed </a:t>
                </a:r>
                <a:r>
                  <a:rPr lang="en-US" sz="1800" b="1" i="1" dirty="0" smtClean="0"/>
                  <a:t>four</a:t>
                </a:r>
                <a:r>
                  <a:rPr lang="en-US" sz="1800" b="1" dirty="0" smtClean="0"/>
                  <a:t> </a:t>
                </a:r>
                <a:r>
                  <a:rPr lang="en-US" sz="1800" b="1" i="1" dirty="0"/>
                  <a:t>variants</a:t>
                </a:r>
                <a:r>
                  <a:rPr lang="en-US" sz="1800" b="1" dirty="0"/>
                  <a:t> </a:t>
                </a:r>
                <a:r>
                  <a:rPr lang="en-US" sz="1800" dirty="0"/>
                  <a:t>of the Schwarz </a:t>
                </a:r>
                <a:r>
                  <a:rPr lang="en-US" sz="1800" dirty="0" smtClean="0"/>
                  <a:t>alternating method (</a:t>
                </a:r>
                <a:r>
                  <a:rPr lang="en-US" sz="1800" b="1" i="1" dirty="0" smtClean="0"/>
                  <a:t>Full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Modified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Inexact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Monolithic Schwarz</a:t>
                </a:r>
                <a:r>
                  <a:rPr lang="en-US" sz="1800" dirty="0" smtClean="0"/>
                  <a:t>).</a:t>
                </a:r>
              </a:p>
              <a:p>
                <a:pPr marL="0" indent="0">
                  <a:buNone/>
                </a:pPr>
                <a:endParaRPr lang="en-US" sz="400" dirty="0" smtClean="0"/>
              </a:p>
              <a:p>
                <a:r>
                  <a:rPr lang="en-US" sz="1800" dirty="0" smtClean="0"/>
                  <a:t>We have </a:t>
                </a:r>
                <a:r>
                  <a:rPr lang="en-US" sz="1800" b="1" i="1" dirty="0" smtClean="0"/>
                  <a:t>proven</a:t>
                </a:r>
                <a:r>
                  <a:rPr lang="en-US" sz="1800" dirty="0" smtClean="0"/>
                  <a:t> that the Full Schwarz variant converges </a:t>
                </a:r>
                <a:r>
                  <a:rPr lang="en-US" sz="1800" dirty="0"/>
                  <a:t>geometrically for the solid mechanics problem. </a:t>
                </a:r>
                <a:endParaRPr lang="en-US" sz="1800" dirty="0" smtClean="0"/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</a:t>
                </a:r>
                <a:r>
                  <a:rPr lang="en-US" sz="1800" b="1" i="1" dirty="0" smtClean="0"/>
                  <a:t>demonstrated numerically </a:t>
                </a:r>
                <a:r>
                  <a:rPr lang="en-US" sz="1800" dirty="0" smtClean="0"/>
                  <a:t>that </a:t>
                </a:r>
                <a:r>
                  <a:rPr lang="en-US" sz="1800" dirty="0"/>
                  <a:t>the </a:t>
                </a:r>
                <a:r>
                  <a:rPr lang="en-US" sz="1800" b="1" i="1" dirty="0"/>
                  <a:t>convergence</a:t>
                </a:r>
                <a:r>
                  <a:rPr lang="en-US" sz="1800" dirty="0"/>
                  <a:t> of the Schwarz method in its four variants is </a:t>
                </a:r>
                <a:r>
                  <a:rPr lang="en-US" sz="1800" b="1" i="1" dirty="0" smtClean="0"/>
                  <a:t>linear</a:t>
                </a:r>
                <a:r>
                  <a:rPr lang="en-US" sz="1800" dirty="0"/>
                  <a:t>. </a:t>
                </a:r>
                <a:endParaRPr lang="en-US" sz="1800" dirty="0" smtClean="0"/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demonstrated </a:t>
                </a:r>
                <a:r>
                  <a:rPr lang="en-US" sz="1800" b="1" i="1" dirty="0" smtClean="0"/>
                  <a:t>coupling </a:t>
                </a:r>
                <a:r>
                  <a:rPr lang="en-US" sz="1800" dirty="0" smtClean="0"/>
                  <a:t>of </a:t>
                </a:r>
                <a:r>
                  <a:rPr lang="en-US" sz="1800" b="1" i="1" dirty="0"/>
                  <a:t>conformal</a:t>
                </a:r>
                <a:r>
                  <a:rPr lang="en-US" sz="1800" b="1" dirty="0"/>
                  <a:t> </a:t>
                </a:r>
                <a:r>
                  <a:rPr lang="en-US" sz="1800" dirty="0"/>
                  <a:t>and </a:t>
                </a:r>
                <a:r>
                  <a:rPr lang="en-US" sz="1800" b="1" i="1" dirty="0"/>
                  <a:t>non-conformal meshes</a:t>
                </a:r>
                <a:r>
                  <a:rPr lang="en-US" sz="1800" dirty="0"/>
                  <a:t>, meshes with </a:t>
                </a:r>
                <a:r>
                  <a:rPr lang="en-US" sz="1800" b="1" i="1" dirty="0"/>
                  <a:t>different levels of refinement</a:t>
                </a:r>
                <a:r>
                  <a:rPr lang="en-US" sz="1800" dirty="0"/>
                  <a:t>, meshes with different </a:t>
                </a:r>
                <a:r>
                  <a:rPr lang="en-US" sz="1800" b="1" i="1" dirty="0"/>
                  <a:t>element topologies</a:t>
                </a:r>
                <a:r>
                  <a:rPr lang="en-US" sz="1800" dirty="0"/>
                  <a:t>, and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800" b="1" i="1" dirty="0" smtClean="0"/>
                  <a:t> two subdomains </a:t>
                </a:r>
                <a:r>
                  <a:rPr lang="en-US" sz="1800" dirty="0" smtClean="0"/>
                  <a:t>via the proposed method.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demonstrated </a:t>
                </a:r>
                <a:r>
                  <a:rPr lang="en-US" sz="1800" dirty="0"/>
                  <a:t>that the </a:t>
                </a:r>
                <a:r>
                  <a:rPr lang="en-US" sz="1800" b="1" i="1" dirty="0"/>
                  <a:t>error</a:t>
                </a:r>
                <a:r>
                  <a:rPr lang="en-US" sz="1800" dirty="0"/>
                  <a:t> in the coupling can be decreased up to </a:t>
                </a:r>
                <a:r>
                  <a:rPr lang="en-US" sz="1800" b="1" i="1" dirty="0"/>
                  <a:t>numerical precision </a:t>
                </a:r>
                <a:r>
                  <a:rPr lang="en-US" sz="1800" dirty="0"/>
                  <a:t>provided that no other </a:t>
                </a:r>
                <a:r>
                  <a:rPr lang="en-US" sz="1800" dirty="0" smtClean="0"/>
                  <a:t>sources </a:t>
                </a:r>
                <a:r>
                  <a:rPr lang="en-US" sz="1800" dirty="0"/>
                  <a:t>of error exist</a:t>
                </a:r>
                <a:r>
                  <a:rPr lang="en-US" sz="1800" dirty="0" smtClean="0"/>
                  <a:t>.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developed a </a:t>
                </a:r>
                <a:r>
                  <a:rPr lang="en-US" sz="1800" b="1" i="1" dirty="0"/>
                  <a:t>parallel </a:t>
                </a:r>
                <a:r>
                  <a:rPr lang="en-US" sz="1800" dirty="0"/>
                  <a:t>implementation of the </a:t>
                </a:r>
                <a:r>
                  <a:rPr lang="en-US" sz="1800" b="1" i="1" dirty="0"/>
                  <a:t>Modified Schwarz</a:t>
                </a:r>
                <a:r>
                  <a:rPr lang="en-US" sz="1800" b="1" dirty="0"/>
                  <a:t> </a:t>
                </a:r>
                <a:r>
                  <a:rPr lang="en-US" sz="1800" dirty="0"/>
                  <a:t>method in the </a:t>
                </a:r>
                <a:r>
                  <a:rPr lang="en-US" sz="1800" b="1" i="1" dirty="0" smtClean="0"/>
                  <a:t>Albany </a:t>
                </a:r>
                <a:r>
                  <a:rPr lang="en-US" sz="1800" b="1" i="1" dirty="0"/>
                  <a:t>code </a:t>
                </a:r>
                <a:r>
                  <a:rPr lang="en-US" sz="1800" dirty="0"/>
                  <a:t>and </a:t>
                </a:r>
                <a:r>
                  <a:rPr lang="en-US" sz="1800" dirty="0" smtClean="0"/>
                  <a:t>demonstrated </a:t>
                </a:r>
                <a:r>
                  <a:rPr lang="en-US" sz="1800" dirty="0"/>
                  <a:t>that the </a:t>
                </a:r>
                <a:r>
                  <a:rPr lang="en-US" sz="1800" b="1" i="1" dirty="0"/>
                  <a:t>strong scalability </a:t>
                </a:r>
                <a:r>
                  <a:rPr lang="en-US" sz="1800" dirty="0"/>
                  <a:t>of our implementation is close to </a:t>
                </a:r>
                <a:r>
                  <a:rPr lang="en-US" sz="1800" b="1" i="1" dirty="0"/>
                  <a:t>ideal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83" y="922025"/>
                <a:ext cx="8778345" cy="5378413"/>
              </a:xfrm>
              <a:prstGeom prst="rect">
                <a:avLst/>
              </a:prstGeom>
              <a:blipFill>
                <a:blip r:embed="rId3"/>
                <a:stretch>
                  <a:fillRect l="-486" t="-566" r="-4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466015" y="233994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Summary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b="1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146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9537" y="1070519"/>
            <a:ext cx="8486078" cy="48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dirty="0"/>
              <a:t>Extension of the methods presented herein to </a:t>
            </a:r>
            <a:r>
              <a:rPr lang="en-US" sz="1800" b="1" i="1" dirty="0"/>
              <a:t>transient dynamics </a:t>
            </a:r>
            <a:r>
              <a:rPr lang="en-US" sz="1800" b="1" i="1" dirty="0" smtClean="0"/>
              <a:t>(hyperbolic) </a:t>
            </a:r>
            <a:r>
              <a:rPr lang="en-US" sz="1800" dirty="0" smtClean="0"/>
              <a:t>problems </a:t>
            </a:r>
            <a:r>
              <a:rPr lang="en-US" sz="1800" dirty="0"/>
              <a:t>with the ability to use </a:t>
            </a:r>
            <a:r>
              <a:rPr lang="en-US" sz="1800" b="1" i="1" dirty="0"/>
              <a:t>different time steps </a:t>
            </a:r>
            <a:r>
              <a:rPr lang="en-US" sz="1800" dirty="0"/>
              <a:t>and </a:t>
            </a:r>
            <a:r>
              <a:rPr lang="en-US" sz="1800" b="1" i="1" dirty="0"/>
              <a:t>time integrators </a:t>
            </a:r>
            <a:r>
              <a:rPr lang="en-US" sz="1800" dirty="0"/>
              <a:t>for each subdomain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Development of a </a:t>
            </a:r>
            <a:r>
              <a:rPr lang="en-US" sz="1800" b="1" i="1" dirty="0" smtClean="0"/>
              <a:t>multi-physics coupling framework </a:t>
            </a:r>
            <a:r>
              <a:rPr lang="en-US" sz="1800" dirty="0" smtClean="0"/>
              <a:t>based on </a:t>
            </a:r>
            <a:r>
              <a:rPr lang="en-US" sz="1800" dirty="0" err="1" smtClean="0"/>
              <a:t>variational</a:t>
            </a:r>
            <a:r>
              <a:rPr lang="en-US" sz="1800" dirty="0" smtClean="0"/>
              <a:t> formulations and the Schwarz </a:t>
            </a:r>
            <a:r>
              <a:rPr lang="en-US" sz="1800" dirty="0"/>
              <a:t>alternating method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b="1" i="1" dirty="0" smtClean="0"/>
              <a:t>Analysis</a:t>
            </a:r>
            <a:r>
              <a:rPr lang="en-US" sz="1800" dirty="0" smtClean="0"/>
              <a:t> </a:t>
            </a:r>
            <a:r>
              <a:rPr lang="en-US" sz="1800" dirty="0"/>
              <a:t>of the convergence for the other Schwarz variants introduced herein, namely Modified Schwarz, Inexact Schwarz, and Monolithic Schwarz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Using the Schwarz alternating method with </a:t>
            </a:r>
            <a:r>
              <a:rPr lang="en-US" sz="1800" b="1" i="1" dirty="0" smtClean="0"/>
              <a:t>different solvers </a:t>
            </a:r>
            <a:r>
              <a:rPr lang="en-US" sz="1800" dirty="0" smtClean="0"/>
              <a:t>in different domains.</a:t>
            </a:r>
          </a:p>
          <a:p>
            <a:endParaRPr lang="en-US" sz="800" dirty="0"/>
          </a:p>
          <a:p>
            <a:r>
              <a:rPr lang="en-US" sz="1800" dirty="0" smtClean="0"/>
              <a:t>Develop a </a:t>
            </a:r>
            <a:r>
              <a:rPr lang="en-US" sz="1800" b="1" i="1" dirty="0" smtClean="0"/>
              <a:t>hybrid FOM-ROM </a:t>
            </a:r>
            <a:r>
              <a:rPr lang="en-US" sz="1800" dirty="0" smtClean="0"/>
              <a:t>(full-order-model – reduced-order-model) framework using the Schwarz alternating method.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Introduction </a:t>
            </a:r>
            <a:r>
              <a:rPr lang="en-US" sz="1800" dirty="0"/>
              <a:t>of </a:t>
            </a:r>
            <a:r>
              <a:rPr lang="en-US" sz="1800" b="1" i="1" dirty="0"/>
              <a:t>pervasive </a:t>
            </a:r>
            <a:r>
              <a:rPr lang="en-US" sz="1800" b="1" i="1" dirty="0" smtClean="0"/>
              <a:t>multi-threading </a:t>
            </a:r>
            <a:r>
              <a:rPr lang="en-US" sz="1800" dirty="0"/>
              <a:t>into our </a:t>
            </a:r>
            <a:r>
              <a:rPr lang="en-US" sz="1800" i="1" dirty="0" smtClean="0"/>
              <a:t>Albany</a:t>
            </a:r>
            <a:r>
              <a:rPr lang="en-US" sz="1800" dirty="0" smtClean="0"/>
              <a:t> </a:t>
            </a:r>
            <a:r>
              <a:rPr lang="en-US" sz="1800" dirty="0"/>
              <a:t>implementation of the Schwarz </a:t>
            </a:r>
            <a:r>
              <a:rPr lang="en-US" sz="1800" dirty="0" smtClean="0"/>
              <a:t>alternating method </a:t>
            </a:r>
            <a:r>
              <a:rPr lang="en-US" sz="1800" dirty="0"/>
              <a:t>using the </a:t>
            </a:r>
            <a:r>
              <a:rPr lang="en-US" sz="1800" i="1" dirty="0" smtClean="0"/>
              <a:t>Kokkos</a:t>
            </a:r>
            <a:r>
              <a:rPr lang="en-US" sz="1800" dirty="0" smtClean="0"/>
              <a:t> framework.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Multiscale coupling using the proposed Schwarz alternating method in </a:t>
            </a:r>
            <a:r>
              <a:rPr lang="en-US" sz="1800" b="1" i="1" dirty="0" smtClean="0"/>
              <a:t>other applications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37" y="256115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Future Work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33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" y="22121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References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35620"/>
            <a:ext cx="8757424" cy="575542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[1] M.A.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Heroux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 al. 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“An overview of the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Trilinos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project.”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ACM Trans. Math. </a:t>
            </a:r>
            <a:r>
              <a:rPr lang="en-US" sz="1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Softw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31(3) (2005).</a:t>
            </a:r>
          </a:p>
          <a:p>
            <a:endParaRPr lang="en-US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 </a:t>
            </a:r>
            <a:r>
              <a:rPr lang="en-US" sz="1600" dirty="0">
                <a:latin typeface="Calibri" panose="020F0502020204030204" pitchFamily="34" charset="0"/>
              </a:rPr>
              <a:t>A. Salinger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"Albany: Using Agile Components to Develop a Flexible, Generic Multiphysics Analysis Code", </a:t>
            </a:r>
            <a:r>
              <a:rPr lang="en-US" sz="1600" i="1" dirty="0" smtClean="0">
                <a:latin typeface="Calibri" panose="020F0502020204030204" pitchFamily="34" charset="0"/>
              </a:rPr>
              <a:t>Int</a:t>
            </a:r>
            <a:r>
              <a:rPr lang="en-US" sz="1600" i="1" dirty="0">
                <a:latin typeface="Calibri" panose="020F0502020204030204" pitchFamily="34" charset="0"/>
              </a:rPr>
              <a:t>. J. Multiscale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dirty="0" smtClean="0">
                <a:latin typeface="Calibri" panose="020F0502020204030204" pitchFamily="34" charset="0"/>
              </a:rPr>
              <a:t>. 14(4) (2016) 415-438.</a:t>
            </a:r>
          </a:p>
          <a:p>
            <a:endParaRPr lang="en-US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[3]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H. Schwarz. “Über einen Grenzübergang durch alternierendes Verfahren”. In: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Vierteljahrsschriftder Naturforschenden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Gesellschaft in Zurich 15 (1870), pp. 272–286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endParaRPr lang="de-DE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[4] S.L. Sobolev. “Schwarz’s Algorithm in Elasticity Theory”. In: Selected Works of S.L Sobolev.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Volume I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: equations of mathematical physics, computational mathematics and cubature formulats. Ed.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By G.V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. Demidenko and V.L. Vaskevich. New York: Springer, 2006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endParaRPr lang="de-DE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[5] W</a:t>
            </a:r>
            <a:r>
              <a:rPr lang="en-US" sz="1600" dirty="0">
                <a:latin typeface="Calibri" panose="020F0502020204030204" pitchFamily="34" charset="0"/>
              </a:rPr>
              <a:t>. Sun and A. Mota. “A multiscale overlapped coupling formulation for large-deformation </a:t>
            </a:r>
            <a:r>
              <a:rPr lang="en-US" sz="1600" dirty="0" smtClean="0">
                <a:latin typeface="Calibri" panose="020F0502020204030204" pitchFamily="34" charset="0"/>
              </a:rPr>
              <a:t>strain localization</a:t>
            </a:r>
            <a:r>
              <a:rPr lang="en-US" sz="1600" dirty="0">
                <a:latin typeface="Calibri" panose="020F0502020204030204" pitchFamily="34" charset="0"/>
              </a:rPr>
              <a:t>”. English. In: Computational Mechanics 54.3 (Sept. 2014), 803–820. ISSN : 0178-7675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[6] S. </a:t>
            </a:r>
            <a:r>
              <a:rPr lang="en-US" sz="1600" dirty="0" err="1">
                <a:latin typeface="Calibri" panose="020F0502020204030204" pitchFamily="34" charset="0"/>
              </a:rPr>
              <a:t>Mikhlin</a:t>
            </a:r>
            <a:r>
              <a:rPr lang="en-US" sz="1600" dirty="0">
                <a:latin typeface="Calibri" panose="020F0502020204030204" pitchFamily="34" charset="0"/>
              </a:rPr>
              <a:t>. “On the Schwarz algorithm”. In: Proceedings of the USSR Academy of Sciences (in </a:t>
            </a:r>
            <a:r>
              <a:rPr lang="en-US" sz="1600" dirty="0" smtClean="0">
                <a:latin typeface="Calibri" panose="020F0502020204030204" pitchFamily="34" charset="0"/>
              </a:rPr>
              <a:t>Russian) 77 </a:t>
            </a:r>
            <a:r>
              <a:rPr lang="en-US" sz="1600" dirty="0">
                <a:latin typeface="Calibri" panose="020F0502020204030204" pitchFamily="34" charset="0"/>
              </a:rPr>
              <a:t>(1951), pp. 569–571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[7] D.J. Evans et al. “The convergence rate of the Schwarz alternating procedure (II): For </a:t>
            </a:r>
            <a:r>
              <a:rPr lang="en-US" sz="1600" dirty="0" smtClean="0">
                <a:latin typeface="Calibri" panose="020F0502020204030204" pitchFamily="34" charset="0"/>
              </a:rPr>
              <a:t>two-dimensional problems</a:t>
            </a:r>
            <a:r>
              <a:rPr lang="en-US" sz="1600" dirty="0">
                <a:latin typeface="Calibri" panose="020F0502020204030204" pitchFamily="34" charset="0"/>
              </a:rPr>
              <a:t>”. In: International Journal for Computer Mathematics 20.3–4 (1986), pp. 325–339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[8] P.L. Lions. “On the Schwarz alternating method I.” In: 1988, First International Symposium on </a:t>
            </a:r>
            <a:r>
              <a:rPr lang="en-US" sz="1600" dirty="0" smtClean="0">
                <a:latin typeface="Calibri" panose="020F0502020204030204" pitchFamily="34" charset="0"/>
              </a:rPr>
              <a:t>Domain Decomposition </a:t>
            </a:r>
            <a:r>
              <a:rPr lang="en-US" sz="1600" dirty="0">
                <a:latin typeface="Calibri" panose="020F0502020204030204" pitchFamily="34" charset="0"/>
              </a:rPr>
              <a:t>methods for Partial Differential Equations, SIAM, Philadelphia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[9]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A. Mota,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Comput</a:t>
            </a: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Engng</a:t>
            </a: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19-51.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[http://www.sandia.gov/~ikalash/journal.html].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2400" y="5742878"/>
            <a:ext cx="8835483" cy="64816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8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  <p:sp>
        <p:nvSpPr>
          <p:cNvPr id="6" name="TextShape 2"/>
          <p:cNvSpPr txBox="1"/>
          <p:nvPr/>
        </p:nvSpPr>
        <p:spPr>
          <a:xfrm>
            <a:off x="304800" y="884663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b="1" dirty="0" smtClean="0">
                <a:latin typeface="Calibri" panose="020F0502020204030204" pitchFamily="34" charset="0"/>
              </a:rPr>
              <a:t>Schwarz Alternating Method: Background &amp; History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728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Previous Work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820" y="1542627"/>
            <a:ext cx="2564780" cy="147732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Three-field</a:t>
            </a:r>
            <a:r>
              <a:rPr lang="en-US" dirty="0" smtClean="0">
                <a:latin typeface="Calibri" panose="020F0502020204030204" pitchFamily="34" charset="0"/>
              </a:rPr>
              <a:t> multiscale coupling formulation with compatibility enforced weakly using </a:t>
            </a:r>
            <a:r>
              <a:rPr lang="en-US" b="1" i="1" dirty="0" smtClean="0">
                <a:latin typeface="Calibri" panose="020F0502020204030204" pitchFamily="34" charset="0"/>
              </a:rPr>
              <a:t>Lagrange multipliers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Previous Work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2517" y="1836845"/>
            <a:ext cx="2832408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Method works well, but is </a:t>
            </a:r>
            <a:r>
              <a:rPr lang="en-US" b="1" i="1" dirty="0" smtClean="0">
                <a:latin typeface="Calibri" panose="020F0502020204030204" pitchFamily="34" charset="0"/>
              </a:rPr>
              <a:t>difficult to implement</a:t>
            </a:r>
            <a:r>
              <a:rPr lang="en-US" dirty="0" smtClean="0">
                <a:latin typeface="Calibri" panose="020F0502020204030204" pitchFamily="34" charset="0"/>
              </a:rPr>
              <a:t> into existing codes.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Previous Work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Full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2" y="2143427"/>
            <a:ext cx="8128348" cy="391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Classical </a:t>
                </a:r>
                <a:r>
                  <a:rPr lang="en-US" dirty="0" smtClean="0">
                    <a:latin typeface="Calibri" panose="020F0502020204030204" pitchFamily="34" charset="0"/>
                  </a:rPr>
                  <a:t>algorithm originally proposed by Schwarz with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outer Schwarz loop </a:t>
                </a:r>
                <a:r>
                  <a:rPr lang="en-US" dirty="0" smtClean="0">
                    <a:latin typeface="Calibri" panose="020F0502020204030204" pitchFamily="34" charset="0"/>
                  </a:rPr>
                  <a:t>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inner Newton loop</a:t>
                </a:r>
                <a:r>
                  <a:rPr lang="en-US" dirty="0" smtClean="0">
                    <a:latin typeface="Calibri" panose="020F0502020204030204" pitchFamily="34" charset="0"/>
                  </a:rPr>
                  <a:t>, each converged to a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tight tolerance </a:t>
                </a:r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𝑚𝑎𝑐h𝑖𝑛𝑒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blipFill>
                <a:blip r:embed="rId4"/>
                <a:stretch>
                  <a:fillRect t="-4717" r="-33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8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Inexact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Classical </a:t>
                </a:r>
                <a:r>
                  <a:rPr lang="en-US" dirty="0" smtClean="0">
                    <a:latin typeface="Calibri" panose="020F0502020204030204" pitchFamily="34" charset="0"/>
                  </a:rPr>
                  <a:t>algorithm originally proposed by Schwarz with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outer Schwarz loop </a:t>
                </a:r>
                <a:r>
                  <a:rPr lang="en-US" dirty="0" smtClean="0">
                    <a:latin typeface="Calibri" panose="020F0502020204030204" pitchFamily="34" charset="0"/>
                  </a:rPr>
                  <a:t>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inner Newton loop</a:t>
                </a:r>
                <a:r>
                  <a:rPr lang="en-US" dirty="0" smtClean="0">
                    <a:latin typeface="Calibri" panose="020F0502020204030204" pitchFamily="34" charset="0"/>
                  </a:rPr>
                  <a:t>, with Newton step converged to a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loose tolerance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blipFill>
                <a:blip r:embed="rId3"/>
                <a:stretch>
                  <a:fillRect t="-4717" r="-33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8" y="2024863"/>
            <a:ext cx="8307659" cy="39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Monolithic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" y="2117942"/>
            <a:ext cx="8789309" cy="234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655" y="1059366"/>
            <a:ext cx="750749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Combines Schwarz and Newton loop into </a:t>
            </a:r>
            <a:r>
              <a:rPr lang="en-US" b="1" i="1" dirty="0" smtClean="0">
                <a:latin typeface="Calibri" panose="020F0502020204030204" pitchFamily="34" charset="0"/>
              </a:rPr>
              <a:t>since Newton-Schwarz loop</a:t>
            </a:r>
            <a:r>
              <a:rPr lang="en-US" dirty="0" smtClean="0">
                <a:latin typeface="Calibri" panose="020F0502020204030204" pitchFamily="34" charset="0"/>
              </a:rPr>
              <a:t>, with </a:t>
            </a:r>
            <a:r>
              <a:rPr lang="en-US" b="1" i="1" dirty="0" smtClean="0">
                <a:latin typeface="Calibri" panose="020F0502020204030204" pitchFamily="34" charset="0"/>
              </a:rPr>
              <a:t>elimination of Schwarz boundary DOFs, </a:t>
            </a:r>
            <a:r>
              <a:rPr lang="en-US" dirty="0" smtClean="0">
                <a:latin typeface="Calibri" panose="020F0502020204030204" pitchFamily="34" charset="0"/>
              </a:rPr>
              <a:t>and tight convergence tolerance.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9113" y="4733254"/>
                <a:ext cx="7557102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Advantages: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By-passes Schwarz loop.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r>
                  <a:rPr lang="en-US" b="1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Disadvantages:</a:t>
                </a:r>
                <a:endParaRPr lang="en-US" sz="400" b="1" dirty="0" smtClean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Off-diagonal coupling terms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block linear solver is needed.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3" y="4733254"/>
                <a:ext cx="7557102" cy="1661993"/>
              </a:xfrm>
              <a:prstGeom prst="rect">
                <a:avLst/>
              </a:prstGeom>
              <a:blipFill>
                <a:blip r:embed="rId4"/>
                <a:stretch>
                  <a:fillRect l="-645" t="-1832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9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Modified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0" y="2062977"/>
            <a:ext cx="8712157" cy="2899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655" y="1059366"/>
            <a:ext cx="7507491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Combines Schwarz and Newton loop into </a:t>
            </a:r>
            <a:r>
              <a:rPr lang="en-US" b="1" i="1" dirty="0" smtClean="0">
                <a:latin typeface="Calibri" panose="020F0502020204030204" pitchFamily="34" charset="0"/>
              </a:rPr>
              <a:t>since Newton-Schwarz loop</a:t>
            </a:r>
            <a:r>
              <a:rPr lang="en-US" dirty="0" smtClean="0">
                <a:latin typeface="Calibri" panose="020F0502020204030204" pitchFamily="34" charset="0"/>
              </a:rPr>
              <a:t>, with </a:t>
            </a:r>
            <a:r>
              <a:rPr lang="en-US" b="1" i="1" dirty="0" smtClean="0">
                <a:latin typeface="Calibri" panose="020F0502020204030204" pitchFamily="34" charset="0"/>
              </a:rPr>
              <a:t>Schwarz boundaries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b="1" i="1" dirty="0" err="1" smtClean="0">
                <a:latin typeface="Calibri" panose="020F0502020204030204" pitchFamily="34" charset="0"/>
              </a:rPr>
              <a:t>Dirichlet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boundaries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 tight convergence tolerance.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1186" y="5317529"/>
            <a:ext cx="415097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Least-intrusive variant</a:t>
            </a:r>
            <a:r>
              <a:rPr lang="en-US" dirty="0" smtClean="0">
                <a:latin typeface="Calibri" panose="020F0502020204030204" pitchFamily="34" charset="0"/>
              </a:rPr>
              <a:t>: by-passes Schwarz iteration, no need for block solver.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275" y="5181073"/>
            <a:ext cx="45889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Advantages:</a:t>
            </a:r>
          </a:p>
          <a:p>
            <a:endParaRPr lang="en-US" sz="4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By-passes Schwarz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diagonal coupling (conventional linear solver can be used in each subdomain).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41" y="926522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20" y="960598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5" y="3682786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5" y="3669722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33" y="3669722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07" y="3686760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9" y="943560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5" y="926522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Convergence Proof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5527" y="881281"/>
            <a:ext cx="3272811" cy="5208944"/>
            <a:chOff x="823179" y="1044017"/>
            <a:chExt cx="3272811" cy="52089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8950" y="2525774"/>
              <a:ext cx="5118797" cy="21552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980" b="15969"/>
            <a:stretch/>
          </p:blipFill>
          <p:spPr>
            <a:xfrm rot="16200000">
              <a:off x="-1013666" y="2971009"/>
              <a:ext cx="5118797" cy="14451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21684" y="2795216"/>
              <a:ext cx="13638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Region of localization (necking)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1741118" y="3533880"/>
              <a:ext cx="433114" cy="15968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386590" y="3533880"/>
              <a:ext cx="399767" cy="1386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82880" y="165274"/>
            <a:ext cx="8298678" cy="779462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Appendix. </a:t>
            </a:r>
            <a:r>
              <a:rPr lang="en-US" sz="3600" dirty="0" smtClean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Multiscale Modeling of Localization</a:t>
            </a:r>
            <a:endParaRPr lang="en-US" sz="3600" dirty="0">
              <a:solidFill>
                <a:schemeClr val="accent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984" y="4515805"/>
            <a:ext cx="5751477" cy="221599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1"/>
            <a:r>
              <a:rPr lang="en-US" b="1" u="sng" dirty="0" smtClean="0">
                <a:solidFill>
                  <a:srgbClr val="1F497D"/>
                </a:solidFill>
                <a:latin typeface="Calibri" panose="020F0502020204030204" pitchFamily="34" charset="0"/>
              </a:rPr>
              <a:t>Goals:</a:t>
            </a:r>
          </a:p>
          <a:p>
            <a:pPr marL="12700" lvl="1"/>
            <a:endParaRPr lang="en-US" sz="400" dirty="0" smtClean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Connect </a:t>
            </a:r>
            <a:r>
              <a:rPr lang="en-US" b="1" i="1" dirty="0" smtClean="0">
                <a:latin typeface="Calibri" panose="020F0502020204030204" pitchFamily="34" charset="0"/>
              </a:rPr>
              <a:t>physical </a:t>
            </a:r>
            <a:r>
              <a:rPr lang="en-US" b="1" i="1" dirty="0">
                <a:latin typeface="Calibri" panose="020F0502020204030204" pitchFamily="34" charset="0"/>
              </a:rPr>
              <a:t>length scales </a:t>
            </a:r>
            <a:r>
              <a:rPr lang="en-US" dirty="0">
                <a:latin typeface="Calibri" panose="020F0502020204030204" pitchFamily="34" charset="0"/>
              </a:rPr>
              <a:t>to </a:t>
            </a:r>
            <a:r>
              <a:rPr lang="en-US" b="1" i="1" dirty="0" smtClean="0">
                <a:latin typeface="Calibri" panose="020F0502020204030204" pitchFamily="34" charset="0"/>
              </a:rPr>
              <a:t>engineering </a:t>
            </a:r>
            <a:r>
              <a:rPr lang="en-US" b="1" i="1" dirty="0">
                <a:latin typeface="Calibri" panose="020F0502020204030204" pitchFamily="34" charset="0"/>
              </a:rPr>
              <a:t>scale </a:t>
            </a:r>
            <a:r>
              <a:rPr lang="en-US" b="1" i="1" dirty="0" smtClean="0">
                <a:latin typeface="Calibri" panose="020F0502020204030204" pitchFamily="34" charset="0"/>
              </a:rPr>
              <a:t>models.</a:t>
            </a:r>
          </a:p>
          <a:p>
            <a:pPr marL="2984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Investigate importance of </a:t>
            </a:r>
            <a:r>
              <a:rPr lang="en-US" b="1" i="1" dirty="0" smtClean="0">
                <a:latin typeface="Calibri" panose="020F0502020204030204" pitchFamily="34" charset="0"/>
              </a:rPr>
              <a:t>microstructural detail.</a:t>
            </a:r>
          </a:p>
          <a:p>
            <a:pPr marL="2984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Develop bridging technologies for </a:t>
            </a:r>
            <a:r>
              <a:rPr lang="en-US" b="1" i="1" dirty="0" smtClean="0">
                <a:latin typeface="Calibri" panose="020F0502020204030204" pitchFamily="34" charset="0"/>
              </a:rPr>
              <a:t>spatial multiscale/ </a:t>
            </a:r>
            <a:r>
              <a:rPr lang="en-US" b="1" i="1" dirty="0" err="1" smtClean="0">
                <a:latin typeface="Calibri" panose="020F0502020204030204" pitchFamily="34" charset="0"/>
              </a:rPr>
              <a:t>multiphysics</a:t>
            </a:r>
            <a:r>
              <a:rPr lang="en-US" b="1" i="1" dirty="0" smtClean="0">
                <a:latin typeface="Calibri" panose="020F0502020204030204" pitchFamily="34" charset="0"/>
              </a:rPr>
              <a:t>.</a:t>
            </a:r>
            <a:endParaRPr lang="en-US" b="1" i="1" dirty="0">
              <a:latin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19211" y="780560"/>
            <a:ext cx="5059029" cy="3220179"/>
            <a:chOff x="4894414" y="3083531"/>
            <a:chExt cx="5059029" cy="3220179"/>
          </a:xfrm>
        </p:grpSpPr>
        <p:pic>
          <p:nvPicPr>
            <p:cNvPr id="21" name="Picture 20" descr="crossSection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29"/>
            <a:stretch/>
          </p:blipFill>
          <p:spPr>
            <a:xfrm rot="253606">
              <a:off x="4894414" y="3364905"/>
              <a:ext cx="1975383" cy="29388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3914" y="3582429"/>
              <a:ext cx="2391655" cy="22093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437815" y="3083531"/>
              <a:ext cx="3515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Region of localization (fracture)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245181" y="3362534"/>
              <a:ext cx="134745" cy="82634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H="1">
              <a:off x="5630449" y="3268197"/>
              <a:ext cx="807366" cy="32570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660695" y="3813720"/>
            <a:ext cx="514631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latin typeface="Calibri" panose="020F0502020204030204" pitchFamily="34" charset="0"/>
              </a:rPr>
              <a:t>Strain localization can cause </a:t>
            </a:r>
            <a:r>
              <a:rPr lang="en-US" b="1" i="1" dirty="0">
                <a:latin typeface="Calibri" panose="020F0502020204030204" pitchFamily="34" charset="0"/>
              </a:rPr>
              <a:t>localized necking </a:t>
            </a:r>
            <a:r>
              <a:rPr lang="en-US" dirty="0">
                <a:latin typeface="Calibri" panose="020F0502020204030204" pitchFamily="34" charset="0"/>
              </a:rPr>
              <a:t>(left) and ultimately</a:t>
            </a:r>
            <a:r>
              <a:rPr lang="en-US" b="1" i="1" dirty="0">
                <a:latin typeface="Calibri" panose="020F0502020204030204" pitchFamily="34" charset="0"/>
              </a:rPr>
              <a:t> fracture </a:t>
            </a:r>
            <a:r>
              <a:rPr lang="en-US" dirty="0">
                <a:latin typeface="Calibri" panose="020F0502020204030204" pitchFamily="34" charset="0"/>
              </a:rPr>
              <a:t>(above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30" y="11151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Appendix.  Parallelization via DTK: Weak Scaling on Cubes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CoupledSchwarz_Cubes_StudyScaling_c8f16o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30088"/>
          <a:stretch/>
        </p:blipFill>
        <p:spPr>
          <a:xfrm>
            <a:off x="1942348" y="2309630"/>
            <a:ext cx="1600200" cy="2663574"/>
          </a:xfrm>
          <a:prstGeom prst="rect">
            <a:avLst/>
          </a:prstGeom>
        </p:spPr>
      </p:pic>
      <p:pic>
        <p:nvPicPr>
          <p:cNvPr id="5" name="Picture 4" descr="CoupledSchwarz_Cubes_StudyScaling_c4f8o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9622"/>
          <a:stretch/>
        </p:blipFill>
        <p:spPr>
          <a:xfrm>
            <a:off x="342148" y="1416186"/>
            <a:ext cx="1600200" cy="2625824"/>
          </a:xfrm>
          <a:prstGeom prst="rect">
            <a:avLst/>
          </a:prstGeom>
        </p:spPr>
      </p:pic>
      <p:pic>
        <p:nvPicPr>
          <p:cNvPr id="6" name="Picture 5" descr="CoupledSchwarz_Cubes_StudyScaling_c16f32o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6" r="35675"/>
          <a:stretch/>
        </p:blipFill>
        <p:spPr>
          <a:xfrm>
            <a:off x="3542548" y="3219782"/>
            <a:ext cx="1600200" cy="2697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416186"/>
            <a:ext cx="3657600" cy="2508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5031" y="3973424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1 Processor,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2.5*10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9448" y="4919647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8 Processors,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2.1*10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255" y="5916837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64 Processors,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1.9*10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72" y="11151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Appendix.  Parallelization via DTK: Strong Scaling on Cubes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416" y="1281605"/>
            <a:ext cx="298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Small </a:t>
            </a:r>
            <a:r>
              <a:rPr lang="en-US" sz="1600" dirty="0">
                <a:latin typeface="Calibri" panose="020F0502020204030204" pitchFamily="34" charset="0"/>
              </a:rPr>
              <a:t>problem (</a:t>
            </a:r>
            <a:r>
              <a:rPr lang="en-US" sz="1600" dirty="0" smtClean="0">
                <a:latin typeface="Calibri" panose="020F0502020204030204" pitchFamily="34" charset="0"/>
              </a:rPr>
              <a:t>2.5*10</a:t>
            </a:r>
            <a:r>
              <a:rPr lang="en-US" sz="1600" baseline="30000" dirty="0" smtClean="0">
                <a:latin typeface="Calibri" panose="020F0502020204030204" pitchFamily="34" charset="0"/>
              </a:rPr>
              <a:t>3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7266" y="1253745"/>
            <a:ext cx="361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Medium problem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</a:rPr>
              <a:t>1.7*10</a:t>
            </a:r>
            <a:r>
              <a:rPr lang="en-US" sz="1600" baseline="30000" dirty="0" smtClean="0">
                <a:latin typeface="Calibri" panose="020F0502020204030204" pitchFamily="34" charset="0"/>
              </a:rPr>
              <a:t>4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775189" y="1682615"/>
            <a:ext cx="2743200" cy="2057400"/>
            <a:chOff x="5943600" y="3925945"/>
            <a:chExt cx="2743200" cy="205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3600" y="3925945"/>
              <a:ext cx="2743200" cy="20574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6774397" y="5302950"/>
              <a:ext cx="1188256" cy="319482"/>
              <a:chOff x="6804105" y="5273242"/>
              <a:chExt cx="1188256" cy="31948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804105" y="5377280"/>
                <a:ext cx="118825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176 DOF/processor</a:t>
                </a:r>
                <a:endParaRPr lang="en-US" sz="8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7753369" y="5273242"/>
                <a:ext cx="141106" cy="16339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270086" y="1675400"/>
            <a:ext cx="2743200" cy="2057400"/>
            <a:chOff x="4389249" y="861947"/>
            <a:chExt cx="2743200" cy="2057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9249" y="861947"/>
              <a:ext cx="2743200" cy="20574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5125450" y="2289697"/>
              <a:ext cx="1188256" cy="319482"/>
              <a:chOff x="6495503" y="5273242"/>
              <a:chExt cx="1188256" cy="31948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495503" y="5377280"/>
                <a:ext cx="118825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107 DOF/processor</a:t>
                </a:r>
                <a:endParaRPr lang="en-US" sz="8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363075" y="5273242"/>
                <a:ext cx="141106" cy="16339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 descr="CoupledSchwarz_Cubes_StudyScaling_c8f16o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30088"/>
          <a:stretch/>
        </p:blipFill>
        <p:spPr>
          <a:xfrm>
            <a:off x="308896" y="4050408"/>
            <a:ext cx="1371600" cy="2283063"/>
          </a:xfrm>
          <a:prstGeom prst="rect">
            <a:avLst/>
          </a:prstGeom>
        </p:spPr>
      </p:pic>
      <p:pic>
        <p:nvPicPr>
          <p:cNvPr id="22" name="Picture 21" descr="CoupledSchwarz_Cubes_StudyScaling_c4f8o1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9622"/>
          <a:stretch/>
        </p:blipFill>
        <p:spPr>
          <a:xfrm>
            <a:off x="253141" y="1496978"/>
            <a:ext cx="1371600" cy="2250706"/>
          </a:xfrm>
          <a:prstGeom prst="rect">
            <a:avLst/>
          </a:prstGeom>
        </p:spPr>
      </p:pic>
      <p:pic>
        <p:nvPicPr>
          <p:cNvPr id="23" name="Picture 22" descr="CoupledSchwarz_Cubes_StudyScaling_c16f32o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6" r="35675"/>
          <a:stretch/>
        </p:blipFill>
        <p:spPr>
          <a:xfrm>
            <a:off x="2411111" y="4042936"/>
            <a:ext cx="1371600" cy="2312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016" y="4398735"/>
            <a:ext cx="2743200" cy="2057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43519" y="3995635"/>
            <a:ext cx="361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Large problem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</a:rPr>
              <a:t>1.6*10</a:t>
            </a:r>
            <a:r>
              <a:rPr lang="en-US" sz="1600" baseline="30000" dirty="0" smtClean="0">
                <a:latin typeface="Calibri" panose="020F0502020204030204" pitchFamily="34" charset="0"/>
              </a:rPr>
              <a:t>5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01066" y="5910801"/>
            <a:ext cx="1188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5124 DOF/processor</a:t>
            </a:r>
            <a:endParaRPr lang="en-US" sz="8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182724" y="5995376"/>
            <a:ext cx="461734" cy="49866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651" y="158838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</a:t>
            </a:r>
            <a:r>
              <a:rPr lang="en-US" sz="3600" dirty="0" err="1" smtClean="0">
                <a:solidFill>
                  <a:schemeClr val="tx1"/>
                </a:solidFill>
              </a:rPr>
              <a:t>Rubiks</a:t>
            </a:r>
            <a:r>
              <a:rPr lang="en-US" sz="3600" dirty="0" smtClean="0">
                <a:solidFill>
                  <a:schemeClr val="tx1"/>
                </a:solidFill>
              </a:rPr>
              <a:t> Cube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 descr="barCombinedTe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2037" r="16335" b="4629"/>
          <a:stretch/>
        </p:blipFill>
        <p:spPr>
          <a:xfrm>
            <a:off x="4873162" y="2038880"/>
            <a:ext cx="3459615" cy="4305300"/>
          </a:xfrm>
          <a:prstGeom prst="rect">
            <a:avLst/>
          </a:prstGeom>
        </p:spPr>
      </p:pic>
      <p:pic>
        <p:nvPicPr>
          <p:cNvPr id="10" name="Picture 9" descr="combined_hexes_0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20688"/>
          <a:stretch/>
        </p:blipFill>
        <p:spPr>
          <a:xfrm>
            <a:off x="1202862" y="2057344"/>
            <a:ext cx="3246881" cy="4286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5733" y="5518680"/>
            <a:ext cx="146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p</a:t>
            </a:r>
            <a:r>
              <a:rPr lang="en-US" sz="1800" dirty="0" smtClean="0"/>
              <a:t>lotting axial</a:t>
            </a:r>
          </a:p>
          <a:p>
            <a:pPr algn="ctr"/>
            <a:r>
              <a:rPr lang="en-US" sz="1800" dirty="0" smtClean="0"/>
              <a:t>stress </a:t>
            </a:r>
            <a:endParaRPr lang="en-US" sz="1800" dirty="0"/>
          </a:p>
        </p:txBody>
      </p:sp>
      <p:pic>
        <p:nvPicPr>
          <p:cNvPr id="15" name="Picture 14" descr="Swart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93798"/>
            <a:ext cx="3059449" cy="36004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85762" y="342318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concurrent coupling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44242" y="910771"/>
            <a:ext cx="2833942" cy="954107"/>
          </a:xfrm>
          <a:prstGeom prst="rect">
            <a:avLst/>
          </a:prstGeom>
          <a:noFill/>
          <a:ln>
            <a:solidFill>
              <a:srgbClr val="30A6C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/>
                <a:cs typeface="Calibri"/>
              </a:rPr>
              <a:t>Two distinct bodies, the component scale and the microstructural scale, are coupled iteratively with alternating Schwarz </a:t>
            </a:r>
            <a:endParaRPr lang="en-US" sz="14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9894" y="3308880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omponent </a:t>
            </a:r>
          </a:p>
          <a:p>
            <a:r>
              <a:rPr lang="en-US" sz="1800" dirty="0" smtClean="0"/>
              <a:t>scale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4847762" y="225478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</a:t>
            </a:r>
            <a:r>
              <a:rPr lang="en-US" sz="2000" dirty="0" smtClean="0"/>
              <a:t>istinct </a:t>
            </a:r>
          </a:p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391294" y="5723249"/>
            <a:ext cx="169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microstructural </a:t>
            </a:r>
          </a:p>
          <a:p>
            <a:r>
              <a:rPr lang="en-US" sz="1800" dirty="0" smtClean="0"/>
              <a:t>scale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1294" y="783904"/>
            <a:ext cx="2778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Work by J. </a:t>
            </a:r>
            <a:r>
              <a:rPr lang="en-US" sz="1400" i="1" dirty="0" err="1" smtClean="0"/>
              <a:t>Foulk</a:t>
            </a:r>
            <a:r>
              <a:rPr lang="en-US" sz="1400" i="1" dirty="0" smtClean="0"/>
              <a:t>, D. </a:t>
            </a:r>
            <a:r>
              <a:rPr lang="en-US" sz="1400" i="1" dirty="0" err="1" smtClean="0"/>
              <a:t>Littlewood</a:t>
            </a:r>
            <a:r>
              <a:rPr lang="en-US" sz="1400" i="1" dirty="0" smtClean="0"/>
              <a:t>, C. </a:t>
            </a:r>
            <a:r>
              <a:rPr lang="en-US" sz="1400" i="1" dirty="0" err="1" smtClean="0"/>
              <a:t>Battaile</a:t>
            </a:r>
            <a:r>
              <a:rPr lang="en-US" sz="1400" i="1" dirty="0" smtClean="0"/>
              <a:t>,  H. Lim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472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20" y="983904"/>
            <a:ext cx="6525339" cy="47961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760" y="91440"/>
            <a:ext cx="8153400" cy="991675"/>
          </a:xfrm>
        </p:spPr>
        <p:txBody>
          <a:bodyPr/>
          <a:lstStyle/>
          <a:p>
            <a:r>
              <a:rPr lang="en-US" sz="3600" dirty="0" smtClean="0"/>
              <a:t>Appendix.  Tensile Bar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>
            <a:off x="77858" y="1053517"/>
            <a:ext cx="1300367" cy="4200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789" y="5381814"/>
            <a:ext cx="2343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Embed microstructure in ASTM tensile geometry</a:t>
            </a:r>
          </a:p>
        </p:txBody>
      </p:sp>
    </p:spTree>
    <p:extLst>
      <p:ext uri="{BB962C8B-B14F-4D97-AF65-F5344CB8AC3E}">
        <p14:creationId xmlns:p14="http://schemas.microsoft.com/office/powerpoint/2010/main" val="18190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320" y="91440"/>
            <a:ext cx="8153400" cy="99167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Appendix.  Tensile Bar: </a:t>
            </a:r>
            <a:r>
              <a:rPr lang="en-US" sz="3600" dirty="0" err="1" smtClean="0">
                <a:latin typeface="Calibri" charset="0"/>
                <a:ea typeface="Calibri" charset="0"/>
                <a:cs typeface="Calibri" charset="0"/>
              </a:rPr>
              <a:t>Meso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-Macroscale Coupling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10769" r="9762" b="7693"/>
          <a:stretch/>
        </p:blipFill>
        <p:spPr>
          <a:xfrm>
            <a:off x="2627043" y="1054791"/>
            <a:ext cx="1381759" cy="1148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2324" r="7084" b="36382"/>
          <a:stretch/>
        </p:blipFill>
        <p:spPr>
          <a:xfrm>
            <a:off x="4909208" y="1093275"/>
            <a:ext cx="4142153" cy="89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0346" y="119575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8" y="1162174"/>
            <a:ext cx="110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Mesoscale 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6852" y="905950"/>
            <a:ext cx="118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Calibri" panose="020F0502020204030204" pitchFamily="34" charset="0"/>
              </a:rPr>
              <a:t>Macroscale 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289194" y="1780530"/>
            <a:ext cx="21987" cy="461848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1696" y="1488142"/>
            <a:ext cx="254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SPARKS-generated  microstructure (F. </a:t>
            </a:r>
            <a:r>
              <a:rPr lang="en-US" sz="1400" i="1" dirty="0" err="1" smtClean="0">
                <a:latin typeface="Calibri" panose="020F0502020204030204" pitchFamily="34" charset="0"/>
              </a:rPr>
              <a:t>Abdeljawad</a:t>
            </a:r>
            <a:r>
              <a:rPr lang="en-US" sz="1400" i="1" dirty="0" smtClean="0">
                <a:latin typeface="Calibri" panose="020F0502020204030204" pitchFamily="34" charset="0"/>
              </a:rPr>
              <a:t>)</a:t>
            </a:r>
            <a:endParaRPr lang="en-US" sz="1400" i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865" y="4321418"/>
            <a:ext cx="367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Fix microstructure, investigate ensembles 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16964" r="14904" b="11646"/>
          <a:stretch/>
        </p:blipFill>
        <p:spPr>
          <a:xfrm>
            <a:off x="361029" y="4642589"/>
            <a:ext cx="2386692" cy="1756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1333" y="4752843"/>
            <a:ext cx="14691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151 axial vectors from 3 of the 10 ensembles of random rotations </a:t>
            </a:r>
          </a:p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(blue, green, red)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269" y="2142502"/>
            <a:ext cx="4655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Calibri" panose="020F0502020204030204" pitchFamily="34" charset="0"/>
              </a:rPr>
              <a:t>Load microstructural ensembles in uniaxial stress</a:t>
            </a:r>
          </a:p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Calibri" panose="020F0502020204030204" pitchFamily="34" charset="0"/>
              </a:rPr>
              <a:t>Fit flow curves with a macroscale J</a:t>
            </a:r>
            <a:r>
              <a:rPr lang="en-US" sz="1600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plasticity model</a:t>
            </a:r>
          </a:p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>
          <a:xfrm>
            <a:off x="4630458" y="2781825"/>
            <a:ext cx="4193080" cy="32136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91" y="2164565"/>
            <a:ext cx="3254997" cy="21317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837" y="3677409"/>
            <a:ext cx="2615053" cy="14404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710" y="6097203"/>
            <a:ext cx="2886090" cy="2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80" y="37578"/>
            <a:ext cx="8229600" cy="991675"/>
          </a:xfrm>
        </p:spPr>
        <p:txBody>
          <a:bodyPr/>
          <a:lstStyle/>
          <a:p>
            <a:r>
              <a:rPr lang="en-US" sz="3600" dirty="0" smtClean="0"/>
              <a:t>Appendix.  Tensile Bar: Results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5317"/>
            <a:ext cx="3524356" cy="2555158"/>
          </a:xfrm>
          <a:prstGeom prst="rect">
            <a:avLst/>
          </a:prstGeom>
        </p:spPr>
      </p:pic>
      <p:pic>
        <p:nvPicPr>
          <p:cNvPr id="9" name="SchwarzTensileB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5669" y="1276765"/>
            <a:ext cx="5356860" cy="2588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3" y="2693875"/>
            <a:ext cx="3975874" cy="29123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240" y="1812592"/>
            <a:ext cx="29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Reduction in cross-sectional area over time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477" y="16994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Schwarz Alternating Method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for Dynamics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3821" y="1278988"/>
            <a:ext cx="8780242" cy="8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This was deemed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unfeasible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given the design of our current codes and size of simulations.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31" y="2507925"/>
            <a:ext cx="3028682" cy="3432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4985" y="6029391"/>
            <a:ext cx="508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</a:t>
            </a:r>
            <a:r>
              <a:rPr lang="en-US" sz="1400" dirty="0" smtClean="0">
                <a:latin typeface="Calibri"/>
                <a:cs typeface="Calibri"/>
              </a:rPr>
              <a:t>verlapping non-matching meshes and time steps in dynamics.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4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A Schwarz-like Time Integrator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9576" y="927884"/>
            <a:ext cx="8780242" cy="168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We developed an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extension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Schwarz coupling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to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dynamics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using a governing time stepping algorithm that controls time integrators within each domain.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within each domain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1D results show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smooth coupling without numerical artifacts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such as spurious wave reflections at boundaries of coupled domains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-time-integ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6" y="3302490"/>
            <a:ext cx="4898136" cy="1929384"/>
          </a:xfrm>
          <a:prstGeom prst="rect">
            <a:avLst/>
          </a:prstGeom>
        </p:spPr>
      </p:pic>
      <p:pic>
        <p:nvPicPr>
          <p:cNvPr id="2" name="Picture 1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8" y="3017710"/>
            <a:ext cx="1637099" cy="29380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63332" y="3478119"/>
            <a:ext cx="2185855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 smtClean="0">
                <a:latin typeface="Symbol"/>
                <a:cs typeface="Wingdings 2" charset="2"/>
              </a:rPr>
              <a:t>W</a:t>
            </a:r>
            <a:r>
              <a:rPr lang="en-US" sz="1600" baseline="-25000" dirty="0" smtClean="0">
                <a:latin typeface="Symbol"/>
                <a:cs typeface="Wingdings 2" charset="2"/>
              </a:rPr>
              <a:t>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Time integrator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1600" i="1" dirty="0" smtClean="0">
                <a:latin typeface="Symbol"/>
                <a:cs typeface="Wingdings 2" charset="2"/>
              </a:rPr>
              <a:t>W</a:t>
            </a:r>
            <a:r>
              <a:rPr lang="en-US" sz="1600" baseline="-25000" dirty="0" smtClean="0">
                <a:latin typeface="Symbol"/>
                <a:cs typeface="Wingdings 2" charset="2"/>
              </a:rPr>
              <a:t>2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0324" y="72748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Dynamic Singular Bar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006" y="725231"/>
            <a:ext cx="8673521" cy="103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/>
              <a:t>Inelasticity masks problems by introducing </a:t>
            </a:r>
            <a:r>
              <a:rPr lang="en-US" sz="1800" b="1" i="1" dirty="0" smtClean="0"/>
              <a:t>energy dissipation</a:t>
            </a:r>
            <a:r>
              <a:rPr lang="en-US" sz="1800" dirty="0" smtClean="0"/>
              <a:t>.</a:t>
            </a:r>
          </a:p>
          <a:p>
            <a:pPr>
              <a:defRPr/>
            </a:pPr>
            <a:r>
              <a:rPr lang="en-US" sz="1800" dirty="0" smtClean="0"/>
              <a:t>Schwarz does </a:t>
            </a:r>
            <a:r>
              <a:rPr lang="en-US" sz="1800" b="1" i="1" dirty="0" smtClean="0"/>
              <a:t>not</a:t>
            </a:r>
            <a:r>
              <a:rPr lang="en-US" sz="1800" dirty="0" smtClean="0"/>
              <a:t> introduce </a:t>
            </a:r>
            <a:r>
              <a:rPr lang="en-US" sz="1800" b="1" i="1" dirty="0" smtClean="0"/>
              <a:t>numerical artifacts</a:t>
            </a:r>
            <a:r>
              <a:rPr lang="en-US" sz="1800" dirty="0" smtClean="0"/>
              <a:t>.</a:t>
            </a:r>
          </a:p>
          <a:p>
            <a:pPr>
              <a:defRPr/>
            </a:pPr>
            <a:r>
              <a:rPr lang="en-US" sz="1800" dirty="0" smtClean="0"/>
              <a:t>Can couple domains with </a:t>
            </a:r>
            <a:r>
              <a:rPr lang="en-US" sz="1800" b="1" i="1" dirty="0" smtClean="0"/>
              <a:t>different time integration schemes </a:t>
            </a:r>
            <a:r>
              <a:rPr lang="en-US" sz="1800" dirty="0" smtClean="0"/>
              <a:t>(</a:t>
            </a:r>
            <a:r>
              <a:rPr lang="en-US" sz="1800" b="1" i="1" dirty="0" smtClean="0"/>
              <a:t>Explicit-Implicit</a:t>
            </a:r>
            <a:r>
              <a:rPr lang="en-US" sz="1800" dirty="0" smtClean="0"/>
              <a:t> below).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" y="1847461"/>
            <a:ext cx="3035560" cy="2264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74" y="1847461"/>
            <a:ext cx="2920042" cy="226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1847461"/>
            <a:ext cx="2888126" cy="22644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" y="4111929"/>
            <a:ext cx="3012496" cy="2245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6" y="4111929"/>
            <a:ext cx="2909720" cy="22599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4085927"/>
            <a:ext cx="2888126" cy="22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u="sng" dirty="0" smtClean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blipFill>
                <a:blip r:embed="rId5"/>
                <a:stretch>
                  <a:fillRect l="-279"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4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18" y="5559026"/>
            <a:ext cx="8608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Schwarz alternating method most commonly </a:t>
            </a:r>
            <a:r>
              <a:rPr lang="en-US" dirty="0">
                <a:latin typeface="Calibri" panose="020F0502020204030204" pitchFamily="34" charset="0"/>
              </a:rPr>
              <a:t>used as a </a:t>
            </a:r>
            <a:r>
              <a:rPr lang="en-US" b="1" i="1" dirty="0">
                <a:latin typeface="Calibri" panose="020F0502020204030204" pitchFamily="34" charset="0"/>
              </a:rPr>
              <a:t>preconditioner</a:t>
            </a:r>
            <a:r>
              <a:rPr lang="en-US" dirty="0">
                <a:latin typeface="Calibri" panose="020F0502020204030204" pitchFamily="34" charset="0"/>
              </a:rPr>
              <a:t> for </a:t>
            </a:r>
            <a:r>
              <a:rPr lang="en-US" dirty="0" err="1">
                <a:latin typeface="Calibri" panose="020F0502020204030204" pitchFamily="34" charset="0"/>
              </a:rPr>
              <a:t>Krylov</a:t>
            </a:r>
            <a:r>
              <a:rPr lang="en-US" dirty="0">
                <a:latin typeface="Calibri" panose="020F0502020204030204" pitchFamily="34" charset="0"/>
              </a:rPr>
              <a:t> iterative methods </a:t>
            </a:r>
            <a:r>
              <a:rPr lang="en-US" dirty="0" smtClean="0">
                <a:latin typeface="Calibri" panose="020F0502020204030204" pitchFamily="34" charset="0"/>
              </a:rPr>
              <a:t>to solve </a:t>
            </a:r>
            <a:r>
              <a:rPr lang="en-US" dirty="0">
                <a:latin typeface="Calibri" panose="020F0502020204030204" pitchFamily="34" charset="0"/>
              </a:rPr>
              <a:t>linear algebraic </a:t>
            </a:r>
            <a:r>
              <a:rPr lang="en-US" dirty="0" smtClean="0">
                <a:latin typeface="Calibri" panose="020F0502020204030204" pitchFamily="34" charset="0"/>
              </a:rPr>
              <a:t>equations.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u="sng" dirty="0" smtClean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blipFill>
                <a:blip r:embed="rId5"/>
                <a:stretch>
                  <a:fillRect l="-279"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6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8759</TotalTime>
  <Words>4625</Words>
  <Application>Microsoft Office PowerPoint</Application>
  <PresentationFormat>On-screen Show (4:3)</PresentationFormat>
  <Paragraphs>1037</Paragraphs>
  <Slides>67</Slides>
  <Notes>62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MS PGothic</vt:lpstr>
      <vt:lpstr>MS PGothic</vt:lpstr>
      <vt:lpstr>Andale Mono</vt:lpstr>
      <vt:lpstr>Arial</vt:lpstr>
      <vt:lpstr>Calibri</vt:lpstr>
      <vt:lpstr>Cambria Math</vt:lpstr>
      <vt:lpstr>Symbol</vt:lpstr>
      <vt:lpstr>Wingdings</vt:lpstr>
      <vt:lpstr>Wingdings 2</vt:lpstr>
      <vt:lpstr>Sandia_CorpPresentation_Template1</vt:lpstr>
      <vt:lpstr>The Schwarz alternating method for concurrent  multiscale coupling in solid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#1: Foulk’s Singular Bar</vt:lpstr>
      <vt:lpstr>Singular Bar and Schwarz Variants</vt:lpstr>
      <vt:lpstr>PowerPoint Presentation</vt:lpstr>
      <vt:lpstr>PowerPoint Presentation</vt:lpstr>
      <vt:lpstr>Cuboid Problem: Schwarz Error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#4: Laser Weld with 3 Subdomains</vt:lpstr>
      <vt:lpstr>Laser Weld: Strong Scalability of Parallel Schwarz with DTK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Appendix. Multiscale Modeling of Localization</vt:lpstr>
      <vt:lpstr>Appendix.  Parallelization via DTK: Weak Scaling on Cubes Problem</vt:lpstr>
      <vt:lpstr>Appendix.  Parallelization via DTK: Strong Scaling on Cubes Problem</vt:lpstr>
      <vt:lpstr>PowerPoint Presentation</vt:lpstr>
      <vt:lpstr>Appendix.  Tensile Bar</vt:lpstr>
      <vt:lpstr>Appendix.  Tensile Bar: Meso-Macroscale Coupling</vt:lpstr>
      <vt:lpstr>Appendix.  Tensile Bar: Results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Windows User</cp:lastModifiedBy>
  <cp:revision>454</cp:revision>
  <cp:lastPrinted>2015-07-21T17:54:29Z</cp:lastPrinted>
  <dcterms:created xsi:type="dcterms:W3CDTF">2011-10-03T16:15:05Z</dcterms:created>
  <dcterms:modified xsi:type="dcterms:W3CDTF">2017-06-12T13:48:37Z</dcterms:modified>
</cp:coreProperties>
</file>