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65"/>
  </p:notesMasterIdLst>
  <p:sldIdLst>
    <p:sldId id="256" r:id="rId3"/>
    <p:sldId id="1017" r:id="rId4"/>
    <p:sldId id="697" r:id="rId5"/>
    <p:sldId id="1021" r:id="rId6"/>
    <p:sldId id="1022" r:id="rId7"/>
    <p:sldId id="785" r:id="rId8"/>
    <p:sldId id="786" r:id="rId9"/>
    <p:sldId id="695" r:id="rId10"/>
    <p:sldId id="1379" r:id="rId11"/>
    <p:sldId id="897" r:id="rId12"/>
    <p:sldId id="764" r:id="rId13"/>
    <p:sldId id="765" r:id="rId14"/>
    <p:sldId id="791" r:id="rId15"/>
    <p:sldId id="788" r:id="rId16"/>
    <p:sldId id="766" r:id="rId17"/>
    <p:sldId id="1375" r:id="rId18"/>
    <p:sldId id="937" r:id="rId19"/>
    <p:sldId id="792" r:id="rId20"/>
    <p:sldId id="768" r:id="rId21"/>
    <p:sldId id="769" r:id="rId22"/>
    <p:sldId id="793" r:id="rId23"/>
    <p:sldId id="789" r:id="rId24"/>
    <p:sldId id="1024" r:id="rId25"/>
    <p:sldId id="715" r:id="rId26"/>
    <p:sldId id="716" r:id="rId27"/>
    <p:sldId id="717" r:id="rId28"/>
    <p:sldId id="1373" r:id="rId29"/>
    <p:sldId id="1372" r:id="rId30"/>
    <p:sldId id="915" r:id="rId31"/>
    <p:sldId id="719" r:id="rId32"/>
    <p:sldId id="720" r:id="rId33"/>
    <p:sldId id="722" r:id="rId34"/>
    <p:sldId id="1004" r:id="rId35"/>
    <p:sldId id="1377" r:id="rId36"/>
    <p:sldId id="1378" r:id="rId37"/>
    <p:sldId id="790" r:id="rId38"/>
    <p:sldId id="754" r:id="rId39"/>
    <p:sldId id="724" r:id="rId40"/>
    <p:sldId id="742" r:id="rId41"/>
    <p:sldId id="1006" r:id="rId42"/>
    <p:sldId id="746" r:id="rId43"/>
    <p:sldId id="703" r:id="rId44"/>
    <p:sldId id="704" r:id="rId45"/>
    <p:sldId id="705" r:id="rId46"/>
    <p:sldId id="706" r:id="rId47"/>
    <p:sldId id="707" r:id="rId48"/>
    <p:sldId id="708" r:id="rId49"/>
    <p:sldId id="752" r:id="rId50"/>
    <p:sldId id="1008" r:id="rId51"/>
    <p:sldId id="1009" r:id="rId52"/>
    <p:sldId id="1010" r:id="rId53"/>
    <p:sldId id="1011" r:id="rId54"/>
    <p:sldId id="794" r:id="rId55"/>
    <p:sldId id="1012" r:id="rId56"/>
    <p:sldId id="1013" r:id="rId57"/>
    <p:sldId id="1014" r:id="rId58"/>
    <p:sldId id="1015" r:id="rId59"/>
    <p:sldId id="796" r:id="rId60"/>
    <p:sldId id="795" r:id="rId61"/>
    <p:sldId id="1003" r:id="rId62"/>
    <p:sldId id="1380" r:id="rId63"/>
    <p:sldId id="771" r:id="rId6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ezaur, Irina" initials="TI" lastIdx="1" clrIdx="0">
    <p:extLst>
      <p:ext uri="{19B8F6BF-5375-455C-9EA6-DF929625EA0E}">
        <p15:presenceInfo xmlns:p15="http://schemas.microsoft.com/office/powerpoint/2012/main" userId="S-1-5-21-2076390139-1363556362-943750798-38630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CCFF"/>
    <a:srgbClr val="FFFF99"/>
    <a:srgbClr val="CCFF99"/>
    <a:srgbClr val="A5F7BA"/>
    <a:srgbClr val="CCFFCC"/>
    <a:srgbClr val="3B6146"/>
    <a:srgbClr val="FFCCCC"/>
    <a:srgbClr val="F5D699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250" autoAdjust="0"/>
    <p:restoredTop sz="88220" autoAdjust="0"/>
  </p:normalViewPr>
  <p:slideViewPr>
    <p:cSldViewPr>
      <p:cViewPr varScale="1">
        <p:scale>
          <a:sx n="66" d="100"/>
          <a:sy n="66" d="100"/>
        </p:scale>
        <p:origin x="91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2000">
                <a:latin typeface="Arial"/>
              </a:rPr>
              <a:t>Click to edit the notes format</a:t>
            </a:r>
            <a:endParaRPr/>
          </a:p>
        </p:txBody>
      </p:sp>
      <p:sp>
        <p:nvSpPr>
          <p:cNvPr id="95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1400">
                <a:latin typeface="Times New Roman"/>
              </a:rPr>
              <a:t>&lt;header&gt;</a:t>
            </a:r>
            <a:endParaRPr/>
          </a:p>
        </p:txBody>
      </p:sp>
      <p:sp>
        <p:nvSpPr>
          <p:cNvPr id="96" name="PlaceHolder 3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en-US" sz="1400">
                <a:latin typeface="Times New Roman"/>
              </a:rPr>
              <a:t>&lt;date/time&gt;</a:t>
            </a:r>
            <a:endParaRPr/>
          </a:p>
        </p:txBody>
      </p:sp>
      <p:sp>
        <p:nvSpPr>
          <p:cNvPr id="97" name="PlaceHolder 4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US" sz="1400">
                <a:latin typeface="Times New Roman"/>
              </a:rPr>
              <a:t>&lt;footer&gt;</a:t>
            </a:r>
            <a:endParaRPr/>
          </a:p>
        </p:txBody>
      </p:sp>
      <p:sp>
        <p:nvSpPr>
          <p:cNvPr id="98" name="PlaceHolder 5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F120E57E-9835-49EF-AFBF-C392330F5E4E}" type="slidenum">
              <a:rPr lang="en-US" sz="1400">
                <a:latin typeface="Times New Roman"/>
              </a:r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5076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52228" name="Header Placeholder 3"/>
          <p:cNvSpPr txBox="1">
            <a:spLocks noGrp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46880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F120E57E-9835-49EF-AFBF-C392330F5E4E}" type="slidenum">
              <a:rPr lang="en-US" sz="1400" smtClean="0">
                <a:latin typeface="Times New Roman"/>
              </a:r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6300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2x is </a:t>
            </a:r>
            <a:r>
              <a:rPr lang="en-US" baseline="0"/>
              <a:t>not superb </a:t>
            </a:r>
            <a:r>
              <a:rPr lang="en-US" baseline="0" dirty="0"/>
              <a:t>for Waterman – 16x expected if memory bound; we’re latency bound -&gt; if fix yellow, will be closer to 16x speedup (blue is probably 16x speedup; blue is latency bound + bandwidth bound) </a:t>
            </a:r>
          </a:p>
          <a:p>
            <a:r>
              <a:rPr lang="en-US" baseline="0" dirty="0"/>
              <a:t>Ride +X is faster b/c Power8 is known to be slow </a:t>
            </a:r>
          </a:p>
          <a:p>
            <a:r>
              <a:rPr lang="en-US" baseline="0" dirty="0"/>
              <a:t>In general, should expect no speedup with +X and OpenMP – what we see for </a:t>
            </a:r>
            <a:r>
              <a:rPr lang="en-US" baseline="0" dirty="0" err="1"/>
              <a:t>blake</a:t>
            </a:r>
            <a:endParaRPr lang="en-US" baseline="0" dirty="0"/>
          </a:p>
          <a:p>
            <a:r>
              <a:rPr lang="en-US" baseline="0" dirty="0"/>
              <a:t>   - other platforms: extra threads shouldn’t help, but they do; caching with threads may be helping </a:t>
            </a:r>
          </a:p>
          <a:p>
            <a:endParaRPr lang="en-US" baseline="0" dirty="0"/>
          </a:p>
          <a:p>
            <a:r>
              <a:rPr lang="en-US" baseline="0" dirty="0"/>
              <a:t>Yellow running only on host – export of matrix -&gt; need to switch to </a:t>
            </a:r>
            <a:r>
              <a:rPr lang="en-US" baseline="0" dirty="0" err="1"/>
              <a:t>FECrsMatrix</a:t>
            </a:r>
            <a:r>
              <a:rPr lang="en-US" baseline="0" dirty="0"/>
              <a:t> </a:t>
            </a:r>
          </a:p>
          <a:p>
            <a:r>
              <a:rPr lang="en-US" baseline="0" dirty="0" err="1"/>
              <a:t>GPUDirect</a:t>
            </a:r>
            <a:r>
              <a:rPr lang="en-US" baseline="0" dirty="0"/>
              <a:t> has to do with CUDA-aware MPI -&gt; multi-lab system with POWER systems (multi-year issue)</a:t>
            </a:r>
          </a:p>
          <a:p>
            <a:r>
              <a:rPr lang="en-US" baseline="0" dirty="0"/>
              <a:t>	- one of the reasons next system is Cray!  Next systems will be Cray with AMD GPUs.</a:t>
            </a:r>
          </a:p>
          <a:p>
            <a:r>
              <a:rPr lang="en-US" baseline="0" dirty="0"/>
              <a:t>	- has to do with CUDA not playing well with MPI on power systems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F120E57E-9835-49EF-AFBF-C392330F5E4E}" type="slidenum">
              <a:rPr lang="en-US" sz="1400" smtClean="0">
                <a:latin typeface="Times New Roman"/>
              </a:r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4967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- We haven’t updated results if POWER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F120E57E-9835-49EF-AFBF-C392330F5E4E}" type="slidenum">
              <a:rPr lang="en-US" sz="1400" smtClean="0">
                <a:latin typeface="Times New Roman"/>
              </a:r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0828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74694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9CB7F0-2855-402D-B1BE-EE1D4ECA2818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8574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9CB7F0-2855-402D-B1BE-EE1D4ECA2818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4492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9CB7F0-2855-402D-B1BE-EE1D4ECA2818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1142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9CB7F0-2855-402D-B1BE-EE1D4ECA2818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6788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9CB7F0-2855-402D-B1BE-EE1D4ECA2818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091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F120E57E-9835-49EF-AFBF-C392330F5E4E}" type="slidenum">
              <a:rPr lang="en-US" sz="1400" smtClean="0">
                <a:latin typeface="Times New Roman"/>
              </a:r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7905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F120E57E-9835-49EF-AFBF-C392330F5E4E}" type="slidenum">
              <a:rPr lang="en-US" sz="1400" smtClean="0">
                <a:latin typeface="Times New Roman"/>
              </a:r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9900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See: https://pdfs.semanticscholar.org/280a/1f2f3fa5aea7d2fd380a408512b40a871be6.pdf (R.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Bridson</a:t>
            </a:r>
            <a:r>
              <a:rPr lang="en-US" baseline="0" dirty="0" smtClean="0"/>
              <a:t>, W.-P. Tang, Multi-resolution approximate inverse preconditioners.</a:t>
            </a:r>
            <a:endParaRPr lang="en-US" dirty="0" smtClean="0"/>
          </a:p>
          <a:p>
            <a:pPr marL="171450" indent="-171450">
              <a:buFontTx/>
              <a:buChar char="-"/>
            </a:pPr>
            <a:r>
              <a:rPr lang="en-US" dirty="0" smtClean="0"/>
              <a:t>Condition </a:t>
            </a:r>
            <a:r>
              <a:rPr lang="en-US" dirty="0"/>
              <a:t>number = 9.5364e+12 for FO_AIS problem in tests/small/</a:t>
            </a:r>
            <a:r>
              <a:rPr lang="en-US" dirty="0" err="1"/>
              <a:t>LandIce</a:t>
            </a:r>
            <a:r>
              <a:rPr lang="en-US" dirty="0"/>
              <a:t> directory </a:t>
            </a:r>
            <a:r>
              <a:rPr lang="pt-BR" dirty="0"/>
              <a:t>num_nodes = 314,724 , num_elem = 255,465 (hex)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Condition number = 9.8492e+08 for FO_GIS </a:t>
            </a:r>
            <a:r>
              <a:rPr lang="en-US" dirty="0" err="1"/>
              <a:t>unstruct</a:t>
            </a:r>
            <a:r>
              <a:rPr lang="en-US" dirty="0"/>
              <a:t> problem in tests/small/</a:t>
            </a:r>
            <a:r>
              <a:rPr lang="en-US" dirty="0" err="1"/>
              <a:t>LandIce</a:t>
            </a:r>
            <a:r>
              <a:rPr lang="en-US" dirty="0"/>
              <a:t> directory </a:t>
            </a:r>
            <a:r>
              <a:rPr lang="pt-BR" dirty="0"/>
              <a:t>num_nodes = 12522, num_elem = 55350 (tet)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Condition number = 2.6254e+11 for gis-1-7km </a:t>
            </a:r>
            <a:r>
              <a:rPr lang="en-US" dirty="0" err="1"/>
              <a:t>unstruct</a:t>
            </a:r>
            <a:r>
              <a:rPr lang="en-US" dirty="0"/>
              <a:t> problem </a:t>
            </a:r>
            <a:r>
              <a:rPr lang="pt-BR" dirty="0"/>
              <a:t> num_nodes = 2,760,230, num_elem = 4,799,300 (tet)</a:t>
            </a:r>
          </a:p>
          <a:p>
            <a:endParaRPr lang="en-US" dirty="0"/>
          </a:p>
          <a:p>
            <a:r>
              <a:rPr lang="en-US" dirty="0"/>
              <a:t>- AMG: Gauss-Seidel</a:t>
            </a:r>
            <a:r>
              <a:rPr lang="en-US" baseline="0" dirty="0"/>
              <a:t> smoothing on finest level (where lines are defined in mesh extruded direction), Chebyshev smoothing on coarser levels.</a:t>
            </a:r>
          </a:p>
          <a:p>
            <a:r>
              <a:rPr lang="en-US" baseline="0" dirty="0"/>
              <a:t>- ILU: ordering is important to maintain acceptable convergence rates (need row-wise ordering)!</a:t>
            </a:r>
          </a:p>
          <a:p>
            <a:r>
              <a:rPr lang="en-US" baseline="0" dirty="0"/>
              <a:t>- GMRES less sensitive than CG to rounding errors associated w/ severe ill-conditioning introduced by presence of ice shelves.</a:t>
            </a:r>
          </a:p>
          <a:p>
            <a:r>
              <a:rPr lang="en-US" baseline="0" dirty="0"/>
              <a:t>- CG and GMRES minimize different norms.</a:t>
            </a:r>
          </a:p>
          <a:p>
            <a:r>
              <a:rPr lang="en-US" baseline="0" dirty="0"/>
              <a:t>- Floating ice shelves: matrix entries corresponding to vertical coupling are much stronger than entries corresponding to horizontal coupling.  Vertical grid lines lie within ice shelves, top/bottom BCs resemble Neumann conditions and so the submatrix associated with the vertical lines is nearly singular.  Ill-conditioning creates challenges for solver. 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9CB7F0-2855-402D-B1BE-EE1D4ECA2818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441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shouldn’t be too bad to port MG – relies on FEA </a:t>
            </a:r>
          </a:p>
          <a:p>
            <a:pPr marL="171450" indent="-171450">
              <a:buFontTx/>
              <a:buChar char="-"/>
            </a:pPr>
            <a:r>
              <a:rPr lang="en-US" dirty="0"/>
              <a:t>Researchers are working on 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Tridiags</a:t>
            </a:r>
            <a:r>
              <a:rPr lang="en-US" dirty="0"/>
              <a:t> may not be there in Ifpack2 – ask Luc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9CB7F0-2855-402D-B1BE-EE1D4ECA2818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3297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shouldn’t be too bad to port MG – relies on FEA </a:t>
            </a:r>
          </a:p>
          <a:p>
            <a:pPr marL="171450" indent="-171450">
              <a:buFontTx/>
              <a:buChar char="-"/>
            </a:pPr>
            <a:r>
              <a:rPr lang="en-US" dirty="0"/>
              <a:t>Researchers are working 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9CB7F0-2855-402D-B1BE-EE1D4ECA2818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5664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F120E57E-9835-49EF-AFBF-C392330F5E4E}" type="slidenum">
              <a:rPr lang="en-US" sz="1400" smtClean="0">
                <a:latin typeface="Times New Roman"/>
              </a:r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3069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24098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F120E57E-9835-49EF-AFBF-C392330F5E4E}" type="slidenum">
              <a:rPr lang="en-US" sz="1400" smtClean="0">
                <a:latin typeface="Times New Roman"/>
              </a:r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0485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9CB7F0-2855-402D-B1BE-EE1D4ECA2818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6125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9CB7F0-2855-402D-B1BE-EE1D4ECA2818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5929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9CB7F0-2855-402D-B1BE-EE1D4ECA2818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84410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F120E57E-9835-49EF-AFBF-C392330F5E4E}" type="slidenum">
              <a:rPr lang="en-US" sz="1400" smtClean="0">
                <a:latin typeface="Times New Roman"/>
              </a:r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4219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F120E57E-9835-49EF-AFBF-C392330F5E4E}" type="slidenum">
              <a:rPr lang="en-US" sz="1400" smtClean="0">
                <a:latin typeface="Times New Roman"/>
              </a:r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34696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As we move towards systems with more flops and higher costs of memory mgt, gather/scatter becomes more important -&gt; go “matrix-free”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F120E57E-9835-49EF-AFBF-C392330F5E4E}" type="slidenum">
              <a:rPr lang="en-US" sz="1400" smtClean="0">
                <a:latin typeface="Times New Roman"/>
              </a:r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83982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9CB7F0-2855-402D-B1BE-EE1D4ECA2818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91398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FIXME: is “thin direction” correct for floating ice?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9CB7F0-2855-402D-B1BE-EE1D4ECA2818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67494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TODO: ask Mauro regarding status of this.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9CB7F0-2855-402D-B1BE-EE1D4ECA2818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83349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F120E57E-9835-49EF-AFBF-C392330F5E4E}" type="slidenum">
              <a:rPr lang="en-US" sz="1400" smtClean="0">
                <a:latin typeface="Times New Roman"/>
              </a:rPr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01950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Heirarchical</a:t>
            </a:r>
            <a:r>
              <a:rPr lang="en-US" dirty="0"/>
              <a:t> parallelism was slower on CPU </a:t>
            </a:r>
          </a:p>
          <a:p>
            <a:pPr marL="171450" indent="-171450">
              <a:buFontTx/>
              <a:buChar char="-"/>
            </a:pPr>
            <a:r>
              <a:rPr lang="en-US" dirty="0"/>
              <a:t>Bloated code – not path forward for research code 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TODO: talk to Jonathan re: </a:t>
            </a:r>
            <a:r>
              <a:rPr lang="en-US" dirty="0" err="1"/>
              <a:t>MueLu</a:t>
            </a:r>
            <a:r>
              <a:rPr lang="en-US" dirty="0"/>
              <a:t>/Ifpack2 status </a:t>
            </a:r>
          </a:p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F120E57E-9835-49EF-AFBF-C392330F5E4E}" type="slidenum">
              <a:rPr lang="en-US" sz="1400" smtClean="0">
                <a:latin typeface="Times New Roman"/>
              </a:rPr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1296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61717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06841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0372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0499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5218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Ask Jerry: is this still accurate?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F120E57E-9835-49EF-AFBF-C392330F5E4E}" type="slidenum">
              <a:rPr lang="en-US" sz="1400" smtClean="0">
                <a:latin typeface="Times New Roman"/>
              </a:r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335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9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457200" y="1278720"/>
            <a:ext cx="8229240" cy="2311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1" name="PlaceHolder 3"/>
          <p:cNvSpPr>
            <a:spLocks noGrp="1"/>
          </p:cNvSpPr>
          <p:nvPr>
            <p:ph type="body"/>
          </p:nvPr>
        </p:nvSpPr>
        <p:spPr>
          <a:xfrm>
            <a:off x="457200" y="3810600"/>
            <a:ext cx="8229240" cy="2311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9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278720"/>
            <a:ext cx="4015800" cy="2311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4674240" y="1278720"/>
            <a:ext cx="4015800" cy="2311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4674240" y="3810600"/>
            <a:ext cx="4015800" cy="2311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6" name="PlaceHolder 5"/>
          <p:cNvSpPr>
            <a:spLocks noGrp="1"/>
          </p:cNvSpPr>
          <p:nvPr>
            <p:ph type="body"/>
          </p:nvPr>
        </p:nvSpPr>
        <p:spPr>
          <a:xfrm>
            <a:off x="457200" y="3810600"/>
            <a:ext cx="4015800" cy="2311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9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457200" y="1278720"/>
            <a:ext cx="8229240" cy="4847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457200" y="1278720"/>
            <a:ext cx="8229240" cy="4847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50" name="Picture 49"/>
          <p:cNvPicPr/>
          <p:nvPr/>
        </p:nvPicPr>
        <p:blipFill>
          <a:blip r:embed="rId2"/>
          <a:stretch/>
        </p:blipFill>
        <p:spPr>
          <a:xfrm>
            <a:off x="1532520" y="1278720"/>
            <a:ext cx="6078240" cy="4847040"/>
          </a:xfrm>
          <a:prstGeom prst="rect">
            <a:avLst/>
          </a:prstGeom>
          <a:ln>
            <a:noFill/>
          </a:ln>
        </p:spPr>
      </p:pic>
      <p:pic>
        <p:nvPicPr>
          <p:cNvPr id="51" name="Picture 50"/>
          <p:cNvPicPr/>
          <p:nvPr/>
        </p:nvPicPr>
        <p:blipFill>
          <a:blip r:embed="rId2"/>
          <a:stretch/>
        </p:blipFill>
        <p:spPr>
          <a:xfrm>
            <a:off x="1532520" y="1278720"/>
            <a:ext cx="6078240" cy="48470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9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1" name="PlaceHolder 2"/>
          <p:cNvSpPr>
            <a:spLocks noGrp="1"/>
          </p:cNvSpPr>
          <p:nvPr>
            <p:ph type="subTitle"/>
          </p:nvPr>
        </p:nvSpPr>
        <p:spPr>
          <a:xfrm>
            <a:off x="457200" y="1278720"/>
            <a:ext cx="8229240" cy="48470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9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457200" y="1278720"/>
            <a:ext cx="8229240" cy="4847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9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457200" y="1278720"/>
            <a:ext cx="4015800" cy="4847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4674240" y="1278720"/>
            <a:ext cx="4015800" cy="4847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9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subTitle"/>
          </p:nvPr>
        </p:nvSpPr>
        <p:spPr>
          <a:xfrm>
            <a:off x="457200" y="0"/>
            <a:ext cx="8229240" cy="45972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9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57200" y="1278720"/>
            <a:ext cx="4015800" cy="2311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57200" y="3810600"/>
            <a:ext cx="4015800" cy="2311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4674240" y="1278720"/>
            <a:ext cx="4015800" cy="4847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9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9" name="PlaceHolder 2"/>
          <p:cNvSpPr>
            <a:spLocks noGrp="1"/>
          </p:cNvSpPr>
          <p:nvPr>
            <p:ph type="subTitle"/>
          </p:nvPr>
        </p:nvSpPr>
        <p:spPr>
          <a:xfrm>
            <a:off x="457200" y="1278720"/>
            <a:ext cx="8229240" cy="48470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9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457200" y="1278720"/>
            <a:ext cx="4015800" cy="4847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4674240" y="1278720"/>
            <a:ext cx="4015800" cy="2311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6" name="PlaceHolder 4"/>
          <p:cNvSpPr>
            <a:spLocks noGrp="1"/>
          </p:cNvSpPr>
          <p:nvPr>
            <p:ph type="body"/>
          </p:nvPr>
        </p:nvSpPr>
        <p:spPr>
          <a:xfrm>
            <a:off x="4674240" y="3810600"/>
            <a:ext cx="4015800" cy="2311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9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457200" y="1278720"/>
            <a:ext cx="4015800" cy="2311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4674240" y="1278720"/>
            <a:ext cx="4015800" cy="2311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0" name="PlaceHolder 4"/>
          <p:cNvSpPr>
            <a:spLocks noGrp="1"/>
          </p:cNvSpPr>
          <p:nvPr>
            <p:ph type="body"/>
          </p:nvPr>
        </p:nvSpPr>
        <p:spPr>
          <a:xfrm>
            <a:off x="457200" y="3810600"/>
            <a:ext cx="8229240" cy="2311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9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457200" y="1278720"/>
            <a:ext cx="8229240" cy="2311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3" name="PlaceHolder 3"/>
          <p:cNvSpPr>
            <a:spLocks noGrp="1"/>
          </p:cNvSpPr>
          <p:nvPr>
            <p:ph type="body"/>
          </p:nvPr>
        </p:nvSpPr>
        <p:spPr>
          <a:xfrm>
            <a:off x="457200" y="3810600"/>
            <a:ext cx="8229240" cy="2311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9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85" name="PlaceHolder 2"/>
          <p:cNvSpPr>
            <a:spLocks noGrp="1"/>
          </p:cNvSpPr>
          <p:nvPr>
            <p:ph type="body"/>
          </p:nvPr>
        </p:nvSpPr>
        <p:spPr>
          <a:xfrm>
            <a:off x="457200" y="1278720"/>
            <a:ext cx="4015800" cy="2311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6" name="PlaceHolder 3"/>
          <p:cNvSpPr>
            <a:spLocks noGrp="1"/>
          </p:cNvSpPr>
          <p:nvPr>
            <p:ph type="body"/>
          </p:nvPr>
        </p:nvSpPr>
        <p:spPr>
          <a:xfrm>
            <a:off x="4674240" y="1278720"/>
            <a:ext cx="4015800" cy="2311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7" name="PlaceHolder 4"/>
          <p:cNvSpPr>
            <a:spLocks noGrp="1"/>
          </p:cNvSpPr>
          <p:nvPr>
            <p:ph type="body"/>
          </p:nvPr>
        </p:nvSpPr>
        <p:spPr>
          <a:xfrm>
            <a:off x="4674240" y="3810600"/>
            <a:ext cx="4015800" cy="2311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8" name="PlaceHolder 5"/>
          <p:cNvSpPr>
            <a:spLocks noGrp="1"/>
          </p:cNvSpPr>
          <p:nvPr>
            <p:ph type="body"/>
          </p:nvPr>
        </p:nvSpPr>
        <p:spPr>
          <a:xfrm>
            <a:off x="457200" y="3810600"/>
            <a:ext cx="4015800" cy="2311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9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457200" y="1278720"/>
            <a:ext cx="8229240" cy="4847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1" name="PlaceHolder 3"/>
          <p:cNvSpPr>
            <a:spLocks noGrp="1"/>
          </p:cNvSpPr>
          <p:nvPr>
            <p:ph type="body"/>
          </p:nvPr>
        </p:nvSpPr>
        <p:spPr>
          <a:xfrm>
            <a:off x="457200" y="1278720"/>
            <a:ext cx="8229240" cy="4847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92" name="Picture 91"/>
          <p:cNvPicPr/>
          <p:nvPr/>
        </p:nvPicPr>
        <p:blipFill>
          <a:blip r:embed="rId2"/>
          <a:stretch/>
        </p:blipFill>
        <p:spPr>
          <a:xfrm>
            <a:off x="1532520" y="1278720"/>
            <a:ext cx="6078240" cy="4847040"/>
          </a:xfrm>
          <a:prstGeom prst="rect">
            <a:avLst/>
          </a:prstGeom>
          <a:ln>
            <a:noFill/>
          </a:ln>
        </p:spPr>
      </p:pic>
      <p:pic>
        <p:nvPicPr>
          <p:cNvPr id="93" name="Picture 92"/>
          <p:cNvPicPr/>
          <p:nvPr/>
        </p:nvPicPr>
        <p:blipFill>
          <a:blip r:embed="rId2"/>
          <a:stretch/>
        </p:blipFill>
        <p:spPr>
          <a:xfrm>
            <a:off x="1532520" y="1278720"/>
            <a:ext cx="6078240" cy="48470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9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457200" y="1278720"/>
            <a:ext cx="8229240" cy="4847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9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278720"/>
            <a:ext cx="4015800" cy="4847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278720"/>
            <a:ext cx="4015800" cy="4847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9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subTitle"/>
          </p:nvPr>
        </p:nvSpPr>
        <p:spPr>
          <a:xfrm>
            <a:off x="457200" y="0"/>
            <a:ext cx="8229240" cy="45972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9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457200" y="1278720"/>
            <a:ext cx="4015800" cy="2311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457200" y="3810600"/>
            <a:ext cx="4015800" cy="2311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4674240" y="1278720"/>
            <a:ext cx="4015800" cy="4847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9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278720"/>
            <a:ext cx="4015800" cy="4847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674240" y="1278720"/>
            <a:ext cx="4015800" cy="2311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4674240" y="3810600"/>
            <a:ext cx="4015800" cy="2311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9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457200" y="1278720"/>
            <a:ext cx="4015800" cy="2311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4674240" y="1278720"/>
            <a:ext cx="4015800" cy="2311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8" name="PlaceHolder 4"/>
          <p:cNvSpPr>
            <a:spLocks noGrp="1"/>
          </p:cNvSpPr>
          <p:nvPr>
            <p:ph type="body"/>
          </p:nvPr>
        </p:nvSpPr>
        <p:spPr>
          <a:xfrm>
            <a:off x="457200" y="3810600"/>
            <a:ext cx="8229240" cy="2311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ustomShape 1"/>
          <p:cNvSpPr/>
          <p:nvPr/>
        </p:nvSpPr>
        <p:spPr>
          <a:xfrm>
            <a:off x="0" y="6553080"/>
            <a:ext cx="9143640" cy="304560"/>
          </a:xfrm>
          <a:prstGeom prst="rect">
            <a:avLst/>
          </a:prstGeom>
          <a:solidFill>
            <a:srgbClr val="9E8C78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9" name="CustomShape 2"/>
          <p:cNvSpPr/>
          <p:nvPr/>
        </p:nvSpPr>
        <p:spPr>
          <a:xfrm>
            <a:off x="0" y="6451560"/>
            <a:ext cx="9143640" cy="75960"/>
          </a:xfrm>
          <a:prstGeom prst="rect">
            <a:avLst/>
          </a:prstGeom>
          <a:solidFill>
            <a:srgbClr val="80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2" name="Picture 8"/>
          <p:cNvPicPr/>
          <p:nvPr/>
        </p:nvPicPr>
        <p:blipFill>
          <a:blip r:embed="rId14"/>
          <a:stretch/>
        </p:blipFill>
        <p:spPr>
          <a:xfrm>
            <a:off x="8001000" y="228600"/>
            <a:ext cx="936360" cy="410760"/>
          </a:xfrm>
          <a:prstGeom prst="rect">
            <a:avLst/>
          </a:prstGeom>
          <a:ln w="9360">
            <a:noFill/>
          </a:ln>
        </p:spPr>
      </p:pic>
      <p:sp>
        <p:nvSpPr>
          <p:cNvPr id="3" name="CustomShape 3"/>
          <p:cNvSpPr/>
          <p:nvPr/>
        </p:nvSpPr>
        <p:spPr>
          <a:xfrm>
            <a:off x="0" y="0"/>
            <a:ext cx="9143640" cy="2514240"/>
          </a:xfrm>
          <a:prstGeom prst="rect">
            <a:avLst/>
          </a:prstGeom>
          <a:solidFill>
            <a:srgbClr val="102E54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4" name="Picture 6"/>
          <p:cNvPicPr/>
          <p:nvPr/>
        </p:nvPicPr>
        <p:blipFill>
          <a:blip r:embed="rId15"/>
          <a:stretch/>
        </p:blipFill>
        <p:spPr>
          <a:xfrm>
            <a:off x="6934320" y="1008000"/>
            <a:ext cx="1523520" cy="585360"/>
          </a:xfrm>
          <a:prstGeom prst="rect">
            <a:avLst/>
          </a:prstGeom>
          <a:ln w="9360">
            <a:noFill/>
          </a:ln>
        </p:spPr>
      </p:pic>
      <p:pic>
        <p:nvPicPr>
          <p:cNvPr id="5" name="Picture 7"/>
          <p:cNvPicPr/>
          <p:nvPr/>
        </p:nvPicPr>
        <p:blipFill>
          <a:blip r:embed="rId16"/>
          <a:stretch/>
        </p:blipFill>
        <p:spPr>
          <a:xfrm>
            <a:off x="1227240" y="1185840"/>
            <a:ext cx="5393880" cy="304560"/>
          </a:xfrm>
          <a:prstGeom prst="rect">
            <a:avLst/>
          </a:prstGeom>
          <a:ln w="9360">
            <a:noFill/>
          </a:ln>
        </p:spPr>
      </p:pic>
      <p:sp>
        <p:nvSpPr>
          <p:cNvPr id="6" name="CustomShape 4"/>
          <p:cNvSpPr/>
          <p:nvPr/>
        </p:nvSpPr>
        <p:spPr>
          <a:xfrm>
            <a:off x="0" y="6553080"/>
            <a:ext cx="9143640" cy="304560"/>
          </a:xfrm>
          <a:prstGeom prst="rect">
            <a:avLst/>
          </a:prstGeom>
          <a:solidFill>
            <a:srgbClr val="9E8C78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7" name="CustomShape 5"/>
          <p:cNvSpPr/>
          <p:nvPr/>
        </p:nvSpPr>
        <p:spPr>
          <a:xfrm>
            <a:off x="0" y="6451560"/>
            <a:ext cx="9143640" cy="75960"/>
          </a:xfrm>
          <a:prstGeom prst="rect">
            <a:avLst/>
          </a:prstGeom>
          <a:solidFill>
            <a:srgbClr val="80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8" name="Picture 13"/>
          <p:cNvPicPr/>
          <p:nvPr/>
        </p:nvPicPr>
        <p:blipFill>
          <a:blip r:embed="rId17"/>
          <a:stretch/>
        </p:blipFill>
        <p:spPr>
          <a:xfrm>
            <a:off x="212760" y="6119640"/>
            <a:ext cx="1023480" cy="247320"/>
          </a:xfrm>
          <a:prstGeom prst="rect">
            <a:avLst/>
          </a:prstGeom>
          <a:ln w="9360">
            <a:noFill/>
          </a:ln>
        </p:spPr>
      </p:pic>
      <p:sp>
        <p:nvSpPr>
          <p:cNvPr id="9" name="CustomShape 6"/>
          <p:cNvSpPr/>
          <p:nvPr/>
        </p:nvSpPr>
        <p:spPr>
          <a:xfrm>
            <a:off x="0" y="2590920"/>
            <a:ext cx="3768480" cy="16149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400" strike="noStrike">
                <a:solidFill>
                  <a:srgbClr val="A6A6A6"/>
                </a:solidFill>
                <a:latin typeface="Arial"/>
              </a:rPr>
              <a:t>Photos placed in horizontal position 
with even amount of white space
 between photos and header</a:t>
            </a:r>
            <a:endParaRPr/>
          </a:p>
        </p:txBody>
      </p:sp>
      <p:sp>
        <p:nvSpPr>
          <p:cNvPr id="10" name="CustomShape 7"/>
          <p:cNvSpPr/>
          <p:nvPr/>
        </p:nvSpPr>
        <p:spPr>
          <a:xfrm>
            <a:off x="3852000" y="2590920"/>
            <a:ext cx="2285640" cy="16149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1" name="CustomShape 8"/>
          <p:cNvSpPr/>
          <p:nvPr/>
        </p:nvSpPr>
        <p:spPr>
          <a:xfrm>
            <a:off x="6226920" y="2590920"/>
            <a:ext cx="2916720" cy="16149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2" name="PlaceHolder 9"/>
          <p:cNvSpPr>
            <a:spLocks noGrp="1"/>
          </p:cNvSpPr>
          <p:nvPr>
            <p:ph type="title"/>
          </p:nvPr>
        </p:nvSpPr>
        <p:spPr>
          <a:xfrm>
            <a:off x="920520" y="4260240"/>
            <a:ext cx="7772040" cy="89784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r>
              <a:rPr lang="en-US" sz="4000" strike="noStrike">
                <a:solidFill>
                  <a:srgbClr val="9D8C78"/>
                </a:solidFill>
                <a:latin typeface="Calibri"/>
                <a:ea typeface="ＭＳ Ｐゴシック"/>
              </a:rPr>
              <a:t>Click to edit the title text formatClick to edit Master title style</a:t>
            </a:r>
            <a:endParaRPr/>
          </a:p>
        </p:txBody>
      </p:sp>
      <p:sp>
        <p:nvSpPr>
          <p:cNvPr id="13" name="PlaceHolder 10"/>
          <p:cNvSpPr>
            <a:spLocks noGrp="1"/>
          </p:cNvSpPr>
          <p:nvPr>
            <p:ph type="dt"/>
          </p:nvPr>
        </p:nvSpPr>
        <p:spPr>
          <a:xfrm>
            <a:off x="109440" y="4197600"/>
            <a:ext cx="931680" cy="2808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id="14" name="Picture 12"/>
          <p:cNvPicPr/>
          <p:nvPr/>
        </p:nvPicPr>
        <p:blipFill>
          <a:blip r:embed="rId18"/>
          <a:stretch/>
        </p:blipFill>
        <p:spPr>
          <a:xfrm>
            <a:off x="1380240" y="6115680"/>
            <a:ext cx="850320" cy="275760"/>
          </a:xfrm>
          <a:prstGeom prst="rect">
            <a:avLst/>
          </a:prstGeom>
          <a:ln w="9360">
            <a:noFill/>
          </a:ln>
        </p:spPr>
      </p:pic>
      <p:sp>
        <p:nvSpPr>
          <p:cNvPr id="15" name="PlaceHolder 11"/>
          <p:cNvSpPr>
            <a:spLocks noGrp="1"/>
          </p:cNvSpPr>
          <p:nvPr>
            <p:ph type="ftr"/>
          </p:nvPr>
        </p:nvSpPr>
        <p:spPr>
          <a:xfrm>
            <a:off x="3123360" y="6519240"/>
            <a:ext cx="2895120" cy="28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TEST</a:t>
            </a:r>
          </a:p>
        </p:txBody>
      </p:sp>
      <p:sp>
        <p:nvSpPr>
          <p:cNvPr id="16" name="CustomShape 12"/>
          <p:cNvSpPr/>
          <p:nvPr/>
        </p:nvSpPr>
        <p:spPr>
          <a:xfrm>
            <a:off x="3124080" y="6172200"/>
            <a:ext cx="5562360" cy="27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600" strike="noStrike">
                <a:solidFill>
                  <a:srgbClr val="000000"/>
                </a:solidFill>
                <a:latin typeface="Arial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SAND NO. 2011-XXXXP</a:t>
            </a:r>
            <a:endParaRPr/>
          </a:p>
        </p:txBody>
      </p:sp>
      <p:sp>
        <p:nvSpPr>
          <p:cNvPr id="17" name="PlaceHolder 1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en-US" sz="2400">
                <a:latin typeface="Calibri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>
                <a:latin typeface="Calibri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1600">
                <a:latin typeface="Calibri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1600">
                <a:latin typeface="Calibri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000">
                <a:latin typeface="Calibri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000">
                <a:latin typeface="Calibri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 sz="2000">
                <a:latin typeface="Calibri"/>
              </a:rPr>
              <a:t>Seventh Outline Level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dt="0"/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CustomShape 1"/>
          <p:cNvSpPr/>
          <p:nvPr/>
        </p:nvSpPr>
        <p:spPr>
          <a:xfrm>
            <a:off x="0" y="6553080"/>
            <a:ext cx="9143640" cy="304560"/>
          </a:xfrm>
          <a:prstGeom prst="rect">
            <a:avLst/>
          </a:prstGeom>
          <a:solidFill>
            <a:srgbClr val="9E8C78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53" name="CustomShape 2"/>
          <p:cNvSpPr/>
          <p:nvPr/>
        </p:nvSpPr>
        <p:spPr>
          <a:xfrm>
            <a:off x="0" y="6451560"/>
            <a:ext cx="9143640" cy="75960"/>
          </a:xfrm>
          <a:prstGeom prst="rect">
            <a:avLst/>
          </a:prstGeom>
          <a:solidFill>
            <a:srgbClr val="80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54" name="Picture 8"/>
          <p:cNvPicPr/>
          <p:nvPr/>
        </p:nvPicPr>
        <p:blipFill>
          <a:blip r:embed="rId14"/>
          <a:stretch/>
        </p:blipFill>
        <p:spPr>
          <a:xfrm>
            <a:off x="8001000" y="228600"/>
            <a:ext cx="936360" cy="410760"/>
          </a:xfrm>
          <a:prstGeom prst="rect">
            <a:avLst/>
          </a:prstGeom>
          <a:ln w="9360">
            <a:noFill/>
          </a:ln>
        </p:spPr>
      </p:pic>
      <p:sp>
        <p:nvSpPr>
          <p:cNvPr id="55" name="PlaceHolder 3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9144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4000" strike="noStrike">
                <a:solidFill>
                  <a:srgbClr val="102E54"/>
                </a:solidFill>
                <a:latin typeface="Calibri"/>
                <a:ea typeface="ＭＳ Ｐゴシック"/>
              </a:rPr>
              <a:t>Click to edit the title text formatClick to edit Master title style</a:t>
            </a:r>
            <a:endParaRPr/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57200" y="1278720"/>
            <a:ext cx="8229240" cy="4847040"/>
          </a:xfrm>
          <a:prstGeom prst="rect">
            <a:avLst/>
          </a:prstGeom>
        </p:spPr>
        <p:txBody>
          <a:bodyPr/>
          <a:lstStyle/>
          <a:p>
            <a:pPr>
              <a:buSzPct val="45000"/>
              <a:buFont typeface="StarSymbol"/>
              <a:buChar char=""/>
            </a:pPr>
            <a:r>
              <a:rPr lang="en-US" sz="2400" strike="noStrike">
                <a:solidFill>
                  <a:srgbClr val="000000"/>
                </a:solidFill>
                <a:latin typeface="Calibri"/>
                <a:ea typeface="ＭＳ Ｐゴシック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400" strike="noStrike">
                <a:solidFill>
                  <a:srgbClr val="000000"/>
                </a:solidFill>
                <a:latin typeface="Calibri"/>
                <a:ea typeface="ＭＳ Ｐゴシック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400" strike="noStrike">
                <a:solidFill>
                  <a:srgbClr val="000000"/>
                </a:solidFill>
                <a:latin typeface="Calibri"/>
                <a:ea typeface="ＭＳ Ｐゴシック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2400" strike="noStrike">
                <a:solidFill>
                  <a:srgbClr val="000000"/>
                </a:solidFill>
                <a:latin typeface="Calibri"/>
                <a:ea typeface="ＭＳ Ｐゴシック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400" strike="noStrike">
                <a:solidFill>
                  <a:srgbClr val="000000"/>
                </a:solidFill>
                <a:latin typeface="Calibri"/>
                <a:ea typeface="ＭＳ Ｐゴシック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400" strike="noStrike">
                <a:solidFill>
                  <a:srgbClr val="000000"/>
                </a:solidFill>
                <a:latin typeface="Calibri"/>
                <a:ea typeface="ＭＳ Ｐゴシック"/>
              </a:rPr>
              <a:t>Sixth Outline Level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"/>
            </a:pPr>
            <a:r>
              <a:rPr lang="en-US" sz="2400" strike="noStrike">
                <a:solidFill>
                  <a:srgbClr val="000000"/>
                </a:solidFill>
                <a:latin typeface="Calibri"/>
                <a:ea typeface="ＭＳ Ｐゴシック"/>
              </a:rPr>
              <a:t>Seventh Outline LevelClick to edit Master text styles</a:t>
            </a:r>
            <a:endParaRPr/>
          </a:p>
          <a:p>
            <a:pPr lvl="1">
              <a:lnSpc>
                <a:spcPct val="100000"/>
              </a:lnSpc>
              <a:buFont typeface="Wingdings" charset="2"/>
              <a:buChar char=""/>
            </a:pPr>
            <a:r>
              <a:rPr lang="en-US" sz="2000" strike="noStrike">
                <a:solidFill>
                  <a:srgbClr val="000000"/>
                </a:solidFill>
                <a:latin typeface="Calibri"/>
                <a:ea typeface="ＭＳ Ｐゴシック"/>
              </a:rPr>
              <a:t>Second level</a:t>
            </a:r>
            <a:endParaRPr/>
          </a:p>
          <a:p>
            <a:pPr lvl="2">
              <a:lnSpc>
                <a:spcPct val="100000"/>
              </a:lnSpc>
              <a:buFont typeface="Wingdings" charset="2"/>
              <a:buChar char=""/>
            </a:pPr>
            <a:r>
              <a:rPr lang="en-US" strike="noStrike">
                <a:solidFill>
                  <a:srgbClr val="000000"/>
                </a:solidFill>
                <a:latin typeface="Calibri"/>
                <a:ea typeface="ＭＳ Ｐゴシック"/>
              </a:rPr>
              <a:t>Third level</a:t>
            </a:r>
            <a:endParaRPr/>
          </a:p>
          <a:p>
            <a:pPr lvl="3">
              <a:lnSpc>
                <a:spcPct val="100000"/>
              </a:lnSpc>
              <a:buFont typeface="StarSymbol"/>
              <a:buChar char=""/>
            </a:pPr>
            <a:r>
              <a:rPr lang="en-US" sz="1600" strike="noStrike">
                <a:solidFill>
                  <a:srgbClr val="000000"/>
                </a:solidFill>
                <a:latin typeface="Calibri"/>
                <a:ea typeface="ＭＳ Ｐゴシック"/>
              </a:rPr>
              <a:t>Fourth level</a:t>
            </a:r>
            <a:endParaRPr/>
          </a:p>
          <a:p>
            <a:pPr lvl="4">
              <a:lnSpc>
                <a:spcPct val="100000"/>
              </a:lnSpc>
              <a:buFont typeface="StarSymbol"/>
              <a:buChar char="»"/>
            </a:pPr>
            <a:r>
              <a:rPr lang="en-US" sz="1600" strike="noStrike">
                <a:solidFill>
                  <a:srgbClr val="000000"/>
                </a:solidFill>
                <a:latin typeface="Calibri"/>
                <a:ea typeface="ＭＳ Ｐゴシック"/>
              </a:rPr>
              <a:t>Fifth level</a:t>
            </a:r>
            <a:endParaRPr/>
          </a:p>
        </p:txBody>
      </p:sp>
      <p:sp>
        <p:nvSpPr>
          <p:cNvPr id="57" name="PlaceHolder 5"/>
          <p:cNvSpPr>
            <a:spLocks noGrp="1"/>
          </p:cNvSpPr>
          <p:nvPr>
            <p:ph type="dt"/>
          </p:nvPr>
        </p:nvSpPr>
        <p:spPr>
          <a:xfrm>
            <a:off x="22320" y="6166800"/>
            <a:ext cx="2133360" cy="47592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58" name="PlaceHolder 6"/>
          <p:cNvSpPr>
            <a:spLocks noGrp="1"/>
          </p:cNvSpPr>
          <p:nvPr>
            <p:ph type="sldNum"/>
          </p:nvPr>
        </p:nvSpPr>
        <p:spPr>
          <a:xfrm>
            <a:off x="8305920" y="6153120"/>
            <a:ext cx="609120" cy="374400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100000"/>
              </a:lnSpc>
            </a:pPr>
            <a:fld id="{C5401BE9-B2E9-43D1-B495-9931CA1401D9}" type="slidenum">
              <a:rPr lang="en-US" sz="1400" strike="noStrike">
                <a:solidFill>
                  <a:srgbClr val="000000"/>
                </a:solidFill>
                <a:latin typeface="Calibri"/>
              </a:rPr>
              <a:t>‹#›</a:t>
            </a:fld>
            <a:endParaRPr/>
          </a:p>
        </p:txBody>
      </p:sp>
      <p:sp>
        <p:nvSpPr>
          <p:cNvPr id="59" name="PlaceHolder 7"/>
          <p:cNvSpPr>
            <a:spLocks noGrp="1"/>
          </p:cNvSpPr>
          <p:nvPr>
            <p:ph type="ftr"/>
          </p:nvPr>
        </p:nvSpPr>
        <p:spPr>
          <a:xfrm>
            <a:off x="3123360" y="6519240"/>
            <a:ext cx="2895120" cy="284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Minimal Subspace 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sldNum="0" hdr="0" dt="0"/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png"/><Relationship Id="rId5" Type="http://schemas.openxmlformats.org/officeDocument/2006/relationships/image" Target="../media/image7.w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hyperlink" Target="https://github.com/SNLComputation/Albany" TargetMode="External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12" Type="http://schemas.openxmlformats.org/officeDocument/2006/relationships/image" Target="../media/image3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dakota.sandia.gov/" TargetMode="External"/><Relationship Id="rId11" Type="http://schemas.openxmlformats.org/officeDocument/2006/relationships/image" Target="../media/image30.jpeg"/><Relationship Id="rId5" Type="http://schemas.openxmlformats.org/officeDocument/2006/relationships/hyperlink" Target="https://github.com/trilinos/Trilinos" TargetMode="External"/><Relationship Id="rId10" Type="http://schemas.openxmlformats.org/officeDocument/2006/relationships/image" Target="../media/image29.jpeg"/><Relationship Id="rId4" Type="http://schemas.openxmlformats.org/officeDocument/2006/relationships/image" Target="../media/image26.jpeg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2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5.png"/><Relationship Id="rId5" Type="http://schemas.openxmlformats.org/officeDocument/2006/relationships/image" Target="../media/image23.emf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2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5.png"/><Relationship Id="rId5" Type="http://schemas.openxmlformats.org/officeDocument/2006/relationships/image" Target="../media/image23.emf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2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5.png"/><Relationship Id="rId5" Type="http://schemas.openxmlformats.org/officeDocument/2006/relationships/image" Target="../media/image23.emf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github.com/kokkos/kokkos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20.png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20.png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20.png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97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12" Type="http://schemas.openxmlformats.org/officeDocument/2006/relationships/image" Target="../media/image96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0.png"/><Relationship Id="rId11" Type="http://schemas.openxmlformats.org/officeDocument/2006/relationships/image" Target="../media/image57.jpeg"/><Relationship Id="rId5" Type="http://schemas.openxmlformats.org/officeDocument/2006/relationships/image" Target="../media/image89.png"/><Relationship Id="rId10" Type="http://schemas.openxmlformats.org/officeDocument/2006/relationships/image" Target="../media/image56.jpeg"/><Relationship Id="rId4" Type="http://schemas.openxmlformats.org/officeDocument/2006/relationships/image" Target="../media/image88.png"/><Relationship Id="rId9" Type="http://schemas.openxmlformats.org/officeDocument/2006/relationships/image" Target="../media/image55.jpeg"/><Relationship Id="rId1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9.jpeg"/><Relationship Id="rId5" Type="http://schemas.openxmlformats.org/officeDocument/2006/relationships/image" Target="../media/image8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2.png"/><Relationship Id="rId4" Type="http://schemas.openxmlformats.org/officeDocument/2006/relationships/image" Target="../media/image1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0.png"/><Relationship Id="rId4" Type="http://schemas.openxmlformats.org/officeDocument/2006/relationships/image" Target="../media/image4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2.png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3.png"/><Relationship Id="rId7" Type="http://schemas.openxmlformats.org/officeDocument/2006/relationships/image" Target="../media/image6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3.jpg"/><Relationship Id="rId5" Type="http://schemas.openxmlformats.org/officeDocument/2006/relationships/image" Target="../media/image62.jpg"/><Relationship Id="rId4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9.jpeg"/><Relationship Id="rId4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9.jpeg"/><Relationship Id="rId4" Type="http://schemas.openxmlformats.org/officeDocument/2006/relationships/image" Target="../media/image2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Relationship Id="rId5" Type="http://schemas.openxmlformats.org/officeDocument/2006/relationships/hyperlink" Target="https://www.esco2020.femhub.com/" TargetMode="External"/><Relationship Id="rId4" Type="http://schemas.openxmlformats.org/officeDocument/2006/relationships/image" Target="../media/image67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76.tiff"/><Relationship Id="rId3" Type="http://schemas.openxmlformats.org/officeDocument/2006/relationships/image" Target="../media/image68.tiff"/><Relationship Id="rId7" Type="http://schemas.openxmlformats.org/officeDocument/2006/relationships/image" Target="../media/image71.jpeg"/><Relationship Id="rId12" Type="http://schemas.openxmlformats.org/officeDocument/2006/relationships/image" Target="../media/image7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0.jpeg"/><Relationship Id="rId11" Type="http://schemas.openxmlformats.org/officeDocument/2006/relationships/image" Target="../media/image74.png"/><Relationship Id="rId5" Type="http://schemas.openxmlformats.org/officeDocument/2006/relationships/image" Target="../media/image69.png"/><Relationship Id="rId15" Type="http://schemas.openxmlformats.org/officeDocument/2006/relationships/image" Target="../media/image78.png"/><Relationship Id="rId10" Type="http://schemas.openxmlformats.org/officeDocument/2006/relationships/image" Target="../media/image73.png"/><Relationship Id="rId4" Type="http://schemas.openxmlformats.org/officeDocument/2006/relationships/image" Target="../media/image880.png"/><Relationship Id="rId9" Type="http://schemas.openxmlformats.org/officeDocument/2006/relationships/image" Target="../media/image72.png"/><Relationship Id="rId14" Type="http://schemas.openxmlformats.org/officeDocument/2006/relationships/image" Target="../media/image77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4.jpg"/><Relationship Id="rId4" Type="http://schemas.openxmlformats.org/officeDocument/2006/relationships/image" Target="../media/image15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slide" Target="slide5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4.jpg"/><Relationship Id="rId4" Type="http://schemas.openxmlformats.org/officeDocument/2006/relationships/image" Target="../media/image15.jp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9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1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7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0.png"/><Relationship Id="rId3" Type="http://schemas.openxmlformats.org/officeDocument/2006/relationships/image" Target="../media/image108.jp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6.jpeg"/><Relationship Id="rId11" Type="http://schemas.openxmlformats.org/officeDocument/2006/relationships/image" Target="../media/image54.jpeg"/><Relationship Id="rId5" Type="http://schemas.openxmlformats.org/officeDocument/2006/relationships/image" Target="../media/image55.jpeg"/><Relationship Id="rId10" Type="http://schemas.openxmlformats.org/officeDocument/2006/relationships/image" Target="../media/image110.jpg"/><Relationship Id="rId4" Type="http://schemas.openxmlformats.org/officeDocument/2006/relationships/image" Target="../media/image109.jpg"/><Relationship Id="rId9" Type="http://schemas.openxmlformats.org/officeDocument/2006/relationships/image" Target="../media/image64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3.jpg"/><Relationship Id="rId5" Type="http://schemas.openxmlformats.org/officeDocument/2006/relationships/image" Target="../media/image111.png"/><Relationship Id="rId4" Type="http://schemas.openxmlformats.org/officeDocument/2006/relationships/image" Target="../media/image6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7" Type="http://schemas.openxmlformats.org/officeDocument/2006/relationships/image" Target="../media/image11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21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7" Type="http://schemas.openxmlformats.org/officeDocument/2006/relationships/image" Target="../media/image12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0.png"/><Relationship Id="rId5" Type="http://schemas.openxmlformats.org/officeDocument/2006/relationships/image" Target="../media/image24.png"/><Relationship Id="rId4" Type="http://schemas.openxmlformats.org/officeDocument/2006/relationships/image" Target="../media/image1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2.vml"/><Relationship Id="rId6" Type="http://schemas.openxmlformats.org/officeDocument/2006/relationships/hyperlink" Target="https://doe-prospect.github.io/" TargetMode="External"/><Relationship Id="rId5" Type="http://schemas.openxmlformats.org/officeDocument/2006/relationships/image" Target="../media/image200.png"/><Relationship Id="rId10" Type="http://schemas.openxmlformats.org/officeDocument/2006/relationships/image" Target="../media/image18.wmf"/><Relationship Id="rId4" Type="http://schemas.openxmlformats.org/officeDocument/2006/relationships/image" Target="../media/image21.png"/><Relationship Id="rId9" Type="http://schemas.openxmlformats.org/officeDocument/2006/relationships/oleObject" Target="../embeddings/oleObject2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3.vml"/><Relationship Id="rId6" Type="http://schemas.openxmlformats.org/officeDocument/2006/relationships/hyperlink" Target="https://doe-prospect.github.io/" TargetMode="External"/><Relationship Id="rId5" Type="http://schemas.openxmlformats.org/officeDocument/2006/relationships/image" Target="../media/image200.png"/><Relationship Id="rId10" Type="http://schemas.openxmlformats.org/officeDocument/2006/relationships/image" Target="../media/image18.wmf"/><Relationship Id="rId4" Type="http://schemas.openxmlformats.org/officeDocument/2006/relationships/image" Target="../media/image21.png"/><Relationship Id="rId9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extShape 1"/>
          <p:cNvSpPr txBox="1"/>
          <p:nvPr/>
        </p:nvSpPr>
        <p:spPr>
          <a:xfrm>
            <a:off x="969416" y="4098175"/>
            <a:ext cx="7357571" cy="942277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/>
            <a:endParaRPr lang="en-US" sz="2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2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Trilinos</a:t>
            </a: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2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Kokkos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-based strategy towards achieving a performance portable land-ice model</a:t>
            </a:r>
          </a:p>
        </p:txBody>
      </p:sp>
      <p:sp>
        <p:nvSpPr>
          <p:cNvPr id="100" name="TextShape 2"/>
          <p:cNvSpPr txBox="1"/>
          <p:nvPr/>
        </p:nvSpPr>
        <p:spPr>
          <a:xfrm>
            <a:off x="84743" y="5087282"/>
            <a:ext cx="8839200" cy="13716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/>
            <a:r>
              <a:rPr lang="en-US" u="sng" dirty="0">
                <a:latin typeface="Calibri" panose="020F0502020204030204" pitchFamily="34" charset="0"/>
              </a:rPr>
              <a:t>Irina </a:t>
            </a:r>
            <a:r>
              <a:rPr lang="en-US" u="sng" dirty="0" smtClean="0">
                <a:latin typeface="Calibri" panose="020F0502020204030204" pitchFamily="34" charset="0"/>
              </a:rPr>
              <a:t>Tezaur</a:t>
            </a:r>
            <a:r>
              <a:rPr lang="en-US" baseline="30000" dirty="0" smtClean="0">
                <a:latin typeface="Calibri" panose="020F0502020204030204" pitchFamily="34" charset="0"/>
              </a:rPr>
              <a:t>1</a:t>
            </a:r>
            <a:r>
              <a:rPr lang="en-US" dirty="0" smtClean="0">
                <a:latin typeface="Calibri" panose="020F0502020204030204" pitchFamily="34" charset="0"/>
              </a:rPr>
              <a:t>, </a:t>
            </a:r>
            <a:r>
              <a:rPr lang="en-US" dirty="0">
                <a:latin typeface="Calibri" panose="020F0502020204030204" pitchFamily="34" charset="0"/>
              </a:rPr>
              <a:t>Jerry </a:t>
            </a:r>
            <a:r>
              <a:rPr lang="en-US" dirty="0" smtClean="0">
                <a:latin typeface="Calibri" panose="020F0502020204030204" pitchFamily="34" charset="0"/>
              </a:rPr>
              <a:t>Watkins</a:t>
            </a:r>
            <a:r>
              <a:rPr lang="en-US" baseline="30000" dirty="0" smtClean="0">
                <a:latin typeface="Calibri" panose="020F0502020204030204" pitchFamily="34" charset="0"/>
              </a:rPr>
              <a:t>1</a:t>
            </a:r>
            <a:r>
              <a:rPr lang="en-US" dirty="0" smtClean="0">
                <a:latin typeface="Calibri" panose="020F0502020204030204" pitchFamily="34" charset="0"/>
              </a:rPr>
              <a:t>, </a:t>
            </a:r>
            <a:r>
              <a:rPr lang="en-US" dirty="0">
                <a:latin typeface="Calibri" panose="020F0502020204030204" pitchFamily="34" charset="0"/>
              </a:rPr>
              <a:t>Ray </a:t>
            </a:r>
            <a:r>
              <a:rPr lang="en-US" dirty="0" smtClean="0">
                <a:latin typeface="Calibri" panose="020F0502020204030204" pitchFamily="34" charset="0"/>
              </a:rPr>
              <a:t>Tuminaro</a:t>
            </a:r>
            <a:r>
              <a:rPr lang="en-US" baseline="30000" dirty="0" smtClean="0">
                <a:latin typeface="Calibri" panose="020F0502020204030204" pitchFamily="34" charset="0"/>
              </a:rPr>
              <a:t>1</a:t>
            </a:r>
            <a:r>
              <a:rPr lang="en-US" dirty="0" smtClean="0">
                <a:latin typeface="Calibri" panose="020F0502020204030204" pitchFamily="34" charset="0"/>
              </a:rPr>
              <a:t>, Mauro Perego</a:t>
            </a:r>
            <a:r>
              <a:rPr lang="en-US" baseline="30000" dirty="0" smtClean="0">
                <a:latin typeface="Calibri" panose="020F0502020204030204" pitchFamily="34" charset="0"/>
              </a:rPr>
              <a:t>1</a:t>
            </a:r>
            <a:r>
              <a:rPr lang="en-US" dirty="0" smtClean="0">
                <a:latin typeface="Calibri" panose="020F0502020204030204" pitchFamily="34" charset="0"/>
              </a:rPr>
              <a:t>, Andy Salinger</a:t>
            </a:r>
            <a:r>
              <a:rPr lang="en-US" baseline="30000" dirty="0" smtClean="0">
                <a:latin typeface="Calibri" panose="020F0502020204030204" pitchFamily="34" charset="0"/>
              </a:rPr>
              <a:t>1</a:t>
            </a:r>
            <a:r>
              <a:rPr lang="en-US" dirty="0" smtClean="0">
                <a:latin typeface="Calibri" panose="020F0502020204030204" pitchFamily="34" charset="0"/>
              </a:rPr>
              <a:t>, Steve Price</a:t>
            </a:r>
            <a:r>
              <a:rPr lang="en-US" baseline="30000" dirty="0" smtClean="0">
                <a:latin typeface="Calibri" panose="020F0502020204030204" pitchFamily="34" charset="0"/>
              </a:rPr>
              <a:t>2</a:t>
            </a:r>
            <a:endParaRPr lang="en-US" baseline="30000" dirty="0">
              <a:latin typeface="Calibri" panose="020F0502020204030204" pitchFamily="34" charset="0"/>
            </a:endParaRPr>
          </a:p>
          <a:p>
            <a:pPr algn="ctr"/>
            <a:endParaRPr lang="en-US" sz="400" dirty="0" smtClean="0">
              <a:latin typeface="Calibri" panose="020F0502020204030204" pitchFamily="34" charset="0"/>
            </a:endParaRPr>
          </a:p>
          <a:p>
            <a:pPr algn="ctr"/>
            <a:r>
              <a:rPr lang="en-US" sz="1400" dirty="0" smtClean="0">
                <a:latin typeface="Calibri" panose="020F0502020204030204" pitchFamily="34" charset="0"/>
              </a:rPr>
              <a:t> </a:t>
            </a:r>
            <a:r>
              <a:rPr lang="en-US" sz="1400" baseline="30000" dirty="0" smtClean="0">
                <a:latin typeface="Calibri" panose="020F0502020204030204" pitchFamily="34" charset="0"/>
              </a:rPr>
              <a:t>1</a:t>
            </a:r>
            <a:r>
              <a:rPr lang="en-US" sz="1600" dirty="0" smtClean="0">
                <a:latin typeface="Calibri" panose="020F0502020204030204" pitchFamily="34" charset="0"/>
              </a:rPr>
              <a:t>Sandia </a:t>
            </a:r>
            <a:r>
              <a:rPr lang="en-US" sz="1600" dirty="0">
                <a:latin typeface="Calibri" panose="020F0502020204030204" pitchFamily="34" charset="0"/>
              </a:rPr>
              <a:t>National </a:t>
            </a:r>
            <a:r>
              <a:rPr lang="en-US" sz="1600" dirty="0" smtClean="0">
                <a:latin typeface="Calibri" panose="020F0502020204030204" pitchFamily="34" charset="0"/>
              </a:rPr>
              <a:t>Laboratories.  </a:t>
            </a:r>
            <a:r>
              <a:rPr lang="en-US" sz="1600" baseline="30000" dirty="0" smtClean="0">
                <a:latin typeface="Calibri" panose="020F0502020204030204" pitchFamily="34" charset="0"/>
              </a:rPr>
              <a:t>2</a:t>
            </a:r>
            <a:r>
              <a:rPr lang="en-US" sz="1600" dirty="0" smtClean="0">
                <a:latin typeface="Calibri" panose="020F0502020204030204" pitchFamily="34" charset="0"/>
              </a:rPr>
              <a:t>Los Alamos National Laboratory.</a:t>
            </a:r>
          </a:p>
          <a:p>
            <a:pPr algn="ctr"/>
            <a:endParaRPr lang="en-US" sz="400" dirty="0" smtClean="0">
              <a:latin typeface="Calibri" panose="020F0502020204030204" pitchFamily="34" charset="0"/>
            </a:endParaRPr>
          </a:p>
          <a:p>
            <a:pPr algn="ctr"/>
            <a:r>
              <a:rPr lang="en-US" dirty="0" err="1" smtClean="0">
                <a:latin typeface="Calibri" panose="020F0502020204030204" pitchFamily="34" charset="0"/>
              </a:rPr>
              <a:t>BiRS</a:t>
            </a:r>
            <a:r>
              <a:rPr lang="en-US" dirty="0" smtClean="0">
                <a:latin typeface="Calibri" panose="020F0502020204030204" pitchFamily="34" charset="0"/>
              </a:rPr>
              <a:t> Workshop: Math. Model. in Glaciology    Banff, AB, Canada    January 13-17, 2020</a:t>
            </a:r>
            <a:endParaRPr dirty="0">
              <a:latin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90800" y="6488668"/>
            <a:ext cx="407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SAND2020-0015C</a:t>
            </a:r>
          </a:p>
        </p:txBody>
      </p:sp>
      <p:pic>
        <p:nvPicPr>
          <p:cNvPr id="7" name="Picture 6" descr="Lion:private:var:folders:h0:q6x8sxtn3zz1mzzdgjjy2khc000n18:T:TemporaryItems:tobi1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" t="4985" r="10447" b="5272"/>
          <a:stretch/>
        </p:blipFill>
        <p:spPr bwMode="auto">
          <a:xfrm>
            <a:off x="4495800" y="2569886"/>
            <a:ext cx="2684089" cy="1697314"/>
          </a:xfrm>
          <a:prstGeom prst="rect">
            <a:avLst/>
          </a:prstGeom>
          <a:noFill/>
          <a:ln>
            <a:solidFill>
              <a:srgbClr val="618FFD"/>
            </a:solidFill>
          </a:ln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8717428"/>
              </p:ext>
            </p:extLst>
          </p:nvPr>
        </p:nvGraphicFramePr>
        <p:xfrm>
          <a:off x="-17836" y="2496014"/>
          <a:ext cx="2151436" cy="1722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5" r:id="rId4" imgW="3187080" imgH="2552040" progId="">
                  <p:embed/>
                </p:oleObj>
              </mc:Choice>
              <mc:Fallback>
                <p:oleObj r:id="rId4" imgW="3187080" imgH="25520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17836" y="2496014"/>
                        <a:ext cx="2151436" cy="1722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9888" y="2551768"/>
            <a:ext cx="1925751" cy="16671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551768"/>
            <a:ext cx="2362200" cy="1697314"/>
          </a:xfrm>
          <a:prstGeom prst="rect">
            <a:avLst/>
          </a:prstGeom>
        </p:spPr>
      </p:pic>
      <p:sp>
        <p:nvSpPr>
          <p:cNvPr id="9" name="TextBox 2"/>
          <p:cNvSpPr txBox="1"/>
          <p:nvPr/>
        </p:nvSpPr>
        <p:spPr>
          <a:xfrm>
            <a:off x="2285999" y="6071586"/>
            <a:ext cx="685800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800" dirty="0">
                <a:latin typeface="Calibri" panose="020F0502020204030204" pitchFamily="34" charset="0"/>
                <a:cs typeface="Calibri" panose="020F0502020204030204" pitchFamily="34" charset="0"/>
              </a:rPr>
              <a:t>Sandia National Laboratories is a multi-mission laboratory managed and operated by National Technology and Engineering Solutions of Sandia, LLC., a wholly owned subsidiary of Honeywell International, Inc., for the U.S. Department of Energy’s National Nuclear Security Administration under contract DE-NA0003525.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2"/>
          <p:cNvSpPr txBox="1">
            <a:spLocks noChangeArrowheads="1"/>
          </p:cNvSpPr>
          <p:nvPr/>
        </p:nvSpPr>
        <p:spPr bwMode="auto">
          <a:xfrm>
            <a:off x="144898" y="-228936"/>
            <a:ext cx="72390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Albany finite element C++ code base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78CEE54-BF99-4C87-A2B5-D20097FA1D4D}"/>
              </a:ext>
            </a:extLst>
          </p:cNvPr>
          <p:cNvSpPr/>
          <p:nvPr/>
        </p:nvSpPr>
        <p:spPr bwMode="auto">
          <a:xfrm>
            <a:off x="427990" y="3701710"/>
            <a:ext cx="1949866" cy="641690"/>
          </a:xfrm>
          <a:prstGeom prst="rect">
            <a:avLst/>
          </a:prstGeom>
          <a:solidFill>
            <a:srgbClr val="A5F7BA"/>
          </a:solidFill>
          <a:ln>
            <a:solidFill>
              <a:srgbClr val="00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Land Ice </a:t>
            </a:r>
            <a:r>
              <a:rPr lang="en-US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Equation</a:t>
            </a:r>
            <a:r>
              <a:rPr kumimoji="0" lang="en-US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Set (</a:t>
            </a:r>
            <a:r>
              <a:rPr kumimoji="0" lang="en-US" b="1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ALI</a:t>
            </a:r>
            <a:r>
              <a:rPr kumimoji="0" lang="en-US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) </a:t>
            </a:r>
            <a:endParaRPr kumimoji="0" 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A39832-A1C1-43AB-89BB-EE8449C2FF61}"/>
              </a:ext>
            </a:extLst>
          </p:cNvPr>
          <p:cNvSpPr/>
          <p:nvPr/>
        </p:nvSpPr>
        <p:spPr bwMode="auto">
          <a:xfrm>
            <a:off x="2639844" y="3671431"/>
            <a:ext cx="1447800" cy="64168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Other </a:t>
            </a:r>
            <a:r>
              <a:rPr kumimoji="0" lang="en-US" sz="1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Equation Sets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A32EF2-B7FF-4626-B094-E72A6A2258B2}"/>
              </a:ext>
            </a:extLst>
          </p:cNvPr>
          <p:cNvSpPr txBox="1"/>
          <p:nvPr/>
        </p:nvSpPr>
        <p:spPr>
          <a:xfrm>
            <a:off x="427990" y="991125"/>
            <a:ext cx="4076700" cy="1200329"/>
          </a:xfrm>
          <a:prstGeom prst="rect">
            <a:avLst/>
          </a:prstGeom>
          <a:solidFill>
            <a:srgbClr val="FFCC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b="1" i="1" dirty="0">
                <a:latin typeface="Calibri" panose="020F0502020204030204" pitchFamily="34" charset="0"/>
                <a:cs typeface="Calibri" panose="020F0502020204030204" pitchFamily="34" charset="0"/>
              </a:rPr>
              <a:t>Albany/Land Ice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First Order Stokes solver is implemented in a Sandia open-source parallel C++ multi-physics finite element code known as…</a:t>
            </a:r>
            <a:endParaRPr lang="en-US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1" descr="image003">
            <a:extLst>
              <a:ext uri="{FF2B5EF4-FFF2-40B4-BE49-F238E27FC236}">
                <a16:creationId xmlns:a16="http://schemas.microsoft.com/office/drawing/2014/main" id="{6FBB253E-2B7E-4A3B-8AD3-B9446932D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214" y="2365898"/>
            <a:ext cx="1915385" cy="999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89C5D57-3A03-4309-B60A-F191A91AFBAF}"/>
              </a:ext>
            </a:extLst>
          </p:cNvPr>
          <p:cNvGrpSpPr/>
          <p:nvPr/>
        </p:nvGrpSpPr>
        <p:grpSpPr>
          <a:xfrm>
            <a:off x="4886152" y="1161846"/>
            <a:ext cx="4184116" cy="3285649"/>
            <a:chOff x="4800600" y="3533785"/>
            <a:chExt cx="4184116" cy="3285649"/>
          </a:xfrm>
        </p:grpSpPr>
        <p:pic>
          <p:nvPicPr>
            <p:cNvPr id="11" name="Picture 20" descr="trilinos_over">
              <a:extLst>
                <a:ext uri="{FF2B5EF4-FFF2-40B4-BE49-F238E27FC236}">
                  <a16:creationId xmlns:a16="http://schemas.microsoft.com/office/drawing/2014/main" id="{91ED6359-7EAF-403D-AE82-E87E939C31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0148" y="3702821"/>
              <a:ext cx="1265933" cy="70749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2" descr="Dakota_logo_3d_halfsize">
              <a:extLst>
                <a:ext uri="{FF2B5EF4-FFF2-40B4-BE49-F238E27FC236}">
                  <a16:creationId xmlns:a16="http://schemas.microsoft.com/office/drawing/2014/main" id="{BAA2D77D-14E3-4E82-9478-75EED7A3BE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5788" y="5660762"/>
              <a:ext cx="838200" cy="79722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E5FBD75-647D-439A-AC4E-15FD1532C641}"/>
                </a:ext>
              </a:extLst>
            </p:cNvPr>
            <p:cNvSpPr txBox="1"/>
            <p:nvPr/>
          </p:nvSpPr>
          <p:spPr>
            <a:xfrm>
              <a:off x="4820919" y="3619185"/>
              <a:ext cx="3880706" cy="1816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latin typeface="Calibri" panose="020F0502020204030204" pitchFamily="34" charset="0"/>
                  <a:cs typeface="Calibri" panose="020F0502020204030204" pitchFamily="34" charset="0"/>
                </a:rPr>
                <a:t>Discretizations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/meshes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Solver libraries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latin typeface="Calibri" panose="020F0502020204030204" pitchFamily="34" charset="0"/>
                  <a:cs typeface="Calibri" panose="020F0502020204030204" pitchFamily="34" charset="0"/>
                </a:rPr>
                <a:t>Preconditioners</a:t>
              </a: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Automatic differentiation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Performance portable kernels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Many others!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D255C5C-120D-433A-A38F-88A0D015628A}"/>
                </a:ext>
              </a:extLst>
            </p:cNvPr>
            <p:cNvSpPr txBox="1"/>
            <p:nvPr/>
          </p:nvSpPr>
          <p:spPr>
            <a:xfrm>
              <a:off x="4800600" y="5342106"/>
              <a:ext cx="274320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Parameter estimation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b="0" dirty="0">
                  <a:latin typeface="Calibri" panose="020F0502020204030204" pitchFamily="34" charset="0"/>
                  <a:cs typeface="Calibri" panose="020F0502020204030204" pitchFamily="34" charset="0"/>
                </a:rPr>
                <a:t>Uncertainty 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q</a:t>
              </a:r>
              <a:r>
                <a:rPr lang="en-US" b="0" dirty="0">
                  <a:latin typeface="Calibri" panose="020F0502020204030204" pitchFamily="34" charset="0"/>
                  <a:cs typeface="Calibri" panose="020F0502020204030204" pitchFamily="34" charset="0"/>
                </a:rPr>
                <a:t>uantification</a:t>
              </a: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b="0" dirty="0">
                  <a:latin typeface="Calibri" panose="020F0502020204030204" pitchFamily="34" charset="0"/>
                  <a:cs typeface="Calibri" panose="020F0502020204030204" pitchFamily="34" charset="0"/>
                </a:rPr>
                <a:t>Optimization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Bayesian inference</a:t>
              </a:r>
              <a:endParaRPr lang="en-US" b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F1D98D8-1AB9-4F94-A406-AB3DDD853ED6}"/>
                </a:ext>
              </a:extLst>
            </p:cNvPr>
            <p:cNvSpPr/>
            <p:nvPr/>
          </p:nvSpPr>
          <p:spPr>
            <a:xfrm>
              <a:off x="4800600" y="3533785"/>
              <a:ext cx="4184116" cy="1824026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A2A710F-EDEF-4691-9425-30D049BCE46B}"/>
                </a:ext>
              </a:extLst>
            </p:cNvPr>
            <p:cNvSpPr/>
            <p:nvPr/>
          </p:nvSpPr>
          <p:spPr>
            <a:xfrm>
              <a:off x="4800600" y="5357811"/>
              <a:ext cx="4184116" cy="142595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6E37152C-C1A1-46A5-BCC0-81A177DCA833}"/>
              </a:ext>
            </a:extLst>
          </p:cNvPr>
          <p:cNvSpPr txBox="1"/>
          <p:nvPr/>
        </p:nvSpPr>
        <p:spPr>
          <a:xfrm>
            <a:off x="5835210" y="781728"/>
            <a:ext cx="2286000" cy="381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latin typeface="Calibri" panose="020F0502020204030204" pitchFamily="34" charset="0"/>
                <a:cs typeface="Calibri" panose="020F0502020204030204" pitchFamily="34" charset="0"/>
              </a:rPr>
              <a:t>“Agile Components”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3DAA096-C853-4014-94C9-6DDB49A6EE8D}"/>
              </a:ext>
            </a:extLst>
          </p:cNvPr>
          <p:cNvCxnSpPr>
            <a:cxnSpLocks/>
            <a:endCxn id="4" idx="0"/>
          </p:cNvCxnSpPr>
          <p:nvPr/>
        </p:nvCxnSpPr>
        <p:spPr>
          <a:xfrm flipH="1">
            <a:off x="1402923" y="3207946"/>
            <a:ext cx="357180" cy="49376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33203A2-80EC-4A88-ACA4-0194FB731920}"/>
              </a:ext>
            </a:extLst>
          </p:cNvPr>
          <p:cNvCxnSpPr>
            <a:cxnSpLocks/>
            <a:endCxn id="5" idx="0"/>
          </p:cNvCxnSpPr>
          <p:nvPr/>
        </p:nvCxnSpPr>
        <p:spPr>
          <a:xfrm>
            <a:off x="2846843" y="3207946"/>
            <a:ext cx="516901" cy="4634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38B405E8-D594-497C-B88F-7D394654AECC}"/>
              </a:ext>
            </a:extLst>
          </p:cNvPr>
          <p:cNvSpPr txBox="1"/>
          <p:nvPr/>
        </p:nvSpPr>
        <p:spPr>
          <a:xfrm>
            <a:off x="5039455" y="5578583"/>
            <a:ext cx="41209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Trilinos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https://github.com/trilinos/Trilinos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Dakota: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https://dakota.sandia.gov/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C9993F5-0B2D-408D-8693-E351C20004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17825" y="5014725"/>
            <a:ext cx="1173729" cy="827173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74278" y="5108699"/>
            <a:ext cx="1945130" cy="731168"/>
            <a:chOff x="1913954" y="4943107"/>
            <a:chExt cx="2246566" cy="1049269"/>
          </a:xfrm>
        </p:grpSpPr>
        <p:sp>
          <p:nvSpPr>
            <p:cNvPr id="23" name="Parallelogram 22">
              <a:extLst>
                <a:ext uri="{FF2B5EF4-FFF2-40B4-BE49-F238E27FC236}">
                  <a16:creationId xmlns:a16="http://schemas.microsoft.com/office/drawing/2014/main" id="{B1E16A3B-F18D-477E-99C2-60A2A54CBDE9}"/>
                </a:ext>
              </a:extLst>
            </p:cNvPr>
            <p:cNvSpPr/>
            <p:nvPr/>
          </p:nvSpPr>
          <p:spPr>
            <a:xfrm rot="2414603">
              <a:off x="1913954" y="5574081"/>
              <a:ext cx="1053775" cy="84828"/>
            </a:xfrm>
            <a:prstGeom prst="parallelogram">
              <a:avLst>
                <a:gd name="adj" fmla="val 102851"/>
              </a:avLst>
            </a:prstGeom>
            <a:solidFill>
              <a:srgbClr val="00B0F0">
                <a:alpha val="62000"/>
              </a:srgbClr>
            </a:solidFill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615C169-301F-4DD3-9635-2370D7C8B55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524" b="96667" l="2301" r="98521">
                          <a14:foregroundMark x1="6984" y1="23333" x2="6984" y2="23333"/>
                          <a14:foregroundMark x1="3122" y1="20476" x2="3122" y2="20476"/>
                          <a14:foregroundMark x1="3205" y1="29524" x2="3205" y2="29524"/>
                          <a14:foregroundMark x1="13640" y1="37778" x2="13640" y2="37778"/>
                          <a14:foregroundMark x1="12325" y1="50317" x2="12325" y2="50317"/>
                          <a14:foregroundMark x1="12325" y1="50317" x2="12079" y2="52063"/>
                          <a14:foregroundMark x1="17009" y1="59048" x2="17009" y2="59048"/>
                          <a14:foregroundMark x1="34182" y1="78095" x2="34182" y2="78095"/>
                          <a14:foregroundMark x1="39523" y1="91429" x2="39523" y2="91429"/>
                          <a14:foregroundMark x1="94659" y1="61111" x2="94659" y2="61111"/>
                          <a14:foregroundMark x1="98767" y1="46825" x2="98767" y2="46825"/>
                          <a14:foregroundMark x1="70748" y1="68889" x2="70748" y2="68889"/>
                          <a14:foregroundMark x1="55136" y1="9524" x2="55136" y2="9524"/>
                          <a14:foregroundMark x1="30731" y1="66825" x2="30731" y2="66825"/>
                          <a14:foregroundMark x1="34347" y1="70952" x2="34347" y2="70952"/>
                          <a14:foregroundMark x1="2301" y1="21111" x2="2301" y2="21111"/>
                          <a14:foregroundMark x1="3122" y1="25556" x2="3122" y2="25556"/>
                          <a14:foregroundMark x1="34758" y1="71905" x2="34758" y2="71905"/>
                          <a14:foregroundMark x1="35744" y1="74444" x2="35744" y2="74444"/>
                          <a14:foregroundMark x1="35744" y1="81429" x2="35744" y2="81429"/>
                          <a14:foregroundMark x1="35497" y1="91746" x2="35497" y2="91746"/>
                          <a14:foregroundMark x1="35004" y1="96667" x2="35004" y2="9666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133600" y="4943107"/>
              <a:ext cx="2026920" cy="1049269"/>
            </a:xfrm>
            <a:prstGeom prst="rect">
              <a:avLst/>
            </a:prstGeom>
          </p:spPr>
        </p:pic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A3F389E4-80A8-451F-93E4-4DF1B9ADDB5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33" y="4543758"/>
            <a:ext cx="1519700" cy="109195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624" y="4381721"/>
            <a:ext cx="1287762" cy="6985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B5E314E-D004-46CF-B837-FD36F424F48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22" r="33534"/>
          <a:stretch/>
        </p:blipFill>
        <p:spPr>
          <a:xfrm rot="5400000">
            <a:off x="3402835" y="5360328"/>
            <a:ext cx="485030" cy="156681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3686" y="5630614"/>
            <a:ext cx="21470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Albany: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hlinkClick r:id="rId13"/>
              </a:rPr>
              <a:t>https://github.com/SNLComputation/Albany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88100D-3732-4B7B-8559-15290898840E}"/>
              </a:ext>
            </a:extLst>
          </p:cNvPr>
          <p:cNvSpPr txBox="1"/>
          <p:nvPr/>
        </p:nvSpPr>
        <p:spPr>
          <a:xfrm>
            <a:off x="5302635" y="4511909"/>
            <a:ext cx="3553823" cy="119357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By using </a:t>
            </a:r>
            <a:r>
              <a:rPr lang="en-US" b="1" i="1" dirty="0">
                <a:latin typeface="Calibri" panose="020F0502020204030204" pitchFamily="34" charset="0"/>
                <a:cs typeface="Calibri" panose="020F0502020204030204" pitchFamily="34" charset="0"/>
              </a:rPr>
              <a:t>software components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we have been able to </a:t>
            </a:r>
            <a:r>
              <a:rPr lang="en-US" b="1" i="1" dirty="0">
                <a:latin typeface="Calibri" panose="020F0502020204030204" pitchFamily="34" charset="0"/>
                <a:cs typeface="Calibri" panose="020F0502020204030204" pitchFamily="34" charset="0"/>
              </a:rPr>
              <a:t>leverage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years of </a:t>
            </a:r>
            <a:r>
              <a:rPr lang="en-US" b="1" i="1" dirty="0">
                <a:latin typeface="Calibri" panose="020F0502020204030204" pitchFamily="34" charset="0"/>
                <a:cs typeface="Calibri" panose="020F0502020204030204" pitchFamily="34" charset="0"/>
              </a:rPr>
              <a:t>R&amp;D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en-US" b="1" i="1" dirty="0">
                <a:latin typeface="Calibri" panose="020F0502020204030204" pitchFamily="34" charset="0"/>
                <a:cs typeface="Calibri" panose="020F0502020204030204" pitchFamily="34" charset="0"/>
              </a:rPr>
              <a:t>algorithms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1" i="1" dirty="0">
                <a:latin typeface="Calibri" panose="020F0502020204030204" pitchFamily="34" charset="0"/>
                <a:cs typeface="Calibri" panose="020F0502020204030204" pitchFamily="34" charset="0"/>
              </a:rPr>
              <a:t>software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and </a:t>
            </a:r>
            <a:r>
              <a:rPr lang="en-US" b="1" i="1" dirty="0">
                <a:latin typeface="Calibri" panose="020F0502020204030204" pitchFamily="34" charset="0"/>
                <a:cs typeface="Calibri" panose="020F0502020204030204" pitchFamily="34" charset="0"/>
              </a:rPr>
              <a:t>performance portability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112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4" name="Picture 6" descr="gis_adapt_mes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437" y="2695051"/>
            <a:ext cx="2098675" cy="363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090" name="Title 1"/>
          <p:cNvSpPr>
            <a:spLocks noGrp="1"/>
          </p:cNvSpPr>
          <p:nvPr>
            <p:ph type="title" idx="4294967295"/>
          </p:nvPr>
        </p:nvSpPr>
        <p:spPr>
          <a:xfrm>
            <a:off x="63500" y="-38100"/>
            <a:ext cx="8229600" cy="992188"/>
          </a:xfrm>
        </p:spPr>
        <p:txBody>
          <a:bodyPr/>
          <a:lstStyle/>
          <a:p>
            <a:r>
              <a:rPr lang="en-US" altLang="en-US" sz="34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First-Order (FO) Stokes model</a:t>
            </a:r>
          </a:p>
        </p:txBody>
      </p:sp>
      <p:sp>
        <p:nvSpPr>
          <p:cNvPr id="2" name="Content Placeholder 2"/>
          <p:cNvSpPr>
            <a:spLocks/>
          </p:cNvSpPr>
          <p:nvPr/>
        </p:nvSpPr>
        <p:spPr bwMode="auto">
          <a:xfrm>
            <a:off x="0" y="2667000"/>
            <a:ext cx="4743450" cy="496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102E5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800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E8C78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9pPr>
          </a:lstStyle>
          <a:p>
            <a:pPr marL="0" indent="0" defTabSz="914400">
              <a:buNone/>
            </a:pPr>
            <a:r>
              <a:rPr lang="en-US" altLang="en-US" sz="1800" b="1" u="sng" dirty="0"/>
              <a:t>Algorithmic choices for ALI:</a:t>
            </a:r>
          </a:p>
          <a:p>
            <a:pPr marL="0" indent="0" defTabSz="914400">
              <a:buNone/>
            </a:pPr>
            <a:endParaRPr lang="en-US" altLang="en-US" sz="1000" b="1" i="1" dirty="0"/>
          </a:p>
          <a:p>
            <a:pPr defTabSz="914400">
              <a:buFontTx/>
              <a:buChar char="•"/>
            </a:pPr>
            <a:r>
              <a:rPr lang="en-US" altLang="en-US" sz="1800" b="1" i="1" dirty="0"/>
              <a:t>3D unstructured grid</a:t>
            </a:r>
            <a:r>
              <a:rPr lang="en-US" altLang="en-US" sz="1800" b="1" dirty="0"/>
              <a:t> </a:t>
            </a:r>
            <a:r>
              <a:rPr lang="en-US" altLang="en-US" sz="1800" b="0" dirty="0"/>
              <a:t>FEM discretization.</a:t>
            </a:r>
          </a:p>
          <a:p>
            <a:pPr defTabSz="914400">
              <a:buFontTx/>
              <a:buNone/>
            </a:pPr>
            <a:endParaRPr lang="en-US" altLang="en-US" sz="400" b="0" dirty="0"/>
          </a:p>
          <a:p>
            <a:pPr defTabSz="914400">
              <a:buFontTx/>
              <a:buChar char="•"/>
            </a:pPr>
            <a:r>
              <a:rPr lang="en-US" altLang="en-US" sz="1800" b="1" i="1" dirty="0"/>
              <a:t>Newton method</a:t>
            </a:r>
            <a:r>
              <a:rPr lang="en-US" altLang="en-US" sz="1800" b="1" dirty="0"/>
              <a:t> </a:t>
            </a:r>
            <a:r>
              <a:rPr lang="en-US" altLang="en-US" sz="1800" b="0" dirty="0"/>
              <a:t>nonlinear solver with automatic differentiation Jacobians.</a:t>
            </a:r>
          </a:p>
          <a:p>
            <a:pPr defTabSz="914400">
              <a:buFontTx/>
              <a:buNone/>
            </a:pPr>
            <a:endParaRPr lang="en-US" altLang="en-US" sz="400" b="0" dirty="0"/>
          </a:p>
          <a:p>
            <a:pPr defTabSz="914400">
              <a:buFontTx/>
              <a:buChar char="•"/>
            </a:pPr>
            <a:r>
              <a:rPr lang="en-US" altLang="en-US" sz="1800" b="0" dirty="0"/>
              <a:t>Preconditioned </a:t>
            </a:r>
            <a:r>
              <a:rPr lang="en-US" altLang="en-US" sz="1800" b="1" i="1" dirty="0" err="1"/>
              <a:t>Krylov</a:t>
            </a:r>
            <a:r>
              <a:rPr lang="en-US" altLang="en-US" sz="1800" b="1" i="1" dirty="0"/>
              <a:t> iterative linear solvers</a:t>
            </a:r>
            <a:r>
              <a:rPr lang="en-US" altLang="en-US" sz="1800" b="0" dirty="0"/>
              <a:t>.</a:t>
            </a:r>
          </a:p>
          <a:p>
            <a:pPr defTabSz="914400">
              <a:buFontTx/>
              <a:buNone/>
            </a:pPr>
            <a:endParaRPr lang="en-US" altLang="en-US" sz="400" b="0" dirty="0"/>
          </a:p>
          <a:p>
            <a:pPr defTabSz="914400">
              <a:buFontTx/>
              <a:buChar char="•"/>
            </a:pPr>
            <a:r>
              <a:rPr lang="en-US" altLang="en-US" sz="1800" b="1" i="1" dirty="0"/>
              <a:t>Advanced analysis capabilities</a:t>
            </a:r>
            <a:r>
              <a:rPr lang="en-US" altLang="en-US" sz="1800" b="0" dirty="0"/>
              <a:t>: deterministic inversion, calibration, UQ.</a:t>
            </a:r>
            <a:endParaRPr lang="en-US" altLang="en-US" sz="400" b="0" dirty="0"/>
          </a:p>
        </p:txBody>
      </p:sp>
      <p:sp>
        <p:nvSpPr>
          <p:cNvPr id="12" name="Content Placeholder 2"/>
          <p:cNvSpPr>
            <a:spLocks noGrp="1"/>
          </p:cNvSpPr>
          <p:nvPr>
            <p:ph idx="4294967295"/>
          </p:nvPr>
        </p:nvSpPr>
        <p:spPr>
          <a:xfrm>
            <a:off x="11158" y="944987"/>
            <a:ext cx="7989842" cy="1428326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Ice velocities given by the </a:t>
            </a:r>
            <a:r>
              <a:rPr lang="en-US" altLang="en-US" sz="1800" b="1" i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“First-Order” Stokes PDEs</a:t>
            </a:r>
            <a:r>
              <a:rPr lang="en-US" altLang="en-US" sz="18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with nonlinear viscosity: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sz="1800" dirty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pic>
        <p:nvPicPr>
          <p:cNvPr id="13" name="Picture 4" descr="fo_Stok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76" y="1337739"/>
            <a:ext cx="8697913" cy="135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4715333"/>
            <a:ext cx="2239127" cy="162873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CB73F68-2377-4982-9F4B-0A63D1FCD6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5730753"/>
            <a:ext cx="1145824" cy="613311"/>
          </a:xfrm>
          <a:prstGeom prst="rect">
            <a:avLst/>
          </a:prstGeom>
        </p:spPr>
      </p:pic>
      <p:pic>
        <p:nvPicPr>
          <p:cNvPr id="22" name="Picture 21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1AAA6BB6-251D-4AE6-904A-CAA256DAB3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3757" y="5662621"/>
            <a:ext cx="1296298" cy="59689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166A89A-A36A-4C92-8324-35F56E0BEFB2}"/>
              </a:ext>
            </a:extLst>
          </p:cNvPr>
          <p:cNvSpPr txBox="1"/>
          <p:nvPr/>
        </p:nvSpPr>
        <p:spPr>
          <a:xfrm>
            <a:off x="4929048" y="5594230"/>
            <a:ext cx="9457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</a:rPr>
              <a:t>Ice sheet</a:t>
            </a:r>
          </a:p>
        </p:txBody>
      </p:sp>
      <p:pic>
        <p:nvPicPr>
          <p:cNvPr id="14" name="Picture 20" descr="trilinos_over">
            <a:extLst>
              <a:ext uri="{FF2B5EF4-FFF2-40B4-BE49-F238E27FC236}">
                <a16:creationId xmlns:a16="http://schemas.microsoft.com/office/drawing/2014/main" id="{5A55A27A-F8D5-4C7B-8B07-9DBD124B9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21170"/>
            <a:ext cx="1265933" cy="70749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57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4" name="Picture 6" descr="gis_adapt_mes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437" y="2695051"/>
            <a:ext cx="2098675" cy="363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876800" y="2743200"/>
            <a:ext cx="2132389" cy="18538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2"/>
          <p:cNvSpPr>
            <a:spLocks/>
          </p:cNvSpPr>
          <p:nvPr/>
        </p:nvSpPr>
        <p:spPr bwMode="auto">
          <a:xfrm>
            <a:off x="0" y="2667000"/>
            <a:ext cx="4743450" cy="496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102E5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800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E8C78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9pPr>
          </a:lstStyle>
          <a:p>
            <a:pPr marL="0" indent="0" defTabSz="914400">
              <a:buNone/>
            </a:pPr>
            <a:r>
              <a:rPr lang="en-US" altLang="en-US" sz="1800" b="1" u="sng" dirty="0"/>
              <a:t>Algorithmic choices for ALI:</a:t>
            </a:r>
          </a:p>
          <a:p>
            <a:pPr marL="0" indent="0" defTabSz="914400">
              <a:buNone/>
            </a:pPr>
            <a:endParaRPr lang="en-US" altLang="en-US" sz="1000" b="1" i="1" dirty="0"/>
          </a:p>
          <a:p>
            <a:pPr defTabSz="914400">
              <a:buFontTx/>
              <a:buChar char="•"/>
            </a:pPr>
            <a:r>
              <a:rPr lang="en-US" altLang="en-US" sz="1800" b="1" i="1" dirty="0"/>
              <a:t>3D unstructured grid</a:t>
            </a:r>
            <a:r>
              <a:rPr lang="en-US" altLang="en-US" sz="1800" b="1" dirty="0"/>
              <a:t> </a:t>
            </a:r>
            <a:r>
              <a:rPr lang="en-US" altLang="en-US" sz="1800" b="0" dirty="0"/>
              <a:t>FEM discretization.</a:t>
            </a:r>
          </a:p>
          <a:p>
            <a:pPr defTabSz="914400">
              <a:buFontTx/>
              <a:buNone/>
            </a:pPr>
            <a:endParaRPr lang="en-US" altLang="en-US" sz="400" b="0" dirty="0"/>
          </a:p>
          <a:p>
            <a:pPr defTabSz="914400">
              <a:buFontTx/>
              <a:buChar char="•"/>
            </a:pPr>
            <a:r>
              <a:rPr lang="en-US" altLang="en-US" sz="1800" b="1" i="1" dirty="0"/>
              <a:t>Newton method</a:t>
            </a:r>
            <a:r>
              <a:rPr lang="en-US" altLang="en-US" sz="1800" b="1" dirty="0"/>
              <a:t> </a:t>
            </a:r>
            <a:r>
              <a:rPr lang="en-US" altLang="en-US" sz="1800" b="0" dirty="0"/>
              <a:t>nonlinear solver with automatic differentiation Jacobians.</a:t>
            </a:r>
          </a:p>
          <a:p>
            <a:pPr defTabSz="914400">
              <a:buFontTx/>
              <a:buNone/>
            </a:pPr>
            <a:endParaRPr lang="en-US" altLang="en-US" sz="400" b="0" dirty="0"/>
          </a:p>
          <a:p>
            <a:pPr>
              <a:buFontTx/>
              <a:buChar char="•"/>
            </a:pPr>
            <a:r>
              <a:rPr lang="en-US" altLang="en-US" sz="1800" dirty="0"/>
              <a:t>Preconditioned </a:t>
            </a:r>
            <a:r>
              <a:rPr lang="en-US" altLang="en-US" sz="1800" b="1" i="1" dirty="0" err="1"/>
              <a:t>Krylov</a:t>
            </a:r>
            <a:r>
              <a:rPr lang="en-US" altLang="en-US" sz="1800" b="1" i="1" dirty="0"/>
              <a:t> iterative linear solvers</a:t>
            </a:r>
            <a:r>
              <a:rPr lang="en-US" altLang="en-US" sz="1800" dirty="0"/>
              <a:t>.</a:t>
            </a:r>
          </a:p>
          <a:p>
            <a:pPr defTabSz="914400">
              <a:buFontTx/>
              <a:buNone/>
            </a:pPr>
            <a:endParaRPr lang="en-US" altLang="en-US" sz="400" b="0" dirty="0"/>
          </a:p>
          <a:p>
            <a:pPr defTabSz="914400">
              <a:buFontTx/>
              <a:buChar char="•"/>
            </a:pPr>
            <a:r>
              <a:rPr lang="en-US" altLang="en-US" sz="1800" b="1" i="1" dirty="0"/>
              <a:t>Advanced analysis capabilities</a:t>
            </a:r>
            <a:r>
              <a:rPr lang="en-US" altLang="en-US" sz="1800" b="0" dirty="0"/>
              <a:t>: deterministic inversion, calibration, UQ.</a:t>
            </a:r>
            <a:endParaRPr lang="en-US" altLang="en-US" sz="400" b="0" dirty="0"/>
          </a:p>
        </p:txBody>
      </p:sp>
      <p:sp>
        <p:nvSpPr>
          <p:cNvPr id="12" name="Content Placeholder 2"/>
          <p:cNvSpPr>
            <a:spLocks noGrp="1"/>
          </p:cNvSpPr>
          <p:nvPr>
            <p:ph idx="4294967295"/>
          </p:nvPr>
        </p:nvSpPr>
        <p:spPr>
          <a:xfrm>
            <a:off x="11158" y="944987"/>
            <a:ext cx="7989842" cy="1428326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Ice velocities given by the </a:t>
            </a:r>
            <a:r>
              <a:rPr lang="en-US" altLang="en-US" sz="1800" b="1" i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“First-Order” Stokes PDEs</a:t>
            </a:r>
            <a:r>
              <a:rPr lang="en-US" altLang="en-US" sz="18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with nonlinear viscosity: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sz="1800" dirty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pic>
        <p:nvPicPr>
          <p:cNvPr id="13" name="Picture 4" descr="fo_Stok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76" y="1337739"/>
            <a:ext cx="8697913" cy="135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05400" y="2743200"/>
            <a:ext cx="2010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latin typeface="Calibri" panose="020F0502020204030204" pitchFamily="34" charset="0"/>
                <a:cs typeface="Calibri" panose="020F0502020204030204" pitchFamily="34" charset="0"/>
              </a:rPr>
              <a:t>Implicit solver: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4715333"/>
            <a:ext cx="2239127" cy="162873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929048" y="5594230"/>
            <a:ext cx="9457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</a:rPr>
              <a:t>Ice sheet</a:t>
            </a:r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5210927" y="3152001"/>
            <a:ext cx="1424645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0" dirty="0">
                <a:latin typeface="Calibri" panose="020F0502020204030204" pitchFamily="34" charset="0"/>
              </a:rPr>
              <a:t>FEA* = 50% CPU-time</a:t>
            </a:r>
          </a:p>
        </p:txBody>
      </p:sp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5029200" y="3798332"/>
            <a:ext cx="1776166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0" dirty="0">
                <a:latin typeface="Calibri" panose="020F0502020204030204" pitchFamily="34" charset="0"/>
              </a:rPr>
              <a:t>Linear solve = 50% CPU-time</a:t>
            </a:r>
          </a:p>
        </p:txBody>
      </p:sp>
      <p:sp>
        <p:nvSpPr>
          <p:cNvPr id="22" name="Text Box 19"/>
          <p:cNvSpPr txBox="1">
            <a:spLocks noChangeArrowheads="1"/>
          </p:cNvSpPr>
          <p:nvPr/>
        </p:nvSpPr>
        <p:spPr bwMode="auto">
          <a:xfrm>
            <a:off x="76200" y="6553200"/>
            <a:ext cx="70405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spcBef>
                <a:spcPct val="50000"/>
              </a:spcBef>
            </a:pPr>
            <a:r>
              <a:rPr lang="en-US" altLang="en-US" sz="1600" b="0" dirty="0">
                <a:solidFill>
                  <a:schemeClr val="bg1"/>
                </a:solidFill>
                <a:latin typeface="Calibri" panose="020F0502020204030204" pitchFamily="34" charset="0"/>
              </a:rPr>
              <a:t>* Finite Element Assembly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F29106A-6B68-41D6-BF8A-EBB6A5691C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5730753"/>
            <a:ext cx="1145824" cy="613311"/>
          </a:xfrm>
          <a:prstGeom prst="rect">
            <a:avLst/>
          </a:prstGeom>
        </p:spPr>
      </p:pic>
      <p:pic>
        <p:nvPicPr>
          <p:cNvPr id="24" name="Picture 23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60BA19D0-A894-4A09-BC4B-55F75DEBCE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3757" y="5662621"/>
            <a:ext cx="1296298" cy="596892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7F714621-A910-4138-978D-2FBEFE5D785D}"/>
              </a:ext>
            </a:extLst>
          </p:cNvPr>
          <p:cNvSpPr txBox="1">
            <a:spLocks/>
          </p:cNvSpPr>
          <p:nvPr/>
        </p:nvSpPr>
        <p:spPr>
          <a:xfrm>
            <a:off x="63500" y="-38100"/>
            <a:ext cx="8229600" cy="992188"/>
          </a:xfrm>
          <a:prstGeom prst="rect">
            <a:avLst/>
          </a:prstGeom>
        </p:spPr>
        <p:txBody>
          <a:bodyPr anchor="ctr"/>
          <a:lstStyle/>
          <a:p>
            <a:r>
              <a:rPr lang="en-US" altLang="en-US" sz="3400" kern="0" dirty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First-Order (FO) Stokes model</a:t>
            </a:r>
          </a:p>
        </p:txBody>
      </p:sp>
      <p:pic>
        <p:nvPicPr>
          <p:cNvPr id="21" name="Picture 20" descr="trilinos_over">
            <a:extLst>
              <a:ext uri="{FF2B5EF4-FFF2-40B4-BE49-F238E27FC236}">
                <a16:creationId xmlns:a16="http://schemas.microsoft.com/office/drawing/2014/main" id="{0A6CC821-F524-4A1E-9308-A1B8FC70C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21170"/>
            <a:ext cx="1265933" cy="70749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949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4" name="Picture 6" descr="gis_adapt_mes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437" y="2695051"/>
            <a:ext cx="2098675" cy="363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876800" y="2743200"/>
            <a:ext cx="2132389" cy="18538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090" name="Title 1"/>
          <p:cNvSpPr>
            <a:spLocks noGrp="1"/>
          </p:cNvSpPr>
          <p:nvPr>
            <p:ph type="title" idx="4294967295"/>
          </p:nvPr>
        </p:nvSpPr>
        <p:spPr>
          <a:xfrm>
            <a:off x="63500" y="-38100"/>
            <a:ext cx="8229600" cy="992188"/>
          </a:xfrm>
        </p:spPr>
        <p:txBody>
          <a:bodyPr/>
          <a:lstStyle/>
          <a:p>
            <a:r>
              <a:rPr lang="en-US" altLang="en-US" sz="34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First-Order (FO) Stokes model</a:t>
            </a:r>
          </a:p>
        </p:txBody>
      </p:sp>
      <p:sp>
        <p:nvSpPr>
          <p:cNvPr id="2" name="Content Placeholder 2"/>
          <p:cNvSpPr>
            <a:spLocks/>
          </p:cNvSpPr>
          <p:nvPr/>
        </p:nvSpPr>
        <p:spPr bwMode="auto">
          <a:xfrm>
            <a:off x="0" y="2667000"/>
            <a:ext cx="4743450" cy="496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102E5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800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E8C78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9pPr>
          </a:lstStyle>
          <a:p>
            <a:pPr marL="0" indent="0" defTabSz="914400">
              <a:buNone/>
            </a:pPr>
            <a:r>
              <a:rPr lang="en-US" altLang="en-US" sz="1800" b="1" u="sng" dirty="0"/>
              <a:t>Algorithmic choices for ALI:</a:t>
            </a:r>
          </a:p>
          <a:p>
            <a:pPr marL="0" indent="0" defTabSz="914400">
              <a:buNone/>
            </a:pPr>
            <a:endParaRPr lang="en-US" altLang="en-US" sz="1000" b="1" i="1" dirty="0"/>
          </a:p>
          <a:p>
            <a:pPr defTabSz="914400">
              <a:buFontTx/>
              <a:buChar char="•"/>
            </a:pPr>
            <a:r>
              <a:rPr lang="en-US" altLang="en-US" sz="1800" b="1" i="1" dirty="0"/>
              <a:t>3D unstructured grid</a:t>
            </a:r>
            <a:r>
              <a:rPr lang="en-US" altLang="en-US" sz="1800" b="1" dirty="0"/>
              <a:t> </a:t>
            </a:r>
            <a:r>
              <a:rPr lang="en-US" altLang="en-US" sz="1800" b="0" dirty="0"/>
              <a:t>FEM discretization.</a:t>
            </a:r>
          </a:p>
          <a:p>
            <a:pPr defTabSz="914400">
              <a:buFontTx/>
              <a:buNone/>
            </a:pPr>
            <a:endParaRPr lang="en-US" altLang="en-US" sz="400" b="0" dirty="0"/>
          </a:p>
          <a:p>
            <a:pPr defTabSz="914400">
              <a:buFontTx/>
              <a:buChar char="•"/>
            </a:pPr>
            <a:r>
              <a:rPr lang="en-US" altLang="en-US" sz="1800" b="1" i="1" dirty="0"/>
              <a:t>Newton method</a:t>
            </a:r>
            <a:r>
              <a:rPr lang="en-US" altLang="en-US" sz="1800" b="1" dirty="0"/>
              <a:t> </a:t>
            </a:r>
            <a:r>
              <a:rPr lang="en-US" altLang="en-US" sz="1800" b="0" dirty="0"/>
              <a:t>nonlinear solver with automatic differentiation Jacobians.</a:t>
            </a:r>
          </a:p>
          <a:p>
            <a:pPr defTabSz="914400">
              <a:buFontTx/>
              <a:buNone/>
            </a:pPr>
            <a:endParaRPr lang="en-US" altLang="en-US" sz="400" b="0" dirty="0"/>
          </a:p>
          <a:p>
            <a:pPr>
              <a:buFontTx/>
              <a:buChar char="•"/>
            </a:pPr>
            <a:r>
              <a:rPr lang="en-US" altLang="en-US" sz="1800" dirty="0"/>
              <a:t>Preconditioned </a:t>
            </a:r>
            <a:r>
              <a:rPr lang="en-US" altLang="en-US" sz="1800" b="1" i="1" dirty="0" err="1"/>
              <a:t>Krylov</a:t>
            </a:r>
            <a:r>
              <a:rPr lang="en-US" altLang="en-US" sz="1800" b="1" i="1" dirty="0"/>
              <a:t> iterative linear solvers</a:t>
            </a:r>
            <a:r>
              <a:rPr lang="en-US" altLang="en-US" sz="1800" dirty="0"/>
              <a:t>.</a:t>
            </a:r>
          </a:p>
          <a:p>
            <a:pPr defTabSz="914400">
              <a:buFontTx/>
              <a:buNone/>
            </a:pPr>
            <a:endParaRPr lang="en-US" altLang="en-US" sz="400" b="0" dirty="0"/>
          </a:p>
          <a:p>
            <a:pPr defTabSz="914400">
              <a:buFontTx/>
              <a:buChar char="•"/>
            </a:pPr>
            <a:r>
              <a:rPr lang="en-US" altLang="en-US" sz="1800" b="1" i="1" dirty="0"/>
              <a:t>Advanced analysis capabilities</a:t>
            </a:r>
            <a:r>
              <a:rPr lang="en-US" altLang="en-US" sz="1800" b="0" dirty="0"/>
              <a:t>: deterministic inversion, calibration, UQ.</a:t>
            </a:r>
            <a:endParaRPr lang="en-US" altLang="en-US" sz="400" b="0" dirty="0"/>
          </a:p>
        </p:txBody>
      </p:sp>
      <p:sp>
        <p:nvSpPr>
          <p:cNvPr id="12" name="Content Placeholder 2"/>
          <p:cNvSpPr>
            <a:spLocks noGrp="1"/>
          </p:cNvSpPr>
          <p:nvPr>
            <p:ph idx="4294967295"/>
          </p:nvPr>
        </p:nvSpPr>
        <p:spPr>
          <a:xfrm>
            <a:off x="11158" y="944987"/>
            <a:ext cx="7989842" cy="1428326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Ice velocities given by the </a:t>
            </a:r>
            <a:r>
              <a:rPr lang="en-US" altLang="en-US" sz="1800" b="1" i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“First-Order” Stokes PDEs</a:t>
            </a:r>
            <a:r>
              <a:rPr lang="en-US" altLang="en-US" sz="18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with nonlinear viscosity: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sz="1800" dirty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pic>
        <p:nvPicPr>
          <p:cNvPr id="13" name="Picture 4" descr="fo_Stok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76" y="1337739"/>
            <a:ext cx="8697913" cy="135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05400" y="2743200"/>
            <a:ext cx="2010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latin typeface="Calibri" panose="020F0502020204030204" pitchFamily="34" charset="0"/>
                <a:cs typeface="Calibri" panose="020F0502020204030204" pitchFamily="34" charset="0"/>
              </a:rPr>
              <a:t>Implicit solver: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4715333"/>
            <a:ext cx="2239127" cy="162873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929048" y="5594230"/>
            <a:ext cx="9457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</a:rPr>
              <a:t>Ice sheet</a:t>
            </a:r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5210927" y="3152001"/>
            <a:ext cx="1424645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0" dirty="0">
                <a:latin typeface="Calibri" panose="020F0502020204030204" pitchFamily="34" charset="0"/>
              </a:rPr>
              <a:t>FEA* = 50% CPU-time</a:t>
            </a:r>
          </a:p>
        </p:txBody>
      </p:sp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5029200" y="3798332"/>
            <a:ext cx="1776166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0" dirty="0">
                <a:latin typeface="Calibri" panose="020F0502020204030204" pitchFamily="34" charset="0"/>
              </a:rPr>
              <a:t>Linear solve = 50% CPU-time</a:t>
            </a:r>
          </a:p>
        </p:txBody>
      </p:sp>
      <p:sp>
        <p:nvSpPr>
          <p:cNvPr id="22" name="Text Box 19"/>
          <p:cNvSpPr txBox="1">
            <a:spLocks noChangeArrowheads="1"/>
          </p:cNvSpPr>
          <p:nvPr/>
        </p:nvSpPr>
        <p:spPr bwMode="auto">
          <a:xfrm>
            <a:off x="76200" y="6553200"/>
            <a:ext cx="70405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spcBef>
                <a:spcPct val="50000"/>
              </a:spcBef>
            </a:pPr>
            <a:r>
              <a:rPr lang="en-US" altLang="en-US" sz="1600" b="0" dirty="0">
                <a:solidFill>
                  <a:schemeClr val="bg1"/>
                </a:solidFill>
                <a:latin typeface="Calibri" panose="020F0502020204030204" pitchFamily="34" charset="0"/>
              </a:rPr>
              <a:t>* Finite Element Assembly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F29106A-6B68-41D6-BF8A-EBB6A5691C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5730753"/>
            <a:ext cx="1145824" cy="613311"/>
          </a:xfrm>
          <a:prstGeom prst="rect">
            <a:avLst/>
          </a:prstGeom>
        </p:spPr>
      </p:pic>
      <p:pic>
        <p:nvPicPr>
          <p:cNvPr id="24" name="Picture 23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60BA19D0-A894-4A09-BC4B-55F75DEBCE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3757" y="5662621"/>
            <a:ext cx="1296298" cy="5968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43CE7D-66A4-4928-B7CE-7CC84687E4CD}"/>
              </a:ext>
            </a:extLst>
          </p:cNvPr>
          <p:cNvSpPr txBox="1"/>
          <p:nvPr/>
        </p:nvSpPr>
        <p:spPr>
          <a:xfrm>
            <a:off x="7190916" y="3136612"/>
            <a:ext cx="1424645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Performance-portable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04FDD5-6203-42B4-9281-9E1E2FAD9159}"/>
              </a:ext>
            </a:extLst>
          </p:cNvPr>
          <p:cNvSpPr txBox="1"/>
          <p:nvPr/>
        </p:nvSpPr>
        <p:spPr>
          <a:xfrm>
            <a:off x="7187165" y="3829109"/>
            <a:ext cx="1892948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Performant (towards portability)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7B14381-2CE5-4B2E-8F74-8D68EB91FD55}"/>
              </a:ext>
            </a:extLst>
          </p:cNvPr>
          <p:cNvCxnSpPr/>
          <p:nvPr/>
        </p:nvCxnSpPr>
        <p:spPr>
          <a:xfrm>
            <a:off x="6635572" y="3475166"/>
            <a:ext cx="55159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5B3679C-25C9-4F0A-AE5B-8BABA37CFB39}"/>
              </a:ext>
            </a:extLst>
          </p:cNvPr>
          <p:cNvCxnSpPr>
            <a:cxnSpLocks/>
            <a:endCxn id="20" idx="1"/>
          </p:cNvCxnSpPr>
          <p:nvPr/>
        </p:nvCxnSpPr>
        <p:spPr>
          <a:xfrm>
            <a:off x="6805366" y="4121496"/>
            <a:ext cx="381799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trilinos_over">
            <a:extLst>
              <a:ext uri="{FF2B5EF4-FFF2-40B4-BE49-F238E27FC236}">
                <a16:creationId xmlns:a16="http://schemas.microsoft.com/office/drawing/2014/main" id="{EE9EC866-FA58-4C33-BB1E-F1827F6C1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21170"/>
            <a:ext cx="1265933" cy="70749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240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048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</a:rPr>
              <a:t>Outline</a:t>
            </a:r>
            <a:endParaRPr sz="3600" dirty="0">
              <a:latin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686" y="4380436"/>
            <a:ext cx="2591473" cy="17276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175B2D1-ED01-4702-AC7C-1E7FAF561DCE}"/>
              </a:ext>
            </a:extLst>
          </p:cNvPr>
          <p:cNvSpPr txBox="1"/>
          <p:nvPr/>
        </p:nvSpPr>
        <p:spPr>
          <a:xfrm>
            <a:off x="163287" y="2785042"/>
            <a:ext cx="495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</a:endParaRPr>
          </a:p>
          <a:p>
            <a:endParaRPr lang="en-US" sz="2400" dirty="0">
              <a:latin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CE44C4-A07E-4150-ACD2-4F5A4EE80093}"/>
              </a:ext>
            </a:extLst>
          </p:cNvPr>
          <p:cNvSpPr txBox="1"/>
          <p:nvPr/>
        </p:nvSpPr>
        <p:spPr>
          <a:xfrm>
            <a:off x="234044" y="2514110"/>
            <a:ext cx="56333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400" dirty="0">
                <a:latin typeface="Calibri" panose="020F0502020204030204" pitchFamily="34" charset="0"/>
              </a:rPr>
              <a:t>Overview of the Albany/Land Ice (ALI) model/code developed under </a:t>
            </a:r>
            <a:r>
              <a:rPr lang="en-US" sz="2400" dirty="0" err="1">
                <a:latin typeface="Calibri" panose="020F0502020204030204" pitchFamily="34" charset="0"/>
              </a:rPr>
              <a:t>ProSPect</a:t>
            </a:r>
            <a:r>
              <a:rPr lang="en-US" sz="2400" dirty="0">
                <a:latin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</a:rPr>
              <a:t>SciDAC</a:t>
            </a:r>
            <a:r>
              <a:rPr lang="en-US" sz="2400" dirty="0">
                <a:latin typeface="Calibri" panose="020F0502020204030204" pitchFamily="34" charset="0"/>
              </a:rPr>
              <a:t>.</a:t>
            </a:r>
          </a:p>
          <a:p>
            <a:pPr marL="457200" indent="-457200">
              <a:buAutoNum type="arabicPeriod"/>
            </a:pPr>
            <a:endParaRPr lang="en-US" sz="400" dirty="0">
              <a:latin typeface="Calibri" panose="020F0502020204030204" pitchFamily="34" charset="0"/>
            </a:endParaRPr>
          </a:p>
          <a:p>
            <a:pPr marL="457200" indent="-457200">
              <a:buAutoNum type="arabicPeriod"/>
            </a:pPr>
            <a:endParaRPr lang="en-US" sz="400" dirty="0">
              <a:latin typeface="Calibri" panose="020F0502020204030204" pitchFamily="34" charset="0"/>
            </a:endParaRPr>
          </a:p>
          <a:p>
            <a:pPr marL="457200" indent="-457200">
              <a:buAutoNum type="arabicPeriod"/>
            </a:pPr>
            <a:r>
              <a:rPr lang="en-US" sz="2400" b="1" dirty="0">
                <a:latin typeface="Calibri" panose="020F0502020204030204" pitchFamily="34" charset="0"/>
              </a:rPr>
              <a:t>Performance portability of the finite element assembly in ALI using </a:t>
            </a:r>
            <a:r>
              <a:rPr lang="en-US" sz="2400" b="1" dirty="0" err="1">
                <a:latin typeface="Calibri" panose="020F0502020204030204" pitchFamily="34" charset="0"/>
              </a:rPr>
              <a:t>Kokkos</a:t>
            </a:r>
            <a:r>
              <a:rPr lang="en-US" sz="2400" b="1" dirty="0">
                <a:latin typeface="Calibri" panose="020F0502020204030204" pitchFamily="34" charset="0"/>
              </a:rPr>
              <a:t>.</a:t>
            </a:r>
          </a:p>
          <a:p>
            <a:pPr marL="457200" indent="-457200">
              <a:buAutoNum type="arabicPeriod"/>
            </a:pPr>
            <a:endParaRPr lang="en-US" sz="400" dirty="0">
              <a:latin typeface="Calibri" panose="020F0502020204030204" pitchFamily="34" charset="0"/>
            </a:endParaRPr>
          </a:p>
          <a:p>
            <a:pPr marL="457200" indent="-457200">
              <a:buAutoNum type="arabicPeriod"/>
            </a:pPr>
            <a:endParaRPr lang="en-US" sz="400" dirty="0">
              <a:latin typeface="Calibri" panose="020F0502020204030204" pitchFamily="34" charset="0"/>
            </a:endParaRPr>
          </a:p>
          <a:p>
            <a:pPr marL="457200" indent="-457200">
              <a:buAutoNum type="arabicPeriod"/>
            </a:pPr>
            <a:r>
              <a:rPr lang="en-US" sz="2400" dirty="0">
                <a:latin typeface="Calibri" panose="020F0502020204030204" pitchFamily="34" charset="0"/>
              </a:rPr>
              <a:t>Performant algebraic multi-grid linear solvers implemented in </a:t>
            </a:r>
            <a:r>
              <a:rPr lang="en-US" sz="2400" dirty="0" err="1">
                <a:latin typeface="Calibri" panose="020F0502020204030204" pitchFamily="34" charset="0"/>
              </a:rPr>
              <a:t>Trilinos</a:t>
            </a:r>
            <a:r>
              <a:rPr lang="en-US" sz="2400" dirty="0">
                <a:latin typeface="Calibri" panose="020F0502020204030204" pitchFamily="34" charset="0"/>
              </a:rPr>
              <a:t>.</a:t>
            </a:r>
          </a:p>
          <a:p>
            <a:pPr marL="457200" indent="-457200">
              <a:buAutoNum type="arabicPeriod"/>
            </a:pPr>
            <a:endParaRPr lang="en-US" sz="400" dirty="0">
              <a:latin typeface="Calibri" panose="020F0502020204030204" pitchFamily="34" charset="0"/>
            </a:endParaRPr>
          </a:p>
          <a:p>
            <a:pPr marL="457200" indent="-457200">
              <a:buAutoNum type="arabicPeriod"/>
            </a:pPr>
            <a:endParaRPr lang="en-US" sz="400" dirty="0">
              <a:latin typeface="Calibri" panose="020F0502020204030204" pitchFamily="34" charset="0"/>
            </a:endParaRPr>
          </a:p>
          <a:p>
            <a:pPr marL="457200" indent="-457200">
              <a:buAutoNum type="arabicPeriod"/>
            </a:pPr>
            <a:r>
              <a:rPr lang="en-US" sz="2400" dirty="0">
                <a:latin typeface="Calibri" panose="020F0502020204030204" pitchFamily="34" charset="0"/>
              </a:rPr>
              <a:t>Summary and </a:t>
            </a:r>
            <a:r>
              <a:rPr lang="en-US" sz="2400" dirty="0" smtClean="0">
                <a:latin typeface="Calibri" panose="020F0502020204030204" pitchFamily="34" charset="0"/>
              </a:rPr>
              <a:t>discussion</a:t>
            </a:r>
            <a:endParaRPr lang="en-US" sz="2400" dirty="0">
              <a:latin typeface="Calibri" panose="020F0502020204030204" pitchFamily="34" charset="0"/>
            </a:endParaRPr>
          </a:p>
          <a:p>
            <a:endParaRPr lang="en-US" sz="2400" dirty="0">
              <a:latin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845F89C-5163-4D5E-A9C9-A73500562D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514111"/>
            <a:ext cx="2601327" cy="18297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FE3758C-A269-45E2-B16A-CB33E7F558B8}"/>
              </a:ext>
            </a:extLst>
          </p:cNvPr>
          <p:cNvSpPr txBox="1"/>
          <p:nvPr/>
        </p:nvSpPr>
        <p:spPr>
          <a:xfrm>
            <a:off x="457020" y="990600"/>
            <a:ext cx="7924800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</a:rPr>
              <a:t>This talk describes our </a:t>
            </a:r>
            <a:r>
              <a:rPr lang="en-US" sz="2400" b="1" dirty="0">
                <a:latin typeface="Calibri" panose="020F0502020204030204" pitchFamily="34" charset="0"/>
              </a:rPr>
              <a:t>experience </a:t>
            </a:r>
            <a:r>
              <a:rPr lang="en-US" sz="2400" dirty="0">
                <a:latin typeface="Calibri" panose="020F0502020204030204" pitchFamily="34" charset="0"/>
              </a:rPr>
              <a:t>in creating a </a:t>
            </a:r>
            <a:r>
              <a:rPr lang="en-US" sz="2400" b="1" dirty="0">
                <a:latin typeface="Calibri" panose="020F0502020204030204" pitchFamily="34" charset="0"/>
              </a:rPr>
              <a:t>performance portable </a:t>
            </a:r>
            <a:r>
              <a:rPr lang="en-US" sz="2400" dirty="0">
                <a:latin typeface="Calibri" panose="020F0502020204030204" pitchFamily="34" charset="0"/>
              </a:rPr>
              <a:t>implementation of the </a:t>
            </a:r>
            <a:r>
              <a:rPr lang="en-US" sz="2400" b="1" dirty="0">
                <a:latin typeface="Calibri" panose="020F0502020204030204" pitchFamily="34" charset="0"/>
              </a:rPr>
              <a:t>Albany/Land Ice (ALI) </a:t>
            </a:r>
            <a:r>
              <a:rPr lang="en-US" sz="2400" dirty="0">
                <a:latin typeface="Calibri" panose="020F0502020204030204" pitchFamily="34" charset="0"/>
              </a:rPr>
              <a:t>model using the </a:t>
            </a:r>
            <a:r>
              <a:rPr lang="en-US" sz="2400" b="1" dirty="0" err="1">
                <a:latin typeface="Calibri" panose="020F0502020204030204" pitchFamily="34" charset="0"/>
              </a:rPr>
              <a:t>Kokkos</a:t>
            </a:r>
            <a:r>
              <a:rPr lang="en-US" sz="2400" dirty="0">
                <a:latin typeface="Calibri" panose="020F0502020204030204" pitchFamily="34" charset="0"/>
              </a:rPr>
              <a:t> programming model and </a:t>
            </a:r>
            <a:r>
              <a:rPr lang="en-US" sz="2400" b="1" dirty="0" err="1">
                <a:latin typeface="Calibri" panose="020F0502020204030204" pitchFamily="34" charset="0"/>
              </a:rPr>
              <a:t>Trilinos</a:t>
            </a:r>
            <a:r>
              <a:rPr lang="en-US" sz="2400" b="1" dirty="0">
                <a:latin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</a:rPr>
              <a:t>libraries.</a:t>
            </a:r>
          </a:p>
        </p:txBody>
      </p:sp>
    </p:spTree>
    <p:extLst>
      <p:ext uri="{BB962C8B-B14F-4D97-AF65-F5344CB8AC3E}">
        <p14:creationId xmlns:p14="http://schemas.microsoft.com/office/powerpoint/2010/main" val="208828083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FB7DFA75-191B-47BF-9252-E3F579CDBEC1}"/>
              </a:ext>
            </a:extLst>
          </p:cNvPr>
          <p:cNvSpPr txBox="1">
            <a:spLocks/>
          </p:cNvSpPr>
          <p:nvPr/>
        </p:nvSpPr>
        <p:spPr>
          <a:xfrm>
            <a:off x="17606" y="1683558"/>
            <a:ext cx="9017793" cy="5171671"/>
          </a:xfrm>
          <a:prstGeom prst="rect">
            <a:avLst/>
          </a:prstGeo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kern="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Kokkos</a:t>
            </a:r>
            <a:r>
              <a:rPr lang="en-US" sz="2000" b="1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</a:t>
            </a:r>
            <a:r>
              <a:rPr lang="en-US" sz="2000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a C++ library that provides </a:t>
            </a:r>
            <a:r>
              <a:rPr lang="en-US" sz="2000" b="1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performance portability</a:t>
            </a:r>
            <a:r>
              <a:rPr lang="en-US" sz="2000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across multiple </a:t>
            </a:r>
            <a:r>
              <a:rPr lang="en-US" sz="2000" b="1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shared memory </a:t>
            </a:r>
            <a:r>
              <a:rPr lang="en-US" sz="2000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computing architectures using the MPI+X programming model</a:t>
            </a:r>
            <a:endParaRPr lang="en-US" sz="400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2000" kern="0" dirty="0">
                <a:latin typeface="Calibri" panose="020F0502020204030204" pitchFamily="34" charset="0"/>
                <a:cs typeface="Courier"/>
              </a:rPr>
              <a:t>A </a:t>
            </a:r>
            <a:r>
              <a:rPr lang="en-US" sz="2000" i="1" kern="0" dirty="0">
                <a:latin typeface="Calibri" panose="020F0502020204030204" pitchFamily="34" charset="0"/>
                <a:cs typeface="Courier"/>
              </a:rPr>
              <a:t>programming model</a:t>
            </a:r>
            <a:r>
              <a:rPr lang="en-US" sz="2000" kern="0" dirty="0">
                <a:latin typeface="Calibri" panose="020F0502020204030204" pitchFamily="34" charset="0"/>
                <a:cs typeface="Courier"/>
              </a:rPr>
              <a:t> as much as a software library.</a:t>
            </a:r>
          </a:p>
          <a:p>
            <a:pPr lvl="1"/>
            <a:endParaRPr lang="en-US" sz="500" kern="0" dirty="0">
              <a:latin typeface="Calibri" panose="020F0502020204030204" pitchFamily="34" charset="0"/>
              <a:cs typeface="Courier"/>
            </a:endParaRPr>
          </a:p>
          <a:p>
            <a:pPr lvl="1"/>
            <a:endParaRPr lang="en-US" sz="500" kern="0" dirty="0">
              <a:latin typeface="Calibri" panose="020F0502020204030204" pitchFamily="34" charset="0"/>
              <a:cs typeface="Courier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2000" kern="0" dirty="0">
                <a:latin typeface="Calibri" panose="020F0502020204030204" pitchFamily="34" charset="0"/>
                <a:cs typeface="Courier"/>
              </a:rPr>
              <a:t>Provides automatic access to OpenMP, CUDA, </a:t>
            </a:r>
            <a:r>
              <a:rPr lang="en-US" sz="2000" kern="0" dirty="0" err="1">
                <a:latin typeface="Calibri" panose="020F0502020204030204" pitchFamily="34" charset="0"/>
                <a:cs typeface="Courier"/>
              </a:rPr>
              <a:t>Pthreads</a:t>
            </a:r>
            <a:r>
              <a:rPr lang="en-US" sz="2000" kern="0" dirty="0">
                <a:latin typeface="Calibri" panose="020F0502020204030204" pitchFamily="34" charset="0"/>
                <a:cs typeface="Courier"/>
              </a:rPr>
              <a:t>, ...</a:t>
            </a:r>
          </a:p>
          <a:p>
            <a:pPr lvl="1"/>
            <a:endParaRPr lang="en-US" sz="500" kern="0" dirty="0">
              <a:latin typeface="Calibri" panose="020F0502020204030204" pitchFamily="34" charset="0"/>
              <a:cs typeface="Courier"/>
            </a:endParaRPr>
          </a:p>
          <a:p>
            <a:pPr lvl="1"/>
            <a:endParaRPr lang="en-US" sz="500" kern="0" dirty="0">
              <a:latin typeface="Calibri" panose="020F0502020204030204" pitchFamily="34" charset="0"/>
              <a:cs typeface="Courier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kern="0" dirty="0">
                <a:latin typeface="Calibri" panose="020F0502020204030204" pitchFamily="34" charset="0"/>
              </a:rPr>
              <a:t>Templated meta-programming: </a:t>
            </a:r>
            <a:r>
              <a:rPr lang="en-US" sz="2000" kern="0" dirty="0" err="1">
                <a:latin typeface="Calibri" panose="020F0502020204030204" pitchFamily="34" charset="0"/>
                <a:cs typeface="Courier"/>
              </a:rPr>
              <a:t>parallel_for</a:t>
            </a:r>
            <a:r>
              <a:rPr lang="en-US" sz="2000" kern="0" dirty="0">
                <a:latin typeface="Calibri" panose="020F0502020204030204" pitchFamily="34" charset="0"/>
              </a:rPr>
              <a:t>, </a:t>
            </a:r>
            <a:r>
              <a:rPr lang="en-US" sz="2000" kern="0" dirty="0" err="1">
                <a:latin typeface="Calibri" panose="020F0502020204030204" pitchFamily="34" charset="0"/>
                <a:cs typeface="Courier"/>
              </a:rPr>
              <a:t>parallel_reduce</a:t>
            </a:r>
            <a:endParaRPr lang="en-US" sz="2000" kern="0" dirty="0">
              <a:latin typeface="Calibri" panose="020F0502020204030204" pitchFamily="34" charset="0"/>
              <a:cs typeface="Courier"/>
            </a:endParaRPr>
          </a:p>
          <a:p>
            <a:pPr lvl="1"/>
            <a:endParaRPr lang="en-US" sz="500" kern="0" dirty="0">
              <a:latin typeface="Calibri" panose="020F0502020204030204" pitchFamily="34" charset="0"/>
              <a:cs typeface="Courier"/>
            </a:endParaRPr>
          </a:p>
          <a:p>
            <a:pPr lvl="1"/>
            <a:endParaRPr lang="en-US" sz="500" kern="0" dirty="0">
              <a:latin typeface="Calibri" panose="020F0502020204030204" pitchFamily="34" charset="0"/>
              <a:cs typeface="Courier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2000" kern="0" dirty="0">
                <a:latin typeface="Calibri" panose="020F0502020204030204" pitchFamily="34" charset="0"/>
              </a:rPr>
              <a:t>Memory layout abstraction (“array of structs” vs. “struct of arrays”, locality).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601" name="Title 1"/>
          <p:cNvSpPr>
            <a:spLocks noGrp="1"/>
          </p:cNvSpPr>
          <p:nvPr>
            <p:ph type="title"/>
          </p:nvPr>
        </p:nvSpPr>
        <p:spPr>
          <a:xfrm>
            <a:off x="87313" y="-61358"/>
            <a:ext cx="8229600" cy="992188"/>
          </a:xfrm>
        </p:spPr>
        <p:txBody>
          <a:bodyPr/>
          <a:lstStyle/>
          <a:p>
            <a:r>
              <a:rPr lang="en-US" altLang="en-US" sz="34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Performance portability via </a:t>
            </a:r>
            <a:r>
              <a:rPr lang="en-US" altLang="en-US" sz="3400" i="1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Kokkos</a:t>
            </a:r>
            <a:endParaRPr lang="en-US" altLang="en-US" sz="3400" i="1" dirty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09637" y="822266"/>
            <a:ext cx="7324725" cy="7694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/>
            <a:r>
              <a:rPr lang="en-US" altLang="en-US" sz="2200" b="0" dirty="0">
                <a:latin typeface="Calibri" panose="020F0502020204030204" pitchFamily="34" charset="0"/>
              </a:rPr>
              <a:t>We need to be able to run ALI/E3SM on </a:t>
            </a:r>
            <a:r>
              <a:rPr lang="en-US" altLang="en-US" sz="2200" b="1" i="1" dirty="0">
                <a:latin typeface="Calibri" panose="020F0502020204030204" pitchFamily="34" charset="0"/>
              </a:rPr>
              <a:t>new architecture machines </a:t>
            </a:r>
            <a:r>
              <a:rPr lang="en-US" altLang="en-US" sz="2200" b="0" dirty="0">
                <a:latin typeface="Calibri" panose="020F0502020204030204" pitchFamily="34" charset="0"/>
              </a:rPr>
              <a:t>(GPUs, KNLs) and </a:t>
            </a:r>
            <a:r>
              <a:rPr lang="en-US" altLang="en-US" sz="2200" b="1" i="1" dirty="0">
                <a:latin typeface="Calibri" panose="020F0502020204030204" pitchFamily="34" charset="0"/>
              </a:rPr>
              <a:t>hybrid</a:t>
            </a:r>
            <a:r>
              <a:rPr lang="en-US" altLang="en-US" sz="2200" b="0" dirty="0">
                <a:latin typeface="Calibri" panose="020F0502020204030204" pitchFamily="34" charset="0"/>
              </a:rPr>
              <a:t> (CPU+GPU) </a:t>
            </a:r>
            <a:r>
              <a:rPr lang="en-US" altLang="en-US" sz="2200" b="1" i="1" dirty="0">
                <a:latin typeface="Calibri" panose="020F0502020204030204" pitchFamily="34" charset="0"/>
              </a:rPr>
              <a:t>systems</a:t>
            </a:r>
            <a:r>
              <a:rPr lang="en-US" altLang="en-US" sz="2200" b="0" dirty="0"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2" name="TextBox 4"/>
          <p:cNvSpPr txBox="1">
            <a:spLocks noChangeArrowheads="1"/>
          </p:cNvSpPr>
          <p:nvPr/>
        </p:nvSpPr>
        <p:spPr bwMode="auto">
          <a:xfrm>
            <a:off x="786980" y="4343400"/>
            <a:ext cx="7517464" cy="707886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/>
            <a:r>
              <a:rPr lang="en-US" altLang="en-US" sz="2000" b="0" dirty="0">
                <a:latin typeface="Calibri" panose="020F0502020204030204" pitchFamily="34" charset="0"/>
              </a:rPr>
              <a:t>With </a:t>
            </a:r>
            <a:r>
              <a:rPr lang="en-US" altLang="en-US" sz="2000" b="1" i="1" dirty="0" err="1">
                <a:latin typeface="Calibri" panose="020F0502020204030204" pitchFamily="34" charset="0"/>
              </a:rPr>
              <a:t>Kokkos</a:t>
            </a:r>
            <a:r>
              <a:rPr lang="en-US" altLang="en-US" sz="2000" b="0" dirty="0">
                <a:latin typeface="Calibri" panose="020F0502020204030204" pitchFamily="34" charset="0"/>
              </a:rPr>
              <a:t>, you write an algorithm </a:t>
            </a:r>
            <a:r>
              <a:rPr lang="en-US" altLang="en-US" sz="2000" dirty="0">
                <a:latin typeface="Calibri" panose="020F0502020204030204" pitchFamily="34" charset="0"/>
              </a:rPr>
              <a:t>once</a:t>
            </a:r>
            <a:r>
              <a:rPr lang="en-US" altLang="en-US" sz="2000" b="0" dirty="0">
                <a:latin typeface="Calibri" panose="020F0502020204030204" pitchFamily="34" charset="0"/>
              </a:rPr>
              <a:t>, and just change a template parameter to get the optimal data layout for your hardware.</a:t>
            </a:r>
          </a:p>
        </p:txBody>
      </p:sp>
      <p:pic>
        <p:nvPicPr>
          <p:cNvPr id="25611" name="Picture 14" descr="Xeon_Phi_PCIe_Card_M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9987" y="2507196"/>
            <a:ext cx="1109462" cy="700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2" name="Picture 15" descr="prev_NVIDIA-Tesla-GPU-Card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091" y="2659559"/>
            <a:ext cx="113730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7EB36B4E-9CCA-4FC4-AAE4-CCB2F130420E}"/>
              </a:ext>
            </a:extLst>
          </p:cNvPr>
          <p:cNvSpPr txBox="1">
            <a:spLocks/>
          </p:cNvSpPr>
          <p:nvPr/>
        </p:nvSpPr>
        <p:spPr>
          <a:xfrm>
            <a:off x="0" y="5201845"/>
            <a:ext cx="9017793" cy="5171671"/>
          </a:xfrm>
          <a:prstGeom prst="rect">
            <a:avLst/>
          </a:prstGeo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Allows researchers to focus on </a:t>
            </a:r>
            <a:r>
              <a:rPr lang="en-US" sz="2000" b="1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application development</a:t>
            </a:r>
            <a:r>
              <a:rPr lang="en-US" sz="2000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instead of </a:t>
            </a:r>
            <a:r>
              <a:rPr lang="en-US" sz="2000" b="1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architecture specific programming.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b="1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b="1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Finite element assembly </a:t>
            </a:r>
            <a:r>
              <a:rPr lang="en-US" sz="2000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ALI has been rewritten using </a:t>
            </a:r>
            <a:r>
              <a:rPr lang="en-US" sz="2000" kern="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Kokkos</a:t>
            </a:r>
            <a:r>
              <a:rPr lang="en-US" sz="2000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kern="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functors</a:t>
            </a:r>
            <a:r>
              <a:rPr lang="en-US" sz="2000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93C4616-F5C1-4E40-A909-1899CA82B81F}"/>
              </a:ext>
            </a:extLst>
          </p:cNvPr>
          <p:cNvSpPr/>
          <p:nvPr/>
        </p:nvSpPr>
        <p:spPr>
          <a:xfrm>
            <a:off x="-15240" y="6529126"/>
            <a:ext cx="31947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https://github.com/kokkos/kokkos</a:t>
            </a:r>
            <a:endParaRPr lang="en-US" sz="16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07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F9002656-25F6-4036-9C3D-84FB706A494D}"/>
              </a:ext>
            </a:extLst>
          </p:cNvPr>
          <p:cNvSpPr txBox="1">
            <a:spLocks/>
          </p:cNvSpPr>
          <p:nvPr/>
        </p:nvSpPr>
        <p:spPr>
          <a:xfrm>
            <a:off x="116212" y="1757886"/>
            <a:ext cx="5446387" cy="575005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kern="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Piro</a:t>
            </a:r>
            <a:r>
              <a:rPr lang="en-US" sz="2000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manages the nonlinear solve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kern="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Tpetra</a:t>
            </a:r>
            <a:r>
              <a:rPr lang="en-US" sz="2000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manages </a:t>
            </a:r>
            <a:r>
              <a:rPr lang="en-US" sz="2000" b="1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distributed</a:t>
            </a:r>
            <a:r>
              <a:rPr lang="en-US" sz="2000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memory linear algebra (</a:t>
            </a:r>
            <a:r>
              <a:rPr lang="en-US" sz="2000" b="1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MPI+X</a:t>
            </a:r>
            <a:r>
              <a:rPr lang="en-US" sz="2000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Phalanx</a:t>
            </a:r>
            <a:r>
              <a:rPr lang="en-US" sz="2000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manages </a:t>
            </a:r>
            <a:r>
              <a:rPr lang="en-US" sz="2000" b="1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shared</a:t>
            </a:r>
            <a:r>
              <a:rPr lang="en-US" sz="2000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memory computations (</a:t>
            </a:r>
            <a:r>
              <a:rPr lang="en-US" sz="2000" b="1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sz="2000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26929" lvl="1" indent="-342900">
              <a:buFont typeface="Wingdings" panose="05000000000000000000" pitchFamily="2" charset="2"/>
              <a:buChar char="Ø"/>
            </a:pPr>
            <a:r>
              <a:rPr lang="en-US" sz="2000" b="1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Gather</a:t>
            </a:r>
            <a:r>
              <a:rPr lang="en-US" sz="2000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fills element local solution</a:t>
            </a:r>
          </a:p>
          <a:p>
            <a:pPr marL="726929" lvl="1" indent="-342900">
              <a:buFont typeface="Wingdings" panose="05000000000000000000" pitchFamily="2" charset="2"/>
              <a:buChar char="Ø"/>
            </a:pPr>
            <a:endParaRPr lang="en-US" sz="400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26929" lvl="1" indent="-342900">
              <a:buFont typeface="Wingdings" panose="05000000000000000000" pitchFamily="2" charset="2"/>
              <a:buChar char="Ø"/>
            </a:pPr>
            <a:r>
              <a:rPr lang="en-US" sz="2000" b="1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Interpolate</a:t>
            </a:r>
            <a:r>
              <a:rPr lang="en-US" sz="2000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solution/gradient to quadrature points</a:t>
            </a:r>
          </a:p>
          <a:p>
            <a:pPr marL="726929" lvl="1" indent="-342900">
              <a:buFont typeface="Wingdings" panose="05000000000000000000" pitchFamily="2" charset="2"/>
              <a:buChar char="Ø"/>
            </a:pPr>
            <a:endParaRPr lang="en-US" sz="400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26929" lvl="1" indent="-342900">
              <a:buFont typeface="Wingdings" panose="05000000000000000000" pitchFamily="2" charset="2"/>
              <a:buChar char="Ø"/>
            </a:pPr>
            <a:r>
              <a:rPr lang="en-US" sz="2000" b="1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Evaluate</a:t>
            </a:r>
            <a:r>
              <a:rPr lang="en-US" sz="2000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residual/Jacobian</a:t>
            </a:r>
          </a:p>
          <a:p>
            <a:pPr marL="726929" lvl="1" indent="-342900">
              <a:buFont typeface="Wingdings" panose="05000000000000000000" pitchFamily="2" charset="2"/>
              <a:buChar char="Ø"/>
            </a:pPr>
            <a:endParaRPr lang="en-US" sz="400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26929" lvl="1" indent="-342900">
              <a:buFont typeface="Wingdings" panose="05000000000000000000" pitchFamily="2" charset="2"/>
              <a:buChar char="Ø"/>
            </a:pPr>
            <a:r>
              <a:rPr lang="en-US" sz="2000" b="1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Scatter</a:t>
            </a:r>
            <a:r>
              <a:rPr lang="en-US" sz="2000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fills global residual/Jacobian</a:t>
            </a:r>
          </a:p>
          <a:p>
            <a:pPr marL="726929" lvl="1" indent="-342900">
              <a:buFont typeface="Wingdings" panose="05000000000000000000" pitchFamily="2" charset="2"/>
              <a:buChar char="Ø"/>
            </a:pPr>
            <a:endParaRPr lang="en-US" sz="400" b="1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26929" lvl="1" indent="-342900">
              <a:buFont typeface="Wingdings" panose="05000000000000000000" pitchFamily="2" charset="2"/>
              <a:buChar char="Ø"/>
            </a:pPr>
            <a:endParaRPr lang="en-US" sz="400" b="1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Jacobians (+ sensitivities, Hessians, ...) obtained via </a:t>
            </a:r>
            <a:r>
              <a:rPr lang="en-US" sz="2000" b="1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automatic differentiation </a:t>
            </a:r>
            <a:r>
              <a:rPr lang="en-US" sz="2000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000" b="1" kern="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Sacado</a:t>
            </a:r>
            <a:r>
              <a:rPr lang="en-US" sz="2000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79B5FD0-4082-4623-B6CA-EAE3B5B71DDD}"/>
              </a:ext>
            </a:extLst>
          </p:cNvPr>
          <p:cNvGrpSpPr/>
          <p:nvPr/>
        </p:nvGrpSpPr>
        <p:grpSpPr>
          <a:xfrm>
            <a:off x="5562600" y="1050000"/>
            <a:ext cx="2714519" cy="1125351"/>
            <a:chOff x="5562600" y="1050000"/>
            <a:chExt cx="2714519" cy="1125351"/>
          </a:xfrm>
        </p:grpSpPr>
        <p:pic>
          <p:nvPicPr>
            <p:cNvPr id="6" name="Picture 5" descr="A picture containing clipart&#10;&#10;Description generated with high confidence">
              <a:extLst>
                <a:ext uri="{FF2B5EF4-FFF2-40B4-BE49-F238E27FC236}">
                  <a16:creationId xmlns:a16="http://schemas.microsoft.com/office/drawing/2014/main" id="{F39D55A0-6F39-410B-869C-4FDFDE6AB5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62601" y="1431188"/>
              <a:ext cx="2714518" cy="74416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1847BFC-51F7-4281-B1B9-4E8C1F177CDD}"/>
                </a:ext>
              </a:extLst>
            </p:cNvPr>
            <p:cNvSpPr txBox="1"/>
            <p:nvPr/>
          </p:nvSpPr>
          <p:spPr>
            <a:xfrm>
              <a:off x="5562600" y="1050000"/>
              <a:ext cx="27028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u="sng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Trilinos</a:t>
              </a:r>
              <a:r>
                <a:rPr lang="en-US" b="1" u="sng" dirty="0">
                  <a:latin typeface="Calibri" panose="020F0502020204030204" pitchFamily="34" charset="0"/>
                  <a:cs typeface="Calibri" panose="020F0502020204030204" pitchFamily="34" charset="0"/>
                </a:rPr>
                <a:t> Packages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404435B-9B30-44C5-9C8B-0A89C755B2F5}"/>
              </a:ext>
            </a:extLst>
          </p:cNvPr>
          <p:cNvGrpSpPr/>
          <p:nvPr/>
        </p:nvGrpSpPr>
        <p:grpSpPr>
          <a:xfrm>
            <a:off x="4703792" y="2373667"/>
            <a:ext cx="4440208" cy="1927998"/>
            <a:chOff x="4703792" y="2373667"/>
            <a:chExt cx="4440208" cy="192799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24E593B-9989-4F77-AFB3-686D37CE5E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16643"/>
            <a:stretch/>
          </p:blipFill>
          <p:spPr>
            <a:xfrm>
              <a:off x="4830481" y="2742999"/>
              <a:ext cx="4313519" cy="155866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3904576-7CC3-416A-AE1F-3DE187465641}"/>
                </a:ext>
              </a:extLst>
            </p:cNvPr>
            <p:cNvSpPr txBox="1"/>
            <p:nvPr/>
          </p:nvSpPr>
          <p:spPr>
            <a:xfrm>
              <a:off x="4703792" y="2373667"/>
              <a:ext cx="43213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u="sng" dirty="0">
                  <a:latin typeface="Calibri" panose="020F0502020204030204" pitchFamily="34" charset="0"/>
                  <a:cs typeface="Calibri" panose="020F0502020204030204" pitchFamily="34" charset="0"/>
                </a:rPr>
                <a:t>FEA Overview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E795A7B-50D9-490F-902D-DDA0E16AEEC5}"/>
              </a:ext>
            </a:extLst>
          </p:cNvPr>
          <p:cNvGrpSpPr/>
          <p:nvPr/>
        </p:nvGrpSpPr>
        <p:grpSpPr>
          <a:xfrm>
            <a:off x="5630109" y="4727969"/>
            <a:ext cx="2635304" cy="1080031"/>
            <a:chOff x="5630109" y="4727969"/>
            <a:chExt cx="2635304" cy="1080031"/>
          </a:xfrm>
        </p:grpSpPr>
        <p:pic>
          <p:nvPicPr>
            <p:cNvPr id="10" name="Picture 9" descr="A picture containing clipart&#10;&#10;Description generated with very high confidence">
              <a:extLst>
                <a:ext uri="{FF2B5EF4-FFF2-40B4-BE49-F238E27FC236}">
                  <a16:creationId xmlns:a16="http://schemas.microsoft.com/office/drawing/2014/main" id="{1D864411-BD1C-4B84-9F24-2EB47E335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30110" y="5105893"/>
              <a:ext cx="2635303" cy="70210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1F5473C-0F3C-4C3B-BAE0-641A178764D6}"/>
                </a:ext>
              </a:extLst>
            </p:cNvPr>
            <p:cNvSpPr txBox="1"/>
            <p:nvPr/>
          </p:nvSpPr>
          <p:spPr>
            <a:xfrm>
              <a:off x="5630109" y="4727969"/>
              <a:ext cx="26353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u="sng" dirty="0">
                  <a:latin typeface="Calibri" panose="020F0502020204030204" pitchFamily="34" charset="0"/>
                  <a:cs typeface="Calibri" panose="020F0502020204030204" pitchFamily="34" charset="0"/>
                </a:rPr>
                <a:t>Memory Model</a:t>
              </a:r>
            </a:p>
          </p:txBody>
        </p:sp>
      </p:grpSp>
      <p:sp>
        <p:nvSpPr>
          <p:cNvPr id="15" name="Rectangle 2">
            <a:extLst>
              <a:ext uri="{FF2B5EF4-FFF2-40B4-BE49-F238E27FC236}">
                <a16:creationId xmlns:a16="http://schemas.microsoft.com/office/drawing/2014/main" id="{85A217E6-0857-42AA-BC7C-F79306E5B3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0284"/>
            <a:ext cx="7315200" cy="914400"/>
          </a:xfrm>
        </p:spPr>
        <p:txBody>
          <a:bodyPr/>
          <a:lstStyle/>
          <a:p>
            <a:pPr algn="l"/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</a:rPr>
              <a:t>ALI Finite Element Assembly (FEA)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B51DDAE-4109-48C0-A1FA-FC8243D98C40}"/>
              </a:ext>
            </a:extLst>
          </p:cNvPr>
          <p:cNvSpPr/>
          <p:nvPr/>
        </p:nvSpPr>
        <p:spPr>
          <a:xfrm>
            <a:off x="261256" y="944684"/>
            <a:ext cx="5072743" cy="707886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Albany Land Ice performance is split between the </a:t>
            </a:r>
            <a:r>
              <a:rPr lang="en-US" sz="2000" b="1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linear solve </a:t>
            </a:r>
            <a:r>
              <a:rPr lang="en-US" sz="2000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(50%) and </a:t>
            </a:r>
            <a:r>
              <a:rPr lang="en-US" sz="2000" b="1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FEA</a:t>
            </a:r>
            <a:r>
              <a:rPr lang="en-US" sz="2000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(50%)</a:t>
            </a:r>
          </a:p>
        </p:txBody>
      </p:sp>
    </p:spTree>
    <p:extLst>
      <p:ext uri="{BB962C8B-B14F-4D97-AF65-F5344CB8AC3E}">
        <p14:creationId xmlns:p14="http://schemas.microsoft.com/office/powerpoint/2010/main" val="4185198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304800" y="76200"/>
            <a:ext cx="6553200" cy="115534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en-US" sz="3600" kern="0" dirty="0">
                <a:solidFill>
                  <a:schemeClr val="tx1"/>
                </a:solidFill>
                <a:latin typeface="Calibri" panose="020F0502020204030204" pitchFamily="34" charset="0"/>
              </a:rPr>
              <a:t>MPI+X FEA via </a:t>
            </a:r>
            <a:r>
              <a:rPr lang="en-US" sz="3600" kern="0" dirty="0" err="1">
                <a:solidFill>
                  <a:schemeClr val="tx1"/>
                </a:solidFill>
                <a:latin typeface="Calibri" panose="020F0502020204030204" pitchFamily="34" charset="0"/>
              </a:rPr>
              <a:t>Kokkos</a:t>
            </a:r>
            <a:endParaRPr lang="en-US" sz="3600" kern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" y="1387985"/>
            <a:ext cx="8305800" cy="502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 descr="image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124200"/>
            <a:ext cx="1762986" cy="919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67400" y="4191000"/>
            <a:ext cx="2514600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solidFill>
                  <a:schemeClr val="accent1"/>
                </a:solidFill>
                <a:latin typeface="Calibri" panose="020F0502020204030204" pitchFamily="34" charset="0"/>
              </a:rPr>
              <a:t>ExecutionSpace</a:t>
            </a:r>
            <a:r>
              <a:rPr lang="en-US" sz="1600" dirty="0">
                <a:solidFill>
                  <a:schemeClr val="accent1"/>
                </a:solidFill>
                <a:latin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</a:rPr>
              <a:t>parameter tailors code for device (e.g., </a:t>
            </a:r>
            <a:r>
              <a:rPr lang="en-US" sz="1600" dirty="0" err="1">
                <a:latin typeface="Calibri" panose="020F0502020204030204" pitchFamily="34" charset="0"/>
              </a:rPr>
              <a:t>OpenMP</a:t>
            </a:r>
            <a:r>
              <a:rPr lang="en-US" sz="1600" dirty="0">
                <a:latin typeface="Calibri" panose="020F0502020204030204" pitchFamily="34" charset="0"/>
              </a:rPr>
              <a:t>, CUDA, etc.)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8C06582-9CB7-4DD9-A836-21FBD0EFBBCA}"/>
              </a:ext>
            </a:extLst>
          </p:cNvPr>
          <p:cNvGrpSpPr/>
          <p:nvPr/>
        </p:nvGrpSpPr>
        <p:grpSpPr>
          <a:xfrm>
            <a:off x="2590800" y="855338"/>
            <a:ext cx="3505199" cy="560927"/>
            <a:chOff x="4260981" y="886872"/>
            <a:chExt cx="3791337" cy="56092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12348BA-FB00-4F9E-89D3-07EDE107F046}"/>
                </a:ext>
              </a:extLst>
            </p:cNvPr>
            <p:cNvSpPr/>
            <p:nvPr/>
          </p:nvSpPr>
          <p:spPr>
            <a:xfrm>
              <a:off x="4260981" y="886872"/>
              <a:ext cx="3791337" cy="560927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D1982B6-C263-437E-8D2F-20EF78F6EE4F}"/>
                </a:ext>
              </a:extLst>
            </p:cNvPr>
            <p:cNvSpPr txBox="1"/>
            <p:nvPr/>
          </p:nvSpPr>
          <p:spPr>
            <a:xfrm>
              <a:off x="4419599" y="1001318"/>
              <a:ext cx="1447800" cy="338554"/>
            </a:xfrm>
            <a:prstGeom prst="rect">
              <a:avLst/>
            </a:prstGeom>
            <a:solidFill>
              <a:srgbClr val="A5F7BA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MPI-only FEA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92AA15F-1DBD-4021-9224-2695302D9D87}"/>
                </a:ext>
              </a:extLst>
            </p:cNvPr>
            <p:cNvSpPr txBox="1"/>
            <p:nvPr/>
          </p:nvSpPr>
          <p:spPr>
            <a:xfrm>
              <a:off x="6543041" y="986630"/>
              <a:ext cx="1371600" cy="338554"/>
            </a:xfrm>
            <a:prstGeom prst="rect">
              <a:avLst/>
            </a:prstGeom>
            <a:solidFill>
              <a:srgbClr val="CCFF99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MPI+X  FEA</a:t>
              </a:r>
            </a:p>
          </p:txBody>
        </p:sp>
        <p:sp>
          <p:nvSpPr>
            <p:cNvPr id="10" name="Arrow: Right 9">
              <a:extLst>
                <a:ext uri="{FF2B5EF4-FFF2-40B4-BE49-F238E27FC236}">
                  <a16:creationId xmlns:a16="http://schemas.microsoft.com/office/drawing/2014/main" id="{74AB2DCC-462E-4B7B-9203-2327A1A2CED6}"/>
                </a:ext>
              </a:extLst>
            </p:cNvPr>
            <p:cNvSpPr/>
            <p:nvPr/>
          </p:nvSpPr>
          <p:spPr>
            <a:xfrm>
              <a:off x="5974080" y="1078113"/>
              <a:ext cx="457200" cy="184964"/>
            </a:xfrm>
            <a:prstGeom prst="rightArrow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2DAFACD-F4A0-42E9-8E6D-166944D73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598" y="1087275"/>
            <a:ext cx="1555722" cy="98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38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42F0DE-6F40-4B2E-80E0-1CA82EEFF9D1}"/>
              </a:ext>
            </a:extLst>
          </p:cNvPr>
          <p:cNvSpPr txBox="1">
            <a:spLocks/>
          </p:cNvSpPr>
          <p:nvPr/>
        </p:nvSpPr>
        <p:spPr>
          <a:xfrm>
            <a:off x="260196" y="2365313"/>
            <a:ext cx="6465243" cy="263236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Unstructured </a:t>
            </a:r>
            <a:r>
              <a:rPr lang="en-US" sz="2000" b="1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tetrahedral</a:t>
            </a:r>
            <a:r>
              <a:rPr lang="en-US" sz="2000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element meshes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Wall-clock time </a:t>
            </a:r>
            <a:r>
              <a:rPr lang="en-US" sz="2000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averaged over 100 global assembly evaluations (residual + Jacobian)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Performance analysis focuses on </a:t>
            </a:r>
            <a:r>
              <a:rPr lang="en-US" sz="2000" b="1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finite element assembly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b="1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Notation</a:t>
            </a:r>
            <a:r>
              <a:rPr lang="en-US" sz="2000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performance results: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1E38891-7FA3-42C5-B184-6571933AC4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9962481"/>
              </p:ext>
            </p:extLst>
          </p:nvPr>
        </p:nvGraphicFramePr>
        <p:xfrm>
          <a:off x="260196" y="990599"/>
          <a:ext cx="5697515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9053">
                  <a:extLst>
                    <a:ext uri="{9D8B030D-6E8A-4147-A177-3AD203B41FA5}">
                      <a16:colId xmlns:a16="http://schemas.microsoft.com/office/drawing/2014/main" val="3231603216"/>
                    </a:ext>
                  </a:extLst>
                </a:gridCol>
                <a:gridCol w="2089231">
                  <a:extLst>
                    <a:ext uri="{9D8B030D-6E8A-4147-A177-3AD203B41FA5}">
                      <a16:colId xmlns:a16="http://schemas.microsoft.com/office/drawing/2014/main" val="439492416"/>
                    </a:ext>
                  </a:extLst>
                </a:gridCol>
                <a:gridCol w="2089231">
                  <a:extLst>
                    <a:ext uri="{9D8B030D-6E8A-4147-A177-3AD203B41FA5}">
                      <a16:colId xmlns:a16="http://schemas.microsoft.com/office/drawing/2014/main" val="41310489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Mesh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Resolution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# Elements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9554625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GIS4k-20k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4km-20km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1.51 million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37892202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GIS1k-7k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1km-7km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14.4 million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987667855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12CD262E-F0D9-47AE-8753-A9514562FA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36008" y="2436008"/>
            <a:ext cx="4643502" cy="24909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C07F96E-EEDA-40E0-9C02-219BB3B870F5}"/>
                  </a:ext>
                </a:extLst>
              </p:cNvPr>
              <p:cNvSpPr txBox="1"/>
              <p:nvPr/>
            </p:nvSpPr>
            <p:spPr>
              <a:xfrm>
                <a:off x="1092517" y="4838743"/>
                <a:ext cx="4800600" cy="1323439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MPI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∈{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OMP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GPU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:endParaRPr lang="en-US" sz="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:endParaRPr lang="en-US" sz="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# MPI ranks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=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# </a:t>
                </a:r>
                <a:r>
                  <a:rPr lang="en-US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OpenMP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threads or GPUs/rank</a:t>
                </a:r>
              </a:p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0" dirty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architecture for shared memory parallelism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C07F96E-EEDA-40E0-9C02-219BB3B870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2517" y="4838743"/>
                <a:ext cx="4800600" cy="1323439"/>
              </a:xfrm>
              <a:prstGeom prst="rect">
                <a:avLst/>
              </a:prstGeom>
              <a:blipFill>
                <a:blip r:embed="rId4"/>
                <a:stretch>
                  <a:fillRect b="-6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itle 1">
            <a:extLst>
              <a:ext uri="{FF2B5EF4-FFF2-40B4-BE49-F238E27FC236}">
                <a16:creationId xmlns:a16="http://schemas.microsoft.com/office/drawing/2014/main" id="{B4647B5F-71A8-4F9B-A277-4385D1BE2837}"/>
              </a:ext>
            </a:extLst>
          </p:cNvPr>
          <p:cNvSpPr txBox="1">
            <a:spLocks/>
          </p:cNvSpPr>
          <p:nvPr/>
        </p:nvSpPr>
        <p:spPr>
          <a:xfrm>
            <a:off x="73024" y="-9526"/>
            <a:ext cx="8994776" cy="1000125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/>
          <a:p>
            <a:r>
              <a:rPr lang="en-US" altLang="en-US" sz="3400" kern="0" dirty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Performance study: Greenland Ice Sheet (GIS)</a:t>
            </a:r>
            <a:endParaRPr lang="en-US" altLang="en-US" sz="3400" i="1" kern="0" dirty="0">
              <a:solidFill>
                <a:sysClr val="windowText" lastClr="00000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539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A50B911B-00E1-46CE-A3D1-37EF0DABEDEA}"/>
              </a:ext>
            </a:extLst>
          </p:cNvPr>
          <p:cNvSpPr txBox="1">
            <a:spLocks/>
          </p:cNvSpPr>
          <p:nvPr/>
        </p:nvSpPr>
        <p:spPr>
          <a:xfrm>
            <a:off x="44721" y="1485121"/>
            <a:ext cx="8664087" cy="50292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b="1" u="sng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Architectures:</a:t>
            </a:r>
          </a:p>
          <a:p>
            <a:endParaRPr lang="en-US" sz="400" b="1" u="sng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400" b="1" u="sng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kern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Cori (NERSC): </a:t>
            </a:r>
            <a:r>
              <a:rPr lang="en-US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2,388 Haswell nodes [2 </a:t>
            </a:r>
            <a:r>
              <a:rPr lang="en-US" b="1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Haswell</a:t>
            </a:r>
            <a:r>
              <a:rPr lang="en-US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(32 cores)] 			                    	              9,688 KNL nodes [1 Xeon Phi </a:t>
            </a:r>
            <a:r>
              <a:rPr lang="en-US" b="1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KNL</a:t>
            </a:r>
            <a:r>
              <a:rPr lang="en-US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(68 cores)] (Cray Aries)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kern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Blake (SNL): </a:t>
            </a:r>
            <a:r>
              <a:rPr lang="en-US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 nodes [2 </a:t>
            </a:r>
            <a:r>
              <a:rPr lang="en-US" b="1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Skylake</a:t>
            </a:r>
            <a:r>
              <a:rPr lang="en-US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(48 cores)] (Intel </a:t>
            </a:r>
            <a:r>
              <a:rPr lang="en-US" kern="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OmniPath</a:t>
            </a:r>
            <a:r>
              <a:rPr lang="en-US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Gen-1)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kern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Mayer (SNL): </a:t>
            </a:r>
            <a:r>
              <a:rPr lang="en-US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43 nodes [2 </a:t>
            </a:r>
            <a:r>
              <a:rPr lang="en-US" b="1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ARM64 Cavium ThunderX2</a:t>
            </a:r>
            <a:r>
              <a:rPr lang="en-US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(56 cores)] (Mx EDR IB)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kern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Ride (SNL): </a:t>
            </a:r>
            <a:r>
              <a:rPr lang="en-US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 nodes [2 POWER8 (16 cores) + </a:t>
            </a:r>
            <a:r>
              <a:rPr lang="en-US" b="1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P100</a:t>
            </a:r>
            <a:r>
              <a:rPr lang="en-US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(4 GPUs)] (Mx C-X4 IB)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kern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Waterman (SNL):</a:t>
            </a:r>
            <a:r>
              <a:rPr lang="en-US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10 nodes [2 POWER9 (40 cores) + </a:t>
            </a:r>
            <a:r>
              <a:rPr lang="en-US" b="1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V100</a:t>
            </a:r>
            <a:r>
              <a:rPr lang="en-US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(4 GPUs)] (Mx EDR IB)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u="sng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Compilers:</a:t>
            </a:r>
            <a:r>
              <a:rPr lang="en-US" b="1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gcc</a:t>
            </a:r>
            <a:r>
              <a:rPr lang="en-US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kern="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icpc</a:t>
            </a:r>
            <a:r>
              <a:rPr lang="en-US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kern="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xlC</a:t>
            </a:r>
            <a:endParaRPr lang="en-US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u="sng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u="sng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Models:</a:t>
            </a:r>
          </a:p>
          <a:p>
            <a:endParaRPr lang="en-US" sz="400" b="1" u="sng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kern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models:</a:t>
            </a:r>
            <a:r>
              <a:rPr lang="en-US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MPI-only, </a:t>
            </a:r>
            <a:r>
              <a:rPr lang="en-US" kern="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MPI+OpenMP</a:t>
            </a:r>
            <a:r>
              <a:rPr lang="en-US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MPI+CUDA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kern="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MPI+OpenMP</a:t>
            </a:r>
            <a:r>
              <a:rPr lang="en-US" b="1" kern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MPI ranks </a:t>
            </a:r>
            <a:r>
              <a:rPr lang="en-US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mapped to </a:t>
            </a:r>
            <a:r>
              <a:rPr lang="en-US" b="1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cores</a:t>
            </a:r>
            <a:r>
              <a:rPr lang="en-US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		 			                </a:t>
            </a:r>
            <a:r>
              <a:rPr lang="en-US" b="1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OpenMP threads </a:t>
            </a:r>
            <a:r>
              <a:rPr lang="en-US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mapped to </a:t>
            </a:r>
            <a:r>
              <a:rPr lang="en-US" b="1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hardware-threads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" b="1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kern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MPI+GPU:</a:t>
            </a:r>
            <a:r>
              <a:rPr lang="en-US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MPI ranks assigned a </a:t>
            </a:r>
            <a:r>
              <a:rPr lang="en-US" b="1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single core per GPU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" b="1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26929" lvl="1" indent="-342900">
              <a:buFont typeface="Wingdings" panose="05000000000000000000" pitchFamily="2" charset="2"/>
              <a:buChar char="Ø"/>
            </a:pPr>
            <a:r>
              <a:rPr lang="en-US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CUDA UVM used for host to device communication</a:t>
            </a:r>
          </a:p>
        </p:txBody>
      </p:sp>
      <p:sp>
        <p:nvSpPr>
          <p:cNvPr id="67586" name="Title 1"/>
          <p:cNvSpPr>
            <a:spLocks noGrp="1"/>
          </p:cNvSpPr>
          <p:nvPr>
            <p:ph type="title" idx="4294967295"/>
          </p:nvPr>
        </p:nvSpPr>
        <p:spPr>
          <a:xfrm>
            <a:off x="76200" y="-109475"/>
            <a:ext cx="8229240" cy="991440"/>
          </a:xfrm>
        </p:spPr>
        <p:txBody>
          <a:bodyPr/>
          <a:lstStyle/>
          <a:p>
            <a:r>
              <a:rPr lang="en-US" altLang="en-US" sz="34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Performance study: Architectures</a:t>
            </a:r>
          </a:p>
        </p:txBody>
      </p:sp>
      <p:pic>
        <p:nvPicPr>
          <p:cNvPr id="67590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4255" y="1485121"/>
            <a:ext cx="1143661" cy="1525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1" name="TextBox 5"/>
          <p:cNvSpPr txBox="1">
            <a:spLocks noChangeArrowheads="1"/>
          </p:cNvSpPr>
          <p:nvPr/>
        </p:nvSpPr>
        <p:spPr bwMode="auto">
          <a:xfrm>
            <a:off x="8032270" y="2702887"/>
            <a:ext cx="6033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400" b="0" dirty="0">
                <a:solidFill>
                  <a:schemeClr val="bg1"/>
                </a:solidFill>
                <a:latin typeface="Calibri" panose="020F0502020204030204" pitchFamily="34" charset="0"/>
              </a:rPr>
              <a:t>Ride</a:t>
            </a:r>
          </a:p>
        </p:txBody>
      </p:sp>
      <p:sp>
        <p:nvSpPr>
          <p:cNvPr id="67592" name="Text Box 8"/>
          <p:cNvSpPr txBox="1">
            <a:spLocks noChangeArrowheads="1"/>
          </p:cNvSpPr>
          <p:nvPr/>
        </p:nvSpPr>
        <p:spPr bwMode="auto">
          <a:xfrm>
            <a:off x="325502" y="759283"/>
            <a:ext cx="8382000" cy="646331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en-US" b="0" dirty="0">
                <a:latin typeface="Calibri" panose="020F0502020204030204" pitchFamily="34" charset="0"/>
              </a:rPr>
              <a:t>Performance-portability of FEA in Albany has been tested across </a:t>
            </a:r>
            <a:r>
              <a:rPr lang="en-US" altLang="en-US" b="1" i="1" dirty="0">
                <a:latin typeface="Calibri" panose="020F0502020204030204" pitchFamily="34" charset="0"/>
              </a:rPr>
              <a:t>multiple architectures</a:t>
            </a:r>
            <a:r>
              <a:rPr lang="en-US" altLang="en-US" b="0" dirty="0">
                <a:latin typeface="Calibri" panose="020F0502020204030204" pitchFamily="34" charset="0"/>
              </a:rPr>
              <a:t>: Intel Sandy Bridge, Intel Skylake, IBM Power8/9, </a:t>
            </a:r>
            <a:r>
              <a:rPr lang="en-US" altLang="en-US" b="0" dirty="0" err="1">
                <a:latin typeface="Calibri" panose="020F0502020204030204" pitchFamily="34" charset="0"/>
              </a:rPr>
              <a:t>Keplar</a:t>
            </a:r>
            <a:r>
              <a:rPr lang="en-US" altLang="en-US" b="0" dirty="0">
                <a:latin typeface="Calibri" panose="020F0502020204030204" pitchFamily="34" charset="0"/>
              </a:rPr>
              <a:t>/Pascal/Volta GPUs, KNL Xeon Phi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757662"/>
            <a:ext cx="3962400" cy="120229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527" y="5115350"/>
            <a:ext cx="2177273" cy="129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070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130175" y="992188"/>
            <a:ext cx="8882063" cy="484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spcBef>
                <a:spcPct val="20000"/>
              </a:spcBef>
              <a:buClr>
                <a:srgbClr val="102E54"/>
              </a:buClr>
              <a:buFontTx/>
              <a:buChar char="•"/>
            </a:pPr>
            <a:r>
              <a:rPr lang="en-US" altLang="en-US" sz="2400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Earth system models (ESMs) and ice sheet models (ISMs) need more </a:t>
            </a:r>
            <a:r>
              <a:rPr lang="en-US" altLang="en-US" sz="2400" b="1" i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computational power</a:t>
            </a:r>
            <a:r>
              <a:rPr lang="en-US" altLang="en-US" sz="2400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to achieve </a:t>
            </a:r>
            <a:r>
              <a:rPr lang="en-US" altLang="en-US" sz="2400" b="1" i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higher resolutions</a:t>
            </a:r>
            <a:r>
              <a:rPr lang="en-US" altLang="en-US" sz="2400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.</a:t>
            </a:r>
          </a:p>
          <a:p>
            <a:pPr defTabSz="914400">
              <a:spcBef>
                <a:spcPct val="20000"/>
              </a:spcBef>
              <a:buClr>
                <a:srgbClr val="102E54"/>
              </a:buClr>
            </a:pPr>
            <a:endParaRPr lang="en-US" altLang="en-US" sz="1000" b="0" dirty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defTabSz="914400">
              <a:spcBef>
                <a:spcPct val="20000"/>
              </a:spcBef>
              <a:buClr>
                <a:srgbClr val="102E54"/>
              </a:buClr>
              <a:buFontTx/>
              <a:buChar char="•"/>
            </a:pPr>
            <a:r>
              <a:rPr lang="en-US" altLang="en-US" sz="2400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High performance computing (HPC) architectures are becoming increasingly more </a:t>
            </a:r>
            <a:r>
              <a:rPr lang="en-US" altLang="en-US" sz="2400" b="1" i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heterogeneous</a:t>
            </a:r>
            <a:r>
              <a:rPr lang="en-US" altLang="en-US" sz="2400" i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en-US" altLang="en-US" sz="2400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in a move towards </a:t>
            </a:r>
            <a:r>
              <a:rPr lang="en-US" altLang="en-US" sz="2400" b="1" i="1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exascale</a:t>
            </a:r>
            <a:r>
              <a:rPr lang="en-US" altLang="en-US" sz="2400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.</a:t>
            </a:r>
          </a:p>
          <a:p>
            <a:pPr defTabSz="914400">
              <a:spcBef>
                <a:spcPct val="20000"/>
              </a:spcBef>
              <a:buClr>
                <a:srgbClr val="102E54"/>
              </a:buClr>
              <a:buFontTx/>
              <a:buChar char="•"/>
            </a:pPr>
            <a:endParaRPr lang="en-US" altLang="en-US" sz="1000" b="0" dirty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defTabSz="914400">
              <a:spcBef>
                <a:spcPct val="20000"/>
              </a:spcBef>
              <a:buClr>
                <a:srgbClr val="102E54"/>
              </a:buClr>
              <a:buFontTx/>
              <a:buChar char="•"/>
            </a:pPr>
            <a:r>
              <a:rPr lang="en-US" altLang="en-US" sz="2400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Climate models need to adapt to execute </a:t>
            </a:r>
            <a:r>
              <a:rPr lang="en-US" altLang="en-US" sz="2400" b="1" i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correctly</a:t>
            </a:r>
            <a:r>
              <a:rPr lang="en-US" altLang="en-US" sz="2400" i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&amp;</a:t>
            </a:r>
            <a:r>
              <a:rPr lang="en-US" altLang="en-US" sz="2400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en-US" altLang="en-US" sz="2400" b="1" i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efficiently</a:t>
            </a:r>
            <a:r>
              <a:rPr lang="en-US" altLang="en-US" sz="2400" i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en-US" altLang="en-US" sz="2400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on new HPC architectures with drastically </a:t>
            </a:r>
            <a:r>
              <a:rPr lang="en-US" altLang="en-US" sz="2400" b="1" i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different memory models</a:t>
            </a:r>
            <a:r>
              <a:rPr lang="en-US" altLang="en-US" sz="2400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.</a:t>
            </a:r>
            <a:endParaRPr lang="en-US" altLang="en-US" sz="2400" i="1" dirty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51203" name="Title 1"/>
          <p:cNvSpPr>
            <a:spLocks noGrp="1"/>
          </p:cNvSpPr>
          <p:nvPr>
            <p:ph type="title" idx="4294967295"/>
          </p:nvPr>
        </p:nvSpPr>
        <p:spPr>
          <a:xfrm>
            <a:off x="152400" y="0"/>
            <a:ext cx="8229240" cy="991440"/>
          </a:xfrm>
        </p:spPr>
        <p:txBody>
          <a:bodyPr/>
          <a:lstStyle/>
          <a:p>
            <a:r>
              <a:rPr lang="en-US" altLang="en-US" sz="34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Motivation for performance portability</a:t>
            </a:r>
          </a:p>
        </p:txBody>
      </p:sp>
      <p:pic>
        <p:nvPicPr>
          <p:cNvPr id="51209" name="Content Placeholder 4" descr="35_Pelissier_C_Intel_Xeon_Phi_Image1_SC13_big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038600"/>
            <a:ext cx="2344738" cy="1319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ight Arrow 8"/>
          <p:cNvSpPr/>
          <p:nvPr/>
        </p:nvSpPr>
        <p:spPr>
          <a:xfrm>
            <a:off x="4190820" y="4533951"/>
            <a:ext cx="620712" cy="30162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2DCE64-6167-464E-BF97-D1FB0706FAD5}"/>
              </a:ext>
            </a:extLst>
          </p:cNvPr>
          <p:cNvSpPr txBox="1"/>
          <p:nvPr/>
        </p:nvSpPr>
        <p:spPr>
          <a:xfrm>
            <a:off x="636377" y="5540982"/>
            <a:ext cx="8044543" cy="762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An application is “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performance portable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” if it achieves a </a:t>
            </a: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consistent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level of </a:t>
            </a: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performance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across a </a:t>
            </a: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variety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of computer architectures.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83A6A0-D2DA-446D-8DBE-8BF71507F3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974" y="4018570"/>
            <a:ext cx="2664778" cy="1332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746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>
          <a:xfrm>
            <a:off x="195943" y="-50795"/>
            <a:ext cx="8229600" cy="992188"/>
          </a:xfrm>
        </p:spPr>
        <p:txBody>
          <a:bodyPr/>
          <a:lstStyle/>
          <a:p>
            <a:r>
              <a:rPr lang="en-US" altLang="en-US" sz="36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Performance results: Node utilization</a:t>
            </a:r>
            <a:endParaRPr lang="en-US" altLang="en-US" sz="3600" i="1" dirty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1BD745-B598-42CC-A03A-CB82C39918FE}"/>
              </a:ext>
            </a:extLst>
          </p:cNvPr>
          <p:cNvSpPr txBox="1"/>
          <p:nvPr/>
        </p:nvSpPr>
        <p:spPr>
          <a:xfrm>
            <a:off x="2318278" y="963164"/>
            <a:ext cx="4270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u="sng" dirty="0">
                <a:latin typeface="Calibri" panose="020F0502020204030204" pitchFamily="34" charset="0"/>
                <a:cs typeface="Calibri" panose="020F0502020204030204" pitchFamily="34" charset="0"/>
              </a:rPr>
              <a:t>Node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: Single dual-socket CPU or quad-GPU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BCF561-E3A2-4D54-9F70-88A5D8218B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73" t="6160" r="1824" b="5556"/>
          <a:stretch/>
        </p:blipFill>
        <p:spPr>
          <a:xfrm>
            <a:off x="77363" y="1414669"/>
            <a:ext cx="4376339" cy="20143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D46E25-B2F1-4970-B321-46F40F4D55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23" t="4988" r="1844" b="6124"/>
          <a:stretch/>
        </p:blipFill>
        <p:spPr>
          <a:xfrm>
            <a:off x="4572000" y="1414669"/>
            <a:ext cx="4343400" cy="2014331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F4AE3E4-DBEA-4B07-B6AE-91D69C78CE04}"/>
              </a:ext>
            </a:extLst>
          </p:cNvPr>
          <p:cNvSpPr txBox="1">
            <a:spLocks/>
          </p:cNvSpPr>
          <p:nvPr/>
        </p:nvSpPr>
        <p:spPr>
          <a:xfrm>
            <a:off x="228600" y="3511493"/>
            <a:ext cx="8763000" cy="2014331"/>
          </a:xfrm>
          <a:prstGeom prst="rect">
            <a:avLst/>
          </a:prstGeom>
        </p:spPr>
        <p:txBody>
          <a:bodyPr vert="horz" lIns="0" tIns="45720" rIns="0" bIns="45720" rtlCol="0">
            <a:normAutofit fontScale="77500" lnSpcReduction="20000"/>
          </a:bodyPr>
          <a:lstStyle>
            <a:lvl1pPr marL="0" indent="0" algn="l" defTabSz="914354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0B0F0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aramond" charset="0"/>
                <a:cs typeface="Calibri" panose="020F0502020204030204" pitchFamily="34" charset="0"/>
              </a:defRPr>
            </a:lvl1pPr>
            <a:lvl2pPr marL="384029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Garamond" charset="0"/>
                <a:cs typeface="Calibri" panose="020F0502020204030204" pitchFamily="34" charset="0"/>
              </a:defRPr>
            </a:lvl2pPr>
            <a:lvl3pPr marL="566900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Garamond" charset="0"/>
                <a:cs typeface="Calibri" panose="020F0502020204030204" pitchFamily="34" charset="0"/>
              </a:defRPr>
            </a:lvl3pPr>
            <a:lvl4pPr marL="749771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Garamond" charset="0"/>
                <a:cs typeface="Calibri" panose="020F0502020204030204" pitchFamily="34" charset="0"/>
              </a:defRPr>
            </a:lvl4pPr>
            <a:lvl5pPr marL="932642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Garamond" charset="0"/>
                <a:cs typeface="Calibri" panose="020F0502020204030204" pitchFamily="34" charset="0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dirty="0"/>
              <a:t>Speedup achieved across </a:t>
            </a:r>
            <a:r>
              <a:rPr lang="en-US" b="1" dirty="0"/>
              <a:t>most</a:t>
            </a:r>
            <a:r>
              <a:rPr lang="en-US" dirty="0"/>
              <a:t> execution spaces</a:t>
            </a:r>
          </a:p>
          <a:p>
            <a:pPr marL="726929" lvl="1" indent="-342900">
              <a:buClrTx/>
              <a:buFont typeface="Wingdings" panose="05000000000000000000" pitchFamily="2" charset="2"/>
              <a:buChar char="Ø"/>
            </a:pPr>
            <a:r>
              <a:rPr lang="en-US" dirty="0" err="1"/>
              <a:t>Kokkos</a:t>
            </a:r>
            <a:r>
              <a:rPr lang="en-US" dirty="0"/>
              <a:t> Serial vs. OpenMP or CUDA </a:t>
            </a:r>
          </a:p>
          <a:p>
            <a:pPr marL="726929" lvl="1" indent="-342900">
              <a:buClrTx/>
              <a:buFont typeface="Wingdings" panose="05000000000000000000" pitchFamily="2" charset="2"/>
              <a:buChar char="Ø"/>
            </a:pPr>
            <a:r>
              <a:rPr lang="en-US" b="1" dirty="0"/>
              <a:t>12.6x</a:t>
            </a:r>
            <a:r>
              <a:rPr lang="en-US" dirty="0"/>
              <a:t> speedup on POWER8+P100, </a:t>
            </a:r>
            <a:r>
              <a:rPr lang="en-US" b="1" dirty="0"/>
              <a:t>2.0x</a:t>
            </a:r>
            <a:r>
              <a:rPr lang="en-US" dirty="0"/>
              <a:t> speedup on POWER9+V100 (~16x speedup would be expected if memory bound, but we are latency bound due to Export/Import).</a:t>
            </a:r>
          </a:p>
          <a:p>
            <a:pPr marL="726929" lvl="1" indent="-342900">
              <a:buClrTx/>
              <a:buFont typeface="Wingdings" panose="05000000000000000000" pitchFamily="2" charset="2"/>
              <a:buChar char="Ø"/>
            </a:pPr>
            <a:r>
              <a:rPr lang="en-US" dirty="0"/>
              <a:t>In general, should expect no speedup with </a:t>
            </a:r>
            <a:r>
              <a:rPr lang="en-US" dirty="0" err="1"/>
              <a:t>MPI+OpenMP</a:t>
            </a:r>
            <a:r>
              <a:rPr lang="en-US" dirty="0"/>
              <a:t> – slight speedups on Mayer and Cori may be due to thread caching.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dirty="0" err="1"/>
              <a:t>Tpetra</a:t>
            </a:r>
            <a:r>
              <a:rPr lang="en-US" dirty="0"/>
              <a:t> Export poor on GPU machines (WIP within Albany and </a:t>
            </a:r>
            <a:r>
              <a:rPr lang="en-US" dirty="0" err="1"/>
              <a:t>GPUDirect</a:t>
            </a:r>
            <a:r>
              <a:rPr lang="en-US" dirty="0"/>
              <a:t> issue on POWER systems: CUDA does not play well with MPI!)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AFE4A8-DA54-41A4-AF0F-5EDDA5C2F0D7}"/>
              </a:ext>
            </a:extLst>
          </p:cNvPr>
          <p:cNvSpPr txBox="1"/>
          <p:nvPr/>
        </p:nvSpPr>
        <p:spPr>
          <a:xfrm>
            <a:off x="256309" y="5719701"/>
            <a:ext cx="8763000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latin typeface="Calibri" panose="020F0502020204030204" pitchFamily="34" charset="0"/>
                <a:sym typeface="Symbol"/>
              </a:rPr>
              <a:t>Blue </a:t>
            </a:r>
            <a:r>
              <a:rPr lang="en-US" sz="1600" dirty="0">
                <a:latin typeface="Calibri" panose="020F0502020204030204" pitchFamily="34" charset="0"/>
                <a:sym typeface="Symbol"/>
              </a:rPr>
              <a:t>(</a:t>
            </a:r>
            <a:r>
              <a:rPr lang="en-US" sz="1600" dirty="0" err="1">
                <a:latin typeface="Calibri" panose="020F0502020204030204" pitchFamily="34" charset="0"/>
                <a:sym typeface="Symbol"/>
              </a:rPr>
              <a:t>SMAssembly</a:t>
            </a:r>
            <a:r>
              <a:rPr lang="en-US" sz="1600" dirty="0">
                <a:latin typeface="Calibri" panose="020F0502020204030204" pitchFamily="34" charset="0"/>
                <a:sym typeface="Symbol"/>
              </a:rPr>
              <a:t>): shared memory local/global assembly (assembly/computation)</a:t>
            </a:r>
          </a:p>
          <a:p>
            <a:pPr algn="ctr"/>
            <a:r>
              <a:rPr lang="en-US" sz="1600" b="1" i="1" dirty="0">
                <a:latin typeface="Calibri" panose="020F0502020204030204" pitchFamily="34" charset="0"/>
                <a:sym typeface="Symbol"/>
              </a:rPr>
              <a:t>Yellow</a:t>
            </a:r>
            <a:r>
              <a:rPr lang="en-US" sz="1600" dirty="0">
                <a:latin typeface="Calibri" panose="020F0502020204030204" pitchFamily="34" charset="0"/>
                <a:sym typeface="Symbol"/>
              </a:rPr>
              <a:t> (</a:t>
            </a:r>
            <a:r>
              <a:rPr lang="en-US" sz="1600" dirty="0" err="1">
                <a:latin typeface="Calibri" panose="020F0502020204030204" pitchFamily="34" charset="0"/>
                <a:sym typeface="Symbol"/>
              </a:rPr>
              <a:t>DMAssembly</a:t>
            </a:r>
            <a:r>
              <a:rPr lang="en-US" sz="1600" dirty="0">
                <a:latin typeface="Calibri" panose="020F0502020204030204" pitchFamily="34" charset="0"/>
                <a:sym typeface="Symbol"/>
              </a:rPr>
              <a:t>): distributed memory global assembly handled by </a:t>
            </a:r>
            <a:r>
              <a:rPr lang="en-US" sz="1600" b="1" i="1" dirty="0" err="1">
                <a:latin typeface="Calibri" panose="020F0502020204030204" pitchFamily="34" charset="0"/>
                <a:sym typeface="Symbol"/>
              </a:rPr>
              <a:t>Tpetra</a:t>
            </a:r>
            <a:r>
              <a:rPr lang="en-US" sz="1600" dirty="0">
                <a:latin typeface="Calibri" panose="020F0502020204030204" pitchFamily="34" charset="0"/>
                <a:sym typeface="Symbol"/>
              </a:rPr>
              <a:t> (mostly communication)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26725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>
          <a:xfrm>
            <a:off x="155996" y="-34705"/>
            <a:ext cx="8229600" cy="992188"/>
          </a:xfrm>
        </p:spPr>
        <p:txBody>
          <a:bodyPr/>
          <a:lstStyle/>
          <a:p>
            <a:r>
              <a:rPr lang="en-US" altLang="en-US" sz="36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Performance results: Strong scalability</a:t>
            </a:r>
            <a:endParaRPr lang="en-US" altLang="en-US" sz="3600" i="1" dirty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584F03-FAB9-43F1-B5C6-9A2DBD54E304}"/>
              </a:ext>
            </a:extLst>
          </p:cNvPr>
          <p:cNvSpPr txBox="1">
            <a:spLocks/>
          </p:cNvSpPr>
          <p:nvPr/>
        </p:nvSpPr>
        <p:spPr>
          <a:xfrm>
            <a:off x="155996" y="4883644"/>
            <a:ext cx="8763000" cy="14478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354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0B0F0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aramond" charset="0"/>
                <a:cs typeface="Calibri" panose="020F0502020204030204" pitchFamily="34" charset="0"/>
              </a:defRPr>
            </a:lvl1pPr>
            <a:lvl2pPr marL="384029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Garamond" charset="0"/>
                <a:cs typeface="Calibri" panose="020F0502020204030204" pitchFamily="34" charset="0"/>
              </a:defRPr>
            </a:lvl2pPr>
            <a:lvl3pPr marL="566900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Garamond" charset="0"/>
                <a:cs typeface="Calibri" panose="020F0502020204030204" pitchFamily="34" charset="0"/>
              </a:defRPr>
            </a:lvl3pPr>
            <a:lvl4pPr marL="749771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Garamond" charset="0"/>
                <a:cs typeface="Calibri" panose="020F0502020204030204" pitchFamily="34" charset="0"/>
              </a:defRPr>
            </a:lvl4pPr>
            <a:lvl5pPr marL="932642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Garamond" charset="0"/>
                <a:cs typeface="Calibri" panose="020F0502020204030204" pitchFamily="34" charset="0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dirty="0"/>
              <a:t>Reasonable scaling across all devices </a:t>
            </a:r>
            <a:r>
              <a:rPr lang="en-US" b="1" dirty="0"/>
              <a:t>without</a:t>
            </a:r>
            <a:r>
              <a:rPr lang="en-US" dirty="0"/>
              <a:t> machine-specific optimization in Albany</a:t>
            </a:r>
          </a:p>
          <a:p>
            <a:pPr marL="726929" lvl="1" indent="-342900">
              <a:buClrTx/>
              <a:buFont typeface="Wingdings" panose="05000000000000000000" pitchFamily="2" charset="2"/>
              <a:buChar char="Ø"/>
            </a:pPr>
            <a:r>
              <a:rPr lang="en-US" dirty="0"/>
              <a:t>Poor GPU scaling (Export WIP within Albany and </a:t>
            </a:r>
            <a:r>
              <a:rPr lang="en-US" dirty="0" err="1"/>
              <a:t>GPUDirect</a:t>
            </a:r>
            <a:r>
              <a:rPr lang="en-US" dirty="0"/>
              <a:t> issue on POWER)</a:t>
            </a:r>
          </a:p>
          <a:p>
            <a:pPr marL="726929" lvl="1" indent="-342900">
              <a:buClrTx/>
              <a:buFont typeface="Wingdings" panose="05000000000000000000" pitchFamily="2" charset="2"/>
              <a:buChar char="Ø"/>
            </a:pPr>
            <a:r>
              <a:rPr lang="en-US" dirty="0"/>
              <a:t>Best case: Skylake at 32 devices (768 cores)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22CB4B-C80C-4737-88BE-2A266B008C80}"/>
              </a:ext>
            </a:extLst>
          </p:cNvPr>
          <p:cNvSpPr/>
          <p:nvPr/>
        </p:nvSpPr>
        <p:spPr>
          <a:xfrm>
            <a:off x="-820570" y="1084245"/>
            <a:ext cx="107851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u="sng" dirty="0">
                <a:latin typeface="Calibri" panose="020F0502020204030204" pitchFamily="34" charset="0"/>
                <a:cs typeface="Calibri" panose="020F0502020204030204" pitchFamily="34" charset="0"/>
              </a:rPr>
              <a:t>Legend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HSW, SKX=Haswell, Skylake CPU; KNL=Xeon Phi; TX2=ThunderX2; P100,V100=GPU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3608E9-CFF6-4F7C-9719-02395DF99D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67" t="6566" r="4209" b="7070"/>
          <a:stretch/>
        </p:blipFill>
        <p:spPr>
          <a:xfrm>
            <a:off x="4572000" y="1676400"/>
            <a:ext cx="4461724" cy="27794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36B2C2-3780-4E3A-B341-1C43EE8FDE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71" t="6566" r="3705" b="7070"/>
          <a:stretch/>
        </p:blipFill>
        <p:spPr>
          <a:xfrm>
            <a:off x="57068" y="1670454"/>
            <a:ext cx="4461724" cy="2779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074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048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</a:rPr>
              <a:t>Outline</a:t>
            </a:r>
            <a:endParaRPr sz="3600" dirty="0">
              <a:latin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686" y="4380436"/>
            <a:ext cx="2591473" cy="17276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175B2D1-ED01-4702-AC7C-1E7FAF561DCE}"/>
              </a:ext>
            </a:extLst>
          </p:cNvPr>
          <p:cNvSpPr txBox="1"/>
          <p:nvPr/>
        </p:nvSpPr>
        <p:spPr>
          <a:xfrm>
            <a:off x="163287" y="2785042"/>
            <a:ext cx="495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</a:endParaRPr>
          </a:p>
          <a:p>
            <a:endParaRPr lang="en-US" sz="2400" dirty="0">
              <a:latin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CE44C4-A07E-4150-ACD2-4F5A4EE80093}"/>
              </a:ext>
            </a:extLst>
          </p:cNvPr>
          <p:cNvSpPr txBox="1"/>
          <p:nvPr/>
        </p:nvSpPr>
        <p:spPr>
          <a:xfrm>
            <a:off x="234044" y="2514110"/>
            <a:ext cx="56333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400" dirty="0">
                <a:latin typeface="Calibri" panose="020F0502020204030204" pitchFamily="34" charset="0"/>
              </a:rPr>
              <a:t>Overview of the Albany/Land Ice (ALI) model/code developed under </a:t>
            </a:r>
            <a:r>
              <a:rPr lang="en-US" sz="2400" dirty="0" err="1">
                <a:latin typeface="Calibri" panose="020F0502020204030204" pitchFamily="34" charset="0"/>
              </a:rPr>
              <a:t>ProSPect</a:t>
            </a:r>
            <a:r>
              <a:rPr lang="en-US" sz="2400" dirty="0">
                <a:latin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</a:rPr>
              <a:t>SciDAC</a:t>
            </a:r>
            <a:r>
              <a:rPr lang="en-US" sz="2400" dirty="0">
                <a:latin typeface="Calibri" panose="020F0502020204030204" pitchFamily="34" charset="0"/>
              </a:rPr>
              <a:t>.</a:t>
            </a:r>
          </a:p>
          <a:p>
            <a:pPr marL="457200" indent="-457200">
              <a:buAutoNum type="arabicPeriod"/>
            </a:pPr>
            <a:endParaRPr lang="en-US" sz="400" dirty="0">
              <a:latin typeface="Calibri" panose="020F0502020204030204" pitchFamily="34" charset="0"/>
            </a:endParaRPr>
          </a:p>
          <a:p>
            <a:pPr marL="457200" indent="-457200">
              <a:buAutoNum type="arabicPeriod"/>
            </a:pPr>
            <a:endParaRPr lang="en-US" sz="400" dirty="0">
              <a:latin typeface="Calibri" panose="020F0502020204030204" pitchFamily="34" charset="0"/>
            </a:endParaRPr>
          </a:p>
          <a:p>
            <a:pPr marL="457200" indent="-457200">
              <a:buAutoNum type="arabicPeriod"/>
            </a:pPr>
            <a:r>
              <a:rPr lang="en-US" sz="2400" dirty="0">
                <a:latin typeface="Calibri" panose="020F0502020204030204" pitchFamily="34" charset="0"/>
              </a:rPr>
              <a:t>Performance portability of the finite element assembly in ALI using </a:t>
            </a:r>
            <a:r>
              <a:rPr lang="en-US" sz="2400" dirty="0" err="1">
                <a:latin typeface="Calibri" panose="020F0502020204030204" pitchFamily="34" charset="0"/>
              </a:rPr>
              <a:t>Kokkos</a:t>
            </a:r>
            <a:r>
              <a:rPr lang="en-US" sz="2400" b="1" dirty="0">
                <a:latin typeface="Calibri" panose="020F0502020204030204" pitchFamily="34" charset="0"/>
              </a:rPr>
              <a:t>.</a:t>
            </a:r>
          </a:p>
          <a:p>
            <a:pPr marL="457200" indent="-457200">
              <a:buAutoNum type="arabicPeriod"/>
            </a:pPr>
            <a:endParaRPr lang="en-US" sz="400" dirty="0">
              <a:latin typeface="Calibri" panose="020F0502020204030204" pitchFamily="34" charset="0"/>
            </a:endParaRPr>
          </a:p>
          <a:p>
            <a:pPr marL="457200" indent="-457200">
              <a:buAutoNum type="arabicPeriod"/>
            </a:pPr>
            <a:endParaRPr lang="en-US" sz="400" dirty="0">
              <a:latin typeface="Calibri" panose="020F0502020204030204" pitchFamily="34" charset="0"/>
            </a:endParaRPr>
          </a:p>
          <a:p>
            <a:pPr marL="457200" indent="-457200">
              <a:buAutoNum type="arabicPeriod"/>
            </a:pPr>
            <a:r>
              <a:rPr lang="en-US" sz="2400" b="1" dirty="0">
                <a:latin typeface="Calibri" panose="020F0502020204030204" pitchFamily="34" charset="0"/>
              </a:rPr>
              <a:t>Performant algebraic multi-grid linear solvers implemented in </a:t>
            </a:r>
            <a:r>
              <a:rPr lang="en-US" sz="2400" b="1" dirty="0" err="1">
                <a:latin typeface="Calibri" panose="020F0502020204030204" pitchFamily="34" charset="0"/>
              </a:rPr>
              <a:t>Trilinos</a:t>
            </a:r>
            <a:r>
              <a:rPr lang="en-US" sz="2400" b="1" dirty="0">
                <a:latin typeface="Calibri" panose="020F0502020204030204" pitchFamily="34" charset="0"/>
              </a:rPr>
              <a:t>.</a:t>
            </a:r>
          </a:p>
          <a:p>
            <a:pPr marL="457200" indent="-457200">
              <a:buAutoNum type="arabicPeriod"/>
            </a:pPr>
            <a:endParaRPr lang="en-US" sz="400" dirty="0">
              <a:latin typeface="Calibri" panose="020F0502020204030204" pitchFamily="34" charset="0"/>
            </a:endParaRPr>
          </a:p>
          <a:p>
            <a:pPr marL="457200" indent="-457200">
              <a:buAutoNum type="arabicPeriod"/>
            </a:pPr>
            <a:endParaRPr lang="en-US" sz="400" dirty="0">
              <a:latin typeface="Calibri" panose="020F0502020204030204" pitchFamily="34" charset="0"/>
            </a:endParaRPr>
          </a:p>
          <a:p>
            <a:pPr marL="457200" indent="-457200">
              <a:buAutoNum type="arabicPeriod"/>
            </a:pPr>
            <a:r>
              <a:rPr lang="en-US" sz="2400" dirty="0">
                <a:latin typeface="Calibri" panose="020F0502020204030204" pitchFamily="34" charset="0"/>
              </a:rPr>
              <a:t>Summary and </a:t>
            </a:r>
            <a:r>
              <a:rPr lang="en-US" sz="2400" dirty="0" smtClean="0">
                <a:latin typeface="Calibri" panose="020F0502020204030204" pitchFamily="34" charset="0"/>
              </a:rPr>
              <a:t>discussion</a:t>
            </a:r>
            <a:endParaRPr lang="en-US" sz="2400" dirty="0">
              <a:latin typeface="Calibri" panose="020F0502020204030204" pitchFamily="34" charset="0"/>
            </a:endParaRPr>
          </a:p>
          <a:p>
            <a:endParaRPr lang="en-US" sz="2400" dirty="0">
              <a:latin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845F89C-5163-4D5E-A9C9-A73500562D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514111"/>
            <a:ext cx="2601327" cy="182977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3020A8D-D8BE-46A8-BB98-221CA34F09C5}"/>
              </a:ext>
            </a:extLst>
          </p:cNvPr>
          <p:cNvSpPr txBox="1"/>
          <p:nvPr/>
        </p:nvSpPr>
        <p:spPr>
          <a:xfrm>
            <a:off x="234044" y="991440"/>
            <a:ext cx="8229239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</a:rPr>
              <a:t>This talk describes our </a:t>
            </a:r>
            <a:r>
              <a:rPr lang="en-US" sz="2400" b="1" dirty="0">
                <a:latin typeface="Calibri" panose="020F0502020204030204" pitchFamily="34" charset="0"/>
              </a:rPr>
              <a:t>efforts </a:t>
            </a:r>
            <a:r>
              <a:rPr lang="en-US" sz="2400" dirty="0">
                <a:latin typeface="Calibri" panose="020F0502020204030204" pitchFamily="34" charset="0"/>
              </a:rPr>
              <a:t>towards creating a </a:t>
            </a:r>
            <a:r>
              <a:rPr lang="en-US" sz="2400" b="1" dirty="0">
                <a:latin typeface="Calibri" panose="020F0502020204030204" pitchFamily="34" charset="0"/>
              </a:rPr>
              <a:t>performance portable </a:t>
            </a:r>
            <a:r>
              <a:rPr lang="en-US" sz="2400" dirty="0">
                <a:latin typeface="Calibri" panose="020F0502020204030204" pitchFamily="34" charset="0"/>
              </a:rPr>
              <a:t>implementation of the </a:t>
            </a:r>
            <a:r>
              <a:rPr lang="en-US" sz="2400" b="1" dirty="0">
                <a:latin typeface="Calibri" panose="020F0502020204030204" pitchFamily="34" charset="0"/>
              </a:rPr>
              <a:t>Albany/Land Ice (ALI) </a:t>
            </a:r>
            <a:r>
              <a:rPr lang="en-US" sz="2400" dirty="0">
                <a:latin typeface="Calibri" panose="020F0502020204030204" pitchFamily="34" charset="0"/>
              </a:rPr>
              <a:t>model using the </a:t>
            </a:r>
            <a:r>
              <a:rPr lang="en-US" sz="2400" b="1" dirty="0" err="1">
                <a:latin typeface="Calibri" panose="020F0502020204030204" pitchFamily="34" charset="0"/>
              </a:rPr>
              <a:t>Kokkos</a:t>
            </a:r>
            <a:r>
              <a:rPr lang="en-US" sz="2400" dirty="0">
                <a:latin typeface="Calibri" panose="020F0502020204030204" pitchFamily="34" charset="0"/>
              </a:rPr>
              <a:t> programming model and </a:t>
            </a:r>
            <a:r>
              <a:rPr lang="en-US" sz="2400" b="1" dirty="0" err="1">
                <a:latin typeface="Calibri" panose="020F0502020204030204" pitchFamily="34" charset="0"/>
              </a:rPr>
              <a:t>Trilinos</a:t>
            </a:r>
            <a:r>
              <a:rPr lang="en-US" sz="2400" b="1" dirty="0">
                <a:latin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</a:rPr>
              <a:t>libraries.</a:t>
            </a:r>
          </a:p>
        </p:txBody>
      </p:sp>
    </p:spTree>
    <p:extLst>
      <p:ext uri="{BB962C8B-B14F-4D97-AF65-F5344CB8AC3E}">
        <p14:creationId xmlns:p14="http://schemas.microsoft.com/office/powerpoint/2010/main" val="222570556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A768424F-18DB-4AF7-8D34-5F59658EF2E8}"/>
              </a:ext>
            </a:extLst>
          </p:cNvPr>
          <p:cNvSpPr txBox="1">
            <a:spLocks/>
          </p:cNvSpPr>
          <p:nvPr/>
        </p:nvSpPr>
        <p:spPr>
          <a:xfrm>
            <a:off x="152400" y="-163205"/>
            <a:ext cx="8991600" cy="1261646"/>
          </a:xfrm>
          <a:prstGeom prst="rect">
            <a:avLst/>
          </a:prstGeom>
        </p:spPr>
        <p:txBody>
          <a:bodyPr lIns="0" tIns="0" rIns="0" bIns="0" anchor="ctr"/>
          <a:lstStyle/>
          <a:p>
            <a:pPr algn="l"/>
            <a:r>
              <a:rPr lang="en-US" sz="3600" kern="0">
                <a:solidFill>
                  <a:schemeClr val="tx1"/>
                </a:solidFill>
                <a:latin typeface="Calibri" panose="020F0502020204030204" pitchFamily="34" charset="0"/>
              </a:rPr>
              <a:t>Motivation for linear solvers work</a:t>
            </a:r>
            <a:endParaRPr lang="en-US" sz="3600" kern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F551ED-B50B-4F1C-ACBA-8DFD5A8BDCF1}"/>
              </a:ext>
            </a:extLst>
          </p:cNvPr>
          <p:cNvSpPr txBox="1"/>
          <p:nvPr/>
        </p:nvSpPr>
        <p:spPr>
          <a:xfrm>
            <a:off x="152400" y="832247"/>
            <a:ext cx="87351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Linear solver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takes </a:t>
            </a:r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~50%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of total CPU time for ALI </a:t>
            </a:r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diagnostic so</a:t>
            </a:r>
            <a:r>
              <a:rPr lang="en-US" b="1" i="1" dirty="0">
                <a:latin typeface="Calibri" panose="020F0502020204030204" pitchFamily="34" charset="0"/>
                <a:cs typeface="Calibri" panose="020F0502020204030204" pitchFamily="34" charset="0"/>
              </a:rPr>
              <a:t>lve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FEA is only </a:t>
            </a:r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half the story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: we need to make linear solver performant (and ultimately performance portable)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185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066800"/>
            <a:ext cx="4343400" cy="3257550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522" y="990600"/>
            <a:ext cx="4191000" cy="3309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90600" y="914400"/>
            <a:ext cx="28956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Greenland Ice Sheet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10200" y="914400"/>
            <a:ext cx="28956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Antarctic Ice Sheet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3FAF97E-4EBC-4C48-B003-EABCB6CA4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-163205"/>
            <a:ext cx="8991600" cy="1261646"/>
          </a:xfrm>
        </p:spPr>
        <p:txBody>
          <a:bodyPr/>
          <a:lstStyle/>
          <a:p>
            <a:pPr algn="l"/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</a:rPr>
              <a:t>Motivation for linear solvers work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38975F-5BD1-4DFE-87E2-E6E94E01316E}"/>
              </a:ext>
            </a:extLst>
          </p:cNvPr>
          <p:cNvSpPr txBox="1"/>
          <p:nvPr/>
        </p:nvSpPr>
        <p:spPr>
          <a:xfrm>
            <a:off x="781050" y="4457354"/>
            <a:ext cx="7124700" cy="369332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latin typeface="Calibri" panose="020F0502020204030204" pitchFamily="34" charset="0"/>
                <a:cs typeface="Calibri" panose="020F0502020204030204" pitchFamily="34" charset="0"/>
              </a:rPr>
              <a:t>Off-the-shelf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linear solvers (ILU, AMG*) </a:t>
            </a:r>
            <a:r>
              <a:rPr lang="en-US" b="1" i="1" dirty="0">
                <a:latin typeface="Calibri" panose="020F0502020204030204" pitchFamily="34" charset="0"/>
                <a:cs typeface="Calibri" panose="020F0502020204030204" pitchFamily="34" charset="0"/>
              </a:rPr>
              <a:t>do not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always work that </a:t>
            </a:r>
            <a:r>
              <a:rPr lang="en-US" b="1" i="1" dirty="0">
                <a:latin typeface="Calibri" panose="020F0502020204030204" pitchFamily="34" charset="0"/>
                <a:cs typeface="Calibri" panose="020F0502020204030204" pitchFamily="34" charset="0"/>
              </a:rPr>
              <a:t>well!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3" name="Text Box 19">
            <a:extLst>
              <a:ext uri="{FF2B5EF4-FFF2-40B4-BE49-F238E27FC236}">
                <a16:creationId xmlns:a16="http://schemas.microsoft.com/office/drawing/2014/main" id="{6B1F879E-ABA7-42BF-806A-EDE5F38010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6553200"/>
            <a:ext cx="70405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spcBef>
                <a:spcPct val="50000"/>
              </a:spcBef>
            </a:pPr>
            <a:r>
              <a:rPr lang="en-US" altLang="en-US" sz="1600" b="0" dirty="0">
                <a:solidFill>
                  <a:schemeClr val="bg1"/>
                </a:solidFill>
                <a:latin typeface="Calibri" panose="020F0502020204030204" pitchFamily="34" charset="0"/>
              </a:rPr>
              <a:t>* </a:t>
            </a:r>
            <a:r>
              <a:rPr lang="en-US" altLang="en-US" sz="1600" dirty="0">
                <a:solidFill>
                  <a:schemeClr val="bg1"/>
                </a:solidFill>
                <a:latin typeface="Calibri" panose="020F0502020204030204" pitchFamily="34" charset="0"/>
              </a:rPr>
              <a:t>Algebraic Multi-Grid.</a:t>
            </a:r>
            <a:endParaRPr lang="en-US" altLang="en-US" sz="1600" b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16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066800"/>
            <a:ext cx="4343400" cy="3257550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522" y="990600"/>
            <a:ext cx="4191000" cy="3309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52400" y="4923472"/>
                <a:ext cx="838200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u="sng" dirty="0">
                    <a:latin typeface="Calibri" panose="020F0502020204030204" pitchFamily="34" charset="0"/>
                  </a:rPr>
                  <a:t>Why is scalability so </a:t>
                </a:r>
                <a:r>
                  <a:rPr lang="en-US" b="1" i="1" u="sng" dirty="0">
                    <a:latin typeface="Calibri" panose="020F0502020204030204" pitchFamily="34" charset="0"/>
                  </a:rPr>
                  <a:t>bad</a:t>
                </a:r>
                <a:r>
                  <a:rPr lang="en-US" i="1" u="sng" dirty="0">
                    <a:latin typeface="Calibri" panose="020F0502020204030204" pitchFamily="34" charset="0"/>
                  </a:rPr>
                  <a:t> for off-the-shelf preconditioners?</a:t>
                </a:r>
              </a:p>
              <a:p>
                <a:endParaRPr lang="en-US" sz="400" dirty="0">
                  <a:latin typeface="Calibri" panose="020F0502020204030204" pitchFamily="34" charset="0"/>
                </a:endParaRPr>
              </a:p>
              <a:p>
                <a:r>
                  <a:rPr lang="en-US" dirty="0">
                    <a:latin typeface="Calibri" panose="020F0502020204030204" pitchFamily="34" charset="0"/>
                    <a:sym typeface="Symbol"/>
                  </a:rPr>
                  <a:t>1. Ice sheet geometries have </a:t>
                </a:r>
                <a:r>
                  <a:rPr lang="en-US" b="1" i="1" dirty="0">
                    <a:latin typeface="Calibri" panose="020F0502020204030204" pitchFamily="34" charset="0"/>
                    <a:sym typeface="Symbol"/>
                  </a:rPr>
                  <a:t>bad aspect ratios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/>
                            <a:sym typeface="Symbol"/>
                          </a:rPr>
                          <m:t>𝑑</m:t>
                        </m:r>
                        <m:r>
                          <a:rPr lang="en-US" b="1" i="1" dirty="0">
                            <a:latin typeface="Cambria Math"/>
                            <a:sym typeface="Symbol"/>
                          </a:rPr>
                          <m:t>𝒙</m:t>
                        </m:r>
                        <m:r>
                          <a:rPr lang="en-US" i="1" dirty="0">
                            <a:latin typeface="Cambria Math"/>
                            <a:ea typeface="Cambria Math"/>
                            <a:sym typeface="Symbol"/>
                          </a:rPr>
                          <m:t>≫</m:t>
                        </m:r>
                        <m:r>
                          <a:rPr lang="en-US" i="1" dirty="0" err="1">
                            <a:latin typeface="Cambria Math"/>
                            <a:sym typeface="Symbol"/>
                          </a:rPr>
                          <m:t>𝑑</m:t>
                        </m:r>
                        <m:r>
                          <a:rPr lang="en-US" i="1" dirty="0">
                            <a:latin typeface="Cambria Math"/>
                            <a:sym typeface="Symbol"/>
                          </a:rPr>
                          <m:t>𝑧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  <a:sym typeface="Symbol"/>
                      </a:rPr>
                      <m:t>.</m:t>
                    </m:r>
                  </m:oMath>
                </a14:m>
                <a:endParaRPr lang="en-US" b="0" dirty="0">
                  <a:latin typeface="Calibri" panose="020F0502020204030204" pitchFamily="34" charset="0"/>
                  <a:sym typeface="Symbol"/>
                </a:endParaRPr>
              </a:p>
              <a:p>
                <a:endParaRPr lang="en-US" sz="400" b="0" dirty="0">
                  <a:latin typeface="Calibri" panose="020F0502020204030204" pitchFamily="34" charset="0"/>
                  <a:sym typeface="Symbol"/>
                </a:endParaRPr>
              </a:p>
              <a:p>
                <a:r>
                  <a:rPr lang="en-US" dirty="0">
                    <a:latin typeface="Calibri" panose="020F0502020204030204" pitchFamily="34" charset="0"/>
                    <a:sym typeface="Symbol"/>
                  </a:rPr>
                  <a:t>2. </a:t>
                </a:r>
                <a:r>
                  <a:rPr lang="en-US" b="1" i="1" dirty="0">
                    <a:latin typeface="Calibri" panose="020F0502020204030204" pitchFamily="34" charset="0"/>
                    <a:sym typeface="Symbol"/>
                  </a:rPr>
                  <a:t>Ice shelves </a:t>
                </a:r>
                <a:r>
                  <a:rPr lang="en-US" dirty="0">
                    <a:latin typeface="Calibri" panose="020F0502020204030204" pitchFamily="34" charset="0"/>
                    <a:sym typeface="Symbol"/>
                  </a:rPr>
                  <a:t>can generate </a:t>
                </a:r>
                <a:r>
                  <a:rPr lang="en-US" b="1" i="1" dirty="0">
                    <a:latin typeface="Calibri" panose="020F0502020204030204" pitchFamily="34" charset="0"/>
                    <a:sym typeface="Symbol"/>
                  </a:rPr>
                  <a:t>problematic linear systems</a:t>
                </a:r>
                <a:r>
                  <a:rPr lang="en-US" dirty="0">
                    <a:latin typeface="Calibri" panose="020F0502020204030204" pitchFamily="34" charset="0"/>
                    <a:sym typeface="Symbol"/>
                  </a:rPr>
                  <a:t>.</a:t>
                </a:r>
              </a:p>
              <a:p>
                <a:endParaRPr lang="en-US" sz="400" dirty="0">
                  <a:latin typeface="Calibri" panose="020F0502020204030204" pitchFamily="34" charset="0"/>
                  <a:sym typeface="Symbol"/>
                </a:endParaRPr>
              </a:p>
              <a:p>
                <a:r>
                  <a:rPr lang="en-US" dirty="0">
                    <a:latin typeface="Calibri" panose="020F0502020204030204" pitchFamily="34" charset="0"/>
                    <a:sym typeface="Symbol"/>
                  </a:rPr>
                  <a:t>3. </a:t>
                </a:r>
                <a:r>
                  <a:rPr lang="en-US" b="1" i="1" dirty="0">
                    <a:latin typeface="Calibri" panose="020F0502020204030204" pitchFamily="34" charset="0"/>
                    <a:sym typeface="Symbol"/>
                  </a:rPr>
                  <a:t>Islands</a:t>
                </a:r>
                <a:r>
                  <a:rPr lang="en-US" dirty="0">
                    <a:latin typeface="Calibri" panose="020F0502020204030204" pitchFamily="34" charset="0"/>
                    <a:sym typeface="Symbol"/>
                  </a:rPr>
                  <a:t> and </a:t>
                </a:r>
                <a:r>
                  <a:rPr lang="en-US" b="1" i="1" dirty="0">
                    <a:latin typeface="Calibri" panose="020F0502020204030204" pitchFamily="34" charset="0"/>
                    <a:sym typeface="Symbol"/>
                  </a:rPr>
                  <a:t>hinged peninsulas </a:t>
                </a:r>
                <a:r>
                  <a:rPr lang="en-US" dirty="0">
                    <a:latin typeface="Calibri" panose="020F0502020204030204" pitchFamily="34" charset="0"/>
                    <a:sym typeface="Symbol"/>
                  </a:rPr>
                  <a:t>lead to </a:t>
                </a:r>
                <a:r>
                  <a:rPr lang="en-US" b="1" i="1" dirty="0">
                    <a:latin typeface="Calibri" panose="020F0502020204030204" pitchFamily="34" charset="0"/>
                    <a:sym typeface="Symbol"/>
                  </a:rPr>
                  <a:t>solver failures</a:t>
                </a:r>
                <a:r>
                  <a:rPr lang="en-US" dirty="0">
                    <a:latin typeface="Calibri" panose="020F0502020204030204" pitchFamily="34" charset="0"/>
                    <a:sym typeface="Symbol"/>
                  </a:rPr>
                  <a:t>.  </a:t>
                </a:r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4923472"/>
                <a:ext cx="8382000" cy="1384995"/>
              </a:xfrm>
              <a:prstGeom prst="rect">
                <a:avLst/>
              </a:prstGeom>
              <a:blipFill>
                <a:blip r:embed="rId5"/>
                <a:stretch>
                  <a:fillRect l="-582" t="-2643" b="-6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990600" y="914400"/>
            <a:ext cx="28956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Greenland Ice Sheet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10200" y="914400"/>
            <a:ext cx="28956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Antarctic Ice Sheet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458672E-6404-496F-9717-880CEA0C4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-163205"/>
            <a:ext cx="8991600" cy="1261646"/>
          </a:xfrm>
        </p:spPr>
        <p:txBody>
          <a:bodyPr/>
          <a:lstStyle/>
          <a:p>
            <a:pPr algn="l"/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</a:rPr>
              <a:t>Motivation for linear solvers work</a:t>
            </a:r>
          </a:p>
        </p:txBody>
      </p:sp>
      <p:sp>
        <p:nvSpPr>
          <p:cNvPr id="14" name="Text Box 19">
            <a:extLst>
              <a:ext uri="{FF2B5EF4-FFF2-40B4-BE49-F238E27FC236}">
                <a16:creationId xmlns:a16="http://schemas.microsoft.com/office/drawing/2014/main" id="{7F958835-0751-4A48-9E8A-FB9824D15D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6553200"/>
            <a:ext cx="70405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spcBef>
                <a:spcPct val="50000"/>
              </a:spcBef>
            </a:pPr>
            <a:r>
              <a:rPr lang="en-US" altLang="en-US" sz="1600" b="0" dirty="0">
                <a:solidFill>
                  <a:schemeClr val="bg1"/>
                </a:solidFill>
                <a:latin typeface="Calibri" panose="020F0502020204030204" pitchFamily="34" charset="0"/>
              </a:rPr>
              <a:t>* </a:t>
            </a:r>
            <a:r>
              <a:rPr lang="en-US" altLang="en-US" sz="1600" dirty="0">
                <a:solidFill>
                  <a:schemeClr val="bg1"/>
                </a:solidFill>
                <a:latin typeface="Calibri" panose="020F0502020204030204" pitchFamily="34" charset="0"/>
              </a:rPr>
              <a:t>Algebraic Multi-Grid.</a:t>
            </a:r>
            <a:endParaRPr lang="en-US" altLang="en-US" sz="1600" b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0A51FB-50B5-455F-90D9-28522220FC5E}"/>
              </a:ext>
            </a:extLst>
          </p:cNvPr>
          <p:cNvSpPr txBox="1"/>
          <p:nvPr/>
        </p:nvSpPr>
        <p:spPr>
          <a:xfrm>
            <a:off x="781050" y="4457354"/>
            <a:ext cx="7124700" cy="369332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latin typeface="Calibri" panose="020F0502020204030204" pitchFamily="34" charset="0"/>
                <a:cs typeface="Calibri" panose="020F0502020204030204" pitchFamily="34" charset="0"/>
              </a:rPr>
              <a:t>Off-the-shelf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linear solvers (ILU, AMG*) </a:t>
            </a:r>
            <a:r>
              <a:rPr lang="en-US" b="1" i="1" dirty="0">
                <a:latin typeface="Calibri" panose="020F0502020204030204" pitchFamily="34" charset="0"/>
                <a:cs typeface="Calibri" panose="020F0502020204030204" pitchFamily="34" charset="0"/>
              </a:rPr>
              <a:t>do not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always work that </a:t>
            </a:r>
            <a:r>
              <a:rPr lang="en-US" b="1" i="1" dirty="0">
                <a:latin typeface="Calibri" panose="020F0502020204030204" pitchFamily="34" charset="0"/>
                <a:cs typeface="Calibri" panose="020F0502020204030204" pitchFamily="34" charset="0"/>
              </a:rPr>
              <a:t>well!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6431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066800"/>
            <a:ext cx="4343400" cy="3257550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522" y="990600"/>
            <a:ext cx="4191000" cy="3309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986549" y="4861916"/>
            <a:ext cx="3124200" cy="1508105"/>
          </a:xfrm>
          <a:prstGeom prst="rect">
            <a:avLst/>
          </a:prstGeom>
          <a:solidFill>
            <a:srgbClr val="CC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We </a:t>
            </a:r>
            <a:r>
              <a:rPr lang="en-US" b="1" u="sng" dirty="0">
                <a:latin typeface="Calibri" panose="020F0502020204030204" pitchFamily="34" charset="0"/>
              </a:rPr>
              <a:t>mitigate</a:t>
            </a:r>
            <a:r>
              <a:rPr lang="en-US" dirty="0">
                <a:latin typeface="Calibri" panose="020F0502020204030204" pitchFamily="34" charset="0"/>
              </a:rPr>
              <a:t> these difficulties through the development of: </a:t>
            </a:r>
          </a:p>
          <a:p>
            <a:endParaRPr lang="en-US" sz="4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>
                <a:latin typeface="Calibri" panose="020F0502020204030204" pitchFamily="34" charset="0"/>
              </a:rPr>
              <a:t>New AMG* preconditioner  based on semi-coarsening.</a:t>
            </a:r>
          </a:p>
          <a:p>
            <a:endParaRPr lang="en-US" sz="4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>
                <a:latin typeface="Calibri" panose="020F0502020204030204" pitchFamily="34" charset="0"/>
              </a:rPr>
              <a:t>Island/hinge removal algorithm</a:t>
            </a:r>
            <a:r>
              <a:rPr lang="en-US" sz="1600" dirty="0"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90600" y="914400"/>
            <a:ext cx="28956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Greenland Ice Sheet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10200" y="914400"/>
            <a:ext cx="28956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Antarctic Ice Sheet</a:t>
            </a: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76200" y="6553200"/>
            <a:ext cx="70405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spcBef>
                <a:spcPct val="50000"/>
              </a:spcBef>
            </a:pPr>
            <a:r>
              <a:rPr lang="en-US" altLang="en-US" sz="1600" b="0" dirty="0">
                <a:solidFill>
                  <a:schemeClr val="bg1"/>
                </a:solidFill>
                <a:latin typeface="Calibri" panose="020F0502020204030204" pitchFamily="34" charset="0"/>
              </a:rPr>
              <a:t>* </a:t>
            </a:r>
            <a:r>
              <a:rPr lang="en-US" altLang="en-US" sz="1600" dirty="0">
                <a:solidFill>
                  <a:schemeClr val="bg1"/>
                </a:solidFill>
                <a:latin typeface="Calibri" panose="020F0502020204030204" pitchFamily="34" charset="0"/>
              </a:rPr>
              <a:t>Algebraic Multi-Grid.</a:t>
            </a:r>
            <a:endParaRPr lang="en-US" altLang="en-US" sz="1600" b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5438DA6-116C-44D8-B41B-44EC4C58D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-163205"/>
            <a:ext cx="8991600" cy="1261646"/>
          </a:xfrm>
        </p:spPr>
        <p:txBody>
          <a:bodyPr/>
          <a:lstStyle/>
          <a:p>
            <a:pPr algn="l"/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</a:rPr>
              <a:t>Motivation for linear solvers work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4BF744-4B52-4426-8233-D72BBB9B400F}"/>
              </a:ext>
            </a:extLst>
          </p:cNvPr>
          <p:cNvSpPr txBox="1"/>
          <p:nvPr/>
        </p:nvSpPr>
        <p:spPr>
          <a:xfrm>
            <a:off x="781050" y="4457354"/>
            <a:ext cx="7124700" cy="369332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latin typeface="Calibri" panose="020F0502020204030204" pitchFamily="34" charset="0"/>
                <a:cs typeface="Calibri" panose="020F0502020204030204" pitchFamily="34" charset="0"/>
              </a:rPr>
              <a:t>Off-the-shelf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linear solvers (ILU, AMG*) </a:t>
            </a:r>
            <a:r>
              <a:rPr lang="en-US" b="1" i="1" dirty="0">
                <a:latin typeface="Calibri" panose="020F0502020204030204" pitchFamily="34" charset="0"/>
                <a:cs typeface="Calibri" panose="020F0502020204030204" pitchFamily="34" charset="0"/>
              </a:rPr>
              <a:t>do not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always work that </a:t>
            </a:r>
            <a:r>
              <a:rPr lang="en-US" b="1" i="1" dirty="0">
                <a:latin typeface="Calibri" panose="020F0502020204030204" pitchFamily="34" charset="0"/>
                <a:cs typeface="Calibri" panose="020F0502020204030204" pitchFamily="34" charset="0"/>
              </a:rPr>
              <a:t>well!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C18D98C-98DB-42B4-8970-0D95E507C967}"/>
                  </a:ext>
                </a:extLst>
              </p:cNvPr>
              <p:cNvSpPr txBox="1"/>
              <p:nvPr/>
            </p:nvSpPr>
            <p:spPr>
              <a:xfrm>
                <a:off x="152400" y="4923472"/>
                <a:ext cx="838200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u="sng" dirty="0">
                    <a:latin typeface="Calibri" panose="020F0502020204030204" pitchFamily="34" charset="0"/>
                  </a:rPr>
                  <a:t>Why is scalability so </a:t>
                </a:r>
                <a:r>
                  <a:rPr lang="en-US" b="1" i="1" u="sng" dirty="0">
                    <a:latin typeface="Calibri" panose="020F0502020204030204" pitchFamily="34" charset="0"/>
                  </a:rPr>
                  <a:t>bad</a:t>
                </a:r>
                <a:r>
                  <a:rPr lang="en-US" i="1" u="sng" dirty="0">
                    <a:latin typeface="Calibri" panose="020F0502020204030204" pitchFamily="34" charset="0"/>
                  </a:rPr>
                  <a:t> for off-the-shelf preconditioners?</a:t>
                </a:r>
              </a:p>
              <a:p>
                <a:endParaRPr lang="en-US" sz="400" dirty="0">
                  <a:latin typeface="Calibri" panose="020F0502020204030204" pitchFamily="34" charset="0"/>
                </a:endParaRPr>
              </a:p>
              <a:p>
                <a:r>
                  <a:rPr lang="en-US" dirty="0">
                    <a:latin typeface="Calibri" panose="020F0502020204030204" pitchFamily="34" charset="0"/>
                    <a:sym typeface="Symbol"/>
                  </a:rPr>
                  <a:t>1. Ice sheet geometries have </a:t>
                </a:r>
                <a:r>
                  <a:rPr lang="en-US" b="1" i="1" dirty="0">
                    <a:latin typeface="Calibri" panose="020F0502020204030204" pitchFamily="34" charset="0"/>
                    <a:sym typeface="Symbol"/>
                  </a:rPr>
                  <a:t>bad aspect ratios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/>
                            <a:sym typeface="Symbol"/>
                          </a:rPr>
                          <m:t>𝑑</m:t>
                        </m:r>
                        <m:r>
                          <a:rPr lang="en-US" b="1" i="1" dirty="0">
                            <a:latin typeface="Cambria Math"/>
                            <a:sym typeface="Symbol"/>
                          </a:rPr>
                          <m:t>𝒙</m:t>
                        </m:r>
                        <m:r>
                          <a:rPr lang="en-US" i="1" dirty="0">
                            <a:latin typeface="Cambria Math"/>
                            <a:ea typeface="Cambria Math"/>
                            <a:sym typeface="Symbol"/>
                          </a:rPr>
                          <m:t>≫</m:t>
                        </m:r>
                        <m:r>
                          <a:rPr lang="en-US" i="1" dirty="0" err="1">
                            <a:latin typeface="Cambria Math"/>
                            <a:sym typeface="Symbol"/>
                          </a:rPr>
                          <m:t>𝑑</m:t>
                        </m:r>
                        <m:r>
                          <a:rPr lang="en-US" i="1" dirty="0">
                            <a:latin typeface="Cambria Math"/>
                            <a:sym typeface="Symbol"/>
                          </a:rPr>
                          <m:t>𝑧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  <a:sym typeface="Symbol"/>
                      </a:rPr>
                      <m:t>.</m:t>
                    </m:r>
                  </m:oMath>
                </a14:m>
                <a:endParaRPr lang="en-US" b="0" dirty="0">
                  <a:latin typeface="Calibri" panose="020F0502020204030204" pitchFamily="34" charset="0"/>
                  <a:sym typeface="Symbol"/>
                </a:endParaRPr>
              </a:p>
              <a:p>
                <a:endParaRPr lang="en-US" sz="400" b="0" dirty="0">
                  <a:latin typeface="Calibri" panose="020F0502020204030204" pitchFamily="34" charset="0"/>
                  <a:sym typeface="Symbol"/>
                </a:endParaRPr>
              </a:p>
              <a:p>
                <a:r>
                  <a:rPr lang="en-US" dirty="0">
                    <a:latin typeface="Calibri" panose="020F0502020204030204" pitchFamily="34" charset="0"/>
                    <a:sym typeface="Symbol"/>
                  </a:rPr>
                  <a:t>2. </a:t>
                </a:r>
                <a:r>
                  <a:rPr lang="en-US" b="1" i="1" dirty="0">
                    <a:latin typeface="Calibri" panose="020F0502020204030204" pitchFamily="34" charset="0"/>
                    <a:sym typeface="Symbol"/>
                  </a:rPr>
                  <a:t>Ice shelves </a:t>
                </a:r>
                <a:r>
                  <a:rPr lang="en-US" dirty="0">
                    <a:latin typeface="Calibri" panose="020F0502020204030204" pitchFamily="34" charset="0"/>
                    <a:sym typeface="Symbol"/>
                  </a:rPr>
                  <a:t>can generate </a:t>
                </a:r>
                <a:r>
                  <a:rPr lang="en-US" b="1" i="1" dirty="0">
                    <a:latin typeface="Calibri" panose="020F0502020204030204" pitchFamily="34" charset="0"/>
                    <a:sym typeface="Symbol"/>
                  </a:rPr>
                  <a:t>problematic linear systems</a:t>
                </a:r>
                <a:r>
                  <a:rPr lang="en-US" dirty="0">
                    <a:latin typeface="Calibri" panose="020F0502020204030204" pitchFamily="34" charset="0"/>
                    <a:sym typeface="Symbol"/>
                  </a:rPr>
                  <a:t>.</a:t>
                </a:r>
              </a:p>
              <a:p>
                <a:endParaRPr lang="en-US" sz="400" dirty="0">
                  <a:latin typeface="Calibri" panose="020F0502020204030204" pitchFamily="34" charset="0"/>
                  <a:sym typeface="Symbol"/>
                </a:endParaRPr>
              </a:p>
              <a:p>
                <a:r>
                  <a:rPr lang="en-US" dirty="0">
                    <a:latin typeface="Calibri" panose="020F0502020204030204" pitchFamily="34" charset="0"/>
                    <a:sym typeface="Symbol"/>
                  </a:rPr>
                  <a:t>3. </a:t>
                </a:r>
                <a:r>
                  <a:rPr lang="en-US" b="1" i="1" dirty="0">
                    <a:latin typeface="Calibri" panose="020F0502020204030204" pitchFamily="34" charset="0"/>
                    <a:sym typeface="Symbol"/>
                  </a:rPr>
                  <a:t>Islands</a:t>
                </a:r>
                <a:r>
                  <a:rPr lang="en-US" dirty="0">
                    <a:latin typeface="Calibri" panose="020F0502020204030204" pitchFamily="34" charset="0"/>
                    <a:sym typeface="Symbol"/>
                  </a:rPr>
                  <a:t> and </a:t>
                </a:r>
                <a:r>
                  <a:rPr lang="en-US" b="1" i="1" dirty="0">
                    <a:latin typeface="Calibri" panose="020F0502020204030204" pitchFamily="34" charset="0"/>
                    <a:sym typeface="Symbol"/>
                  </a:rPr>
                  <a:t>hinged peninsulas </a:t>
                </a:r>
                <a:r>
                  <a:rPr lang="en-US" dirty="0">
                    <a:latin typeface="Calibri" panose="020F0502020204030204" pitchFamily="34" charset="0"/>
                    <a:sym typeface="Symbol"/>
                  </a:rPr>
                  <a:t>lead to </a:t>
                </a:r>
                <a:r>
                  <a:rPr lang="en-US" b="1" i="1" dirty="0">
                    <a:latin typeface="Calibri" panose="020F0502020204030204" pitchFamily="34" charset="0"/>
                    <a:sym typeface="Symbol"/>
                  </a:rPr>
                  <a:t>solver failures</a:t>
                </a:r>
                <a:r>
                  <a:rPr lang="en-US" dirty="0">
                    <a:latin typeface="Calibri" panose="020F0502020204030204" pitchFamily="34" charset="0"/>
                    <a:sym typeface="Symbol"/>
                  </a:rPr>
                  <a:t>.  </a:t>
                </a:r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C18D98C-98DB-42B4-8970-0D95E507C9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4923472"/>
                <a:ext cx="8382000" cy="1384995"/>
              </a:xfrm>
              <a:prstGeom prst="rect">
                <a:avLst/>
              </a:prstGeom>
              <a:blipFill>
                <a:blip r:embed="rId5"/>
                <a:stretch>
                  <a:fillRect l="-582" t="-2643" b="-6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43653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066800"/>
            <a:ext cx="4343400" cy="3257550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522" y="990600"/>
            <a:ext cx="4191000" cy="3309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986549" y="4861916"/>
            <a:ext cx="3124200" cy="1508105"/>
          </a:xfrm>
          <a:prstGeom prst="rect">
            <a:avLst/>
          </a:prstGeom>
          <a:solidFill>
            <a:srgbClr val="CC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We </a:t>
            </a:r>
            <a:r>
              <a:rPr lang="en-US" b="1" u="sng" dirty="0">
                <a:latin typeface="Calibri" panose="020F0502020204030204" pitchFamily="34" charset="0"/>
              </a:rPr>
              <a:t>mitigate</a:t>
            </a:r>
            <a:r>
              <a:rPr lang="en-US" dirty="0">
                <a:latin typeface="Calibri" panose="020F0502020204030204" pitchFamily="34" charset="0"/>
              </a:rPr>
              <a:t> these difficulties through the development of: </a:t>
            </a:r>
          </a:p>
          <a:p>
            <a:endParaRPr lang="en-US" sz="4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i="1" dirty="0">
                <a:latin typeface="Calibri" panose="020F0502020204030204" pitchFamily="34" charset="0"/>
              </a:rPr>
              <a:t>New AMG* preconditioner  based on semi-coarsening.</a:t>
            </a:r>
          </a:p>
          <a:p>
            <a:endParaRPr lang="en-US" sz="400" b="1" i="1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>
                <a:latin typeface="Calibri" panose="020F0502020204030204" pitchFamily="34" charset="0"/>
              </a:rPr>
              <a:t>Island/hinge removal algorithm</a:t>
            </a:r>
            <a:r>
              <a:rPr lang="en-US" sz="1600" dirty="0"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90600" y="914400"/>
            <a:ext cx="28956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Greenland Ice Sheet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10200" y="914400"/>
            <a:ext cx="28956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Antarctic Ice Sheet</a:t>
            </a: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76200" y="6553200"/>
            <a:ext cx="70405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spcBef>
                <a:spcPct val="50000"/>
              </a:spcBef>
            </a:pPr>
            <a:r>
              <a:rPr lang="en-US" altLang="en-US" sz="1600" b="0" dirty="0">
                <a:solidFill>
                  <a:schemeClr val="bg1"/>
                </a:solidFill>
                <a:latin typeface="Calibri" panose="020F0502020204030204" pitchFamily="34" charset="0"/>
              </a:rPr>
              <a:t>* </a:t>
            </a:r>
            <a:r>
              <a:rPr lang="en-US" altLang="en-US" sz="1600" dirty="0">
                <a:solidFill>
                  <a:schemeClr val="bg1"/>
                </a:solidFill>
                <a:latin typeface="Calibri" panose="020F0502020204030204" pitchFamily="34" charset="0"/>
              </a:rPr>
              <a:t>Algebraic Multi-Grid.</a:t>
            </a:r>
            <a:endParaRPr lang="en-US" altLang="en-US" sz="1600" b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5438DA6-116C-44D8-B41B-44EC4C58D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-163205"/>
            <a:ext cx="8991600" cy="1261646"/>
          </a:xfrm>
        </p:spPr>
        <p:txBody>
          <a:bodyPr/>
          <a:lstStyle/>
          <a:p>
            <a:pPr algn="l"/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</a:rPr>
              <a:t>Motivation for linear solvers work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4BF744-4B52-4426-8233-D72BBB9B400F}"/>
              </a:ext>
            </a:extLst>
          </p:cNvPr>
          <p:cNvSpPr txBox="1"/>
          <p:nvPr/>
        </p:nvSpPr>
        <p:spPr>
          <a:xfrm>
            <a:off x="781050" y="4457354"/>
            <a:ext cx="7124700" cy="369332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latin typeface="Calibri" panose="020F0502020204030204" pitchFamily="34" charset="0"/>
                <a:cs typeface="Calibri" panose="020F0502020204030204" pitchFamily="34" charset="0"/>
              </a:rPr>
              <a:t>Off-the-shelf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linear solvers (ILU, AMG*) </a:t>
            </a:r>
            <a:r>
              <a:rPr lang="en-US" b="1" i="1" dirty="0">
                <a:latin typeface="Calibri" panose="020F0502020204030204" pitchFamily="34" charset="0"/>
                <a:cs typeface="Calibri" panose="020F0502020204030204" pitchFamily="34" charset="0"/>
              </a:rPr>
              <a:t>do not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always work that </a:t>
            </a:r>
            <a:r>
              <a:rPr lang="en-US" b="1" i="1" dirty="0">
                <a:latin typeface="Calibri" panose="020F0502020204030204" pitchFamily="34" charset="0"/>
                <a:cs typeface="Calibri" panose="020F0502020204030204" pitchFamily="34" charset="0"/>
              </a:rPr>
              <a:t>well!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7F97DB8-26EB-416E-96ED-3D78F453C423}"/>
                  </a:ext>
                </a:extLst>
              </p:cNvPr>
              <p:cNvSpPr txBox="1"/>
              <p:nvPr/>
            </p:nvSpPr>
            <p:spPr>
              <a:xfrm>
                <a:off x="152400" y="4923472"/>
                <a:ext cx="838200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u="sng" dirty="0">
                    <a:latin typeface="Calibri" panose="020F0502020204030204" pitchFamily="34" charset="0"/>
                  </a:rPr>
                  <a:t>Why is scalability so </a:t>
                </a:r>
                <a:r>
                  <a:rPr lang="en-US" b="1" i="1" u="sng" dirty="0">
                    <a:latin typeface="Calibri" panose="020F0502020204030204" pitchFamily="34" charset="0"/>
                  </a:rPr>
                  <a:t>bad</a:t>
                </a:r>
                <a:r>
                  <a:rPr lang="en-US" i="1" u="sng" dirty="0">
                    <a:latin typeface="Calibri" panose="020F0502020204030204" pitchFamily="34" charset="0"/>
                  </a:rPr>
                  <a:t> for off-the-shelf preconditioners?</a:t>
                </a:r>
              </a:p>
              <a:p>
                <a:endParaRPr lang="en-US" sz="400" dirty="0">
                  <a:latin typeface="Calibri" panose="020F0502020204030204" pitchFamily="34" charset="0"/>
                </a:endParaRPr>
              </a:p>
              <a:p>
                <a:r>
                  <a:rPr lang="en-US" dirty="0">
                    <a:latin typeface="Calibri" panose="020F0502020204030204" pitchFamily="34" charset="0"/>
                    <a:sym typeface="Symbol"/>
                  </a:rPr>
                  <a:t>1. Ice sheet geometries have </a:t>
                </a:r>
                <a:r>
                  <a:rPr lang="en-US" b="1" i="1" dirty="0">
                    <a:latin typeface="Calibri" panose="020F0502020204030204" pitchFamily="34" charset="0"/>
                    <a:sym typeface="Symbol"/>
                  </a:rPr>
                  <a:t>bad aspect ratios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/>
                            <a:sym typeface="Symbol"/>
                          </a:rPr>
                          <m:t>𝑑</m:t>
                        </m:r>
                        <m:r>
                          <a:rPr lang="en-US" b="1" i="1" dirty="0">
                            <a:latin typeface="Cambria Math"/>
                            <a:sym typeface="Symbol"/>
                          </a:rPr>
                          <m:t>𝒙</m:t>
                        </m:r>
                        <m:r>
                          <a:rPr lang="en-US" i="1" dirty="0">
                            <a:latin typeface="Cambria Math"/>
                            <a:ea typeface="Cambria Math"/>
                            <a:sym typeface="Symbol"/>
                          </a:rPr>
                          <m:t>≫</m:t>
                        </m:r>
                        <m:r>
                          <a:rPr lang="en-US" i="1" dirty="0" err="1">
                            <a:latin typeface="Cambria Math"/>
                            <a:sym typeface="Symbol"/>
                          </a:rPr>
                          <m:t>𝑑</m:t>
                        </m:r>
                        <m:r>
                          <a:rPr lang="en-US" i="1" dirty="0">
                            <a:latin typeface="Cambria Math"/>
                            <a:sym typeface="Symbol"/>
                          </a:rPr>
                          <m:t>𝑧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  <a:sym typeface="Symbol"/>
                      </a:rPr>
                      <m:t>.</m:t>
                    </m:r>
                  </m:oMath>
                </a14:m>
                <a:endParaRPr lang="en-US" b="0" dirty="0">
                  <a:latin typeface="Calibri" panose="020F0502020204030204" pitchFamily="34" charset="0"/>
                  <a:sym typeface="Symbol"/>
                </a:endParaRPr>
              </a:p>
              <a:p>
                <a:endParaRPr lang="en-US" sz="400" b="0" dirty="0">
                  <a:latin typeface="Calibri" panose="020F0502020204030204" pitchFamily="34" charset="0"/>
                  <a:sym typeface="Symbol"/>
                </a:endParaRPr>
              </a:p>
              <a:p>
                <a:r>
                  <a:rPr lang="en-US" dirty="0">
                    <a:latin typeface="Calibri" panose="020F0502020204030204" pitchFamily="34" charset="0"/>
                    <a:sym typeface="Symbol"/>
                  </a:rPr>
                  <a:t>2. </a:t>
                </a:r>
                <a:r>
                  <a:rPr lang="en-US" b="1" i="1" dirty="0">
                    <a:latin typeface="Calibri" panose="020F0502020204030204" pitchFamily="34" charset="0"/>
                    <a:sym typeface="Symbol"/>
                  </a:rPr>
                  <a:t>Ice shelves </a:t>
                </a:r>
                <a:r>
                  <a:rPr lang="en-US" dirty="0">
                    <a:latin typeface="Calibri" panose="020F0502020204030204" pitchFamily="34" charset="0"/>
                    <a:sym typeface="Symbol"/>
                  </a:rPr>
                  <a:t>can generate </a:t>
                </a:r>
                <a:r>
                  <a:rPr lang="en-US" b="1" i="1" dirty="0">
                    <a:latin typeface="Calibri" panose="020F0502020204030204" pitchFamily="34" charset="0"/>
                    <a:sym typeface="Symbol"/>
                  </a:rPr>
                  <a:t>problematic linear systems</a:t>
                </a:r>
                <a:r>
                  <a:rPr lang="en-US" dirty="0">
                    <a:latin typeface="Calibri" panose="020F0502020204030204" pitchFamily="34" charset="0"/>
                    <a:sym typeface="Symbol"/>
                  </a:rPr>
                  <a:t>.</a:t>
                </a:r>
              </a:p>
              <a:p>
                <a:endParaRPr lang="en-US" sz="400" dirty="0">
                  <a:latin typeface="Calibri" panose="020F0502020204030204" pitchFamily="34" charset="0"/>
                  <a:sym typeface="Symbol"/>
                </a:endParaRPr>
              </a:p>
              <a:p>
                <a:r>
                  <a:rPr lang="en-US" dirty="0">
                    <a:latin typeface="Calibri" panose="020F0502020204030204" pitchFamily="34" charset="0"/>
                    <a:sym typeface="Symbol"/>
                  </a:rPr>
                  <a:t>3. </a:t>
                </a:r>
                <a:r>
                  <a:rPr lang="en-US" b="1" i="1" dirty="0">
                    <a:latin typeface="Calibri" panose="020F0502020204030204" pitchFamily="34" charset="0"/>
                    <a:sym typeface="Symbol"/>
                  </a:rPr>
                  <a:t>Islands</a:t>
                </a:r>
                <a:r>
                  <a:rPr lang="en-US" dirty="0">
                    <a:latin typeface="Calibri" panose="020F0502020204030204" pitchFamily="34" charset="0"/>
                    <a:sym typeface="Symbol"/>
                  </a:rPr>
                  <a:t> and </a:t>
                </a:r>
                <a:r>
                  <a:rPr lang="en-US" b="1" i="1" dirty="0">
                    <a:latin typeface="Calibri" panose="020F0502020204030204" pitchFamily="34" charset="0"/>
                    <a:sym typeface="Symbol"/>
                  </a:rPr>
                  <a:t>hinged peninsulas </a:t>
                </a:r>
                <a:r>
                  <a:rPr lang="en-US" dirty="0">
                    <a:latin typeface="Calibri" panose="020F0502020204030204" pitchFamily="34" charset="0"/>
                    <a:sym typeface="Symbol"/>
                  </a:rPr>
                  <a:t>lead to </a:t>
                </a:r>
                <a:r>
                  <a:rPr lang="en-US" b="1" i="1" dirty="0">
                    <a:latin typeface="Calibri" panose="020F0502020204030204" pitchFamily="34" charset="0"/>
                    <a:sym typeface="Symbol"/>
                  </a:rPr>
                  <a:t>solver failures</a:t>
                </a:r>
                <a:r>
                  <a:rPr lang="en-US" dirty="0">
                    <a:latin typeface="Calibri" panose="020F0502020204030204" pitchFamily="34" charset="0"/>
                    <a:sym typeface="Symbol"/>
                  </a:rPr>
                  <a:t>.  </a:t>
                </a:r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7F97DB8-26EB-416E-96ED-3D78F453C4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4923472"/>
                <a:ext cx="8382000" cy="1384995"/>
              </a:xfrm>
              <a:prstGeom prst="rect">
                <a:avLst/>
              </a:prstGeom>
              <a:blipFill>
                <a:blip r:embed="rId5"/>
                <a:stretch>
                  <a:fillRect l="-582" t="-2643" b="-6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7859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47E646A-1219-4D12-BB09-62B1C6769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-76200"/>
            <a:ext cx="8991600" cy="1261646"/>
          </a:xfrm>
        </p:spPr>
        <p:txBody>
          <a:bodyPr/>
          <a:lstStyle/>
          <a:p>
            <a:pPr algn="l"/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</a:rPr>
              <a:t>How Does Multi-Grid Work?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9CC998B-B964-4FE5-B15E-44CF3FAC7779}"/>
              </a:ext>
            </a:extLst>
          </p:cNvPr>
          <p:cNvSpPr/>
          <p:nvPr/>
        </p:nvSpPr>
        <p:spPr>
          <a:xfrm>
            <a:off x="417989" y="945872"/>
            <a:ext cx="7696200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u="sng" dirty="0">
                <a:latin typeface="Calibri" panose="020F0502020204030204" pitchFamily="34" charset="0"/>
                <a:cs typeface="Calibri" panose="020F0502020204030204" pitchFamily="34" charset="0"/>
              </a:rPr>
              <a:t>Basic idea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accelerate convergence of an iterative method on a given grid by solving a series of (cheaper) problems on coarser grids.</a:t>
            </a:r>
          </a:p>
        </p:txBody>
      </p:sp>
      <p:grpSp>
        <p:nvGrpSpPr>
          <p:cNvPr id="69" name="Group 72">
            <a:extLst>
              <a:ext uri="{FF2B5EF4-FFF2-40B4-BE49-F238E27FC236}">
                <a16:creationId xmlns:a16="http://schemas.microsoft.com/office/drawing/2014/main" id="{BA6DF6BA-B44C-4E8A-ABD1-4AB68B7CF040}"/>
              </a:ext>
            </a:extLst>
          </p:cNvPr>
          <p:cNvGrpSpPr>
            <a:grpSpLocks/>
          </p:cNvGrpSpPr>
          <p:nvPr/>
        </p:nvGrpSpPr>
        <p:grpSpPr bwMode="auto">
          <a:xfrm>
            <a:off x="125412" y="4608513"/>
            <a:ext cx="9043989" cy="1727201"/>
            <a:chOff x="-12" y="3146"/>
            <a:chExt cx="5697" cy="1088"/>
          </a:xfrm>
        </p:grpSpPr>
        <p:grpSp>
          <p:nvGrpSpPr>
            <p:cNvPr id="70" name="Group 14">
              <a:extLst>
                <a:ext uri="{FF2B5EF4-FFF2-40B4-BE49-F238E27FC236}">
                  <a16:creationId xmlns:a16="http://schemas.microsoft.com/office/drawing/2014/main" id="{2E4C29D8-C8F0-4335-8651-10B1E50C3C2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2" y="3146"/>
              <a:ext cx="2280" cy="1088"/>
              <a:chOff x="79" y="1590"/>
              <a:chExt cx="2280" cy="108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5" name="Text Box 15">
                    <a:extLst>
                      <a:ext uri="{FF2B5EF4-FFF2-40B4-BE49-F238E27FC236}">
                        <a16:creationId xmlns:a16="http://schemas.microsoft.com/office/drawing/2014/main" id="{41E0F77E-5070-4F0B-9D23-9191432CA6E4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19" y="2445"/>
                    <a:ext cx="1585" cy="23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w="2857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r>
                      <a:rPr lang="en-US" altLang="en-US" dirty="0">
                        <a:solidFill>
                          <a:srgbClr val="0000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Solve </a:t>
                    </a:r>
                    <a14:m>
                      <m:oMath xmlns:m="http://schemas.openxmlformats.org/officeDocument/2006/math">
                        <m:r>
                          <a:rPr lang="en-US" altLang="en-US" b="1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𝑨</m:t>
                        </m:r>
                        <m:r>
                          <a:rPr lang="en-US" altLang="en-US" i="1" baseline="-25000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  <m:r>
                          <a:rPr lang="en-US" altLang="en-US" b="1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𝒖</m:t>
                        </m:r>
                        <m:r>
                          <a:rPr lang="en-US" altLang="en-US" i="1" baseline="-25000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  <m:r>
                          <a:rPr lang="en-US" altLang="en-US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=</m:t>
                        </m:r>
                        <m:r>
                          <a:rPr lang="en-US" altLang="en-US" b="1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𝒇</m:t>
                        </m:r>
                        <m:r>
                          <a:rPr lang="en-US" altLang="en-US" i="1" baseline="-25000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  <m:r>
                          <a:rPr lang="en-US" altLang="en-US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 </m:t>
                        </m:r>
                      </m:oMath>
                    </a14:m>
                    <a:r>
                      <a:rPr lang="en-US" altLang="en-US" dirty="0">
                        <a:solidFill>
                          <a:srgbClr val="0000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directly.</a:t>
                    </a:r>
                    <a:endParaRPr lang="en-US" altLang="en-US" sz="2400" dirty="0">
                      <a:solidFill>
                        <a:srgbClr val="0000FF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75" name="Text Box 15">
                    <a:extLst>
                      <a:ext uri="{FF2B5EF4-FFF2-40B4-BE49-F238E27FC236}">
                        <a16:creationId xmlns:a16="http://schemas.microsoft.com/office/drawing/2014/main" id="{41E0F77E-5070-4F0B-9D23-9191432CA6E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719" y="2445"/>
                    <a:ext cx="1585" cy="233"/>
                  </a:xfrm>
                  <a:prstGeom prst="rect">
                    <a:avLst/>
                  </a:prstGeom>
                  <a:blipFill>
                    <a:blip r:embed="rId2"/>
                    <a:stretch>
                      <a:fillRect l="-1937" t="-10000" r="-1937" b="-26667"/>
                    </a:stretch>
                  </a:blipFill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2857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76" name="Text Box 16">
                <a:extLst>
                  <a:ext uri="{FF2B5EF4-FFF2-40B4-BE49-F238E27FC236}">
                    <a16:creationId xmlns:a16="http://schemas.microsoft.com/office/drawing/2014/main" id="{918E85D6-AF04-489F-B839-5AA8FE0D7B8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6" y="1590"/>
                <a:ext cx="196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i="1">
                  <a:solidFill>
                    <a:srgbClr val="0000FF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7" name="Text Box 17">
                    <a:extLst>
                      <a:ext uri="{FF2B5EF4-FFF2-40B4-BE49-F238E27FC236}">
                        <a16:creationId xmlns:a16="http://schemas.microsoft.com/office/drawing/2014/main" id="{3EEA1174-DE2E-49B4-9430-14C1EA28BCF9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9" y="1901"/>
                    <a:ext cx="2280" cy="23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w="2857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 anchor="ctr"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r>
                      <a:rPr lang="en-US" altLang="en-US" dirty="0">
                        <a:solidFill>
                          <a:srgbClr val="0000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Smooth </a:t>
                    </a:r>
                    <a14:m>
                      <m:oMath xmlns:m="http://schemas.openxmlformats.org/officeDocument/2006/math">
                        <m:r>
                          <a:rPr lang="en-US" altLang="en-US" b="1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𝑨</m:t>
                        </m:r>
                        <m:r>
                          <a:rPr lang="en-US" altLang="en-US" i="1" baseline="-25000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3</m:t>
                        </m:r>
                        <m:r>
                          <a:rPr lang="en-US" altLang="en-US" b="1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𝒖</m:t>
                        </m:r>
                        <m:r>
                          <a:rPr lang="en-US" altLang="en-US" i="1" baseline="-25000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3</m:t>
                        </m:r>
                        <m:r>
                          <a:rPr lang="en-US" altLang="en-US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=</m:t>
                        </m:r>
                        <m:r>
                          <a:rPr lang="en-US" altLang="en-US" b="1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𝒇</m:t>
                        </m:r>
                        <m:r>
                          <a:rPr lang="en-US" altLang="en-US" i="1" baseline="-25000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3</m:t>
                        </m:r>
                        <m:r>
                          <a:rPr lang="en-US" altLang="en-US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. </m:t>
                        </m:r>
                      </m:oMath>
                    </a14:m>
                    <a:r>
                      <a:rPr lang="en-US" altLang="en-US" dirty="0">
                        <a:solidFill>
                          <a:srgbClr val="0000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Set </a:t>
                    </a:r>
                    <a14:m>
                      <m:oMath xmlns:m="http://schemas.openxmlformats.org/officeDocument/2006/math">
                        <m:r>
                          <a:rPr lang="en-US" altLang="en-US" b="1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𝒇</m:t>
                        </m:r>
                        <m:r>
                          <a:rPr lang="en-US" altLang="en-US" i="1" baseline="-25000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  <m:r>
                          <a:rPr lang="en-US" altLang="en-US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 = </m:t>
                        </m:r>
                        <m:r>
                          <a:rPr lang="en-US" altLang="en-US" b="1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𝑹</m:t>
                        </m:r>
                        <m:r>
                          <a:rPr lang="en-US" altLang="en-US" i="1" baseline="-25000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  <m:r>
                          <a:rPr lang="en-US" altLang="en-US" b="1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𝒓</m:t>
                        </m:r>
                        <m:r>
                          <a:rPr lang="en-US" altLang="en-US" i="1" baseline="-25000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3</m:t>
                        </m:r>
                        <m:r>
                          <a:rPr lang="en-US" altLang="en-US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.</m:t>
                        </m:r>
                      </m:oMath>
                    </a14:m>
                    <a:endParaRPr lang="en-US" altLang="en-US" dirty="0">
                      <a:solidFill>
                        <a:srgbClr val="0000FF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77" name="Text Box 17">
                    <a:extLst>
                      <a:ext uri="{FF2B5EF4-FFF2-40B4-BE49-F238E27FC236}">
                        <a16:creationId xmlns:a16="http://schemas.microsoft.com/office/drawing/2014/main" id="{3EEA1174-DE2E-49B4-9430-14C1EA28BCF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79" y="1901"/>
                    <a:ext cx="2280" cy="233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1518" t="-8197" b="-24590"/>
                    </a:stretch>
                  </a:blipFill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2857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8" name="Text Box 18">
                    <a:extLst>
                      <a:ext uri="{FF2B5EF4-FFF2-40B4-BE49-F238E27FC236}">
                        <a16:creationId xmlns:a16="http://schemas.microsoft.com/office/drawing/2014/main" id="{7840E321-2091-4E5C-8F3B-8553EA03B791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9" y="2183"/>
                    <a:ext cx="2155" cy="23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w="2857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 anchor="ctr"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r>
                      <a:rPr lang="en-US" altLang="en-US" dirty="0">
                        <a:solidFill>
                          <a:srgbClr val="0000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Smooth </a:t>
                    </a:r>
                    <a14:m>
                      <m:oMath xmlns:m="http://schemas.openxmlformats.org/officeDocument/2006/math">
                        <m:r>
                          <a:rPr lang="en-US" altLang="en-US" b="1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𝑨</m:t>
                        </m:r>
                        <m:r>
                          <a:rPr lang="en-US" altLang="en-US" i="1" baseline="-25000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  <m:r>
                          <a:rPr lang="en-US" altLang="en-US" b="1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𝒖</m:t>
                        </m:r>
                        <m:r>
                          <a:rPr lang="en-US" altLang="en-US" i="1" baseline="-25000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  <m:r>
                          <a:rPr lang="en-US" altLang="en-US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=</m:t>
                        </m:r>
                        <m:r>
                          <a:rPr lang="en-US" altLang="en-US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𝑓</m:t>
                        </m:r>
                        <m:r>
                          <a:rPr lang="en-US" altLang="en-US" i="1" baseline="-25000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oMath>
                    </a14:m>
                    <a:r>
                      <a:rPr lang="en-US" altLang="en-US" dirty="0">
                        <a:solidFill>
                          <a:srgbClr val="0000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. Set </a:t>
                    </a:r>
                    <a14:m>
                      <m:oMath xmlns:m="http://schemas.openxmlformats.org/officeDocument/2006/math">
                        <m:r>
                          <a:rPr lang="en-US" altLang="en-US" b="1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𝒇</m:t>
                        </m:r>
                        <m:r>
                          <a:rPr lang="en-US" altLang="en-US" i="1" baseline="-25000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  <m:r>
                          <a:rPr lang="en-US" altLang="en-US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=</m:t>
                        </m:r>
                        <m:r>
                          <a:rPr lang="en-US" altLang="en-US" b="1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𝑹</m:t>
                        </m:r>
                        <m:r>
                          <a:rPr lang="en-US" altLang="en-US" i="1" baseline="-25000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  <m:r>
                          <a:rPr lang="en-US" altLang="en-US" b="1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𝒓</m:t>
                        </m:r>
                        <m:r>
                          <a:rPr lang="en-US" altLang="en-US" i="1" baseline="-25000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oMath>
                    </a14:m>
                    <a:r>
                      <a:rPr lang="en-US" altLang="en-US" dirty="0">
                        <a:solidFill>
                          <a:srgbClr val="0000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.</a:t>
                    </a:r>
                  </a:p>
                </p:txBody>
              </p:sp>
            </mc:Choice>
            <mc:Fallback xmlns="">
              <p:sp>
                <p:nvSpPr>
                  <p:cNvPr id="78" name="Text Box 18">
                    <a:extLst>
                      <a:ext uri="{FF2B5EF4-FFF2-40B4-BE49-F238E27FC236}">
                        <a16:creationId xmlns:a16="http://schemas.microsoft.com/office/drawing/2014/main" id="{7840E321-2091-4E5C-8F3B-8553EA03B79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149" y="2183"/>
                    <a:ext cx="2155" cy="233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1604" t="-8197" r="-1248" b="-26230"/>
                    </a:stretch>
                  </a:blipFill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2857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71" name="Group 19">
              <a:extLst>
                <a:ext uri="{FF2B5EF4-FFF2-40B4-BE49-F238E27FC236}">
                  <a16:creationId xmlns:a16="http://schemas.microsoft.com/office/drawing/2014/main" id="{0C05E05E-CCBC-4013-972D-874E8D6B03D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81" y="3158"/>
              <a:ext cx="2704" cy="813"/>
              <a:chOff x="3185" y="1596"/>
              <a:chExt cx="2704" cy="81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2" name="Text Box 20">
                    <a:extLst>
                      <a:ext uri="{FF2B5EF4-FFF2-40B4-BE49-F238E27FC236}">
                        <a16:creationId xmlns:a16="http://schemas.microsoft.com/office/drawing/2014/main" id="{80CBDF79-432C-4111-BE8E-4ECA09174853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185" y="2176"/>
                    <a:ext cx="2704" cy="23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w="2857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 anchor="ctr"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r>
                      <a:rPr lang="en-US" altLang="en-US" dirty="0">
                        <a:solidFill>
                          <a:srgbClr val="0000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Set</a:t>
                    </a:r>
                    <a:r>
                      <a:rPr lang="en-US" altLang="en-US" i="1" dirty="0">
                        <a:solidFill>
                          <a:srgbClr val="0000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lang="en-US" altLang="en-US" b="1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𝒖</m:t>
                        </m:r>
                        <m:r>
                          <a:rPr lang="en-US" altLang="en-US" i="1" baseline="-25000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  <m:r>
                          <a:rPr lang="en-US" altLang="en-US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 = </m:t>
                        </m:r>
                        <m:r>
                          <a:rPr lang="en-US" altLang="en-US" b="1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𝒖</m:t>
                        </m:r>
                        <m:r>
                          <a:rPr lang="en-US" altLang="en-US" i="1" baseline="-25000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  <m:r>
                          <a:rPr lang="en-US" altLang="en-US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 + </m:t>
                        </m:r>
                        <m:r>
                          <a:rPr lang="en-US" altLang="en-US" b="1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𝑷</m:t>
                        </m:r>
                        <m:r>
                          <a:rPr lang="en-US" altLang="en-US" i="1" baseline="-25000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  <m:r>
                          <a:rPr lang="en-US" altLang="en-US" b="1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𝒖</m:t>
                        </m:r>
                        <m:r>
                          <a:rPr lang="en-US" altLang="en-US" i="1" baseline="-25000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oMath>
                    </a14:m>
                    <a:r>
                      <a:rPr lang="en-US" altLang="en-US" dirty="0">
                        <a:solidFill>
                          <a:srgbClr val="0000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.  Smooth </a:t>
                    </a:r>
                    <a14:m>
                      <m:oMath xmlns:m="http://schemas.openxmlformats.org/officeDocument/2006/math">
                        <m:r>
                          <a:rPr lang="en-US" altLang="en-US" b="1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𝑨</m:t>
                        </m:r>
                        <m:r>
                          <a:rPr lang="en-US" altLang="en-US" i="1" baseline="-25000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  <m:r>
                          <a:rPr lang="en-US" altLang="en-US" b="1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𝒖</m:t>
                        </m:r>
                        <m:r>
                          <a:rPr lang="en-US" altLang="en-US" i="1" baseline="-25000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  <m:r>
                          <a:rPr lang="en-US" altLang="en-US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=</m:t>
                        </m:r>
                        <m:r>
                          <a:rPr lang="en-US" altLang="en-US" b="1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𝒇</m:t>
                        </m:r>
                        <m:r>
                          <a:rPr lang="en-US" altLang="en-US" i="1" baseline="-25000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oMath>
                    </a14:m>
                    <a:r>
                      <a:rPr lang="en-US" altLang="en-US" dirty="0">
                        <a:solidFill>
                          <a:srgbClr val="0000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. </a:t>
                    </a:r>
                  </a:p>
                </p:txBody>
              </p:sp>
            </mc:Choice>
            <mc:Fallback xmlns="">
              <p:sp>
                <p:nvSpPr>
                  <p:cNvPr id="72" name="Text Box 20">
                    <a:extLst>
                      <a:ext uri="{FF2B5EF4-FFF2-40B4-BE49-F238E27FC236}">
                        <a16:creationId xmlns:a16="http://schemas.microsoft.com/office/drawing/2014/main" id="{80CBDF79-432C-4111-BE8E-4ECA0917485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3185" y="2176"/>
                    <a:ext cx="2704" cy="233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1136" t="-8197" r="-568" b="-24590"/>
                    </a:stretch>
                  </a:blipFill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2857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3" name="Text Box 21">
                    <a:extLst>
                      <a:ext uri="{FF2B5EF4-FFF2-40B4-BE49-F238E27FC236}">
                        <a16:creationId xmlns:a16="http://schemas.microsoft.com/office/drawing/2014/main" id="{1BF581DE-199F-49E6-AD3D-7E81718CFC1C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212" y="1896"/>
                    <a:ext cx="2661" cy="23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w="2857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 anchor="ctr"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r>
                      <a:rPr lang="en-US" altLang="en-US" dirty="0">
                        <a:solidFill>
                          <a:srgbClr val="0000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Set</a:t>
                    </a:r>
                    <a:r>
                      <a:rPr lang="en-US" altLang="en-US" i="1" dirty="0">
                        <a:solidFill>
                          <a:srgbClr val="0000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lang="en-US" altLang="en-US" b="1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𝒖</m:t>
                        </m:r>
                        <m:r>
                          <a:rPr lang="en-US" altLang="en-US" i="1" baseline="-25000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3</m:t>
                        </m:r>
                        <m:r>
                          <a:rPr lang="en-US" altLang="en-US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=</m:t>
                        </m:r>
                        <m:r>
                          <a:rPr lang="en-US" altLang="en-US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 </m:t>
                        </m:r>
                        <m:r>
                          <a:rPr lang="en-US" altLang="en-US" b="1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𝒖</m:t>
                        </m:r>
                        <m:r>
                          <a:rPr lang="en-US" altLang="en-US" i="1" baseline="-25000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3</m:t>
                        </m:r>
                        <m:r>
                          <a:rPr lang="en-US" altLang="en-US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 + </m:t>
                        </m:r>
                        <m:r>
                          <a:rPr lang="en-US" altLang="en-US" b="1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𝑷</m:t>
                        </m:r>
                        <m:r>
                          <a:rPr lang="en-US" altLang="en-US" i="1" baseline="-25000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  <m:r>
                          <a:rPr lang="en-US" altLang="en-US" b="1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𝒖</m:t>
                        </m:r>
                        <m:r>
                          <a:rPr lang="en-US" altLang="en-US" i="1" baseline="-25000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oMath>
                    </a14:m>
                    <a:r>
                      <a:rPr lang="en-US" altLang="en-US" dirty="0">
                        <a:solidFill>
                          <a:srgbClr val="0000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.  Smooth </a:t>
                    </a:r>
                    <a14:m>
                      <m:oMath xmlns:m="http://schemas.openxmlformats.org/officeDocument/2006/math">
                        <m:r>
                          <a:rPr lang="en-US" altLang="en-US" b="1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𝑨</m:t>
                        </m:r>
                        <m:r>
                          <a:rPr lang="en-US" altLang="en-US" i="1" baseline="-25000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3</m:t>
                        </m:r>
                        <m:r>
                          <a:rPr lang="en-US" altLang="en-US" b="1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𝒖</m:t>
                        </m:r>
                        <m:r>
                          <a:rPr lang="en-US" altLang="en-US" i="1" baseline="-25000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3</m:t>
                        </m:r>
                        <m:r>
                          <a:rPr lang="en-US" altLang="en-US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=</m:t>
                        </m:r>
                        <m:r>
                          <a:rPr lang="en-US" altLang="en-US" b="1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𝒇</m:t>
                        </m:r>
                        <m:r>
                          <a:rPr lang="en-US" altLang="en-US" i="1" baseline="-25000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3</m:t>
                        </m:r>
                      </m:oMath>
                    </a14:m>
                    <a:r>
                      <a:rPr lang="en-US" altLang="en-US" dirty="0">
                        <a:solidFill>
                          <a:srgbClr val="0000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. </a:t>
                    </a:r>
                  </a:p>
                </p:txBody>
              </p:sp>
            </mc:Choice>
            <mc:Fallback xmlns="">
              <p:sp>
                <p:nvSpPr>
                  <p:cNvPr id="73" name="Text Box 21">
                    <a:extLst>
                      <a:ext uri="{FF2B5EF4-FFF2-40B4-BE49-F238E27FC236}">
                        <a16:creationId xmlns:a16="http://schemas.microsoft.com/office/drawing/2014/main" id="{1BF581DE-199F-49E6-AD3D-7E81718CFC1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3212" y="1896"/>
                    <a:ext cx="2661" cy="233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1154" t="-8197" r="-1010" b="-26230"/>
                    </a:stretch>
                  </a:blipFill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2857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74" name="Text Box 22">
                <a:extLst>
                  <a:ext uri="{FF2B5EF4-FFF2-40B4-BE49-F238E27FC236}">
                    <a16:creationId xmlns:a16="http://schemas.microsoft.com/office/drawing/2014/main" id="{AACAAE4B-2AD5-471D-A567-D4BA4B1BA81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64" y="1596"/>
                <a:ext cx="2296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>
                  <a:solidFill>
                    <a:srgbClr val="0000FF"/>
                  </a:solidFill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 Box 8">
                <a:extLst>
                  <a:ext uri="{FF2B5EF4-FFF2-40B4-BE49-F238E27FC236}">
                    <a16:creationId xmlns:a16="http://schemas.microsoft.com/office/drawing/2014/main" id="{6498B032-3CE4-4B81-92AC-B7CA045ECF2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05774" y="4505900"/>
                <a:ext cx="1722908" cy="369332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  <a:extLst/>
            </p:spPr>
            <p:txBody>
              <a:bodyPr wrap="none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/>
                <a:r>
                  <a:rPr lang="en-US" alt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Solve </a:t>
                </a:r>
                <a14:m>
                  <m:oMath xmlns:m="http://schemas.openxmlformats.org/officeDocument/2006/math">
                    <m:r>
                      <a:rPr lang="en-US" altLang="en-US" b="1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𝑨</m:t>
                    </m:r>
                    <m:r>
                      <a:rPr lang="en-US" altLang="en-US" i="1" baseline="-25000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3</m:t>
                    </m:r>
                    <m:r>
                      <a:rPr lang="en-US" altLang="en-US" b="1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𝒖</m:t>
                    </m:r>
                    <m:r>
                      <a:rPr lang="en-US" altLang="en-US" i="1" baseline="-25000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3</m:t>
                    </m:r>
                    <m:r>
                      <a:rPr lang="en-US" altLang="en-US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en-US" altLang="en-US" b="1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𝒇</m:t>
                    </m:r>
                    <m:r>
                      <a:rPr lang="en-US" altLang="en-US" i="1" baseline="-25000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3</m:t>
                    </m:r>
                  </m:oMath>
                </a14:m>
                <a:endParaRPr lang="en-US" altLang="en-US" baseline="-25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9" name="Text Box 8">
                <a:extLst>
                  <a:ext uri="{FF2B5EF4-FFF2-40B4-BE49-F238E27FC236}">
                    <a16:creationId xmlns:a16="http://schemas.microsoft.com/office/drawing/2014/main" id="{6498B032-3CE4-4B81-92AC-B7CA045ECF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05774" y="4505900"/>
                <a:ext cx="1722908" cy="369332"/>
              </a:xfrm>
              <a:prstGeom prst="rect">
                <a:avLst/>
              </a:prstGeom>
              <a:blipFill>
                <a:blip r:embed="rId7"/>
                <a:stretch>
                  <a:fillRect l="-2482" t="-8197" b="-24590"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0" name="Group 71">
            <a:extLst>
              <a:ext uri="{FF2B5EF4-FFF2-40B4-BE49-F238E27FC236}">
                <a16:creationId xmlns:a16="http://schemas.microsoft.com/office/drawing/2014/main" id="{0D6DD9A0-4581-4A3E-BE36-A58EB45AB55F}"/>
              </a:ext>
            </a:extLst>
          </p:cNvPr>
          <p:cNvGrpSpPr>
            <a:grpSpLocks/>
          </p:cNvGrpSpPr>
          <p:nvPr/>
        </p:nvGrpSpPr>
        <p:grpSpPr bwMode="auto">
          <a:xfrm>
            <a:off x="2987675" y="5129212"/>
            <a:ext cx="2505075" cy="1298575"/>
            <a:chOff x="1791" y="3474"/>
            <a:chExt cx="1578" cy="818"/>
          </a:xfrm>
        </p:grpSpPr>
        <p:pic>
          <p:nvPicPr>
            <p:cNvPr id="81" name="Picture 11" descr="v_cycle1">
              <a:extLst>
                <a:ext uri="{FF2B5EF4-FFF2-40B4-BE49-F238E27FC236}">
                  <a16:creationId xmlns:a16="http://schemas.microsoft.com/office/drawing/2014/main" id="{DD580D2C-E982-4352-A487-D275CC9617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646" t="46439" r="37177"/>
            <a:stretch>
              <a:fillRect/>
            </a:stretch>
          </p:blipFill>
          <p:spPr bwMode="auto">
            <a:xfrm>
              <a:off x="1791" y="3503"/>
              <a:ext cx="1578" cy="7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" name="Line 12">
              <a:extLst>
                <a:ext uri="{FF2B5EF4-FFF2-40B4-BE49-F238E27FC236}">
                  <a16:creationId xmlns:a16="http://schemas.microsoft.com/office/drawing/2014/main" id="{543590B3-6F78-4950-B365-EAF1CC8B56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13" y="3497"/>
              <a:ext cx="204" cy="43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83" name="Line 13">
              <a:extLst>
                <a:ext uri="{FF2B5EF4-FFF2-40B4-BE49-F238E27FC236}">
                  <a16:creationId xmlns:a16="http://schemas.microsoft.com/office/drawing/2014/main" id="{174B15B7-D22A-434A-98ED-6F06698F61E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62" y="3474"/>
              <a:ext cx="216" cy="43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992D70E4-FE14-42AA-B72A-26ADD0152672}"/>
              </a:ext>
            </a:extLst>
          </p:cNvPr>
          <p:cNvGrpSpPr/>
          <p:nvPr/>
        </p:nvGrpSpPr>
        <p:grpSpPr>
          <a:xfrm>
            <a:off x="2987675" y="1902968"/>
            <a:ext cx="5941072" cy="2778458"/>
            <a:chOff x="2348953" y="1061620"/>
            <a:chExt cx="6330950" cy="3494085"/>
          </a:xfrm>
        </p:grpSpPr>
        <p:pic>
          <p:nvPicPr>
            <p:cNvPr id="85" name="Picture 54" descr="large_node">
              <a:extLst>
                <a:ext uri="{FF2B5EF4-FFF2-40B4-BE49-F238E27FC236}">
                  <a16:creationId xmlns:a16="http://schemas.microsoft.com/office/drawing/2014/main" id="{B1599E3F-0B25-404F-9D9A-DD33C15A7D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0478" y="1061620"/>
              <a:ext cx="3944938" cy="1255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6" name="Group 70">
              <a:extLst>
                <a:ext uri="{FF2B5EF4-FFF2-40B4-BE49-F238E27FC236}">
                  <a16:creationId xmlns:a16="http://schemas.microsoft.com/office/drawing/2014/main" id="{BCDFDFB6-15F9-4282-89BB-9EEC1E550EA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48953" y="1785519"/>
              <a:ext cx="6330950" cy="2770186"/>
              <a:chOff x="1893" y="1323"/>
              <a:chExt cx="3988" cy="1745"/>
            </a:xfrm>
          </p:grpSpPr>
          <p:grpSp>
            <p:nvGrpSpPr>
              <p:cNvPr id="87" name="Group 55">
                <a:extLst>
                  <a:ext uri="{FF2B5EF4-FFF2-40B4-BE49-F238E27FC236}">
                    <a16:creationId xmlns:a16="http://schemas.microsoft.com/office/drawing/2014/main" id="{C95A3794-057A-4B0C-BF3D-1845C542CD5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93" y="1704"/>
                <a:ext cx="3783" cy="804"/>
                <a:chOff x="558" y="2218"/>
                <a:chExt cx="3824" cy="1142"/>
              </a:xfrm>
            </p:grpSpPr>
            <p:pic>
              <p:nvPicPr>
                <p:cNvPr id="97" name="Picture 56" descr="med_node">
                  <a:extLst>
                    <a:ext uri="{FF2B5EF4-FFF2-40B4-BE49-F238E27FC236}">
                      <a16:creationId xmlns:a16="http://schemas.microsoft.com/office/drawing/2014/main" id="{F9695CAE-2CD0-4B2A-96B1-B1D147972A3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24" y="2218"/>
                  <a:ext cx="2558" cy="11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98" name="Text Box 57">
                  <a:extLst>
                    <a:ext uri="{FF2B5EF4-FFF2-40B4-BE49-F238E27FC236}">
                      <a16:creationId xmlns:a16="http://schemas.microsoft.com/office/drawing/2014/main" id="{F2CBE2C8-DF79-4ED9-AB99-802768E2780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58" y="2228"/>
                  <a:ext cx="117" cy="24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857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marL="174625" indent="-174625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/>
                  <a:endParaRPr lang="en-US" altLang="en-US" baseline="-25000"/>
                </a:p>
              </p:txBody>
            </p:sp>
          </p:grpSp>
          <p:pic>
            <p:nvPicPr>
              <p:cNvPr id="88" name="Picture 58" descr="small_node">
                <a:extLst>
                  <a:ext uri="{FF2B5EF4-FFF2-40B4-BE49-F238E27FC236}">
                    <a16:creationId xmlns:a16="http://schemas.microsoft.com/office/drawing/2014/main" id="{BB2D96E6-8246-430B-BD25-03B05FB304E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30" y="2592"/>
                <a:ext cx="1827" cy="4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89" name="Group 59">
                <a:extLst>
                  <a:ext uri="{FF2B5EF4-FFF2-40B4-BE49-F238E27FC236}">
                    <a16:creationId xmlns:a16="http://schemas.microsoft.com/office/drawing/2014/main" id="{88351572-372D-4DD4-BFD3-7C664F46AA0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02" y="1323"/>
                <a:ext cx="879" cy="297"/>
                <a:chOff x="3746" y="1706"/>
                <a:chExt cx="889" cy="422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4" name="Text Box 60">
                      <a:extLst>
                        <a:ext uri="{FF2B5EF4-FFF2-40B4-BE49-F238E27FC236}">
                          <a16:creationId xmlns:a16="http://schemas.microsoft.com/office/drawing/2014/main" id="{6A968619-249A-4F08-9A1A-0A1659EC4811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746" y="1716"/>
                      <a:ext cx="889" cy="41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w="12700" algn="ctr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square" lIns="90487" tIns="44450" rIns="90487" bIns="44450">
                      <a:spAutoFit/>
                    </a:bodyPr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14:m>
                        <m:oMath xmlns:m="http://schemas.openxmlformats.org/officeDocument/2006/math">
                          <m:r>
                            <a:rPr lang="en-US" altLang="en-US" b="1" i="1" dirty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𝑷</m:t>
                          </m:r>
                          <m:r>
                            <a:rPr lang="en-US" altLang="en-US" i="1" baseline="-25000" dirty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2</m:t>
                          </m:r>
                        </m:oMath>
                      </a14:m>
                      <a:r>
                        <a:rPr lang="en-US" alt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    </a:t>
                      </a:r>
                      <a14:m>
                        <m:oMath xmlns:m="http://schemas.openxmlformats.org/officeDocument/2006/math">
                          <m:r>
                            <a:rPr lang="en-US" altLang="en-US" b="1" i="1" dirty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𝑹</m:t>
                          </m:r>
                          <m:r>
                            <a:rPr lang="en-US" altLang="en-US" i="1" baseline="-25000" dirty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2</m:t>
                          </m:r>
                        </m:oMath>
                      </a14:m>
                      <a:endParaRPr lang="en-US" altLang="en-US" baseline="30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94" name="Text Box 60">
                      <a:extLst>
                        <a:ext uri="{FF2B5EF4-FFF2-40B4-BE49-F238E27FC236}">
                          <a16:creationId xmlns:a16="http://schemas.microsoft.com/office/drawing/2014/main" id="{6A968619-249A-4F08-9A1A-0A1659EC481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 bwMode="auto">
                    <a:xfrm>
                      <a:off x="3746" y="1716"/>
                      <a:ext cx="889" cy="412"/>
                    </a:xfrm>
                    <a:prstGeom prst="rect">
                      <a:avLst/>
                    </a:prstGeom>
                    <a:blipFill>
                      <a:blip r:embed="rId12"/>
                      <a:stretch>
                        <a:fillRect/>
                      </a:stretch>
                    </a:blipFill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12700" algn="ctr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95" name="AutoShape 61">
                  <a:extLst>
                    <a:ext uri="{FF2B5EF4-FFF2-40B4-BE49-F238E27FC236}">
                      <a16:creationId xmlns:a16="http://schemas.microsoft.com/office/drawing/2014/main" id="{688056E0-C52C-4004-B72A-3A7004C94A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91" y="1706"/>
                  <a:ext cx="91" cy="250"/>
                </a:xfrm>
                <a:prstGeom prst="upArrow">
                  <a:avLst>
                    <a:gd name="adj1" fmla="val 50000"/>
                    <a:gd name="adj2" fmla="val 68681"/>
                  </a:avLst>
                </a:prstGeom>
                <a:solidFill>
                  <a:srgbClr val="0000FF">
                    <a:alpha val="27058"/>
                  </a:srgbClr>
                </a:solidFill>
                <a:ln w="12700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90487" tIns="44450" rIns="90487" bIns="44450" anchor="ctr"/>
                <a:lstStyle>
                  <a:lvl1pPr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96" name="AutoShape 62">
                  <a:extLst>
                    <a:ext uri="{FF2B5EF4-FFF2-40B4-BE49-F238E27FC236}">
                      <a16:creationId xmlns:a16="http://schemas.microsoft.com/office/drawing/2014/main" id="{CAED9DE7-DCE1-4C76-A276-F14711DF21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V="1">
                  <a:off x="4173" y="1729"/>
                  <a:ext cx="91" cy="250"/>
                </a:xfrm>
                <a:prstGeom prst="upArrow">
                  <a:avLst>
                    <a:gd name="adj1" fmla="val 50000"/>
                    <a:gd name="adj2" fmla="val 68681"/>
                  </a:avLst>
                </a:prstGeom>
                <a:solidFill>
                  <a:srgbClr val="0000FF">
                    <a:alpha val="27058"/>
                  </a:srgbClr>
                </a:solidFill>
                <a:ln w="12700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90487" tIns="44450" rIns="90487" bIns="44450" anchor="ctr"/>
                <a:lstStyle>
                  <a:lvl1pPr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grpSp>
            <p:nvGrpSpPr>
              <p:cNvPr id="90" name="Group 66">
                <a:extLst>
                  <a:ext uri="{FF2B5EF4-FFF2-40B4-BE49-F238E27FC236}">
                    <a16:creationId xmlns:a16="http://schemas.microsoft.com/office/drawing/2014/main" id="{74321315-4E58-446B-AA34-F5706054B82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02" y="2212"/>
                <a:ext cx="879" cy="307"/>
                <a:chOff x="3754" y="1706"/>
                <a:chExt cx="889" cy="435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1" name="Text Box 67">
                      <a:extLst>
                        <a:ext uri="{FF2B5EF4-FFF2-40B4-BE49-F238E27FC236}">
                          <a16:creationId xmlns:a16="http://schemas.microsoft.com/office/drawing/2014/main" id="{996E1181-92D2-40E3-A199-6B6106E34744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754" y="1729"/>
                      <a:ext cx="889" cy="41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w="12700" algn="ctr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square" lIns="90487" tIns="44450" rIns="90487" bIns="44450">
                      <a:spAutoFit/>
                    </a:bodyPr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14:m>
                        <m:oMath xmlns:m="http://schemas.openxmlformats.org/officeDocument/2006/math">
                          <m:r>
                            <a:rPr lang="en-US" altLang="en-US" b="1" i="1" dirty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𝑷</m:t>
                          </m:r>
                          <m:r>
                            <a:rPr lang="en-US" altLang="en-US" i="1" baseline="-25000" dirty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</m:t>
                          </m:r>
                        </m:oMath>
                      </a14:m>
                      <a:r>
                        <a:rPr lang="en-US" alt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    </a:t>
                      </a:r>
                      <a14:m>
                        <m:oMath xmlns:m="http://schemas.openxmlformats.org/officeDocument/2006/math">
                          <m:r>
                            <a:rPr lang="en-US" altLang="en-US" b="1" i="1" dirty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𝑹</m:t>
                          </m:r>
                          <m:r>
                            <a:rPr lang="en-US" altLang="en-US" i="1" baseline="-25000" dirty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</m:t>
                          </m:r>
                        </m:oMath>
                      </a14:m>
                      <a:endParaRPr lang="en-US" altLang="en-US" baseline="30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91" name="Text Box 67">
                      <a:extLst>
                        <a:ext uri="{FF2B5EF4-FFF2-40B4-BE49-F238E27FC236}">
                          <a16:creationId xmlns:a16="http://schemas.microsoft.com/office/drawing/2014/main" id="{996E1181-92D2-40E3-A199-6B6106E34744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 bwMode="auto">
                    <a:xfrm>
                      <a:off x="3754" y="1729"/>
                      <a:ext cx="889" cy="412"/>
                    </a:xfrm>
                    <a:prstGeom prst="rect">
                      <a:avLst/>
                    </a:prstGeom>
                    <a:blipFill>
                      <a:blip r:embed="rId13"/>
                      <a:stretch>
                        <a:fillRect/>
                      </a:stretch>
                    </a:blipFill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12700" algn="ctr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92" name="AutoShape 68">
                  <a:extLst>
                    <a:ext uri="{FF2B5EF4-FFF2-40B4-BE49-F238E27FC236}">
                      <a16:creationId xmlns:a16="http://schemas.microsoft.com/office/drawing/2014/main" id="{5FDBF415-36A0-4E9D-9893-DAD142E9919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91" y="1706"/>
                  <a:ext cx="91" cy="250"/>
                </a:xfrm>
                <a:prstGeom prst="upArrow">
                  <a:avLst>
                    <a:gd name="adj1" fmla="val 50000"/>
                    <a:gd name="adj2" fmla="val 68681"/>
                  </a:avLst>
                </a:prstGeom>
                <a:solidFill>
                  <a:srgbClr val="0000FF">
                    <a:alpha val="27058"/>
                  </a:srgbClr>
                </a:solidFill>
                <a:ln w="12700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90487" tIns="44450" rIns="90487" bIns="44450" anchor="ctr"/>
                <a:lstStyle>
                  <a:lvl1pPr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93" name="AutoShape 69">
                  <a:extLst>
                    <a:ext uri="{FF2B5EF4-FFF2-40B4-BE49-F238E27FC236}">
                      <a16:creationId xmlns:a16="http://schemas.microsoft.com/office/drawing/2014/main" id="{190183CA-D139-4A7F-94CB-252FA3DCEA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V="1">
                  <a:off x="4173" y="1729"/>
                  <a:ext cx="91" cy="250"/>
                </a:xfrm>
                <a:prstGeom prst="upArrow">
                  <a:avLst>
                    <a:gd name="adj1" fmla="val 50000"/>
                    <a:gd name="adj2" fmla="val 68681"/>
                  </a:avLst>
                </a:prstGeom>
                <a:solidFill>
                  <a:srgbClr val="0000FF">
                    <a:alpha val="27058"/>
                  </a:srgbClr>
                </a:solidFill>
                <a:ln w="12700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90487" tIns="44450" rIns="90487" bIns="44450" anchor="ctr"/>
                <a:lstStyle>
                  <a:lvl1pPr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E9AFF28-7312-4F62-B7B0-7C2020E69824}"/>
                  </a:ext>
                </a:extLst>
              </p:cNvPr>
              <p:cNvSpPr txBox="1"/>
              <p:nvPr/>
            </p:nvSpPr>
            <p:spPr>
              <a:xfrm>
                <a:off x="0" y="1755774"/>
                <a:ext cx="4743879" cy="26161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4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Create set of </a:t>
                </a:r>
                <a:r>
                  <a:rPr lang="en-US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coarse approximations.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b="1" i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Apply </a:t>
                </a:r>
                <a:r>
                  <a:rPr lang="en-US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restriction operator </a:t>
                </a:r>
                <a14:m>
                  <m:oMath xmlns:m="http://schemas.openxmlformats.org/officeDocument/2006/math">
                    <m:r>
                      <a:rPr lang="en-US" altLang="en-US" sz="1600" b="1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𝑹</m:t>
                    </m:r>
                    <m:r>
                      <a:rPr lang="en-US" altLang="en-US" sz="1600" b="0" i="1" baseline="-25000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𝑖</m:t>
                    </m:r>
                  </m:oMath>
                </a14:m>
                <a:r>
                  <a:rPr lang="en-US" sz="16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o interpolate from fine to coarse grid.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Solve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problem on coarse grid.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Apply </a:t>
                </a:r>
                <a:r>
                  <a:rPr lang="en-US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prolongation operator</a:t>
                </a:r>
                <a:r>
                  <a:rPr lang="en-US" altLang="en-US" b="1" dirty="0"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b="1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𝑷</m:t>
                    </m:r>
                    <m:r>
                      <a:rPr lang="en-US" altLang="en-US" i="1" baseline="-25000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𝑖</m:t>
                    </m:r>
                  </m:oMath>
                </a14:m>
                <a:r>
                  <a:rPr lang="en-US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to get back to original (fine) grid.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b="1" i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Smoothers 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are applied throughout procedure</a:t>
                </a:r>
                <a:r>
                  <a:rPr lang="en-US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to reduce short wavelength errors. 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E9AFF28-7312-4F62-B7B0-7C2020E698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755774"/>
                <a:ext cx="4743879" cy="2616101"/>
              </a:xfrm>
              <a:prstGeom prst="rect">
                <a:avLst/>
              </a:prstGeom>
              <a:blipFill>
                <a:blip r:embed="rId14"/>
                <a:stretch>
                  <a:fillRect l="-771" r="-386" b="-279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77690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52400" y="80016"/>
            <a:ext cx="8153400" cy="9144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en-US" sz="3600" kern="0" dirty="0">
                <a:solidFill>
                  <a:schemeClr val="tx1"/>
                </a:solidFill>
                <a:latin typeface="Calibri" panose="020F0502020204030204" pitchFamily="34" charset="0"/>
              </a:rPr>
              <a:t>Scalable Algebraic Multi-Grid (AMG) Preconditioners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62133" y="1556953"/>
                <a:ext cx="3344333" cy="203132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latin typeface="Calibri" panose="020F0502020204030204" pitchFamily="34" charset="0"/>
                    <a:sym typeface="Symbol"/>
                  </a:rPr>
                  <a:t>Bad aspect ratios </a:t>
                </a:r>
                <a14:m>
                  <m:oMath xmlns:m="http://schemas.openxmlformats.org/officeDocument/2006/math">
                    <m:r>
                      <a:rPr lang="en-US" dirty="0">
                        <a:latin typeface="Cambria Math"/>
                        <a:sym typeface="Symbol"/>
                      </a:rPr>
                      <m:t>(</m:t>
                    </m:r>
                    <m:r>
                      <a:rPr lang="en-US" i="1" dirty="0">
                        <a:latin typeface="Cambria Math"/>
                        <a:sym typeface="Symbol"/>
                      </a:rPr>
                      <m:t>𝑑</m:t>
                    </m:r>
                    <m:r>
                      <a:rPr lang="en-US" b="1" i="1" dirty="0">
                        <a:latin typeface="Cambria Math"/>
                        <a:sym typeface="Symbol"/>
                      </a:rPr>
                      <m:t>𝒙</m:t>
                    </m:r>
                    <m:r>
                      <a:rPr lang="en-US" i="1" dirty="0">
                        <a:latin typeface="Cambria Math"/>
                        <a:ea typeface="Cambria Math"/>
                        <a:sym typeface="Symbol"/>
                      </a:rPr>
                      <m:t>≫</m:t>
                    </m:r>
                    <m:r>
                      <a:rPr lang="en-US" i="1" dirty="0" err="1">
                        <a:latin typeface="Cambria Math"/>
                        <a:sym typeface="Symbol"/>
                      </a:rPr>
                      <m:t>𝑑</m:t>
                    </m:r>
                    <m:r>
                      <a:rPr lang="en-US" b="0" i="1" dirty="0" smtClean="0">
                        <a:latin typeface="Cambria Math"/>
                        <a:sym typeface="Symbol"/>
                      </a:rPr>
                      <m:t>𝑧</m:t>
                    </m:r>
                    <m:r>
                      <a:rPr lang="en-US" i="1" dirty="0" smtClean="0">
                        <a:latin typeface="Cambria Math"/>
                        <a:sym typeface="Symbol"/>
                      </a:rPr>
                      <m:t>)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sym typeface="Symbol"/>
                  </a:rPr>
                  <a:t> ruin classical AMG convergence rates!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  <a:sym typeface="Symbol"/>
                  </a:rPr>
                  <a:t>relatively small horizontal coupling terms, hard to smooth horizontal errors</a:t>
                </a:r>
              </a:p>
              <a:p>
                <a:r>
                  <a:rPr lang="en-US" dirty="0">
                    <a:latin typeface="Calibri" panose="020F0502020204030204" pitchFamily="34" charset="0"/>
                    <a:sym typeface="Symbol"/>
                  </a:rPr>
                  <a:t>  Solvers (AMG and ILU) must take </a:t>
                </a:r>
                <a:r>
                  <a:rPr lang="en-US" b="1" dirty="0">
                    <a:latin typeface="Calibri" panose="020F0502020204030204" pitchFamily="34" charset="0"/>
                    <a:sym typeface="Symbol"/>
                  </a:rPr>
                  <a:t>aspect ratios</a:t>
                </a:r>
                <a:r>
                  <a:rPr lang="en-US" dirty="0">
                    <a:latin typeface="Calibri" panose="020F0502020204030204" pitchFamily="34" charset="0"/>
                    <a:sym typeface="Symbol"/>
                  </a:rPr>
                  <a:t> into account!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133" y="1556953"/>
                <a:ext cx="3344333" cy="2031325"/>
              </a:xfrm>
              <a:prstGeom prst="rect">
                <a:avLst/>
              </a:prstGeom>
              <a:blipFill>
                <a:blip r:embed="rId2"/>
                <a:stretch>
                  <a:fillRect l="-1270" t="-1190" r="-1633" b="-327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2" descr="M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672" y="5405920"/>
            <a:ext cx="595689" cy="765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0" descr="trilinos_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713" y="5435117"/>
            <a:ext cx="1265933" cy="70749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Lion:private:var:folders:h0:q6x8sxtn3zz1mzzdgjjy2khc000n18:T:TemporaryItems:tobi1.pn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" t="4985" r="10447" b="5272"/>
          <a:stretch/>
        </p:blipFill>
        <p:spPr bwMode="auto">
          <a:xfrm>
            <a:off x="3810000" y="1295400"/>
            <a:ext cx="4220562" cy="3844592"/>
          </a:xfrm>
          <a:prstGeom prst="rect">
            <a:avLst/>
          </a:prstGeom>
          <a:noFill/>
          <a:ln>
            <a:solidFill>
              <a:srgbClr val="618FFD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98118" y="3919153"/>
            <a:ext cx="3184548" cy="12003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dirty="0">
                <a:solidFill>
                  <a:srgbClr val="000000"/>
                </a:solidFill>
                <a:latin typeface="Calibri"/>
              </a:rPr>
              <a:t>We developed a </a:t>
            </a:r>
            <a:r>
              <a:rPr lang="en-US" b="1" dirty="0">
                <a:solidFill>
                  <a:srgbClr val="000000"/>
                </a:solidFill>
                <a:latin typeface="Calibri"/>
              </a:rPr>
              <a:t>new AMG solver 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based on aggressive </a:t>
            </a:r>
            <a:r>
              <a:rPr lang="en-US" b="1" dirty="0">
                <a:solidFill>
                  <a:srgbClr val="000000"/>
                </a:solidFill>
                <a:latin typeface="Calibri"/>
              </a:rPr>
              <a:t>semi-coarsening 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(available in </a:t>
            </a:r>
            <a:r>
              <a:rPr lang="en-US" i="1" dirty="0">
                <a:solidFill>
                  <a:srgbClr val="000000"/>
                </a:solidFill>
                <a:latin typeface="Calibri"/>
              </a:rPr>
              <a:t>ML/</a:t>
            </a:r>
            <a:r>
              <a:rPr lang="en-US" i="1" dirty="0" err="1">
                <a:solidFill>
                  <a:srgbClr val="000000"/>
                </a:solidFill>
                <a:latin typeface="Calibri"/>
              </a:rPr>
              <a:t>MueLu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 packages of </a:t>
            </a:r>
            <a:r>
              <a:rPr lang="en-US" i="1" dirty="0" err="1">
                <a:solidFill>
                  <a:srgbClr val="000000"/>
                </a:solidFill>
                <a:latin typeface="Calibri"/>
              </a:rPr>
              <a:t>Trilinos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053414" y="1937953"/>
            <a:ext cx="1166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Calibri" panose="020F0502020204030204" pitchFamily="34" charset="0"/>
              </a:rPr>
              <a:t>Algebraic Structured MG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061260" y="3793066"/>
            <a:ext cx="10065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Calibri" panose="020F0502020204030204" pitchFamily="34" charset="0"/>
              </a:rPr>
              <a:t>Unstructured AMG </a:t>
            </a:r>
          </a:p>
        </p:txBody>
      </p:sp>
      <p:sp>
        <p:nvSpPr>
          <p:cNvPr id="13" name="Curved Left Arrow 12"/>
          <p:cNvSpPr/>
          <p:nvPr/>
        </p:nvSpPr>
        <p:spPr>
          <a:xfrm>
            <a:off x="7949866" y="2090353"/>
            <a:ext cx="205979" cy="408953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Curved Left Arrow 13"/>
          <p:cNvSpPr/>
          <p:nvPr/>
        </p:nvSpPr>
        <p:spPr>
          <a:xfrm>
            <a:off x="7949866" y="2947663"/>
            <a:ext cx="205979" cy="408953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Curved Left Arrow 14"/>
          <p:cNvSpPr/>
          <p:nvPr/>
        </p:nvSpPr>
        <p:spPr>
          <a:xfrm>
            <a:off x="7896287" y="3919153"/>
            <a:ext cx="205979" cy="408953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053414" y="2795263"/>
            <a:ext cx="1166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Calibri" panose="020F0502020204030204" pitchFamily="34" charset="0"/>
              </a:rPr>
              <a:t>Algebraic Structured MG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98118" y="5450357"/>
            <a:ext cx="3263724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</a:rPr>
              <a:t>See (Tezaur </a:t>
            </a:r>
            <a:r>
              <a:rPr lang="en-US" sz="1600" i="1" dirty="0">
                <a:latin typeface="Calibri" panose="020F0502020204030204" pitchFamily="34" charset="0"/>
              </a:rPr>
              <a:t>et al., Procedia CS,</a:t>
            </a:r>
            <a:r>
              <a:rPr lang="en-US" sz="1600" dirty="0">
                <a:latin typeface="Calibri" panose="020F0502020204030204" pitchFamily="34" charset="0"/>
              </a:rPr>
              <a:t> 2015),</a:t>
            </a:r>
          </a:p>
          <a:p>
            <a:pPr algn="ctr"/>
            <a:r>
              <a:rPr lang="en-US" sz="1600" dirty="0">
                <a:latin typeface="Calibri" panose="020F0502020204030204" pitchFamily="34" charset="0"/>
              </a:rPr>
              <a:t> (</a:t>
            </a:r>
            <a:r>
              <a:rPr lang="en-US" sz="1600" dirty="0" err="1">
                <a:latin typeface="Calibri" panose="020F0502020204030204" pitchFamily="34" charset="0"/>
              </a:rPr>
              <a:t>Tuminaro</a:t>
            </a:r>
            <a:r>
              <a:rPr lang="en-US" sz="1600" dirty="0">
                <a:latin typeface="Calibri" panose="020F0502020204030204" pitchFamily="34" charset="0"/>
              </a:rPr>
              <a:t> </a:t>
            </a:r>
            <a:r>
              <a:rPr lang="en-US" sz="1600" i="1" dirty="0">
                <a:latin typeface="Calibri" panose="020F0502020204030204" pitchFamily="34" charset="0"/>
              </a:rPr>
              <a:t>et al., SISC, </a:t>
            </a:r>
            <a:r>
              <a:rPr lang="en-US" sz="1600" dirty="0">
                <a:latin typeface="Calibri" panose="020F0502020204030204" pitchFamily="34" charset="0"/>
              </a:rPr>
              <a:t>2016).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4DD5343-6C7A-4733-B023-C417A668BF8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827" y="5465008"/>
            <a:ext cx="841694" cy="647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633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 idx="4294967295"/>
          </p:nvPr>
        </p:nvSpPr>
        <p:spPr>
          <a:xfrm>
            <a:off x="0" y="-122904"/>
            <a:ext cx="8229240" cy="991440"/>
          </a:xfrm>
        </p:spPr>
        <p:txBody>
          <a:bodyPr/>
          <a:lstStyle/>
          <a:p>
            <a:r>
              <a:rPr lang="en-US" altLang="en-US" sz="34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Trends in HPC architectures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228600" y="4449884"/>
            <a:ext cx="5740337" cy="75906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ctr">
              <a:spcBef>
                <a:spcPct val="20000"/>
              </a:spcBef>
              <a:buClr>
                <a:srgbClr val="102E54"/>
              </a:buClr>
            </a:pPr>
            <a:r>
              <a:rPr lang="en-US" altLang="en-US" sz="2000" b="1" i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GPU</a:t>
            </a:r>
            <a:r>
              <a:rPr lang="en-US" altLang="en-US" sz="20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and </a:t>
            </a:r>
            <a:r>
              <a:rPr lang="en-US" altLang="en-US" sz="2000" b="1" i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heterogeneous (CPU+GPU) </a:t>
            </a:r>
            <a:r>
              <a:rPr lang="en-US" altLang="en-US" sz="20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architectures seem to be the </a:t>
            </a:r>
            <a:r>
              <a:rPr lang="en-US" altLang="en-US" sz="2000" b="1" i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future </a:t>
            </a:r>
            <a:r>
              <a:rPr lang="en-US" altLang="en-US" sz="20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in moving towards </a:t>
            </a:r>
            <a:r>
              <a:rPr lang="en-US" altLang="en-US" sz="2000" b="1" i="1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exascale</a:t>
            </a:r>
            <a:r>
              <a:rPr lang="en-US" altLang="en-US" sz="20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6BA273F-5A09-44C6-950E-7DB2B1D63B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843099"/>
            <a:ext cx="3275239" cy="3275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3">
                <a:extLst>
                  <a:ext uri="{FF2B5EF4-FFF2-40B4-BE49-F238E27FC236}">
                    <a16:creationId xmlns:a16="http://schemas.microsoft.com/office/drawing/2014/main" id="{FD669AB8-ADA5-41EB-8C09-CD6C3F45106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1382" y="843098"/>
                <a:ext cx="5162617" cy="5024301"/>
              </a:xfrm>
              <a:prstGeom prst="rect">
                <a:avLst/>
              </a:prstGeom>
            </p:spPr>
            <p:txBody>
              <a:bodyPr/>
              <a:lstStyle/>
              <a:p>
                <a:r>
                  <a:rPr lang="en-US" b="1" kern="0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CPUs: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kern="0" dirty="0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Intel Xeon (Ivy Bridge, Haswell, Skylake), AMD </a:t>
                </a:r>
                <a:r>
                  <a:rPr lang="en-US" kern="0" dirty="0" err="1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Epyc</a:t>
                </a:r>
                <a:r>
                  <a:rPr lang="en-US" kern="0" dirty="0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ARM</a:t>
                </a:r>
              </a:p>
              <a:p>
                <a:endParaRPr lang="en-US" sz="400" kern="0" dirty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US" b="1" kern="0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KNLs:   </a:t>
                </a:r>
              </a:p>
              <a:p>
                <a:pPr marL="342900" lvl="1" indent="-342900">
                  <a:buFont typeface="Arial" panose="020B0604020202020204" pitchFamily="34" charset="0"/>
                  <a:buChar char="•"/>
                </a:pPr>
                <a:r>
                  <a:rPr lang="en-US" kern="0" dirty="0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NERSC Cori, ALCF Theta (</a:t>
                </a:r>
                <a14:m>
                  <m:oMath xmlns:m="http://schemas.openxmlformats.org/officeDocument/2006/math">
                    <m:r>
                      <a:rPr lang="en-US" i="1" kern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→</m:t>
                    </m:r>
                  </m:oMath>
                </a14:m>
                <a:r>
                  <a:rPr lang="en-US" kern="0" dirty="0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2021)</a:t>
                </a:r>
              </a:p>
              <a:p>
                <a:pPr marL="342900" lvl="1" indent="-342900">
                  <a:buFont typeface="Arial" panose="020B0604020202020204" pitchFamily="34" charset="0"/>
                  <a:buChar char="•"/>
                </a:pPr>
                <a:r>
                  <a:rPr lang="en-US" kern="0" dirty="0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Follow on KNH architecture cancelled</a:t>
                </a:r>
              </a:p>
              <a:p>
                <a:endParaRPr lang="en-US" sz="400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US" b="1" kern="0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GPUs:   </a:t>
                </a:r>
              </a:p>
              <a:p>
                <a:pPr marL="342900" lvl="1" indent="-342900">
                  <a:buFont typeface="Arial" panose="020B0604020202020204" pitchFamily="34" charset="0"/>
                  <a:buChar char="•"/>
                </a:pPr>
                <a:r>
                  <a:rPr lang="en-US" kern="0" dirty="0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OLCF Summit, 15MW of NVIDIA V100s</a:t>
                </a:r>
              </a:p>
              <a:p>
                <a:pPr marL="342900" lvl="1" indent="-342900">
                  <a:buFont typeface="Arial" panose="020B0604020202020204" pitchFamily="34" charset="0"/>
                  <a:buChar char="•"/>
                </a:pPr>
                <a:r>
                  <a:rPr lang="en-US" kern="0" dirty="0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NERSC Perlmutter (NVIDIA GPU+AMD CPU): 2020</a:t>
                </a:r>
              </a:p>
              <a:p>
                <a:pPr marL="342900" lvl="1" indent="-342900">
                  <a:buFont typeface="Arial" panose="020B0604020202020204" pitchFamily="34" charset="0"/>
                  <a:buChar char="•"/>
                </a:pPr>
                <a:r>
                  <a:rPr lang="en-US" kern="0" dirty="0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OLCF Frontier (AMD GPUs) in 2021: </a:t>
                </a:r>
                <a:r>
                  <a:rPr lang="en-US" kern="0" dirty="0" err="1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exascale</a:t>
                </a:r>
                <a:r>
                  <a:rPr lang="en-US" kern="0" dirty="0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in 2021 for 30MW</a:t>
                </a:r>
              </a:p>
              <a:p>
                <a:pPr marL="342900" lvl="1" indent="-342900">
                  <a:buFont typeface="Arial" panose="020B0604020202020204" pitchFamily="34" charset="0"/>
                  <a:buChar char="•"/>
                </a:pPr>
                <a:r>
                  <a:rPr lang="en-US" kern="0" dirty="0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ALCF Aurora (Intel GPUs): 2021</a:t>
                </a:r>
              </a:p>
            </p:txBody>
          </p:sp>
        </mc:Choice>
        <mc:Fallback xmlns="">
          <p:sp>
            <p:nvSpPr>
              <p:cNvPr id="11" name="Content Placeholder 3">
                <a:extLst>
                  <a:ext uri="{FF2B5EF4-FFF2-40B4-BE49-F238E27FC236}">
                    <a16:creationId xmlns:a16="http://schemas.microsoft.com/office/drawing/2014/main" id="{FD669AB8-ADA5-41EB-8C09-CD6C3F4510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382" y="843098"/>
                <a:ext cx="5162617" cy="5024301"/>
              </a:xfrm>
              <a:prstGeom prst="rect">
                <a:avLst/>
              </a:prstGeom>
              <a:blipFill>
                <a:blip r:embed="rId3"/>
                <a:stretch>
                  <a:fillRect l="-945" t="-607" r="-1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1157CF91-7E6A-4EC9-BA66-5AF2BA2589CB}"/>
              </a:ext>
            </a:extLst>
          </p:cNvPr>
          <p:cNvSpPr/>
          <p:nvPr/>
        </p:nvSpPr>
        <p:spPr>
          <a:xfrm>
            <a:off x="-457200" y="5348960"/>
            <a:ext cx="8534400" cy="84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spcBef>
                <a:spcPct val="20000"/>
              </a:spcBef>
              <a:buClr>
                <a:srgbClr val="102E54"/>
              </a:buClr>
              <a:buFont typeface="Wingdings" panose="05000000000000000000" pitchFamily="2" charset="2"/>
              <a:buChar char="Ø"/>
            </a:pPr>
            <a:r>
              <a:rPr lang="en-US" altLang="en-US" sz="2000" b="1" i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Computations</a:t>
            </a:r>
            <a:r>
              <a:rPr lang="en-US" altLang="en-US" sz="20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are </a:t>
            </a:r>
            <a:r>
              <a:rPr lang="en-US" altLang="en-US" sz="2000" b="1" i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cheap</a:t>
            </a:r>
            <a:r>
              <a:rPr lang="en-US" altLang="en-US" sz="20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, </a:t>
            </a:r>
            <a:r>
              <a:rPr lang="en-US" altLang="en-US" sz="2000" b="1" i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memory transfer</a:t>
            </a:r>
            <a:r>
              <a:rPr lang="en-US" altLang="en-US" sz="2000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en-US" altLang="en-US" sz="20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is </a:t>
            </a:r>
            <a:r>
              <a:rPr lang="en-US" altLang="en-US" sz="2000" b="1" i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expensive</a:t>
            </a:r>
            <a:r>
              <a:rPr lang="en-US" altLang="en-US" sz="20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.</a:t>
            </a:r>
          </a:p>
          <a:p>
            <a:pPr marL="800100" lvl="1" indent="-342900">
              <a:spcBef>
                <a:spcPct val="20000"/>
              </a:spcBef>
              <a:buClr>
                <a:srgbClr val="102E54"/>
              </a:buClr>
              <a:buFont typeface="Wingdings" panose="05000000000000000000" pitchFamily="2" charset="2"/>
              <a:buChar char="Ø"/>
            </a:pPr>
            <a:endParaRPr lang="en-US" altLang="en-US" sz="400" dirty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marL="800100" lvl="1" indent="-342900">
              <a:spcBef>
                <a:spcPct val="20000"/>
              </a:spcBef>
              <a:buClr>
                <a:srgbClr val="102E54"/>
              </a:buClr>
              <a:buFont typeface="Wingdings" panose="05000000000000000000" pitchFamily="2" charset="2"/>
              <a:buChar char="Ø"/>
            </a:pPr>
            <a:r>
              <a:rPr lang="en-US" altLang="en-US" sz="2000" b="1" i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MPI alone </a:t>
            </a:r>
            <a:r>
              <a:rPr lang="en-US" altLang="en-US" sz="20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is </a:t>
            </a:r>
            <a:r>
              <a:rPr lang="en-US" altLang="en-US" sz="2000" b="1" i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not enough </a:t>
            </a:r>
            <a:r>
              <a:rPr lang="en-US" altLang="en-US" sz="20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to exploit available parallelism.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7F9F3B7-2284-42FD-8EA8-6ED158B6BD6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57737" y="1783984"/>
            <a:ext cx="1031960" cy="7733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F536AB2-8340-467A-9ED2-F4353058D2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4600" y="4829416"/>
            <a:ext cx="2664778" cy="1332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528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52400" y="152400"/>
            <a:ext cx="8991600" cy="1018059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en-US" sz="3600" kern="0" dirty="0">
                <a:solidFill>
                  <a:schemeClr val="tx1"/>
                </a:solidFill>
                <a:latin typeface="Calibri" panose="020F0502020204030204" pitchFamily="34" charset="0"/>
              </a:rPr>
              <a:t>Weak scalability: Greenland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334000" y="1447800"/>
                <a:ext cx="3581400" cy="449353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</a:rPr>
                  <a:t>Weak scaling study with fixed dataset, 4 mesh bisections.</a:t>
                </a:r>
              </a:p>
              <a:p>
                <a:endParaRPr lang="en-US" sz="400" dirty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</a:rPr>
                  <a:t>~70-80K </a:t>
                </a:r>
                <a:r>
                  <a:rPr lang="en-US" dirty="0" err="1">
                    <a:latin typeface="Calibri" panose="020F0502020204030204" pitchFamily="34" charset="0"/>
                  </a:rPr>
                  <a:t>dofs</a:t>
                </a:r>
                <a:r>
                  <a:rPr lang="en-US" dirty="0">
                    <a:latin typeface="Calibri" panose="020F0502020204030204" pitchFamily="34" charset="0"/>
                  </a:rPr>
                  <a:t>/core.</a:t>
                </a:r>
              </a:p>
              <a:p>
                <a:endParaRPr lang="en-US" sz="400" dirty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i="1" dirty="0">
                    <a:latin typeface="Calibri" panose="020F0502020204030204" pitchFamily="34" charset="0"/>
                  </a:rPr>
                  <a:t>Conjugate Gradient (CG)</a:t>
                </a:r>
                <a:r>
                  <a:rPr lang="en-US" dirty="0">
                    <a:latin typeface="Calibri" panose="020F0502020204030204" pitchFamily="34" charset="0"/>
                  </a:rPr>
                  <a:t> </a:t>
                </a:r>
                <a:r>
                  <a:rPr lang="en-US" b="1" i="1" dirty="0">
                    <a:latin typeface="Calibri" panose="020F0502020204030204" pitchFamily="34" charset="0"/>
                  </a:rPr>
                  <a:t>iterative method </a:t>
                </a:r>
                <a:r>
                  <a:rPr lang="en-US" dirty="0">
                    <a:latin typeface="Calibri" panose="020F0502020204030204" pitchFamily="34" charset="0"/>
                  </a:rPr>
                  <a:t>for linear solves (faster convergence than GMRES).</a:t>
                </a:r>
              </a:p>
              <a:p>
                <a:endParaRPr lang="en-US" sz="400" dirty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i="1" dirty="0">
                    <a:latin typeface="Calibri" panose="020F0502020204030204" pitchFamily="34" charset="0"/>
                  </a:rPr>
                  <a:t>New AMG preconditioner </a:t>
                </a:r>
                <a:r>
                  <a:rPr lang="en-US" dirty="0">
                    <a:latin typeface="Calibri" panose="020F0502020204030204" pitchFamily="34" charset="0"/>
                  </a:rPr>
                  <a:t>developed by R. </a:t>
                </a:r>
                <a:r>
                  <a:rPr lang="en-US" dirty="0" err="1">
                    <a:latin typeface="Calibri" panose="020F0502020204030204" pitchFamily="34" charset="0"/>
                  </a:rPr>
                  <a:t>Tuminaro</a:t>
                </a:r>
                <a:r>
                  <a:rPr lang="en-US" dirty="0">
                    <a:latin typeface="Calibri" panose="020F0502020204030204" pitchFamily="34" charset="0"/>
                  </a:rPr>
                  <a:t> based on </a:t>
                </a:r>
                <a:r>
                  <a:rPr lang="en-US" b="1" i="1" dirty="0">
                    <a:latin typeface="Calibri" panose="020F0502020204030204" pitchFamily="34" charset="0"/>
                  </a:rPr>
                  <a:t>semi-coarsening</a:t>
                </a:r>
                <a:r>
                  <a:rPr lang="en-US" dirty="0">
                    <a:latin typeface="Calibri" panose="020F0502020204030204" pitchFamily="34" charset="0"/>
                  </a:rPr>
                  <a:t> (coarsening in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𝑧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-direction only).</a:t>
                </a:r>
                <a:r>
                  <a:rPr lang="en-US" b="1" i="1" dirty="0">
                    <a:latin typeface="Calibri" panose="020F0502020204030204" pitchFamily="34" charset="0"/>
                  </a:rPr>
                  <a:t>  </a:t>
                </a:r>
                <a:endParaRPr lang="en-US" dirty="0">
                  <a:latin typeface="Calibri" panose="020F0502020204030204" pitchFamily="34" charset="0"/>
                </a:endParaRPr>
              </a:p>
              <a:p>
                <a:endParaRPr lang="en-US" sz="400" dirty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i="1" dirty="0">
                    <a:latin typeface="Calibri" panose="020F0502020204030204" pitchFamily="34" charset="0"/>
                  </a:rPr>
                  <a:t>Significant improvement </a:t>
                </a:r>
                <a:r>
                  <a:rPr lang="en-US" dirty="0">
                    <a:latin typeface="Calibri" panose="020F0502020204030204" pitchFamily="34" charset="0"/>
                  </a:rPr>
                  <a:t>in scalability with new AMG preconditioner over ILU preconditioner!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0" y="1447800"/>
                <a:ext cx="3581400" cy="4493538"/>
              </a:xfrm>
              <a:prstGeom prst="rect">
                <a:avLst/>
              </a:prstGeom>
              <a:blipFill>
                <a:blip r:embed="rId3"/>
                <a:stretch>
                  <a:fillRect l="-1020" t="-814" r="-2381" b="-10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202543" y="5037118"/>
            <a:ext cx="1576113" cy="10772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</a:rPr>
              <a:t>4 cores</a:t>
            </a:r>
          </a:p>
          <a:p>
            <a:pPr algn="ctr"/>
            <a:r>
              <a:rPr lang="en-US" sz="1600" dirty="0">
                <a:latin typeface="Calibri" panose="020F0502020204030204" pitchFamily="34" charset="0"/>
              </a:rPr>
              <a:t>334K </a:t>
            </a:r>
            <a:r>
              <a:rPr lang="en-US" sz="1600" dirty="0" err="1">
                <a:latin typeface="Calibri" panose="020F0502020204030204" pitchFamily="34" charset="0"/>
              </a:rPr>
              <a:t>dofs</a:t>
            </a:r>
            <a:endParaRPr lang="en-US" sz="1600" dirty="0">
              <a:latin typeface="Calibri" panose="020F0502020204030204" pitchFamily="34" charset="0"/>
            </a:endParaRPr>
          </a:p>
          <a:p>
            <a:pPr algn="ctr"/>
            <a:r>
              <a:rPr lang="en-US" sz="1600" dirty="0">
                <a:latin typeface="Calibri" panose="020F0502020204030204" pitchFamily="34" charset="0"/>
              </a:rPr>
              <a:t>8 km Greenland, </a:t>
            </a:r>
          </a:p>
          <a:p>
            <a:pPr algn="ctr"/>
            <a:r>
              <a:rPr lang="en-US" sz="1600" dirty="0">
                <a:latin typeface="Calibri" panose="020F0502020204030204" pitchFamily="34" charset="0"/>
              </a:rPr>
              <a:t>5 vertical layers</a:t>
            </a:r>
          </a:p>
        </p:txBody>
      </p:sp>
      <p:cxnSp>
        <p:nvCxnSpPr>
          <p:cNvPr id="11" name="Straight Arrow Connector 10"/>
          <p:cNvCxnSpPr>
            <a:cxnSpLocks/>
            <a:stCxn id="9" idx="3"/>
            <a:endCxn id="10" idx="1"/>
          </p:cNvCxnSpPr>
          <p:nvPr/>
        </p:nvCxnSpPr>
        <p:spPr>
          <a:xfrm>
            <a:off x="1778656" y="5575727"/>
            <a:ext cx="187894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981200" y="5605761"/>
                <a:ext cx="10668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400" i="1" smtClean="0">
                        <a:latin typeface="Cambria Math"/>
                        <a:ea typeface="Cambria Math"/>
                      </a:rPr>
                      <m:t>×</m:t>
                    </m:r>
                    <m:r>
                      <a:rPr lang="en-US" sz="1400" b="0" i="1" smtClean="0">
                        <a:latin typeface="Cambria Math"/>
                        <a:ea typeface="Cambria Math"/>
                      </a:rPr>
                      <m:t>8</m:t>
                    </m:r>
                    <m:r>
                      <a:rPr lang="en-US" sz="1400" b="0" i="1" baseline="30000" smtClean="0">
                        <a:latin typeface="Cambria Math"/>
                        <a:ea typeface="Cambria Math"/>
                      </a:rPr>
                      <m:t>4</m:t>
                    </m:r>
                  </m:oMath>
                </a14:m>
                <a:r>
                  <a:rPr lang="en-US" sz="1400" dirty="0">
                    <a:latin typeface="Calibri" panose="020F0502020204030204" pitchFamily="34" charset="0"/>
                  </a:rPr>
                  <a:t> </a:t>
                </a:r>
              </a:p>
              <a:p>
                <a:pPr algn="ctr"/>
                <a:r>
                  <a:rPr lang="en-US" sz="1400" dirty="0">
                    <a:latin typeface="Calibri" panose="020F0502020204030204" pitchFamily="34" charset="0"/>
                  </a:rPr>
                  <a:t>scale up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5605761"/>
                <a:ext cx="1066800" cy="523220"/>
              </a:xfrm>
              <a:prstGeom prst="rect">
                <a:avLst/>
              </a:prstGeom>
              <a:blipFill>
                <a:blip r:embed="rId4"/>
                <a:stretch>
                  <a:fillRect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43" y="1219200"/>
            <a:ext cx="4558109" cy="341858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57600" y="5037118"/>
            <a:ext cx="1721506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</a:rPr>
              <a:t>16,384 cores</a:t>
            </a:r>
          </a:p>
          <a:p>
            <a:pPr algn="ctr"/>
            <a:r>
              <a:rPr lang="en-US" sz="1600" b="1" dirty="0">
                <a:latin typeface="Calibri" panose="020F0502020204030204" pitchFamily="34" charset="0"/>
              </a:rPr>
              <a:t>1.12B </a:t>
            </a:r>
            <a:r>
              <a:rPr lang="en-US" sz="1600" b="1" dirty="0" err="1">
                <a:latin typeface="Calibri" panose="020F0502020204030204" pitchFamily="34" charset="0"/>
              </a:rPr>
              <a:t>dofs</a:t>
            </a:r>
            <a:r>
              <a:rPr lang="en-US" sz="1600" b="1" dirty="0">
                <a:latin typeface="Calibri" panose="020F0502020204030204" pitchFamily="34" charset="0"/>
              </a:rPr>
              <a:t>(!)</a:t>
            </a:r>
          </a:p>
          <a:p>
            <a:pPr algn="ctr"/>
            <a:r>
              <a:rPr lang="en-US" sz="1600" dirty="0">
                <a:latin typeface="Calibri" panose="020F0502020204030204" pitchFamily="34" charset="0"/>
              </a:rPr>
              <a:t>0.5 km Greenland, </a:t>
            </a:r>
          </a:p>
          <a:p>
            <a:pPr algn="ctr"/>
            <a:r>
              <a:rPr lang="en-US" sz="1600" dirty="0">
                <a:latin typeface="Calibri" panose="020F0502020204030204" pitchFamily="34" charset="0"/>
              </a:rPr>
              <a:t>80 vertical layers</a:t>
            </a:r>
          </a:p>
        </p:txBody>
      </p:sp>
    </p:spTree>
    <p:extLst>
      <p:ext uri="{BB962C8B-B14F-4D97-AF65-F5344CB8AC3E}">
        <p14:creationId xmlns:p14="http://schemas.microsoft.com/office/powerpoint/2010/main" val="3518092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52400" y="152400"/>
            <a:ext cx="8991600" cy="1018059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en-US" sz="3600" kern="0" dirty="0">
                <a:solidFill>
                  <a:schemeClr val="tx1"/>
                </a:solidFill>
                <a:latin typeface="Calibri" panose="020F0502020204030204" pitchFamily="34" charset="0"/>
              </a:rPr>
              <a:t>Weak scalability: Greenland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334000" y="1447800"/>
                <a:ext cx="3581400" cy="449353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</a:rPr>
                  <a:t>Weak scaling study with fixed dataset, 4 mesh bisections.</a:t>
                </a:r>
              </a:p>
              <a:p>
                <a:endParaRPr lang="en-US" sz="400" dirty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</a:rPr>
                  <a:t>~70-80K </a:t>
                </a:r>
                <a:r>
                  <a:rPr lang="en-US" dirty="0" err="1">
                    <a:latin typeface="Calibri" panose="020F0502020204030204" pitchFamily="34" charset="0"/>
                  </a:rPr>
                  <a:t>dofs</a:t>
                </a:r>
                <a:r>
                  <a:rPr lang="en-US" dirty="0">
                    <a:latin typeface="Calibri" panose="020F0502020204030204" pitchFamily="34" charset="0"/>
                  </a:rPr>
                  <a:t>/core.</a:t>
                </a:r>
              </a:p>
              <a:p>
                <a:endParaRPr lang="en-US" sz="400" dirty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i="1" dirty="0">
                    <a:latin typeface="Calibri" panose="020F0502020204030204" pitchFamily="34" charset="0"/>
                  </a:rPr>
                  <a:t>Conjugate Gradient (CG)</a:t>
                </a:r>
                <a:r>
                  <a:rPr lang="en-US" dirty="0">
                    <a:latin typeface="Calibri" panose="020F0502020204030204" pitchFamily="34" charset="0"/>
                  </a:rPr>
                  <a:t> </a:t>
                </a:r>
                <a:r>
                  <a:rPr lang="en-US" b="1" i="1" dirty="0">
                    <a:latin typeface="Calibri" panose="020F0502020204030204" pitchFamily="34" charset="0"/>
                  </a:rPr>
                  <a:t>iterative method </a:t>
                </a:r>
                <a:r>
                  <a:rPr lang="en-US" dirty="0">
                    <a:latin typeface="Calibri" panose="020F0502020204030204" pitchFamily="34" charset="0"/>
                  </a:rPr>
                  <a:t>for linear solves (faster convergence than GMRES).</a:t>
                </a:r>
              </a:p>
              <a:p>
                <a:endParaRPr lang="en-US" sz="400" dirty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i="1" dirty="0">
                    <a:latin typeface="Calibri" panose="020F0502020204030204" pitchFamily="34" charset="0"/>
                  </a:rPr>
                  <a:t>New AMG preconditioner </a:t>
                </a:r>
                <a:r>
                  <a:rPr lang="en-US" dirty="0">
                    <a:latin typeface="Calibri" panose="020F0502020204030204" pitchFamily="34" charset="0"/>
                  </a:rPr>
                  <a:t>developed by R. </a:t>
                </a:r>
                <a:r>
                  <a:rPr lang="en-US" dirty="0" err="1">
                    <a:latin typeface="Calibri" panose="020F0502020204030204" pitchFamily="34" charset="0"/>
                  </a:rPr>
                  <a:t>Tuminaro</a:t>
                </a:r>
                <a:r>
                  <a:rPr lang="en-US" dirty="0">
                    <a:latin typeface="Calibri" panose="020F0502020204030204" pitchFamily="34" charset="0"/>
                  </a:rPr>
                  <a:t> based on </a:t>
                </a:r>
                <a:r>
                  <a:rPr lang="en-US" b="1" i="1" dirty="0">
                    <a:latin typeface="Calibri" panose="020F0502020204030204" pitchFamily="34" charset="0"/>
                  </a:rPr>
                  <a:t>semi-coarsening</a:t>
                </a:r>
                <a:r>
                  <a:rPr lang="en-US" dirty="0">
                    <a:latin typeface="Calibri" panose="020F0502020204030204" pitchFamily="34" charset="0"/>
                  </a:rPr>
                  <a:t> (coarsening in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𝑧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-direction only).</a:t>
                </a:r>
                <a:r>
                  <a:rPr lang="en-US" b="1" i="1" dirty="0">
                    <a:latin typeface="Calibri" panose="020F0502020204030204" pitchFamily="34" charset="0"/>
                  </a:rPr>
                  <a:t>  </a:t>
                </a:r>
                <a:endParaRPr lang="en-US" dirty="0">
                  <a:latin typeface="Calibri" panose="020F0502020204030204" pitchFamily="34" charset="0"/>
                </a:endParaRPr>
              </a:p>
              <a:p>
                <a:endParaRPr lang="en-US" sz="400" dirty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i="1" dirty="0">
                    <a:latin typeface="Calibri" panose="020F0502020204030204" pitchFamily="34" charset="0"/>
                  </a:rPr>
                  <a:t>Significant improvement </a:t>
                </a:r>
                <a:r>
                  <a:rPr lang="en-US" dirty="0">
                    <a:latin typeface="Calibri" panose="020F0502020204030204" pitchFamily="34" charset="0"/>
                  </a:rPr>
                  <a:t>in scalability with new AMG preconditioner over ILU preconditioner!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0" y="1447800"/>
                <a:ext cx="3581400" cy="4493538"/>
              </a:xfrm>
              <a:prstGeom prst="rect">
                <a:avLst/>
              </a:prstGeom>
              <a:blipFill>
                <a:blip r:embed="rId2"/>
                <a:stretch>
                  <a:fillRect l="-1020" t="-814" r="-2381" b="-10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202543" y="5037118"/>
            <a:ext cx="1576113" cy="10772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</a:rPr>
              <a:t>4 cores</a:t>
            </a:r>
          </a:p>
          <a:p>
            <a:pPr algn="ctr"/>
            <a:r>
              <a:rPr lang="en-US" sz="1600" dirty="0">
                <a:latin typeface="Calibri" panose="020F0502020204030204" pitchFamily="34" charset="0"/>
              </a:rPr>
              <a:t>334K </a:t>
            </a:r>
            <a:r>
              <a:rPr lang="en-US" sz="1600" dirty="0" err="1">
                <a:latin typeface="Calibri" panose="020F0502020204030204" pitchFamily="34" charset="0"/>
              </a:rPr>
              <a:t>dofs</a:t>
            </a:r>
            <a:endParaRPr lang="en-US" sz="1600" dirty="0">
              <a:latin typeface="Calibri" panose="020F0502020204030204" pitchFamily="34" charset="0"/>
            </a:endParaRPr>
          </a:p>
          <a:p>
            <a:pPr algn="ctr"/>
            <a:r>
              <a:rPr lang="en-US" sz="1600" dirty="0">
                <a:latin typeface="Calibri" panose="020F0502020204030204" pitchFamily="34" charset="0"/>
              </a:rPr>
              <a:t>8 km Greenland, </a:t>
            </a:r>
          </a:p>
          <a:p>
            <a:pPr algn="ctr"/>
            <a:r>
              <a:rPr lang="en-US" sz="1600" dirty="0">
                <a:latin typeface="Calibri" panose="020F0502020204030204" pitchFamily="34" charset="0"/>
              </a:rPr>
              <a:t>5 vertical layers</a:t>
            </a:r>
          </a:p>
        </p:txBody>
      </p:sp>
      <p:cxnSp>
        <p:nvCxnSpPr>
          <p:cNvPr id="11" name="Straight Arrow Connector 10"/>
          <p:cNvCxnSpPr>
            <a:stCxn id="9" idx="3"/>
            <a:endCxn id="10" idx="1"/>
          </p:cNvCxnSpPr>
          <p:nvPr/>
        </p:nvCxnSpPr>
        <p:spPr>
          <a:xfrm>
            <a:off x="1778656" y="5575727"/>
            <a:ext cx="187894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981200" y="5605761"/>
                <a:ext cx="10668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400" i="1" smtClean="0">
                        <a:latin typeface="Cambria Math"/>
                        <a:ea typeface="Cambria Math"/>
                      </a:rPr>
                      <m:t>×</m:t>
                    </m:r>
                    <m:r>
                      <a:rPr lang="en-US" sz="1400" b="0" i="1" smtClean="0">
                        <a:latin typeface="Cambria Math"/>
                        <a:ea typeface="Cambria Math"/>
                      </a:rPr>
                      <m:t>8</m:t>
                    </m:r>
                    <m:r>
                      <a:rPr lang="en-US" sz="1400" b="0" i="1" baseline="30000" smtClean="0">
                        <a:latin typeface="Cambria Math"/>
                        <a:ea typeface="Cambria Math"/>
                      </a:rPr>
                      <m:t>4</m:t>
                    </m:r>
                  </m:oMath>
                </a14:m>
                <a:r>
                  <a:rPr lang="en-US" sz="1400" dirty="0">
                    <a:latin typeface="Calibri" panose="020F0502020204030204" pitchFamily="34" charset="0"/>
                  </a:rPr>
                  <a:t> </a:t>
                </a:r>
              </a:p>
              <a:p>
                <a:pPr algn="ctr"/>
                <a:r>
                  <a:rPr lang="en-US" sz="1400" dirty="0">
                    <a:latin typeface="Calibri" panose="020F0502020204030204" pitchFamily="34" charset="0"/>
                  </a:rPr>
                  <a:t>scale up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5605761"/>
                <a:ext cx="1066800" cy="523220"/>
              </a:xfrm>
              <a:prstGeom prst="rect">
                <a:avLst/>
              </a:prstGeom>
              <a:blipFill>
                <a:blip r:embed="rId3"/>
                <a:stretch>
                  <a:fillRect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43" y="1219200"/>
            <a:ext cx="4558109" cy="34185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656" y="1283732"/>
            <a:ext cx="4537250" cy="340293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57600" y="5037118"/>
            <a:ext cx="1721506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</a:rPr>
              <a:t>16,384 cores</a:t>
            </a:r>
          </a:p>
          <a:p>
            <a:pPr algn="ctr"/>
            <a:r>
              <a:rPr lang="en-US" sz="1600" b="1" dirty="0">
                <a:latin typeface="Calibri" panose="020F0502020204030204" pitchFamily="34" charset="0"/>
              </a:rPr>
              <a:t>1.12B </a:t>
            </a:r>
            <a:r>
              <a:rPr lang="en-US" sz="1600" b="1" dirty="0" err="1">
                <a:latin typeface="Calibri" panose="020F0502020204030204" pitchFamily="34" charset="0"/>
              </a:rPr>
              <a:t>dofs</a:t>
            </a:r>
            <a:r>
              <a:rPr lang="en-US" sz="1600" b="1" dirty="0">
                <a:latin typeface="Calibri" panose="020F0502020204030204" pitchFamily="34" charset="0"/>
              </a:rPr>
              <a:t>(!)</a:t>
            </a:r>
          </a:p>
          <a:p>
            <a:pPr algn="ctr"/>
            <a:r>
              <a:rPr lang="en-US" sz="1600" dirty="0">
                <a:latin typeface="Calibri" panose="020F0502020204030204" pitchFamily="34" charset="0"/>
              </a:rPr>
              <a:t>0.5 km Greenland, </a:t>
            </a:r>
          </a:p>
          <a:p>
            <a:pPr algn="ctr"/>
            <a:r>
              <a:rPr lang="en-US" sz="1600" dirty="0">
                <a:latin typeface="Calibri" panose="020F0502020204030204" pitchFamily="34" charset="0"/>
              </a:rPr>
              <a:t>80 vertical layers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90600" y="838200"/>
            <a:ext cx="307405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</a:rPr>
              <a:t>New AMG preconditioner preconditioner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16252" y="1078468"/>
            <a:ext cx="3570548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</a:rPr>
              <a:t>ILU preconditioner</a:t>
            </a:r>
          </a:p>
          <a:p>
            <a:pPr algn="ctr"/>
            <a:endParaRPr lang="en-US" sz="400" b="1" dirty="0">
              <a:latin typeface="Calibri" panose="020F0502020204030204" pitchFamily="34" charset="0"/>
            </a:endParaRPr>
          </a:p>
        </p:txBody>
      </p:sp>
      <p:sp>
        <p:nvSpPr>
          <p:cNvPr id="2" name="AutoShape 2" descr="Image result for hopper nersc"/>
          <p:cNvSpPr>
            <a:spLocks noChangeAspect="1" noChangeArrowheads="1"/>
          </p:cNvSpPr>
          <p:nvPr/>
        </p:nvSpPr>
        <p:spPr bwMode="auto">
          <a:xfrm>
            <a:off x="155575" y="-846138"/>
            <a:ext cx="2600325" cy="176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776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114300" y="160561"/>
            <a:ext cx="8153400" cy="9144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en-US" sz="3600" kern="0" dirty="0">
                <a:solidFill>
                  <a:schemeClr val="tx1"/>
                </a:solidFill>
                <a:latin typeface="Calibri" panose="020F0502020204030204" pitchFamily="34" charset="0"/>
              </a:rPr>
              <a:t>Weak scalability: Antarctica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12914" y="4660900"/>
                <a:ext cx="9031085" cy="1692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>
                    <a:latin typeface="Calibri" panose="020F0502020204030204" pitchFamily="34" charset="0"/>
                  </a:rPr>
                  <a:t>Weak scaling study</a:t>
                </a:r>
                <a:r>
                  <a:rPr lang="en-US" dirty="0">
                    <a:latin typeface="Calibri" panose="020F0502020204030204" pitchFamily="34" charset="0"/>
                  </a:rPr>
                  <a:t>: 2.5M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1.1B </a:t>
                </a:r>
                <a:r>
                  <a:rPr lang="en-US" dirty="0" err="1">
                    <a:latin typeface="Calibri" panose="020F0502020204030204" pitchFamily="34" charset="0"/>
                  </a:rPr>
                  <a:t>dofs</a:t>
                </a:r>
                <a:r>
                  <a:rPr lang="en-US" dirty="0">
                    <a:latin typeface="Calibri" panose="020F0502020204030204" pitchFamily="34" charset="0"/>
                  </a:rPr>
                  <a:t>, 16</a:t>
                </a: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 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8192 cores</a:t>
                </a:r>
              </a:p>
              <a:p>
                <a:endParaRPr lang="en-US" sz="400" dirty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</a:rPr>
                  <a:t>Initialized with realistic basal friction (from deterministic inversion) and temperature field from BEDMAP2.</a:t>
                </a:r>
              </a:p>
              <a:p>
                <a:endParaRPr lang="en-US" sz="400" dirty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>
                    <a:latin typeface="Calibri" panose="020F0502020204030204" pitchFamily="34" charset="0"/>
                  </a:rPr>
                  <a:t>Iterative linear solver</a:t>
                </a:r>
                <a:r>
                  <a:rPr lang="en-US" dirty="0">
                    <a:latin typeface="Calibri" panose="020F0502020204030204" pitchFamily="34" charset="0"/>
                  </a:rPr>
                  <a:t>: GMRES.</a:t>
                </a:r>
              </a:p>
              <a:p>
                <a:endParaRPr lang="en-US" sz="400" dirty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>
                    <a:latin typeface="Calibri" panose="020F0502020204030204" pitchFamily="34" charset="0"/>
                  </a:rPr>
                  <a:t>Preconditioner</a:t>
                </a:r>
                <a:r>
                  <a:rPr lang="en-US" dirty="0">
                    <a:latin typeface="Calibri" panose="020F0502020204030204" pitchFamily="34" charset="0"/>
                  </a:rPr>
                  <a:t>: ILU vs. new AMG based on aggressive semi-coarsening.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914" y="4660900"/>
                <a:ext cx="9031085" cy="1692771"/>
              </a:xfrm>
              <a:prstGeom prst="rect">
                <a:avLst/>
              </a:prstGeom>
              <a:blipFill>
                <a:blip r:embed="rId3"/>
                <a:stretch>
                  <a:fillRect l="-473" t="-2166" b="-32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AF198C5B-0695-418D-B4C2-96BB6514CD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056" y="1433948"/>
            <a:ext cx="2920663" cy="27002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3C7B5A3-FD1A-45B3-8A8B-17C7513FE9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828000"/>
            <a:ext cx="4284518" cy="366517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4109AB2-2506-4A69-970D-B1CD649B54E1}"/>
              </a:ext>
            </a:extLst>
          </p:cNvPr>
          <p:cNvSpPr txBox="1"/>
          <p:nvPr/>
        </p:nvSpPr>
        <p:spPr>
          <a:xfrm>
            <a:off x="2819400" y="4353123"/>
            <a:ext cx="16807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# cores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38C0A09-323F-442A-89E1-E6D59C680281}"/>
              </a:ext>
            </a:extLst>
          </p:cNvPr>
          <p:cNvSpPr txBox="1"/>
          <p:nvPr/>
        </p:nvSpPr>
        <p:spPr>
          <a:xfrm rot="16200000">
            <a:off x="-69714" y="2434738"/>
            <a:ext cx="16807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time (sec)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8AB6FEF-DD48-4D80-A2B4-4132F3D7B3CF}"/>
              </a:ext>
            </a:extLst>
          </p:cNvPr>
          <p:cNvSpPr txBox="1"/>
          <p:nvPr/>
        </p:nvSpPr>
        <p:spPr>
          <a:xfrm>
            <a:off x="1615719" y="1110782"/>
            <a:ext cx="3186680" cy="646331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ILU solver </a:t>
            </a:r>
            <a:r>
              <a:rPr lang="en-US" b="1" i="1" dirty="0">
                <a:latin typeface="Calibri" panose="020F0502020204030204" pitchFamily="34" charset="0"/>
                <a:cs typeface="Calibri" panose="020F0502020204030204" pitchFamily="34" charset="0"/>
              </a:rPr>
              <a:t>does not converge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for finest mesh resolution!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C21AA1-E926-45A4-BB9C-DACF7AF0F6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040831"/>
            <a:ext cx="1229305" cy="7576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95FE64C-880C-48AF-B6FB-A8F3554B6F02}"/>
              </a:ext>
            </a:extLst>
          </p:cNvPr>
          <p:cNvSpPr/>
          <p:nvPr/>
        </p:nvSpPr>
        <p:spPr>
          <a:xfrm>
            <a:off x="7034612" y="1012913"/>
            <a:ext cx="1975219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 i="1" dirty="0">
                <a:latin typeface="Calibri" panose="020F0502020204030204" pitchFamily="34" charset="0"/>
                <a:cs typeface="Calibri" panose="020F0502020204030204" pitchFamily="34" charset="0"/>
              </a:rPr>
              <a:t>Thin floating ice</a:t>
            </a:r>
            <a:r>
              <a:rPr lang="en-US" sz="1200" i="1" dirty="0">
                <a:latin typeface="Calibri" panose="020F0502020204030204" pitchFamily="34" charset="0"/>
                <a:cs typeface="Calibri" panose="020F0502020204030204" pitchFamily="34" charset="0"/>
              </a:rPr>
              <a:t>: ILU will not work well! Green’s function ~ constant in thin </a:t>
            </a:r>
            <a:r>
              <a:rPr lang="en-US" sz="12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direction*</a:t>
            </a:r>
            <a:endParaRPr lang="en-US" sz="1200" i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7EAA6BE-6FAF-4023-8D18-99F14991A026}"/>
              </a:ext>
            </a:extLst>
          </p:cNvPr>
          <p:cNvSpPr/>
          <p:nvPr/>
        </p:nvSpPr>
        <p:spPr>
          <a:xfrm>
            <a:off x="6477000" y="2512148"/>
            <a:ext cx="152400" cy="14843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30D7A0E-3814-4BE8-B1A9-F977EFEAB02F}"/>
              </a:ext>
            </a:extLst>
          </p:cNvPr>
          <p:cNvCxnSpPr>
            <a:cxnSpLocks/>
          </p:cNvCxnSpPr>
          <p:nvPr/>
        </p:nvCxnSpPr>
        <p:spPr>
          <a:xfrm flipH="1" flipV="1">
            <a:off x="6261765" y="1841308"/>
            <a:ext cx="249382" cy="67329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3A8A5F0C-9732-490B-B5AF-85DA13B8A1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878" y="4166925"/>
            <a:ext cx="1072327" cy="7094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C190A0F-BA04-4A40-A8EE-9454644F3357}"/>
              </a:ext>
            </a:extLst>
          </p:cNvPr>
          <p:cNvSpPr txBox="1"/>
          <p:nvPr/>
        </p:nvSpPr>
        <p:spPr>
          <a:xfrm>
            <a:off x="6140935" y="4197223"/>
            <a:ext cx="150754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>
                <a:latin typeface="Calibri" panose="020F0502020204030204" pitchFamily="34" charset="0"/>
                <a:cs typeface="Calibri" panose="020F0502020204030204" pitchFamily="34" charset="0"/>
              </a:rPr>
              <a:t>Thin grounded ice</a:t>
            </a:r>
            <a:r>
              <a:rPr lang="en-US" sz="1200" i="1" dirty="0">
                <a:latin typeface="Calibri" panose="020F0502020204030204" pitchFamily="34" charset="0"/>
                <a:cs typeface="Calibri" panose="020F0502020204030204" pitchFamily="34" charset="0"/>
              </a:rPr>
              <a:t>: ILU can work well w/ proper ordering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C01C847-BF0E-4C48-B7EC-CBA77F29E7DA}"/>
              </a:ext>
            </a:extLst>
          </p:cNvPr>
          <p:cNvSpPr/>
          <p:nvPr/>
        </p:nvSpPr>
        <p:spPr>
          <a:xfrm>
            <a:off x="7519830" y="2718673"/>
            <a:ext cx="152400" cy="14843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298EF09-67D2-4AEE-8174-7BF13870242D}"/>
              </a:ext>
            </a:extLst>
          </p:cNvPr>
          <p:cNvCxnSpPr/>
          <p:nvPr/>
        </p:nvCxnSpPr>
        <p:spPr>
          <a:xfrm>
            <a:off x="7614041" y="2867111"/>
            <a:ext cx="595470" cy="126707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326A375-1B03-4AF9-B3DF-45ABC6814C7C}"/>
              </a:ext>
            </a:extLst>
          </p:cNvPr>
          <p:cNvSpPr txBox="1"/>
          <p:nvPr/>
        </p:nvSpPr>
        <p:spPr>
          <a:xfrm>
            <a:off x="5428995" y="5465704"/>
            <a:ext cx="3263724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</a:rPr>
              <a:t>See (</a:t>
            </a:r>
            <a:r>
              <a:rPr lang="en-US" sz="1600" dirty="0" err="1">
                <a:latin typeface="Calibri" panose="020F0502020204030204" pitchFamily="34" charset="0"/>
              </a:rPr>
              <a:t>Tuminaro</a:t>
            </a:r>
            <a:r>
              <a:rPr lang="en-US" sz="1600" dirty="0">
                <a:latin typeface="Calibri" panose="020F0502020204030204" pitchFamily="34" charset="0"/>
              </a:rPr>
              <a:t> </a:t>
            </a:r>
            <a:r>
              <a:rPr lang="en-US" sz="1600" i="1" dirty="0">
                <a:latin typeface="Calibri" panose="020F0502020204030204" pitchFamily="34" charset="0"/>
              </a:rPr>
              <a:t>et al., SISC, </a:t>
            </a:r>
            <a:r>
              <a:rPr lang="en-US" sz="1600" dirty="0">
                <a:latin typeface="Calibri" panose="020F0502020204030204" pitchFamily="34" charset="0"/>
              </a:rPr>
              <a:t>2016).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-1" y="6519446"/>
                <a:ext cx="91440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*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16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𝑨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sz="16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will have large number of non-zeroes, so approximate inverse ILU preconditioner </a:t>
                </a:r>
                <a:r>
                  <a:rPr lang="en-US" sz="16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is </a:t>
                </a:r>
                <a:r>
                  <a:rPr lang="en-US" sz="16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ineffective.</a:t>
                </a:r>
                <a:endParaRPr lang="en-US" sz="16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6519446"/>
                <a:ext cx="9144000" cy="338554"/>
              </a:xfrm>
              <a:prstGeom prst="rect">
                <a:avLst/>
              </a:prstGeom>
              <a:blipFill>
                <a:blip r:embed="rId8"/>
                <a:stretch>
                  <a:fillRect l="-333" t="-5357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75727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1BA669D-5E2F-46F9-B722-E4384F65EF31}"/>
              </a:ext>
            </a:extLst>
          </p:cNvPr>
          <p:cNvSpPr txBox="1"/>
          <p:nvPr/>
        </p:nvSpPr>
        <p:spPr>
          <a:xfrm>
            <a:off x="0" y="2663081"/>
            <a:ext cx="8779649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Semi-coarsening algorithm </a:t>
            </a:r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need not be redesigned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for GPUs.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Performance portability of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MueLu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solvers on advanced architectures including GPUs has been demonstrated for </a:t>
            </a:r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Maxwell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compressible flow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equations.</a:t>
            </a:r>
          </a:p>
          <a:p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þ"/>
            </a:pPr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Mat/</a:t>
            </a:r>
            <a:r>
              <a:rPr lang="en-US" sz="20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vecs</a:t>
            </a:r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, orthogonalizations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Belos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done on GPU.</a:t>
            </a:r>
          </a:p>
          <a:p>
            <a:pPr marL="800100" lvl="1" indent="-342900">
              <a:buFont typeface="Wingdings" panose="05000000000000000000" pitchFamily="2" charset="2"/>
              <a:buChar char="þ"/>
            </a:pPr>
            <a:endParaRPr lang="en-US" sz="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þ"/>
            </a:pPr>
            <a:endParaRPr lang="en-US" sz="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þ"/>
            </a:pPr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Smoothers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in Ifpack2 created/applied on GPU.</a:t>
            </a:r>
          </a:p>
          <a:p>
            <a:pPr marL="800100" lvl="1" indent="-342900">
              <a:buFont typeface="Wingdings" panose="05000000000000000000" pitchFamily="2" charset="2"/>
              <a:buChar char="þ"/>
            </a:pPr>
            <a:endParaRPr lang="en-US" sz="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þ"/>
            </a:pPr>
            <a:endParaRPr lang="en-US" sz="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  </a:t>
            </a:r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Coarse grid solve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performed on host (direct solvers on GPUs is R&amp;D topic).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9551" y="101686"/>
            <a:ext cx="8939037" cy="1271662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en-US" sz="3600" kern="0" dirty="0">
                <a:solidFill>
                  <a:schemeClr val="tx1"/>
                </a:solidFill>
                <a:latin typeface="Calibri" panose="020F0502020204030204" pitchFamily="34" charset="0"/>
              </a:rPr>
              <a:t>Towards linear solver performance portability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48A12C-A4FD-4297-B2A7-9BBCEB4ACAC8}"/>
              </a:ext>
            </a:extLst>
          </p:cNvPr>
          <p:cNvSpPr txBox="1"/>
          <p:nvPr/>
        </p:nvSpPr>
        <p:spPr>
          <a:xfrm>
            <a:off x="0" y="737517"/>
            <a:ext cx="88531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Trilinos</a:t>
            </a:r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 templated software stack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for sparse algebra interfaces/linear solvers (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Tpetra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Belos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MueLu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Ifpack2) integrates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Kokkos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performance portability.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B40E677F-9947-4CD5-9A3F-FDD4975EA9AE}"/>
                  </a:ext>
                </a:extLst>
              </p:cNvPr>
              <p:cNvSpPr/>
              <p:nvPr/>
            </p:nvSpPr>
            <p:spPr>
              <a:xfrm>
                <a:off x="599534" y="1595330"/>
                <a:ext cx="7944931" cy="95410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MueLu_CoarseMapFactory.hpp </a:t>
                </a:r>
                <a14:m>
                  <m:oMath xmlns:m="http://schemas.openxmlformats.org/officeDocument/2006/math">
                    <m:r>
                      <a:rPr lang="en-US" sz="1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ourier New" panose="02070309020205020404" pitchFamily="49" charset="0"/>
                      </a:rPr>
                      <m:t>→</m:t>
                    </m:r>
                  </m:oMath>
                </a14:m>
                <a:r>
                  <a:rPr lang="en-US" sz="14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MueLu_CoordinatesTransferFactory_kokkos.hpp</a:t>
                </a:r>
              </a:p>
              <a:p>
                <a:pPr algn="ctr"/>
                <a:r>
                  <a:rPr lang="en-US" sz="14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MueLu_CoordinatesTransferFactory.hpp </a:t>
                </a:r>
                <a14:m>
                  <m:oMath xmlns:m="http://schemas.openxmlformats.org/officeDocument/2006/math">
                    <m:r>
                      <a:rPr lang="en-US" sz="14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ourier New" panose="02070309020205020404" pitchFamily="49" charset="0"/>
                      </a:rPr>
                      <m:t>→</m:t>
                    </m:r>
                  </m:oMath>
                </a14:m>
                <a:r>
                  <a:rPr lang="en-US" sz="14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MueLu_CoarseMapFactory_kokkos.hpp</a:t>
                </a:r>
              </a:p>
              <a:p>
                <a:pPr algn="ctr"/>
                <a:r>
                  <a:rPr lang="en-US" sz="14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MueLu_NullspaceFactory.hpp</a:t>
                </a:r>
                <a:r>
                  <a:rPr lang="en-US" sz="1400" dirty="0">
                    <a:ea typeface="Cambria Math" panose="02040503050406030204" pitchFamily="18" charset="0"/>
                    <a:cs typeface="Courier New" panose="02070309020205020404" pitchFamily="49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14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ourier New" panose="02070309020205020404" pitchFamily="49" charset="0"/>
                      </a:rPr>
                      <m:t>→ </m:t>
                    </m:r>
                  </m:oMath>
                </a14:m>
                <a:r>
                  <a:rPr lang="en-US" sz="14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MueLu_NullspaceFactory_kokkos.hpp</a:t>
                </a:r>
              </a:p>
              <a:p>
                <a:pPr algn="ctr"/>
                <a:r>
                  <a:rPr lang="en-US" sz="14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…</a:t>
                </a: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B40E677F-9947-4CD5-9A3F-FDD4975EA9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534" y="1595330"/>
                <a:ext cx="7944931" cy="954107"/>
              </a:xfrm>
              <a:prstGeom prst="rect">
                <a:avLst/>
              </a:prstGeom>
              <a:blipFill>
                <a:blip r:embed="rId3"/>
                <a:stretch>
                  <a:fillRect b="-569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640024A8-F7E0-44BD-BBD0-EE260AC1440E}"/>
              </a:ext>
            </a:extLst>
          </p:cNvPr>
          <p:cNvSpPr txBox="1"/>
          <p:nvPr/>
        </p:nvSpPr>
        <p:spPr>
          <a:xfrm>
            <a:off x="329235" y="5040444"/>
            <a:ext cx="8399259" cy="707886"/>
          </a:xfrm>
          <a:prstGeom prst="rect">
            <a:avLst/>
          </a:prstGeom>
          <a:solidFill>
            <a:srgbClr val="A5F7B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Evaluating the </a:t>
            </a:r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performance portability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of our </a:t>
            </a:r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AMG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semi-coarsening-based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solver in ALI is in the project plan for FY20 – all necessary </a:t>
            </a:r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pieces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are in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Trilinos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7" name="Picture 20" descr="trilinos_over">
            <a:extLst>
              <a:ext uri="{FF2B5EF4-FFF2-40B4-BE49-F238E27FC236}">
                <a16:creationId xmlns:a16="http://schemas.microsoft.com/office/drawing/2014/main" id="{5B8D8DC4-6AEF-4FED-A428-FDC235F0E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273" y="3828599"/>
            <a:ext cx="1051405" cy="58760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C2219B-302E-4984-B3DD-2895D2E827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129" y="2339226"/>
            <a:ext cx="841694" cy="647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245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59551" y="101686"/>
            <a:ext cx="8939037" cy="1271662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en-US" sz="3600" kern="0" dirty="0">
                <a:solidFill>
                  <a:schemeClr val="tx1"/>
                </a:solidFill>
                <a:latin typeface="Calibri" panose="020F0502020204030204" pitchFamily="34" charset="0"/>
              </a:rPr>
              <a:t>Towards linear solver performance portability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48A12C-A4FD-4297-B2A7-9BBCEB4ACAC8}"/>
              </a:ext>
            </a:extLst>
          </p:cNvPr>
          <p:cNvSpPr txBox="1"/>
          <p:nvPr/>
        </p:nvSpPr>
        <p:spPr>
          <a:xfrm>
            <a:off x="0" y="737517"/>
            <a:ext cx="88531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Trilinos</a:t>
            </a:r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 templated software stack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for sparse algebra interfaces/linear solvers (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Tpetra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Belos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MueLu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Ifpack2) integrates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Kokkos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performance portability.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B40E677F-9947-4CD5-9A3F-FDD4975EA9AE}"/>
                  </a:ext>
                </a:extLst>
              </p:cNvPr>
              <p:cNvSpPr/>
              <p:nvPr/>
            </p:nvSpPr>
            <p:spPr>
              <a:xfrm>
                <a:off x="599534" y="1595330"/>
                <a:ext cx="7944931" cy="95410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MueLu_CoarseMapFactory.hpp </a:t>
                </a:r>
                <a14:m>
                  <m:oMath xmlns:m="http://schemas.openxmlformats.org/officeDocument/2006/math">
                    <m:r>
                      <a:rPr lang="en-US" sz="1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ourier New" panose="02070309020205020404" pitchFamily="49" charset="0"/>
                      </a:rPr>
                      <m:t>→</m:t>
                    </m:r>
                  </m:oMath>
                </a14:m>
                <a:r>
                  <a:rPr lang="en-US" sz="14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MueLu_CoordinatesTransferFactory_kokkos.hpp</a:t>
                </a:r>
              </a:p>
              <a:p>
                <a:pPr algn="ctr"/>
                <a:r>
                  <a:rPr lang="en-US" sz="14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MueLu_CoordinatesTransferFactory.hpp </a:t>
                </a:r>
                <a14:m>
                  <m:oMath xmlns:m="http://schemas.openxmlformats.org/officeDocument/2006/math">
                    <m:r>
                      <a:rPr lang="en-US" sz="14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ourier New" panose="02070309020205020404" pitchFamily="49" charset="0"/>
                      </a:rPr>
                      <m:t>→</m:t>
                    </m:r>
                  </m:oMath>
                </a14:m>
                <a:r>
                  <a:rPr lang="en-US" sz="14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MueLu_CoarseMapFactory_kokkos.hpp</a:t>
                </a:r>
              </a:p>
              <a:p>
                <a:pPr algn="ctr"/>
                <a:r>
                  <a:rPr lang="en-US" sz="14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MueLu_NullspaceFactory.hpp</a:t>
                </a:r>
                <a:r>
                  <a:rPr lang="en-US" sz="1400" dirty="0">
                    <a:ea typeface="Cambria Math" panose="02040503050406030204" pitchFamily="18" charset="0"/>
                    <a:cs typeface="Courier New" panose="02070309020205020404" pitchFamily="49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14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ourier New" panose="02070309020205020404" pitchFamily="49" charset="0"/>
                      </a:rPr>
                      <m:t>→ </m:t>
                    </m:r>
                  </m:oMath>
                </a14:m>
                <a:r>
                  <a:rPr lang="en-US" sz="14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MueLu_NullspaceFactory_kokkos.hpp</a:t>
                </a:r>
              </a:p>
              <a:p>
                <a:pPr algn="ctr"/>
                <a:r>
                  <a:rPr lang="en-US" sz="14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…</a:t>
                </a: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B40E677F-9947-4CD5-9A3F-FDD4975EA9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534" y="1595330"/>
                <a:ext cx="7944931" cy="954107"/>
              </a:xfrm>
              <a:prstGeom prst="rect">
                <a:avLst/>
              </a:prstGeom>
              <a:blipFill>
                <a:blip r:embed="rId3"/>
                <a:stretch>
                  <a:fillRect b="-569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640024A8-F7E0-44BD-BBD0-EE260AC1440E}"/>
              </a:ext>
            </a:extLst>
          </p:cNvPr>
          <p:cNvSpPr txBox="1"/>
          <p:nvPr/>
        </p:nvSpPr>
        <p:spPr>
          <a:xfrm>
            <a:off x="329235" y="5040444"/>
            <a:ext cx="8399259" cy="707886"/>
          </a:xfrm>
          <a:prstGeom prst="rect">
            <a:avLst/>
          </a:prstGeom>
          <a:solidFill>
            <a:srgbClr val="A5F7B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Evaluating the </a:t>
            </a:r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performance portability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of our </a:t>
            </a:r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AMG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semi-coarsening-based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solver in ALI is in the project plan for FY20 – all necessary </a:t>
            </a:r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pieces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are in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Trilinos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7" name="Picture 20" descr="trilinos_over">
            <a:extLst>
              <a:ext uri="{FF2B5EF4-FFF2-40B4-BE49-F238E27FC236}">
                <a16:creationId xmlns:a16="http://schemas.microsoft.com/office/drawing/2014/main" id="{5B8D8DC4-6AEF-4FED-A428-FDC235F0E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273" y="3828599"/>
            <a:ext cx="1051405" cy="58760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C2219B-302E-4984-B3DD-2895D2E827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129" y="2339226"/>
            <a:ext cx="841694" cy="6477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70C79EC-6AB9-4860-8E25-3E35EB12F3FC}"/>
              </a:ext>
            </a:extLst>
          </p:cNvPr>
          <p:cNvSpPr txBox="1"/>
          <p:nvPr/>
        </p:nvSpPr>
        <p:spPr>
          <a:xfrm>
            <a:off x="1709464" y="5901198"/>
            <a:ext cx="5638799" cy="707886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We will be looking to hire a </a:t>
            </a:r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summer intern 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SNL/CA to help with this task!  </a:t>
            </a:r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Posting coming soon!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F861EB-A639-41FA-BFF5-B82A77ECBE8F}"/>
              </a:ext>
            </a:extLst>
          </p:cNvPr>
          <p:cNvSpPr txBox="1"/>
          <p:nvPr/>
        </p:nvSpPr>
        <p:spPr>
          <a:xfrm>
            <a:off x="0" y="2663081"/>
            <a:ext cx="8779649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Semi-coarsening algorithm </a:t>
            </a:r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need not be redesigned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for GPUs.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Performance portability of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MueLu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solvers on advanced architectures including GPUs has been demonstrated for </a:t>
            </a:r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Maxwell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compressible flow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equations.</a:t>
            </a:r>
          </a:p>
          <a:p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þ"/>
            </a:pPr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Mat/</a:t>
            </a:r>
            <a:r>
              <a:rPr lang="en-US" sz="20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vecs</a:t>
            </a:r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, orthogonalizations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Belos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done on GPU.</a:t>
            </a:r>
          </a:p>
          <a:p>
            <a:pPr marL="800100" lvl="1" indent="-342900">
              <a:buFont typeface="Wingdings" panose="05000000000000000000" pitchFamily="2" charset="2"/>
              <a:buChar char="þ"/>
            </a:pPr>
            <a:endParaRPr lang="en-US" sz="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þ"/>
            </a:pPr>
            <a:endParaRPr lang="en-US" sz="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þ"/>
            </a:pPr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Smoothers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in Ifpack2 created/applied on GPU.</a:t>
            </a:r>
          </a:p>
          <a:p>
            <a:pPr marL="800100" lvl="1" indent="-342900">
              <a:buFont typeface="Wingdings" panose="05000000000000000000" pitchFamily="2" charset="2"/>
              <a:buChar char="þ"/>
            </a:pPr>
            <a:endParaRPr lang="en-US" sz="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þ"/>
            </a:pPr>
            <a:endParaRPr lang="en-US" sz="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  </a:t>
            </a:r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Coarse grid solve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performed on host (direct solvers on GPUs is R&amp;D topic).</a:t>
            </a:r>
          </a:p>
        </p:txBody>
      </p:sp>
    </p:spTree>
    <p:extLst>
      <p:ext uri="{BB962C8B-B14F-4D97-AF65-F5344CB8AC3E}">
        <p14:creationId xmlns:p14="http://schemas.microsoft.com/office/powerpoint/2010/main" val="791195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title" idx="4294967295"/>
          </p:nvPr>
        </p:nvSpPr>
        <p:spPr>
          <a:xfrm>
            <a:off x="152400" y="21771"/>
            <a:ext cx="8229600" cy="992188"/>
          </a:xfrm>
        </p:spPr>
        <p:txBody>
          <a:bodyPr/>
          <a:lstStyle/>
          <a:p>
            <a:r>
              <a:rPr lang="en-US" altLang="en-US" sz="34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Advertisement: Climate MS at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F8D1E8-43F7-4F70-8ED3-780F9F8D5C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246093"/>
            <a:ext cx="7545968" cy="42002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4D9D7C-CDD6-42EE-A610-2E22F5F2B4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05793"/>
            <a:ext cx="3189514" cy="8459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EE5C526-E363-4946-AA8A-6C393678465C}"/>
              </a:ext>
            </a:extLst>
          </p:cNvPr>
          <p:cNvSpPr txBox="1"/>
          <p:nvPr/>
        </p:nvSpPr>
        <p:spPr>
          <a:xfrm>
            <a:off x="2171700" y="940822"/>
            <a:ext cx="4800600" cy="1200329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latin typeface="Calibri" panose="020F0502020204030204" pitchFamily="34" charset="0"/>
                <a:cs typeface="Calibri" panose="020F0502020204030204" pitchFamily="34" charset="0"/>
              </a:rPr>
              <a:t>European Seminar on </a:t>
            </a:r>
            <a:r>
              <a:rPr lang="en-US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COmputing</a:t>
            </a:r>
            <a:r>
              <a:rPr lang="en-US" b="1" i="1" dirty="0">
                <a:latin typeface="Calibri" panose="020F0502020204030204" pitchFamily="34" charset="0"/>
                <a:cs typeface="Calibri" panose="020F0502020204030204" pitchFamily="34" charset="0"/>
              </a:rPr>
              <a:t> (ESCO) 2020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June 8-12, 2020 (abstracts due Feb. 14, 2020)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Pilsen, Czech Republic 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https://www.esco2020.femhub.com/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93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048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</a:rPr>
              <a:t>Outline</a:t>
            </a:r>
            <a:endParaRPr sz="3600" dirty="0">
              <a:latin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686" y="4380436"/>
            <a:ext cx="2591473" cy="17276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175B2D1-ED01-4702-AC7C-1E7FAF561DCE}"/>
              </a:ext>
            </a:extLst>
          </p:cNvPr>
          <p:cNvSpPr txBox="1"/>
          <p:nvPr/>
        </p:nvSpPr>
        <p:spPr>
          <a:xfrm>
            <a:off x="163287" y="2785042"/>
            <a:ext cx="495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</a:endParaRPr>
          </a:p>
          <a:p>
            <a:endParaRPr lang="en-US" sz="2400" dirty="0">
              <a:latin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CE44C4-A07E-4150-ACD2-4F5A4EE80093}"/>
              </a:ext>
            </a:extLst>
          </p:cNvPr>
          <p:cNvSpPr txBox="1"/>
          <p:nvPr/>
        </p:nvSpPr>
        <p:spPr>
          <a:xfrm>
            <a:off x="234044" y="2514110"/>
            <a:ext cx="56333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400" dirty="0">
                <a:latin typeface="Calibri" panose="020F0502020204030204" pitchFamily="34" charset="0"/>
              </a:rPr>
              <a:t>Overview of the Albany/Land Ice (ALI) model/code developed under </a:t>
            </a:r>
            <a:r>
              <a:rPr lang="en-US" sz="2400" dirty="0" err="1">
                <a:latin typeface="Calibri" panose="020F0502020204030204" pitchFamily="34" charset="0"/>
              </a:rPr>
              <a:t>ProSPect</a:t>
            </a:r>
            <a:r>
              <a:rPr lang="en-US" sz="2400" dirty="0">
                <a:latin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</a:rPr>
              <a:t>SciDAC</a:t>
            </a:r>
            <a:r>
              <a:rPr lang="en-US" sz="2400" dirty="0">
                <a:latin typeface="Calibri" panose="020F0502020204030204" pitchFamily="34" charset="0"/>
              </a:rPr>
              <a:t>.</a:t>
            </a:r>
          </a:p>
          <a:p>
            <a:pPr marL="457200" indent="-457200">
              <a:buAutoNum type="arabicPeriod"/>
            </a:pPr>
            <a:endParaRPr lang="en-US" sz="400" dirty="0">
              <a:latin typeface="Calibri" panose="020F0502020204030204" pitchFamily="34" charset="0"/>
            </a:endParaRPr>
          </a:p>
          <a:p>
            <a:pPr marL="457200" indent="-457200">
              <a:buAutoNum type="arabicPeriod"/>
            </a:pPr>
            <a:endParaRPr lang="en-US" sz="400" dirty="0">
              <a:latin typeface="Calibri" panose="020F0502020204030204" pitchFamily="34" charset="0"/>
            </a:endParaRPr>
          </a:p>
          <a:p>
            <a:pPr marL="457200" indent="-457200">
              <a:buAutoNum type="arabicPeriod"/>
            </a:pPr>
            <a:r>
              <a:rPr lang="en-US" sz="2400" dirty="0">
                <a:latin typeface="Calibri" panose="020F0502020204030204" pitchFamily="34" charset="0"/>
              </a:rPr>
              <a:t>Performance portability of the finite element assembly in ALI using </a:t>
            </a:r>
            <a:r>
              <a:rPr lang="en-US" sz="2400" dirty="0" err="1">
                <a:latin typeface="Calibri" panose="020F0502020204030204" pitchFamily="34" charset="0"/>
              </a:rPr>
              <a:t>Kokkos</a:t>
            </a:r>
            <a:r>
              <a:rPr lang="en-US" sz="2400" b="1" dirty="0">
                <a:latin typeface="Calibri" panose="020F0502020204030204" pitchFamily="34" charset="0"/>
              </a:rPr>
              <a:t>.</a:t>
            </a:r>
          </a:p>
          <a:p>
            <a:pPr marL="457200" indent="-457200">
              <a:buAutoNum type="arabicPeriod"/>
            </a:pPr>
            <a:endParaRPr lang="en-US" sz="400" dirty="0">
              <a:latin typeface="Calibri" panose="020F0502020204030204" pitchFamily="34" charset="0"/>
            </a:endParaRPr>
          </a:p>
          <a:p>
            <a:pPr marL="457200" indent="-457200">
              <a:buAutoNum type="arabicPeriod"/>
            </a:pPr>
            <a:endParaRPr lang="en-US" sz="400" dirty="0">
              <a:latin typeface="Calibri" panose="020F0502020204030204" pitchFamily="34" charset="0"/>
            </a:endParaRPr>
          </a:p>
          <a:p>
            <a:pPr marL="457200" indent="-457200">
              <a:buAutoNum type="arabicPeriod"/>
            </a:pPr>
            <a:r>
              <a:rPr lang="en-US" sz="2400" dirty="0">
                <a:latin typeface="Calibri" panose="020F0502020204030204" pitchFamily="34" charset="0"/>
              </a:rPr>
              <a:t>Performant algebraic multi-grid linear solvers implemented in </a:t>
            </a:r>
            <a:r>
              <a:rPr lang="en-US" sz="2400" dirty="0" err="1">
                <a:latin typeface="Calibri" panose="020F0502020204030204" pitchFamily="34" charset="0"/>
              </a:rPr>
              <a:t>Trilinos</a:t>
            </a:r>
            <a:r>
              <a:rPr lang="en-US" sz="2400" dirty="0">
                <a:latin typeface="Calibri" panose="020F0502020204030204" pitchFamily="34" charset="0"/>
              </a:rPr>
              <a:t>.</a:t>
            </a:r>
          </a:p>
          <a:p>
            <a:pPr marL="457200" indent="-457200">
              <a:buAutoNum type="arabicPeriod"/>
            </a:pPr>
            <a:endParaRPr lang="en-US" sz="400" dirty="0">
              <a:latin typeface="Calibri" panose="020F0502020204030204" pitchFamily="34" charset="0"/>
            </a:endParaRPr>
          </a:p>
          <a:p>
            <a:pPr marL="457200" indent="-457200">
              <a:buAutoNum type="arabicPeriod"/>
            </a:pPr>
            <a:endParaRPr lang="en-US" sz="400" dirty="0">
              <a:latin typeface="Calibri" panose="020F0502020204030204" pitchFamily="34" charset="0"/>
            </a:endParaRPr>
          </a:p>
          <a:p>
            <a:pPr marL="457200" indent="-457200">
              <a:buAutoNum type="arabicPeriod"/>
            </a:pPr>
            <a:r>
              <a:rPr lang="en-US" sz="2400" b="1" dirty="0">
                <a:latin typeface="Calibri" panose="020F0502020204030204" pitchFamily="34" charset="0"/>
              </a:rPr>
              <a:t>Summary and </a:t>
            </a:r>
            <a:r>
              <a:rPr lang="en-US" sz="2400" b="1" dirty="0" smtClean="0">
                <a:latin typeface="Calibri" panose="020F0502020204030204" pitchFamily="34" charset="0"/>
              </a:rPr>
              <a:t>discussion</a:t>
            </a:r>
            <a:endParaRPr lang="en-US" sz="2400" b="1" dirty="0">
              <a:latin typeface="Calibri" panose="020F0502020204030204" pitchFamily="34" charset="0"/>
            </a:endParaRPr>
          </a:p>
          <a:p>
            <a:endParaRPr lang="en-US" sz="2400" dirty="0">
              <a:latin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845F89C-5163-4D5E-A9C9-A73500562D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514111"/>
            <a:ext cx="2601327" cy="182977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07B7DA1-DD68-44AE-AA5A-065A56D7F8BC}"/>
              </a:ext>
            </a:extLst>
          </p:cNvPr>
          <p:cNvSpPr txBox="1"/>
          <p:nvPr/>
        </p:nvSpPr>
        <p:spPr>
          <a:xfrm>
            <a:off x="234044" y="991440"/>
            <a:ext cx="8229239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</a:rPr>
              <a:t>This talk describes our </a:t>
            </a:r>
            <a:r>
              <a:rPr lang="en-US" sz="2400" b="1" dirty="0">
                <a:latin typeface="Calibri" panose="020F0502020204030204" pitchFamily="34" charset="0"/>
              </a:rPr>
              <a:t>efforts </a:t>
            </a:r>
            <a:r>
              <a:rPr lang="en-US" sz="2400" dirty="0">
                <a:latin typeface="Calibri" panose="020F0502020204030204" pitchFamily="34" charset="0"/>
              </a:rPr>
              <a:t>towards creating a </a:t>
            </a:r>
            <a:r>
              <a:rPr lang="en-US" sz="2400" b="1" dirty="0">
                <a:latin typeface="Calibri" panose="020F0502020204030204" pitchFamily="34" charset="0"/>
              </a:rPr>
              <a:t>performance portable </a:t>
            </a:r>
            <a:r>
              <a:rPr lang="en-US" sz="2400" dirty="0">
                <a:latin typeface="Calibri" panose="020F0502020204030204" pitchFamily="34" charset="0"/>
              </a:rPr>
              <a:t>implementation of the </a:t>
            </a:r>
            <a:r>
              <a:rPr lang="en-US" sz="2400" b="1" dirty="0">
                <a:latin typeface="Calibri" panose="020F0502020204030204" pitchFamily="34" charset="0"/>
              </a:rPr>
              <a:t>Albany/Land Ice (ALI) </a:t>
            </a:r>
            <a:r>
              <a:rPr lang="en-US" sz="2400" dirty="0">
                <a:latin typeface="Calibri" panose="020F0502020204030204" pitchFamily="34" charset="0"/>
              </a:rPr>
              <a:t>model using the </a:t>
            </a:r>
            <a:r>
              <a:rPr lang="en-US" sz="2400" b="1" dirty="0" err="1">
                <a:latin typeface="Calibri" panose="020F0502020204030204" pitchFamily="34" charset="0"/>
              </a:rPr>
              <a:t>Kokkos</a:t>
            </a:r>
            <a:r>
              <a:rPr lang="en-US" sz="2400" dirty="0">
                <a:latin typeface="Calibri" panose="020F0502020204030204" pitchFamily="34" charset="0"/>
              </a:rPr>
              <a:t> programming model and </a:t>
            </a:r>
            <a:r>
              <a:rPr lang="en-US" sz="2400" b="1" dirty="0" err="1">
                <a:latin typeface="Calibri" panose="020F0502020204030204" pitchFamily="34" charset="0"/>
              </a:rPr>
              <a:t>Trilinos</a:t>
            </a:r>
            <a:r>
              <a:rPr lang="en-US" sz="2400" b="1" dirty="0">
                <a:latin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</a:rPr>
              <a:t>libraries.</a:t>
            </a:r>
          </a:p>
        </p:txBody>
      </p:sp>
    </p:spTree>
    <p:extLst>
      <p:ext uri="{BB962C8B-B14F-4D97-AF65-F5344CB8AC3E}">
        <p14:creationId xmlns:p14="http://schemas.microsoft.com/office/powerpoint/2010/main" val="37764334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76200" y="1447800"/>
            <a:ext cx="8991600" cy="4847040"/>
          </a:xfrm>
          <a:prstGeom prst="rect">
            <a:avLst/>
          </a:prstGeom>
        </p:spPr>
        <p:txBody>
          <a:bodyPr/>
          <a:lstStyle/>
          <a:p>
            <a:pPr marL="0" lvl="1"/>
            <a:r>
              <a:rPr lang="en-US" altLang="en-US" sz="2200" b="1" u="sng" kern="0" dirty="0" smtClean="0">
                <a:solidFill>
                  <a:schemeClr val="accent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Comments/discussion points: </a:t>
            </a:r>
          </a:p>
          <a:p>
            <a:pPr marL="0" lvl="1"/>
            <a:endParaRPr lang="en-US" altLang="en-US" sz="200" b="1" kern="0" dirty="0" smtClean="0">
              <a:solidFill>
                <a:sysClr val="windowText" lastClr="00000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marL="0" lvl="1"/>
            <a:endParaRPr lang="en-US" altLang="en-US" sz="200" b="1" kern="0" dirty="0" smtClean="0">
              <a:solidFill>
                <a:sysClr val="windowText" lastClr="00000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marL="0" lvl="1"/>
            <a:endParaRPr lang="en-US" altLang="en-US" sz="200" b="1" kern="0" dirty="0">
              <a:solidFill>
                <a:sysClr val="windowText" lastClr="00000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altLang="en-US" sz="2000" kern="0" dirty="0" err="1" smtClean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Kokkos</a:t>
            </a:r>
            <a:r>
              <a:rPr lang="en-US" altLang="en-US" sz="2000" kern="0" dirty="0" smtClean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(and similar libraries) </a:t>
            </a:r>
            <a:r>
              <a:rPr lang="en-US" altLang="en-US" sz="2000" b="1" i="1" kern="0" dirty="0" smtClean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not a magic bullet</a:t>
            </a:r>
            <a:r>
              <a:rPr lang="en-US" altLang="en-US" sz="2000" kern="0" dirty="0" smtClean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!  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altLang="en-US" sz="200" kern="0" dirty="0" smtClean="0">
              <a:solidFill>
                <a:sysClr val="windowText" lastClr="00000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marL="800100" lvl="2" indent="-342900">
              <a:buFont typeface="Wingdings" panose="05000000000000000000" pitchFamily="2" charset="2"/>
              <a:buChar char="Ø"/>
            </a:pPr>
            <a:r>
              <a:rPr lang="en-US" altLang="en-US" sz="2000" kern="0" dirty="0" smtClean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Some algorithms need to be redesigned substantially to be efficient on GPUs/hybrid architectures (e.g. ILU), and </a:t>
            </a:r>
            <a:r>
              <a:rPr lang="en-US" altLang="en-US" sz="2000" kern="0" dirty="0" err="1" smtClean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Kokkos</a:t>
            </a:r>
            <a:r>
              <a:rPr lang="en-US" altLang="en-US" sz="2000" kern="0" dirty="0" smtClean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will not circumvent this fact.</a:t>
            </a:r>
          </a:p>
          <a:p>
            <a:pPr marL="800100" lvl="2" indent="-342900">
              <a:buFont typeface="Wingdings" panose="05000000000000000000" pitchFamily="2" charset="2"/>
              <a:buChar char="Ø"/>
            </a:pPr>
            <a:endParaRPr lang="en-US" altLang="en-US" sz="200" kern="0" dirty="0" smtClean="0">
              <a:solidFill>
                <a:sysClr val="windowText" lastClr="00000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marL="800100" lvl="2" indent="-342900">
              <a:buFont typeface="Wingdings" panose="05000000000000000000" pitchFamily="2" charset="2"/>
              <a:buChar char="Ø"/>
            </a:pPr>
            <a:endParaRPr lang="en-US" altLang="en-US" sz="200" kern="0" dirty="0" smtClean="0">
              <a:solidFill>
                <a:sysClr val="windowText" lastClr="00000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altLang="en-US" sz="2000" kern="0" dirty="0" smtClean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How </a:t>
            </a:r>
            <a:r>
              <a:rPr lang="en-US" altLang="en-US" sz="2000" b="1" i="1" kern="0" dirty="0" smtClean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feasible</a:t>
            </a:r>
            <a:r>
              <a:rPr lang="en-US" altLang="en-US" sz="2000" kern="0" dirty="0" smtClean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is it to port non-C++/Sandia codes to </a:t>
            </a:r>
            <a:r>
              <a:rPr lang="en-US" altLang="en-US" sz="2000" kern="0" dirty="0" err="1" smtClean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Kokkos</a:t>
            </a:r>
            <a:r>
              <a:rPr lang="en-US" altLang="en-US" sz="2000" kern="0" dirty="0" smtClean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?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altLang="en-US" sz="200" kern="0" dirty="0" smtClean="0">
              <a:solidFill>
                <a:sysClr val="windowText" lastClr="00000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marL="800100" lvl="2" indent="-342900">
              <a:buFont typeface="Wingdings" panose="05000000000000000000" pitchFamily="2" charset="2"/>
              <a:buChar char="Ø"/>
            </a:pPr>
            <a:r>
              <a:rPr lang="en-US" altLang="en-US" sz="2000" kern="0" dirty="0" smtClean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E3SM seems to support C++/</a:t>
            </a:r>
            <a:r>
              <a:rPr lang="en-US" altLang="en-US" sz="2000" kern="0" dirty="0" err="1" smtClean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Kokkos</a:t>
            </a:r>
            <a:r>
              <a:rPr lang="en-US" altLang="en-US" sz="2000" kern="0" dirty="0" smtClean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route: BER-funded SCREAM project is aimed at rewriting (Fortran) HOMME atmospheric </a:t>
            </a:r>
            <a:r>
              <a:rPr lang="en-US" altLang="en-US" sz="2000" kern="0" dirty="0" err="1" smtClean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dycore</a:t>
            </a:r>
            <a:r>
              <a:rPr lang="en-US" altLang="en-US" sz="2000" kern="0" dirty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en-US" altLang="en-US" sz="2000" kern="0" dirty="0" smtClean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using C++/</a:t>
            </a:r>
            <a:r>
              <a:rPr lang="en-US" altLang="en-US" sz="2000" kern="0" dirty="0" err="1" smtClean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Kokkos</a:t>
            </a:r>
            <a:r>
              <a:rPr lang="en-US" altLang="en-US" sz="2000" kern="0" dirty="0" smtClean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.</a:t>
            </a:r>
          </a:p>
          <a:p>
            <a:pPr marL="800100" lvl="2" indent="-342900">
              <a:buFont typeface="Wingdings" panose="05000000000000000000" pitchFamily="2" charset="2"/>
              <a:buChar char="Ø"/>
            </a:pPr>
            <a:endParaRPr lang="en-US" altLang="en-US" sz="200" kern="0" dirty="0" smtClean="0">
              <a:solidFill>
                <a:sysClr val="windowText" lastClr="00000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marL="800100" lvl="2" indent="-342900">
              <a:buFont typeface="Wingdings" panose="05000000000000000000" pitchFamily="2" charset="2"/>
              <a:buChar char="Ø"/>
            </a:pPr>
            <a:endParaRPr lang="en-US" altLang="en-US" sz="200" kern="0" dirty="0" smtClean="0">
              <a:solidFill>
                <a:sysClr val="windowText" lastClr="00000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altLang="en-US" sz="2000" kern="0" dirty="0" smtClean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There is always some </a:t>
            </a:r>
            <a:r>
              <a:rPr lang="en-US" altLang="en-US" sz="2000" b="1" i="1" kern="0" dirty="0" smtClean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tradeoff</a:t>
            </a:r>
            <a:r>
              <a:rPr lang="en-US" altLang="en-US" sz="2000" kern="0" dirty="0" smtClean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between portability and performance.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altLang="en-US" sz="200" kern="0" dirty="0" smtClean="0">
              <a:solidFill>
                <a:sysClr val="windowText" lastClr="00000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marL="800100" lvl="2" indent="-342900">
              <a:buFont typeface="Wingdings" panose="05000000000000000000" pitchFamily="2" charset="2"/>
              <a:buChar char="Ø"/>
            </a:pPr>
            <a:r>
              <a:rPr lang="en-US" altLang="en-US" sz="2000" kern="0" dirty="0" smtClean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Getting the best possible performance on GPUs using </a:t>
            </a:r>
            <a:r>
              <a:rPr lang="en-US" altLang="en-US" sz="2000" kern="0" dirty="0" err="1" smtClean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Kokkos</a:t>
            </a:r>
            <a:r>
              <a:rPr lang="en-US" altLang="en-US" sz="2000" kern="0" dirty="0" smtClean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may require some platform-specific optimizations.</a:t>
            </a:r>
          </a:p>
          <a:p>
            <a:pPr marL="457200" lvl="2"/>
            <a:endParaRPr lang="en-US" altLang="en-US" sz="200" kern="0" dirty="0" smtClean="0">
              <a:solidFill>
                <a:sysClr val="windowText" lastClr="00000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marL="457200" lvl="2"/>
            <a:endParaRPr lang="en-US" altLang="en-US" sz="200" kern="0" dirty="0" smtClean="0">
              <a:solidFill>
                <a:sysClr val="windowText" lastClr="00000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altLang="en-US" sz="2000" kern="0" dirty="0" smtClean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Relying on libraries can be a </a:t>
            </a:r>
            <a:r>
              <a:rPr lang="en-US" altLang="en-US" sz="2000" b="1" i="1" kern="0" dirty="0" smtClean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blessing and a curse</a:t>
            </a:r>
            <a:r>
              <a:rPr lang="en-US" altLang="en-US" sz="2000" kern="0" dirty="0" smtClean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.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altLang="en-US" sz="200" kern="0" dirty="0" smtClean="0">
              <a:solidFill>
                <a:sysClr val="windowText" lastClr="00000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marL="800100" lvl="2" indent="-342900">
              <a:buFont typeface="Wingdings" panose="05000000000000000000" pitchFamily="2" charset="2"/>
              <a:buChar char="Ø"/>
            </a:pPr>
            <a:r>
              <a:rPr lang="en-US" altLang="en-US" sz="2000" kern="0" dirty="0" smtClean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Code can speed up </a:t>
            </a:r>
            <a:r>
              <a:rPr lang="en-US" altLang="en-US" sz="2000" i="1" kern="0" dirty="0" smtClean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and </a:t>
            </a:r>
            <a:r>
              <a:rPr lang="en-US" altLang="en-US" sz="2000" kern="0" dirty="0" smtClean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slow down with no changes on your side! </a:t>
            </a:r>
          </a:p>
          <a:p>
            <a:pPr marL="800100" lvl="2" indent="-342900">
              <a:buFont typeface="Wingdings" panose="05000000000000000000" pitchFamily="2" charset="2"/>
              <a:buChar char="Ø"/>
            </a:pPr>
            <a:endParaRPr lang="en-US" altLang="en-US" sz="200" kern="0" dirty="0" smtClean="0">
              <a:solidFill>
                <a:sysClr val="windowText" lastClr="00000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marL="800100" lvl="2" indent="-342900">
              <a:buFont typeface="Wingdings" panose="05000000000000000000" pitchFamily="2" charset="2"/>
              <a:buChar char="Ø"/>
            </a:pPr>
            <a:endParaRPr lang="en-US" altLang="en-US" sz="200" kern="0" dirty="0" smtClean="0">
              <a:solidFill>
                <a:sysClr val="windowText" lastClr="00000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altLang="en-US" sz="2000" b="1" i="1" kern="0" dirty="0" smtClean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Regression/performance testing </a:t>
            </a:r>
            <a:r>
              <a:rPr lang="en-US" altLang="en-US" sz="2000" kern="0" dirty="0" smtClean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is critical when targeting multiple architectures!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altLang="en-US" sz="200" kern="0" dirty="0">
              <a:solidFill>
                <a:sysClr val="windowText" lastClr="00000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altLang="en-US" sz="200" kern="0" dirty="0" smtClean="0">
              <a:solidFill>
                <a:sysClr val="windowText" lastClr="00000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altLang="en-US" sz="2000" b="1" i="1" kern="0" dirty="0" smtClean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Other solvers </a:t>
            </a:r>
            <a:r>
              <a:rPr lang="en-US" altLang="en-US" sz="2000" kern="0" dirty="0" smtClean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besides MG for GPUs worth considering (e.g. hierarchical solvers).</a:t>
            </a:r>
            <a:endParaRPr lang="en-US" altLang="en-US" sz="2000" kern="0" dirty="0">
              <a:solidFill>
                <a:sysClr val="windowText" lastClr="00000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marL="0" lvl="1"/>
            <a:endParaRPr lang="en-US" altLang="en-US" sz="2000" b="1" kern="0" dirty="0">
              <a:solidFill>
                <a:sysClr val="windowText" lastClr="00000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>
              <a:buFontTx/>
              <a:buChar char="•"/>
            </a:pPr>
            <a:endParaRPr lang="en-US" altLang="en-US" sz="1000" b="1" kern="0" dirty="0">
              <a:solidFill>
                <a:sysClr val="windowText" lastClr="00000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None/>
            </a:pPr>
            <a:endParaRPr lang="en-US" altLang="en-US" sz="2000" b="1" kern="0" dirty="0">
              <a:solidFill>
                <a:sysClr val="windowText" lastClr="00000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74754" name="Title 1"/>
          <p:cNvSpPr>
            <a:spLocks noGrp="1"/>
          </p:cNvSpPr>
          <p:nvPr>
            <p:ph type="title" idx="4294967295"/>
          </p:nvPr>
        </p:nvSpPr>
        <p:spPr>
          <a:xfrm>
            <a:off x="132311" y="-153988"/>
            <a:ext cx="8229600" cy="992188"/>
          </a:xfrm>
        </p:spPr>
        <p:txBody>
          <a:bodyPr/>
          <a:lstStyle/>
          <a:p>
            <a:r>
              <a:rPr lang="en-US" altLang="en-US" sz="34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Summary and </a:t>
            </a:r>
            <a:r>
              <a:rPr lang="en-US" altLang="en-US" sz="3400" dirty="0" smtClean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discussion points</a:t>
            </a:r>
            <a:endParaRPr lang="en-US" altLang="en-US" sz="3400" dirty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0257" y="685800"/>
            <a:ext cx="7848600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en-US" sz="20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We are making </a:t>
            </a:r>
            <a:r>
              <a:rPr lang="en-US" altLang="en-US" sz="2000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progress</a:t>
            </a:r>
            <a:r>
              <a:rPr lang="en-US" altLang="en-US" sz="20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towards </a:t>
            </a:r>
            <a:r>
              <a:rPr lang="en-US" altLang="en-US" sz="2000" dirty="0" smtClean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running </a:t>
            </a:r>
            <a:r>
              <a:rPr lang="en-US" altLang="en-US" sz="2000" i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Albany/Land Ice </a:t>
            </a:r>
            <a:r>
              <a:rPr lang="en-US" altLang="en-US" sz="20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on </a:t>
            </a:r>
            <a:r>
              <a:rPr lang="en-US" altLang="en-US" sz="2000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heterogeneous HPC architectures </a:t>
            </a:r>
            <a:r>
              <a:rPr lang="en-US" altLang="en-US" sz="20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with the help of </a:t>
            </a:r>
            <a:r>
              <a:rPr lang="en-US" altLang="en-US" sz="2000" b="1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Kokkos</a:t>
            </a:r>
            <a:r>
              <a:rPr lang="en-US" altLang="en-US" sz="20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and </a:t>
            </a:r>
            <a:r>
              <a:rPr lang="en-US" altLang="en-US" sz="2000" b="1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Trilinos</a:t>
            </a:r>
            <a:r>
              <a:rPr lang="en-US" altLang="en-US" sz="2000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!</a:t>
            </a:r>
            <a:endParaRPr lang="en-US" altLang="en-US" sz="2000" dirty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16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63800" y="2514600"/>
            <a:ext cx="1410424" cy="731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>
          <a:xfrm>
            <a:off x="216624" y="158621"/>
            <a:ext cx="7315200" cy="914400"/>
          </a:xfrm>
        </p:spPr>
        <p:txBody>
          <a:bodyPr/>
          <a:lstStyle/>
          <a:p>
            <a:pPr algn="l"/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</a:rPr>
              <a:t>Funding/Acknowledgements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400" y="1371600"/>
            <a:ext cx="815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Subtitle 2"/>
              <p:cNvSpPr txBox="1">
                <a:spLocks/>
              </p:cNvSpPr>
              <p:nvPr/>
            </p:nvSpPr>
            <p:spPr bwMode="auto">
              <a:xfrm>
                <a:off x="704850" y="1143000"/>
                <a:ext cx="7620000" cy="1149221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ffectLst/>
              <a:extLst>
                <a:ext uri="{FAA26D3D-D897-4be2-8F04-BA451C77F1D7}">
                  <ma14:placeholderFlag xmlns="" xmlns:ma14="http://schemas.microsoft.com/office/mac/drawingml/2011/main" val="1"/>
                </a:ext>
              </a:extLst>
            </p:spPr>
            <p:txBody>
              <a:bodyPr vert="horz" wrap="square" lIns="90487" tIns="44450" rIns="90487" bIns="44450" numCol="1" anchor="t" anchorCtr="0" compatLnSpc="1">
                <a:prstTxWarp prst="textNoShape">
                  <a:avLst/>
                </a:prstTxWarp>
              </a:bodyPr>
              <a:lstStyle>
                <a:lvl1pPr marL="0" indent="0" algn="ctr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None/>
                  <a:defRPr sz="2400" b="1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None/>
                  <a:defRPr sz="2200" b="1">
                    <a:solidFill>
                      <a:srgbClr val="000000"/>
                    </a:solidFill>
                    <a:latin typeface="+mn-lt"/>
                    <a:ea typeface="+mn-ea"/>
                  </a:defRPr>
                </a:lvl2pPr>
                <a:lvl3pPr marL="914400" indent="0" algn="ctr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None/>
                  <a:defRPr sz="2000" b="1">
                    <a:solidFill>
                      <a:srgbClr val="000000"/>
                    </a:solidFill>
                    <a:latin typeface="+mn-lt"/>
                    <a:ea typeface="+mn-ea"/>
                  </a:defRPr>
                </a:lvl3pPr>
                <a:lvl4pPr marL="1371600" indent="0" algn="ctr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None/>
                  <a:defRPr b="1">
                    <a:solidFill>
                      <a:srgbClr val="000000"/>
                    </a:solidFill>
                    <a:latin typeface="+mn-lt"/>
                    <a:ea typeface="+mn-ea"/>
                  </a:defRPr>
                </a:lvl4pPr>
                <a:lvl5pPr marL="1828800" indent="0" algn="ctr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None/>
                  <a:defRPr b="1">
                    <a:solidFill>
                      <a:srgbClr val="000000"/>
                    </a:solidFill>
                    <a:latin typeface="+mn-lt"/>
                    <a:ea typeface="+mn-ea"/>
                  </a:defRPr>
                </a:lvl5pPr>
                <a:lvl6pPr marL="2286000" indent="0" algn="ctr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None/>
                  <a:defRPr b="1">
                    <a:solidFill>
                      <a:srgbClr val="000000"/>
                    </a:solidFill>
                    <a:latin typeface="+mn-lt"/>
                    <a:ea typeface="+mn-ea"/>
                  </a:defRPr>
                </a:lvl6pPr>
                <a:lvl7pPr marL="2743200" indent="0" algn="ctr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None/>
                  <a:defRPr b="1">
                    <a:solidFill>
                      <a:srgbClr val="000000"/>
                    </a:solidFill>
                    <a:latin typeface="+mn-lt"/>
                    <a:ea typeface="+mn-ea"/>
                  </a:defRPr>
                </a:lvl7pPr>
                <a:lvl8pPr marL="3200400" indent="0" algn="ctr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None/>
                  <a:defRPr b="1">
                    <a:solidFill>
                      <a:srgbClr val="000000"/>
                    </a:solidFill>
                    <a:latin typeface="+mn-lt"/>
                    <a:ea typeface="+mn-ea"/>
                  </a:defRPr>
                </a:lvl8pPr>
                <a:lvl9pPr marL="3657600" indent="0" algn="ctr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None/>
                  <a:defRPr b="1">
                    <a:solidFill>
                      <a:srgbClr val="000000"/>
                    </a:solidFill>
                    <a:latin typeface="+mn-lt"/>
                    <a:ea typeface="+mn-ea"/>
                  </a:defRPr>
                </a:lvl9pPr>
              </a:lstStyle>
              <a:p>
                <a:r>
                  <a:rPr lang="en-US" sz="1600" b="0" dirty="0">
                    <a:latin typeface="Calibri" panose="020F0502020204030204" pitchFamily="34" charset="0"/>
                  </a:rPr>
                  <a:t>Support for this work was provided through Scientific Discovery through Advanced Computing (</a:t>
                </a:r>
                <a:r>
                  <a:rPr lang="en-US" sz="1600" dirty="0">
                    <a:latin typeface="Calibri" panose="020F0502020204030204" pitchFamily="34" charset="0"/>
                  </a:rPr>
                  <a:t>SciDAC</a:t>
                </a:r>
                <a:r>
                  <a:rPr lang="en-US" sz="1600" b="0" dirty="0">
                    <a:latin typeface="Calibri" panose="020F0502020204030204" pitchFamily="34" charset="0"/>
                  </a:rPr>
                  <a:t>) projects funded by the U.S. Department of Energy, Office of Science (</a:t>
                </a:r>
                <a:r>
                  <a:rPr lang="en-US" sz="1600" dirty="0">
                    <a:latin typeface="Calibri" panose="020F0502020204030204" pitchFamily="34" charset="0"/>
                  </a:rPr>
                  <a:t>OSCR</a:t>
                </a:r>
                <a:r>
                  <a:rPr lang="en-US" sz="1600" b="0" dirty="0">
                    <a:latin typeface="Calibri" panose="020F0502020204030204" pitchFamily="34" charset="0"/>
                  </a:rPr>
                  <a:t>), Advanced Scientific Computing Research and Biological and Environmental Research (</a:t>
                </a:r>
                <a:r>
                  <a:rPr lang="en-US" sz="1600" dirty="0">
                    <a:latin typeface="Calibri" panose="020F0502020204030204" pitchFamily="34" charset="0"/>
                  </a:rPr>
                  <a:t>BER</a:t>
                </a:r>
                <a:r>
                  <a:rPr lang="en-US" sz="1600" b="0" dirty="0">
                    <a:latin typeface="Calibri" panose="020F0502020204030204" pitchFamily="34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/>
                        <a:ea typeface="Cambria Math"/>
                      </a:rPr>
                      <m:t>→ </m:t>
                    </m:r>
                  </m:oMath>
                </a14:m>
                <a:r>
                  <a:rPr lang="en-US" sz="1600" dirty="0">
                    <a:latin typeface="Calibri" panose="020F0502020204030204" pitchFamily="34" charset="0"/>
                  </a:rPr>
                  <a:t>ProSPect </a:t>
                </a:r>
                <a:r>
                  <a:rPr lang="en-US" sz="1600" dirty="0" err="1">
                    <a:latin typeface="Calibri" panose="020F0502020204030204" pitchFamily="34" charset="0"/>
                  </a:rPr>
                  <a:t>SciDAC</a:t>
                </a:r>
                <a:r>
                  <a:rPr lang="en-US" sz="1600" dirty="0">
                    <a:latin typeface="Calibri" panose="020F0502020204030204" pitchFamily="34" charset="0"/>
                  </a:rPr>
                  <a:t> Application Partnership.</a:t>
                </a:r>
                <a:endParaRPr lang="en-US" sz="1600" b="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Subtitl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4850" y="1143000"/>
                <a:ext cx="7620000" cy="1149221"/>
              </a:xfrm>
              <a:prstGeom prst="rect">
                <a:avLst/>
              </a:prstGeom>
              <a:blipFill>
                <a:blip r:embed="rId4"/>
                <a:stretch>
                  <a:fillRect t="-2128"/>
                </a:stretch>
              </a:blipFill>
              <a:ln>
                <a:noFill/>
              </a:ln>
              <a:effectLst/>
              <a:extLst>
                <a:ext uri="{FAA26D3D-D897-4be2-8F04-BA451C77F1D7}">
                  <ma14:placeholderFlag xmlns:ma14="http://schemas.microsoft.com/office/mac/drawingml/2011/main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461" y="1783080"/>
            <a:ext cx="857250" cy="731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2590800"/>
            <a:ext cx="923727" cy="92372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2655809"/>
            <a:ext cx="1374783" cy="373244"/>
          </a:xfrm>
          <a:prstGeom prst="rect">
            <a:avLst/>
          </a:prstGeom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653943"/>
            <a:ext cx="1431269" cy="630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997" y="3657600"/>
            <a:ext cx="1525059" cy="505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6116" y="3702882"/>
            <a:ext cx="1598084" cy="560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7672"/>
            <a:ext cx="1143000" cy="588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738" y="1828800"/>
            <a:ext cx="1097062" cy="740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07000" y="2685365"/>
            <a:ext cx="1186523" cy="34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454" y="2596901"/>
            <a:ext cx="1260146" cy="496819"/>
          </a:xfrm>
          <a:prstGeom prst="rect">
            <a:avLst/>
          </a:prstGeom>
        </p:spPr>
      </p:pic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2517883"/>
            <a:ext cx="1143000" cy="588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200" y="2438400"/>
            <a:ext cx="1179050" cy="818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80086" y="4834819"/>
            <a:ext cx="8229600" cy="12557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65100" indent="-222250" algn="ctr">
              <a:lnSpc>
                <a:spcPct val="90000"/>
              </a:lnSpc>
            </a:pPr>
            <a:r>
              <a:rPr lang="en-US" b="1" i="1" dirty="0" err="1">
                <a:latin typeface="Calibri" panose="020F0502020204030204" pitchFamily="34" charset="0"/>
              </a:rPr>
              <a:t>ProSPect</a:t>
            </a:r>
            <a:r>
              <a:rPr lang="en-US" b="1" i="1" dirty="0">
                <a:latin typeface="Calibri" panose="020F0502020204030204" pitchFamily="34" charset="0"/>
              </a:rPr>
              <a:t> team members:</a:t>
            </a:r>
            <a:r>
              <a:rPr lang="en-US" i="1" dirty="0">
                <a:latin typeface="Calibri" panose="020F0502020204030204" pitchFamily="34" charset="0"/>
              </a:rPr>
              <a:t> K. Evans, M. Hoffman, M. Perego, S. Price, A. Salinger,            I. Tezaur, R. </a:t>
            </a:r>
            <a:r>
              <a:rPr lang="en-US" i="1" dirty="0" err="1">
                <a:latin typeface="Calibri" panose="020F0502020204030204" pitchFamily="34" charset="0"/>
              </a:rPr>
              <a:t>Tuminaro</a:t>
            </a:r>
            <a:r>
              <a:rPr lang="en-US" i="1" dirty="0">
                <a:latin typeface="Calibri" panose="020F0502020204030204" pitchFamily="34" charset="0"/>
              </a:rPr>
              <a:t>, C. Sockwell, J. Watkins, L. Bertagna, T. Zhang.</a:t>
            </a:r>
            <a:endParaRPr lang="en-US" sz="400" i="1" dirty="0">
              <a:latin typeface="Calibri" panose="020F0502020204030204" pitchFamily="34" charset="0"/>
            </a:endParaRPr>
          </a:p>
          <a:p>
            <a:pPr marL="622300" lvl="1" indent="-222250" algn="ctr" eaLnBrk="1" hangingPunct="1">
              <a:lnSpc>
                <a:spcPct val="90000"/>
              </a:lnSpc>
            </a:pPr>
            <a:endParaRPr lang="en-US" sz="400" i="1" dirty="0">
              <a:latin typeface="Calibri" panose="020F0502020204030204" pitchFamily="34" charset="0"/>
            </a:endParaRPr>
          </a:p>
          <a:p>
            <a:pPr marL="622300" lvl="1" indent="-222250" algn="ctr" eaLnBrk="1" hangingPunct="1">
              <a:lnSpc>
                <a:spcPct val="90000"/>
              </a:lnSpc>
            </a:pPr>
            <a:r>
              <a:rPr lang="en-US" sz="400" i="1" dirty="0">
                <a:latin typeface="Calibri" panose="020F0502020204030204" pitchFamily="34" charset="0"/>
              </a:rPr>
              <a:t> </a:t>
            </a:r>
          </a:p>
          <a:p>
            <a:pPr indent="-57150" algn="ctr">
              <a:lnSpc>
                <a:spcPct val="90000"/>
              </a:lnSpc>
            </a:pPr>
            <a:r>
              <a:rPr lang="en-US" b="1" i="1" dirty="0" err="1">
                <a:latin typeface="Calibri" panose="020F0502020204030204" pitchFamily="34" charset="0"/>
              </a:rPr>
              <a:t>Trilinos</a:t>
            </a:r>
            <a:r>
              <a:rPr lang="en-US" b="1" i="1" dirty="0">
                <a:latin typeface="Calibri" panose="020F0502020204030204" pitchFamily="34" charset="0"/>
              </a:rPr>
              <a:t>/DAKOTA collaborators</a:t>
            </a:r>
            <a:r>
              <a:rPr lang="en-US" i="1" dirty="0">
                <a:latin typeface="Calibri" panose="020F0502020204030204" pitchFamily="34" charset="0"/>
              </a:rPr>
              <a:t>: M. Eldred, J. Jakeman, G. Stadler.</a:t>
            </a:r>
          </a:p>
          <a:p>
            <a:pPr marL="400050" lvl="1" indent="0" algn="ctr" eaLnBrk="1" hangingPunct="1">
              <a:lnSpc>
                <a:spcPct val="90000"/>
              </a:lnSpc>
            </a:pPr>
            <a:endParaRPr lang="en-US" sz="400" i="1" dirty="0">
              <a:latin typeface="Calibri" panose="020F0502020204030204" pitchFamily="34" charset="0"/>
            </a:endParaRPr>
          </a:p>
          <a:p>
            <a:pPr marL="400050" lvl="1" indent="0" algn="ctr" eaLnBrk="1" hangingPunct="1">
              <a:lnSpc>
                <a:spcPct val="90000"/>
              </a:lnSpc>
            </a:pPr>
            <a:r>
              <a:rPr lang="en-US" b="1" i="1" dirty="0">
                <a:latin typeface="Calibri" panose="020F0502020204030204" pitchFamily="34" charset="0"/>
              </a:rPr>
              <a:t>Computing resources: </a:t>
            </a:r>
            <a:r>
              <a:rPr lang="en-US" i="1" dirty="0">
                <a:latin typeface="Calibri" panose="020F0502020204030204" pitchFamily="34" charset="0"/>
              </a:rPr>
              <a:t>NERSC, OLCF.</a:t>
            </a:r>
            <a:endParaRPr lang="en-US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14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31685" y="-152400"/>
            <a:ext cx="7315200" cy="914400"/>
          </a:xfrm>
        </p:spPr>
        <p:txBody>
          <a:bodyPr/>
          <a:lstStyle/>
          <a:p>
            <a:pPr algn="l"/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</a:rPr>
              <a:t>References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1685" y="762000"/>
            <a:ext cx="8865094" cy="5847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[1] M.A. </a:t>
            </a:r>
            <a:r>
              <a:rPr lang="en-US" sz="1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Heroux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al.  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“An overview of the </a:t>
            </a:r>
            <a:r>
              <a:rPr lang="en-US" sz="1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Trilinos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project.”  </a:t>
            </a:r>
            <a:r>
              <a:rPr lang="en-US" sz="16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ACM Trans. Math. </a:t>
            </a:r>
            <a:r>
              <a:rPr lang="en-US" sz="16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Softw</a:t>
            </a:r>
            <a:r>
              <a:rPr lang="en-US" sz="16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31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(3) (2005).</a:t>
            </a:r>
          </a:p>
          <a:p>
            <a:endParaRPr lang="en-US" sz="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[2]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A. Salinger, 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et al.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"Albany: Using Agile Components to Develop a Flexible, Generic Multiphysics Analysis Code", 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Int. J. Multiscale </a:t>
            </a:r>
            <a:r>
              <a:rPr lang="en-US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Comput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Engng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. 14(4) (2016) 415-438.</a:t>
            </a:r>
          </a:p>
          <a:p>
            <a:endParaRPr lang="en-US" sz="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[3]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I. Tezaur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M. Perego, A. Salinger, R.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Tuminaro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S. Price. "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Albany/FELIX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: A Parallel, Scalable and Robust Finite Element Higher-Order Stokes Ice Sheet Solver Built for Advanced Analysis", </a:t>
            </a:r>
            <a:r>
              <a:rPr lang="en-US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Geosci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. Model Develop.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(2015) 1-24.</a:t>
            </a:r>
          </a:p>
          <a:p>
            <a:endParaRPr lang="en-US" sz="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[4] C. Edwards, C.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Trott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D. Sunderland.  “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Kokkos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: Enabling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manycore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performance portability through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polymorphic memory access patterns”, 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J. Par. &amp; Distr. </a:t>
            </a:r>
            <a:r>
              <a:rPr lang="en-US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Comput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. 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74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(12) (2014) 3202-3216.</a:t>
            </a:r>
          </a:p>
          <a:p>
            <a:endParaRPr lang="en-US" sz="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[5] R. </a:t>
            </a:r>
            <a:r>
              <a:rPr lang="en-US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Tuminaro</a:t>
            </a: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M. Perego, </a:t>
            </a:r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 Tezaur</a:t>
            </a: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A. Salinger, S. Price. "A matrix dependent/algebraic multigrid approach for extruded meshes with applications to ice sheet modeling", </a:t>
            </a:r>
            <a:r>
              <a:rPr lang="en-US" sz="16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SIAM J. Sci. </a:t>
            </a:r>
            <a:r>
              <a:rPr lang="en-US" sz="16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Comput</a:t>
            </a:r>
            <a:r>
              <a:rPr lang="en-US" sz="16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38(5) (2016) C504-C532.</a:t>
            </a:r>
          </a:p>
          <a:p>
            <a:endParaRPr lang="en-US" sz="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[6] </a:t>
            </a:r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 Tezaur</a:t>
            </a: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R. </a:t>
            </a:r>
            <a:r>
              <a:rPr lang="en-US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Tuminaro</a:t>
            </a: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M. Perego, A. Salinger, S. Price. "On the scalability of the </a:t>
            </a:r>
            <a:r>
              <a:rPr lang="en-US" sz="16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Albany/FELIX</a:t>
            </a: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first-order Stokes approximation ice sheet solver for large-scale simulations of the Greenland and Antarctic ice sheets", </a:t>
            </a:r>
            <a:r>
              <a:rPr lang="en-US" sz="16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Procedia Computer Science,</a:t>
            </a: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51 (2015) 2026-2035.</a:t>
            </a:r>
          </a:p>
          <a:p>
            <a:endParaRPr lang="en-US" sz="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[7] I. </a:t>
            </a:r>
            <a:r>
              <a:rPr lang="en-US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Demeshko</a:t>
            </a: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J. Watkins, </a:t>
            </a:r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 Tezaur</a:t>
            </a: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O. Guba, W. Spotz, A. Salinger, R. Pawlowski, M. Heroux. "Towards performance-portability of the Albany finite element analysis code using the </a:t>
            </a:r>
            <a:r>
              <a:rPr lang="en-US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Kokkos</a:t>
            </a: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library", E. van Brummelen, A. </a:t>
            </a:r>
            <a:r>
              <a:rPr lang="en-US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Corsini</a:t>
            </a: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S. </a:t>
            </a:r>
            <a:r>
              <a:rPr lang="en-US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Perotto</a:t>
            </a: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G. </a:t>
            </a:r>
            <a:r>
              <a:rPr lang="en-US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Rozza</a:t>
            </a: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eds.  </a:t>
            </a:r>
            <a:r>
              <a:rPr lang="en-US" sz="16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Numerical Methods for Flows: FEF 2017 Selected Contributions</a:t>
            </a: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Elsevier, 2019.  </a:t>
            </a:r>
            <a:endParaRPr lang="en-US" sz="1600" i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" i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" i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[8]</a:t>
            </a:r>
            <a:r>
              <a:rPr lang="en-US" sz="16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S. Price, M. Hoffman, J. Bonin, T. Neumann, I. Howat, J. </a:t>
            </a:r>
            <a:r>
              <a:rPr lang="en-US" sz="1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Guerber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 Tezaur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J. Saba, J. </a:t>
            </a:r>
            <a:r>
              <a:rPr lang="en-US" sz="1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Lanaerts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D. Chambers, W. Lipscomb, M. Perego, A. Salinger, R. </a:t>
            </a:r>
            <a:r>
              <a:rPr lang="en-US" sz="1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Tuminaro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"An ice sheet model validation framework for the Greenland ice sheet", </a:t>
            </a:r>
            <a:r>
              <a:rPr lang="en-US" sz="16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Geosci</a:t>
            </a:r>
            <a:r>
              <a:rPr lang="en-US" sz="16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Model Dev.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10 (2017) 255-270</a:t>
            </a:r>
          </a:p>
        </p:txBody>
      </p:sp>
    </p:spTree>
    <p:extLst>
      <p:ext uri="{BB962C8B-B14F-4D97-AF65-F5344CB8AC3E}">
        <p14:creationId xmlns:p14="http://schemas.microsoft.com/office/powerpoint/2010/main" val="18297253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 idx="4294967295"/>
          </p:nvPr>
        </p:nvSpPr>
        <p:spPr>
          <a:xfrm>
            <a:off x="56804" y="-76200"/>
            <a:ext cx="8229240" cy="991440"/>
          </a:xfrm>
        </p:spPr>
        <p:txBody>
          <a:bodyPr/>
          <a:lstStyle/>
          <a:p>
            <a:r>
              <a:rPr lang="en-US" altLang="en-US" sz="34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MPI+X programming model/approaches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704D96D-9679-4F0E-A5FD-C4F31A3C278E}"/>
                  </a:ext>
                </a:extLst>
              </p:cNvPr>
              <p:cNvSpPr txBox="1"/>
              <p:nvPr/>
            </p:nvSpPr>
            <p:spPr>
              <a:xfrm>
                <a:off x="22168" y="1981200"/>
                <a:ext cx="8915400" cy="49552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800100" lvl="1" indent="-342900">
                  <a:buFont typeface="Wingdings" panose="05000000000000000000" pitchFamily="2" charset="2"/>
                  <a:buChar char="Ø"/>
                </a:pPr>
                <a:endParaRPr lang="en-US" sz="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Architecture specific approaches such as CUDA.</a:t>
                </a:r>
              </a:p>
              <a:p>
                <a:pPr marL="342900" indent="-342900">
                  <a:buFont typeface="+mj-lt"/>
                  <a:buAutoNum type="arabicPeriod"/>
                </a:pPr>
                <a:endParaRPr lang="en-US" sz="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Recent paper on </a:t>
                </a:r>
                <a:r>
                  <a:rPr lang="en-US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FastICE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v1.0 CUDA-based ISM: (R</a:t>
                </a:r>
                <a14:m>
                  <m:oMath xmlns:m="http://schemas.openxmlformats.org/officeDocument/2006/math">
                    <m:acc>
                      <m:accPr>
                        <m:chr m:val="̈"/>
                        <m:ctrlP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a</m:t>
                        </m:r>
                      </m:e>
                    </m:acc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ss </a:t>
                </a:r>
                <a:r>
                  <a:rPr lang="en-US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et al., GMDD, 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2019).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Conversion to HIP for AMD GPU supposed to be simple, but not portable. 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Directive-based approaches such as OpenMP and </a:t>
                </a:r>
                <a:r>
                  <a:rPr lang="en-US" b="1" dirty="0" err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OpenACC</a:t>
                </a:r>
                <a:r>
                  <a:rPr lang="en-US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 marL="342900" indent="-342900">
                  <a:buFont typeface="+mj-lt"/>
                  <a:buAutoNum type="arabicPeriod"/>
                </a:pPr>
                <a:endParaRPr lang="en-US" sz="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800100" lvl="1" indent="-342900">
                  <a:buFont typeface="Wingdings" panose="05000000000000000000" pitchFamily="2" charset="2"/>
                  <a:buChar char="Ø"/>
                </a:pP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Some success in achieving performance portability for climate, e.g. </a:t>
                </a:r>
                <a:r>
                  <a:rPr lang="en-US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OpenACC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port of HOMME atmosphere </a:t>
                </a:r>
                <a:r>
                  <a:rPr lang="en-US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dycore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(Norman </a:t>
                </a:r>
                <a:r>
                  <a:rPr lang="en-US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et al., J </a:t>
                </a:r>
                <a:r>
                  <a:rPr lang="en-US" i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Comput</a:t>
                </a:r>
                <a:r>
                  <a:rPr lang="en-US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. Sci., 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2015).</a:t>
                </a:r>
              </a:p>
              <a:p>
                <a:pPr marL="800100" lvl="1" indent="-342900">
                  <a:buFont typeface="Wingdings" panose="05000000000000000000" pitchFamily="2" charset="2"/>
                  <a:buChar char="Ø"/>
                </a:pPr>
                <a:endParaRPr lang="en-US" sz="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800100" lvl="1" indent="-342900">
                  <a:buFont typeface="Wingdings" panose="05000000000000000000" pitchFamily="2" charset="2"/>
                  <a:buChar char="Ø"/>
                </a:pP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Relies on compiler to address all the standards.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Abstraction layers of data/task parallelism such as </a:t>
                </a:r>
                <a:r>
                  <a:rPr lang="en-US" b="1" dirty="0" err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Kokkos</a:t>
                </a:r>
                <a:r>
                  <a:rPr lang="en-US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and RAJA.</a:t>
                </a:r>
              </a:p>
              <a:p>
                <a:pPr marL="342900" indent="-342900">
                  <a:buFont typeface="+mj-lt"/>
                  <a:buAutoNum type="arabicPeriod"/>
                </a:pPr>
                <a:endParaRPr lang="en-US" sz="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800100" lvl="1" indent="-342900">
                  <a:buFont typeface="Wingdings" panose="05000000000000000000" pitchFamily="2" charset="2"/>
                  <a:buChar char="Ø"/>
                </a:pP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Performance-portable, “future proof”: optimal data layout selected at compile-time.</a:t>
                </a:r>
              </a:p>
              <a:p>
                <a:pPr marL="800100" lvl="1" indent="-342900">
                  <a:buFont typeface="Wingdings" panose="05000000000000000000" pitchFamily="2" charset="2"/>
                  <a:buChar char="Ø"/>
                </a:pPr>
                <a:endParaRPr lang="en-US" sz="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800100" lvl="1" indent="-342900">
                  <a:buFont typeface="Wingdings" panose="05000000000000000000" pitchFamily="2" charset="2"/>
                  <a:buChar char="Ø"/>
                </a:pP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Requires code to be written using C++.</a:t>
                </a:r>
              </a:p>
              <a:p>
                <a:pPr marL="800100" lvl="1" indent="-342900">
                  <a:buFont typeface="Wingdings" panose="05000000000000000000" pitchFamily="2" charset="2"/>
                  <a:buChar char="Ø"/>
                </a:pPr>
                <a:endParaRPr lang="en-US" sz="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800100" lvl="1" indent="-342900" algn="just">
                  <a:buFont typeface="Wingdings" panose="05000000000000000000" pitchFamily="2" charset="2"/>
                  <a:buChar char="Ø"/>
                </a:pPr>
                <a:r>
                  <a:rPr lang="en-US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Kokkos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is path forward for DOE E3SM (SCREAM, </a:t>
                </a:r>
                <a:r>
                  <a:rPr lang="en-US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ProSPect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): (</a:t>
                </a:r>
                <a:r>
                  <a:rPr lang="en-US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Demeshko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et al. J. HPC. Appl.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2018), (Bertagna </a:t>
                </a:r>
                <a:r>
                  <a:rPr lang="en-US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et al.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n-US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GMD,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2019), (Watkins </a:t>
                </a:r>
                <a:r>
                  <a:rPr lang="en-US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et al. LNCSE, 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2020)</a:t>
                </a:r>
                <a:r>
                  <a:rPr lang="en-US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2"/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704D96D-9679-4F0E-A5FD-C4F31A3C27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68" y="1981200"/>
                <a:ext cx="8915400" cy="4955203"/>
              </a:xfrm>
              <a:prstGeom prst="rect">
                <a:avLst/>
              </a:prstGeom>
              <a:blipFill>
                <a:blip r:embed="rId3"/>
                <a:stretch>
                  <a:fillRect l="-616" r="-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594CAFCA-3B75-4906-89E1-97AA3836AF23}"/>
              </a:ext>
            </a:extLst>
          </p:cNvPr>
          <p:cNvSpPr/>
          <p:nvPr/>
        </p:nvSpPr>
        <p:spPr>
          <a:xfrm>
            <a:off x="1393768" y="915240"/>
            <a:ext cx="6172200" cy="984885"/>
          </a:xfrm>
          <a:prstGeom prst="rect">
            <a:avLst/>
          </a:prstGeom>
          <a:solidFill>
            <a:srgbClr val="CCFF99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i="1" dirty="0">
                <a:latin typeface="Calibri" panose="020F0502020204030204" pitchFamily="34" charset="0"/>
                <a:cs typeface="Calibri" panose="020F0502020204030204" pitchFamily="34" charset="0"/>
              </a:rPr>
              <a:t>MPI+X Approach: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two levels of parallelism for </a:t>
            </a:r>
            <a:r>
              <a:rPr lang="en-US" i="1" dirty="0" err="1">
                <a:latin typeface="Calibri" panose="020F0502020204030204" pitchFamily="34" charset="0"/>
                <a:cs typeface="Calibri" panose="020F0502020204030204" pitchFamily="34" charset="0"/>
              </a:rPr>
              <a:t>CPU+accelerator</a:t>
            </a:r>
            <a:endParaRPr lang="en-US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MPI for </a:t>
            </a:r>
            <a:r>
              <a:rPr lang="en-US" b="1" i="1" dirty="0">
                <a:latin typeface="Calibri" panose="020F0502020204030204" pitchFamily="34" charset="0"/>
                <a:cs typeface="Calibri" panose="020F0502020204030204" pitchFamily="34" charset="0"/>
              </a:rPr>
              <a:t>inter-node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parallelism (for CPU)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X for </a:t>
            </a:r>
            <a:r>
              <a:rPr lang="en-US" b="1" i="1" dirty="0">
                <a:latin typeface="Calibri" panose="020F0502020204030204" pitchFamily="34" charset="0"/>
                <a:cs typeface="Calibri" panose="020F0502020204030204" pitchFamily="34" charset="0"/>
              </a:rPr>
              <a:t>intra-node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parallelism (for accelerator, e.g. GPU)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840D06-610C-45E5-922F-D2CBEEC8E9A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71035" y="876507"/>
            <a:ext cx="1174046" cy="11740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EA65A2-0062-44B5-9A66-ACB36069579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75452" y="985030"/>
            <a:ext cx="1221184" cy="91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069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819400"/>
            <a:ext cx="7315200" cy="914400"/>
          </a:xfrm>
        </p:spPr>
        <p:txBody>
          <a:bodyPr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</a:rPr>
              <a:t>Start of Backup Slides</a:t>
            </a:r>
          </a:p>
        </p:txBody>
      </p:sp>
    </p:spTree>
    <p:extLst>
      <p:ext uri="{BB962C8B-B14F-4D97-AF65-F5344CB8AC3E}">
        <p14:creationId xmlns:p14="http://schemas.microsoft.com/office/powerpoint/2010/main" val="41914054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70" name="Picture 34" descr="fe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425" y="758825"/>
            <a:ext cx="4600575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-7938" y="758825"/>
            <a:ext cx="4559301" cy="315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spcBef>
                <a:spcPct val="20000"/>
              </a:spcBef>
              <a:buClr>
                <a:srgbClr val="102E54"/>
              </a:buClr>
              <a:buFontTx/>
              <a:buChar char="•"/>
            </a:pPr>
            <a:r>
              <a:rPr lang="en-US" altLang="en-US" b="1" i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Gather operation</a:t>
            </a:r>
            <a:r>
              <a:rPr lang="en-US" altLang="en-US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en-US" altLang="en-US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extracts solution values out of global solution vector.</a:t>
            </a:r>
          </a:p>
          <a:p>
            <a:pPr defTabSz="914400">
              <a:spcBef>
                <a:spcPct val="20000"/>
              </a:spcBef>
              <a:buClr>
                <a:srgbClr val="102E54"/>
              </a:buClr>
            </a:pPr>
            <a:endParaRPr lang="en-US" altLang="en-US" sz="400" b="0" dirty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defTabSz="914400">
              <a:spcBef>
                <a:spcPct val="20000"/>
              </a:spcBef>
              <a:buClr>
                <a:srgbClr val="102E54"/>
              </a:buClr>
              <a:buFontTx/>
              <a:buChar char="•"/>
            </a:pPr>
            <a:r>
              <a:rPr lang="en-US" altLang="en-US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Physics</a:t>
            </a:r>
            <a:r>
              <a:rPr lang="en-US" altLang="en-US" i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en-US" altLang="en-US" b="1" i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evaluator</a:t>
            </a:r>
            <a:r>
              <a:rPr lang="en-US" altLang="en-US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functions operate on </a:t>
            </a:r>
            <a:r>
              <a:rPr lang="en-US" altLang="en-US" b="1" i="1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workset</a:t>
            </a:r>
            <a:r>
              <a:rPr lang="en-US" altLang="en-US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of elements, store evaluated quantities in local field arrays.</a:t>
            </a:r>
          </a:p>
          <a:p>
            <a:pPr defTabSz="914400">
              <a:spcBef>
                <a:spcPct val="20000"/>
              </a:spcBef>
              <a:buClr>
                <a:srgbClr val="102E54"/>
              </a:buClr>
            </a:pPr>
            <a:endParaRPr lang="en-US" altLang="en-US" sz="400" b="0" dirty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defTabSz="914400">
              <a:spcBef>
                <a:spcPct val="20000"/>
              </a:spcBef>
              <a:buClr>
                <a:srgbClr val="102E54"/>
              </a:buClr>
              <a:buFontTx/>
              <a:buChar char="•"/>
            </a:pPr>
            <a:r>
              <a:rPr lang="en-US" altLang="en-US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FEA relies on </a:t>
            </a:r>
            <a:r>
              <a:rPr lang="en-US" altLang="en-US" b="1" i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template based generic programming</a:t>
            </a:r>
            <a:r>
              <a:rPr lang="en-US" altLang="en-US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+ </a:t>
            </a:r>
            <a:r>
              <a:rPr lang="en-US" altLang="en-US" b="1" i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automatic differentiation</a:t>
            </a:r>
            <a:r>
              <a:rPr lang="en-US" altLang="en-US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en-US" altLang="en-US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for Jacobians, tangents, etc.</a:t>
            </a:r>
          </a:p>
          <a:p>
            <a:pPr defTabSz="914400">
              <a:spcBef>
                <a:spcPct val="20000"/>
              </a:spcBef>
              <a:buClr>
                <a:srgbClr val="102E54"/>
              </a:buClr>
            </a:pPr>
            <a:endParaRPr lang="en-US" altLang="en-US" sz="400" b="0" dirty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defTabSz="914400">
              <a:spcBef>
                <a:spcPct val="20000"/>
              </a:spcBef>
              <a:buClr>
                <a:srgbClr val="102E54"/>
              </a:buClr>
              <a:buFontTx/>
              <a:buChar char="•"/>
            </a:pPr>
            <a:r>
              <a:rPr lang="en-US" altLang="en-US" b="1" i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Scatter operation</a:t>
            </a:r>
            <a:r>
              <a:rPr lang="en-US" altLang="en-US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en-US" altLang="en-US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adds local residual, Jacobian to global residual, Jacobian.</a:t>
            </a:r>
            <a:endParaRPr lang="en-US" altLang="en-US" i="1" dirty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defTabSz="914400">
              <a:spcBef>
                <a:spcPct val="20000"/>
              </a:spcBef>
              <a:buClr>
                <a:srgbClr val="102E54"/>
              </a:buClr>
            </a:pPr>
            <a:endParaRPr lang="en-US" altLang="en-US" sz="400" i="1" dirty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55588" y="4068763"/>
            <a:ext cx="4730750" cy="366712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/>
            <a:r>
              <a:rPr lang="en-US" altLang="en-US" b="1" i="1" dirty="0">
                <a:latin typeface="Calibri" panose="020F0502020204030204" pitchFamily="34" charset="0"/>
              </a:rPr>
              <a:t>Performance-portability</a:t>
            </a:r>
            <a:r>
              <a:rPr lang="en-US" altLang="en-US" b="0" dirty="0">
                <a:latin typeface="Calibri" panose="020F0502020204030204" pitchFamily="34" charset="0"/>
              </a:rPr>
              <a:t>: focus on </a:t>
            </a:r>
            <a:r>
              <a:rPr lang="en-US" altLang="en-US" i="1" dirty="0">
                <a:latin typeface="Calibri" panose="020F0502020204030204" pitchFamily="34" charset="0"/>
              </a:rPr>
              <a:t>FEA</a:t>
            </a:r>
            <a:r>
              <a:rPr lang="en-US" altLang="en-US" b="0" dirty="0">
                <a:latin typeface="Calibri" panose="020F0502020204030204" pitchFamily="34" charset="0"/>
              </a:rPr>
              <a:t>.</a:t>
            </a:r>
          </a:p>
        </p:txBody>
      </p:sp>
      <p:graphicFrame>
        <p:nvGraphicFramePr>
          <p:cNvPr id="65569" name="Group 33"/>
          <p:cNvGraphicFramePr>
            <a:graphicFrameLocks noGrp="1"/>
          </p:cNvGraphicFramePr>
          <p:nvPr/>
        </p:nvGraphicFramePr>
        <p:xfrm>
          <a:off x="5316538" y="4821238"/>
          <a:ext cx="3316287" cy="1024573"/>
        </p:xfrm>
        <a:graphic>
          <a:graphicData uri="http://schemas.openxmlformats.org/drawingml/2006/table">
            <a:tbl>
              <a:tblPr/>
              <a:tblGrid>
                <a:gridCol w="1493837">
                  <a:extLst>
                    <a:ext uri="{9D8B030D-6E8A-4147-A177-3AD203B41FA5}">
                      <a16:colId xmlns:a16="http://schemas.microsoft.com/office/drawing/2014/main" val="2257490859"/>
                    </a:ext>
                  </a:extLst>
                </a:gridCol>
                <a:gridCol w="1822450">
                  <a:extLst>
                    <a:ext uri="{9D8B030D-6E8A-4147-A177-3AD203B41FA5}">
                      <a16:colId xmlns:a16="http://schemas.microsoft.com/office/drawing/2014/main" val="1563856545"/>
                    </a:ext>
                  </a:extLst>
                </a:gridCol>
              </a:tblGrid>
              <a:tr h="2936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102E54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rgbClr val="800000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9E8C78"/>
                        </a:buClr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2E54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rPr>
                        <a:t>Problem Type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102E54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rgbClr val="800000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9E8C78"/>
                        </a:buClr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2E54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rPr>
                        <a:t>% CPU time for FEA</a:t>
                      </a: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9320527"/>
                  </a:ext>
                </a:extLst>
              </a:tr>
              <a:tr h="3000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102E54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rgbClr val="800000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9E8C78"/>
                        </a:buClr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2E54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rPr>
                        <a:t>Implicit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102E54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rgbClr val="800000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9E8C78"/>
                        </a:buClr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2E54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rPr>
                        <a:t>50%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9487221"/>
                  </a:ext>
                </a:extLst>
              </a:tr>
              <a:tr h="3540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102E54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rgbClr val="800000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9E8C78"/>
                        </a:buClr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2E54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rPr>
                        <a:t>Explicit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102E54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rgbClr val="800000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9E8C78"/>
                        </a:buClr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2E54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  <a:cs typeface="Calibri" panose="020F0502020204030204" pitchFamily="34" charset="0"/>
                        </a:rPr>
                        <a:t>99%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9776641"/>
                  </a:ext>
                </a:extLst>
              </a:tr>
            </a:tbl>
          </a:graphicData>
        </a:graphic>
      </p:graphicFrame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-7938" y="4486275"/>
            <a:ext cx="9151938" cy="331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spcBef>
                <a:spcPct val="20000"/>
              </a:spcBef>
              <a:buClr>
                <a:srgbClr val="102E54"/>
              </a:buClr>
              <a:buFontTx/>
              <a:buChar char="•"/>
            </a:pPr>
            <a:r>
              <a:rPr lang="en-US" altLang="en-US" b="1" i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MPI-only FEA:</a:t>
            </a:r>
          </a:p>
          <a:p>
            <a:pPr lvl="1" defTabSz="914400">
              <a:spcBef>
                <a:spcPct val="20000"/>
              </a:spcBef>
              <a:buClr>
                <a:srgbClr val="102E54"/>
              </a:buClr>
              <a:buFont typeface="Wingdings" panose="05000000000000000000" pitchFamily="2" charset="2"/>
              <a:buChar char="Ø"/>
            </a:pPr>
            <a:r>
              <a:rPr lang="en-US" altLang="en-US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Each MPI process has </a:t>
            </a:r>
            <a:r>
              <a:rPr lang="en-US" altLang="en-US" b="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workset</a:t>
            </a:r>
            <a:r>
              <a:rPr lang="en-US" altLang="en-US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of cells &amp;                                                                       computes nested parallel for loops.</a:t>
            </a:r>
          </a:p>
          <a:p>
            <a:pPr defTabSz="914400">
              <a:spcBef>
                <a:spcPct val="20000"/>
              </a:spcBef>
              <a:buClr>
                <a:srgbClr val="102E54"/>
              </a:buClr>
              <a:buFontTx/>
              <a:buChar char="•"/>
            </a:pPr>
            <a:r>
              <a:rPr lang="en-US" altLang="en-US" b="1" i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MPI+X FEA:</a:t>
            </a:r>
          </a:p>
          <a:p>
            <a:pPr lvl="1" defTabSz="914400">
              <a:spcBef>
                <a:spcPct val="20000"/>
              </a:spcBef>
              <a:buClr>
                <a:srgbClr val="102E54"/>
              </a:buClr>
              <a:buFont typeface="Wingdings" panose="05000000000000000000" pitchFamily="2" charset="2"/>
              <a:buChar char="Ø"/>
            </a:pPr>
            <a:r>
              <a:rPr lang="en-US" altLang="en-US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Each MPI process has </a:t>
            </a:r>
            <a:r>
              <a:rPr lang="en-US" altLang="en-US" b="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workset</a:t>
            </a:r>
            <a:r>
              <a:rPr lang="en-US" altLang="en-US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of cells.</a:t>
            </a:r>
          </a:p>
          <a:p>
            <a:pPr lvl="1" defTabSz="914400">
              <a:spcBef>
                <a:spcPct val="20000"/>
              </a:spcBef>
              <a:buClr>
                <a:srgbClr val="102E54"/>
              </a:buClr>
              <a:buFont typeface="Wingdings" panose="05000000000000000000" pitchFamily="2" charset="2"/>
              <a:buChar char="Ø"/>
            </a:pPr>
            <a:r>
              <a:rPr lang="en-US" altLang="en-US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Multi-dimensional parallelism with +X (X=</a:t>
            </a:r>
            <a:r>
              <a:rPr lang="en-US" altLang="en-US" b="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OpenMP</a:t>
            </a:r>
            <a:r>
              <a:rPr lang="en-US" altLang="en-US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, CUDA) for nested parallel for loops.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57DE9FEE-2370-465D-AD58-33B6D0F0E230}"/>
              </a:ext>
            </a:extLst>
          </p:cNvPr>
          <p:cNvSpPr txBox="1">
            <a:spLocks/>
          </p:cNvSpPr>
          <p:nvPr/>
        </p:nvSpPr>
        <p:spPr>
          <a:xfrm>
            <a:off x="74612" y="-76200"/>
            <a:ext cx="8994775" cy="923925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/>
          <a:p>
            <a:r>
              <a:rPr lang="en-US" altLang="en-US" sz="3400" kern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Albany/Land Ice Finite Element Assembly (FEA)</a:t>
            </a:r>
            <a:endParaRPr lang="en-US" altLang="en-US" sz="3400" i="1" kern="0" dirty="0">
              <a:solidFill>
                <a:sysClr val="windowText" lastClr="00000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8002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/>
          <p:cNvSpPr>
            <a:spLocks noGrp="1"/>
          </p:cNvSpPr>
          <p:nvPr>
            <p:ph type="title" idx="4294967295"/>
          </p:nvPr>
        </p:nvSpPr>
        <p:spPr>
          <a:xfrm>
            <a:off x="73025" y="-9525"/>
            <a:ext cx="8229600" cy="992188"/>
          </a:xfrm>
        </p:spPr>
        <p:txBody>
          <a:bodyPr/>
          <a:lstStyle/>
          <a:p>
            <a:r>
              <a:rPr lang="en-US" altLang="en-US" sz="34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MPI+X FEA via </a:t>
            </a:r>
            <a:r>
              <a:rPr lang="en-US" altLang="en-US" sz="3400" i="1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Kokkos</a:t>
            </a:r>
            <a:r>
              <a:rPr lang="en-US" altLang="en-US" sz="3400" i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-28575" y="1368425"/>
            <a:ext cx="45593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spcBef>
                <a:spcPct val="20000"/>
              </a:spcBef>
              <a:buClr>
                <a:srgbClr val="102E54"/>
              </a:buClr>
              <a:buFontTx/>
              <a:buChar char="•"/>
            </a:pPr>
            <a:r>
              <a:rPr lang="en-US" altLang="en-US" b="1" i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MPI-only</a:t>
            </a:r>
            <a:r>
              <a:rPr lang="en-US" altLang="en-US" i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en-US" altLang="en-US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nested for loop:</a:t>
            </a:r>
            <a:endParaRPr lang="en-US" altLang="en-US" sz="400" b="0" dirty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2" name="Content Placeholder 2"/>
          <p:cNvSpPr txBox="1">
            <a:spLocks/>
          </p:cNvSpPr>
          <p:nvPr/>
        </p:nvSpPr>
        <p:spPr bwMode="auto">
          <a:xfrm>
            <a:off x="128588" y="1858963"/>
            <a:ext cx="4151312" cy="1241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for (int cell=0; cell&lt;numCells; ++cell)</a:t>
            </a:r>
          </a:p>
          <a:p>
            <a:pPr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   for (int node=0; node&lt;numNodes; ++node)</a:t>
            </a:r>
          </a:p>
          <a:p>
            <a:pPr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       for (int qp=0; qp&lt;numQPs; ++qp)</a:t>
            </a:r>
          </a:p>
          <a:p>
            <a:pPr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           compute A; </a:t>
            </a:r>
          </a:p>
          <a:p>
            <a:pPr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 </a:t>
            </a:r>
            <a:endParaRPr lang="en-US" altLang="en-US" sz="400" b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82961" name="Text Box 17"/>
          <p:cNvSpPr txBox="1">
            <a:spLocks noChangeArrowheads="1"/>
          </p:cNvSpPr>
          <p:nvPr/>
        </p:nvSpPr>
        <p:spPr bwMode="auto">
          <a:xfrm>
            <a:off x="2732088" y="2759075"/>
            <a:ext cx="18653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b="0">
                <a:solidFill>
                  <a:srgbClr val="30A6CD"/>
                </a:solidFill>
                <a:latin typeface="Calibri" panose="020F0502020204030204" pitchFamily="34" charset="0"/>
              </a:rPr>
              <a:t>MPI process </a:t>
            </a:r>
            <a:r>
              <a:rPr lang="en-US" altLang="en-US" sz="1600" b="0" i="1">
                <a:solidFill>
                  <a:srgbClr val="30A6CD"/>
                </a:solidFill>
                <a:latin typeface="Calibri" panose="020F0502020204030204" pitchFamily="34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10200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-28575" y="1177925"/>
            <a:ext cx="45593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spcBef>
                <a:spcPct val="20000"/>
              </a:spcBef>
              <a:buClr>
                <a:srgbClr val="102E54"/>
              </a:buClr>
              <a:buFontTx/>
              <a:buChar char="•"/>
            </a:pPr>
            <a:r>
              <a:rPr lang="en-US" altLang="en-US" b="1" i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Multi-dimensional parallelism </a:t>
            </a:r>
            <a:r>
              <a:rPr lang="en-US" altLang="en-US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for nested for loops via </a:t>
            </a:r>
            <a:r>
              <a:rPr lang="en-US" altLang="en-US" b="0" i="1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Kokkos</a:t>
            </a:r>
            <a:r>
              <a:rPr lang="en-US" altLang="en-US" b="0" i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:</a:t>
            </a:r>
            <a:endParaRPr lang="en-US" altLang="en-US" sz="400" b="0" dirty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2" name="Content Placeholder 2"/>
          <p:cNvSpPr txBox="1">
            <a:spLocks/>
          </p:cNvSpPr>
          <p:nvPr/>
        </p:nvSpPr>
        <p:spPr bwMode="auto">
          <a:xfrm>
            <a:off x="128588" y="1858963"/>
            <a:ext cx="4151312" cy="1241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for (</a:t>
            </a:r>
            <a:r>
              <a:rPr lang="en-US" altLang="en-US" sz="1600" b="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int</a:t>
            </a:r>
            <a:r>
              <a:rPr lang="en-US" altLang="en-US" sz="1600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cell=0; cell&lt;</a:t>
            </a:r>
            <a:r>
              <a:rPr lang="en-US" altLang="en-US" sz="1600" b="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numCells</a:t>
            </a:r>
            <a:r>
              <a:rPr lang="en-US" altLang="en-US" sz="1600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; ++cell)</a:t>
            </a:r>
          </a:p>
          <a:p>
            <a:pPr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   for (</a:t>
            </a:r>
            <a:r>
              <a:rPr lang="en-US" altLang="en-US" sz="1600" b="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int</a:t>
            </a:r>
            <a:r>
              <a:rPr lang="en-US" altLang="en-US" sz="1600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node=0; node&lt;</a:t>
            </a:r>
            <a:r>
              <a:rPr lang="en-US" altLang="en-US" sz="1600" b="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numNodes</a:t>
            </a:r>
            <a:r>
              <a:rPr lang="en-US" altLang="en-US" sz="1600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; ++node)</a:t>
            </a:r>
          </a:p>
          <a:p>
            <a:pPr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       for (</a:t>
            </a:r>
            <a:r>
              <a:rPr lang="en-US" altLang="en-US" sz="1600" b="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int</a:t>
            </a:r>
            <a:r>
              <a:rPr lang="en-US" altLang="en-US" sz="1600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en-US" altLang="en-US" sz="1600" b="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qp</a:t>
            </a:r>
            <a:r>
              <a:rPr lang="en-US" altLang="en-US" sz="1600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=0; </a:t>
            </a:r>
            <a:r>
              <a:rPr lang="en-US" altLang="en-US" sz="1600" b="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qp</a:t>
            </a:r>
            <a:r>
              <a:rPr lang="en-US" altLang="en-US" sz="1600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&lt;</a:t>
            </a:r>
            <a:r>
              <a:rPr lang="en-US" altLang="en-US" sz="1600" b="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numQPs</a:t>
            </a:r>
            <a:r>
              <a:rPr lang="en-US" altLang="en-US" sz="1600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; ++</a:t>
            </a:r>
            <a:r>
              <a:rPr lang="en-US" altLang="en-US" sz="1600" b="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qp</a:t>
            </a:r>
            <a:r>
              <a:rPr lang="en-US" altLang="en-US" sz="1600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)</a:t>
            </a:r>
          </a:p>
          <a:p>
            <a:pPr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           compute A; </a:t>
            </a:r>
          </a:p>
          <a:p>
            <a:pPr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 </a:t>
            </a:r>
            <a:endParaRPr lang="en-US" altLang="en-US" sz="400" b="0" dirty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6467475" y="228600"/>
            <a:ext cx="2438400" cy="7461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>
                <a:solidFill>
                  <a:srgbClr val="008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Thread </a:t>
            </a:r>
            <a:r>
              <a:rPr lang="en-US" altLang="en-US" sz="1600" b="0" i="1">
                <a:solidFill>
                  <a:srgbClr val="008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1</a:t>
            </a:r>
            <a:r>
              <a:rPr lang="en-US" altLang="en-US" sz="1600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computes A for </a:t>
            </a:r>
          </a:p>
          <a:p>
            <a:pPr algn="ctr"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(cell,node,qp)=(0,0,0)</a:t>
            </a:r>
            <a:endParaRPr lang="en-US" altLang="en-US" sz="400" b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6467475" y="1114425"/>
            <a:ext cx="2438400" cy="7461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>
                <a:solidFill>
                  <a:srgbClr val="008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Thread </a:t>
            </a:r>
            <a:r>
              <a:rPr lang="en-US" altLang="en-US" sz="1600" b="0" i="1">
                <a:solidFill>
                  <a:srgbClr val="008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2</a:t>
            </a:r>
            <a:r>
              <a:rPr lang="en-US" altLang="en-US" sz="1600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computes A for </a:t>
            </a:r>
          </a:p>
          <a:p>
            <a:pPr algn="ctr"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(cell,node,qp)=(0,0,1)</a:t>
            </a:r>
            <a:endParaRPr lang="en-US" altLang="en-US" sz="400" b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902200" y="2381250"/>
            <a:ext cx="4022725" cy="7064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>
                <a:solidFill>
                  <a:srgbClr val="008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Thread </a:t>
            </a:r>
            <a:r>
              <a:rPr lang="en-US" altLang="en-US" sz="1600" b="0" i="1">
                <a:solidFill>
                  <a:srgbClr val="008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N</a:t>
            </a:r>
            <a:r>
              <a:rPr lang="en-US" altLang="en-US" sz="1600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computes A for </a:t>
            </a:r>
          </a:p>
          <a:p>
            <a:pPr algn="ctr"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(cell,node,qp)=(numCells,numNodes,numQPs)</a:t>
            </a:r>
            <a:endParaRPr lang="en-US" altLang="en-US" sz="400" b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83976" name="Line 8"/>
          <p:cNvSpPr>
            <a:spLocks noChangeShapeType="1"/>
          </p:cNvSpPr>
          <p:nvPr/>
        </p:nvSpPr>
        <p:spPr bwMode="auto">
          <a:xfrm flipV="1">
            <a:off x="4279900" y="512763"/>
            <a:ext cx="2187575" cy="1657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77" name="Line 9"/>
          <p:cNvSpPr>
            <a:spLocks noChangeShapeType="1"/>
          </p:cNvSpPr>
          <p:nvPr/>
        </p:nvSpPr>
        <p:spPr bwMode="auto">
          <a:xfrm flipV="1">
            <a:off x="4279900" y="1455738"/>
            <a:ext cx="2187575" cy="1176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78" name="Line 10"/>
          <p:cNvSpPr>
            <a:spLocks noChangeShapeType="1"/>
          </p:cNvSpPr>
          <p:nvPr/>
        </p:nvSpPr>
        <p:spPr bwMode="auto">
          <a:xfrm flipV="1">
            <a:off x="4279900" y="2844800"/>
            <a:ext cx="622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85" name="Text Box 17"/>
          <p:cNvSpPr txBox="1">
            <a:spLocks noChangeArrowheads="1"/>
          </p:cNvSpPr>
          <p:nvPr/>
        </p:nvSpPr>
        <p:spPr bwMode="auto">
          <a:xfrm>
            <a:off x="2732088" y="2759075"/>
            <a:ext cx="18653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b="0">
                <a:solidFill>
                  <a:srgbClr val="30A6CD"/>
                </a:solidFill>
                <a:latin typeface="Calibri" panose="020F0502020204030204" pitchFamily="34" charset="0"/>
              </a:rPr>
              <a:t>MPI process </a:t>
            </a:r>
            <a:r>
              <a:rPr lang="en-US" altLang="en-US" sz="1600" b="0" i="1">
                <a:solidFill>
                  <a:srgbClr val="30A6CD"/>
                </a:solidFill>
                <a:latin typeface="Calibri" panose="020F0502020204030204" pitchFamily="34" charset="0"/>
              </a:rPr>
              <a:t>n</a:t>
            </a:r>
          </a:p>
        </p:txBody>
      </p:sp>
      <p:pic>
        <p:nvPicPr>
          <p:cNvPr id="83986" name="Picture 18" descr="thread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800" y="3968750"/>
            <a:ext cx="1262063" cy="241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87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725" y="4640263"/>
            <a:ext cx="1068388" cy="80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88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713" y="4071938"/>
            <a:ext cx="93345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197" y="1905341"/>
            <a:ext cx="380956" cy="435378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title" idx="4294967295"/>
          </p:nvPr>
        </p:nvSpPr>
        <p:spPr>
          <a:xfrm>
            <a:off x="73025" y="-9525"/>
            <a:ext cx="8229600" cy="992188"/>
          </a:xfrm>
        </p:spPr>
        <p:txBody>
          <a:bodyPr/>
          <a:lstStyle/>
          <a:p>
            <a:r>
              <a:rPr lang="en-US" altLang="en-US" sz="34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MPI+X FEA via </a:t>
            </a:r>
            <a:r>
              <a:rPr lang="en-US" altLang="en-US" sz="3400" i="1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Kokkos</a:t>
            </a:r>
            <a:r>
              <a:rPr lang="en-US" altLang="en-US" sz="3400" i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471520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-28575" y="1177925"/>
            <a:ext cx="45593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spcBef>
                <a:spcPct val="20000"/>
              </a:spcBef>
              <a:buClr>
                <a:srgbClr val="102E54"/>
              </a:buClr>
              <a:buFontTx/>
              <a:buChar char="•"/>
            </a:pPr>
            <a:r>
              <a:rPr lang="en-US" altLang="en-US" b="1" i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Multi-dimensional parallelism </a:t>
            </a:r>
            <a:r>
              <a:rPr lang="en-US" altLang="en-US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for nested for loops via </a:t>
            </a:r>
            <a:r>
              <a:rPr lang="en-US" altLang="en-US" b="0" i="1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Kokkos</a:t>
            </a:r>
            <a:r>
              <a:rPr lang="en-US" altLang="en-US" b="0" i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:</a:t>
            </a:r>
            <a:endParaRPr lang="en-US" altLang="en-US" sz="400" b="0" dirty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2" name="Content Placeholder 2"/>
          <p:cNvSpPr txBox="1">
            <a:spLocks/>
          </p:cNvSpPr>
          <p:nvPr/>
        </p:nvSpPr>
        <p:spPr bwMode="auto">
          <a:xfrm>
            <a:off x="128588" y="1858963"/>
            <a:ext cx="4151312" cy="12414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>
                <a:solidFill>
                  <a:schemeClr val="bg2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for (int cell=0; cell&lt;numCells; ++cell)</a:t>
            </a:r>
          </a:p>
          <a:p>
            <a:pPr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>
                <a:solidFill>
                  <a:schemeClr val="bg2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   for (int node=0; node&lt;numNodes; ++node)</a:t>
            </a:r>
          </a:p>
          <a:p>
            <a:pPr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>
                <a:solidFill>
                  <a:schemeClr val="bg2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       for (int qp=0; qp&lt;numQPs; ++qp)</a:t>
            </a:r>
          </a:p>
          <a:p>
            <a:pPr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>
                <a:solidFill>
                  <a:schemeClr val="bg2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           compute A; </a:t>
            </a:r>
          </a:p>
          <a:p>
            <a:pPr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 </a:t>
            </a:r>
            <a:endParaRPr lang="en-US" altLang="en-US" sz="400" b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6467475" y="228600"/>
            <a:ext cx="2438400" cy="7461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>
                <a:solidFill>
                  <a:srgbClr val="008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Thread </a:t>
            </a:r>
            <a:r>
              <a:rPr lang="en-US" altLang="en-US" sz="1600" b="0" i="1">
                <a:solidFill>
                  <a:srgbClr val="008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1</a:t>
            </a:r>
            <a:r>
              <a:rPr lang="en-US" altLang="en-US" sz="1600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computes A for </a:t>
            </a:r>
          </a:p>
          <a:p>
            <a:pPr algn="ctr"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(cell,node,qp)=(0,0,0)</a:t>
            </a:r>
            <a:endParaRPr lang="en-US" altLang="en-US" sz="400" b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6467475" y="1114425"/>
            <a:ext cx="2438400" cy="7461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>
                <a:solidFill>
                  <a:srgbClr val="008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Thread </a:t>
            </a:r>
            <a:r>
              <a:rPr lang="en-US" altLang="en-US" sz="1600" b="0" i="1">
                <a:solidFill>
                  <a:srgbClr val="008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2</a:t>
            </a:r>
            <a:r>
              <a:rPr lang="en-US" altLang="en-US" sz="1600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computes A for </a:t>
            </a:r>
          </a:p>
          <a:p>
            <a:pPr algn="ctr"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(cell,node,qp)=(0,0,1)</a:t>
            </a:r>
            <a:endParaRPr lang="en-US" altLang="en-US" sz="400" b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902200" y="2381250"/>
            <a:ext cx="4022725" cy="7064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>
                <a:solidFill>
                  <a:srgbClr val="008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Thread </a:t>
            </a:r>
            <a:r>
              <a:rPr lang="en-US" altLang="en-US" sz="1600" b="0" i="1">
                <a:solidFill>
                  <a:srgbClr val="008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N</a:t>
            </a:r>
            <a:r>
              <a:rPr lang="en-US" altLang="en-US" sz="1600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computes A for </a:t>
            </a:r>
          </a:p>
          <a:p>
            <a:pPr algn="ctr"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(cell,node,qp)=(numCells,numNodes,numQPs)</a:t>
            </a:r>
            <a:endParaRPr lang="en-US" altLang="en-US" sz="400" b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86024" name="Line 8"/>
          <p:cNvSpPr>
            <a:spLocks noChangeShapeType="1"/>
          </p:cNvSpPr>
          <p:nvPr/>
        </p:nvSpPr>
        <p:spPr bwMode="auto">
          <a:xfrm flipV="1">
            <a:off x="4279900" y="512763"/>
            <a:ext cx="2187575" cy="165735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025" name="Line 9"/>
          <p:cNvSpPr>
            <a:spLocks noChangeShapeType="1"/>
          </p:cNvSpPr>
          <p:nvPr/>
        </p:nvSpPr>
        <p:spPr bwMode="auto">
          <a:xfrm flipV="1">
            <a:off x="4279900" y="1455738"/>
            <a:ext cx="2187575" cy="1176337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026" name="Line 10"/>
          <p:cNvSpPr>
            <a:spLocks noChangeShapeType="1"/>
          </p:cNvSpPr>
          <p:nvPr/>
        </p:nvSpPr>
        <p:spPr bwMode="auto">
          <a:xfrm flipV="1">
            <a:off x="4279900" y="2844800"/>
            <a:ext cx="6223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28589" y="3252788"/>
            <a:ext cx="6577012" cy="660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computeA_Policy</a:t>
            </a:r>
            <a:r>
              <a:rPr lang="en-US" altLang="en-US" sz="1600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range({0,0,0},{(</a:t>
            </a:r>
            <a:r>
              <a:rPr lang="en-US" altLang="en-US" sz="1600" b="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int</a:t>
            </a:r>
            <a:r>
              <a:rPr lang="en-US" altLang="en-US" sz="1600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)</a:t>
            </a:r>
            <a:r>
              <a:rPr lang="en-US" altLang="en-US" sz="1600" b="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numCells</a:t>
            </a:r>
            <a:r>
              <a:rPr lang="en-US" altLang="en-US" sz="1600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,(</a:t>
            </a:r>
            <a:r>
              <a:rPr lang="en-US" altLang="en-US" sz="1600" b="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int</a:t>
            </a:r>
            <a:r>
              <a:rPr lang="en-US" altLang="en-US" sz="1600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)</a:t>
            </a:r>
            <a:r>
              <a:rPr lang="en-US" altLang="en-US" sz="1600" b="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numNodes</a:t>
            </a:r>
            <a:r>
              <a:rPr lang="en-US" altLang="en-US" sz="1600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,(</a:t>
            </a:r>
            <a:r>
              <a:rPr lang="en-US" altLang="en-US" sz="1600" b="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int</a:t>
            </a:r>
            <a:r>
              <a:rPr lang="en-US" altLang="en-US" sz="1600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)</a:t>
            </a:r>
            <a:r>
              <a:rPr lang="en-US" altLang="en-US" sz="1600" b="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numQPs</a:t>
            </a:r>
            <a:r>
              <a:rPr lang="en-US" altLang="en-US" sz="1600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}); </a:t>
            </a:r>
          </a:p>
          <a:p>
            <a:pPr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Kokkos</a:t>
            </a:r>
            <a:r>
              <a:rPr lang="en-US" altLang="en-US" sz="1600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::Experimental::</a:t>
            </a:r>
            <a:r>
              <a:rPr lang="en-US" altLang="en-US" sz="1600" b="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md_parallel_for</a:t>
            </a:r>
            <a:r>
              <a:rPr lang="en-US" altLang="en-US" sz="1600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&lt;</a:t>
            </a:r>
            <a:r>
              <a:rPr lang="en-US" altLang="en-US" sz="1600" b="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ExecutionSpace</a:t>
            </a:r>
            <a:r>
              <a:rPr lang="en-US" altLang="en-US" sz="1600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&gt;(range,*this); </a:t>
            </a:r>
            <a:endParaRPr lang="en-US" altLang="en-US" sz="400" b="0" dirty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86029" name="Text Box 13"/>
          <p:cNvSpPr txBox="1">
            <a:spLocks noChangeArrowheads="1"/>
          </p:cNvSpPr>
          <p:nvPr/>
        </p:nvSpPr>
        <p:spPr bwMode="auto">
          <a:xfrm>
            <a:off x="0" y="6553200"/>
            <a:ext cx="5772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400" b="0">
                <a:solidFill>
                  <a:schemeClr val="bg1"/>
                </a:solidFill>
                <a:latin typeface="Calibri" panose="020F0502020204030204" pitchFamily="34" charset="0"/>
              </a:rPr>
              <a:t>*  Unified Virtual Memory.</a:t>
            </a:r>
          </a:p>
        </p:txBody>
      </p:sp>
      <p:pic>
        <p:nvPicPr>
          <p:cNvPr id="86030" name="Picture 14" descr="thread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800" y="3968750"/>
            <a:ext cx="1262063" cy="241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31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725" y="4640263"/>
            <a:ext cx="1068388" cy="80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32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713" y="4071938"/>
            <a:ext cx="93345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33" name="Text Box 17"/>
          <p:cNvSpPr txBox="1">
            <a:spLocks noChangeArrowheads="1"/>
          </p:cNvSpPr>
          <p:nvPr/>
        </p:nvSpPr>
        <p:spPr bwMode="auto">
          <a:xfrm>
            <a:off x="2732088" y="2759075"/>
            <a:ext cx="18653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b="0">
                <a:solidFill>
                  <a:schemeClr val="bg2"/>
                </a:solidFill>
                <a:latin typeface="Calibri" panose="020F0502020204030204" pitchFamily="34" charset="0"/>
              </a:rPr>
              <a:t>MPI process </a:t>
            </a:r>
            <a:r>
              <a:rPr lang="en-US" altLang="en-US" sz="1600" b="0" i="1">
                <a:solidFill>
                  <a:schemeClr val="bg2"/>
                </a:solidFill>
                <a:latin typeface="Calibri" panose="020F0502020204030204" pitchFamily="34" charset="0"/>
              </a:rPr>
              <a:t>n</a:t>
            </a:r>
          </a:p>
        </p:txBody>
      </p:sp>
      <p:sp>
        <p:nvSpPr>
          <p:cNvPr id="86034" name="Text Box 18"/>
          <p:cNvSpPr txBox="1">
            <a:spLocks noChangeArrowheads="1"/>
          </p:cNvSpPr>
          <p:nvPr/>
        </p:nvSpPr>
        <p:spPr bwMode="auto">
          <a:xfrm>
            <a:off x="0" y="6553200"/>
            <a:ext cx="5772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400" b="0">
                <a:solidFill>
                  <a:schemeClr val="bg1"/>
                </a:solidFill>
                <a:latin typeface="Calibri" panose="020F0502020204030204" pitchFamily="34" charset="0"/>
              </a:rPr>
              <a:t>*  Unified Virtual Memory.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197" y="1905341"/>
            <a:ext cx="380956" cy="435378"/>
          </a:xfrm>
          <a:prstGeom prst="rect">
            <a:avLst/>
          </a:prstGeom>
        </p:spPr>
      </p:pic>
      <p:sp>
        <p:nvSpPr>
          <p:cNvPr id="19" name="Title 1"/>
          <p:cNvSpPr>
            <a:spLocks noGrp="1"/>
          </p:cNvSpPr>
          <p:nvPr>
            <p:ph type="title" idx="4294967295"/>
          </p:nvPr>
        </p:nvSpPr>
        <p:spPr>
          <a:xfrm>
            <a:off x="73025" y="-9525"/>
            <a:ext cx="8229600" cy="992188"/>
          </a:xfrm>
        </p:spPr>
        <p:txBody>
          <a:bodyPr/>
          <a:lstStyle/>
          <a:p>
            <a:r>
              <a:rPr lang="en-US" altLang="en-US" sz="34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MPI+X FEA via </a:t>
            </a:r>
            <a:r>
              <a:rPr lang="en-US" altLang="en-US" sz="3400" i="1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Kokkos</a:t>
            </a:r>
            <a:r>
              <a:rPr lang="en-US" altLang="en-US" sz="3400" i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900355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-28575" y="1177925"/>
            <a:ext cx="45593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spcBef>
                <a:spcPct val="20000"/>
              </a:spcBef>
              <a:buClr>
                <a:srgbClr val="102E54"/>
              </a:buClr>
              <a:buFontTx/>
              <a:buChar char="•"/>
            </a:pPr>
            <a:r>
              <a:rPr lang="en-US" altLang="en-US" b="1" i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Multi-dimensional parallelism</a:t>
            </a:r>
            <a:r>
              <a:rPr lang="en-US" altLang="en-US" i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en-US" altLang="en-US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for nested for loops via </a:t>
            </a:r>
            <a:r>
              <a:rPr lang="en-US" altLang="en-US" b="0" i="1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Kokkos</a:t>
            </a:r>
            <a:r>
              <a:rPr lang="en-US" altLang="en-US" b="0" i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:</a:t>
            </a:r>
            <a:endParaRPr lang="en-US" altLang="en-US" sz="400" b="0" dirty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2" name="Content Placeholder 2"/>
          <p:cNvSpPr txBox="1">
            <a:spLocks/>
          </p:cNvSpPr>
          <p:nvPr/>
        </p:nvSpPr>
        <p:spPr bwMode="auto">
          <a:xfrm>
            <a:off x="128588" y="1858963"/>
            <a:ext cx="4151312" cy="12414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>
                <a:solidFill>
                  <a:schemeClr val="bg2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for (int cell=0; cell&lt;numCells; ++cell)</a:t>
            </a:r>
          </a:p>
          <a:p>
            <a:pPr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>
                <a:solidFill>
                  <a:schemeClr val="bg2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   for (int node=0; node&lt;numNodes; ++node)</a:t>
            </a:r>
          </a:p>
          <a:p>
            <a:pPr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>
                <a:solidFill>
                  <a:schemeClr val="bg2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       for (int qp=0; qp&lt;numQPs; ++qp)</a:t>
            </a:r>
          </a:p>
          <a:p>
            <a:pPr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>
                <a:solidFill>
                  <a:schemeClr val="bg2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           compute A; </a:t>
            </a:r>
          </a:p>
          <a:p>
            <a:pPr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 </a:t>
            </a:r>
            <a:endParaRPr lang="en-US" altLang="en-US" sz="400" b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6467475" y="228600"/>
            <a:ext cx="2438400" cy="7461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>
                <a:solidFill>
                  <a:srgbClr val="008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Thread </a:t>
            </a:r>
            <a:r>
              <a:rPr lang="en-US" altLang="en-US" sz="1600" b="0" i="1">
                <a:solidFill>
                  <a:srgbClr val="008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1</a:t>
            </a:r>
            <a:r>
              <a:rPr lang="en-US" altLang="en-US" sz="1600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computes A for </a:t>
            </a:r>
          </a:p>
          <a:p>
            <a:pPr algn="ctr"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(cell,node,qp)=(0,0,0)</a:t>
            </a:r>
            <a:endParaRPr lang="en-US" altLang="en-US" sz="400" b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6467475" y="1114425"/>
            <a:ext cx="2438400" cy="7461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>
                <a:solidFill>
                  <a:srgbClr val="008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Thread </a:t>
            </a:r>
            <a:r>
              <a:rPr lang="en-US" altLang="en-US" sz="1600" b="0" i="1">
                <a:solidFill>
                  <a:srgbClr val="008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2</a:t>
            </a:r>
            <a:r>
              <a:rPr lang="en-US" altLang="en-US" sz="1600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computes A for </a:t>
            </a:r>
          </a:p>
          <a:p>
            <a:pPr algn="ctr"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(cell,node,qp)=(0,0,1)</a:t>
            </a:r>
            <a:endParaRPr lang="en-US" altLang="en-US" sz="400" b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902200" y="2381250"/>
            <a:ext cx="4022725" cy="7064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>
                <a:solidFill>
                  <a:srgbClr val="008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Thread </a:t>
            </a:r>
            <a:r>
              <a:rPr lang="en-US" altLang="en-US" sz="1600" b="0" i="1">
                <a:solidFill>
                  <a:srgbClr val="008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N</a:t>
            </a:r>
            <a:r>
              <a:rPr lang="en-US" altLang="en-US" sz="1600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computes A for </a:t>
            </a:r>
          </a:p>
          <a:p>
            <a:pPr algn="ctr"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(cell,node,qp)=(numCells,numNodes,numQPs)</a:t>
            </a:r>
            <a:endParaRPr lang="en-US" altLang="en-US" sz="400" b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85000" name="Line 8"/>
          <p:cNvSpPr>
            <a:spLocks noChangeShapeType="1"/>
          </p:cNvSpPr>
          <p:nvPr/>
        </p:nvSpPr>
        <p:spPr bwMode="auto">
          <a:xfrm flipV="1">
            <a:off x="4279900" y="512763"/>
            <a:ext cx="2187575" cy="165735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001" name="Line 9"/>
          <p:cNvSpPr>
            <a:spLocks noChangeShapeType="1"/>
          </p:cNvSpPr>
          <p:nvPr/>
        </p:nvSpPr>
        <p:spPr bwMode="auto">
          <a:xfrm flipV="1">
            <a:off x="4279900" y="1455738"/>
            <a:ext cx="2187575" cy="1176337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002" name="Line 10"/>
          <p:cNvSpPr>
            <a:spLocks noChangeShapeType="1"/>
          </p:cNvSpPr>
          <p:nvPr/>
        </p:nvSpPr>
        <p:spPr bwMode="auto">
          <a:xfrm flipV="1">
            <a:off x="4279900" y="2844800"/>
            <a:ext cx="6223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-3175" y="3968750"/>
            <a:ext cx="7867650" cy="194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spcBef>
                <a:spcPct val="20000"/>
              </a:spcBef>
              <a:buClr>
                <a:srgbClr val="102E54"/>
              </a:buClr>
              <a:buFontTx/>
              <a:buChar char="•"/>
            </a:pPr>
            <a:r>
              <a:rPr lang="en-US" altLang="en-US" b="0" dirty="0" err="1">
                <a:solidFill>
                  <a:srgbClr val="FF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ExecutionSpace</a:t>
            </a:r>
            <a:r>
              <a:rPr lang="en-US" altLang="en-US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defined at </a:t>
            </a:r>
            <a:r>
              <a:rPr lang="en-US" altLang="en-US" b="1" i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compile time</a:t>
            </a:r>
            <a:r>
              <a:rPr lang="en-US" altLang="en-US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, e.g.</a:t>
            </a:r>
          </a:p>
          <a:p>
            <a:pPr lvl="1"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b="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typedef</a:t>
            </a:r>
            <a:r>
              <a:rPr lang="en-US" altLang="en-US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en-US" altLang="en-US" b="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Kokkos</a:t>
            </a:r>
            <a:r>
              <a:rPr lang="en-US" altLang="en-US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::</a:t>
            </a:r>
            <a:r>
              <a:rPr lang="en-US" altLang="en-US" b="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OpenMP</a:t>
            </a:r>
            <a:r>
              <a:rPr lang="en-US" altLang="en-US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en-US" altLang="en-US" b="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ExecutionSpace</a:t>
            </a:r>
            <a:r>
              <a:rPr lang="en-US" altLang="en-US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; //</a:t>
            </a:r>
            <a:r>
              <a:rPr lang="en-US" altLang="en-US" b="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MPI+OpenMP</a:t>
            </a:r>
            <a:endParaRPr lang="en-US" altLang="en-US" b="0" dirty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lvl="1"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b="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typedef</a:t>
            </a:r>
            <a:r>
              <a:rPr lang="en-US" altLang="en-US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en-US" altLang="en-US" b="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Kokkos</a:t>
            </a:r>
            <a:r>
              <a:rPr lang="en-US" altLang="en-US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::CUDA </a:t>
            </a:r>
            <a:r>
              <a:rPr lang="en-US" altLang="en-US" b="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ExecutionSpace</a:t>
            </a:r>
            <a:r>
              <a:rPr lang="en-US" altLang="en-US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; //MPI+CUDA</a:t>
            </a:r>
          </a:p>
          <a:p>
            <a:pPr lvl="1"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b="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typedef</a:t>
            </a:r>
            <a:r>
              <a:rPr lang="en-US" altLang="en-US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en-US" altLang="en-US" b="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Kokkos</a:t>
            </a:r>
            <a:r>
              <a:rPr lang="en-US" altLang="en-US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::Serial </a:t>
            </a:r>
            <a:r>
              <a:rPr lang="en-US" altLang="en-US" b="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ExecutionSpace</a:t>
            </a:r>
            <a:r>
              <a:rPr lang="en-US" altLang="en-US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; //MPI-only</a:t>
            </a:r>
          </a:p>
        </p:txBody>
      </p:sp>
      <p:pic>
        <p:nvPicPr>
          <p:cNvPr id="85006" name="Picture 14" descr="thread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800" y="3968750"/>
            <a:ext cx="1262063" cy="241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007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725" y="4640263"/>
            <a:ext cx="1068388" cy="80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8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713" y="4071938"/>
            <a:ext cx="93345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009" name="Text Box 17"/>
          <p:cNvSpPr txBox="1">
            <a:spLocks noChangeArrowheads="1"/>
          </p:cNvSpPr>
          <p:nvPr/>
        </p:nvSpPr>
        <p:spPr bwMode="auto">
          <a:xfrm>
            <a:off x="2732088" y="2759075"/>
            <a:ext cx="18653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b="0">
                <a:solidFill>
                  <a:schemeClr val="bg2"/>
                </a:solidFill>
                <a:latin typeface="Calibri" panose="020F0502020204030204" pitchFamily="34" charset="0"/>
              </a:rPr>
              <a:t>MPI process </a:t>
            </a:r>
            <a:r>
              <a:rPr lang="en-US" altLang="en-US" sz="1600" b="0" i="1">
                <a:solidFill>
                  <a:schemeClr val="bg2"/>
                </a:solidFill>
                <a:latin typeface="Calibri" panose="020F0502020204030204" pitchFamily="34" charset="0"/>
              </a:rPr>
              <a:t>n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197" y="1905341"/>
            <a:ext cx="380956" cy="435378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title" idx="4294967295"/>
          </p:nvPr>
        </p:nvSpPr>
        <p:spPr>
          <a:xfrm>
            <a:off x="73025" y="-9525"/>
            <a:ext cx="8229600" cy="992188"/>
          </a:xfrm>
        </p:spPr>
        <p:txBody>
          <a:bodyPr/>
          <a:lstStyle/>
          <a:p>
            <a:r>
              <a:rPr lang="en-US" altLang="en-US" sz="34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MPI+X FEA via </a:t>
            </a:r>
            <a:r>
              <a:rPr lang="en-US" altLang="en-US" sz="3400" i="1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Kokkos</a:t>
            </a:r>
            <a:r>
              <a:rPr lang="en-US" altLang="en-US" sz="3400" i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128589" y="3252788"/>
            <a:ext cx="6577012" cy="660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computeA_Policy</a:t>
            </a:r>
            <a:r>
              <a:rPr lang="en-US" altLang="en-US" sz="1600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range({0,0,0},{(</a:t>
            </a:r>
            <a:r>
              <a:rPr lang="en-US" altLang="en-US" sz="1600" b="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int</a:t>
            </a:r>
            <a:r>
              <a:rPr lang="en-US" altLang="en-US" sz="1600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)</a:t>
            </a:r>
            <a:r>
              <a:rPr lang="en-US" altLang="en-US" sz="1600" b="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numCells</a:t>
            </a:r>
            <a:r>
              <a:rPr lang="en-US" altLang="en-US" sz="1600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,(</a:t>
            </a:r>
            <a:r>
              <a:rPr lang="en-US" altLang="en-US" sz="1600" b="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int</a:t>
            </a:r>
            <a:r>
              <a:rPr lang="en-US" altLang="en-US" sz="1600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)</a:t>
            </a:r>
            <a:r>
              <a:rPr lang="en-US" altLang="en-US" sz="1600" b="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numNodes</a:t>
            </a:r>
            <a:r>
              <a:rPr lang="en-US" altLang="en-US" sz="1600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,(</a:t>
            </a:r>
            <a:r>
              <a:rPr lang="en-US" altLang="en-US" sz="1600" b="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int</a:t>
            </a:r>
            <a:r>
              <a:rPr lang="en-US" altLang="en-US" sz="1600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)</a:t>
            </a:r>
            <a:r>
              <a:rPr lang="en-US" altLang="en-US" sz="1600" b="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numQPs</a:t>
            </a:r>
            <a:r>
              <a:rPr lang="en-US" altLang="en-US" sz="1600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}); </a:t>
            </a:r>
          </a:p>
          <a:p>
            <a:pPr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Kokkos</a:t>
            </a:r>
            <a:r>
              <a:rPr lang="en-US" altLang="en-US" sz="1600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::Experimental::</a:t>
            </a:r>
            <a:r>
              <a:rPr lang="en-US" altLang="en-US" sz="1600" b="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md_parallel_for</a:t>
            </a:r>
            <a:r>
              <a:rPr lang="en-US" altLang="en-US" sz="1600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&lt;</a:t>
            </a:r>
            <a:r>
              <a:rPr lang="en-US" altLang="en-US" sz="1600" b="0" dirty="0" err="1">
                <a:solidFill>
                  <a:srgbClr val="FF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ExecutionSpace</a:t>
            </a:r>
            <a:r>
              <a:rPr lang="en-US" altLang="en-US" sz="1600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&gt;(range,*this); </a:t>
            </a:r>
            <a:endParaRPr lang="en-US" altLang="en-US" sz="400" b="0" dirty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3221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-28575" y="1177925"/>
            <a:ext cx="45593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spcBef>
                <a:spcPct val="20000"/>
              </a:spcBef>
              <a:buClr>
                <a:srgbClr val="102E54"/>
              </a:buClr>
              <a:buFontTx/>
              <a:buChar char="•"/>
            </a:pPr>
            <a:r>
              <a:rPr lang="en-US" altLang="en-US" b="1" i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Multi-dimensional parallelism </a:t>
            </a:r>
            <a:r>
              <a:rPr lang="en-US" altLang="en-US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for nested for loops via </a:t>
            </a:r>
            <a:r>
              <a:rPr lang="en-US" altLang="en-US" b="0" i="1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Kokkos</a:t>
            </a:r>
            <a:r>
              <a:rPr lang="en-US" altLang="en-US" b="0" i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:</a:t>
            </a:r>
            <a:endParaRPr lang="en-US" altLang="en-US" sz="400" b="0" dirty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2" name="Content Placeholder 2"/>
          <p:cNvSpPr txBox="1">
            <a:spLocks/>
          </p:cNvSpPr>
          <p:nvPr/>
        </p:nvSpPr>
        <p:spPr bwMode="auto">
          <a:xfrm>
            <a:off x="128588" y="1858963"/>
            <a:ext cx="4151312" cy="12414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>
                <a:solidFill>
                  <a:schemeClr val="bg2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for (int cell=0; cell&lt;numCells; ++cell)</a:t>
            </a:r>
          </a:p>
          <a:p>
            <a:pPr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>
                <a:solidFill>
                  <a:schemeClr val="bg2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   for (int node=0; node&lt;numNodes; ++node)</a:t>
            </a:r>
          </a:p>
          <a:p>
            <a:pPr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>
                <a:solidFill>
                  <a:schemeClr val="bg2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       for (int qp=0; qp&lt;numQPs; ++qp)</a:t>
            </a:r>
          </a:p>
          <a:p>
            <a:pPr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>
                <a:solidFill>
                  <a:schemeClr val="bg2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           compute A; </a:t>
            </a:r>
          </a:p>
          <a:p>
            <a:pPr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b="0">
                <a:solidFill>
                  <a:schemeClr val="bg2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 </a:t>
            </a:r>
            <a:endParaRPr lang="en-US" altLang="en-US" sz="400" b="0">
              <a:solidFill>
                <a:schemeClr val="bg2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6467475" y="228600"/>
            <a:ext cx="2438400" cy="7461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>
                <a:solidFill>
                  <a:srgbClr val="008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Thread </a:t>
            </a:r>
            <a:r>
              <a:rPr lang="en-US" altLang="en-US" sz="1600" b="0" i="1">
                <a:solidFill>
                  <a:srgbClr val="008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1</a:t>
            </a:r>
            <a:r>
              <a:rPr lang="en-US" altLang="en-US" sz="1600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computes A for </a:t>
            </a:r>
          </a:p>
          <a:p>
            <a:pPr algn="ctr"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(cell,node,qp)=(0,0,0)</a:t>
            </a:r>
            <a:endParaRPr lang="en-US" altLang="en-US" sz="400" b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6467475" y="1114425"/>
            <a:ext cx="2438400" cy="7461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>
                <a:solidFill>
                  <a:srgbClr val="008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Thread </a:t>
            </a:r>
            <a:r>
              <a:rPr lang="en-US" altLang="en-US" sz="1600" b="0" i="1">
                <a:solidFill>
                  <a:srgbClr val="008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2</a:t>
            </a:r>
            <a:r>
              <a:rPr lang="en-US" altLang="en-US" sz="1600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computes A for </a:t>
            </a:r>
          </a:p>
          <a:p>
            <a:pPr algn="ctr"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(cell,node,qp)=(0,0,1)</a:t>
            </a:r>
            <a:endParaRPr lang="en-US" altLang="en-US" sz="400" b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902200" y="2381250"/>
            <a:ext cx="4022725" cy="7064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>
                <a:solidFill>
                  <a:srgbClr val="008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Thread </a:t>
            </a:r>
            <a:r>
              <a:rPr lang="en-US" altLang="en-US" sz="1600" b="0" i="1">
                <a:solidFill>
                  <a:srgbClr val="008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N</a:t>
            </a:r>
            <a:r>
              <a:rPr lang="en-US" altLang="en-US" sz="1600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computes A for </a:t>
            </a:r>
          </a:p>
          <a:p>
            <a:pPr algn="ctr"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(cell,node,qp)=(numCells,numNodes,numQPs)</a:t>
            </a:r>
            <a:endParaRPr lang="en-US" altLang="en-US" sz="400" b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66586" name="Line 26"/>
          <p:cNvSpPr>
            <a:spLocks noChangeShapeType="1"/>
          </p:cNvSpPr>
          <p:nvPr/>
        </p:nvSpPr>
        <p:spPr bwMode="auto">
          <a:xfrm flipV="1">
            <a:off x="4279900" y="512763"/>
            <a:ext cx="2187575" cy="165735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587" name="Line 27"/>
          <p:cNvSpPr>
            <a:spLocks noChangeShapeType="1"/>
          </p:cNvSpPr>
          <p:nvPr/>
        </p:nvSpPr>
        <p:spPr bwMode="auto">
          <a:xfrm flipV="1">
            <a:off x="4279900" y="1455738"/>
            <a:ext cx="2187575" cy="1176337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588" name="Line 28"/>
          <p:cNvSpPr>
            <a:spLocks noChangeShapeType="1"/>
          </p:cNvSpPr>
          <p:nvPr/>
        </p:nvSpPr>
        <p:spPr bwMode="auto">
          <a:xfrm flipV="1">
            <a:off x="4279900" y="2844800"/>
            <a:ext cx="6223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-3175" y="3968750"/>
            <a:ext cx="7867650" cy="194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spcBef>
                <a:spcPct val="20000"/>
              </a:spcBef>
              <a:buClr>
                <a:srgbClr val="102E54"/>
              </a:buClr>
              <a:buFontTx/>
              <a:buChar char="•"/>
            </a:pPr>
            <a:r>
              <a:rPr lang="en-US" altLang="en-US" b="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ExecutionSpace</a:t>
            </a:r>
            <a:r>
              <a:rPr lang="en-US" altLang="en-US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defined at </a:t>
            </a:r>
            <a:r>
              <a:rPr lang="en-US" altLang="en-US" b="1" i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compile time</a:t>
            </a:r>
            <a:r>
              <a:rPr lang="en-US" altLang="en-US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, e.g.</a:t>
            </a:r>
          </a:p>
          <a:p>
            <a:pPr lvl="1"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b="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typedef</a:t>
            </a:r>
            <a:r>
              <a:rPr lang="en-US" altLang="en-US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en-US" altLang="en-US" b="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Kokkos</a:t>
            </a:r>
            <a:r>
              <a:rPr lang="en-US" altLang="en-US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::</a:t>
            </a:r>
            <a:r>
              <a:rPr lang="en-US" altLang="en-US" b="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OpenMP</a:t>
            </a:r>
            <a:r>
              <a:rPr lang="en-US" altLang="en-US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en-US" altLang="en-US" b="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ExecutionSpace</a:t>
            </a:r>
            <a:r>
              <a:rPr lang="en-US" altLang="en-US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; //</a:t>
            </a:r>
            <a:r>
              <a:rPr lang="en-US" altLang="en-US" b="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MPI+OpenMP</a:t>
            </a:r>
            <a:endParaRPr lang="en-US" altLang="en-US" b="0" dirty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lvl="1"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b="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typedef</a:t>
            </a:r>
            <a:r>
              <a:rPr lang="en-US" altLang="en-US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en-US" altLang="en-US" b="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Kokkos</a:t>
            </a:r>
            <a:r>
              <a:rPr lang="en-US" altLang="en-US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::CUDA </a:t>
            </a:r>
            <a:r>
              <a:rPr lang="en-US" altLang="en-US" b="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ExecutionSpace</a:t>
            </a:r>
            <a:r>
              <a:rPr lang="en-US" altLang="en-US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; //MPI+CUDA</a:t>
            </a:r>
          </a:p>
          <a:p>
            <a:pPr lvl="1"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b="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typedef</a:t>
            </a:r>
            <a:r>
              <a:rPr lang="en-US" altLang="en-US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en-US" altLang="en-US" b="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Kokkos</a:t>
            </a:r>
            <a:r>
              <a:rPr lang="en-US" altLang="en-US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::Serial </a:t>
            </a:r>
            <a:r>
              <a:rPr lang="en-US" altLang="en-US" b="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ExecutionSpace</a:t>
            </a:r>
            <a:r>
              <a:rPr lang="en-US" altLang="en-US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; //MPI-only</a:t>
            </a:r>
          </a:p>
          <a:p>
            <a:pPr lvl="1" defTabSz="914400">
              <a:spcBef>
                <a:spcPct val="20000"/>
              </a:spcBef>
              <a:buClr>
                <a:srgbClr val="102E54"/>
              </a:buClr>
            </a:pPr>
            <a:endParaRPr lang="en-US" altLang="en-US" sz="400" b="0" dirty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defTabSz="914400">
              <a:spcBef>
                <a:spcPct val="20000"/>
              </a:spcBef>
              <a:buClr>
                <a:srgbClr val="102E54"/>
              </a:buClr>
              <a:buFontTx/>
              <a:buChar char="•"/>
            </a:pPr>
            <a:r>
              <a:rPr lang="en-US" altLang="en-US" b="1" i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Atomics</a:t>
            </a:r>
            <a:r>
              <a:rPr lang="en-US" altLang="en-US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en-US" altLang="en-US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used to scatter local data to global data structures</a:t>
            </a:r>
          </a:p>
          <a:p>
            <a:pPr lvl="1"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b="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Kokkos</a:t>
            </a:r>
            <a:r>
              <a:rPr lang="en-US" altLang="en-US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::</a:t>
            </a:r>
            <a:r>
              <a:rPr lang="en-US" altLang="en-US" b="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atomic_fetch_add</a:t>
            </a:r>
            <a:endParaRPr lang="en-US" altLang="en-US" b="0" dirty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pic>
        <p:nvPicPr>
          <p:cNvPr id="66592" name="Picture 32" descr="thread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800" y="3968750"/>
            <a:ext cx="1262063" cy="241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9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725" y="4640263"/>
            <a:ext cx="1068388" cy="80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97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713" y="4071938"/>
            <a:ext cx="93345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99" name="Text Box 39"/>
          <p:cNvSpPr txBox="1">
            <a:spLocks noChangeArrowheads="1"/>
          </p:cNvSpPr>
          <p:nvPr/>
        </p:nvSpPr>
        <p:spPr bwMode="auto">
          <a:xfrm>
            <a:off x="2732088" y="2759075"/>
            <a:ext cx="18653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spcBef>
                <a:spcPct val="50000"/>
              </a:spcBef>
            </a:pPr>
            <a:r>
              <a:rPr lang="en-US" altLang="en-US" sz="1600" b="0">
                <a:solidFill>
                  <a:schemeClr val="bg2"/>
                </a:solidFill>
                <a:latin typeface="Calibri" panose="020F0502020204030204" pitchFamily="34" charset="0"/>
              </a:rPr>
              <a:t>MPI process </a:t>
            </a:r>
            <a:r>
              <a:rPr lang="en-US" altLang="en-US" sz="1600" b="0" i="1">
                <a:solidFill>
                  <a:schemeClr val="bg2"/>
                </a:solidFill>
                <a:latin typeface="Calibri" panose="020F0502020204030204" pitchFamily="34" charset="0"/>
              </a:rPr>
              <a:t>n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197" y="1905341"/>
            <a:ext cx="380956" cy="435378"/>
          </a:xfrm>
          <a:prstGeom prst="rect">
            <a:avLst/>
          </a:prstGeom>
        </p:spPr>
      </p:pic>
      <p:sp>
        <p:nvSpPr>
          <p:cNvPr id="19" name="Title 1"/>
          <p:cNvSpPr>
            <a:spLocks noGrp="1"/>
          </p:cNvSpPr>
          <p:nvPr>
            <p:ph type="title" idx="4294967295"/>
          </p:nvPr>
        </p:nvSpPr>
        <p:spPr>
          <a:xfrm>
            <a:off x="73025" y="-9525"/>
            <a:ext cx="8229600" cy="992188"/>
          </a:xfrm>
        </p:spPr>
        <p:txBody>
          <a:bodyPr/>
          <a:lstStyle/>
          <a:p>
            <a:r>
              <a:rPr lang="en-US" altLang="en-US" sz="34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MPI+X FEA via </a:t>
            </a:r>
            <a:r>
              <a:rPr lang="en-US" altLang="en-US" sz="3400" i="1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Kokkos</a:t>
            </a:r>
            <a:r>
              <a:rPr lang="en-US" altLang="en-US" sz="3400" i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128589" y="3252788"/>
            <a:ext cx="6577012" cy="660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computeA_Policy</a:t>
            </a:r>
            <a:r>
              <a:rPr lang="en-US" altLang="en-US" sz="1600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range({0,0,0},{(</a:t>
            </a:r>
            <a:r>
              <a:rPr lang="en-US" altLang="en-US" sz="1600" b="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int</a:t>
            </a:r>
            <a:r>
              <a:rPr lang="en-US" altLang="en-US" sz="1600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)</a:t>
            </a:r>
            <a:r>
              <a:rPr lang="en-US" altLang="en-US" sz="1600" b="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numCells</a:t>
            </a:r>
            <a:r>
              <a:rPr lang="en-US" altLang="en-US" sz="1600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,(</a:t>
            </a:r>
            <a:r>
              <a:rPr lang="en-US" altLang="en-US" sz="1600" b="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int</a:t>
            </a:r>
            <a:r>
              <a:rPr lang="en-US" altLang="en-US" sz="1600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)</a:t>
            </a:r>
            <a:r>
              <a:rPr lang="en-US" altLang="en-US" sz="1600" b="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numNodes</a:t>
            </a:r>
            <a:r>
              <a:rPr lang="en-US" altLang="en-US" sz="1600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,(</a:t>
            </a:r>
            <a:r>
              <a:rPr lang="en-US" altLang="en-US" sz="1600" b="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int</a:t>
            </a:r>
            <a:r>
              <a:rPr lang="en-US" altLang="en-US" sz="1600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)</a:t>
            </a:r>
            <a:r>
              <a:rPr lang="en-US" altLang="en-US" sz="1600" b="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numQPs</a:t>
            </a:r>
            <a:r>
              <a:rPr lang="en-US" altLang="en-US" sz="1600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}); </a:t>
            </a:r>
          </a:p>
          <a:p>
            <a:pPr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Kokkos</a:t>
            </a:r>
            <a:r>
              <a:rPr lang="en-US" altLang="en-US" sz="1600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::Experimental::</a:t>
            </a:r>
            <a:r>
              <a:rPr lang="en-US" altLang="en-US" sz="1600" b="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md_parallel_for</a:t>
            </a:r>
            <a:r>
              <a:rPr lang="en-US" altLang="en-US" sz="1600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&lt;</a:t>
            </a:r>
            <a:r>
              <a:rPr lang="en-US" altLang="en-US" sz="1600" b="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ExecutionSpace</a:t>
            </a:r>
            <a:r>
              <a:rPr lang="en-US" altLang="en-US" sz="1600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&gt;(range,*this); </a:t>
            </a:r>
            <a:endParaRPr lang="en-US" altLang="en-US" sz="400" b="0" dirty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653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-28575" y="1177925"/>
            <a:ext cx="45593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spcBef>
                <a:spcPct val="20000"/>
              </a:spcBef>
              <a:buClr>
                <a:srgbClr val="102E54"/>
              </a:buClr>
              <a:buFontTx/>
              <a:buChar char="•"/>
            </a:pPr>
            <a:r>
              <a:rPr lang="en-US" altLang="en-US" b="1" i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Multi-dimensional parallelism </a:t>
            </a:r>
            <a:r>
              <a:rPr lang="en-US" altLang="en-US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for nested for loops via </a:t>
            </a:r>
            <a:r>
              <a:rPr lang="en-US" altLang="en-US" b="0" i="1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Kokkos</a:t>
            </a:r>
            <a:r>
              <a:rPr lang="en-US" altLang="en-US" b="0" i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:</a:t>
            </a:r>
            <a:endParaRPr lang="en-US" altLang="en-US" sz="400" b="0" dirty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2" name="Content Placeholder 2"/>
          <p:cNvSpPr txBox="1">
            <a:spLocks/>
          </p:cNvSpPr>
          <p:nvPr/>
        </p:nvSpPr>
        <p:spPr bwMode="auto">
          <a:xfrm>
            <a:off x="128588" y="1858963"/>
            <a:ext cx="4151312" cy="12414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>
                <a:solidFill>
                  <a:schemeClr val="bg2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for (int cell=0; cell&lt;numCells; ++cell)</a:t>
            </a:r>
          </a:p>
          <a:p>
            <a:pPr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>
                <a:solidFill>
                  <a:schemeClr val="bg2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   for (int node=0; node&lt;numNodes; ++node)</a:t>
            </a:r>
          </a:p>
          <a:p>
            <a:pPr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>
                <a:solidFill>
                  <a:schemeClr val="bg2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       for (int qp=0; qp&lt;numQPs; ++qp)</a:t>
            </a:r>
          </a:p>
          <a:p>
            <a:pPr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>
                <a:solidFill>
                  <a:schemeClr val="bg2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           compute A; </a:t>
            </a:r>
          </a:p>
          <a:p>
            <a:pPr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b="0">
                <a:solidFill>
                  <a:schemeClr val="bg2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 </a:t>
            </a:r>
            <a:endParaRPr lang="en-US" altLang="en-US" sz="400" b="0">
              <a:solidFill>
                <a:schemeClr val="bg2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6467475" y="228600"/>
            <a:ext cx="2438400" cy="7461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>
                <a:solidFill>
                  <a:srgbClr val="008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Thread </a:t>
            </a:r>
            <a:r>
              <a:rPr lang="en-US" altLang="en-US" sz="1600" b="0" i="1">
                <a:solidFill>
                  <a:srgbClr val="008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1</a:t>
            </a:r>
            <a:r>
              <a:rPr lang="en-US" altLang="en-US" sz="1600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computes A for </a:t>
            </a:r>
          </a:p>
          <a:p>
            <a:pPr algn="ctr"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(cell,node,qp)=(0,0,0)</a:t>
            </a:r>
            <a:endParaRPr lang="en-US" altLang="en-US" sz="400" b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6467475" y="1114425"/>
            <a:ext cx="2438400" cy="7461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>
                <a:solidFill>
                  <a:srgbClr val="008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Thread </a:t>
            </a:r>
            <a:r>
              <a:rPr lang="en-US" altLang="en-US" sz="1600" b="0" i="1">
                <a:solidFill>
                  <a:srgbClr val="008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2</a:t>
            </a:r>
            <a:r>
              <a:rPr lang="en-US" altLang="en-US" sz="1600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computes A for </a:t>
            </a:r>
          </a:p>
          <a:p>
            <a:pPr algn="ctr"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(cell,node,qp)=(0,0,1)</a:t>
            </a:r>
            <a:endParaRPr lang="en-US" altLang="en-US" sz="400" b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902200" y="2381250"/>
            <a:ext cx="4022725" cy="7064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>
                <a:solidFill>
                  <a:srgbClr val="008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Thread </a:t>
            </a:r>
            <a:r>
              <a:rPr lang="en-US" altLang="en-US" sz="1600" b="0" i="1">
                <a:solidFill>
                  <a:srgbClr val="008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N</a:t>
            </a:r>
            <a:r>
              <a:rPr lang="en-US" altLang="en-US" sz="1600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computes A for </a:t>
            </a:r>
          </a:p>
          <a:p>
            <a:pPr algn="ctr"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(cell,node,qp)=(numCells,numNodes,numQPs)</a:t>
            </a:r>
            <a:endParaRPr lang="en-US" altLang="en-US" sz="400" b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87048" name="Line 8"/>
          <p:cNvSpPr>
            <a:spLocks noChangeShapeType="1"/>
          </p:cNvSpPr>
          <p:nvPr/>
        </p:nvSpPr>
        <p:spPr bwMode="auto">
          <a:xfrm flipV="1">
            <a:off x="4279900" y="512763"/>
            <a:ext cx="2187575" cy="165735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49" name="Line 9"/>
          <p:cNvSpPr>
            <a:spLocks noChangeShapeType="1"/>
          </p:cNvSpPr>
          <p:nvPr/>
        </p:nvSpPr>
        <p:spPr bwMode="auto">
          <a:xfrm flipV="1">
            <a:off x="4279900" y="1455738"/>
            <a:ext cx="2187575" cy="1176337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50" name="Line 10"/>
          <p:cNvSpPr>
            <a:spLocks noChangeShapeType="1"/>
          </p:cNvSpPr>
          <p:nvPr/>
        </p:nvSpPr>
        <p:spPr bwMode="auto">
          <a:xfrm flipV="1">
            <a:off x="4279900" y="2844800"/>
            <a:ext cx="6223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-3175" y="3968750"/>
            <a:ext cx="7867650" cy="194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spcBef>
                <a:spcPct val="20000"/>
              </a:spcBef>
              <a:buClr>
                <a:srgbClr val="102E54"/>
              </a:buClr>
              <a:buFontTx/>
              <a:buChar char="•"/>
            </a:pPr>
            <a:r>
              <a:rPr lang="en-US" altLang="en-US" b="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ExecutionSpace</a:t>
            </a:r>
            <a:r>
              <a:rPr lang="en-US" altLang="en-US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defined at </a:t>
            </a:r>
            <a:r>
              <a:rPr lang="en-US" altLang="en-US" b="1" i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compile time</a:t>
            </a:r>
            <a:r>
              <a:rPr lang="en-US" altLang="en-US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, e.g.</a:t>
            </a:r>
          </a:p>
          <a:p>
            <a:pPr lvl="1"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b="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typedef</a:t>
            </a:r>
            <a:r>
              <a:rPr lang="en-US" altLang="en-US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en-US" altLang="en-US" b="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Kokkos</a:t>
            </a:r>
            <a:r>
              <a:rPr lang="en-US" altLang="en-US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::</a:t>
            </a:r>
            <a:r>
              <a:rPr lang="en-US" altLang="en-US" b="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OpenMP</a:t>
            </a:r>
            <a:r>
              <a:rPr lang="en-US" altLang="en-US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en-US" altLang="en-US" b="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ExecutionSpace</a:t>
            </a:r>
            <a:r>
              <a:rPr lang="en-US" altLang="en-US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; //</a:t>
            </a:r>
            <a:r>
              <a:rPr lang="en-US" altLang="en-US" b="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MPI+OpenMP</a:t>
            </a:r>
            <a:endParaRPr lang="en-US" altLang="en-US" b="0" dirty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lvl="1"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b="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typedef</a:t>
            </a:r>
            <a:r>
              <a:rPr lang="en-US" altLang="en-US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en-US" altLang="en-US" b="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Kokkos</a:t>
            </a:r>
            <a:r>
              <a:rPr lang="en-US" altLang="en-US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::CUDA </a:t>
            </a:r>
            <a:r>
              <a:rPr lang="en-US" altLang="en-US" b="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ExecutionSpace</a:t>
            </a:r>
            <a:r>
              <a:rPr lang="en-US" altLang="en-US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; //MPI+CUDA</a:t>
            </a:r>
          </a:p>
          <a:p>
            <a:pPr lvl="1"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b="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typedef</a:t>
            </a:r>
            <a:r>
              <a:rPr lang="en-US" altLang="en-US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en-US" altLang="en-US" b="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Kokkos</a:t>
            </a:r>
            <a:r>
              <a:rPr lang="en-US" altLang="en-US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::Serial </a:t>
            </a:r>
            <a:r>
              <a:rPr lang="en-US" altLang="en-US" b="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ExecutionSpace</a:t>
            </a:r>
            <a:r>
              <a:rPr lang="en-US" altLang="en-US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; //MPI-only</a:t>
            </a:r>
          </a:p>
          <a:p>
            <a:pPr lvl="1" defTabSz="914400">
              <a:spcBef>
                <a:spcPct val="20000"/>
              </a:spcBef>
              <a:buClr>
                <a:srgbClr val="102E54"/>
              </a:buClr>
            </a:pPr>
            <a:endParaRPr lang="en-US" altLang="en-US" sz="400" b="0" dirty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defTabSz="914400">
              <a:spcBef>
                <a:spcPct val="20000"/>
              </a:spcBef>
              <a:buClr>
                <a:srgbClr val="102E54"/>
              </a:buClr>
              <a:buFontTx/>
              <a:buChar char="•"/>
            </a:pPr>
            <a:r>
              <a:rPr lang="en-US" altLang="en-US" b="1" i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Atomics</a:t>
            </a:r>
            <a:r>
              <a:rPr lang="en-US" altLang="en-US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en-US" altLang="en-US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used to scatter local data to global data structures</a:t>
            </a:r>
          </a:p>
          <a:p>
            <a:pPr lvl="1"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b="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Kokkos</a:t>
            </a:r>
            <a:r>
              <a:rPr lang="en-US" altLang="en-US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::</a:t>
            </a:r>
            <a:r>
              <a:rPr lang="en-US" altLang="en-US" b="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atomic_fetch_add</a:t>
            </a:r>
            <a:endParaRPr lang="en-US" altLang="en-US" b="0" dirty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lvl="1" defTabSz="914400">
              <a:spcBef>
                <a:spcPct val="20000"/>
              </a:spcBef>
              <a:buClr>
                <a:srgbClr val="102E54"/>
              </a:buClr>
            </a:pPr>
            <a:endParaRPr lang="en-US" altLang="en-US" sz="400" b="0" dirty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defTabSz="914400">
              <a:spcBef>
                <a:spcPct val="20000"/>
              </a:spcBef>
              <a:buClr>
                <a:srgbClr val="102E54"/>
              </a:buClr>
              <a:buFontTx/>
              <a:buChar char="•"/>
            </a:pPr>
            <a:r>
              <a:rPr lang="en-US" altLang="en-US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For MPI+CUDA, data transfer from host to device handled by </a:t>
            </a:r>
            <a:r>
              <a:rPr lang="en-US" altLang="en-US" b="1" i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CUDA UVM</a:t>
            </a:r>
            <a:r>
              <a:rPr lang="en-US" altLang="en-US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*.</a:t>
            </a:r>
          </a:p>
        </p:txBody>
      </p:sp>
      <p:sp>
        <p:nvSpPr>
          <p:cNvPr id="87053" name="Text Box 13"/>
          <p:cNvSpPr txBox="1">
            <a:spLocks noChangeArrowheads="1"/>
          </p:cNvSpPr>
          <p:nvPr/>
        </p:nvSpPr>
        <p:spPr bwMode="auto">
          <a:xfrm>
            <a:off x="0" y="6553200"/>
            <a:ext cx="5772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400" b="0">
                <a:solidFill>
                  <a:schemeClr val="bg1"/>
                </a:solidFill>
                <a:latin typeface="Calibri" panose="020F0502020204030204" pitchFamily="34" charset="0"/>
              </a:rPr>
              <a:t>*  Unified Virtual Memory.</a:t>
            </a:r>
          </a:p>
        </p:txBody>
      </p:sp>
      <p:pic>
        <p:nvPicPr>
          <p:cNvPr id="87054" name="Picture 14" descr="thread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800" y="3968750"/>
            <a:ext cx="1262063" cy="241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5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725" y="4640263"/>
            <a:ext cx="1068388" cy="80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713" y="4071938"/>
            <a:ext cx="93345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57" name="Text Box 17"/>
          <p:cNvSpPr txBox="1">
            <a:spLocks noChangeArrowheads="1"/>
          </p:cNvSpPr>
          <p:nvPr/>
        </p:nvSpPr>
        <p:spPr bwMode="auto">
          <a:xfrm>
            <a:off x="2732088" y="2759075"/>
            <a:ext cx="18653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b="0">
                <a:solidFill>
                  <a:schemeClr val="bg2"/>
                </a:solidFill>
                <a:latin typeface="Calibri" panose="020F0502020204030204" pitchFamily="34" charset="0"/>
              </a:rPr>
              <a:t>MPI process </a:t>
            </a:r>
            <a:r>
              <a:rPr lang="en-US" altLang="en-US" sz="1600" b="0" i="1">
                <a:solidFill>
                  <a:schemeClr val="bg2"/>
                </a:solidFill>
                <a:latin typeface="Calibri" panose="020F0502020204030204" pitchFamily="34" charset="0"/>
              </a:rPr>
              <a:t>n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197" y="1905341"/>
            <a:ext cx="380956" cy="435378"/>
          </a:xfrm>
          <a:prstGeom prst="rect">
            <a:avLst/>
          </a:prstGeom>
        </p:spPr>
      </p:pic>
      <p:sp>
        <p:nvSpPr>
          <p:cNvPr id="20" name="Title 1"/>
          <p:cNvSpPr>
            <a:spLocks noGrp="1"/>
          </p:cNvSpPr>
          <p:nvPr>
            <p:ph type="title" idx="4294967295"/>
          </p:nvPr>
        </p:nvSpPr>
        <p:spPr>
          <a:xfrm>
            <a:off x="73025" y="-9525"/>
            <a:ext cx="8229600" cy="992188"/>
          </a:xfrm>
        </p:spPr>
        <p:txBody>
          <a:bodyPr/>
          <a:lstStyle/>
          <a:p>
            <a:r>
              <a:rPr lang="en-US" altLang="en-US" sz="34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MPI+X FEA via </a:t>
            </a:r>
            <a:r>
              <a:rPr lang="en-US" altLang="en-US" sz="3400" i="1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Kokkos</a:t>
            </a:r>
            <a:r>
              <a:rPr lang="en-US" altLang="en-US" sz="3400" i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128589" y="3252788"/>
            <a:ext cx="6577012" cy="660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computeA_Policy</a:t>
            </a:r>
            <a:r>
              <a:rPr lang="en-US" altLang="en-US" sz="1600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range({0,0,0},{(</a:t>
            </a:r>
            <a:r>
              <a:rPr lang="en-US" altLang="en-US" sz="1600" b="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int</a:t>
            </a:r>
            <a:r>
              <a:rPr lang="en-US" altLang="en-US" sz="1600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)</a:t>
            </a:r>
            <a:r>
              <a:rPr lang="en-US" altLang="en-US" sz="1600" b="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numCells</a:t>
            </a:r>
            <a:r>
              <a:rPr lang="en-US" altLang="en-US" sz="1600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,(</a:t>
            </a:r>
            <a:r>
              <a:rPr lang="en-US" altLang="en-US" sz="1600" b="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int</a:t>
            </a:r>
            <a:r>
              <a:rPr lang="en-US" altLang="en-US" sz="1600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)</a:t>
            </a:r>
            <a:r>
              <a:rPr lang="en-US" altLang="en-US" sz="1600" b="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numNodes</a:t>
            </a:r>
            <a:r>
              <a:rPr lang="en-US" altLang="en-US" sz="1600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,(</a:t>
            </a:r>
            <a:r>
              <a:rPr lang="en-US" altLang="en-US" sz="1600" b="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int</a:t>
            </a:r>
            <a:r>
              <a:rPr lang="en-US" altLang="en-US" sz="1600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)</a:t>
            </a:r>
            <a:r>
              <a:rPr lang="en-US" altLang="en-US" sz="1600" b="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numQPs</a:t>
            </a:r>
            <a:r>
              <a:rPr lang="en-US" altLang="en-US" sz="1600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}); </a:t>
            </a:r>
          </a:p>
          <a:p>
            <a:pPr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Kokkos</a:t>
            </a:r>
            <a:r>
              <a:rPr lang="en-US" altLang="en-US" sz="1600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::Experimental::</a:t>
            </a:r>
            <a:r>
              <a:rPr lang="en-US" altLang="en-US" sz="1600" b="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md_parallel_for</a:t>
            </a:r>
            <a:r>
              <a:rPr lang="en-US" altLang="en-US" sz="1600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&lt;</a:t>
            </a:r>
            <a:r>
              <a:rPr lang="en-US" altLang="en-US" sz="1600" b="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ExecutionSpace</a:t>
            </a:r>
            <a:r>
              <a:rPr lang="en-US" altLang="en-US" sz="1600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&gt;(range,*this); </a:t>
            </a:r>
            <a:endParaRPr lang="en-US" altLang="en-US" sz="400" b="0" dirty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6597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-28575" y="1177925"/>
            <a:ext cx="45593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spcBef>
                <a:spcPct val="20000"/>
              </a:spcBef>
              <a:buClr>
                <a:srgbClr val="102E54"/>
              </a:buClr>
              <a:buFontTx/>
              <a:buChar char="•"/>
            </a:pPr>
            <a:r>
              <a:rPr lang="en-US" altLang="en-US" b="1" i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Multi-dimensional parallelism </a:t>
            </a:r>
            <a:r>
              <a:rPr lang="en-US" altLang="en-US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for nested for loops via </a:t>
            </a:r>
            <a:r>
              <a:rPr lang="en-US" altLang="en-US" b="0" i="1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Kokkos</a:t>
            </a:r>
            <a:r>
              <a:rPr lang="en-US" altLang="en-US" b="0" i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:</a:t>
            </a:r>
            <a:endParaRPr lang="en-US" altLang="en-US" sz="400" b="0" dirty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2" name="Content Placeholder 2"/>
          <p:cNvSpPr txBox="1">
            <a:spLocks/>
          </p:cNvSpPr>
          <p:nvPr/>
        </p:nvSpPr>
        <p:spPr bwMode="auto">
          <a:xfrm>
            <a:off x="128588" y="1858963"/>
            <a:ext cx="4151312" cy="12414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>
                <a:solidFill>
                  <a:schemeClr val="bg2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for (int cell=0; cell&lt;numCells; ++cell)</a:t>
            </a:r>
          </a:p>
          <a:p>
            <a:pPr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>
                <a:solidFill>
                  <a:schemeClr val="bg2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   for (int node=0; node&lt;numNodes; ++node)</a:t>
            </a:r>
          </a:p>
          <a:p>
            <a:pPr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>
                <a:solidFill>
                  <a:schemeClr val="bg2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       for (int qp=0; qp&lt;numQPs; ++qp)</a:t>
            </a:r>
          </a:p>
          <a:p>
            <a:pPr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>
                <a:solidFill>
                  <a:schemeClr val="bg2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           compute A; </a:t>
            </a:r>
          </a:p>
          <a:p>
            <a:pPr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b="0">
                <a:solidFill>
                  <a:schemeClr val="bg2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 </a:t>
            </a:r>
            <a:endParaRPr lang="en-US" altLang="en-US" sz="400" b="0">
              <a:solidFill>
                <a:schemeClr val="bg2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6467475" y="228600"/>
            <a:ext cx="2438400" cy="7461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>
                <a:solidFill>
                  <a:srgbClr val="008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Thread </a:t>
            </a:r>
            <a:r>
              <a:rPr lang="en-US" altLang="en-US" sz="1600" b="0" i="1">
                <a:solidFill>
                  <a:srgbClr val="008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1</a:t>
            </a:r>
            <a:r>
              <a:rPr lang="en-US" altLang="en-US" sz="1600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computes A for </a:t>
            </a:r>
          </a:p>
          <a:p>
            <a:pPr algn="ctr"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(cell,node,qp)=(0,0,0)</a:t>
            </a:r>
            <a:endParaRPr lang="en-US" altLang="en-US" sz="400" b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6467475" y="1114425"/>
            <a:ext cx="2438400" cy="7461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>
                <a:solidFill>
                  <a:srgbClr val="008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Thread </a:t>
            </a:r>
            <a:r>
              <a:rPr lang="en-US" altLang="en-US" sz="1600" b="0" i="1">
                <a:solidFill>
                  <a:srgbClr val="008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2</a:t>
            </a:r>
            <a:r>
              <a:rPr lang="en-US" altLang="en-US" sz="1600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computes A for </a:t>
            </a:r>
          </a:p>
          <a:p>
            <a:pPr algn="ctr"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(cell,node,qp)=(0,0,1)</a:t>
            </a:r>
            <a:endParaRPr lang="en-US" altLang="en-US" sz="400" b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902200" y="2381250"/>
            <a:ext cx="4022725" cy="7064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>
                <a:solidFill>
                  <a:srgbClr val="008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Thread </a:t>
            </a:r>
            <a:r>
              <a:rPr lang="en-US" altLang="en-US" sz="1600" b="0" i="1">
                <a:solidFill>
                  <a:srgbClr val="008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N</a:t>
            </a:r>
            <a:r>
              <a:rPr lang="en-US" altLang="en-US" sz="1600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computes A for </a:t>
            </a:r>
          </a:p>
          <a:p>
            <a:pPr algn="ctr"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(cell,node,qp)=(numCells,numNodes,numQPs)</a:t>
            </a:r>
            <a:endParaRPr lang="en-US" altLang="en-US" sz="400" b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87048" name="Line 8"/>
          <p:cNvSpPr>
            <a:spLocks noChangeShapeType="1"/>
          </p:cNvSpPr>
          <p:nvPr/>
        </p:nvSpPr>
        <p:spPr bwMode="auto">
          <a:xfrm flipV="1">
            <a:off x="4279900" y="512763"/>
            <a:ext cx="2187575" cy="165735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49" name="Line 9"/>
          <p:cNvSpPr>
            <a:spLocks noChangeShapeType="1"/>
          </p:cNvSpPr>
          <p:nvPr/>
        </p:nvSpPr>
        <p:spPr bwMode="auto">
          <a:xfrm flipV="1">
            <a:off x="4279900" y="1455738"/>
            <a:ext cx="2187575" cy="1176337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50" name="Line 10"/>
          <p:cNvSpPr>
            <a:spLocks noChangeShapeType="1"/>
          </p:cNvSpPr>
          <p:nvPr/>
        </p:nvSpPr>
        <p:spPr bwMode="auto">
          <a:xfrm flipV="1">
            <a:off x="4279900" y="2844800"/>
            <a:ext cx="6223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-3175" y="3968750"/>
            <a:ext cx="7867650" cy="194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spcBef>
                <a:spcPct val="20000"/>
              </a:spcBef>
              <a:buClr>
                <a:srgbClr val="102E54"/>
              </a:buClr>
              <a:buFontTx/>
              <a:buChar char="•"/>
            </a:pPr>
            <a:r>
              <a:rPr lang="en-US" altLang="en-US" b="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ExecutionSpace</a:t>
            </a:r>
            <a:r>
              <a:rPr lang="en-US" altLang="en-US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defined at </a:t>
            </a:r>
            <a:r>
              <a:rPr lang="en-US" altLang="en-US" b="1" i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compile time</a:t>
            </a:r>
            <a:r>
              <a:rPr lang="en-US" altLang="en-US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, e.g.</a:t>
            </a:r>
          </a:p>
          <a:p>
            <a:pPr lvl="1"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b="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typedef</a:t>
            </a:r>
            <a:r>
              <a:rPr lang="en-US" altLang="en-US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en-US" altLang="en-US" b="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Kokkos</a:t>
            </a:r>
            <a:r>
              <a:rPr lang="en-US" altLang="en-US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::</a:t>
            </a:r>
            <a:r>
              <a:rPr lang="en-US" altLang="en-US" b="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OpenMP</a:t>
            </a:r>
            <a:r>
              <a:rPr lang="en-US" altLang="en-US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en-US" altLang="en-US" b="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ExecutionSpace</a:t>
            </a:r>
            <a:r>
              <a:rPr lang="en-US" altLang="en-US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; //</a:t>
            </a:r>
            <a:r>
              <a:rPr lang="en-US" altLang="en-US" b="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MPI+OpenMP</a:t>
            </a:r>
            <a:endParaRPr lang="en-US" altLang="en-US" b="0" dirty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lvl="1"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b="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typedef</a:t>
            </a:r>
            <a:r>
              <a:rPr lang="en-US" altLang="en-US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en-US" altLang="en-US" b="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Kokkos</a:t>
            </a:r>
            <a:r>
              <a:rPr lang="en-US" altLang="en-US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::CUDA </a:t>
            </a:r>
            <a:r>
              <a:rPr lang="en-US" altLang="en-US" b="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ExecutionSpace</a:t>
            </a:r>
            <a:r>
              <a:rPr lang="en-US" altLang="en-US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; //MPI+CUDA</a:t>
            </a:r>
          </a:p>
          <a:p>
            <a:pPr lvl="1"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b="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typedef</a:t>
            </a:r>
            <a:r>
              <a:rPr lang="en-US" altLang="en-US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en-US" altLang="en-US" b="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Kokkos</a:t>
            </a:r>
            <a:r>
              <a:rPr lang="en-US" altLang="en-US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::Serial </a:t>
            </a:r>
            <a:r>
              <a:rPr lang="en-US" altLang="en-US" b="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ExecutionSpace</a:t>
            </a:r>
            <a:r>
              <a:rPr lang="en-US" altLang="en-US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; //MPI-only</a:t>
            </a:r>
          </a:p>
          <a:p>
            <a:pPr lvl="1" defTabSz="914400">
              <a:spcBef>
                <a:spcPct val="20000"/>
              </a:spcBef>
              <a:buClr>
                <a:srgbClr val="102E54"/>
              </a:buClr>
            </a:pPr>
            <a:endParaRPr lang="en-US" altLang="en-US" sz="400" b="0" dirty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defTabSz="914400">
              <a:spcBef>
                <a:spcPct val="20000"/>
              </a:spcBef>
              <a:buClr>
                <a:srgbClr val="102E54"/>
              </a:buClr>
              <a:buFontTx/>
              <a:buChar char="•"/>
            </a:pPr>
            <a:r>
              <a:rPr lang="en-US" altLang="en-US" b="1" i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Atomics</a:t>
            </a:r>
            <a:r>
              <a:rPr lang="en-US" altLang="en-US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used to scatter local data to global data structures</a:t>
            </a:r>
          </a:p>
          <a:p>
            <a:pPr lvl="1"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b="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Kokkos</a:t>
            </a:r>
            <a:r>
              <a:rPr lang="en-US" altLang="en-US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::</a:t>
            </a:r>
            <a:r>
              <a:rPr lang="en-US" altLang="en-US" b="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atomic_fetch_add</a:t>
            </a:r>
            <a:endParaRPr lang="en-US" altLang="en-US" b="0" dirty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lvl="1" defTabSz="914400">
              <a:spcBef>
                <a:spcPct val="20000"/>
              </a:spcBef>
              <a:buClr>
                <a:srgbClr val="102E54"/>
              </a:buClr>
            </a:pPr>
            <a:endParaRPr lang="en-US" altLang="en-US" sz="400" b="0" dirty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defTabSz="914400">
              <a:spcBef>
                <a:spcPct val="20000"/>
              </a:spcBef>
              <a:buClr>
                <a:srgbClr val="102E54"/>
              </a:buClr>
              <a:buFontTx/>
              <a:buChar char="•"/>
            </a:pPr>
            <a:r>
              <a:rPr lang="en-US" altLang="en-US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For MPI+CUDA, data transfer from host to device handled by </a:t>
            </a:r>
            <a:r>
              <a:rPr lang="en-US" altLang="en-US" b="1" i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CUDA UVM</a:t>
            </a:r>
            <a:r>
              <a:rPr lang="en-US" altLang="en-US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*.</a:t>
            </a:r>
          </a:p>
        </p:txBody>
      </p:sp>
      <p:sp>
        <p:nvSpPr>
          <p:cNvPr id="87053" name="Text Box 13"/>
          <p:cNvSpPr txBox="1">
            <a:spLocks noChangeArrowheads="1"/>
          </p:cNvSpPr>
          <p:nvPr/>
        </p:nvSpPr>
        <p:spPr bwMode="auto">
          <a:xfrm>
            <a:off x="0" y="6550223"/>
            <a:ext cx="92964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400" b="0" dirty="0">
                <a:solidFill>
                  <a:schemeClr val="bg1"/>
                </a:solidFill>
                <a:latin typeface="Calibri" panose="020F0502020204030204" pitchFamily="34" charset="0"/>
              </a:rPr>
              <a:t>* Unified Virtual Memory.  **</a:t>
            </a:r>
            <a:r>
              <a:rPr lang="en-US" altLang="en-US" sz="1400" b="0" dirty="0">
                <a:solidFill>
                  <a:schemeClr val="bg1"/>
                </a:solidFill>
                <a:latin typeface="Calibri" panose="020F0502020204030204" pitchFamily="34" charset="0"/>
                <a:hlinkClick r:id="rId2" action="ppaction://hlinksldjump"/>
              </a:rPr>
              <a:t>Hierarchical parallelism</a:t>
            </a:r>
            <a:r>
              <a:rPr lang="en-US" altLang="en-US" sz="1400" b="0" dirty="0">
                <a:solidFill>
                  <a:schemeClr val="bg1"/>
                </a:solidFill>
                <a:latin typeface="Calibri" panose="020F0502020204030204" pitchFamily="34" charset="0"/>
              </a:rPr>
              <a:t> can be up to 2x faster on GPU but adds code bloat &amp; requires padding. </a:t>
            </a:r>
          </a:p>
        </p:txBody>
      </p:sp>
      <p:pic>
        <p:nvPicPr>
          <p:cNvPr id="87054" name="Picture 14" descr="thread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800" y="3968750"/>
            <a:ext cx="1262063" cy="241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5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725" y="4640263"/>
            <a:ext cx="1068388" cy="80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713" y="4071938"/>
            <a:ext cx="93345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57" name="Text Box 17"/>
          <p:cNvSpPr txBox="1">
            <a:spLocks noChangeArrowheads="1"/>
          </p:cNvSpPr>
          <p:nvPr/>
        </p:nvSpPr>
        <p:spPr bwMode="auto">
          <a:xfrm>
            <a:off x="2732088" y="2759075"/>
            <a:ext cx="18653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b="0">
                <a:solidFill>
                  <a:schemeClr val="bg2"/>
                </a:solidFill>
                <a:latin typeface="Calibri" panose="020F0502020204030204" pitchFamily="34" charset="0"/>
              </a:rPr>
              <a:t>MPI process </a:t>
            </a:r>
            <a:r>
              <a:rPr lang="en-US" altLang="en-US" sz="1600" b="0" i="1">
                <a:solidFill>
                  <a:schemeClr val="bg2"/>
                </a:solidFill>
                <a:latin typeface="Calibri" panose="020F0502020204030204" pitchFamily="34" charset="0"/>
              </a:rPr>
              <a:t>n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197" y="1905341"/>
            <a:ext cx="380956" cy="435378"/>
          </a:xfrm>
          <a:prstGeom prst="rect">
            <a:avLst/>
          </a:prstGeom>
        </p:spPr>
      </p:pic>
      <p:sp>
        <p:nvSpPr>
          <p:cNvPr id="20" name="Title 1"/>
          <p:cNvSpPr>
            <a:spLocks noGrp="1"/>
          </p:cNvSpPr>
          <p:nvPr>
            <p:ph type="title" idx="4294967295"/>
          </p:nvPr>
        </p:nvSpPr>
        <p:spPr>
          <a:xfrm>
            <a:off x="73025" y="-9525"/>
            <a:ext cx="8229600" cy="992188"/>
          </a:xfrm>
        </p:spPr>
        <p:txBody>
          <a:bodyPr/>
          <a:lstStyle/>
          <a:p>
            <a:r>
              <a:rPr lang="en-US" altLang="en-US" sz="34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MPI+X FEA via </a:t>
            </a:r>
            <a:r>
              <a:rPr lang="en-US" altLang="en-US" sz="3400" i="1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Kokkos</a:t>
            </a:r>
            <a:r>
              <a:rPr lang="en-US" altLang="en-US" sz="3400" i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05200" y="1563469"/>
            <a:ext cx="2806700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Kokkos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parallelization in ALI master is only over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cells**.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Content Placeholder 2"/>
          <p:cNvSpPr txBox="1">
            <a:spLocks/>
          </p:cNvSpPr>
          <p:nvPr/>
        </p:nvSpPr>
        <p:spPr bwMode="auto">
          <a:xfrm>
            <a:off x="128589" y="3252788"/>
            <a:ext cx="6577012" cy="660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computeA_Policy</a:t>
            </a:r>
            <a:r>
              <a:rPr lang="en-US" altLang="en-US" sz="1600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range({0,0,0},{(</a:t>
            </a:r>
            <a:r>
              <a:rPr lang="en-US" altLang="en-US" sz="1600" b="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int</a:t>
            </a:r>
            <a:r>
              <a:rPr lang="en-US" altLang="en-US" sz="1600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)</a:t>
            </a:r>
            <a:r>
              <a:rPr lang="en-US" altLang="en-US" sz="1600" b="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numCells</a:t>
            </a:r>
            <a:r>
              <a:rPr lang="en-US" altLang="en-US" sz="1600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,(</a:t>
            </a:r>
            <a:r>
              <a:rPr lang="en-US" altLang="en-US" sz="1600" b="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int</a:t>
            </a:r>
            <a:r>
              <a:rPr lang="en-US" altLang="en-US" sz="1600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)</a:t>
            </a:r>
            <a:r>
              <a:rPr lang="en-US" altLang="en-US" sz="1600" b="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numNodes</a:t>
            </a:r>
            <a:r>
              <a:rPr lang="en-US" altLang="en-US" sz="1600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,(</a:t>
            </a:r>
            <a:r>
              <a:rPr lang="en-US" altLang="en-US" sz="1600" b="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int</a:t>
            </a:r>
            <a:r>
              <a:rPr lang="en-US" altLang="en-US" sz="1600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)</a:t>
            </a:r>
            <a:r>
              <a:rPr lang="en-US" altLang="en-US" sz="1600" b="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numQPs</a:t>
            </a:r>
            <a:r>
              <a:rPr lang="en-US" altLang="en-US" sz="1600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}); </a:t>
            </a:r>
          </a:p>
          <a:p>
            <a:pPr defTabSz="914400">
              <a:spcBef>
                <a:spcPct val="20000"/>
              </a:spcBef>
              <a:buClr>
                <a:srgbClr val="102E54"/>
              </a:buClr>
            </a:pPr>
            <a:r>
              <a:rPr lang="en-US" altLang="en-US" sz="1600" b="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Kokkos</a:t>
            </a:r>
            <a:r>
              <a:rPr lang="en-US" altLang="en-US" sz="1600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::Experimental::</a:t>
            </a:r>
            <a:r>
              <a:rPr lang="en-US" altLang="en-US" sz="1600" b="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md_parallel_for</a:t>
            </a:r>
            <a:r>
              <a:rPr lang="en-US" altLang="en-US" sz="1600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&lt;</a:t>
            </a:r>
            <a:r>
              <a:rPr lang="en-US" altLang="en-US" sz="1600" b="0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ExecutionSpace</a:t>
            </a:r>
            <a:r>
              <a:rPr lang="en-US" altLang="en-US" sz="1600" b="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&gt;(range,*this); </a:t>
            </a:r>
            <a:endParaRPr lang="en-US" altLang="en-US" sz="400" b="0" dirty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5525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8B7DC99-2289-467F-BC01-6BFDBA55A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05510"/>
            <a:ext cx="7398327" cy="574316"/>
          </a:xfrm>
          <a:solidFill>
            <a:schemeClr val="bg1"/>
          </a:solidFill>
        </p:spPr>
        <p:txBody>
          <a:bodyPr/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Phalanx: DAG*-based  assembly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2796600-1EEC-46BE-8796-265864A0F8DC}"/>
              </a:ext>
            </a:extLst>
          </p:cNvPr>
          <p:cNvSpPr txBox="1">
            <a:spLocks/>
          </p:cNvSpPr>
          <p:nvPr/>
        </p:nvSpPr>
        <p:spPr>
          <a:xfrm>
            <a:off x="3279579" y="1248650"/>
            <a:ext cx="4089474" cy="3062956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en-US" b="1" u="sng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Advantages:</a:t>
            </a:r>
            <a:r>
              <a:rPr lang="en-US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en-US" sz="400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400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Increased flexibility,                    extensibility, usability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Arbitrary data type support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Potential for task parallelism</a:t>
            </a:r>
          </a:p>
          <a:p>
            <a:r>
              <a:rPr lang="en-US" b="1" u="sng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Disadvantage:</a:t>
            </a:r>
            <a:r>
              <a:rPr lang="en-US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Performance loss through fragmentation</a:t>
            </a:r>
          </a:p>
          <a:p>
            <a:r>
              <a:rPr lang="en-US" b="1" u="sng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Extension:</a:t>
            </a:r>
            <a:r>
              <a:rPr lang="en-US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Performance gain through </a:t>
            </a:r>
            <a:r>
              <a:rPr lang="en-US" kern="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memoization</a:t>
            </a:r>
            <a:endParaRPr lang="en-US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3712D41C-FA6C-4E10-A5A1-D72F2AB6C8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6872" y="1697589"/>
            <a:ext cx="1734713" cy="4497030"/>
          </a:xfrm>
          <a:prstGeom prst="rect">
            <a:avLst/>
          </a:prstGeom>
        </p:spPr>
      </p:pic>
      <p:pic>
        <p:nvPicPr>
          <p:cNvPr id="7" name="Picture 6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A0328F33-A930-402B-9FB4-CC5DA066E1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160" y="1478342"/>
            <a:ext cx="3189169" cy="44970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E9F0C36-35F4-4179-AC4D-4A3408BA00E5}"/>
              </a:ext>
            </a:extLst>
          </p:cNvPr>
          <p:cNvSpPr txBox="1"/>
          <p:nvPr/>
        </p:nvSpPr>
        <p:spPr>
          <a:xfrm>
            <a:off x="6128184" y="1219200"/>
            <a:ext cx="3015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latin typeface="Calibri" panose="020F0502020204030204" pitchFamily="34" charset="0"/>
                <a:cs typeface="Calibri" panose="020F0502020204030204" pitchFamily="34" charset="0"/>
              </a:rPr>
              <a:t>DAG Example (</a:t>
            </a:r>
            <a:r>
              <a:rPr lang="en-US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memoization</a:t>
            </a:r>
            <a:r>
              <a:rPr lang="en-US" b="1" u="sng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3EE6A6-3530-470B-8D5D-C67A81DEB616}"/>
              </a:ext>
            </a:extLst>
          </p:cNvPr>
          <p:cNvSpPr txBox="1"/>
          <p:nvPr/>
        </p:nvSpPr>
        <p:spPr>
          <a:xfrm>
            <a:off x="-815255" y="1185494"/>
            <a:ext cx="3988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latin typeface="Calibri" panose="020F0502020204030204" pitchFamily="34" charset="0"/>
                <a:cs typeface="Calibri" panose="020F0502020204030204" pitchFamily="34" charset="0"/>
              </a:rPr>
              <a:t>DAG Example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DD69D0-AE59-431B-BB68-0E64D7E6E1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15" t="5746" r="3439" b="6797"/>
          <a:stretch/>
        </p:blipFill>
        <p:spPr>
          <a:xfrm>
            <a:off x="2359891" y="4580179"/>
            <a:ext cx="4859807" cy="170355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82DA799-6DDC-46B2-B243-95E2A4B1BE59}"/>
              </a:ext>
            </a:extLst>
          </p:cNvPr>
          <p:cNvSpPr txBox="1"/>
          <p:nvPr/>
        </p:nvSpPr>
        <p:spPr>
          <a:xfrm>
            <a:off x="3173009" y="6145236"/>
            <a:ext cx="279916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Single CPU socket or GPU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277638-7610-443C-984A-05C855B500DE}"/>
              </a:ext>
            </a:extLst>
          </p:cNvPr>
          <p:cNvSpPr txBox="1"/>
          <p:nvPr/>
        </p:nvSpPr>
        <p:spPr>
          <a:xfrm>
            <a:off x="-16160" y="6512519"/>
            <a:ext cx="3733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Directed acyclic graph.</a:t>
            </a:r>
          </a:p>
        </p:txBody>
      </p:sp>
    </p:spTree>
    <p:extLst>
      <p:ext uri="{BB962C8B-B14F-4D97-AF65-F5344CB8AC3E}">
        <p14:creationId xmlns:p14="http://schemas.microsoft.com/office/powerpoint/2010/main" val="28555155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 idx="4294967295"/>
          </p:nvPr>
        </p:nvSpPr>
        <p:spPr>
          <a:xfrm>
            <a:off x="56804" y="-76200"/>
            <a:ext cx="8229240" cy="991440"/>
          </a:xfrm>
        </p:spPr>
        <p:txBody>
          <a:bodyPr/>
          <a:lstStyle/>
          <a:p>
            <a:r>
              <a:rPr lang="en-US" altLang="en-US" sz="34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MPI+X programming model/approaches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704D96D-9679-4F0E-A5FD-C4F31A3C278E}"/>
                  </a:ext>
                </a:extLst>
              </p:cNvPr>
              <p:cNvSpPr txBox="1"/>
              <p:nvPr/>
            </p:nvSpPr>
            <p:spPr>
              <a:xfrm>
                <a:off x="22168" y="1981200"/>
                <a:ext cx="8915400" cy="49552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800100" lvl="1" indent="-342900">
                  <a:buFont typeface="Wingdings" panose="05000000000000000000" pitchFamily="2" charset="2"/>
                  <a:buChar char="Ø"/>
                </a:pPr>
                <a:endParaRPr lang="en-US" sz="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Architecture specific approaches such as CUDA.</a:t>
                </a:r>
              </a:p>
              <a:p>
                <a:pPr marL="342900" indent="-342900">
                  <a:buFont typeface="+mj-lt"/>
                  <a:buAutoNum type="arabicPeriod"/>
                </a:pPr>
                <a:endParaRPr lang="en-US" sz="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Recent paper on </a:t>
                </a:r>
                <a:r>
                  <a:rPr lang="en-US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FastICE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v1.0 CUDA-based ISM: (R</a:t>
                </a:r>
                <a14:m>
                  <m:oMath xmlns:m="http://schemas.openxmlformats.org/officeDocument/2006/math">
                    <m:acc>
                      <m:accPr>
                        <m:chr m:val="̈"/>
                        <m:ctrlP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a</m:t>
                        </m:r>
                      </m:e>
                    </m:acc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ss </a:t>
                </a:r>
                <a:r>
                  <a:rPr lang="en-US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et al., GMDD, 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2019).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Conversion to HIP for AMD GPU supposed to be simple, but not portable. 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Directive-based approaches such as OpenMP and </a:t>
                </a:r>
                <a:r>
                  <a:rPr lang="en-US" b="1" dirty="0" err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OpenACC</a:t>
                </a:r>
                <a:r>
                  <a:rPr lang="en-US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 marL="342900" indent="-342900">
                  <a:buFont typeface="+mj-lt"/>
                  <a:buAutoNum type="arabicPeriod"/>
                </a:pPr>
                <a:endParaRPr lang="en-US" sz="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800100" lvl="1" indent="-342900">
                  <a:buFont typeface="Wingdings" panose="05000000000000000000" pitchFamily="2" charset="2"/>
                  <a:buChar char="Ø"/>
                </a:pP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Some success in achieving performance portability for climate, e.g. </a:t>
                </a:r>
                <a:r>
                  <a:rPr lang="en-US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OpenACC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port of HOMME atmosphere </a:t>
                </a:r>
                <a:r>
                  <a:rPr lang="en-US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dycore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(Norman </a:t>
                </a:r>
                <a:r>
                  <a:rPr lang="en-US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et al., J </a:t>
                </a:r>
                <a:r>
                  <a:rPr lang="en-US" i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Comput</a:t>
                </a:r>
                <a:r>
                  <a:rPr lang="en-US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. Sci., 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2015).</a:t>
                </a:r>
              </a:p>
              <a:p>
                <a:pPr marL="800100" lvl="1" indent="-342900">
                  <a:buFont typeface="Wingdings" panose="05000000000000000000" pitchFamily="2" charset="2"/>
                  <a:buChar char="Ø"/>
                </a:pPr>
                <a:endParaRPr lang="en-US" sz="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800100" lvl="1" indent="-342900">
                  <a:buFont typeface="Wingdings" panose="05000000000000000000" pitchFamily="2" charset="2"/>
                  <a:buChar char="Ø"/>
                </a:pP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Relies on compiler to address all the standards.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Abstraction layers of data/task parallelism such as </a:t>
                </a:r>
                <a:r>
                  <a:rPr lang="en-US" b="1" i="1" u="sng" dirty="0" err="1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Kokkos</a:t>
                </a:r>
                <a:r>
                  <a:rPr lang="en-US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and RAJA.</a:t>
                </a:r>
              </a:p>
              <a:p>
                <a:pPr marL="342900" indent="-342900">
                  <a:buFont typeface="+mj-lt"/>
                  <a:buAutoNum type="arabicPeriod"/>
                </a:pPr>
                <a:endParaRPr lang="en-US" sz="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800100" lvl="1" indent="-342900">
                  <a:buFont typeface="Wingdings" panose="05000000000000000000" pitchFamily="2" charset="2"/>
                  <a:buChar char="Ø"/>
                </a:pP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Performance-portable, “future proof”: optimal data layout selected at compile-time.</a:t>
                </a:r>
              </a:p>
              <a:p>
                <a:pPr marL="800100" lvl="1" indent="-342900">
                  <a:buFont typeface="Wingdings" panose="05000000000000000000" pitchFamily="2" charset="2"/>
                  <a:buChar char="Ø"/>
                </a:pPr>
                <a:endParaRPr lang="en-US" sz="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800100" lvl="1" indent="-342900">
                  <a:buFont typeface="Wingdings" panose="05000000000000000000" pitchFamily="2" charset="2"/>
                  <a:buChar char="Ø"/>
                </a:pP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Requires code to be written using C++.</a:t>
                </a:r>
              </a:p>
              <a:p>
                <a:pPr marL="800100" lvl="1" indent="-342900">
                  <a:buFont typeface="Wingdings" panose="05000000000000000000" pitchFamily="2" charset="2"/>
                  <a:buChar char="Ø"/>
                </a:pPr>
                <a:endParaRPr lang="en-US" sz="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800100" lvl="1" indent="-342900" algn="just">
                  <a:buFont typeface="Wingdings" panose="05000000000000000000" pitchFamily="2" charset="2"/>
                  <a:buChar char="Ø"/>
                </a:pPr>
                <a:r>
                  <a:rPr lang="en-US" b="1" i="1" u="sng" dirty="0" err="1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Kokkos</a:t>
                </a:r>
                <a:r>
                  <a:rPr lang="en-US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is path forward for DOE E3SM (SCREAM, </a:t>
                </a:r>
                <a:r>
                  <a:rPr lang="en-US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ProSPect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): (</a:t>
                </a:r>
                <a:r>
                  <a:rPr lang="en-US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Demeshko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et al. J. HPC. Appl.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2018), (Bertagna </a:t>
                </a:r>
                <a:r>
                  <a:rPr lang="en-US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et al.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n-US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GMD,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2019), (Watkins </a:t>
                </a:r>
                <a:r>
                  <a:rPr lang="en-US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et al. LNCSE, 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2020)</a:t>
                </a:r>
                <a:r>
                  <a:rPr lang="en-US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2"/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704D96D-9679-4F0E-A5FD-C4F31A3C27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68" y="1981200"/>
                <a:ext cx="8915400" cy="4955203"/>
              </a:xfrm>
              <a:prstGeom prst="rect">
                <a:avLst/>
              </a:prstGeom>
              <a:blipFill>
                <a:blip r:embed="rId3"/>
                <a:stretch>
                  <a:fillRect l="-616" r="-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594CAFCA-3B75-4906-89E1-97AA3836AF23}"/>
              </a:ext>
            </a:extLst>
          </p:cNvPr>
          <p:cNvSpPr/>
          <p:nvPr/>
        </p:nvSpPr>
        <p:spPr>
          <a:xfrm>
            <a:off x="1393768" y="915240"/>
            <a:ext cx="6172200" cy="984885"/>
          </a:xfrm>
          <a:prstGeom prst="rect">
            <a:avLst/>
          </a:prstGeom>
          <a:solidFill>
            <a:srgbClr val="CCFF99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i="1" dirty="0">
                <a:latin typeface="Calibri" panose="020F0502020204030204" pitchFamily="34" charset="0"/>
                <a:cs typeface="Calibri" panose="020F0502020204030204" pitchFamily="34" charset="0"/>
              </a:rPr>
              <a:t>MPI+X Approach: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two levels of parallelism for </a:t>
            </a:r>
            <a:r>
              <a:rPr lang="en-US" i="1" dirty="0" err="1">
                <a:latin typeface="Calibri" panose="020F0502020204030204" pitchFamily="34" charset="0"/>
                <a:cs typeface="Calibri" panose="020F0502020204030204" pitchFamily="34" charset="0"/>
              </a:rPr>
              <a:t>CPU+accelerator</a:t>
            </a:r>
            <a:endParaRPr lang="en-US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MPI for </a:t>
            </a:r>
            <a:r>
              <a:rPr lang="en-US" b="1" i="1" dirty="0">
                <a:latin typeface="Calibri" panose="020F0502020204030204" pitchFamily="34" charset="0"/>
                <a:cs typeface="Calibri" panose="020F0502020204030204" pitchFamily="34" charset="0"/>
              </a:rPr>
              <a:t>inter-node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parallelism (for CPU)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X for </a:t>
            </a:r>
            <a:r>
              <a:rPr lang="en-US" b="1" i="1" dirty="0">
                <a:latin typeface="Calibri" panose="020F0502020204030204" pitchFamily="34" charset="0"/>
                <a:cs typeface="Calibri" panose="020F0502020204030204" pitchFamily="34" charset="0"/>
              </a:rPr>
              <a:t>intra-node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parallelism (for accelerator, e.g. GPU)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840D06-610C-45E5-922F-D2CBEEC8E9A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71035" y="876507"/>
            <a:ext cx="1174046" cy="11740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EA65A2-0062-44B5-9A66-ACB36069579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75452" y="985030"/>
            <a:ext cx="1221184" cy="91509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5DE9DBF-3139-4C63-961E-AE7FCB53AF42}"/>
              </a:ext>
            </a:extLst>
          </p:cNvPr>
          <p:cNvSpPr/>
          <p:nvPr/>
        </p:nvSpPr>
        <p:spPr>
          <a:xfrm>
            <a:off x="71034" y="4724400"/>
            <a:ext cx="8920565" cy="167639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22602B-7595-4445-8CB7-5C2F7CE323EB}"/>
              </a:ext>
            </a:extLst>
          </p:cNvPr>
          <p:cNvSpPr txBox="1"/>
          <p:nvPr/>
        </p:nvSpPr>
        <p:spPr>
          <a:xfrm>
            <a:off x="6324600" y="4354249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Our strategy and this talk!</a:t>
            </a:r>
          </a:p>
        </p:txBody>
      </p:sp>
    </p:spTree>
    <p:extLst>
      <p:ext uri="{BB962C8B-B14F-4D97-AF65-F5344CB8AC3E}">
        <p14:creationId xmlns:p14="http://schemas.microsoft.com/office/powerpoint/2010/main" val="200059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84941B4-E385-4DFE-9BD8-1B188333C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11514"/>
            <a:ext cx="7467600" cy="524673"/>
          </a:xfrm>
          <a:solidFill>
            <a:schemeClr val="bg1"/>
          </a:solidFill>
        </p:spPr>
        <p:txBody>
          <a:bodyPr/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Phalanx Evaluator: templated Phalanx              node 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FCC836A-69D8-481C-9FCB-8BB7BC3607B3}"/>
              </a:ext>
            </a:extLst>
          </p:cNvPr>
          <p:cNvSpPr txBox="1">
            <a:spLocks/>
          </p:cNvSpPr>
          <p:nvPr/>
        </p:nvSpPr>
        <p:spPr>
          <a:xfrm>
            <a:off x="224444" y="1257300"/>
            <a:ext cx="4724400" cy="52578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354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0B0F0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aramond" charset="0"/>
                <a:cs typeface="Calibri" panose="020F0502020204030204" pitchFamily="34" charset="0"/>
              </a:defRPr>
            </a:lvl1pPr>
            <a:lvl2pPr marL="384029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Garamond" charset="0"/>
                <a:cs typeface="Calibri" panose="020F0502020204030204" pitchFamily="34" charset="0"/>
              </a:defRPr>
            </a:lvl2pPr>
            <a:lvl3pPr marL="566900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Garamond" charset="0"/>
                <a:cs typeface="Calibri" panose="020F0502020204030204" pitchFamily="34" charset="0"/>
              </a:defRPr>
            </a:lvl3pPr>
            <a:lvl4pPr marL="749771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Garamond" charset="0"/>
                <a:cs typeface="Calibri" panose="020F0502020204030204" pitchFamily="34" charset="0"/>
              </a:defRPr>
            </a:lvl4pPr>
            <a:lvl5pPr marL="932642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Garamond" charset="0"/>
                <a:cs typeface="Calibri" panose="020F0502020204030204" pitchFamily="34" charset="0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alibri" panose="020F0502020204030204" pitchFamily="34" charset="0"/>
              <a:buNone/>
            </a:pPr>
            <a:r>
              <a:rPr lang="en-US" sz="1900" dirty="0"/>
              <a:t>A Phalanx node (</a:t>
            </a:r>
            <a:r>
              <a:rPr lang="en-US" sz="1900" b="1" dirty="0"/>
              <a:t>evaluator</a:t>
            </a:r>
            <a:r>
              <a:rPr lang="en-US" sz="1900" dirty="0"/>
              <a:t>) is constructed as a C++ class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sz="1900" dirty="0"/>
              <a:t>Each evaluator is templated on an </a:t>
            </a:r>
            <a:r>
              <a:rPr lang="en-US" sz="1900" b="1" dirty="0"/>
              <a:t>evaluation type </a:t>
            </a:r>
            <a:r>
              <a:rPr lang="en-US" sz="1900" dirty="0"/>
              <a:t>(e.g. residual, Jacobian)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sz="1900" dirty="0"/>
              <a:t>The evaluation type is used to determine the </a:t>
            </a:r>
            <a:r>
              <a:rPr lang="en-US" sz="1900" b="1" dirty="0"/>
              <a:t>data type </a:t>
            </a:r>
            <a:r>
              <a:rPr lang="en-US" sz="1900" dirty="0"/>
              <a:t>(e.g. double, </a:t>
            </a:r>
            <a:r>
              <a:rPr lang="en-US" sz="1900" dirty="0" err="1"/>
              <a:t>Sacado</a:t>
            </a:r>
            <a:r>
              <a:rPr lang="en-US" sz="1900" dirty="0"/>
              <a:t> data types)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sz="1900" dirty="0" err="1"/>
              <a:t>Kokkos</a:t>
            </a:r>
            <a:r>
              <a:rPr lang="en-US" sz="1900" dirty="0"/>
              <a:t> </a:t>
            </a:r>
            <a:r>
              <a:rPr lang="en-US" sz="1900" b="1" dirty="0" err="1"/>
              <a:t>RangePolicy</a:t>
            </a:r>
            <a:r>
              <a:rPr lang="en-US" sz="1900" dirty="0"/>
              <a:t> is used to parallelize over </a:t>
            </a:r>
            <a:r>
              <a:rPr lang="en-US" sz="1900" b="1" dirty="0"/>
              <a:t>cells</a:t>
            </a:r>
            <a:r>
              <a:rPr lang="en-US" sz="1900" dirty="0"/>
              <a:t> over an </a:t>
            </a:r>
            <a:r>
              <a:rPr lang="en-US" sz="1900" b="1" dirty="0" err="1"/>
              <a:t>ExeSpace</a:t>
            </a:r>
            <a:r>
              <a:rPr lang="en-US" sz="1900" dirty="0"/>
              <a:t> (e.g. Serial, OpenMP, CUDA)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sz="1900" dirty="0"/>
              <a:t>Inline </a:t>
            </a:r>
            <a:r>
              <a:rPr lang="en-US" sz="1900" dirty="0" err="1"/>
              <a:t>functors</a:t>
            </a:r>
            <a:r>
              <a:rPr lang="en-US" sz="1900" dirty="0"/>
              <a:t> are used as kernels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sz="1900" dirty="0" err="1"/>
              <a:t>MDField</a:t>
            </a:r>
            <a:r>
              <a:rPr lang="en-US" sz="1900" dirty="0"/>
              <a:t> data layouts</a:t>
            </a:r>
          </a:p>
          <a:p>
            <a:pPr marL="726929" lvl="1" indent="-342900">
              <a:buClrTx/>
              <a:buFont typeface="Wingdings" panose="05000000000000000000" pitchFamily="2" charset="2"/>
              <a:buChar char="Ø"/>
            </a:pPr>
            <a:r>
              <a:rPr lang="en-US" sz="1900" dirty="0"/>
              <a:t>Serial/OpenMP – </a:t>
            </a:r>
            <a:r>
              <a:rPr lang="en-US" sz="1900" b="1" dirty="0" err="1"/>
              <a:t>LayoutRight</a:t>
            </a:r>
            <a:r>
              <a:rPr lang="en-US" sz="1900" dirty="0"/>
              <a:t> (row-major)</a:t>
            </a:r>
          </a:p>
          <a:p>
            <a:pPr marL="726929" lvl="1" indent="-342900">
              <a:buClrTx/>
              <a:buFont typeface="Wingdings" panose="05000000000000000000" pitchFamily="2" charset="2"/>
              <a:buChar char="Ø"/>
            </a:pPr>
            <a:r>
              <a:rPr lang="en-US" sz="1900" dirty="0"/>
              <a:t>CUDA – </a:t>
            </a:r>
            <a:r>
              <a:rPr lang="en-US" sz="1900" b="1" dirty="0" err="1"/>
              <a:t>LayoutLeft</a:t>
            </a:r>
            <a:r>
              <a:rPr lang="en-US" sz="1900" dirty="0"/>
              <a:t> (col-major)</a:t>
            </a:r>
          </a:p>
        </p:txBody>
      </p:sp>
      <p:pic>
        <p:nvPicPr>
          <p:cNvPr id="6" name="Picture 5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8706500B-167C-4178-9EC6-060CEB4DFB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35" t="30655" r="45293" b="58178"/>
          <a:stretch/>
        </p:blipFill>
        <p:spPr>
          <a:xfrm>
            <a:off x="6336565" y="830645"/>
            <a:ext cx="1419876" cy="853310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1426566B-A65A-4248-AEBD-45515760567D}"/>
              </a:ext>
            </a:extLst>
          </p:cNvPr>
          <p:cNvSpPr txBox="1">
            <a:spLocks/>
          </p:cNvSpPr>
          <p:nvPr/>
        </p:nvSpPr>
        <p:spPr>
          <a:xfrm>
            <a:off x="5173451" y="1905000"/>
            <a:ext cx="3746105" cy="4091517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47500" lnSpcReduction="20000"/>
          </a:bodyPr>
          <a:lstStyle/>
          <a:p>
            <a:pPr defTabSz="182880">
              <a:lnSpc>
                <a:spcPct val="120000"/>
              </a:lnSpc>
            </a:pPr>
            <a:r>
              <a:rPr lang="en-US" kern="0" dirty="0">
                <a:solidFill>
                  <a:srgbClr val="8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template</a:t>
            </a:r>
            <a:r>
              <a:rPr lang="en-US" b="1" kern="0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lang="en-US" kern="0" dirty="0" err="1">
                <a:solidFill>
                  <a:srgbClr val="8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lang="en-US" kern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kern="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EvalT</a:t>
            </a:r>
            <a:r>
              <a:rPr lang="en-US" b="1" kern="0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kern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kern="0" dirty="0" err="1">
                <a:solidFill>
                  <a:srgbClr val="8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lang="en-US" kern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Traits</a:t>
            </a:r>
            <a:r>
              <a:rPr lang="en-US" b="1" kern="0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r>
              <a:rPr lang="en-US" kern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defTabSz="182880">
              <a:lnSpc>
                <a:spcPct val="120000"/>
              </a:lnSpc>
            </a:pPr>
            <a:r>
              <a:rPr lang="en-US" kern="0" dirty="0">
                <a:solidFill>
                  <a:srgbClr val="8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lang="en-US" kern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kern="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StokesFOResid</a:t>
            </a:r>
            <a:r>
              <a:rPr lang="en-US" b="1" kern="0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lang="en-US" kern="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EvalT</a:t>
            </a:r>
            <a:r>
              <a:rPr lang="en-US" b="1" kern="0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kern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Traits</a:t>
            </a:r>
            <a:r>
              <a:rPr lang="en-US" b="1" kern="0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&gt;::</a:t>
            </a:r>
            <a:r>
              <a:rPr lang="en-US" kern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defTabSz="182880">
              <a:lnSpc>
                <a:spcPct val="120000"/>
              </a:lnSpc>
            </a:pPr>
            <a:r>
              <a:rPr lang="en-US" kern="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evaluateFields</a:t>
            </a:r>
            <a:r>
              <a:rPr lang="en-US" b="1" kern="0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kern="0" dirty="0" err="1">
                <a:solidFill>
                  <a:srgbClr val="8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lang="en-US" kern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Traits</a:t>
            </a:r>
            <a:r>
              <a:rPr lang="en-US" b="1" kern="0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lang="en-US" kern="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EvalData</a:t>
            </a:r>
            <a:r>
              <a:rPr lang="en-US" kern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kern="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workset</a:t>
            </a:r>
            <a:r>
              <a:rPr lang="en-US" b="1" kern="0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kern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kern="0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  <a:r>
              <a:rPr lang="en-US" kern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defTabSz="182880">
              <a:lnSpc>
                <a:spcPct val="120000"/>
              </a:lnSpc>
            </a:pPr>
            <a:r>
              <a:rPr lang="en-US" kern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kern="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Kokkos</a:t>
            </a:r>
            <a:r>
              <a:rPr lang="en-US" b="1" kern="0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lang="en-US" kern="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parallel_for</a:t>
            </a:r>
            <a:r>
              <a:rPr lang="en-US" b="1" kern="0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</a:p>
          <a:p>
            <a:pPr defTabSz="182880">
              <a:lnSpc>
                <a:spcPct val="120000"/>
              </a:lnSpc>
            </a:pPr>
            <a:r>
              <a:rPr lang="en-US" b="1" kern="0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		</a:t>
            </a:r>
            <a:r>
              <a:rPr lang="en-US" kern="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Kokkos</a:t>
            </a:r>
            <a:r>
              <a:rPr lang="en-US" kern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lang="en-US" kern="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RangePolicy</a:t>
            </a:r>
            <a:r>
              <a:rPr lang="en-US" kern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lang="en-US" kern="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ExeSpace</a:t>
            </a:r>
            <a:r>
              <a:rPr lang="en-US" kern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r>
              <a:rPr lang="en-US" b="1" kern="0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kern="0" dirty="0">
                <a:solidFill>
                  <a:srgbClr val="FF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en-US" b="1" kern="0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kern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workset</a:t>
            </a:r>
            <a:r>
              <a:rPr lang="en-US" b="1" kern="0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en-US" kern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numCells</a:t>
            </a:r>
            <a:r>
              <a:rPr lang="en-US" b="1" kern="0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),</a:t>
            </a:r>
          </a:p>
          <a:p>
            <a:pPr defTabSz="182880">
              <a:lnSpc>
                <a:spcPct val="120000"/>
              </a:lnSpc>
            </a:pPr>
            <a:r>
              <a:rPr lang="en-US" b="1" kern="0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		*</a:t>
            </a:r>
            <a:r>
              <a:rPr lang="en-US" b="1" kern="0" dirty="0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this</a:t>
            </a:r>
            <a:r>
              <a:rPr lang="en-US" b="1" kern="0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r>
              <a:rPr lang="en-US" kern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defTabSz="182880">
              <a:lnSpc>
                <a:spcPct val="120000"/>
              </a:lnSpc>
            </a:pPr>
            <a:r>
              <a:rPr lang="en-US" b="1" kern="0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endParaRPr lang="en-US" kern="0" dirty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182880">
              <a:lnSpc>
                <a:spcPct val="120000"/>
              </a:lnSpc>
            </a:pPr>
            <a:endParaRPr lang="en-US" kern="0" dirty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182880">
              <a:lnSpc>
                <a:spcPct val="120000"/>
              </a:lnSpc>
            </a:pPr>
            <a:r>
              <a:rPr lang="en-US" kern="0" dirty="0">
                <a:solidFill>
                  <a:srgbClr val="8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template</a:t>
            </a:r>
            <a:r>
              <a:rPr lang="en-US" b="1" kern="0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lang="en-US" kern="0" dirty="0" err="1">
                <a:solidFill>
                  <a:srgbClr val="8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lang="en-US" kern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kern="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EvalT</a:t>
            </a:r>
            <a:r>
              <a:rPr lang="en-US" b="1" kern="0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kern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kern="0" dirty="0" err="1">
                <a:solidFill>
                  <a:srgbClr val="8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lang="en-US" kern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Traits</a:t>
            </a:r>
            <a:r>
              <a:rPr lang="en-US" b="1" kern="0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r>
              <a:rPr lang="en-US" kern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defTabSz="182880">
              <a:lnSpc>
                <a:spcPct val="120000"/>
              </a:lnSpc>
            </a:pPr>
            <a:r>
              <a:rPr lang="en-US" kern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KOKKOS_INLINE_FUNCTION </a:t>
            </a:r>
          </a:p>
          <a:p>
            <a:pPr defTabSz="182880">
              <a:lnSpc>
                <a:spcPct val="120000"/>
              </a:lnSpc>
            </a:pPr>
            <a:r>
              <a:rPr lang="en-US" kern="0" dirty="0">
                <a:solidFill>
                  <a:srgbClr val="8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lang="en-US" kern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kern="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StokesFOResid</a:t>
            </a:r>
            <a:r>
              <a:rPr lang="en-US" b="1" kern="0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lang="en-US" kern="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EvalT</a:t>
            </a:r>
            <a:r>
              <a:rPr lang="en-US" b="1" kern="0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kern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Traits</a:t>
            </a:r>
            <a:r>
              <a:rPr lang="en-US" b="1" kern="0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&gt;::</a:t>
            </a:r>
            <a:r>
              <a:rPr lang="en-US" kern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defTabSz="182880">
              <a:lnSpc>
                <a:spcPct val="120000"/>
              </a:lnSpc>
            </a:pPr>
            <a:r>
              <a:rPr lang="en-US" b="1" kern="0" dirty="0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operator</a:t>
            </a:r>
            <a:r>
              <a:rPr lang="en-US" b="1" kern="0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  <a:r>
              <a:rPr lang="en-US" kern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kern="0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kern="0" dirty="0">
                <a:solidFill>
                  <a:srgbClr val="8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lang="en-US" kern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kern="0" dirty="0">
                <a:solidFill>
                  <a:srgbClr val="8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b="1" kern="0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&amp;</a:t>
            </a:r>
            <a:r>
              <a:rPr lang="en-US" kern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cell</a:t>
            </a:r>
            <a:r>
              <a:rPr lang="en-US" b="1" kern="0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kern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kern="0" dirty="0">
                <a:solidFill>
                  <a:srgbClr val="8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lang="en-US" b="1" kern="0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  <a:r>
              <a:rPr lang="en-US" kern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defTabSz="182880">
              <a:lnSpc>
                <a:spcPct val="120000"/>
              </a:lnSpc>
            </a:pPr>
            <a:r>
              <a:rPr lang="en-US" b="1" kern="0" dirty="0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for</a:t>
            </a:r>
            <a:r>
              <a:rPr lang="en-US" kern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kern="0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kern="0" dirty="0">
                <a:solidFill>
                  <a:srgbClr val="8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kern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node</a:t>
            </a:r>
            <a:r>
              <a:rPr lang="en-US" b="1" kern="0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kern="0" dirty="0">
                <a:solidFill>
                  <a:srgbClr val="FF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en-US" b="1" kern="0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r>
              <a:rPr lang="en-US" kern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node</a:t>
            </a:r>
            <a:r>
              <a:rPr lang="en-US" b="1" kern="0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lang="en-US" kern="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numNodes</a:t>
            </a:r>
            <a:r>
              <a:rPr lang="en-US" b="1" kern="0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r>
              <a:rPr lang="en-US" kern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kern="0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++</a:t>
            </a:r>
            <a:r>
              <a:rPr lang="en-US" kern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node</a:t>
            </a:r>
            <a:r>
              <a:rPr lang="en-US" b="1" kern="0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){</a:t>
            </a:r>
            <a:r>
              <a:rPr lang="en-US" kern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defTabSz="182880">
              <a:lnSpc>
                <a:spcPct val="120000"/>
              </a:lnSpc>
            </a:pPr>
            <a:r>
              <a:rPr lang="en-US" kern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	Residual</a:t>
            </a:r>
            <a:r>
              <a:rPr lang="en-US" b="1" kern="0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kern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</a:t>
            </a:r>
            <a:r>
              <a:rPr lang="en-US" b="1" kern="0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kern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node</a:t>
            </a:r>
            <a:r>
              <a:rPr lang="en-US" b="1" kern="0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kern="0" dirty="0">
                <a:solidFill>
                  <a:srgbClr val="FF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en-US" b="1" kern="0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)=</a:t>
            </a:r>
            <a:r>
              <a:rPr lang="en-US" kern="0" dirty="0">
                <a:solidFill>
                  <a:srgbClr val="FF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0.</a:t>
            </a:r>
            <a:r>
              <a:rPr lang="en-US" b="1" kern="0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endParaRPr lang="en-US" kern="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182880">
              <a:lnSpc>
                <a:spcPct val="120000"/>
              </a:lnSpc>
            </a:pPr>
            <a:r>
              <a:rPr lang="en-US" b="1" kern="0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}</a:t>
            </a:r>
            <a:r>
              <a:rPr lang="en-US" kern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defTabSz="182880">
              <a:lnSpc>
                <a:spcPct val="120000"/>
              </a:lnSpc>
            </a:pPr>
            <a:r>
              <a:rPr lang="en-US" b="1" kern="0" dirty="0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for</a:t>
            </a:r>
            <a:r>
              <a:rPr lang="en-US" kern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kern="0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kern="0" dirty="0">
                <a:solidFill>
                  <a:srgbClr val="8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kern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node</a:t>
            </a:r>
            <a:r>
              <a:rPr lang="en-US" b="1" kern="0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kern="0" dirty="0">
                <a:solidFill>
                  <a:srgbClr val="FF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en-US" b="1" kern="0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r>
              <a:rPr lang="en-US" kern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node </a:t>
            </a:r>
            <a:r>
              <a:rPr lang="en-US" b="1" kern="0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lang="en-US" kern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kern="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numNodes</a:t>
            </a:r>
            <a:r>
              <a:rPr lang="en-US" b="1" kern="0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r>
              <a:rPr lang="en-US" kern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kern="0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++</a:t>
            </a:r>
            <a:r>
              <a:rPr lang="en-US" kern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node</a:t>
            </a:r>
            <a:r>
              <a:rPr lang="en-US" b="1" kern="0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kern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kern="0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  <a:r>
              <a:rPr lang="en-US" kern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defTabSz="182880">
              <a:lnSpc>
                <a:spcPct val="120000"/>
              </a:lnSpc>
            </a:pPr>
            <a:r>
              <a:rPr lang="en-US" b="1" kern="0" dirty="0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	for</a:t>
            </a:r>
            <a:r>
              <a:rPr lang="en-US" kern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kern="0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kern="0" dirty="0">
                <a:solidFill>
                  <a:srgbClr val="8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kern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kern="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qp</a:t>
            </a:r>
            <a:r>
              <a:rPr lang="en-US" b="1" kern="0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kern="0" dirty="0">
                <a:solidFill>
                  <a:srgbClr val="FF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en-US" b="1" kern="0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r>
              <a:rPr lang="en-US" kern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kern="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qp</a:t>
            </a:r>
            <a:r>
              <a:rPr lang="en-US" kern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kern="0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lang="en-US" kern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kern="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numQPs</a:t>
            </a:r>
            <a:r>
              <a:rPr lang="en-US" b="1" kern="0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r>
              <a:rPr lang="en-US" kern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kern="0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++</a:t>
            </a:r>
            <a:r>
              <a:rPr lang="en-US" kern="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qp</a:t>
            </a:r>
            <a:r>
              <a:rPr lang="en-US" b="1" kern="0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kern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kern="0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  <a:r>
              <a:rPr lang="en-US" kern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defTabSz="182880">
              <a:lnSpc>
                <a:spcPct val="120000"/>
              </a:lnSpc>
            </a:pPr>
            <a:r>
              <a:rPr lang="en-US" kern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		Residual</a:t>
            </a:r>
            <a:r>
              <a:rPr lang="en-US" b="1" kern="0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kern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</a:t>
            </a:r>
            <a:r>
              <a:rPr lang="en-US" b="1" kern="0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kern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node</a:t>
            </a:r>
            <a:r>
              <a:rPr lang="en-US" b="1" kern="0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kern="0" dirty="0">
                <a:solidFill>
                  <a:srgbClr val="FF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en-US" b="1" kern="0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kern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kern="0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+=</a:t>
            </a:r>
            <a:r>
              <a:rPr lang="en-US" kern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defTabSz="182880">
              <a:lnSpc>
                <a:spcPct val="120000"/>
              </a:lnSpc>
            </a:pPr>
            <a:r>
              <a:rPr lang="en-US" kern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				</a:t>
            </a:r>
            <a:r>
              <a:rPr lang="en-US" kern="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Ugrad</a:t>
            </a:r>
            <a:r>
              <a:rPr lang="en-US" b="1" kern="0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kern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</a:t>
            </a:r>
            <a:r>
              <a:rPr lang="en-US" b="1" kern="0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kern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qp</a:t>
            </a:r>
            <a:r>
              <a:rPr lang="en-US" b="1" kern="0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kern="0" dirty="0">
                <a:solidFill>
                  <a:srgbClr val="FF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en-US" b="1" kern="0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kern="0" dirty="0">
                <a:solidFill>
                  <a:srgbClr val="FF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en-US" b="1" kern="0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)*</a:t>
            </a:r>
            <a:r>
              <a:rPr lang="en-US" kern="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wGradBF</a:t>
            </a:r>
            <a:r>
              <a:rPr lang="en-US" b="1" kern="0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kern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</a:t>
            </a:r>
            <a:r>
              <a:rPr lang="en-US" b="1" kern="0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kern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node</a:t>
            </a:r>
            <a:r>
              <a:rPr lang="en-US" b="1" kern="0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kern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qp</a:t>
            </a:r>
            <a:r>
              <a:rPr lang="en-US" b="1" kern="0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kern="0" dirty="0">
                <a:solidFill>
                  <a:srgbClr val="FF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en-US" b="1" kern="0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kern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kern="0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r>
              <a:rPr lang="en-US" kern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defTabSz="182880">
              <a:lnSpc>
                <a:spcPct val="120000"/>
              </a:lnSpc>
            </a:pPr>
            <a:r>
              <a:rPr lang="en-US" kern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				</a:t>
            </a:r>
            <a:r>
              <a:rPr lang="en-US" kern="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Ugrad</a:t>
            </a:r>
            <a:r>
              <a:rPr lang="en-US" b="1" kern="0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kern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</a:t>
            </a:r>
            <a:r>
              <a:rPr lang="en-US" b="1" kern="0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kern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qp</a:t>
            </a:r>
            <a:r>
              <a:rPr lang="en-US" b="1" kern="0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kern="0" dirty="0">
                <a:solidFill>
                  <a:srgbClr val="FF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en-US" b="1" kern="0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kern="0" dirty="0">
                <a:solidFill>
                  <a:srgbClr val="FF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lang="en-US" b="1" kern="0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)*</a:t>
            </a:r>
            <a:r>
              <a:rPr lang="en-US" kern="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wGradBF</a:t>
            </a:r>
            <a:r>
              <a:rPr lang="en-US" b="1" kern="0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kern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</a:t>
            </a:r>
            <a:r>
              <a:rPr lang="en-US" b="1" kern="0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kern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node</a:t>
            </a:r>
            <a:r>
              <a:rPr lang="en-US" b="1" kern="0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kern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qp</a:t>
            </a:r>
            <a:r>
              <a:rPr lang="en-US" b="1" kern="0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kern="0" dirty="0">
                <a:solidFill>
                  <a:srgbClr val="FF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lang="en-US" b="1" kern="0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kern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kern="0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r>
              <a:rPr lang="en-US" kern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defTabSz="182880">
              <a:lnSpc>
                <a:spcPct val="120000"/>
              </a:lnSpc>
            </a:pPr>
            <a:r>
              <a:rPr lang="en-US" kern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				force</a:t>
            </a:r>
            <a:r>
              <a:rPr lang="en-US" b="1" kern="0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kern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</a:t>
            </a:r>
            <a:r>
              <a:rPr lang="en-US" b="1" kern="0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kern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qp</a:t>
            </a:r>
            <a:r>
              <a:rPr lang="en-US" b="1" kern="0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kern="0" dirty="0">
                <a:solidFill>
                  <a:srgbClr val="FF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en-US" b="1" kern="0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)*</a:t>
            </a:r>
            <a:r>
              <a:rPr lang="en-US" kern="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wBF</a:t>
            </a:r>
            <a:r>
              <a:rPr lang="en-US" b="1" kern="0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kern="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</a:t>
            </a:r>
            <a:r>
              <a:rPr lang="en-US" b="1" kern="0" dirty="0" err="1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kern="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node</a:t>
            </a:r>
            <a:r>
              <a:rPr lang="en-US" b="1" kern="0" dirty="0" err="1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kern="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qp</a:t>
            </a:r>
            <a:r>
              <a:rPr lang="en-US" b="1" kern="0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r>
              <a:rPr lang="en-US" kern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defTabSz="182880">
              <a:lnSpc>
                <a:spcPct val="120000"/>
              </a:lnSpc>
            </a:pPr>
            <a:r>
              <a:rPr lang="en-US" b="1" kern="0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	}</a:t>
            </a:r>
            <a:r>
              <a:rPr lang="en-US" kern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defTabSz="182880">
              <a:lnSpc>
                <a:spcPct val="120000"/>
              </a:lnSpc>
            </a:pPr>
            <a:r>
              <a:rPr lang="en-US" b="1" kern="0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}</a:t>
            </a:r>
            <a:r>
              <a:rPr lang="en-US" kern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defTabSz="182880">
              <a:lnSpc>
                <a:spcPct val="120000"/>
              </a:lnSpc>
            </a:pPr>
            <a:r>
              <a:rPr lang="en-US" b="1" kern="0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endParaRPr lang="en-US" kern="0" dirty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6398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3F974C2-5772-4C0C-A3D6-60D157C0E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76200"/>
            <a:ext cx="10058400" cy="570225"/>
          </a:xfrm>
        </p:spPr>
        <p:txBody>
          <a:bodyPr/>
          <a:lstStyle/>
          <a:p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Sacado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– Automatic Differentiation (AD)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6B6EED7-30ED-4D41-87C4-D091C46AB983}"/>
              </a:ext>
            </a:extLst>
          </p:cNvPr>
          <p:cNvSpPr txBox="1">
            <a:spLocks/>
          </p:cNvSpPr>
          <p:nvPr/>
        </p:nvSpPr>
        <p:spPr>
          <a:xfrm>
            <a:off x="304800" y="914400"/>
            <a:ext cx="11185130" cy="5029200"/>
          </a:xfrm>
          <a:prstGeom prst="rect">
            <a:avLst/>
          </a:prstGeom>
        </p:spPr>
        <p:txBody>
          <a:bodyPr/>
          <a:lstStyle/>
          <a:p>
            <a:r>
              <a:rPr lang="en-US" sz="2000" b="1" kern="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Sacado</a:t>
            </a:r>
            <a:r>
              <a:rPr lang="en-US" sz="2000" b="1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data types </a:t>
            </a:r>
            <a:r>
              <a:rPr lang="en-US" sz="2000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used for derivative components (ND = # components)</a:t>
            </a:r>
          </a:p>
          <a:p>
            <a:endParaRPr lang="en-US" sz="400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kern="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DFad</a:t>
            </a:r>
            <a:r>
              <a:rPr lang="en-US" sz="2000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(most flexible) – ND is set at run-time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400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kern="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SLFad</a:t>
            </a:r>
            <a:r>
              <a:rPr lang="en-US" sz="2000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(flexible/efficient) – maximum ND set at compile-time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400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kern="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SFad</a:t>
            </a:r>
            <a:r>
              <a:rPr lang="en-US" sz="2000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(most efficient) – ND set at compile-time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b="1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ND Size Example: </a:t>
            </a:r>
            <a:r>
              <a:rPr lang="en-US" sz="2000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Tetrahedral elements (4 nodes), 2 equations, ND = 4*2 = 8</a:t>
            </a:r>
          </a:p>
        </p:txBody>
      </p:sp>
      <p:pic>
        <p:nvPicPr>
          <p:cNvPr id="6" name="Picture 5" descr="A screenshot of a map&#10;&#10;Description generated with very high confidence">
            <a:extLst>
              <a:ext uri="{FF2B5EF4-FFF2-40B4-BE49-F238E27FC236}">
                <a16:creationId xmlns:a16="http://schemas.microsoft.com/office/drawing/2014/main" id="{185E14B6-0DC4-4DB8-9428-B30082BFBA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29" t="5978" r="10271" b="5202"/>
          <a:stretch/>
        </p:blipFill>
        <p:spPr>
          <a:xfrm>
            <a:off x="6157072" y="4452758"/>
            <a:ext cx="2888240" cy="1465904"/>
          </a:xfrm>
          <a:prstGeom prst="rect">
            <a:avLst/>
          </a:prstGeom>
        </p:spPr>
      </p:pic>
      <p:pic>
        <p:nvPicPr>
          <p:cNvPr id="7" name="Picture 6" descr="A close up of a map&#10;&#10;Description generated with high confidence">
            <a:extLst>
              <a:ext uri="{FF2B5EF4-FFF2-40B4-BE49-F238E27FC236}">
                <a16:creationId xmlns:a16="http://schemas.microsoft.com/office/drawing/2014/main" id="{199996B5-6359-419E-AA54-B1BBB9929F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67" t="5916" r="9743" b="4690"/>
          <a:stretch/>
        </p:blipFill>
        <p:spPr>
          <a:xfrm>
            <a:off x="3190377" y="4477354"/>
            <a:ext cx="2818451" cy="1456548"/>
          </a:xfrm>
          <a:prstGeom prst="rect">
            <a:avLst/>
          </a:prstGeom>
        </p:spPr>
      </p:pic>
      <p:pic>
        <p:nvPicPr>
          <p:cNvPr id="8" name="Picture 7" descr="A close up of a map&#10;&#10;Description generated with high confidence">
            <a:extLst>
              <a:ext uri="{FF2B5EF4-FFF2-40B4-BE49-F238E27FC236}">
                <a16:creationId xmlns:a16="http://schemas.microsoft.com/office/drawing/2014/main" id="{948D0A10-5D95-4770-9867-DE69AF23B18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49" t="6094" r="12914" b="5551"/>
          <a:stretch/>
        </p:blipFill>
        <p:spPr>
          <a:xfrm>
            <a:off x="246611" y="4418590"/>
            <a:ext cx="2795522" cy="14539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F59AF5E-90C0-4602-AB56-CB143EC247E0}"/>
              </a:ext>
            </a:extLst>
          </p:cNvPr>
          <p:cNvSpPr txBox="1"/>
          <p:nvPr/>
        </p:nvSpPr>
        <p:spPr>
          <a:xfrm>
            <a:off x="-990600" y="3730605"/>
            <a:ext cx="1164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latin typeface="Calibri" panose="020F0502020204030204" pitchFamily="34" charset="0"/>
                <a:cs typeface="Calibri" panose="020F0502020204030204" pitchFamily="34" charset="0"/>
              </a:rPr>
              <a:t>Fad Type Comparison for </a:t>
            </a:r>
            <a:r>
              <a:rPr lang="en-US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StokesFO</a:t>
            </a:r>
            <a:r>
              <a:rPr lang="en-US" b="1" u="sng" dirty="0">
                <a:latin typeface="Calibri" panose="020F0502020204030204" pitchFamily="34" charset="0"/>
                <a:cs typeface="Calibri" panose="020F0502020204030204" pitchFamily="34" charset="0"/>
              </a:rPr>
              <a:t>&lt;Jacobian&gt; (Serial, OpenMP (12 threads), CUDA)</a:t>
            </a:r>
          </a:p>
        </p:txBody>
      </p:sp>
    </p:spTree>
    <p:extLst>
      <p:ext uri="{BB962C8B-B14F-4D97-AF65-F5344CB8AC3E}">
        <p14:creationId xmlns:p14="http://schemas.microsoft.com/office/powerpoint/2010/main" val="190196255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A99EBCF-E7B3-4053-9347-D5E5C5B9B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304800"/>
            <a:ext cx="10058400" cy="570225"/>
          </a:xfrm>
        </p:spPr>
        <p:txBody>
          <a:bodyPr/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Performance Portability: a response to   heterogeneity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5CE18507-1085-455C-8BAC-4BD6971B0254}"/>
              </a:ext>
            </a:extLst>
          </p:cNvPr>
          <p:cNvSpPr txBox="1">
            <a:spLocks/>
          </p:cNvSpPr>
          <p:nvPr/>
        </p:nvSpPr>
        <p:spPr>
          <a:xfrm>
            <a:off x="76200" y="1201312"/>
            <a:ext cx="6934200" cy="5356044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b="1" u="sng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Generic Definition:</a:t>
            </a:r>
            <a:r>
              <a:rPr lang="en-US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an application, a reasonable level of performance is achieved across a wide variety of computing architectures with the same source code.</a:t>
            </a:r>
            <a:endParaRPr lang="en-US" sz="100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u="sng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Let’s be more specific:</a:t>
            </a:r>
          </a:p>
          <a:p>
            <a:endParaRPr lang="en-US" sz="400" b="1" u="sng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400" b="1" u="sng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Performance</a:t>
            </a:r>
            <a:r>
              <a:rPr lang="en-US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quantified by </a:t>
            </a:r>
            <a:r>
              <a:rPr lang="en-US" b="1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application execution time </a:t>
            </a:r>
            <a:r>
              <a:rPr lang="en-US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while strong/weak scaling.</a:t>
            </a:r>
            <a:endParaRPr lang="en-US" b="1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Portability </a:t>
            </a:r>
            <a:r>
              <a:rPr lang="en-US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includes conventional CPU, Intel </a:t>
            </a:r>
            <a:r>
              <a:rPr lang="en-US" b="1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KNL</a:t>
            </a:r>
            <a:r>
              <a:rPr lang="en-US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NVIDIA </a:t>
            </a:r>
            <a:r>
              <a:rPr lang="en-US" b="1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GPU</a:t>
            </a:r>
            <a:r>
              <a:rPr lang="en-US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100" b="1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u="sng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Approach:</a:t>
            </a:r>
            <a:r>
              <a:rPr lang="en-US" b="1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MPI+X Programming Model</a:t>
            </a:r>
          </a:p>
          <a:p>
            <a:endParaRPr lang="en-US" sz="400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400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MPI: </a:t>
            </a:r>
            <a:r>
              <a:rPr lang="en-US" b="1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distributed memory </a:t>
            </a:r>
            <a:r>
              <a:rPr lang="en-US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parallelism – </a:t>
            </a:r>
            <a:r>
              <a:rPr lang="en-US" kern="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Tpetra</a:t>
            </a:r>
            <a:endParaRPr lang="en-US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X: </a:t>
            </a:r>
            <a:r>
              <a:rPr lang="en-US" b="1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shared memory </a:t>
            </a:r>
            <a:r>
              <a:rPr lang="en-US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parallelism – </a:t>
            </a:r>
            <a:r>
              <a:rPr lang="en-US" kern="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Kokkos</a:t>
            </a:r>
            <a:endParaRPr lang="en-US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26929" lvl="1" indent="-342900">
              <a:buFont typeface="Arial" panose="020B0604020202020204" pitchFamily="34" charset="0"/>
              <a:buChar char="•"/>
            </a:pPr>
            <a:r>
              <a:rPr lang="en-US" sz="2200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Examples: OpenMP, CUDA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Minimize </a:t>
            </a:r>
            <a:r>
              <a:rPr lang="en-US" b="1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movement </a:t>
            </a:r>
            <a:r>
              <a:rPr lang="en-US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(efficient programming)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Increase </a:t>
            </a:r>
            <a:r>
              <a:rPr lang="en-US" b="1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arithmetic intensity </a:t>
            </a:r>
            <a:r>
              <a:rPr lang="en-US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(improve compute to memory              transfer ratio)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Saturate </a:t>
            </a:r>
            <a:r>
              <a:rPr lang="en-US" b="1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memory bandwidth</a:t>
            </a:r>
            <a:r>
              <a:rPr lang="en-US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(expose more parallelism)</a:t>
            </a:r>
            <a:endParaRPr lang="en-US" b="1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E7D7D7-3EFD-4AE3-8B50-F79BA7C6AF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2752" y="3430385"/>
            <a:ext cx="2518151" cy="14126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E8923E-80B4-4F77-9870-FFAFA18D58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8" b="3795"/>
          <a:stretch/>
        </p:blipFill>
        <p:spPr>
          <a:xfrm>
            <a:off x="6165273" y="5485273"/>
            <a:ext cx="2805630" cy="7785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5732FA-8382-4C3D-A65F-2710BAE082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114" y="1201312"/>
            <a:ext cx="1259075" cy="1678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24317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>
          <a:xfrm>
            <a:off x="76200" y="-97105"/>
            <a:ext cx="8229600" cy="992188"/>
          </a:xfrm>
        </p:spPr>
        <p:txBody>
          <a:bodyPr/>
          <a:lstStyle/>
          <a:p>
            <a:r>
              <a:rPr lang="en-US" altLang="en-US" sz="36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Single CPU/GPU shared memory profile</a:t>
            </a:r>
            <a:endParaRPr lang="en-US" altLang="en-US" sz="3600" i="1" dirty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55A156-3E34-496B-8EEF-646200042F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59" t="12279" r="2922" b="4978"/>
          <a:stretch/>
        </p:blipFill>
        <p:spPr>
          <a:xfrm>
            <a:off x="4648200" y="1276398"/>
            <a:ext cx="4359299" cy="28560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14ADD4-24E7-48E7-8FFB-D082ECCB70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31" t="11249" r="4072" b="6072"/>
          <a:stretch/>
        </p:blipFill>
        <p:spPr>
          <a:xfrm>
            <a:off x="205163" y="1276398"/>
            <a:ext cx="4358524" cy="28540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65F453-88BA-4920-BA4D-5FABF133D1B6}"/>
              </a:ext>
            </a:extLst>
          </p:cNvPr>
          <p:cNvSpPr txBox="1"/>
          <p:nvPr/>
        </p:nvSpPr>
        <p:spPr>
          <a:xfrm>
            <a:off x="1597992" y="854127"/>
            <a:ext cx="1572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SKX: 24-core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EC6651-B419-45BD-88E2-192A4D376A26}"/>
              </a:ext>
            </a:extLst>
          </p:cNvPr>
          <p:cNvSpPr txBox="1"/>
          <p:nvPr/>
        </p:nvSpPr>
        <p:spPr>
          <a:xfrm>
            <a:off x="6058247" y="854127"/>
            <a:ext cx="1539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V100: 1 GPU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CA171A5A-839A-4AEB-83EB-1801FD430E90}"/>
              </a:ext>
            </a:extLst>
          </p:cNvPr>
          <p:cNvSpPr txBox="1">
            <a:spLocks/>
          </p:cNvSpPr>
          <p:nvPr/>
        </p:nvSpPr>
        <p:spPr>
          <a:xfrm>
            <a:off x="78148" y="4876800"/>
            <a:ext cx="10637098" cy="158480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354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0B0F0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aramond" charset="0"/>
                <a:cs typeface="Calibri" panose="020F0502020204030204" pitchFamily="34" charset="0"/>
              </a:defRPr>
            </a:lvl1pPr>
            <a:lvl2pPr marL="384029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Garamond" charset="0"/>
                <a:cs typeface="Calibri" panose="020F0502020204030204" pitchFamily="34" charset="0"/>
              </a:defRPr>
            </a:lvl2pPr>
            <a:lvl3pPr marL="566900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Garamond" charset="0"/>
                <a:cs typeface="Calibri" panose="020F0502020204030204" pitchFamily="34" charset="0"/>
              </a:defRPr>
            </a:lvl3pPr>
            <a:lvl4pPr marL="749771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Garamond" charset="0"/>
                <a:cs typeface="Calibri" panose="020F0502020204030204" pitchFamily="34" charset="0"/>
              </a:defRPr>
            </a:lvl4pPr>
            <a:lvl5pPr marL="932642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Garamond" charset="0"/>
                <a:cs typeface="Calibri" panose="020F0502020204030204" pitchFamily="34" charset="0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dirty="0"/>
              <a:t>Residual/Jacobian </a:t>
            </a:r>
            <a:r>
              <a:rPr lang="en-US" b="1" dirty="0"/>
              <a:t>Evaluation</a:t>
            </a:r>
            <a:r>
              <a:rPr lang="en-US" dirty="0"/>
              <a:t> most expensive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b="1" dirty="0"/>
              <a:t>Gather/Scatter </a:t>
            </a:r>
            <a:r>
              <a:rPr lang="en-US" dirty="0"/>
              <a:t>becoming increasingly important…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b="1" dirty="0"/>
              <a:t>Other</a:t>
            </a:r>
            <a:r>
              <a:rPr lang="en-US" dirty="0"/>
              <a:t>: some auxiliary routines are still expensive on the GPU (~10%)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6525718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A5CB919-A163-4110-9827-88CA26B79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86" y="119233"/>
            <a:ext cx="10058400" cy="570225"/>
          </a:xfrm>
        </p:spPr>
        <p:txBody>
          <a:bodyPr/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Hierarchical Parallelism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26D4A01D-D792-4B7A-8FCD-243AE500F4DD}"/>
              </a:ext>
            </a:extLst>
          </p:cNvPr>
          <p:cNvSpPr txBox="1">
            <a:spLocks/>
          </p:cNvSpPr>
          <p:nvPr/>
        </p:nvSpPr>
        <p:spPr>
          <a:xfrm>
            <a:off x="125886" y="701562"/>
            <a:ext cx="11126795" cy="55100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000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Hierarchical parallelism is used to </a:t>
            </a:r>
            <a:r>
              <a:rPr lang="en-US" sz="2000" b="1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expose more parallelism </a:t>
            </a:r>
            <a:r>
              <a:rPr lang="en-US" sz="2000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when strong scaling 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1C069B9E-E562-44C5-9B3E-E1D877139353}"/>
              </a:ext>
            </a:extLst>
          </p:cNvPr>
          <p:cNvSpPr txBox="1">
            <a:spLocks/>
          </p:cNvSpPr>
          <p:nvPr/>
        </p:nvSpPr>
        <p:spPr>
          <a:xfrm>
            <a:off x="4511833" y="1530593"/>
            <a:ext cx="4953000" cy="4419600"/>
          </a:xfrm>
          <a:prstGeom prst="rect">
            <a:avLst/>
          </a:prstGeom>
          <a:ln>
            <a:noFill/>
          </a:ln>
        </p:spPr>
        <p:txBody>
          <a:bodyPr vert="horz" lIns="0" tIns="45720" rIns="0" bIns="45720" rtlCol="0">
            <a:normAutofit fontScale="85000" lnSpcReduction="20000"/>
          </a:bodyPr>
          <a:lstStyle>
            <a:lvl1pPr marL="0" indent="0" algn="l" defTabSz="914354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0B0F0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aramond" charset="0"/>
                <a:cs typeface="Calibri" panose="020F0502020204030204" pitchFamily="34" charset="0"/>
              </a:defRPr>
            </a:lvl1pPr>
            <a:lvl2pPr marL="384029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Garamond" charset="0"/>
                <a:cs typeface="Calibri" panose="020F0502020204030204" pitchFamily="34" charset="0"/>
              </a:defRPr>
            </a:lvl2pPr>
            <a:lvl3pPr marL="566900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Garamond" charset="0"/>
                <a:cs typeface="Calibri" panose="020F0502020204030204" pitchFamily="34" charset="0"/>
              </a:defRPr>
            </a:lvl3pPr>
            <a:lvl4pPr marL="749771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Garamond" charset="0"/>
                <a:cs typeface="Calibri" panose="020F0502020204030204" pitchFamily="34" charset="0"/>
              </a:defRPr>
            </a:lvl4pPr>
            <a:lvl5pPr marL="932642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Garamond" charset="0"/>
                <a:cs typeface="Calibri" panose="020F0502020204030204" pitchFamily="34" charset="0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88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</a:pPr>
            <a:r>
              <a:rPr lang="en-US" sz="900" dirty="0">
                <a:solidFill>
                  <a:srgbClr val="8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template</a:t>
            </a: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lang="en-US" sz="900" dirty="0" err="1">
                <a:solidFill>
                  <a:srgbClr val="8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lang="en-US" sz="9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EvalT</a:t>
            </a: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9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dirty="0" err="1">
                <a:solidFill>
                  <a:srgbClr val="8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lang="en-US" sz="9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Traits</a:t>
            </a: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r>
              <a:rPr lang="en-US" sz="9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defTabSz="18288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</a:pPr>
            <a:r>
              <a:rPr lang="en-US" sz="900" dirty="0">
                <a:solidFill>
                  <a:srgbClr val="8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lang="en-US" sz="9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StokesFOResid</a:t>
            </a: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lang="en-US" sz="9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EvalT</a:t>
            </a: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9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Traits</a:t>
            </a: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&gt;::</a:t>
            </a:r>
            <a:r>
              <a:rPr lang="en-US" sz="9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defTabSz="18288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</a:pPr>
            <a:r>
              <a:rPr lang="en-US" sz="9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evaluateFields</a:t>
            </a: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900" dirty="0" err="1">
                <a:solidFill>
                  <a:srgbClr val="8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lang="en-US" sz="9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Traits</a:t>
            </a: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lang="en-US" sz="9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EvalData</a:t>
            </a:r>
            <a:r>
              <a:rPr lang="en-US" sz="9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workset</a:t>
            </a: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sz="9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  <a:r>
              <a:rPr lang="en-US" sz="9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defTabSz="18288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</a:pPr>
            <a:r>
              <a:rPr lang="en-US" sz="9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sz="9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Kokkos</a:t>
            </a: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lang="en-US" sz="9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parallel_for</a:t>
            </a: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</a:p>
          <a:p>
            <a:pPr defTabSz="18288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</a:pP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		</a:t>
            </a:r>
            <a:r>
              <a:rPr lang="en-US" sz="9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Kokkos</a:t>
            </a:r>
            <a:r>
              <a:rPr lang="en-US" sz="9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lang="en-US" sz="9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TeamPolicy</a:t>
            </a:r>
            <a:r>
              <a:rPr lang="en-US" sz="9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lang="en-US" sz="9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ExeSpace</a:t>
            </a:r>
            <a:r>
              <a:rPr lang="en-US" sz="9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9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workset</a:t>
            </a:r>
            <a:r>
              <a:rPr lang="en-US" sz="900" b="1" dirty="0" err="1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en-US" sz="9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numCells,Kokkos</a:t>
            </a:r>
            <a:r>
              <a:rPr lang="en-US" sz="9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::AUTO()</a:t>
            </a: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),</a:t>
            </a:r>
          </a:p>
          <a:p>
            <a:pPr defTabSz="18288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</a:pP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		*</a:t>
            </a:r>
            <a:r>
              <a:rPr lang="en-US" sz="900" b="1" dirty="0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this</a:t>
            </a: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r>
              <a:rPr lang="en-US" sz="9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defTabSz="18288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</a:pP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endParaRPr lang="en-US" sz="9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18288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</a:pPr>
            <a:endParaRPr lang="en-US" sz="9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18288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</a:pPr>
            <a:r>
              <a:rPr lang="en-US" sz="900" dirty="0">
                <a:solidFill>
                  <a:srgbClr val="8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template</a:t>
            </a: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lang="en-US" sz="900" dirty="0" err="1">
                <a:solidFill>
                  <a:srgbClr val="8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lang="en-US" sz="9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EvalT</a:t>
            </a: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9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dirty="0" err="1">
                <a:solidFill>
                  <a:srgbClr val="8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lang="en-US" sz="9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Traits</a:t>
            </a: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r>
              <a:rPr lang="en-US" sz="9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defTabSz="18288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</a:pPr>
            <a:r>
              <a:rPr lang="en-US" sz="9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KOKKOS_INLINE_FUNCTION </a:t>
            </a:r>
          </a:p>
          <a:p>
            <a:pPr defTabSz="18288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</a:pPr>
            <a:r>
              <a:rPr lang="en-US" sz="900" dirty="0">
                <a:solidFill>
                  <a:srgbClr val="8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lang="en-US" sz="9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StokesFOResid</a:t>
            </a: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lang="en-US" sz="9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EvalT</a:t>
            </a: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9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Traits</a:t>
            </a: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&gt;::</a:t>
            </a:r>
            <a:r>
              <a:rPr lang="en-US" sz="9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defTabSz="18288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</a:pPr>
            <a:r>
              <a:rPr lang="en-US" sz="900" b="1" dirty="0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operator</a:t>
            </a: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  <a:r>
              <a:rPr lang="en-US" sz="9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900" dirty="0" err="1">
                <a:solidFill>
                  <a:srgbClr val="8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lang="en-US" sz="900" dirty="0">
                <a:solidFill>
                  <a:srgbClr val="8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Member</a:t>
            </a: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&amp;</a:t>
            </a:r>
            <a:r>
              <a:rPr lang="en-US" sz="9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teamMember</a:t>
            </a: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sz="9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dirty="0" err="1">
                <a:solidFill>
                  <a:srgbClr val="8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defTabSz="18288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</a:pPr>
            <a:r>
              <a:rPr lang="en-US" sz="900" dirty="0">
                <a:solidFill>
                  <a:srgbClr val="8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sz="900" dirty="0" err="1">
                <a:solidFill>
                  <a:srgbClr val="8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lang="en-US" sz="9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Index cell </a:t>
            </a: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9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teamMember</a:t>
            </a:r>
            <a:r>
              <a:rPr lang="en-US" sz="900" b="1" dirty="0" err="1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en-US" sz="9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league_rank</a:t>
            </a: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  <a:endParaRPr lang="en-US" sz="900" b="1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18288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</a:pPr>
            <a:r>
              <a:rPr lang="en-US" sz="9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sz="900" dirty="0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// Allocate shared memory</a:t>
            </a:r>
          </a:p>
          <a:p>
            <a:pPr defTabSz="18288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sz="9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ScratchView</a:t>
            </a:r>
            <a:r>
              <a:rPr lang="en-US" sz="9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qpVals</a:t>
            </a: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9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teamMember</a:t>
            </a:r>
            <a:r>
              <a:rPr lang="en-US" sz="900" b="1" dirty="0" err="1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en-US" sz="9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team_shmem</a:t>
            </a: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(),</a:t>
            </a:r>
            <a:r>
              <a:rPr lang="en-US" sz="9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numQPs</a:t>
            </a: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9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fadSize</a:t>
            </a: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endParaRPr lang="en-US" sz="9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18288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</a:pPr>
            <a:r>
              <a:rPr lang="en-US" sz="9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sz="9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ScratchView</a:t>
            </a:r>
            <a:r>
              <a:rPr lang="en-US" sz="9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nodeVals</a:t>
            </a: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9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teamMember</a:t>
            </a:r>
            <a:r>
              <a:rPr lang="en-US" sz="900" b="1" dirty="0" err="1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en-US" sz="9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team_shmem</a:t>
            </a: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(),</a:t>
            </a:r>
            <a:r>
              <a:rPr lang="en-US" sz="9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numNodes</a:t>
            </a: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9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fadSize</a:t>
            </a: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endParaRPr lang="en-US" sz="9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18288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// Zero </a:t>
            </a:r>
            <a:r>
              <a:rPr lang="en-US" sz="900" dirty="0" err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nodeVals</a:t>
            </a:r>
            <a:r>
              <a:rPr lang="en-US" sz="900" dirty="0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defTabSz="18288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sz="9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Kokkos</a:t>
            </a: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lang="en-US" sz="9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parallel_for</a:t>
            </a: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</a:p>
          <a:p>
            <a:pPr defTabSz="18288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sz="9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Kokkos</a:t>
            </a: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lang="en-US" sz="9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TeamThreadRange</a:t>
            </a: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9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teamMember</a:t>
            </a: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9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numNodes</a:t>
            </a: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),</a:t>
            </a:r>
            <a:r>
              <a:rPr lang="en-US" sz="9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[&amp;]</a:t>
            </a:r>
            <a:r>
              <a:rPr lang="en-US" sz="9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900" dirty="0" err="1">
                <a:solidFill>
                  <a:srgbClr val="8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lang="en-US" sz="9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Index</a:t>
            </a: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&amp;</a:t>
            </a:r>
            <a:r>
              <a:rPr lang="en-US" sz="9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node</a:t>
            </a: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sz="9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  <a:r>
              <a:rPr lang="en-US" sz="9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defTabSz="18288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	</a:t>
            </a:r>
            <a:r>
              <a:rPr lang="en-US" sz="9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nodeVals</a:t>
            </a: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9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node</a:t>
            </a: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sz="9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9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dirty="0">
                <a:solidFill>
                  <a:srgbClr val="FF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r>
              <a:rPr lang="en-US" sz="9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});</a:t>
            </a:r>
            <a:r>
              <a:rPr lang="en-US" sz="9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defTabSz="18288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sz="900" dirty="0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// Fill Ugrad00</a:t>
            </a:r>
          </a:p>
          <a:p>
            <a:pPr defTabSz="18288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sz="9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Kokkos</a:t>
            </a: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lang="en-US" sz="9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parallel_for</a:t>
            </a: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</a:p>
          <a:p>
            <a:pPr defTabSz="18288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sz="9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Kokkos</a:t>
            </a: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lang="en-US" sz="9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TeamThreadRange</a:t>
            </a: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9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teamMember</a:t>
            </a: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9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numQPs</a:t>
            </a: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),</a:t>
            </a:r>
            <a:r>
              <a:rPr lang="en-US" sz="9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[&amp;]</a:t>
            </a:r>
            <a:r>
              <a:rPr lang="en-US" sz="9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900" dirty="0" err="1">
                <a:solidFill>
                  <a:srgbClr val="8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lang="en-US" sz="9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Index</a:t>
            </a: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&amp;</a:t>
            </a:r>
            <a:r>
              <a:rPr lang="en-US" sz="9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qp</a:t>
            </a: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sz="9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  <a:r>
              <a:rPr lang="en-US" sz="9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defTabSz="18288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	</a:t>
            </a:r>
            <a:r>
              <a:rPr lang="en-US" sz="9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qpVals</a:t>
            </a: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9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qp</a:t>
            </a: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sz="9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9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Ugrad</a:t>
            </a: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9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</a:t>
            </a: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9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qp</a:t>
            </a: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900" dirty="0">
                <a:solidFill>
                  <a:srgbClr val="FF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900" dirty="0">
                <a:solidFill>
                  <a:srgbClr val="FF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r>
              <a:rPr lang="en-US" sz="9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});</a:t>
            </a:r>
            <a:r>
              <a:rPr lang="en-US" sz="9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defTabSz="18288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sz="900" dirty="0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// </a:t>
            </a:r>
            <a:r>
              <a:rPr lang="en-US" sz="900" dirty="0" err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Calc</a:t>
            </a:r>
            <a:r>
              <a:rPr lang="en-US" sz="900" dirty="0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Ugrad00 contribution </a:t>
            </a:r>
          </a:p>
          <a:p>
            <a:pPr defTabSz="18288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dirty="0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sz="900" b="1" dirty="0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en-US" sz="9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9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Index </a:t>
            </a:r>
            <a:r>
              <a:rPr lang="en-US" sz="9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qp</a:t>
            </a: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900" dirty="0">
                <a:solidFill>
                  <a:srgbClr val="FF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r>
              <a:rPr lang="en-US" sz="9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qp</a:t>
            </a:r>
            <a:r>
              <a:rPr lang="en-US" sz="9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lang="en-US" sz="9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numQPs</a:t>
            </a: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r>
              <a:rPr lang="en-US" sz="9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++</a:t>
            </a:r>
            <a:r>
              <a:rPr lang="en-US" sz="9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qp</a:t>
            </a: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sz="9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  <a:r>
              <a:rPr lang="en-US" sz="9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defTabSz="18288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	</a:t>
            </a:r>
            <a:r>
              <a:rPr lang="en-US" sz="9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Kokkos</a:t>
            </a: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lang="en-US" sz="9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parallel_for</a:t>
            </a: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</a:p>
          <a:p>
            <a:pPr defTabSz="18288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	</a:t>
            </a:r>
            <a:r>
              <a:rPr lang="en-US" sz="9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Kokkos</a:t>
            </a: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lang="en-US" sz="9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TeamThreadRange</a:t>
            </a: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9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teamMember</a:t>
            </a: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9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numNodes</a:t>
            </a: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),</a:t>
            </a:r>
            <a:r>
              <a:rPr lang="en-US" sz="9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[&amp;]</a:t>
            </a:r>
            <a:r>
              <a:rPr lang="en-US" sz="9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900" dirty="0" err="1">
                <a:solidFill>
                  <a:srgbClr val="8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lang="en-US" sz="9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Index</a:t>
            </a: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&amp;</a:t>
            </a:r>
            <a:r>
              <a:rPr lang="en-US" sz="9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node</a:t>
            </a: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sz="9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  <a:r>
              <a:rPr lang="en-US" sz="9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defTabSz="18288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		</a:t>
            </a:r>
            <a:r>
              <a:rPr lang="en-US" sz="9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nodeVals</a:t>
            </a: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9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node</a:t>
            </a: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sz="9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+=</a:t>
            </a:r>
            <a:r>
              <a:rPr lang="en-US" sz="9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qpVals</a:t>
            </a: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9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qp</a:t>
            </a: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sz="9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  <a:r>
              <a:rPr lang="en-US" sz="9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wGradBF</a:t>
            </a: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9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</a:t>
            </a: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9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node</a:t>
            </a: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9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qp</a:t>
            </a: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900" dirty="0">
                <a:solidFill>
                  <a:srgbClr val="FF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r>
              <a:rPr lang="en-US" sz="9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});</a:t>
            </a:r>
            <a:r>
              <a:rPr lang="en-US" sz="9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pPr defTabSz="18288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…</a:t>
            </a:r>
            <a:endParaRPr lang="en-US" sz="9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18288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// Copy to Residual0 </a:t>
            </a:r>
          </a:p>
          <a:p>
            <a:pPr defTabSz="18288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sz="9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Kokkos</a:t>
            </a: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lang="en-US" sz="9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parallel_for</a:t>
            </a: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</a:p>
          <a:p>
            <a:pPr defTabSz="18288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sz="9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Kokkos</a:t>
            </a: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lang="en-US" sz="9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TeamThreadRange</a:t>
            </a: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9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teamMember</a:t>
            </a: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9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numNodes</a:t>
            </a: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),</a:t>
            </a:r>
            <a:r>
              <a:rPr lang="en-US" sz="9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[&amp;]</a:t>
            </a:r>
            <a:r>
              <a:rPr lang="en-US" sz="9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900" dirty="0" err="1">
                <a:solidFill>
                  <a:srgbClr val="8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lang="en-US" sz="9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Index</a:t>
            </a: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&amp;</a:t>
            </a:r>
            <a:r>
              <a:rPr lang="en-US" sz="9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node</a:t>
            </a: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sz="9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  <a:r>
              <a:rPr lang="en-US" sz="9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defTabSz="18288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	Residual</a:t>
            </a: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9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</a:t>
            </a: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9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node</a:t>
            </a: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900" dirty="0">
                <a:solidFill>
                  <a:srgbClr val="FF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sz="9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9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nodeVals</a:t>
            </a: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9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node</a:t>
            </a: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r>
              <a:rPr lang="en-US" sz="9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});</a:t>
            </a:r>
            <a:endParaRPr lang="en-US" sz="900" b="1" dirty="0">
              <a:solidFill>
                <a:srgbClr val="0000F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18288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</a:pPr>
            <a:r>
              <a:rPr lang="en-US" sz="9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endParaRPr lang="en-US" sz="9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34DB29EE-3030-4CFD-9708-B3B619F2BC39}"/>
              </a:ext>
            </a:extLst>
          </p:cNvPr>
          <p:cNvSpPr txBox="1">
            <a:spLocks/>
          </p:cNvSpPr>
          <p:nvPr/>
        </p:nvSpPr>
        <p:spPr>
          <a:xfrm>
            <a:off x="206829" y="1252567"/>
            <a:ext cx="4326775" cy="261750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354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0B0F0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aramond" charset="0"/>
                <a:cs typeface="Calibri" panose="020F0502020204030204" pitchFamily="34" charset="0"/>
              </a:defRPr>
            </a:lvl1pPr>
            <a:lvl2pPr marL="384029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Garamond" charset="0"/>
                <a:cs typeface="Calibri" panose="020F0502020204030204" pitchFamily="34" charset="0"/>
              </a:defRPr>
            </a:lvl2pPr>
            <a:lvl3pPr marL="566900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Garamond" charset="0"/>
                <a:cs typeface="Calibri" panose="020F0502020204030204" pitchFamily="34" charset="0"/>
              </a:defRPr>
            </a:lvl3pPr>
            <a:lvl4pPr marL="749771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Garamond" charset="0"/>
                <a:cs typeface="Calibri" panose="020F0502020204030204" pitchFamily="34" charset="0"/>
              </a:defRPr>
            </a:lvl4pPr>
            <a:lvl5pPr marL="932642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Garamond" charset="0"/>
                <a:cs typeface="Calibri" panose="020F0502020204030204" pitchFamily="34" charset="0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sz="1600" dirty="0" err="1"/>
              <a:t>Kokkos</a:t>
            </a:r>
            <a:r>
              <a:rPr lang="en-US" sz="1600" dirty="0"/>
              <a:t> </a:t>
            </a:r>
            <a:r>
              <a:rPr lang="en-US" sz="1600" b="1" dirty="0" err="1"/>
              <a:t>TeamPolicy</a:t>
            </a:r>
            <a:r>
              <a:rPr lang="en-US" sz="1600" dirty="0"/>
              <a:t>, </a:t>
            </a:r>
            <a:r>
              <a:rPr lang="en-US" sz="1600" b="1" dirty="0" err="1"/>
              <a:t>TeamThreadRange</a:t>
            </a:r>
            <a:r>
              <a:rPr lang="en-US" sz="1600" dirty="0"/>
              <a:t> is used to parallelize over </a:t>
            </a:r>
            <a:r>
              <a:rPr lang="en-US" sz="1600" b="1" dirty="0"/>
              <a:t>cells</a:t>
            </a:r>
            <a:r>
              <a:rPr lang="en-US" sz="1600" dirty="0"/>
              <a:t> and </a:t>
            </a:r>
            <a:r>
              <a:rPr lang="en-US" sz="1600" b="1" dirty="0"/>
              <a:t>nodes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sz="1600" dirty="0" err="1"/>
              <a:t>Kokkos</a:t>
            </a:r>
            <a:r>
              <a:rPr lang="en-US" sz="1600" dirty="0"/>
              <a:t> </a:t>
            </a:r>
            <a:r>
              <a:rPr lang="en-US" sz="1600" b="1" dirty="0"/>
              <a:t>scratch space </a:t>
            </a:r>
            <a:r>
              <a:rPr lang="en-US" sz="1600" dirty="0"/>
              <a:t>is used to store node/quadrature values in </a:t>
            </a:r>
            <a:r>
              <a:rPr lang="en-US" sz="1600" b="1" dirty="0"/>
              <a:t>shared memory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sz="1600" dirty="0"/>
              <a:t>~2x </a:t>
            </a:r>
            <a:r>
              <a:rPr lang="en-US" sz="1600" b="1" dirty="0"/>
              <a:t>speedup</a:t>
            </a:r>
            <a:r>
              <a:rPr lang="en-US" sz="1600" dirty="0"/>
              <a:t> for </a:t>
            </a:r>
            <a:r>
              <a:rPr lang="en-US" sz="1600" b="1" dirty="0"/>
              <a:t>small</a:t>
            </a:r>
            <a:r>
              <a:rPr lang="en-US" sz="1600" dirty="0"/>
              <a:t> problem sizes on </a:t>
            </a:r>
            <a:r>
              <a:rPr lang="en-US" sz="1600" b="1" dirty="0"/>
              <a:t>GPU</a:t>
            </a:r>
            <a:r>
              <a:rPr lang="en-US" sz="1600" dirty="0"/>
              <a:t>             (need padding for large problem sizes)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sz="1600" b="1" dirty="0"/>
              <a:t>Slowdown</a:t>
            </a:r>
            <a:r>
              <a:rPr lang="en-US" sz="1600" dirty="0"/>
              <a:t> for </a:t>
            </a:r>
            <a:r>
              <a:rPr lang="en-US" sz="1600" b="1" dirty="0"/>
              <a:t>all</a:t>
            </a:r>
            <a:r>
              <a:rPr lang="en-US" sz="1600" dirty="0"/>
              <a:t> problem sizes on </a:t>
            </a:r>
            <a:r>
              <a:rPr lang="en-US" sz="1600" b="1" dirty="0"/>
              <a:t>CPU</a:t>
            </a:r>
            <a:r>
              <a:rPr lang="en-US" sz="1600" dirty="0"/>
              <a:t>  (need different layout)</a:t>
            </a:r>
          </a:p>
        </p:txBody>
      </p:sp>
      <p:pic>
        <p:nvPicPr>
          <p:cNvPr id="8" name="Picture 7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22D94B4F-3FD2-4F77-9BEF-3C3CE39A63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5" t="5680" r="31703" b="5501"/>
          <a:stretch/>
        </p:blipFill>
        <p:spPr>
          <a:xfrm>
            <a:off x="228600" y="3994115"/>
            <a:ext cx="3262369" cy="21928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BB47CFB-87CD-4EBF-926D-D598E41988BE}"/>
              </a:ext>
            </a:extLst>
          </p:cNvPr>
          <p:cNvSpPr txBox="1"/>
          <p:nvPr/>
        </p:nvSpPr>
        <p:spPr>
          <a:xfrm>
            <a:off x="3466031" y="4006602"/>
            <a:ext cx="89341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Residual</a:t>
            </a:r>
          </a:p>
          <a:p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Jacobian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9EC86C-643C-43ED-83F9-914BD5DBD38D}"/>
              </a:ext>
            </a:extLst>
          </p:cNvPr>
          <p:cNvSpPr txBox="1"/>
          <p:nvPr/>
        </p:nvSpPr>
        <p:spPr>
          <a:xfrm>
            <a:off x="3310211" y="3586505"/>
            <a:ext cx="912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 dirty="0">
                <a:latin typeface="Calibri" panose="020F0502020204030204" pitchFamily="34" charset="0"/>
                <a:cs typeface="Calibri" panose="020F0502020204030204" pitchFamily="34" charset="0"/>
              </a:rPr>
              <a:t>CUDA70</a:t>
            </a:r>
          </a:p>
        </p:txBody>
      </p:sp>
    </p:spTree>
    <p:extLst>
      <p:ext uri="{BB962C8B-B14F-4D97-AF65-F5344CB8AC3E}">
        <p14:creationId xmlns:p14="http://schemas.microsoft.com/office/powerpoint/2010/main" val="401001858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A46BC0-0A49-47A9-9997-F01D04DEAE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99" t="5808" r="3367" b="6313"/>
          <a:stretch/>
        </p:blipFill>
        <p:spPr>
          <a:xfrm>
            <a:off x="4658279" y="1903552"/>
            <a:ext cx="4130694" cy="25900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A45CC8-C80C-47C2-9A46-B4E4EE58B8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52" t="5334" r="3987" b="6143"/>
          <a:stretch/>
        </p:blipFill>
        <p:spPr>
          <a:xfrm>
            <a:off x="220287" y="1903552"/>
            <a:ext cx="4067500" cy="258778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DA099C0-B892-4DDA-BFF5-517733D00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34942"/>
            <a:ext cx="10058400" cy="570225"/>
          </a:xfrm>
        </p:spPr>
        <p:txBody>
          <a:bodyPr/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Performance results: weak scalability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905A51F-EFEE-48F0-99CF-EF0619143708}"/>
              </a:ext>
            </a:extLst>
          </p:cNvPr>
          <p:cNvSpPr txBox="1">
            <a:spLocks/>
          </p:cNvSpPr>
          <p:nvPr/>
        </p:nvSpPr>
        <p:spPr>
          <a:xfrm>
            <a:off x="228600" y="4788311"/>
            <a:ext cx="10058400" cy="141316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354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0B0F0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aramond" charset="0"/>
                <a:cs typeface="Calibri" panose="020F0502020204030204" pitchFamily="34" charset="0"/>
              </a:defRPr>
            </a:lvl1pPr>
            <a:lvl2pPr marL="384029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Garamond" charset="0"/>
                <a:cs typeface="Calibri" panose="020F0502020204030204" pitchFamily="34" charset="0"/>
              </a:defRPr>
            </a:lvl2pPr>
            <a:lvl3pPr marL="566900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Garamond" charset="0"/>
                <a:cs typeface="Calibri" panose="020F0502020204030204" pitchFamily="34" charset="0"/>
              </a:defRPr>
            </a:lvl3pPr>
            <a:lvl4pPr marL="749771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Garamond" charset="0"/>
                <a:cs typeface="Calibri" panose="020F0502020204030204" pitchFamily="34" charset="0"/>
              </a:defRPr>
            </a:lvl4pPr>
            <a:lvl5pPr marL="932642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Garamond" charset="0"/>
                <a:cs typeface="Calibri" panose="020F0502020204030204" pitchFamily="34" charset="0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2000" dirty="0"/>
              <a:t>Reasonable scaling across all devices </a:t>
            </a:r>
            <a:r>
              <a:rPr lang="en-US" sz="2000" b="1" dirty="0"/>
              <a:t>w/o</a:t>
            </a:r>
            <a:r>
              <a:rPr lang="en-US" sz="2000" dirty="0"/>
              <a:t> machine-specific optimization in Albany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sz="2000" dirty="0"/>
              <a:t>Poor GPU scaling (Export WIP within </a:t>
            </a:r>
            <a:r>
              <a:rPr lang="en-US" sz="2000" dirty="0" err="1"/>
              <a:t>Tpetra</a:t>
            </a:r>
            <a:r>
              <a:rPr lang="en-US" sz="2000" dirty="0"/>
              <a:t>)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sz="2000" dirty="0"/>
              <a:t>Best case: Skylake at 10 devices (280 cores)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39A509-730A-404E-9B1C-7F1DF557E9A0}"/>
              </a:ext>
            </a:extLst>
          </p:cNvPr>
          <p:cNvSpPr/>
          <p:nvPr/>
        </p:nvSpPr>
        <p:spPr>
          <a:xfrm>
            <a:off x="-820570" y="1185951"/>
            <a:ext cx="107851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u="sng" dirty="0">
                <a:latin typeface="Calibri" panose="020F0502020204030204" pitchFamily="34" charset="0"/>
                <a:cs typeface="Calibri" panose="020F0502020204030204" pitchFamily="34" charset="0"/>
              </a:rPr>
              <a:t>Legend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HSW, SKX=Haswell, Skylake CPU; KNL=Xeon Phi; TX2=ThunderX2; P100,V100=GPU</a:t>
            </a:r>
          </a:p>
        </p:txBody>
      </p:sp>
    </p:spTree>
    <p:extLst>
      <p:ext uri="{BB962C8B-B14F-4D97-AF65-F5344CB8AC3E}">
        <p14:creationId xmlns:p14="http://schemas.microsoft.com/office/powerpoint/2010/main" val="147981260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1290E2-6361-46E4-8708-0422DFE652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3169" y="1600200"/>
            <a:ext cx="4453169" cy="33398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E0B0C0-8609-468B-A209-A520B3BCD7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38" y="1571105"/>
            <a:ext cx="4453169" cy="333987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4FEEDA3-2664-48CD-BC77-9840C763B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424" y="228600"/>
            <a:ext cx="10058400" cy="570225"/>
          </a:xfrm>
        </p:spPr>
        <p:txBody>
          <a:bodyPr/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Single GPU: full profile</a:t>
            </a:r>
          </a:p>
        </p:txBody>
      </p:sp>
    </p:spTree>
    <p:extLst>
      <p:ext uri="{BB962C8B-B14F-4D97-AF65-F5344CB8AC3E}">
        <p14:creationId xmlns:p14="http://schemas.microsoft.com/office/powerpoint/2010/main" val="404877985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450025-0DDE-4093-90FF-06236EEEF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1" y="1633451"/>
            <a:ext cx="4267199" cy="32003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7072619-46CC-44D9-BE30-ACF7704EFB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354" y="1600200"/>
            <a:ext cx="4267199" cy="320039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E0FBC16-2C20-4D02-A021-9DF598EF0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150" y="228600"/>
            <a:ext cx="10058400" cy="570225"/>
          </a:xfrm>
        </p:spPr>
        <p:txBody>
          <a:bodyPr/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Single GPU: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Kokkos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and non-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Kokkos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21471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6200" y="-304800"/>
            <a:ext cx="8991600" cy="1261646"/>
          </a:xfrm>
        </p:spPr>
        <p:txBody>
          <a:bodyPr/>
          <a:lstStyle/>
          <a:p>
            <a:pPr algn="l"/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</a:rPr>
              <a:t>Solver challenge: Thin meshes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1AA47D7-008F-4057-B5F7-542C2D1F6392}"/>
              </a:ext>
            </a:extLst>
          </p:cNvPr>
          <p:cNvSpPr txBox="1"/>
          <p:nvPr/>
        </p:nvSpPr>
        <p:spPr>
          <a:xfrm>
            <a:off x="-304800" y="1386700"/>
            <a:ext cx="89075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Problem for </a:t>
            </a:r>
            <a:r>
              <a:rPr lang="en-US" b="1" i="1" dirty="0">
                <a:latin typeface="Calibri" panose="020F0502020204030204" pitchFamily="34" charset="0"/>
                <a:cs typeface="Calibri" panose="020F0502020204030204" pitchFamily="34" charset="0"/>
              </a:rPr>
              <a:t>multi-grid solvers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if coarsening equally in all three coordinate directions, horizontal/vertical info gets “jumbled” and it is hard to smooth horizontal errors.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00150" lvl="2" indent="-285750">
              <a:buFont typeface="Wingdings" panose="05000000000000000000" pitchFamily="2" charset="2"/>
              <a:buChar char="v"/>
            </a:pPr>
            <a:r>
              <a:rPr lang="en-US" b="1" i="1" dirty="0">
                <a:latin typeface="Calibri" panose="020F0502020204030204" pitchFamily="34" charset="0"/>
                <a:cs typeface="Calibri" panose="020F0502020204030204" pitchFamily="34" charset="0"/>
              </a:rPr>
              <a:t>Point relaxation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is inefficient in reducing errors in weak direction.</a:t>
            </a:r>
          </a:p>
          <a:p>
            <a:pPr marL="1200150" lvl="2" indent="-285750">
              <a:buFont typeface="Wingdings" panose="05000000000000000000" pitchFamily="2" charset="2"/>
              <a:buChar char="v"/>
            </a:pPr>
            <a:endParaRPr lang="en-US" sz="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C945F27-57FB-4867-8053-7BF5C56DFC99}"/>
              </a:ext>
            </a:extLst>
          </p:cNvPr>
          <p:cNvGrpSpPr/>
          <p:nvPr/>
        </p:nvGrpSpPr>
        <p:grpSpPr>
          <a:xfrm>
            <a:off x="2908852" y="3698760"/>
            <a:ext cx="5754453" cy="2585583"/>
            <a:chOff x="2014303" y="3533163"/>
            <a:chExt cx="6940550" cy="291951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F4C14E7-E1AA-45EB-955A-9DA66D0945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4303" y="3533163"/>
              <a:ext cx="4953000" cy="291951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A3A7085-AA08-42BF-8729-61108DAF64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7303" y="4523763"/>
              <a:ext cx="1987550" cy="157480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746021B-0E94-480F-8EB5-F1178ACBDA85}"/>
                </a:ext>
              </a:extLst>
            </p:cNvPr>
            <p:cNvSpPr/>
            <p:nvPr/>
          </p:nvSpPr>
          <p:spPr>
            <a:xfrm>
              <a:off x="4224103" y="5514363"/>
              <a:ext cx="457200" cy="37552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AC71A1F-033C-4B32-B9E3-D1BA512144B5}"/>
                </a:ext>
              </a:extLst>
            </p:cNvPr>
            <p:cNvCxnSpPr>
              <a:stCxn id="7" idx="3"/>
              <a:endCxn id="6" idx="1"/>
            </p:cNvCxnSpPr>
            <p:nvPr/>
          </p:nvCxnSpPr>
          <p:spPr>
            <a:xfrm flipV="1">
              <a:off x="4681303" y="5311163"/>
              <a:ext cx="2286000" cy="39096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67C8D613-1209-44CB-A473-6CCAEDF87263}"/>
              </a:ext>
            </a:extLst>
          </p:cNvPr>
          <p:cNvSpPr txBox="1"/>
          <p:nvPr/>
        </p:nvSpPr>
        <p:spPr>
          <a:xfrm>
            <a:off x="342361" y="2817026"/>
            <a:ext cx="5659278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latin typeface="Calibri" panose="020F0502020204030204" pitchFamily="34" charset="0"/>
                <a:cs typeface="Calibri" panose="020F0502020204030204" pitchFamily="34" charset="0"/>
              </a:rPr>
              <a:t>Right: point Jacobi error after 30 iterations.  Errors are oscillatory in x-dimension.  y-dimension is analogous to thin dimension in 3D land ice mesh.  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BB2DD8C-A7E1-4A97-B1AF-BDD9D3C750FB}"/>
              </a:ext>
            </a:extLst>
          </p:cNvPr>
          <p:cNvGrpSpPr/>
          <p:nvPr/>
        </p:nvGrpSpPr>
        <p:grpSpPr>
          <a:xfrm>
            <a:off x="-1647533" y="3661197"/>
            <a:ext cx="5270398" cy="2218750"/>
            <a:chOff x="2348953" y="1067969"/>
            <a:chExt cx="6586538" cy="3487735"/>
          </a:xfrm>
        </p:grpSpPr>
        <p:pic>
          <p:nvPicPr>
            <p:cNvPr id="29" name="Picture 54" descr="large_node">
              <a:extLst>
                <a:ext uri="{FF2B5EF4-FFF2-40B4-BE49-F238E27FC236}">
                  <a16:creationId xmlns:a16="http://schemas.microsoft.com/office/drawing/2014/main" id="{78DFFE67-7E83-442B-A55B-5B8D948AF2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2180" y="1067969"/>
              <a:ext cx="3944938" cy="1255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0" name="Group 70">
              <a:extLst>
                <a:ext uri="{FF2B5EF4-FFF2-40B4-BE49-F238E27FC236}">
                  <a16:creationId xmlns:a16="http://schemas.microsoft.com/office/drawing/2014/main" id="{DA255C73-F851-4A58-BF41-0312D8AC458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48953" y="1783931"/>
              <a:ext cx="6586538" cy="2771773"/>
              <a:chOff x="1893" y="1322"/>
              <a:chExt cx="4149" cy="1746"/>
            </a:xfrm>
          </p:grpSpPr>
          <p:grpSp>
            <p:nvGrpSpPr>
              <p:cNvPr id="31" name="Group 55">
                <a:extLst>
                  <a:ext uri="{FF2B5EF4-FFF2-40B4-BE49-F238E27FC236}">
                    <a16:creationId xmlns:a16="http://schemas.microsoft.com/office/drawing/2014/main" id="{B5DF9E2F-0344-499A-9C9E-AB4718CAB91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93" y="1711"/>
                <a:ext cx="3829" cy="804"/>
                <a:chOff x="558" y="2228"/>
                <a:chExt cx="3871" cy="1142"/>
              </a:xfrm>
            </p:grpSpPr>
            <p:pic>
              <p:nvPicPr>
                <p:cNvPr id="41" name="Picture 56" descr="med_node">
                  <a:extLst>
                    <a:ext uri="{FF2B5EF4-FFF2-40B4-BE49-F238E27FC236}">
                      <a16:creationId xmlns:a16="http://schemas.microsoft.com/office/drawing/2014/main" id="{38902E59-B65B-4E45-9407-65A148BA3FC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71" y="2228"/>
                  <a:ext cx="2558" cy="11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2" name="Text Box 57">
                  <a:extLst>
                    <a:ext uri="{FF2B5EF4-FFF2-40B4-BE49-F238E27FC236}">
                      <a16:creationId xmlns:a16="http://schemas.microsoft.com/office/drawing/2014/main" id="{C0967B87-9DC1-4BAD-A549-756348077F7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58" y="2228"/>
                  <a:ext cx="117" cy="24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857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marL="174625" indent="-174625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/>
                  <a:endParaRPr lang="en-US" altLang="en-US" baseline="-25000"/>
                </a:p>
              </p:txBody>
            </p:sp>
          </p:grpSp>
          <p:pic>
            <p:nvPicPr>
              <p:cNvPr id="32" name="Picture 58" descr="small_node">
                <a:extLst>
                  <a:ext uri="{FF2B5EF4-FFF2-40B4-BE49-F238E27FC236}">
                    <a16:creationId xmlns:a16="http://schemas.microsoft.com/office/drawing/2014/main" id="{6453FE54-FA51-4C74-AF36-A837FFF74C6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30" y="2592"/>
                <a:ext cx="1827" cy="4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33" name="Group 59">
                <a:extLst>
                  <a:ext uri="{FF2B5EF4-FFF2-40B4-BE49-F238E27FC236}">
                    <a16:creationId xmlns:a16="http://schemas.microsoft.com/office/drawing/2014/main" id="{BFD2D52A-8AB2-45D4-BE3F-98C2B13C626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01" y="1322"/>
                <a:ext cx="1041" cy="379"/>
                <a:chOff x="3746" y="1706"/>
                <a:chExt cx="1053" cy="539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8" name="Text Box 60">
                      <a:extLst>
                        <a:ext uri="{FF2B5EF4-FFF2-40B4-BE49-F238E27FC236}">
                          <a16:creationId xmlns:a16="http://schemas.microsoft.com/office/drawing/2014/main" id="{54F336D6-9C40-42C6-95F5-3FEB18B9BADF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746" y="1729"/>
                      <a:ext cx="1053" cy="51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w="12700" algn="ctr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square" lIns="90487" tIns="44450" rIns="90487" bIns="44450">
                      <a:spAutoFit/>
                    </a:bodyPr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14:m>
                        <m:oMath xmlns:m="http://schemas.openxmlformats.org/officeDocument/2006/math">
                          <m:r>
                            <a:rPr lang="en-US" altLang="en-US" b="1" i="1" dirty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𝑷</m:t>
                          </m:r>
                          <m:r>
                            <a:rPr lang="en-US" altLang="en-US" i="1" baseline="-25000" dirty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2</m:t>
                          </m:r>
                        </m:oMath>
                      </a14:m>
                      <a:r>
                        <a:rPr lang="en-US" alt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  </a:t>
                      </a:r>
                      <a14:m>
                        <m:oMath xmlns:m="http://schemas.openxmlformats.org/officeDocument/2006/math">
                          <m:r>
                            <a:rPr lang="en-US" altLang="en-US" b="1" i="1" dirty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𝑹</m:t>
                          </m:r>
                          <m:r>
                            <a:rPr lang="en-US" altLang="en-US" i="1" baseline="-25000" dirty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2</m:t>
                          </m:r>
                        </m:oMath>
                      </a14:m>
                      <a:endParaRPr lang="en-US" altLang="en-US" baseline="30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38" name="Text Box 60">
                      <a:extLst>
                        <a:ext uri="{FF2B5EF4-FFF2-40B4-BE49-F238E27FC236}">
                          <a16:creationId xmlns:a16="http://schemas.microsoft.com/office/drawing/2014/main" id="{54F336D6-9C40-42C6-95F5-3FEB18B9BADF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 bwMode="auto">
                    <a:xfrm>
                      <a:off x="3746" y="1729"/>
                      <a:ext cx="1053" cy="516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/>
                      </a:stretch>
                    </a:blipFill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12700" algn="ctr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39" name="AutoShape 61">
                  <a:extLst>
                    <a:ext uri="{FF2B5EF4-FFF2-40B4-BE49-F238E27FC236}">
                      <a16:creationId xmlns:a16="http://schemas.microsoft.com/office/drawing/2014/main" id="{CE14C0D8-1E54-42D9-93FB-D7173693D1B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91" y="1706"/>
                  <a:ext cx="91" cy="250"/>
                </a:xfrm>
                <a:prstGeom prst="upArrow">
                  <a:avLst>
                    <a:gd name="adj1" fmla="val 50000"/>
                    <a:gd name="adj2" fmla="val 68681"/>
                  </a:avLst>
                </a:prstGeom>
                <a:solidFill>
                  <a:srgbClr val="0000FF">
                    <a:alpha val="27058"/>
                  </a:srgbClr>
                </a:solidFill>
                <a:ln w="12700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90487" tIns="44450" rIns="90487" bIns="44450" anchor="ctr"/>
                <a:lstStyle>
                  <a:lvl1pPr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40" name="AutoShape 62">
                  <a:extLst>
                    <a:ext uri="{FF2B5EF4-FFF2-40B4-BE49-F238E27FC236}">
                      <a16:creationId xmlns:a16="http://schemas.microsoft.com/office/drawing/2014/main" id="{414BBA95-E55B-45D7-B974-1E4E5DFC34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V="1">
                  <a:off x="4173" y="1729"/>
                  <a:ext cx="91" cy="250"/>
                </a:xfrm>
                <a:prstGeom prst="upArrow">
                  <a:avLst>
                    <a:gd name="adj1" fmla="val 50000"/>
                    <a:gd name="adj2" fmla="val 68681"/>
                  </a:avLst>
                </a:prstGeom>
                <a:solidFill>
                  <a:srgbClr val="0000FF">
                    <a:alpha val="27058"/>
                  </a:srgbClr>
                </a:solidFill>
                <a:ln w="12700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90487" tIns="44450" rIns="90487" bIns="44450" anchor="ctr"/>
                <a:lstStyle>
                  <a:lvl1pPr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grpSp>
            <p:nvGrpSpPr>
              <p:cNvPr id="34" name="Group 66">
                <a:extLst>
                  <a:ext uri="{FF2B5EF4-FFF2-40B4-BE49-F238E27FC236}">
                    <a16:creationId xmlns:a16="http://schemas.microsoft.com/office/drawing/2014/main" id="{C9B1245D-E72C-490A-87B1-6D3856271FD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01" y="2212"/>
                <a:ext cx="1040" cy="379"/>
                <a:chOff x="3754" y="1706"/>
                <a:chExt cx="1052" cy="537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5" name="Text Box 67">
                      <a:extLst>
                        <a:ext uri="{FF2B5EF4-FFF2-40B4-BE49-F238E27FC236}">
                          <a16:creationId xmlns:a16="http://schemas.microsoft.com/office/drawing/2014/main" id="{3306A407-7B23-4480-A85E-2FD31837727D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754" y="1729"/>
                      <a:ext cx="1052" cy="51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w="12700" algn="ctr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square" lIns="90487" tIns="44450" rIns="90487" bIns="44450">
                      <a:spAutoFit/>
                    </a:bodyPr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14:m>
                        <m:oMath xmlns:m="http://schemas.openxmlformats.org/officeDocument/2006/math">
                          <m:r>
                            <a:rPr lang="en-US" altLang="en-US" b="1" i="1" dirty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𝑷</m:t>
                          </m:r>
                          <m:r>
                            <a:rPr lang="en-US" altLang="en-US" i="1" baseline="-25000" dirty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</m:t>
                          </m:r>
                        </m:oMath>
                      </a14:m>
                      <a:r>
                        <a:rPr lang="en-US" alt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  </a:t>
                      </a:r>
                      <a14:m>
                        <m:oMath xmlns:m="http://schemas.openxmlformats.org/officeDocument/2006/math">
                          <m:r>
                            <a:rPr lang="en-US" altLang="en-US" b="1" i="1" dirty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𝑹</m:t>
                          </m:r>
                          <m:r>
                            <a:rPr lang="en-US" altLang="en-US" i="1" baseline="-25000" dirty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</m:t>
                          </m:r>
                        </m:oMath>
                      </a14:m>
                      <a:endParaRPr lang="en-US" altLang="en-US" baseline="30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35" name="Text Box 67">
                      <a:extLst>
                        <a:ext uri="{FF2B5EF4-FFF2-40B4-BE49-F238E27FC236}">
                          <a16:creationId xmlns:a16="http://schemas.microsoft.com/office/drawing/2014/main" id="{3306A407-7B23-4480-A85E-2FD31837727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 bwMode="auto">
                    <a:xfrm>
                      <a:off x="3754" y="1729"/>
                      <a:ext cx="1052" cy="514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/>
                      </a:stretch>
                    </a:blipFill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12700" algn="ctr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36" name="AutoShape 68">
                  <a:extLst>
                    <a:ext uri="{FF2B5EF4-FFF2-40B4-BE49-F238E27FC236}">
                      <a16:creationId xmlns:a16="http://schemas.microsoft.com/office/drawing/2014/main" id="{3AC482BB-9317-47CC-980E-DF699FA0F1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91" y="1706"/>
                  <a:ext cx="91" cy="250"/>
                </a:xfrm>
                <a:prstGeom prst="upArrow">
                  <a:avLst>
                    <a:gd name="adj1" fmla="val 50000"/>
                    <a:gd name="adj2" fmla="val 68681"/>
                  </a:avLst>
                </a:prstGeom>
                <a:solidFill>
                  <a:srgbClr val="0000FF">
                    <a:alpha val="27058"/>
                  </a:srgbClr>
                </a:solidFill>
                <a:ln w="12700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90487" tIns="44450" rIns="90487" bIns="44450" anchor="ctr"/>
                <a:lstStyle>
                  <a:lvl1pPr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37" name="AutoShape 69">
                  <a:extLst>
                    <a:ext uri="{FF2B5EF4-FFF2-40B4-BE49-F238E27FC236}">
                      <a16:creationId xmlns:a16="http://schemas.microsoft.com/office/drawing/2014/main" id="{507D518F-13A9-4E85-B5A3-2FE55064DF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V="1">
                  <a:off x="4173" y="1729"/>
                  <a:ext cx="91" cy="250"/>
                </a:xfrm>
                <a:prstGeom prst="upArrow">
                  <a:avLst>
                    <a:gd name="adj1" fmla="val 50000"/>
                    <a:gd name="adj2" fmla="val 68681"/>
                  </a:avLst>
                </a:prstGeom>
                <a:solidFill>
                  <a:srgbClr val="0000FF">
                    <a:alpha val="27058"/>
                  </a:srgbClr>
                </a:solidFill>
                <a:ln w="12700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90487" tIns="44450" rIns="90487" bIns="44450" anchor="ctr"/>
                <a:lstStyle>
                  <a:lvl1pPr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</p:grp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F8D223F-3276-48D8-AC42-92B0732193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257" y="2474531"/>
            <a:ext cx="2804344" cy="1662877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0C0FF803-AC44-4032-8250-E120E4E28D15}"/>
              </a:ext>
            </a:extLst>
          </p:cNvPr>
          <p:cNvSpPr txBox="1"/>
          <p:nvPr/>
        </p:nvSpPr>
        <p:spPr>
          <a:xfrm>
            <a:off x="609600" y="6144533"/>
            <a:ext cx="75505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latin typeface="Calibri" panose="020F0502020204030204" pitchFamily="34" charset="0"/>
                <a:cs typeface="Calibri" panose="020F0502020204030204" pitchFamily="34" charset="0"/>
              </a:rPr>
              <a:t>Above left: illustration of multi-grid solver (V-cycle).   Above right: thin extruded meshes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AFCC74F-EBAF-4C58-A2B4-0B182BD04F00}"/>
              </a:ext>
            </a:extLst>
          </p:cNvPr>
          <p:cNvSpPr txBox="1"/>
          <p:nvPr/>
        </p:nvSpPr>
        <p:spPr>
          <a:xfrm>
            <a:off x="1219200" y="733191"/>
            <a:ext cx="6705600" cy="646331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latin typeface="Calibri" panose="020F0502020204030204" pitchFamily="34" charset="0"/>
                <a:cs typeface="Calibri" panose="020F0502020204030204" pitchFamily="34" charset="0"/>
              </a:rPr>
              <a:t>Meshes with anisotropy/bad aspect ratios: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ice sheets are thin (thickness up to 4 km, horizontal extension of thousands km)</a:t>
            </a:r>
          </a:p>
        </p:txBody>
      </p:sp>
      <p:grpSp>
        <p:nvGrpSpPr>
          <p:cNvPr id="45" name="Group 71">
            <a:extLst>
              <a:ext uri="{FF2B5EF4-FFF2-40B4-BE49-F238E27FC236}">
                <a16:creationId xmlns:a16="http://schemas.microsoft.com/office/drawing/2014/main" id="{D7CA859B-009E-40B2-BF74-C5E41AD9922D}"/>
              </a:ext>
            </a:extLst>
          </p:cNvPr>
          <p:cNvGrpSpPr>
            <a:grpSpLocks/>
          </p:cNvGrpSpPr>
          <p:nvPr/>
        </p:nvGrpSpPr>
        <p:grpSpPr bwMode="auto">
          <a:xfrm>
            <a:off x="2914746" y="3953473"/>
            <a:ext cx="1939790" cy="1115455"/>
            <a:chOff x="1791" y="3474"/>
            <a:chExt cx="1578" cy="818"/>
          </a:xfrm>
        </p:grpSpPr>
        <p:pic>
          <p:nvPicPr>
            <p:cNvPr id="46" name="Picture 11" descr="v_cycle1">
              <a:extLst>
                <a:ext uri="{FF2B5EF4-FFF2-40B4-BE49-F238E27FC236}">
                  <a16:creationId xmlns:a16="http://schemas.microsoft.com/office/drawing/2014/main" id="{9AF9BFBB-A7F1-49EE-AD5E-3F951218B6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646" t="46439" r="37177"/>
            <a:stretch>
              <a:fillRect/>
            </a:stretch>
          </p:blipFill>
          <p:spPr bwMode="auto">
            <a:xfrm>
              <a:off x="1791" y="3503"/>
              <a:ext cx="1578" cy="7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" name="Line 12">
              <a:extLst>
                <a:ext uri="{FF2B5EF4-FFF2-40B4-BE49-F238E27FC236}">
                  <a16:creationId xmlns:a16="http://schemas.microsoft.com/office/drawing/2014/main" id="{032DC12D-FAE7-422B-A8BC-B0602EE7D4E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13" y="3497"/>
              <a:ext cx="204" cy="43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8" name="Line 13">
              <a:extLst>
                <a:ext uri="{FF2B5EF4-FFF2-40B4-BE49-F238E27FC236}">
                  <a16:creationId xmlns:a16="http://schemas.microsoft.com/office/drawing/2014/main" id="{3FC28506-60D1-4679-B5E1-7AC6A9B62C8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62" y="3474"/>
              <a:ext cx="216" cy="43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7469226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8600" y="-197842"/>
            <a:ext cx="8991600" cy="1261646"/>
          </a:xfrm>
        </p:spPr>
        <p:txBody>
          <a:bodyPr/>
          <a:lstStyle/>
          <a:p>
            <a:pPr algn="l"/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</a:rPr>
              <a:t>Antarctica solver challenge: Floating ice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1AA47D7-008F-4057-B5F7-542C2D1F6392}"/>
                  </a:ext>
                </a:extLst>
              </p:cNvPr>
              <p:cNvSpPr txBox="1"/>
              <p:nvPr/>
            </p:nvSpPr>
            <p:spPr>
              <a:xfrm>
                <a:off x="-457200" y="1125523"/>
                <a:ext cx="8891848" cy="28007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742950" lvl="1" indent="-285750">
                  <a:buClr>
                    <a:srgbClr val="0070C0"/>
                  </a:buClr>
                  <a:buFont typeface="Wingdings" panose="05000000000000000000" pitchFamily="2" charset="2"/>
                  <a:buChar char="Ø"/>
                </a:pPr>
                <a:r>
                  <a:rPr lang="en-US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Grounded ice (GIS)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Green’s function shows </a:t>
                </a:r>
                <a:r>
                  <a:rPr lang="en-US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rapid decay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in </a:t>
                </a:r>
                <a:r>
                  <a:rPr lang="en-US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horizontal direction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                          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⟹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preconditioner need not approximate long distance horizontal couplings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1200150" lvl="2" indent="-285750">
                  <a:buFont typeface="Wingdings" panose="05000000000000000000" pitchFamily="2" charset="2"/>
                  <a:buChar char="v"/>
                </a:pP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Vertical line solvers or </a:t>
                </a:r>
                <a:r>
                  <a:rPr lang="en-US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ILU w/ layer-wise ordering</a:t>
                </a:r>
                <a:r>
                  <a:rPr lang="en-US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+ </a:t>
                </a:r>
                <a:r>
                  <a:rPr lang="en-US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2D parallel DD                     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(right) can work well (vertical coupling accurately captured)</a:t>
                </a:r>
              </a:p>
              <a:p>
                <a:pPr marL="1200150" lvl="2" indent="-285750">
                  <a:buFont typeface="Wingdings" panose="05000000000000000000" pitchFamily="2" charset="2"/>
                  <a:buChar char="v"/>
                </a:pPr>
                <a:endParaRPr lang="en-US" sz="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1200150" lvl="2" indent="-285750">
                  <a:buFont typeface="Wingdings" panose="05000000000000000000" pitchFamily="2" charset="2"/>
                  <a:buChar char="v"/>
                </a:pPr>
                <a:endParaRPr lang="en-US" sz="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1200150" lvl="2" indent="-285750">
                  <a:buFont typeface="Wingdings" panose="05000000000000000000" pitchFamily="2" charset="2"/>
                  <a:buChar char="v"/>
                </a:pPr>
                <a:endParaRPr lang="en-US" sz="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1200150" lvl="2" indent="-285750">
                  <a:buFont typeface="Wingdings" panose="05000000000000000000" pitchFamily="2" charset="2"/>
                  <a:buChar char="v"/>
                </a:pPr>
                <a:endParaRPr lang="en-US" sz="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1200150" lvl="2" indent="-285750">
                  <a:buFont typeface="Wingdings" panose="05000000000000000000" pitchFamily="2" charset="2"/>
                  <a:buChar char="v"/>
                </a:pPr>
                <a:endParaRPr lang="en-US" sz="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Floating ice (AIS)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Green’s function is </a:t>
                </a:r>
                <a:r>
                  <a:rPr lang="en-US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nearly constant 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 </a:t>
                </a:r>
                <a:r>
                  <a:rPr lang="en-US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thin direction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1200150" lvl="2" indent="-285750">
                  <a:buFont typeface="Wingdings" panose="05000000000000000000" pitchFamily="2" charset="2"/>
                  <a:buChar char="v"/>
                </a:pPr>
                <a:r>
                  <a:rPr lang="en-US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ILU will not work well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large </a:t>
                </a:r>
                <a:r>
                  <a:rPr lang="en-US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Krylov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space is needed to capture                           Green’s function, preconditioner with spatially global character is insufficient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1AA47D7-008F-4057-B5F7-542C2D1F63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57200" y="1125523"/>
                <a:ext cx="8891848" cy="280076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8B19D570-1216-4876-B473-75F7CE7E5B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99" y="3794067"/>
            <a:ext cx="2073105" cy="1371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F70B655-3864-4610-85FD-FF64913F8A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344" y="4800600"/>
            <a:ext cx="3810000" cy="16637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C91571B-3772-49BF-9C70-B25376CC96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344" y="3794067"/>
            <a:ext cx="2225445" cy="13716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05014E1A-E793-4410-9968-C9FB9E2EBB83}"/>
              </a:ext>
            </a:extLst>
          </p:cNvPr>
          <p:cNvCxnSpPr>
            <a:cxnSpLocks/>
          </p:cNvCxnSpPr>
          <p:nvPr/>
        </p:nvCxnSpPr>
        <p:spPr>
          <a:xfrm rot="16200000" flipV="1">
            <a:off x="2463330" y="4644864"/>
            <a:ext cx="669866" cy="474954"/>
          </a:xfrm>
          <a:prstGeom prst="bentConnector3">
            <a:avLst>
              <a:gd name="adj1" fmla="val 99638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D55A5CC4-4AFC-434E-9304-F020BFF26BFE}"/>
              </a:ext>
            </a:extLst>
          </p:cNvPr>
          <p:cNvCxnSpPr>
            <a:cxnSpLocks/>
          </p:cNvCxnSpPr>
          <p:nvPr/>
        </p:nvCxnSpPr>
        <p:spPr>
          <a:xfrm flipV="1">
            <a:off x="5419898" y="4522816"/>
            <a:ext cx="1061664" cy="930678"/>
          </a:xfrm>
          <a:prstGeom prst="bentConnector3">
            <a:avLst>
              <a:gd name="adj1" fmla="val 672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B0669279-088A-42CB-9999-18023BFA7427}"/>
              </a:ext>
            </a:extLst>
          </p:cNvPr>
          <p:cNvSpPr txBox="1"/>
          <p:nvPr/>
        </p:nvSpPr>
        <p:spPr>
          <a:xfrm>
            <a:off x="335341" y="5334000"/>
            <a:ext cx="22046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Thin grounded ice: ILU can work well with proper ordering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5040FAE9-C7F6-4F64-830E-5461B4F6C1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1315608"/>
            <a:ext cx="1012072" cy="1754878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BFBE777C-A357-4027-B4AE-2BEF62150A99}"/>
              </a:ext>
            </a:extLst>
          </p:cNvPr>
          <p:cNvSpPr txBox="1"/>
          <p:nvPr/>
        </p:nvSpPr>
        <p:spPr>
          <a:xfrm>
            <a:off x="2714511" y="3803698"/>
            <a:ext cx="345013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latin typeface="Calibri" panose="020F0502020204030204" pitchFamily="34" charset="0"/>
                <a:cs typeface="Calibri" panose="020F0502020204030204" pitchFamily="34" charset="0"/>
              </a:rPr>
              <a:t>Horizontal Green’s function decay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Tuminaro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et al., SISC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2016)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692F29A-67FF-4B4A-87BA-A67E9ECE1919}"/>
              </a:ext>
            </a:extLst>
          </p:cNvPr>
          <p:cNvSpPr/>
          <p:nvPr/>
        </p:nvSpPr>
        <p:spPr>
          <a:xfrm>
            <a:off x="990600" y="794761"/>
            <a:ext cx="6298215" cy="369332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i="1" dirty="0">
                <a:latin typeface="Calibri" panose="020F0502020204030204" pitchFamily="34" charset="0"/>
                <a:cs typeface="Calibri" panose="020F0502020204030204" pitchFamily="34" charset="0"/>
              </a:rPr>
              <a:t>Ill-conditioning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associated with </a:t>
            </a:r>
            <a:r>
              <a:rPr lang="en-US" b="1" i="1" dirty="0">
                <a:latin typeface="Calibri" panose="020F0502020204030204" pitchFamily="34" charset="0"/>
                <a:cs typeface="Calibri" panose="020F0502020204030204" pitchFamily="34" charset="0"/>
              </a:rPr>
              <a:t>floating ice boundary condition.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42545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048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</a:rPr>
              <a:t>Outline</a:t>
            </a:r>
            <a:endParaRPr sz="3600" dirty="0">
              <a:latin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686" y="4380436"/>
            <a:ext cx="2591473" cy="17276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175B2D1-ED01-4702-AC7C-1E7FAF561DCE}"/>
              </a:ext>
            </a:extLst>
          </p:cNvPr>
          <p:cNvSpPr txBox="1"/>
          <p:nvPr/>
        </p:nvSpPr>
        <p:spPr>
          <a:xfrm>
            <a:off x="163287" y="2785042"/>
            <a:ext cx="495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</a:endParaRPr>
          </a:p>
          <a:p>
            <a:endParaRPr lang="en-US" sz="2400" dirty="0">
              <a:latin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CE44C4-A07E-4150-ACD2-4F5A4EE80093}"/>
              </a:ext>
            </a:extLst>
          </p:cNvPr>
          <p:cNvSpPr txBox="1"/>
          <p:nvPr/>
        </p:nvSpPr>
        <p:spPr>
          <a:xfrm>
            <a:off x="234044" y="2514110"/>
            <a:ext cx="5480956" cy="3810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400" dirty="0">
                <a:latin typeface="Calibri" panose="020F0502020204030204" pitchFamily="34" charset="0"/>
              </a:rPr>
              <a:t>Overview of the Albany/Land Ice (ALI) model/code developed under  </a:t>
            </a:r>
            <a:r>
              <a:rPr lang="en-US" sz="2400" dirty="0" err="1">
                <a:latin typeface="Calibri" panose="020F0502020204030204" pitchFamily="34" charset="0"/>
              </a:rPr>
              <a:t>ProSPect</a:t>
            </a:r>
            <a:r>
              <a:rPr lang="en-US" sz="2400" dirty="0">
                <a:latin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</a:rPr>
              <a:t>SciDAC</a:t>
            </a:r>
            <a:r>
              <a:rPr lang="en-US" sz="2400" dirty="0">
                <a:latin typeface="Calibri" panose="020F0502020204030204" pitchFamily="34" charset="0"/>
              </a:rPr>
              <a:t>.</a:t>
            </a:r>
          </a:p>
          <a:p>
            <a:pPr marL="457200" indent="-457200">
              <a:buAutoNum type="arabicPeriod"/>
            </a:pPr>
            <a:endParaRPr lang="en-US" sz="400" dirty="0">
              <a:latin typeface="Calibri" panose="020F0502020204030204" pitchFamily="34" charset="0"/>
            </a:endParaRPr>
          </a:p>
          <a:p>
            <a:pPr marL="457200" indent="-457200">
              <a:buAutoNum type="arabicPeriod"/>
            </a:pPr>
            <a:endParaRPr lang="en-US" sz="400" dirty="0">
              <a:latin typeface="Calibri" panose="020F0502020204030204" pitchFamily="34" charset="0"/>
            </a:endParaRPr>
          </a:p>
          <a:p>
            <a:pPr marL="457200" indent="-457200">
              <a:buAutoNum type="arabicPeriod"/>
            </a:pPr>
            <a:r>
              <a:rPr lang="en-US" sz="2400" dirty="0">
                <a:latin typeface="Calibri" panose="020F0502020204030204" pitchFamily="34" charset="0"/>
              </a:rPr>
              <a:t>Performance portability of the finite element assembly in ALI using </a:t>
            </a:r>
            <a:r>
              <a:rPr lang="en-US" sz="2400" dirty="0" err="1">
                <a:latin typeface="Calibri" panose="020F0502020204030204" pitchFamily="34" charset="0"/>
              </a:rPr>
              <a:t>Kokkos</a:t>
            </a:r>
            <a:r>
              <a:rPr lang="en-US" sz="2400" dirty="0">
                <a:latin typeface="Calibri" panose="020F0502020204030204" pitchFamily="34" charset="0"/>
              </a:rPr>
              <a:t>.</a:t>
            </a:r>
          </a:p>
          <a:p>
            <a:pPr marL="457200" indent="-457200">
              <a:buAutoNum type="arabicPeriod"/>
            </a:pPr>
            <a:endParaRPr lang="en-US" sz="400" dirty="0">
              <a:latin typeface="Calibri" panose="020F0502020204030204" pitchFamily="34" charset="0"/>
            </a:endParaRPr>
          </a:p>
          <a:p>
            <a:pPr marL="457200" indent="-457200">
              <a:buAutoNum type="arabicPeriod"/>
            </a:pPr>
            <a:endParaRPr lang="en-US" sz="400" dirty="0">
              <a:latin typeface="Calibri" panose="020F0502020204030204" pitchFamily="34" charset="0"/>
            </a:endParaRPr>
          </a:p>
          <a:p>
            <a:pPr marL="457200" indent="-457200">
              <a:buAutoNum type="arabicPeriod"/>
            </a:pPr>
            <a:r>
              <a:rPr lang="en-US" sz="2400" dirty="0">
                <a:latin typeface="Calibri" panose="020F0502020204030204" pitchFamily="34" charset="0"/>
              </a:rPr>
              <a:t>Performant algebraic multi-grid linear solvers implemented in </a:t>
            </a:r>
            <a:r>
              <a:rPr lang="en-US" sz="2400" dirty="0" err="1">
                <a:latin typeface="Calibri" panose="020F0502020204030204" pitchFamily="34" charset="0"/>
              </a:rPr>
              <a:t>Trilinos</a:t>
            </a:r>
            <a:r>
              <a:rPr lang="en-US" sz="2400" dirty="0">
                <a:latin typeface="Calibri" panose="020F0502020204030204" pitchFamily="34" charset="0"/>
              </a:rPr>
              <a:t>.</a:t>
            </a:r>
          </a:p>
          <a:p>
            <a:pPr marL="457200" indent="-457200">
              <a:buAutoNum type="arabicPeriod"/>
            </a:pPr>
            <a:endParaRPr lang="en-US" sz="400" dirty="0">
              <a:latin typeface="Calibri" panose="020F0502020204030204" pitchFamily="34" charset="0"/>
            </a:endParaRPr>
          </a:p>
          <a:p>
            <a:pPr marL="457200" indent="-457200">
              <a:buAutoNum type="arabicPeriod"/>
            </a:pPr>
            <a:endParaRPr lang="en-US" sz="400" dirty="0">
              <a:latin typeface="Calibri" panose="020F0502020204030204" pitchFamily="34" charset="0"/>
            </a:endParaRPr>
          </a:p>
          <a:p>
            <a:pPr marL="457200" indent="-457200">
              <a:buAutoNum type="arabicPeriod"/>
            </a:pPr>
            <a:r>
              <a:rPr lang="en-US" sz="2400" dirty="0">
                <a:latin typeface="Calibri" panose="020F0502020204030204" pitchFamily="34" charset="0"/>
              </a:rPr>
              <a:t>Summary and </a:t>
            </a:r>
            <a:r>
              <a:rPr lang="en-US" sz="2400" dirty="0" smtClean="0">
                <a:latin typeface="Calibri" panose="020F0502020204030204" pitchFamily="34" charset="0"/>
              </a:rPr>
              <a:t>discussion</a:t>
            </a:r>
            <a:endParaRPr lang="en-US" sz="2400" dirty="0">
              <a:latin typeface="Calibri" panose="020F0502020204030204" pitchFamily="34" charset="0"/>
            </a:endParaRPr>
          </a:p>
          <a:p>
            <a:endParaRPr lang="en-US" sz="2400" dirty="0">
              <a:latin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845F89C-5163-4D5E-A9C9-A73500562D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514111"/>
            <a:ext cx="2601327" cy="18297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8B31361-6439-44CE-8822-C3F86D6E8DA4}"/>
              </a:ext>
            </a:extLst>
          </p:cNvPr>
          <p:cNvSpPr txBox="1"/>
          <p:nvPr/>
        </p:nvSpPr>
        <p:spPr>
          <a:xfrm>
            <a:off x="234044" y="991440"/>
            <a:ext cx="8229239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</a:rPr>
              <a:t>This talk describes our </a:t>
            </a:r>
            <a:r>
              <a:rPr lang="en-US" sz="2400" b="1" dirty="0">
                <a:latin typeface="Calibri" panose="020F0502020204030204" pitchFamily="34" charset="0"/>
              </a:rPr>
              <a:t>efforts </a:t>
            </a:r>
            <a:r>
              <a:rPr lang="en-US" sz="2400" dirty="0">
                <a:latin typeface="Calibri" panose="020F0502020204030204" pitchFamily="34" charset="0"/>
              </a:rPr>
              <a:t>towards creating a </a:t>
            </a:r>
            <a:r>
              <a:rPr lang="en-US" sz="2400" b="1" dirty="0">
                <a:latin typeface="Calibri" panose="020F0502020204030204" pitchFamily="34" charset="0"/>
              </a:rPr>
              <a:t>performance portable </a:t>
            </a:r>
            <a:r>
              <a:rPr lang="en-US" sz="2400" dirty="0">
                <a:latin typeface="Calibri" panose="020F0502020204030204" pitchFamily="34" charset="0"/>
              </a:rPr>
              <a:t>implementation of the </a:t>
            </a:r>
            <a:r>
              <a:rPr lang="en-US" sz="2400" b="1" dirty="0">
                <a:latin typeface="Calibri" panose="020F0502020204030204" pitchFamily="34" charset="0"/>
              </a:rPr>
              <a:t>Albany/Land Ice (ALI) </a:t>
            </a:r>
            <a:r>
              <a:rPr lang="en-US" sz="2400" dirty="0">
                <a:latin typeface="Calibri" panose="020F0502020204030204" pitchFamily="34" charset="0"/>
              </a:rPr>
              <a:t>model using the </a:t>
            </a:r>
            <a:r>
              <a:rPr lang="en-US" sz="2400" b="1" dirty="0" err="1">
                <a:latin typeface="Calibri" panose="020F0502020204030204" pitchFamily="34" charset="0"/>
              </a:rPr>
              <a:t>Kokkos</a:t>
            </a:r>
            <a:r>
              <a:rPr lang="en-US" sz="2400" dirty="0">
                <a:latin typeface="Calibri" panose="020F0502020204030204" pitchFamily="34" charset="0"/>
              </a:rPr>
              <a:t> programming model and </a:t>
            </a:r>
            <a:r>
              <a:rPr lang="en-US" sz="2400" b="1" dirty="0" err="1">
                <a:latin typeface="Calibri" panose="020F0502020204030204" pitchFamily="34" charset="0"/>
              </a:rPr>
              <a:t>Trilinos</a:t>
            </a:r>
            <a:r>
              <a:rPr lang="en-US" sz="2400" b="1" dirty="0">
                <a:latin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</a:rPr>
              <a:t>libraries.</a:t>
            </a:r>
          </a:p>
        </p:txBody>
      </p:sp>
    </p:spTree>
    <p:extLst>
      <p:ext uri="{BB962C8B-B14F-4D97-AF65-F5344CB8AC3E}">
        <p14:creationId xmlns:p14="http://schemas.microsoft.com/office/powerpoint/2010/main" val="394662409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3553" y="41034"/>
            <a:ext cx="8265537" cy="116566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en-US" sz="3600" kern="0" dirty="0">
                <a:solidFill>
                  <a:schemeClr val="tx1"/>
                </a:solidFill>
                <a:latin typeface="Calibri" panose="020F0502020204030204" pitchFamily="34" charset="0"/>
              </a:rPr>
              <a:t>Solver challenge: Islands hinged peninsulas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5" t="19984" r="30235" b="1"/>
          <a:stretch/>
        </p:blipFill>
        <p:spPr>
          <a:xfrm>
            <a:off x="7432224" y="966432"/>
            <a:ext cx="1602377" cy="1913702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 bwMode="auto">
          <a:xfrm>
            <a:off x="8157212" y="2159975"/>
            <a:ext cx="189412" cy="22860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34" charset="0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7928612" y="1443695"/>
            <a:ext cx="189412" cy="18288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990600"/>
            <a:ext cx="3309261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latin typeface="Calibri" panose="020F0502020204030204" pitchFamily="34" charset="0"/>
                <a:sym typeface="Symbol"/>
              </a:rPr>
              <a:t>Islands and certain hinged peninsulas lead to solver failures</a:t>
            </a:r>
            <a:endParaRPr lang="en-US" b="1" i="1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19201" y="1497134"/>
                <a:ext cx="6549388" cy="30469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>
                  <a:buClrTx/>
                </a:pPr>
                <a:endParaRPr lang="en-US" b="1" u="sng" dirty="0">
                  <a:latin typeface="Calibri" panose="020F0502020204030204" pitchFamily="34" charset="0"/>
                </a:endParaRPr>
              </a:p>
              <a:p>
                <a:pPr marL="285750" indent="-285750">
                  <a:buClrTx/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</a:rPr>
                  <a:t>Rigid body translations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-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plane rotations of islands/ peninsulas are correspond to </a:t>
                </a:r>
                <a:r>
                  <a:rPr lang="en-US" b="1" i="1" dirty="0" err="1">
                    <a:latin typeface="Calibri" panose="020F0502020204030204" pitchFamily="34" charset="0"/>
                  </a:rPr>
                  <a:t>nullspace</a:t>
                </a:r>
                <a:r>
                  <a:rPr lang="en-US" b="1" i="1" dirty="0">
                    <a:latin typeface="Calibri" panose="020F0502020204030204" pitchFamily="34" charset="0"/>
                  </a:rPr>
                  <a:t> components.</a:t>
                </a:r>
              </a:p>
              <a:p>
                <a:pPr marL="285750" indent="-285750">
                  <a:buClrTx/>
                  <a:buFont typeface="Arial" panose="020B0604020202020204" pitchFamily="34" charset="0"/>
                  <a:buChar char="•"/>
                </a:pPr>
                <a:endParaRPr lang="en-US" sz="400" dirty="0">
                  <a:latin typeface="Calibri" panose="020F0502020204030204" pitchFamily="34" charset="0"/>
                </a:endParaRPr>
              </a:p>
              <a:p>
                <a:pPr marL="285750" indent="-285750">
                  <a:buClrTx/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</a:rPr>
                  <a:t>We have developed an algorithm to detect/remove problematic </a:t>
                </a:r>
                <a:r>
                  <a:rPr lang="en-US" b="1" i="1" dirty="0">
                    <a:latin typeface="Calibri" panose="020F0502020204030204" pitchFamily="34" charset="0"/>
                  </a:rPr>
                  <a:t>hinged peninsulas</a:t>
                </a:r>
                <a:r>
                  <a:rPr lang="en-US" b="1" dirty="0">
                    <a:latin typeface="Calibri" panose="020F0502020204030204" pitchFamily="34" charset="0"/>
                  </a:rPr>
                  <a:t> </a:t>
                </a:r>
                <a:r>
                  <a:rPr lang="en-US" dirty="0">
                    <a:latin typeface="Calibri" panose="020F0502020204030204" pitchFamily="34" charset="0"/>
                  </a:rPr>
                  <a:t>&amp; </a:t>
                </a:r>
                <a:r>
                  <a:rPr lang="en-US" b="1" i="1" dirty="0">
                    <a:latin typeface="Calibri" panose="020F0502020204030204" pitchFamily="34" charset="0"/>
                  </a:rPr>
                  <a:t>islands</a:t>
                </a:r>
                <a:r>
                  <a:rPr lang="en-US" dirty="0">
                    <a:latin typeface="Calibri" panose="020F0502020204030204" pitchFamily="34" charset="0"/>
                  </a:rPr>
                  <a:t> based on coloring and repeated use of connected component algorithms (</a:t>
                </a:r>
                <a:r>
                  <a:rPr lang="en-US" dirty="0" err="1">
                    <a:latin typeface="Calibri" panose="020F0502020204030204" pitchFamily="34" charset="0"/>
                  </a:rPr>
                  <a:t>Tuminaro</a:t>
                </a:r>
                <a:r>
                  <a:rPr lang="en-US" dirty="0">
                    <a:latin typeface="Calibri" panose="020F0502020204030204" pitchFamily="34" charset="0"/>
                  </a:rPr>
                  <a:t> </a:t>
                </a:r>
                <a:r>
                  <a:rPr lang="en-US" i="1" dirty="0">
                    <a:latin typeface="Calibri" panose="020F0502020204030204" pitchFamily="34" charset="0"/>
                  </a:rPr>
                  <a:t>et al. SISC</a:t>
                </a:r>
                <a:r>
                  <a:rPr lang="en-US" dirty="0">
                    <a:latin typeface="Calibri" panose="020F0502020204030204" pitchFamily="34" charset="0"/>
                  </a:rPr>
                  <a:t>, 2016).</a:t>
                </a:r>
              </a:p>
              <a:p>
                <a:pPr>
                  <a:buClrTx/>
                </a:pPr>
                <a:endParaRPr lang="en-US" sz="400" dirty="0">
                  <a:latin typeface="Calibri" panose="020F0502020204030204" pitchFamily="34" charset="0"/>
                </a:endParaRPr>
              </a:p>
              <a:p>
                <a:pPr marL="285750" indent="-285750">
                  <a:buClrTx/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</a:rPr>
                  <a:t>Solves are </a:t>
                </a:r>
                <a:r>
                  <a:rPr lang="en-US" b="1" i="1" dirty="0">
                    <a:solidFill>
                      <a:srgbClr val="FF0000"/>
                    </a:solidFill>
                    <a:latin typeface="Calibri" panose="020F0502020204030204" pitchFamily="34" charset="0"/>
                  </a:rPr>
                  <a:t>~2x faster </a:t>
                </a:r>
                <a:r>
                  <a:rPr lang="en-US" dirty="0">
                    <a:latin typeface="Calibri" panose="020F0502020204030204" pitchFamily="34" charset="0"/>
                  </a:rPr>
                  <a:t>with hinges removed.</a:t>
                </a:r>
              </a:p>
              <a:p>
                <a:pPr>
                  <a:buClrTx/>
                </a:pPr>
                <a:endParaRPr lang="en-US" sz="400" dirty="0">
                  <a:latin typeface="Calibri" panose="020F0502020204030204" pitchFamily="34" charset="0"/>
                </a:endParaRPr>
              </a:p>
              <a:p>
                <a:pPr marL="285750" indent="-285750">
                  <a:buClrTx/>
                  <a:buFont typeface="Arial" panose="020B0604020202020204" pitchFamily="34" charset="0"/>
                  <a:buChar char="•"/>
                </a:pPr>
                <a:r>
                  <a:rPr lang="en-US" b="1" i="1" dirty="0">
                    <a:latin typeface="Calibri" panose="020F0502020204030204" pitchFamily="34" charset="0"/>
                  </a:rPr>
                  <a:t>WIP:</a:t>
                </a:r>
                <a:r>
                  <a:rPr lang="en-US" dirty="0">
                    <a:latin typeface="Calibri" panose="020F0502020204030204" pitchFamily="34" charset="0"/>
                  </a:rPr>
                  <a:t> C++ implementation within 			      </a:t>
                </a:r>
                <a:r>
                  <a:rPr lang="en-US" dirty="0" err="1">
                    <a:latin typeface="Calibri" panose="020F0502020204030204" pitchFamily="34" charset="0"/>
                  </a:rPr>
                  <a:t>Trilinos</a:t>
                </a:r>
                <a:r>
                  <a:rPr lang="en-US" dirty="0">
                    <a:latin typeface="Calibri" panose="020F0502020204030204" pitchFamily="34" charset="0"/>
                  </a:rPr>
                  <a:t> for integration into </a:t>
                </a:r>
                <a:r>
                  <a:rPr lang="en-US" dirty="0" err="1">
                    <a:latin typeface="Calibri" panose="020F0502020204030204" pitchFamily="34" charset="0"/>
                  </a:rPr>
                  <a:t>dycores</a:t>
                </a:r>
                <a:r>
                  <a:rPr lang="en-US" dirty="0">
                    <a:latin typeface="Calibri" panose="020F0502020204030204" pitchFamily="34" charset="0"/>
                  </a:rPr>
                  <a:t>.</a:t>
                </a:r>
              </a:p>
              <a:p>
                <a:pPr>
                  <a:buClrTx/>
                </a:pPr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201" y="1497134"/>
                <a:ext cx="6549388" cy="3046988"/>
              </a:xfrm>
              <a:prstGeom prst="rect">
                <a:avLst/>
              </a:prstGeom>
              <a:blipFill>
                <a:blip r:embed="rId4"/>
                <a:stretch>
                  <a:fillRect l="-652" r="-37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4135634" y="4054067"/>
          <a:ext cx="4858830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50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57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5615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Resolu-tion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ILU –</a:t>
                      </a:r>
                    </a:p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hinges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ILU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– no hinges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ML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–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hinges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ML – no hinges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747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8km/5 layers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878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sec, </a:t>
                      </a:r>
                    </a:p>
                    <a:p>
                      <a:pPr algn="ctr"/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84 </a:t>
                      </a:r>
                      <a:r>
                        <a:rPr lang="en-US" sz="1200" baseline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iter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/solve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693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sec,</a:t>
                      </a:r>
                    </a:p>
                    <a:p>
                      <a:pPr algn="ctr"/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71 </a:t>
                      </a:r>
                      <a:r>
                        <a:rPr lang="en-US" sz="1200" baseline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iter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/solve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254 sec,</a:t>
                      </a:r>
                    </a:p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11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aseline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iter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/solve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220 sec,</a:t>
                      </a:r>
                    </a:p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9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aseline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iter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/solve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747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4km/10 layers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195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3 sec,</a:t>
                      </a:r>
                    </a:p>
                    <a:p>
                      <a:pPr algn="ctr"/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160 </a:t>
                      </a:r>
                      <a:r>
                        <a:rPr lang="en-US" sz="1200" baseline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iter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/solve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1969 sec, </a:t>
                      </a:r>
                    </a:p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160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iter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/solve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285 sec, </a:t>
                      </a:r>
                    </a:p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13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iter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/solve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245 sec,</a:t>
                      </a:r>
                    </a:p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12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iter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/solve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747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2km/20 layers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10942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sec,</a:t>
                      </a:r>
                    </a:p>
                    <a:p>
                      <a:pPr algn="ctr"/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710 </a:t>
                      </a:r>
                      <a:r>
                        <a:rPr lang="en-US" sz="1200" baseline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iter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/solve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5576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sec,</a:t>
                      </a:r>
                    </a:p>
                    <a:p>
                      <a:pPr algn="ctr"/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426 </a:t>
                      </a:r>
                      <a:r>
                        <a:rPr lang="en-US" sz="1200" baseline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iter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/solve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482 sec,</a:t>
                      </a:r>
                    </a:p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24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iter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/solve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294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sec,</a:t>
                      </a:r>
                    </a:p>
                    <a:p>
                      <a:pPr algn="ctr"/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15 </a:t>
                      </a:r>
                      <a:r>
                        <a:rPr lang="en-US" sz="1200" baseline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iter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/solve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747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1km/40 layers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--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15716 sec,</a:t>
                      </a:r>
                    </a:p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881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iter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/solve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668 sec,</a:t>
                      </a:r>
                    </a:p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34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iter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/solve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378 sec,</a:t>
                      </a:r>
                    </a:p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20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aseline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iter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/solve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049" y="791147"/>
            <a:ext cx="1981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Arrow Connector 13"/>
          <p:cNvCxnSpPr/>
          <p:nvPr/>
        </p:nvCxnSpPr>
        <p:spPr>
          <a:xfrm flipH="1" flipV="1">
            <a:off x="5072202" y="1034041"/>
            <a:ext cx="2856410" cy="501094"/>
          </a:xfrm>
          <a:prstGeom prst="straightConnector1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25" idx="2"/>
          </p:cNvCxnSpPr>
          <p:nvPr/>
        </p:nvCxnSpPr>
        <p:spPr>
          <a:xfrm flipH="1" flipV="1">
            <a:off x="5445038" y="1535135"/>
            <a:ext cx="2712174" cy="739140"/>
          </a:xfrm>
          <a:prstGeom prst="straightConnector1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5" name="Rounded Rectangle 1024"/>
          <p:cNvSpPr/>
          <p:nvPr/>
        </p:nvSpPr>
        <p:spPr>
          <a:xfrm>
            <a:off x="4897634" y="5425667"/>
            <a:ext cx="2114006" cy="4572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unded Rectangle 35"/>
          <p:cNvSpPr/>
          <p:nvPr/>
        </p:nvSpPr>
        <p:spPr>
          <a:xfrm>
            <a:off x="7011640" y="5882867"/>
            <a:ext cx="2000794" cy="4572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202434" y="3639313"/>
            <a:ext cx="31612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Calibri" panose="020F0502020204030204" pitchFamily="34" charset="0"/>
              </a:rPr>
              <a:t>Greenland Problem</a:t>
            </a:r>
          </a:p>
        </p:txBody>
      </p:sp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587" y="4572000"/>
            <a:ext cx="1070557" cy="1796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73" y="4616393"/>
            <a:ext cx="994871" cy="1751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976215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-10886" y="685273"/>
            <a:ext cx="8991600" cy="4847040"/>
          </a:xfrm>
          <a:prstGeom prst="rect">
            <a:avLst/>
          </a:prstGeo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kern="0" dirty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 </a:t>
            </a:r>
            <a:r>
              <a:rPr lang="en-US" altLang="en-US" sz="2000" b="1" i="1" kern="0" dirty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performance portable </a:t>
            </a:r>
            <a:r>
              <a:rPr lang="en-US" altLang="en-US" sz="2000" kern="0" dirty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implementation of the FEA in the </a:t>
            </a:r>
            <a:r>
              <a:rPr lang="en-US" altLang="en-US" sz="2000" b="1" i="1" kern="0" dirty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ALI </a:t>
            </a:r>
            <a:r>
              <a:rPr lang="en-US" altLang="en-US" sz="2000" kern="0" dirty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model was created using </a:t>
            </a:r>
            <a:r>
              <a:rPr lang="en-US" altLang="en-US" sz="2000" b="1" i="1" kern="0" dirty="0" err="1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Kokkos</a:t>
            </a:r>
            <a:r>
              <a:rPr lang="en-US" altLang="en-US" sz="2000" i="1" kern="0" dirty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en-US" altLang="en-US" sz="2000" kern="0" dirty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within the Albany code base.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400" kern="0" dirty="0">
              <a:solidFill>
                <a:sysClr val="windowText" lastClr="00000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altLang="en-US" kern="0" dirty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With this implementation, the </a:t>
            </a:r>
            <a:r>
              <a:rPr lang="en-US" altLang="en-US" b="1" i="1" kern="0" dirty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same code </a:t>
            </a:r>
            <a:r>
              <a:rPr lang="en-US" altLang="en-US" kern="0" dirty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can run on devices with drastically </a:t>
            </a:r>
            <a:r>
              <a:rPr lang="en-US" altLang="en-US" b="1" i="1" kern="0" dirty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different memory models </a:t>
            </a:r>
            <a:r>
              <a:rPr lang="en-US" altLang="en-US" kern="0" dirty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(many-core CPU, GPU, Intel Xeon Phi, etc.).</a:t>
            </a:r>
          </a:p>
          <a:p>
            <a:pPr marL="0" lvl="1"/>
            <a:endParaRPr lang="en-US" altLang="en-US" sz="400" kern="0" dirty="0">
              <a:solidFill>
                <a:sysClr val="windowText" lastClr="00000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marL="742950" lvl="2" indent="-285750">
              <a:buFont typeface="Wingdings" panose="05000000000000000000" pitchFamily="2" charset="2"/>
              <a:buChar char="Ø"/>
            </a:pPr>
            <a:r>
              <a:rPr lang="en-US" altLang="en-US" kern="0" dirty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Only “optimization” we have done for </a:t>
            </a:r>
            <a:r>
              <a:rPr lang="en-US" altLang="en-US" b="1" i="1" kern="0" dirty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portability</a:t>
            </a:r>
            <a:r>
              <a:rPr lang="en-US" altLang="en-US" kern="0" dirty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involved </a:t>
            </a:r>
            <a:r>
              <a:rPr lang="en-US" altLang="en-US" b="1" i="1" kern="0" dirty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minimizing data movement </a:t>
            </a:r>
            <a:r>
              <a:rPr lang="en-US" altLang="en-US" kern="0" dirty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(via </a:t>
            </a:r>
            <a:r>
              <a:rPr lang="en-US" altLang="en-US" kern="0" dirty="0" err="1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memoization</a:t>
            </a:r>
            <a:r>
              <a:rPr lang="en-US" altLang="en-US" kern="0" dirty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), which improved code performance on </a:t>
            </a:r>
            <a:r>
              <a:rPr lang="en-US" altLang="en-US" b="1" i="1" kern="0" dirty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all architectures</a:t>
            </a:r>
            <a:r>
              <a:rPr lang="en-US" altLang="en-US" kern="0" dirty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.</a:t>
            </a:r>
          </a:p>
          <a:p>
            <a:pPr marL="742950" lvl="2" indent="-285750">
              <a:buFont typeface="Wingdings" panose="05000000000000000000" pitchFamily="2" charset="2"/>
              <a:buChar char="Ø"/>
            </a:pPr>
            <a:endParaRPr lang="en-US" altLang="en-US" sz="400" kern="0" dirty="0">
              <a:solidFill>
                <a:sysClr val="windowText" lastClr="00000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marL="742950" lvl="2" indent="-285750">
              <a:buFont typeface="Wingdings" panose="05000000000000000000" pitchFamily="2" charset="2"/>
              <a:buChar char="Ø"/>
            </a:pPr>
            <a:r>
              <a:rPr lang="en-US" altLang="en-US" b="1" i="1" kern="0" dirty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Further optimization </a:t>
            </a:r>
            <a:r>
              <a:rPr lang="en-US" altLang="en-US" kern="0" dirty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can be done to improve resource utilization.</a:t>
            </a:r>
          </a:p>
          <a:p>
            <a:pPr marL="0" lvl="1"/>
            <a:endParaRPr lang="en-US" altLang="en-US" sz="2000" kern="0" dirty="0">
              <a:solidFill>
                <a:sysClr val="windowText" lastClr="00000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marL="0" lvl="1"/>
            <a:endParaRPr lang="en-US" altLang="en-US" sz="2000" kern="0" dirty="0">
              <a:solidFill>
                <a:sysClr val="windowText" lastClr="00000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marL="0" lvl="1"/>
            <a:endParaRPr lang="en-US" altLang="en-US" sz="2000" kern="0" dirty="0">
              <a:solidFill>
                <a:sysClr val="windowText" lastClr="00000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>
              <a:buFontTx/>
              <a:buChar char="•"/>
            </a:pPr>
            <a:endParaRPr lang="en-US" altLang="en-US" sz="1000" kern="0" dirty="0">
              <a:solidFill>
                <a:sysClr val="windowText" lastClr="00000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None/>
            </a:pPr>
            <a:endParaRPr lang="en-US" altLang="en-US" sz="2000" kern="0" dirty="0">
              <a:solidFill>
                <a:sysClr val="windowText" lastClr="00000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74754" name="Title 1"/>
          <p:cNvSpPr>
            <a:spLocks noGrp="1"/>
          </p:cNvSpPr>
          <p:nvPr>
            <p:ph type="title" idx="4294967295"/>
          </p:nvPr>
        </p:nvSpPr>
        <p:spPr>
          <a:xfrm>
            <a:off x="132311" y="-153988"/>
            <a:ext cx="8229600" cy="992188"/>
          </a:xfrm>
        </p:spPr>
        <p:txBody>
          <a:bodyPr/>
          <a:lstStyle/>
          <a:p>
            <a:r>
              <a:rPr lang="en-US" altLang="en-US" sz="34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Summary and outlook</a:t>
            </a:r>
          </a:p>
        </p:txBody>
      </p:sp>
      <p:sp>
        <p:nvSpPr>
          <p:cNvPr id="74756" name="Text Box 4"/>
          <p:cNvSpPr txBox="1">
            <a:spLocks noChangeArrowheads="1"/>
          </p:cNvSpPr>
          <p:nvPr/>
        </p:nvSpPr>
        <p:spPr bwMode="auto">
          <a:xfrm>
            <a:off x="713014" y="3008594"/>
            <a:ext cx="7543800" cy="6463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 dirty="0">
                <a:latin typeface="Calibri" panose="020F0502020204030204" pitchFamily="34" charset="0"/>
              </a:rPr>
              <a:t>See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Demeshko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et al., J. HPC. Appl.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2018) and (Watkins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et </a:t>
            </a:r>
            <a:r>
              <a:rPr lang="en-US" i="1">
                <a:latin typeface="Calibri" panose="020F0502020204030204" pitchFamily="34" charset="0"/>
                <a:cs typeface="Calibri" panose="020F0502020204030204" pitchFamily="34" charset="0"/>
              </a:rPr>
              <a:t>al.,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LNCSE,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2020)</a:t>
            </a:r>
            <a:r>
              <a:rPr lang="en-US" altLang="en-US" b="0" dirty="0">
                <a:latin typeface="Calibri" panose="020F0502020204030204" pitchFamily="34" charset="0"/>
              </a:rPr>
              <a:t> for more </a:t>
            </a:r>
            <a:r>
              <a:rPr lang="en-US" altLang="en-US" b="1" dirty="0">
                <a:latin typeface="Calibri" panose="020F0502020204030204" pitchFamily="34" charset="0"/>
              </a:rPr>
              <a:t>details</a:t>
            </a:r>
            <a:r>
              <a:rPr lang="en-US" altLang="en-US" b="0" dirty="0">
                <a:latin typeface="Calibri" panose="020F0502020204030204" pitchFamily="34" charset="0"/>
              </a:rPr>
              <a:t> on our </a:t>
            </a:r>
            <a:r>
              <a:rPr lang="en-US" altLang="en-US" b="1" dirty="0">
                <a:latin typeface="Calibri" panose="020F0502020204030204" pitchFamily="34" charset="0"/>
              </a:rPr>
              <a:t>performance portability efforts </a:t>
            </a:r>
            <a:r>
              <a:rPr lang="en-US" altLang="en-US" dirty="0">
                <a:latin typeface="Calibri" panose="020F0502020204030204" pitchFamily="34" charset="0"/>
              </a:rPr>
              <a:t>in Albany using </a:t>
            </a:r>
            <a:r>
              <a:rPr lang="en-US" altLang="en-US" dirty="0" err="1">
                <a:latin typeface="Calibri" panose="020F0502020204030204" pitchFamily="34" charset="0"/>
              </a:rPr>
              <a:t>Kokkos</a:t>
            </a:r>
            <a:r>
              <a:rPr lang="en-US" altLang="en-US" dirty="0"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657" y="3810000"/>
            <a:ext cx="883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b="1" i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Scalable, fast </a:t>
            </a:r>
            <a:r>
              <a:rPr lang="en-US" altLang="en-US" sz="20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and </a:t>
            </a:r>
            <a:r>
              <a:rPr lang="en-US" altLang="en-US" sz="2000" b="1" i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robust </a:t>
            </a:r>
            <a:r>
              <a:rPr lang="en-US" altLang="en-US" sz="20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linear solve is achieved via algebraic multigrid (AMG) preconditioner that takes advantage of layered nature of meshes.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400" dirty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Performance portability of linear solve is work in progress.</a:t>
            </a:r>
          </a:p>
          <a:p>
            <a:endParaRPr lang="en-US" altLang="en-US" sz="800" dirty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7700" y="5715000"/>
            <a:ext cx="7848600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en-US" sz="20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We are making </a:t>
            </a:r>
            <a:r>
              <a:rPr lang="en-US" altLang="en-US" sz="2000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progress</a:t>
            </a:r>
            <a:r>
              <a:rPr lang="en-US" altLang="en-US" sz="20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towards running </a:t>
            </a:r>
            <a:r>
              <a:rPr lang="en-US" altLang="en-US" sz="2000" i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Albany/Land Ice </a:t>
            </a:r>
            <a:r>
              <a:rPr lang="en-US" altLang="en-US" sz="20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on </a:t>
            </a:r>
            <a:r>
              <a:rPr lang="en-US" altLang="en-US" sz="2000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heterogeneous HPC architectures </a:t>
            </a:r>
            <a:r>
              <a:rPr lang="en-US" altLang="en-US" sz="20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with the help of </a:t>
            </a:r>
            <a:r>
              <a:rPr lang="en-US" altLang="en-US" sz="2000" b="1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Kokkos</a:t>
            </a:r>
            <a:r>
              <a:rPr lang="en-US" altLang="en-US" sz="20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and </a:t>
            </a:r>
            <a:r>
              <a:rPr lang="en-US" altLang="en-US" sz="2000" b="1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Trilinos</a:t>
            </a:r>
            <a:r>
              <a:rPr lang="en-US" altLang="en-US" sz="2000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!</a:t>
            </a:r>
            <a:endParaRPr lang="en-US" altLang="en-US" sz="2000" dirty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B7796729-003A-48F6-96C9-CF75359A8F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650" y="4953000"/>
            <a:ext cx="7124700" cy="6463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 dirty="0">
                <a:latin typeface="Calibri" panose="020F0502020204030204" pitchFamily="34" charset="0"/>
              </a:rPr>
              <a:t>See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(Tezaur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et al., Procedia CS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2015) and (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Tuminaro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et al., SISC,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2016)</a:t>
            </a:r>
            <a:r>
              <a:rPr lang="en-US" altLang="en-US" b="0" dirty="0">
                <a:latin typeface="Calibri" panose="020F0502020204030204" pitchFamily="34" charset="0"/>
              </a:rPr>
              <a:t> for more </a:t>
            </a:r>
            <a:r>
              <a:rPr lang="en-US" altLang="en-US" b="1" dirty="0">
                <a:latin typeface="Calibri" panose="020F0502020204030204" pitchFamily="34" charset="0"/>
              </a:rPr>
              <a:t>details</a:t>
            </a:r>
            <a:r>
              <a:rPr lang="en-US" altLang="en-US" b="0" dirty="0">
                <a:latin typeface="Calibri" panose="020F0502020204030204" pitchFamily="34" charset="0"/>
              </a:rPr>
              <a:t> on our </a:t>
            </a:r>
            <a:r>
              <a:rPr lang="en-US" altLang="en-US" b="1" dirty="0">
                <a:latin typeface="Calibri" panose="020F0502020204030204" pitchFamily="34" charset="0"/>
              </a:rPr>
              <a:t>AMG preconditioner/linear solver </a:t>
            </a:r>
            <a:r>
              <a:rPr lang="en-US" altLang="en-US" dirty="0">
                <a:latin typeface="Calibri" panose="020F0502020204030204" pitchFamily="34" charset="0"/>
              </a:rPr>
              <a:t>work.</a:t>
            </a:r>
          </a:p>
        </p:txBody>
      </p:sp>
    </p:spTree>
    <p:extLst>
      <p:ext uri="{BB962C8B-B14F-4D97-AF65-F5344CB8AC3E}">
        <p14:creationId xmlns:p14="http://schemas.microsoft.com/office/powerpoint/2010/main" val="305096781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>
          <a:xfrm>
            <a:off x="120535" y="-22252"/>
            <a:ext cx="8229600" cy="992188"/>
          </a:xfrm>
        </p:spPr>
        <p:txBody>
          <a:bodyPr/>
          <a:lstStyle/>
          <a:p>
            <a:r>
              <a:rPr lang="en-US" altLang="en-US" sz="34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Ongoing and future work</a:t>
            </a:r>
          </a:p>
        </p:txBody>
      </p:sp>
      <p:sp>
        <p:nvSpPr>
          <p:cNvPr id="41986" name="Content Placeholder 2"/>
          <p:cNvSpPr>
            <a:spLocks noGrp="1"/>
          </p:cNvSpPr>
          <p:nvPr>
            <p:ph idx="4294967295"/>
          </p:nvPr>
        </p:nvSpPr>
        <p:spPr>
          <a:xfrm>
            <a:off x="120535" y="912248"/>
            <a:ext cx="8687302" cy="4800599"/>
          </a:xfrm>
        </p:spPr>
        <p:txBody>
          <a:bodyPr/>
          <a:lstStyle/>
          <a:p>
            <a:r>
              <a:rPr lang="en-US" altLang="en-US" sz="2000" b="1" u="sng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Finite Element Assembly (FEA):</a:t>
            </a:r>
          </a:p>
          <a:p>
            <a:endParaRPr lang="en-US" altLang="en-US" sz="800" b="1" u="sng" dirty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b="1" i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Profiling</a:t>
            </a:r>
            <a:r>
              <a:rPr lang="en-US" altLang="en-US" sz="20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on CPUs and GPUs.</a:t>
            </a:r>
          </a:p>
          <a:p>
            <a:pPr>
              <a:buFontTx/>
              <a:buChar char="•"/>
            </a:pPr>
            <a:endParaRPr lang="en-US" altLang="en-US" sz="1000" dirty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Methods for </a:t>
            </a:r>
            <a:r>
              <a:rPr lang="en-US" altLang="en-US" sz="2000" b="1" i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improving performance</a:t>
            </a:r>
            <a:r>
              <a:rPr lang="en-US" altLang="en-US" sz="20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:</a:t>
            </a:r>
          </a:p>
          <a:p>
            <a:pPr lvl="4"/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      -  Reduce excess memory usage.</a:t>
            </a:r>
          </a:p>
          <a:p>
            <a:pPr lvl="4"/>
            <a:r>
              <a:rPr lang="en-US" altLang="en-US" sz="18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      -  </a:t>
            </a:r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Replace CUDA UVM with manual memory transfer.</a:t>
            </a:r>
          </a:p>
          <a:p>
            <a:pPr lvl="1"/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      -  Further research into portable hierarchical parallelism.</a:t>
            </a:r>
          </a:p>
          <a:p>
            <a:pPr lvl="1"/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      -  Improve matrix export (</a:t>
            </a:r>
            <a:r>
              <a:rPr lang="en-US" altLang="en-US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FECrsMatrix</a:t>
            </a:r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in </a:t>
            </a:r>
            <a:r>
              <a:rPr lang="en-US" altLang="en-US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Tpetra</a:t>
            </a:r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).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altLang="en-US" sz="1000" dirty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altLang="en-US" sz="2000" b="1" i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Large-scale</a:t>
            </a:r>
            <a:r>
              <a:rPr lang="en-US" altLang="en-US" sz="20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runs on Cori and Summit.</a:t>
            </a:r>
          </a:p>
          <a:p>
            <a:pPr lvl="1"/>
            <a:endParaRPr lang="en-US" altLang="en-US" sz="1000" dirty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lvl="1"/>
            <a:endParaRPr lang="en-US" altLang="en-US" sz="1000" dirty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endParaRPr lang="en-US" altLang="en-US" sz="400" b="1" u="sng" dirty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r>
              <a:rPr lang="en-US" altLang="en-US" sz="2000" b="1" u="sng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Linear Solve: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800" dirty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Performance-portability of </a:t>
            </a:r>
            <a:r>
              <a:rPr lang="en-US" altLang="en-US" sz="2000" b="1" i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preconditioned iterative linear solve</a:t>
            </a:r>
            <a:r>
              <a:rPr lang="en-US" altLang="en-US" sz="20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using </a:t>
            </a:r>
            <a:r>
              <a:rPr lang="en-US" altLang="en-US" sz="2000" i="1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Kokkos</a:t>
            </a:r>
            <a:r>
              <a:rPr lang="en-US" altLang="en-US" sz="20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for implicit problems in Albany (e.g., ALI).</a:t>
            </a:r>
          </a:p>
          <a:p>
            <a:pPr lvl="1"/>
            <a:r>
              <a:rPr lang="en-US" altLang="en-US" sz="20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      - </a:t>
            </a:r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All the pieces are there in </a:t>
            </a:r>
            <a:r>
              <a:rPr lang="en-US" altLang="en-US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Belos</a:t>
            </a:r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/Ifpack2/</a:t>
            </a:r>
            <a:r>
              <a:rPr lang="en-US" altLang="en-US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MueLu</a:t>
            </a:r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for us to try running on GPUs and </a:t>
            </a:r>
            <a:r>
              <a:rPr lang="en-US" altLang="en-US" dirty="0" err="1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aaaa</a:t>
            </a:r>
            <a:r>
              <a:rPr lang="en-US" altLang="en-US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other</a:t>
            </a:r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advanced architectures</a:t>
            </a:r>
          </a:p>
          <a:p>
            <a:pPr lvl="1"/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     -  We are also looking at other solvers, e.g., hierarchical solvers, </a:t>
            </a:r>
            <a:r>
              <a:rPr lang="en-US" altLang="en-US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Shylu</a:t>
            </a:r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(FAST-ILU, multi-    </a:t>
            </a:r>
            <a:r>
              <a:rPr lang="en-US" altLang="en-US" dirty="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ccccc</a:t>
            </a:r>
            <a:r>
              <a:rPr lang="en-US" altLang="en-US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threaded</a:t>
            </a:r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GS).</a:t>
            </a:r>
          </a:p>
          <a:p>
            <a:pPr>
              <a:buFontTx/>
              <a:buNone/>
            </a:pPr>
            <a:endParaRPr lang="en-US" altLang="en-US" sz="1000" dirty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endParaRPr lang="en-US" altLang="en-US" dirty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pic>
        <p:nvPicPr>
          <p:cNvPr id="41989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310" y="685800"/>
            <a:ext cx="97709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308" y="1157622"/>
            <a:ext cx="1060005" cy="795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1" descr="image0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9635" y="2233147"/>
            <a:ext cx="1657350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567" y="3161074"/>
            <a:ext cx="3460135" cy="10498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665" y="702142"/>
            <a:ext cx="2154935" cy="1279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8993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048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</a:rPr>
              <a:t>Outline</a:t>
            </a:r>
            <a:endParaRPr sz="3600" dirty="0">
              <a:latin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686" y="4380436"/>
            <a:ext cx="2591473" cy="17276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175B2D1-ED01-4702-AC7C-1E7FAF561DCE}"/>
              </a:ext>
            </a:extLst>
          </p:cNvPr>
          <p:cNvSpPr txBox="1"/>
          <p:nvPr/>
        </p:nvSpPr>
        <p:spPr>
          <a:xfrm>
            <a:off x="163287" y="2785042"/>
            <a:ext cx="495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</a:endParaRPr>
          </a:p>
          <a:p>
            <a:endParaRPr lang="en-US" sz="2400" dirty="0">
              <a:latin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CE44C4-A07E-4150-ACD2-4F5A4EE80093}"/>
              </a:ext>
            </a:extLst>
          </p:cNvPr>
          <p:cNvSpPr txBox="1"/>
          <p:nvPr/>
        </p:nvSpPr>
        <p:spPr>
          <a:xfrm>
            <a:off x="234044" y="2514110"/>
            <a:ext cx="5480956" cy="3810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400" b="1" dirty="0">
                <a:latin typeface="Calibri" panose="020F0502020204030204" pitchFamily="34" charset="0"/>
              </a:rPr>
              <a:t>Overview of the Albany/Land Ice (ALI) model/code developed under </a:t>
            </a:r>
            <a:r>
              <a:rPr lang="en-US" sz="2400" b="1" dirty="0" err="1">
                <a:latin typeface="Calibri" panose="020F0502020204030204" pitchFamily="34" charset="0"/>
              </a:rPr>
              <a:t>ProSPect</a:t>
            </a:r>
            <a:r>
              <a:rPr lang="en-US" sz="2400" b="1" dirty="0">
                <a:latin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</a:rPr>
              <a:t>SciDAC</a:t>
            </a:r>
            <a:r>
              <a:rPr lang="en-US" sz="2400" b="1" dirty="0">
                <a:latin typeface="Calibri" panose="020F0502020204030204" pitchFamily="34" charset="0"/>
              </a:rPr>
              <a:t>.</a:t>
            </a:r>
          </a:p>
          <a:p>
            <a:pPr marL="457200" indent="-457200">
              <a:buAutoNum type="arabicPeriod"/>
            </a:pPr>
            <a:endParaRPr lang="en-US" sz="400" dirty="0">
              <a:latin typeface="Calibri" panose="020F0502020204030204" pitchFamily="34" charset="0"/>
            </a:endParaRPr>
          </a:p>
          <a:p>
            <a:pPr marL="457200" indent="-457200">
              <a:buAutoNum type="arabicPeriod"/>
            </a:pPr>
            <a:endParaRPr lang="en-US" sz="400" dirty="0">
              <a:latin typeface="Calibri" panose="020F0502020204030204" pitchFamily="34" charset="0"/>
            </a:endParaRPr>
          </a:p>
          <a:p>
            <a:pPr marL="457200" indent="-457200">
              <a:buAutoNum type="arabicPeriod"/>
            </a:pPr>
            <a:r>
              <a:rPr lang="en-US" sz="2400" dirty="0">
                <a:latin typeface="Calibri" panose="020F0502020204030204" pitchFamily="34" charset="0"/>
              </a:rPr>
              <a:t>Performance portability of the finite element assembly in ALI using </a:t>
            </a:r>
            <a:r>
              <a:rPr lang="en-US" sz="2400" dirty="0" err="1">
                <a:latin typeface="Calibri" panose="020F0502020204030204" pitchFamily="34" charset="0"/>
              </a:rPr>
              <a:t>Kokkos</a:t>
            </a:r>
            <a:r>
              <a:rPr lang="en-US" sz="2400" dirty="0">
                <a:latin typeface="Calibri" panose="020F0502020204030204" pitchFamily="34" charset="0"/>
              </a:rPr>
              <a:t>.</a:t>
            </a:r>
          </a:p>
          <a:p>
            <a:pPr marL="457200" indent="-457200">
              <a:buAutoNum type="arabicPeriod"/>
            </a:pPr>
            <a:endParaRPr lang="en-US" sz="400" dirty="0">
              <a:latin typeface="Calibri" panose="020F0502020204030204" pitchFamily="34" charset="0"/>
            </a:endParaRPr>
          </a:p>
          <a:p>
            <a:pPr marL="457200" indent="-457200">
              <a:buAutoNum type="arabicPeriod"/>
            </a:pPr>
            <a:endParaRPr lang="en-US" sz="400" dirty="0">
              <a:latin typeface="Calibri" panose="020F0502020204030204" pitchFamily="34" charset="0"/>
            </a:endParaRPr>
          </a:p>
          <a:p>
            <a:pPr marL="457200" indent="-457200">
              <a:buAutoNum type="arabicPeriod"/>
            </a:pPr>
            <a:r>
              <a:rPr lang="en-US" sz="2400" dirty="0">
                <a:latin typeface="Calibri" panose="020F0502020204030204" pitchFamily="34" charset="0"/>
              </a:rPr>
              <a:t>Performant algebraic multi-grid linear solvers implemented in </a:t>
            </a:r>
            <a:r>
              <a:rPr lang="en-US" sz="2400" dirty="0" err="1">
                <a:latin typeface="Calibri" panose="020F0502020204030204" pitchFamily="34" charset="0"/>
              </a:rPr>
              <a:t>Trilinos</a:t>
            </a:r>
            <a:r>
              <a:rPr lang="en-US" sz="2400" dirty="0">
                <a:latin typeface="Calibri" panose="020F0502020204030204" pitchFamily="34" charset="0"/>
              </a:rPr>
              <a:t>.</a:t>
            </a:r>
          </a:p>
          <a:p>
            <a:pPr marL="457200" indent="-457200">
              <a:buAutoNum type="arabicPeriod"/>
            </a:pPr>
            <a:endParaRPr lang="en-US" sz="400" dirty="0">
              <a:latin typeface="Calibri" panose="020F0502020204030204" pitchFamily="34" charset="0"/>
            </a:endParaRPr>
          </a:p>
          <a:p>
            <a:pPr marL="457200" indent="-457200">
              <a:buAutoNum type="arabicPeriod"/>
            </a:pPr>
            <a:endParaRPr lang="en-US" sz="400" dirty="0">
              <a:latin typeface="Calibri" panose="020F0502020204030204" pitchFamily="34" charset="0"/>
            </a:endParaRPr>
          </a:p>
          <a:p>
            <a:pPr marL="457200" indent="-457200">
              <a:buAutoNum type="arabicPeriod"/>
            </a:pPr>
            <a:r>
              <a:rPr lang="en-US" sz="2400" dirty="0">
                <a:latin typeface="Calibri" panose="020F0502020204030204" pitchFamily="34" charset="0"/>
              </a:rPr>
              <a:t>Summary and </a:t>
            </a:r>
            <a:r>
              <a:rPr lang="en-US" sz="2400" dirty="0" smtClean="0">
                <a:latin typeface="Calibri" panose="020F0502020204030204" pitchFamily="34" charset="0"/>
              </a:rPr>
              <a:t>discussion</a:t>
            </a:r>
            <a:endParaRPr lang="en-US" sz="2400" dirty="0">
              <a:latin typeface="Calibri" panose="020F0502020204030204" pitchFamily="34" charset="0"/>
            </a:endParaRPr>
          </a:p>
          <a:p>
            <a:endParaRPr lang="en-US" sz="2400" dirty="0">
              <a:latin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845F89C-5163-4D5E-A9C9-A73500562D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514111"/>
            <a:ext cx="2601327" cy="18297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865A431-980C-470D-BA07-3D362C02397A}"/>
              </a:ext>
            </a:extLst>
          </p:cNvPr>
          <p:cNvSpPr txBox="1"/>
          <p:nvPr/>
        </p:nvSpPr>
        <p:spPr>
          <a:xfrm>
            <a:off x="234044" y="991440"/>
            <a:ext cx="8229239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</a:rPr>
              <a:t>This talk describes our </a:t>
            </a:r>
            <a:r>
              <a:rPr lang="en-US" sz="2400" b="1" dirty="0">
                <a:latin typeface="Calibri" panose="020F0502020204030204" pitchFamily="34" charset="0"/>
              </a:rPr>
              <a:t>efforts </a:t>
            </a:r>
            <a:r>
              <a:rPr lang="en-US" sz="2400" dirty="0">
                <a:latin typeface="Calibri" panose="020F0502020204030204" pitchFamily="34" charset="0"/>
              </a:rPr>
              <a:t>towards creating a </a:t>
            </a:r>
            <a:r>
              <a:rPr lang="en-US" sz="2400" b="1" dirty="0">
                <a:latin typeface="Calibri" panose="020F0502020204030204" pitchFamily="34" charset="0"/>
              </a:rPr>
              <a:t>performance portable </a:t>
            </a:r>
            <a:r>
              <a:rPr lang="en-US" sz="2400" dirty="0">
                <a:latin typeface="Calibri" panose="020F0502020204030204" pitchFamily="34" charset="0"/>
              </a:rPr>
              <a:t>implementation of the </a:t>
            </a:r>
            <a:r>
              <a:rPr lang="en-US" sz="2400" b="1" dirty="0">
                <a:latin typeface="Calibri" panose="020F0502020204030204" pitchFamily="34" charset="0"/>
              </a:rPr>
              <a:t>Albany/Land Ice (ALI) </a:t>
            </a:r>
            <a:r>
              <a:rPr lang="en-US" sz="2400" dirty="0">
                <a:latin typeface="Calibri" panose="020F0502020204030204" pitchFamily="34" charset="0"/>
              </a:rPr>
              <a:t>model using the </a:t>
            </a:r>
            <a:r>
              <a:rPr lang="en-US" sz="2400" b="1" dirty="0" err="1">
                <a:latin typeface="Calibri" panose="020F0502020204030204" pitchFamily="34" charset="0"/>
              </a:rPr>
              <a:t>Kokkos</a:t>
            </a:r>
            <a:r>
              <a:rPr lang="en-US" sz="2400" dirty="0">
                <a:latin typeface="Calibri" panose="020F0502020204030204" pitchFamily="34" charset="0"/>
              </a:rPr>
              <a:t> programming model and </a:t>
            </a:r>
            <a:r>
              <a:rPr lang="en-US" sz="2400" b="1" dirty="0" err="1">
                <a:latin typeface="Calibri" panose="020F0502020204030204" pitchFamily="34" charset="0"/>
              </a:rPr>
              <a:t>Trilinos</a:t>
            </a:r>
            <a:r>
              <a:rPr lang="en-US" sz="2400" b="1" dirty="0">
                <a:latin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</a:rPr>
              <a:t>libraries.</a:t>
            </a:r>
          </a:p>
        </p:txBody>
      </p:sp>
    </p:spTree>
    <p:extLst>
      <p:ext uri="{BB962C8B-B14F-4D97-AF65-F5344CB8AC3E}">
        <p14:creationId xmlns:p14="http://schemas.microsoft.com/office/powerpoint/2010/main" val="204536595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210260"/>
            <a:ext cx="4706520" cy="40846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" y="-106749"/>
            <a:ext cx="8229600" cy="952458"/>
          </a:xfrm>
        </p:spPr>
        <p:txBody>
          <a:bodyPr/>
          <a:lstStyle/>
          <a:p>
            <a:r>
              <a:rPr lang="en-US" sz="3400" dirty="0" err="1">
                <a:latin typeface="Calibri" panose="020F0502020204030204" pitchFamily="34" charset="0"/>
              </a:rPr>
              <a:t>ProSPect</a:t>
            </a:r>
            <a:r>
              <a:rPr lang="en-US" sz="3400" dirty="0">
                <a:latin typeface="Calibri" panose="020F0502020204030204" pitchFamily="34" charset="0"/>
              </a:rPr>
              <a:t> project for land-ice modeling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04800" y="1479668"/>
                <a:ext cx="8516520" cy="646331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lvl="1" algn="ctr" eaLnBrk="1" hangingPunct="1"/>
                <a:r>
                  <a:rPr lang="en-US" b="1" u="sng" dirty="0">
                    <a:latin typeface="Calibri" panose="020F0502020204030204" pitchFamily="34" charset="0"/>
                  </a:rPr>
                  <a:t>Sandia’s Role in the </a:t>
                </a:r>
                <a:r>
                  <a:rPr lang="en-US" b="1" u="sng" dirty="0" err="1">
                    <a:latin typeface="Calibri" panose="020F0502020204030204" pitchFamily="34" charset="0"/>
                  </a:rPr>
                  <a:t>ProSPect</a:t>
                </a:r>
                <a:r>
                  <a:rPr lang="en-US" b="1" u="sng" dirty="0">
                    <a:latin typeface="Calibri" panose="020F0502020204030204" pitchFamily="34" charset="0"/>
                  </a:rPr>
                  <a:t> Project</a:t>
                </a:r>
                <a:r>
                  <a:rPr lang="en-US" b="1" dirty="0">
                    <a:latin typeface="Calibri" panose="020F0502020204030204" pitchFamily="34" charset="0"/>
                  </a:rPr>
                  <a:t>: </a:t>
                </a:r>
                <a:r>
                  <a:rPr lang="en-US" dirty="0">
                    <a:latin typeface="Calibri" panose="020F0502020204030204" pitchFamily="34" charset="0"/>
                  </a:rPr>
                  <a:t>to </a:t>
                </a:r>
                <a:r>
                  <a:rPr lang="en-US" b="1" dirty="0">
                    <a:latin typeface="Calibri" panose="020F0502020204030204" pitchFamily="34" charset="0"/>
                  </a:rPr>
                  <a:t>develop</a:t>
                </a:r>
                <a:r>
                  <a:rPr lang="en-US" dirty="0">
                    <a:latin typeface="Calibri" panose="020F0502020204030204" pitchFamily="34" charset="0"/>
                  </a:rPr>
                  <a:t> and </a:t>
                </a:r>
                <a:r>
                  <a:rPr lang="en-US" b="1" dirty="0">
                    <a:latin typeface="Calibri" panose="020F0502020204030204" pitchFamily="34" charset="0"/>
                  </a:rPr>
                  <a:t>support</a:t>
                </a:r>
                <a:r>
                  <a:rPr lang="en-US" dirty="0">
                    <a:latin typeface="Calibri" panose="020F0502020204030204" pitchFamily="34" charset="0"/>
                  </a:rPr>
                  <a:t> a robust and scalable land ice solver based on the “First-Order” (FO) Stokes equations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→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i="1" dirty="0">
                    <a:latin typeface="Calibri" panose="020F0502020204030204" pitchFamily="34" charset="0"/>
                  </a:rPr>
                  <a:t>Albany/Land Ice (ALI)*</a:t>
                </a:r>
                <a:endParaRPr lang="en-US" b="1" i="1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1479668"/>
                <a:ext cx="8516520" cy="646331"/>
              </a:xfrm>
              <a:prstGeom prst="rect">
                <a:avLst/>
              </a:prstGeom>
              <a:blipFill>
                <a:blip r:embed="rId5"/>
                <a:stretch>
                  <a:fillRect t="-5660" r="-644" b="-1415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-28449" y="2355739"/>
            <a:ext cx="434340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Calibri" panose="020F0502020204030204" pitchFamily="34" charset="0"/>
              </a:rPr>
              <a:t> </a:t>
            </a:r>
            <a:r>
              <a:rPr lang="en-US" b="1" u="sng" dirty="0">
                <a:latin typeface="Calibri" panose="020F0502020204030204" pitchFamily="34" charset="0"/>
              </a:rPr>
              <a:t>Requirements for Albany/Land Ice (ALI)*:</a:t>
            </a:r>
          </a:p>
          <a:p>
            <a:endParaRPr lang="en-US" sz="1000" dirty="0">
              <a:latin typeface="Calibri" panose="020F0502020204030204" pitchFamily="34" charset="0"/>
            </a:endParaRPr>
          </a:p>
          <a:p>
            <a:pPr marL="452438" lvl="1" indent="-220663">
              <a:buFont typeface="Arial"/>
              <a:buChar char="•"/>
            </a:pPr>
            <a:r>
              <a:rPr lang="en-US" b="1" i="1" dirty="0">
                <a:latin typeface="Calibri" panose="020F0502020204030204" pitchFamily="34" charset="0"/>
              </a:rPr>
              <a:t>Unstructured grid </a:t>
            </a:r>
            <a:r>
              <a:rPr lang="en-US" dirty="0">
                <a:latin typeface="Calibri" panose="020F0502020204030204" pitchFamily="34" charset="0"/>
              </a:rPr>
              <a:t>meshes.</a:t>
            </a:r>
          </a:p>
          <a:p>
            <a:pPr marL="231775" lvl="1"/>
            <a:endParaRPr lang="en-US" sz="400" dirty="0">
              <a:latin typeface="Calibri" panose="020F0502020204030204" pitchFamily="34" charset="0"/>
            </a:endParaRPr>
          </a:p>
          <a:p>
            <a:pPr marL="452438" lvl="1" indent="-220663">
              <a:buFont typeface="Arial"/>
              <a:buChar char="•"/>
            </a:pPr>
            <a:r>
              <a:rPr lang="en-US" b="1" i="1" dirty="0">
                <a:latin typeface="Calibri" panose="020F0502020204030204" pitchFamily="34" charset="0"/>
              </a:rPr>
              <a:t>Scalable, fast </a:t>
            </a:r>
            <a:r>
              <a:rPr lang="en-US" dirty="0">
                <a:latin typeface="Calibri" panose="020F0502020204030204" pitchFamily="34" charset="0"/>
              </a:rPr>
              <a:t>and</a:t>
            </a:r>
            <a:r>
              <a:rPr lang="en-US" b="1" i="1" dirty="0">
                <a:latin typeface="Calibri" panose="020F0502020204030204" pitchFamily="34" charset="0"/>
              </a:rPr>
              <a:t> robust.</a:t>
            </a:r>
          </a:p>
          <a:p>
            <a:pPr marL="452438" lvl="1" indent="-220663">
              <a:buFont typeface="Arial"/>
              <a:buChar char="•"/>
            </a:pPr>
            <a:endParaRPr lang="en-US" sz="400" b="1" i="1" dirty="0">
              <a:latin typeface="Calibri" panose="020F0502020204030204" pitchFamily="34" charset="0"/>
            </a:endParaRPr>
          </a:p>
          <a:p>
            <a:pPr marL="452438" lvl="1" indent="-220663">
              <a:buFont typeface="Arial"/>
              <a:buChar char="•"/>
            </a:pPr>
            <a:r>
              <a:rPr lang="en-US" b="1" i="1" dirty="0">
                <a:latin typeface="Calibri" panose="020F0502020204030204" pitchFamily="34" charset="0"/>
              </a:rPr>
              <a:t>Verified </a:t>
            </a:r>
            <a:r>
              <a:rPr lang="en-US" dirty="0">
                <a:latin typeface="Calibri" panose="020F0502020204030204" pitchFamily="34" charset="0"/>
              </a:rPr>
              <a:t>and</a:t>
            </a:r>
            <a:r>
              <a:rPr lang="en-US" i="1" dirty="0">
                <a:latin typeface="Calibri" panose="020F0502020204030204" pitchFamily="34" charset="0"/>
              </a:rPr>
              <a:t> </a:t>
            </a:r>
            <a:r>
              <a:rPr lang="en-US" b="1" i="1" dirty="0">
                <a:latin typeface="Calibri" panose="020F0502020204030204" pitchFamily="34" charset="0"/>
              </a:rPr>
              <a:t>validated.</a:t>
            </a:r>
          </a:p>
          <a:p>
            <a:pPr marL="231775" lvl="1"/>
            <a:endParaRPr lang="en-US" sz="400" b="1" i="1" dirty="0">
              <a:latin typeface="Calibri" panose="020F0502020204030204" pitchFamily="34" charset="0"/>
            </a:endParaRPr>
          </a:p>
          <a:p>
            <a:pPr marL="452438" lvl="1" indent="-220663">
              <a:buFont typeface="Arial"/>
              <a:buChar char="•"/>
            </a:pPr>
            <a:r>
              <a:rPr lang="en-US" b="1" i="1" dirty="0">
                <a:latin typeface="Calibri" panose="020F0502020204030204" pitchFamily="34" charset="0"/>
              </a:rPr>
              <a:t>Portable </a:t>
            </a:r>
            <a:r>
              <a:rPr lang="en-US" dirty="0">
                <a:latin typeface="Calibri" panose="020F0502020204030204" pitchFamily="34" charset="0"/>
              </a:rPr>
              <a:t>to new architecture machines.</a:t>
            </a:r>
          </a:p>
          <a:p>
            <a:pPr marL="231775" lvl="1"/>
            <a:endParaRPr lang="en-US" sz="400" dirty="0">
              <a:latin typeface="Calibri" panose="020F0502020204030204" pitchFamily="34" charset="0"/>
            </a:endParaRPr>
          </a:p>
          <a:p>
            <a:pPr marL="452438" lvl="1" indent="-220663">
              <a:buFont typeface="Arial"/>
              <a:buChar char="•"/>
            </a:pPr>
            <a:r>
              <a:rPr lang="en-US" b="1" i="1" dirty="0">
                <a:latin typeface="Calibri" panose="020F0502020204030204" pitchFamily="34" charset="0"/>
              </a:rPr>
              <a:t>Advanced analysis </a:t>
            </a:r>
            <a:r>
              <a:rPr lang="en-US" dirty="0">
                <a:latin typeface="Calibri" panose="020F0502020204030204" pitchFamily="34" charset="0"/>
              </a:rPr>
              <a:t>capabilities: deterministic inversion, calibration, uncertainty quantification.</a:t>
            </a:r>
            <a:endParaRPr lang="en-US" sz="500" dirty="0">
              <a:latin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84169" y="752618"/>
            <a:ext cx="6013862" cy="58157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lvl="1" algn="ctr"/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ProSPect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en-US" sz="1600" u="sng" dirty="0">
                <a:latin typeface="Calibri" panose="020F0502020204030204" pitchFamily="34" charset="0"/>
                <a:cs typeface="Calibri" panose="020F0502020204030204" pitchFamily="34" charset="0"/>
              </a:rPr>
              <a:t>Pro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babilistic </a:t>
            </a:r>
            <a:r>
              <a:rPr lang="en-US" sz="1600" u="sng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ea Level </a:t>
            </a:r>
            <a:r>
              <a:rPr lang="en-US" sz="1600" u="sng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roj</a:t>
            </a:r>
            <a:r>
              <a:rPr lang="en-US" sz="1600" u="sng" dirty="0">
                <a:latin typeface="Calibri" panose="020F0502020204030204" pitchFamily="34" charset="0"/>
                <a:cs typeface="Calibri" panose="020F0502020204030204" pitchFamily="34" charset="0"/>
              </a:rPr>
              <a:t>ect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ions from ISMs and ESMs</a:t>
            </a:r>
          </a:p>
          <a:p>
            <a:pPr marL="0" lvl="1" algn="ctr"/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5 year SciDAC4 project (2017-2022), </a:t>
            </a:r>
            <a:r>
              <a:rPr lang="en-US" sz="1600" dirty="0">
                <a:solidFill>
                  <a:srgbClr val="00407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https://doe-prospect.github.io/</a:t>
            </a:r>
            <a:endParaRPr lang="en-US" sz="1600" dirty="0">
              <a:solidFill>
                <a:srgbClr val="00407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2" y="723371"/>
            <a:ext cx="1431269" cy="630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901DB4D-9EAD-44C6-9764-1BF98B2BD91E}"/>
              </a:ext>
            </a:extLst>
          </p:cNvPr>
          <p:cNvSpPr txBox="1"/>
          <p:nvPr/>
        </p:nvSpPr>
        <p:spPr>
          <a:xfrm>
            <a:off x="-65315" y="6530660"/>
            <a:ext cx="510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Formerly Albany/FELIX.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7A8E62E-596A-4B67-8CD0-1163D16538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16092" y="742185"/>
            <a:ext cx="1086525" cy="58157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D235A0A-4C9C-4D1D-B7E0-A2D4D59298C4}"/>
              </a:ext>
            </a:extLst>
          </p:cNvPr>
          <p:cNvSpPr txBox="1"/>
          <p:nvPr/>
        </p:nvSpPr>
        <p:spPr>
          <a:xfrm>
            <a:off x="199110" y="5199200"/>
            <a:ext cx="3888281" cy="1077218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libri" panose="020F0502020204030204" pitchFamily="34" charset="0"/>
              </a:rPr>
              <a:t>Hooked up to </a:t>
            </a:r>
            <a:r>
              <a:rPr lang="en-US" sz="2000" b="1" i="1" dirty="0">
                <a:latin typeface="Calibri" panose="020F0502020204030204" pitchFamily="34" charset="0"/>
              </a:rPr>
              <a:t>DOE’s E3SM Earth System </a:t>
            </a:r>
            <a:r>
              <a:rPr lang="en-US" sz="2000" b="1" i="1" dirty="0" smtClean="0">
                <a:latin typeface="Calibri" panose="020F0502020204030204" pitchFamily="34" charset="0"/>
              </a:rPr>
              <a:t>Model </a:t>
            </a:r>
            <a:r>
              <a:rPr lang="en-US" sz="2000" dirty="0" smtClean="0">
                <a:latin typeface="Calibri" panose="020F0502020204030204" pitchFamily="34" charset="0"/>
              </a:rPr>
              <a:t>through </a:t>
            </a:r>
            <a:r>
              <a:rPr lang="en-US" sz="2000" b="1" i="1" dirty="0" smtClean="0">
                <a:latin typeface="Calibri" panose="020F0502020204030204" pitchFamily="34" charset="0"/>
              </a:rPr>
              <a:t>MPAS</a:t>
            </a:r>
          </a:p>
          <a:p>
            <a:pPr algn="ctr"/>
            <a:endParaRPr lang="en-US" sz="400" dirty="0">
              <a:latin typeface="Calibri" panose="020F0502020204030204" pitchFamily="34" charset="0"/>
            </a:endParaRPr>
          </a:p>
          <a:p>
            <a:pPr algn="ctr"/>
            <a:r>
              <a:rPr lang="en-US" sz="2000" dirty="0" smtClean="0">
                <a:latin typeface="Calibri" panose="020F0502020204030204" pitchFamily="34" charset="0"/>
              </a:rPr>
              <a:t> </a:t>
            </a:r>
            <a:r>
              <a:rPr lang="en-US" sz="2000" b="1" dirty="0" smtClean="0">
                <a:latin typeface="Calibri" panose="020F0502020204030204" pitchFamily="34" charset="0"/>
              </a:rPr>
              <a:t>(MPAS + ALI = MALI)</a:t>
            </a:r>
            <a:endParaRPr lang="en-US" sz="2000" b="1" dirty="0">
              <a:latin typeface="Calibri" panose="020F0502020204030204" pitchFamily="34" charset="0"/>
            </a:endParaRP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0892855"/>
              </p:ext>
            </p:extLst>
          </p:nvPr>
        </p:nvGraphicFramePr>
        <p:xfrm>
          <a:off x="7523323" y="5841925"/>
          <a:ext cx="1414633" cy="5199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r:id="rId9" imgW="4698360" imgH="1726920" progId="">
                  <p:embed/>
                </p:oleObj>
              </mc:Choice>
              <mc:Fallback>
                <p:oleObj r:id="rId9" imgW="4698360" imgH="1726920" progId="">
                  <p:embed/>
                  <p:pic>
                    <p:nvPicPr>
                      <p:cNvPr id="18" name="Object 17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523323" y="5841925"/>
                        <a:ext cx="1414633" cy="5199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6006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210260"/>
            <a:ext cx="4706520" cy="40846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" y="-106749"/>
            <a:ext cx="8229600" cy="952458"/>
          </a:xfrm>
        </p:spPr>
        <p:txBody>
          <a:bodyPr/>
          <a:lstStyle/>
          <a:p>
            <a:r>
              <a:rPr lang="en-US" sz="3400" dirty="0" err="1">
                <a:latin typeface="Calibri" panose="020F0502020204030204" pitchFamily="34" charset="0"/>
              </a:rPr>
              <a:t>ProSPect</a:t>
            </a:r>
            <a:r>
              <a:rPr lang="en-US" sz="3400" dirty="0">
                <a:latin typeface="Calibri" panose="020F0502020204030204" pitchFamily="34" charset="0"/>
              </a:rPr>
              <a:t> project for land-ice modeling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04800" y="1479668"/>
                <a:ext cx="8516520" cy="646331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lvl="1" algn="ctr" eaLnBrk="1" hangingPunct="1"/>
                <a:r>
                  <a:rPr lang="en-US" b="1" u="sng" dirty="0">
                    <a:latin typeface="Calibri" panose="020F0502020204030204" pitchFamily="34" charset="0"/>
                  </a:rPr>
                  <a:t>Sandia’s Role in the </a:t>
                </a:r>
                <a:r>
                  <a:rPr lang="en-US" b="1" u="sng" dirty="0" err="1">
                    <a:latin typeface="Calibri" panose="020F0502020204030204" pitchFamily="34" charset="0"/>
                  </a:rPr>
                  <a:t>ProSPect</a:t>
                </a:r>
                <a:r>
                  <a:rPr lang="en-US" b="1" u="sng" dirty="0">
                    <a:latin typeface="Calibri" panose="020F0502020204030204" pitchFamily="34" charset="0"/>
                  </a:rPr>
                  <a:t> Project</a:t>
                </a:r>
                <a:r>
                  <a:rPr lang="en-US" b="1" dirty="0">
                    <a:latin typeface="Calibri" panose="020F0502020204030204" pitchFamily="34" charset="0"/>
                  </a:rPr>
                  <a:t>: </a:t>
                </a:r>
                <a:r>
                  <a:rPr lang="en-US" dirty="0">
                    <a:latin typeface="Calibri" panose="020F0502020204030204" pitchFamily="34" charset="0"/>
                  </a:rPr>
                  <a:t>to </a:t>
                </a:r>
                <a:r>
                  <a:rPr lang="en-US" b="1" dirty="0">
                    <a:latin typeface="Calibri" panose="020F0502020204030204" pitchFamily="34" charset="0"/>
                  </a:rPr>
                  <a:t>develop</a:t>
                </a:r>
                <a:r>
                  <a:rPr lang="en-US" dirty="0">
                    <a:latin typeface="Calibri" panose="020F0502020204030204" pitchFamily="34" charset="0"/>
                  </a:rPr>
                  <a:t> and </a:t>
                </a:r>
                <a:r>
                  <a:rPr lang="en-US" b="1" dirty="0">
                    <a:latin typeface="Calibri" panose="020F0502020204030204" pitchFamily="34" charset="0"/>
                  </a:rPr>
                  <a:t>support</a:t>
                </a:r>
                <a:r>
                  <a:rPr lang="en-US" dirty="0">
                    <a:latin typeface="Calibri" panose="020F0502020204030204" pitchFamily="34" charset="0"/>
                  </a:rPr>
                  <a:t> a robust and scalable land ice solver based on the “First-Order” (FO) Stokes equations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→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i="1" dirty="0">
                    <a:latin typeface="Calibri" panose="020F0502020204030204" pitchFamily="34" charset="0"/>
                  </a:rPr>
                  <a:t>Albany/Land Ice (ALI)*</a:t>
                </a:r>
                <a:endParaRPr lang="en-US" b="1" i="1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1479668"/>
                <a:ext cx="8516520" cy="646331"/>
              </a:xfrm>
              <a:prstGeom prst="rect">
                <a:avLst/>
              </a:prstGeom>
              <a:blipFill>
                <a:blip r:embed="rId5"/>
                <a:stretch>
                  <a:fillRect t="-5660" r="-644" b="-1415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-28449" y="2355739"/>
            <a:ext cx="434340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Calibri" panose="020F0502020204030204" pitchFamily="34" charset="0"/>
              </a:rPr>
              <a:t> </a:t>
            </a:r>
            <a:r>
              <a:rPr lang="en-US" b="1" u="sng" dirty="0">
                <a:latin typeface="Calibri" panose="020F0502020204030204" pitchFamily="34" charset="0"/>
              </a:rPr>
              <a:t>Requirements for Albany/Land Ice (ALI)*:</a:t>
            </a:r>
          </a:p>
          <a:p>
            <a:endParaRPr lang="en-US" sz="1000" dirty="0">
              <a:latin typeface="Calibri" panose="020F0502020204030204" pitchFamily="34" charset="0"/>
            </a:endParaRPr>
          </a:p>
          <a:p>
            <a:pPr marL="452438" lvl="1" indent="-220663">
              <a:buFont typeface="Arial"/>
              <a:buChar char="•"/>
            </a:pPr>
            <a:r>
              <a:rPr lang="en-US" b="1" i="1" dirty="0">
                <a:latin typeface="Calibri" panose="020F0502020204030204" pitchFamily="34" charset="0"/>
              </a:rPr>
              <a:t>Unstructured grid </a:t>
            </a:r>
            <a:r>
              <a:rPr lang="en-US" dirty="0">
                <a:latin typeface="Calibri" panose="020F0502020204030204" pitchFamily="34" charset="0"/>
              </a:rPr>
              <a:t>meshes.</a:t>
            </a:r>
          </a:p>
          <a:p>
            <a:pPr marL="231775" lvl="1"/>
            <a:endParaRPr lang="en-US" sz="400" dirty="0">
              <a:latin typeface="Calibri" panose="020F0502020204030204" pitchFamily="34" charset="0"/>
            </a:endParaRPr>
          </a:p>
          <a:p>
            <a:pPr marL="452438" lvl="1" indent="-220663">
              <a:buFont typeface="Arial"/>
              <a:buChar char="•"/>
            </a:pPr>
            <a:r>
              <a:rPr lang="en-US" b="1" i="1" dirty="0">
                <a:latin typeface="Calibri" panose="020F0502020204030204" pitchFamily="34" charset="0"/>
              </a:rPr>
              <a:t>Scalable, fast </a:t>
            </a:r>
            <a:r>
              <a:rPr lang="en-US" dirty="0">
                <a:latin typeface="Calibri" panose="020F0502020204030204" pitchFamily="34" charset="0"/>
              </a:rPr>
              <a:t>and</a:t>
            </a:r>
            <a:r>
              <a:rPr lang="en-US" b="1" i="1" dirty="0">
                <a:latin typeface="Calibri" panose="020F0502020204030204" pitchFamily="34" charset="0"/>
              </a:rPr>
              <a:t> robust.</a:t>
            </a:r>
          </a:p>
          <a:p>
            <a:pPr marL="452438" lvl="1" indent="-220663">
              <a:buFont typeface="Arial"/>
              <a:buChar char="•"/>
            </a:pPr>
            <a:endParaRPr lang="en-US" sz="400" b="1" i="1" dirty="0">
              <a:latin typeface="Calibri" panose="020F0502020204030204" pitchFamily="34" charset="0"/>
            </a:endParaRPr>
          </a:p>
          <a:p>
            <a:pPr marL="452438" lvl="1" indent="-220663">
              <a:buFont typeface="Arial"/>
              <a:buChar char="•"/>
            </a:pPr>
            <a:r>
              <a:rPr lang="en-US" b="1" i="1" dirty="0">
                <a:latin typeface="Calibri" panose="020F0502020204030204" pitchFamily="34" charset="0"/>
              </a:rPr>
              <a:t>Verified </a:t>
            </a:r>
            <a:r>
              <a:rPr lang="en-US" dirty="0">
                <a:latin typeface="Calibri" panose="020F0502020204030204" pitchFamily="34" charset="0"/>
              </a:rPr>
              <a:t>and</a:t>
            </a:r>
            <a:r>
              <a:rPr lang="en-US" i="1" dirty="0">
                <a:latin typeface="Calibri" panose="020F0502020204030204" pitchFamily="34" charset="0"/>
              </a:rPr>
              <a:t> </a:t>
            </a:r>
            <a:r>
              <a:rPr lang="en-US" b="1" i="1" dirty="0">
                <a:latin typeface="Calibri" panose="020F0502020204030204" pitchFamily="34" charset="0"/>
              </a:rPr>
              <a:t>validated.</a:t>
            </a:r>
          </a:p>
          <a:p>
            <a:pPr marL="231775" lvl="1"/>
            <a:endParaRPr lang="en-US" sz="400" b="1" i="1" dirty="0">
              <a:latin typeface="Calibri" panose="020F0502020204030204" pitchFamily="34" charset="0"/>
            </a:endParaRPr>
          </a:p>
          <a:p>
            <a:pPr marL="452438" lvl="1" indent="-220663">
              <a:buFont typeface="Arial"/>
              <a:buChar char="•"/>
            </a:pPr>
            <a:r>
              <a:rPr lang="en-US" b="1" i="1" dirty="0">
                <a:latin typeface="Calibri" panose="020F0502020204030204" pitchFamily="34" charset="0"/>
              </a:rPr>
              <a:t>Portable </a:t>
            </a:r>
            <a:r>
              <a:rPr lang="en-US" dirty="0">
                <a:latin typeface="Calibri" panose="020F0502020204030204" pitchFamily="34" charset="0"/>
              </a:rPr>
              <a:t>to new architecture machines.</a:t>
            </a:r>
          </a:p>
          <a:p>
            <a:pPr marL="231775" lvl="1"/>
            <a:endParaRPr lang="en-US" sz="400" dirty="0">
              <a:latin typeface="Calibri" panose="020F0502020204030204" pitchFamily="34" charset="0"/>
            </a:endParaRPr>
          </a:p>
          <a:p>
            <a:pPr marL="452438" lvl="1" indent="-220663">
              <a:buFont typeface="Arial"/>
              <a:buChar char="•"/>
            </a:pPr>
            <a:r>
              <a:rPr lang="en-US" b="1" i="1" dirty="0">
                <a:latin typeface="Calibri" panose="020F0502020204030204" pitchFamily="34" charset="0"/>
              </a:rPr>
              <a:t>Advanced analysis </a:t>
            </a:r>
            <a:r>
              <a:rPr lang="en-US" dirty="0">
                <a:latin typeface="Calibri" panose="020F0502020204030204" pitchFamily="34" charset="0"/>
              </a:rPr>
              <a:t>capabilities: deterministic inversion, calibration, uncertainty quantification.</a:t>
            </a:r>
            <a:endParaRPr lang="en-US" sz="500" dirty="0">
              <a:latin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84169" y="752618"/>
            <a:ext cx="6013862" cy="58157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lvl="1" algn="ctr"/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ProSPect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en-US" sz="1600" u="sng" dirty="0">
                <a:latin typeface="Calibri" panose="020F0502020204030204" pitchFamily="34" charset="0"/>
                <a:cs typeface="Calibri" panose="020F0502020204030204" pitchFamily="34" charset="0"/>
              </a:rPr>
              <a:t>Pro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babilistic </a:t>
            </a:r>
            <a:r>
              <a:rPr lang="en-US" sz="1600" u="sng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ea Level </a:t>
            </a:r>
            <a:r>
              <a:rPr lang="en-US" sz="1600" u="sng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roj</a:t>
            </a:r>
            <a:r>
              <a:rPr lang="en-US" sz="1600" u="sng" dirty="0">
                <a:latin typeface="Calibri" panose="020F0502020204030204" pitchFamily="34" charset="0"/>
                <a:cs typeface="Calibri" panose="020F0502020204030204" pitchFamily="34" charset="0"/>
              </a:rPr>
              <a:t>ect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ions from ISMs and ESMs</a:t>
            </a:r>
          </a:p>
          <a:p>
            <a:pPr marL="0" lvl="1" algn="ctr"/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5 year SciDAC4 project (2017-2022), </a:t>
            </a:r>
            <a:r>
              <a:rPr lang="en-US" sz="1600" dirty="0">
                <a:solidFill>
                  <a:srgbClr val="00407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https://doe-prospect.github.io/</a:t>
            </a:r>
            <a:endParaRPr lang="en-US" sz="1600" dirty="0">
              <a:solidFill>
                <a:srgbClr val="00407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2" y="723371"/>
            <a:ext cx="1431269" cy="630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901DB4D-9EAD-44C6-9764-1BF98B2BD91E}"/>
              </a:ext>
            </a:extLst>
          </p:cNvPr>
          <p:cNvSpPr txBox="1"/>
          <p:nvPr/>
        </p:nvSpPr>
        <p:spPr>
          <a:xfrm>
            <a:off x="-65315" y="6530660"/>
            <a:ext cx="510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Formerly Albany/FELIX.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7A8E62E-596A-4B67-8CD0-1163D16538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16092" y="742185"/>
            <a:ext cx="1086525" cy="58157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D235A0A-4C9C-4D1D-B7E0-A2D4D59298C4}"/>
              </a:ext>
            </a:extLst>
          </p:cNvPr>
          <p:cNvSpPr txBox="1"/>
          <p:nvPr/>
        </p:nvSpPr>
        <p:spPr>
          <a:xfrm>
            <a:off x="199110" y="5199200"/>
            <a:ext cx="3888281" cy="1077218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libri" panose="020F0502020204030204" pitchFamily="34" charset="0"/>
              </a:rPr>
              <a:t>Hooked up to </a:t>
            </a:r>
            <a:r>
              <a:rPr lang="en-US" sz="2000" b="1" i="1" dirty="0">
                <a:latin typeface="Calibri" panose="020F0502020204030204" pitchFamily="34" charset="0"/>
              </a:rPr>
              <a:t>DOE’s E3SM Earth System </a:t>
            </a:r>
            <a:r>
              <a:rPr lang="en-US" sz="2000" b="1" i="1" dirty="0" smtClean="0">
                <a:latin typeface="Calibri" panose="020F0502020204030204" pitchFamily="34" charset="0"/>
              </a:rPr>
              <a:t>Model </a:t>
            </a:r>
            <a:r>
              <a:rPr lang="en-US" sz="2000" dirty="0" smtClean="0">
                <a:latin typeface="Calibri" panose="020F0502020204030204" pitchFamily="34" charset="0"/>
              </a:rPr>
              <a:t>through </a:t>
            </a:r>
            <a:r>
              <a:rPr lang="en-US" sz="2000" b="1" i="1" dirty="0" smtClean="0">
                <a:latin typeface="Calibri" panose="020F0502020204030204" pitchFamily="34" charset="0"/>
              </a:rPr>
              <a:t>MPAS</a:t>
            </a:r>
          </a:p>
          <a:p>
            <a:pPr algn="ctr"/>
            <a:endParaRPr lang="en-US" sz="400" dirty="0">
              <a:latin typeface="Calibri" panose="020F0502020204030204" pitchFamily="34" charset="0"/>
            </a:endParaRPr>
          </a:p>
          <a:p>
            <a:pPr algn="ctr"/>
            <a:r>
              <a:rPr lang="en-US" sz="2000" dirty="0" smtClean="0">
                <a:latin typeface="Calibri" panose="020F0502020204030204" pitchFamily="34" charset="0"/>
              </a:rPr>
              <a:t> </a:t>
            </a:r>
            <a:r>
              <a:rPr lang="en-US" sz="2000" b="1" dirty="0" smtClean="0">
                <a:latin typeface="Calibri" panose="020F0502020204030204" pitchFamily="34" charset="0"/>
              </a:rPr>
              <a:t>(MPAS + ALI = MALI)</a:t>
            </a:r>
            <a:endParaRPr lang="en-US" sz="2000" b="1" dirty="0">
              <a:latin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E9D5D2B-E545-4F44-9A17-01A90E1BD589}"/>
              </a:ext>
            </a:extLst>
          </p:cNvPr>
          <p:cNvSpPr/>
          <p:nvPr/>
        </p:nvSpPr>
        <p:spPr>
          <a:xfrm>
            <a:off x="226518" y="3810000"/>
            <a:ext cx="4040682" cy="30480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7267536"/>
              </p:ext>
            </p:extLst>
          </p:nvPr>
        </p:nvGraphicFramePr>
        <p:xfrm>
          <a:off x="7523323" y="5841925"/>
          <a:ext cx="1414633" cy="5199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5" r:id="rId9" imgW="4698360" imgH="1726920" progId="">
                  <p:embed/>
                </p:oleObj>
              </mc:Choice>
              <mc:Fallback>
                <p:oleObj r:id="rId9" imgW="4698360" imgH="1726920" progId="">
                  <p:embed/>
                  <p:pic>
                    <p:nvPicPr>
                      <p:cNvPr id="253954" name="Object 253953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523323" y="5841925"/>
                        <a:ext cx="1414633" cy="5199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9902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10479</TotalTime>
  <Words>7535</Words>
  <Application>Microsoft Office PowerPoint</Application>
  <PresentationFormat>On-screen Show (4:3)</PresentationFormat>
  <Paragraphs>1100</Paragraphs>
  <Slides>62</Slides>
  <Notes>35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62</vt:i4>
      </vt:variant>
    </vt:vector>
  </HeadingPairs>
  <TitlesOfParts>
    <vt:vector size="77" baseType="lpstr">
      <vt:lpstr>ＭＳ Ｐゴシック</vt:lpstr>
      <vt:lpstr>Arial</vt:lpstr>
      <vt:lpstr>Calibri</vt:lpstr>
      <vt:lpstr>Cambria Math</vt:lpstr>
      <vt:lpstr>Courier</vt:lpstr>
      <vt:lpstr>Courier New</vt:lpstr>
      <vt:lpstr>DejaVu Sans</vt:lpstr>
      <vt:lpstr>Garamond</vt:lpstr>
      <vt:lpstr>Helvetica</vt:lpstr>
      <vt:lpstr>StarSymbol</vt:lpstr>
      <vt:lpstr>Symbol</vt:lpstr>
      <vt:lpstr>Times New Roman</vt:lpstr>
      <vt:lpstr>Wingdings</vt:lpstr>
      <vt:lpstr>Office Theme</vt:lpstr>
      <vt:lpstr>Office Theme</vt:lpstr>
      <vt:lpstr>PowerPoint Presentation</vt:lpstr>
      <vt:lpstr>Motivation for performance portability</vt:lpstr>
      <vt:lpstr>Trends in HPC architectures</vt:lpstr>
      <vt:lpstr>MPI+X programming model/approaches</vt:lpstr>
      <vt:lpstr>MPI+X programming model/approaches</vt:lpstr>
      <vt:lpstr>PowerPoint Presentation</vt:lpstr>
      <vt:lpstr>PowerPoint Presentation</vt:lpstr>
      <vt:lpstr>ProSPect project for land-ice modeling</vt:lpstr>
      <vt:lpstr>ProSPect project for land-ice modeling</vt:lpstr>
      <vt:lpstr>PowerPoint Presentation</vt:lpstr>
      <vt:lpstr>First-Order (FO) Stokes model</vt:lpstr>
      <vt:lpstr>PowerPoint Presentation</vt:lpstr>
      <vt:lpstr>First-Order (FO) Stokes model</vt:lpstr>
      <vt:lpstr>PowerPoint Presentation</vt:lpstr>
      <vt:lpstr>Performance portability via Kokkos</vt:lpstr>
      <vt:lpstr>ALI Finite Element Assembly (FEA)</vt:lpstr>
      <vt:lpstr>PowerPoint Presentation</vt:lpstr>
      <vt:lpstr>PowerPoint Presentation</vt:lpstr>
      <vt:lpstr>Performance study: Architectures</vt:lpstr>
      <vt:lpstr>Performance results: Node utilization</vt:lpstr>
      <vt:lpstr>Performance results: Strong scalability</vt:lpstr>
      <vt:lpstr>PowerPoint Presentation</vt:lpstr>
      <vt:lpstr>PowerPoint Presentation</vt:lpstr>
      <vt:lpstr>Motivation for linear solvers work</vt:lpstr>
      <vt:lpstr>Motivation for linear solvers work</vt:lpstr>
      <vt:lpstr>Motivation for linear solvers work</vt:lpstr>
      <vt:lpstr>Motivation for linear solvers work</vt:lpstr>
      <vt:lpstr>How Does Multi-Grid Work?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Advertisement: Climate MS at</vt:lpstr>
      <vt:lpstr>PowerPoint Presentation</vt:lpstr>
      <vt:lpstr>Summary and discussion points</vt:lpstr>
      <vt:lpstr>Funding/Acknowledgements</vt:lpstr>
      <vt:lpstr>References</vt:lpstr>
      <vt:lpstr>Start of Backup Slides</vt:lpstr>
      <vt:lpstr>PowerPoint Presentation</vt:lpstr>
      <vt:lpstr>MPI+X FEA via Kokkos </vt:lpstr>
      <vt:lpstr>MPI+X FEA via Kokkos </vt:lpstr>
      <vt:lpstr>MPI+X FEA via Kokkos </vt:lpstr>
      <vt:lpstr>MPI+X FEA via Kokkos </vt:lpstr>
      <vt:lpstr>MPI+X FEA via Kokkos </vt:lpstr>
      <vt:lpstr>MPI+X FEA via Kokkos </vt:lpstr>
      <vt:lpstr>MPI+X FEA via Kokkos </vt:lpstr>
      <vt:lpstr>Phalanx: DAG*-based  assembly</vt:lpstr>
      <vt:lpstr>Phalanx Evaluator: templated Phalanx              node </vt:lpstr>
      <vt:lpstr>Sacado – Automatic Differentiation (AD)</vt:lpstr>
      <vt:lpstr>Performance Portability: a response to   heterogeneity</vt:lpstr>
      <vt:lpstr>Single CPU/GPU shared memory profile</vt:lpstr>
      <vt:lpstr>Hierarchical Parallelism</vt:lpstr>
      <vt:lpstr>Performance results: weak scalability</vt:lpstr>
      <vt:lpstr>Single GPU: full profile</vt:lpstr>
      <vt:lpstr>Single GPU: Kokkos and non-Kokkos</vt:lpstr>
      <vt:lpstr>Solver challenge: Thin meshes</vt:lpstr>
      <vt:lpstr>Antarctica solver challenge: Floating ice </vt:lpstr>
      <vt:lpstr>PowerPoint Presentation</vt:lpstr>
      <vt:lpstr>Summary and outlook</vt:lpstr>
      <vt:lpstr>Ongoing and future work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Tezaur, Irina</dc:creator>
  <cp:lastModifiedBy>LOFT</cp:lastModifiedBy>
  <cp:revision>1079</cp:revision>
  <dcterms:modified xsi:type="dcterms:W3CDTF">2020-01-17T04:42:00Z</dcterms:modified>
</cp:coreProperties>
</file>