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74"/>
  </p:notesMasterIdLst>
  <p:sldIdLst>
    <p:sldId id="256" r:id="rId3"/>
    <p:sldId id="453" r:id="rId4"/>
    <p:sldId id="494" r:id="rId5"/>
    <p:sldId id="298" r:id="rId6"/>
    <p:sldId id="468" r:id="rId7"/>
    <p:sldId id="432" r:id="rId8"/>
    <p:sldId id="499" r:id="rId9"/>
    <p:sldId id="500" r:id="rId10"/>
    <p:sldId id="501" r:id="rId11"/>
    <p:sldId id="502" r:id="rId12"/>
    <p:sldId id="503" r:id="rId13"/>
    <p:sldId id="433" r:id="rId14"/>
    <p:sldId id="470" r:id="rId15"/>
    <p:sldId id="471" r:id="rId16"/>
    <p:sldId id="505" r:id="rId17"/>
    <p:sldId id="495" r:id="rId18"/>
    <p:sldId id="454" r:id="rId19"/>
    <p:sldId id="472" r:id="rId20"/>
    <p:sldId id="507" r:id="rId21"/>
    <p:sldId id="506" r:id="rId22"/>
    <p:sldId id="455" r:id="rId23"/>
    <p:sldId id="435" r:id="rId24"/>
    <p:sldId id="493" r:id="rId25"/>
    <p:sldId id="504" r:id="rId26"/>
    <p:sldId id="436" r:id="rId27"/>
    <p:sldId id="508" r:id="rId28"/>
    <p:sldId id="509" r:id="rId29"/>
    <p:sldId id="439" r:id="rId30"/>
    <p:sldId id="456" r:id="rId31"/>
    <p:sldId id="461" r:id="rId32"/>
    <p:sldId id="510" r:id="rId33"/>
    <p:sldId id="511" r:id="rId34"/>
    <p:sldId id="512" r:id="rId35"/>
    <p:sldId id="457" r:id="rId36"/>
    <p:sldId id="463" r:id="rId37"/>
    <p:sldId id="514" r:id="rId38"/>
    <p:sldId id="515" r:id="rId39"/>
    <p:sldId id="516" r:id="rId40"/>
    <p:sldId id="464" r:id="rId41"/>
    <p:sldId id="458" r:id="rId42"/>
    <p:sldId id="465" r:id="rId43"/>
    <p:sldId id="481" r:id="rId44"/>
    <p:sldId id="482" r:id="rId45"/>
    <p:sldId id="528" r:id="rId46"/>
    <p:sldId id="529" r:id="rId47"/>
    <p:sldId id="450" r:id="rId48"/>
    <p:sldId id="517" r:id="rId49"/>
    <p:sldId id="518" r:id="rId50"/>
    <p:sldId id="519" r:id="rId51"/>
    <p:sldId id="520" r:id="rId52"/>
    <p:sldId id="466" r:id="rId53"/>
    <p:sldId id="522" r:id="rId54"/>
    <p:sldId id="523" r:id="rId55"/>
    <p:sldId id="524" r:id="rId56"/>
    <p:sldId id="525" r:id="rId57"/>
    <p:sldId id="459" r:id="rId58"/>
    <p:sldId id="460" r:id="rId59"/>
    <p:sldId id="441" r:id="rId60"/>
    <p:sldId id="526" r:id="rId61"/>
    <p:sldId id="527" r:id="rId62"/>
    <p:sldId id="490" r:id="rId63"/>
    <p:sldId id="467" r:id="rId64"/>
    <p:sldId id="492" r:id="rId65"/>
    <p:sldId id="491" r:id="rId66"/>
    <p:sldId id="451" r:id="rId67"/>
    <p:sldId id="295" r:id="rId68"/>
    <p:sldId id="326" r:id="rId69"/>
    <p:sldId id="327" r:id="rId70"/>
    <p:sldId id="328" r:id="rId71"/>
    <p:sldId id="497" r:id="rId72"/>
    <p:sldId id="498" r:id="rId7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99"/>
    <a:srgbClr val="CCFF99"/>
    <a:srgbClr val="A5F7BA"/>
    <a:srgbClr val="FFFF99"/>
    <a:srgbClr val="FFCCCC"/>
    <a:srgbClr val="FF99CC"/>
    <a:srgbClr val="F5D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188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83.wmf"/><Relationship Id="rId1" Type="http://schemas.openxmlformats.org/officeDocument/2006/relationships/image" Target="../media/image82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3.wmf"/><Relationship Id="rId1" Type="http://schemas.openxmlformats.org/officeDocument/2006/relationships/image" Target="../media/image82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8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image" Target="../media/image3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83.wmf"/><Relationship Id="rId1" Type="http://schemas.openxmlformats.org/officeDocument/2006/relationships/image" Target="../media/image8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2000">
                <a:latin typeface="Arial"/>
              </a:rPr>
              <a:t>Click to edit the notes format</a:t>
            </a:r>
            <a:endParaRPr/>
          </a:p>
        </p:txBody>
      </p:sp>
      <p:sp>
        <p:nvSpPr>
          <p:cNvPr id="95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1400">
                <a:latin typeface="Times New Roman"/>
              </a:rPr>
              <a:t>&lt;header&gt;</a:t>
            </a:r>
            <a:endParaRPr/>
          </a:p>
        </p:txBody>
      </p:sp>
      <p:sp>
        <p:nvSpPr>
          <p:cNvPr id="96" name="PlaceHolder 3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en-US" sz="1400">
                <a:latin typeface="Times New Roman"/>
              </a:rPr>
              <a:t>&lt;date/time&gt;</a:t>
            </a:r>
            <a:endParaRPr/>
          </a:p>
        </p:txBody>
      </p:sp>
      <p:sp>
        <p:nvSpPr>
          <p:cNvPr id="97" name="PlaceHolder 4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US" sz="1400">
                <a:latin typeface="Times New Roman"/>
              </a:rPr>
              <a:t>&lt;footer&gt;</a:t>
            </a:r>
            <a:endParaRPr/>
          </a:p>
        </p:txBody>
      </p:sp>
      <p:sp>
        <p:nvSpPr>
          <p:cNvPr id="98" name="PlaceHolder 5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F120E57E-9835-49EF-AFBF-C392330F5E4E}" type="slidenum">
              <a:rPr lang="en-US" sz="1400">
                <a:latin typeface="Times New Roman"/>
              </a:r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5076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83700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6628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86377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9CB7F0-2855-402D-B1BE-EE1D4ECA2818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5487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97572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9CB7F0-2855-402D-B1BE-EE1D4ECA2818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0073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9CB7F0-2855-402D-B1BE-EE1D4ECA2818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1018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9CB7F0-2855-402D-B1BE-EE1D4ECA2818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1244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9CB7F0-2855-402D-B1BE-EE1D4ECA2818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1715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9CB7F0-2855-402D-B1BE-EE1D4ECA2818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7265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 ask: is my workflow description</a:t>
            </a:r>
            <a:r>
              <a:rPr lang="en-US" baseline="0" dirty="0" smtClean="0"/>
              <a:t> correct?</a:t>
            </a:r>
          </a:p>
          <a:p>
            <a:r>
              <a:rPr lang="en-US" baseline="0" dirty="0" smtClean="0"/>
              <a:t>What is SPR-based error estimator? </a:t>
            </a:r>
          </a:p>
          <a:p>
            <a:r>
              <a:rPr lang="en-US" baseline="0" dirty="0" smtClean="0"/>
              <a:t>Why prism elements and not </a:t>
            </a:r>
            <a:r>
              <a:rPr lang="en-US" baseline="0" dirty="0" err="1" smtClean="0"/>
              <a:t>tets</a:t>
            </a:r>
            <a:r>
              <a:rPr lang="en-US" baseline="0" dirty="0" smtClean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9CB7F0-2855-402D-B1BE-EE1D4ECA2818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3483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23321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 ask: is my workflow description</a:t>
            </a:r>
            <a:r>
              <a:rPr lang="en-US" baseline="0" dirty="0" smtClean="0"/>
              <a:t> correct?</a:t>
            </a:r>
          </a:p>
          <a:p>
            <a:r>
              <a:rPr lang="en-US" baseline="0" dirty="0" smtClean="0"/>
              <a:t>What is SPR-based error estimator? </a:t>
            </a:r>
          </a:p>
          <a:p>
            <a:r>
              <a:rPr lang="en-US" baseline="0" dirty="0" smtClean="0"/>
              <a:t>Why prism elements and not </a:t>
            </a:r>
            <a:r>
              <a:rPr lang="en-US" baseline="0" dirty="0" err="1" smtClean="0"/>
              <a:t>tets</a:t>
            </a:r>
            <a:r>
              <a:rPr lang="en-US" baseline="0" dirty="0" smtClean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9CB7F0-2855-402D-B1BE-EE1D4ECA2818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7787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 ask: is my workflow description</a:t>
            </a:r>
            <a:r>
              <a:rPr lang="en-US" baseline="0" dirty="0" smtClean="0"/>
              <a:t> correct?</a:t>
            </a:r>
          </a:p>
          <a:p>
            <a:r>
              <a:rPr lang="en-US" baseline="0" dirty="0" smtClean="0"/>
              <a:t>What is SPR-based error estimator? </a:t>
            </a:r>
          </a:p>
          <a:p>
            <a:r>
              <a:rPr lang="en-US" baseline="0" dirty="0" smtClean="0"/>
              <a:t>Why prism elements and not </a:t>
            </a:r>
            <a:r>
              <a:rPr lang="en-US" baseline="0" dirty="0" err="1" smtClean="0"/>
              <a:t>tets</a:t>
            </a:r>
            <a:r>
              <a:rPr lang="en-US" baseline="0" dirty="0" smtClean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9CB7F0-2855-402D-B1BE-EE1D4ECA2818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9172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 ask: is my workflow description</a:t>
            </a:r>
            <a:r>
              <a:rPr lang="en-US" baseline="0" dirty="0" smtClean="0"/>
              <a:t> correct?</a:t>
            </a:r>
          </a:p>
          <a:p>
            <a:r>
              <a:rPr lang="en-US" baseline="0" dirty="0" smtClean="0"/>
              <a:t>What is SPR-based error estimator? </a:t>
            </a:r>
          </a:p>
          <a:p>
            <a:r>
              <a:rPr lang="en-US" baseline="0" dirty="0" smtClean="0"/>
              <a:t>Why prism elements and not </a:t>
            </a:r>
            <a:r>
              <a:rPr lang="en-US" baseline="0" dirty="0" err="1" smtClean="0"/>
              <a:t>tets</a:t>
            </a:r>
            <a:r>
              <a:rPr lang="en-US" baseline="0" dirty="0" smtClean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9CB7F0-2855-402D-B1BE-EE1D4ECA2818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5770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 ask: is my workflow description</a:t>
            </a:r>
            <a:r>
              <a:rPr lang="en-US" baseline="0" dirty="0" smtClean="0"/>
              <a:t> correct?</a:t>
            </a:r>
          </a:p>
          <a:p>
            <a:r>
              <a:rPr lang="en-US" baseline="0" dirty="0" smtClean="0"/>
              <a:t>What is SPR-based error estimator? </a:t>
            </a:r>
          </a:p>
          <a:p>
            <a:r>
              <a:rPr lang="en-US" baseline="0" dirty="0" smtClean="0"/>
              <a:t>Why prism elements and not </a:t>
            </a:r>
            <a:r>
              <a:rPr lang="en-US" baseline="0" dirty="0" err="1" smtClean="0"/>
              <a:t>tets</a:t>
            </a:r>
            <a:r>
              <a:rPr lang="en-US" baseline="0" dirty="0" smtClean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9CB7F0-2855-402D-B1BE-EE1D4ECA2818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2901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 ask: is my workflow description</a:t>
            </a:r>
            <a:r>
              <a:rPr lang="en-US" baseline="0" dirty="0" smtClean="0"/>
              <a:t> correct?</a:t>
            </a:r>
          </a:p>
          <a:p>
            <a:r>
              <a:rPr lang="en-US" baseline="0" dirty="0" smtClean="0"/>
              <a:t>What is SPR-based error estimator? </a:t>
            </a:r>
          </a:p>
          <a:p>
            <a:r>
              <a:rPr lang="en-US" baseline="0" dirty="0" smtClean="0"/>
              <a:t>Why prism elements and not </a:t>
            </a:r>
            <a:r>
              <a:rPr lang="en-US" baseline="0" dirty="0" err="1" smtClean="0"/>
              <a:t>tets</a:t>
            </a:r>
            <a:r>
              <a:rPr lang="en-US" baseline="0" dirty="0" smtClean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9CB7F0-2855-402D-B1BE-EE1D4ECA2818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1359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 ask: is my workflow description</a:t>
            </a:r>
            <a:r>
              <a:rPr lang="en-US" baseline="0" dirty="0" smtClean="0"/>
              <a:t> correct?</a:t>
            </a:r>
          </a:p>
          <a:p>
            <a:r>
              <a:rPr lang="en-US" baseline="0" dirty="0" smtClean="0"/>
              <a:t>What is SPR-based error estimator? </a:t>
            </a:r>
          </a:p>
          <a:p>
            <a:r>
              <a:rPr lang="en-US" baseline="0" dirty="0" smtClean="0"/>
              <a:t>Why prism elements and not </a:t>
            </a:r>
            <a:r>
              <a:rPr lang="en-US" baseline="0" dirty="0" err="1" smtClean="0"/>
              <a:t>tets</a:t>
            </a:r>
            <a:r>
              <a:rPr lang="en-US" baseline="0" dirty="0" smtClean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9CB7F0-2855-402D-B1BE-EE1D4ECA2818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4224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 ask: is my workflow description</a:t>
            </a:r>
            <a:r>
              <a:rPr lang="en-US" baseline="0" dirty="0" smtClean="0"/>
              <a:t> correct?</a:t>
            </a:r>
          </a:p>
          <a:p>
            <a:r>
              <a:rPr lang="en-US" baseline="0" dirty="0" smtClean="0"/>
              <a:t>What is SPR-based error estimator? </a:t>
            </a:r>
          </a:p>
          <a:p>
            <a:r>
              <a:rPr lang="en-US" baseline="0" dirty="0" smtClean="0"/>
              <a:t>Why prism elements and not </a:t>
            </a:r>
            <a:r>
              <a:rPr lang="en-US" baseline="0" dirty="0" err="1" smtClean="0"/>
              <a:t>tets</a:t>
            </a:r>
            <a:r>
              <a:rPr lang="en-US" baseline="0" dirty="0" smtClean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9CB7F0-2855-402D-B1BE-EE1D4ECA2818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0313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 ask: is my workflow description</a:t>
            </a:r>
            <a:r>
              <a:rPr lang="en-US" baseline="0" dirty="0" smtClean="0"/>
              <a:t> correct?</a:t>
            </a:r>
          </a:p>
          <a:p>
            <a:r>
              <a:rPr lang="en-US" baseline="0" dirty="0" smtClean="0"/>
              <a:t>What is SPR-based error estimator? </a:t>
            </a:r>
          </a:p>
          <a:p>
            <a:r>
              <a:rPr lang="en-US" baseline="0" dirty="0" smtClean="0"/>
              <a:t>Why prism elements and not </a:t>
            </a:r>
            <a:r>
              <a:rPr lang="en-US" baseline="0" dirty="0" err="1" smtClean="0"/>
              <a:t>tets</a:t>
            </a:r>
            <a:r>
              <a:rPr lang="en-US" baseline="0" dirty="0" smtClean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9CB7F0-2855-402D-B1BE-EE1D4ECA2818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2178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 ask: is my workflow description</a:t>
            </a:r>
            <a:r>
              <a:rPr lang="en-US" baseline="0" dirty="0" smtClean="0"/>
              <a:t> correct?</a:t>
            </a:r>
          </a:p>
          <a:p>
            <a:r>
              <a:rPr lang="en-US" baseline="0" dirty="0" smtClean="0"/>
              <a:t>What is SPR-based error estimator? </a:t>
            </a:r>
          </a:p>
          <a:p>
            <a:r>
              <a:rPr lang="en-US" baseline="0" dirty="0" smtClean="0"/>
              <a:t>Why prism elements and not </a:t>
            </a:r>
            <a:r>
              <a:rPr lang="en-US" baseline="0" dirty="0" err="1" smtClean="0"/>
              <a:t>tets</a:t>
            </a:r>
            <a:r>
              <a:rPr lang="en-US" baseline="0" dirty="0" smtClean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9CB7F0-2855-402D-B1BE-EE1D4ECA2818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14988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70644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9CB7F0-2855-402D-B1BE-EE1D4ECA2818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82975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9CB7F0-2855-402D-B1BE-EE1D4ECA2818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3823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9CB7F0-2855-402D-B1BE-EE1D4ECA2818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66166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9CB7F0-2855-402D-B1BE-EE1D4ECA2818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15878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9CB7F0-2855-402D-B1BE-EE1D4ECA2818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44841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9CB7F0-2855-402D-B1BE-EE1D4ECA2818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63114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9CB7F0-2855-402D-B1BE-EE1D4ECA2818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5070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9CB7F0-2855-402D-B1BE-EE1D4ECA2818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96453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9CB7F0-2855-402D-B1BE-EE1D4ECA2818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1556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9CB7F0-2855-402D-B1BE-EE1D4ECA2818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37320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9CB7F0-2855-402D-B1BE-EE1D4ECA2818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9823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448442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9CB7F0-2855-402D-B1BE-EE1D4ECA2818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78438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9CB7F0-2855-402D-B1BE-EE1D4ECA2818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05826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9CB7F0-2855-402D-B1BE-EE1D4ECA2818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5552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 ask: is my workflow description</a:t>
            </a:r>
            <a:r>
              <a:rPr lang="en-US" baseline="0" dirty="0" smtClean="0"/>
              <a:t> correct?</a:t>
            </a:r>
          </a:p>
          <a:p>
            <a:r>
              <a:rPr lang="en-US" baseline="0" dirty="0" smtClean="0"/>
              <a:t>What is SPR-based error estimator? </a:t>
            </a:r>
          </a:p>
          <a:p>
            <a:r>
              <a:rPr lang="en-US" baseline="0" dirty="0" smtClean="0"/>
              <a:t>Why prism elements and not </a:t>
            </a:r>
            <a:r>
              <a:rPr lang="en-US" baseline="0" dirty="0" err="1" smtClean="0"/>
              <a:t>tets</a:t>
            </a:r>
            <a:r>
              <a:rPr lang="en-US" baseline="0" dirty="0" smtClean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9CB7F0-2855-402D-B1BE-EE1D4ECA2818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9148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 ask: is my workflow description</a:t>
            </a:r>
            <a:r>
              <a:rPr lang="en-US" baseline="0" dirty="0" smtClean="0"/>
              <a:t> correct?</a:t>
            </a:r>
          </a:p>
          <a:p>
            <a:r>
              <a:rPr lang="en-US" baseline="0" dirty="0" smtClean="0"/>
              <a:t>What is SPR-based error estimator? </a:t>
            </a:r>
          </a:p>
          <a:p>
            <a:r>
              <a:rPr lang="en-US" baseline="0" dirty="0" smtClean="0"/>
              <a:t>Why prism elements and not </a:t>
            </a:r>
            <a:r>
              <a:rPr lang="en-US" baseline="0" dirty="0" err="1" smtClean="0"/>
              <a:t>tets</a:t>
            </a:r>
            <a:r>
              <a:rPr lang="en-US" baseline="0" dirty="0" smtClean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9CB7F0-2855-402D-B1BE-EE1D4ECA2818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2724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 ask: is my workflow description</a:t>
            </a:r>
            <a:r>
              <a:rPr lang="en-US" baseline="0" dirty="0" smtClean="0"/>
              <a:t> correct?</a:t>
            </a:r>
          </a:p>
          <a:p>
            <a:r>
              <a:rPr lang="en-US" baseline="0" dirty="0" smtClean="0"/>
              <a:t>What is SPR-based error estimator? </a:t>
            </a:r>
          </a:p>
          <a:p>
            <a:r>
              <a:rPr lang="en-US" baseline="0" dirty="0" smtClean="0"/>
              <a:t>Why prism elements and not </a:t>
            </a:r>
            <a:r>
              <a:rPr lang="en-US" baseline="0" dirty="0" err="1" smtClean="0"/>
              <a:t>tets</a:t>
            </a:r>
            <a:r>
              <a:rPr lang="en-US" baseline="0" dirty="0" smtClean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9CB7F0-2855-402D-B1BE-EE1D4ECA2818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106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58523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AMG: Gauss-Seidel</a:t>
            </a:r>
            <a:r>
              <a:rPr lang="en-US" baseline="0" dirty="0" smtClean="0"/>
              <a:t> smoothing on finest level (where lines are defined in mesh extruded direction), </a:t>
            </a:r>
            <a:r>
              <a:rPr lang="en-US" baseline="0" dirty="0" err="1" smtClean="0"/>
              <a:t>Chebyshev</a:t>
            </a:r>
            <a:r>
              <a:rPr lang="en-US" baseline="0" dirty="0" smtClean="0"/>
              <a:t> smoothing on coarser levels.</a:t>
            </a:r>
          </a:p>
          <a:p>
            <a:r>
              <a:rPr lang="en-US" baseline="0" dirty="0" smtClean="0"/>
              <a:t>- ILU: ordering is important to maintain acceptable convergence rates (need row-wise ordering)!</a:t>
            </a:r>
          </a:p>
          <a:p>
            <a:r>
              <a:rPr lang="en-US" baseline="0" dirty="0" smtClean="0"/>
              <a:t>- GMRES less sensitive than CG to rounding errors associated w/ severe ill-conditioning introduced by presence of ice shelves.</a:t>
            </a:r>
          </a:p>
          <a:p>
            <a:r>
              <a:rPr lang="en-US" baseline="0" dirty="0" smtClean="0"/>
              <a:t>- CG and GMRES minimize different norms.</a:t>
            </a:r>
          </a:p>
          <a:p>
            <a:r>
              <a:rPr lang="en-US" baseline="0" dirty="0" smtClean="0"/>
              <a:t>- Floating ice shelves: matrix entries corresponding to vertical coupling are much stronger than entries corresponding to horizontal coupling.  Vertical grid lines lie within ice shelves, top/bottom BCs resemble Neumann conditions and so the submatrix associated with the vertical lines is nearly singular.  Ill-conditioning creates challenges for solver. 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9CB7F0-2855-402D-B1BE-EE1D4ECA2818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735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9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457200" y="1278720"/>
            <a:ext cx="8229240" cy="2311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1" name="PlaceHolder 3"/>
          <p:cNvSpPr>
            <a:spLocks noGrp="1"/>
          </p:cNvSpPr>
          <p:nvPr>
            <p:ph type="body"/>
          </p:nvPr>
        </p:nvSpPr>
        <p:spPr>
          <a:xfrm>
            <a:off x="457200" y="3810600"/>
            <a:ext cx="8229240" cy="2311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9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278720"/>
            <a:ext cx="4015800" cy="2311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4674240" y="1278720"/>
            <a:ext cx="4015800" cy="2311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4674240" y="3810600"/>
            <a:ext cx="4015800" cy="2311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6" name="PlaceHolder 5"/>
          <p:cNvSpPr>
            <a:spLocks noGrp="1"/>
          </p:cNvSpPr>
          <p:nvPr>
            <p:ph type="body"/>
          </p:nvPr>
        </p:nvSpPr>
        <p:spPr>
          <a:xfrm>
            <a:off x="457200" y="3810600"/>
            <a:ext cx="4015800" cy="2311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9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457200" y="1278720"/>
            <a:ext cx="8229240" cy="4847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457200" y="1278720"/>
            <a:ext cx="8229240" cy="4847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50" name="Picture 49"/>
          <p:cNvPicPr/>
          <p:nvPr/>
        </p:nvPicPr>
        <p:blipFill>
          <a:blip r:embed="rId2"/>
          <a:stretch/>
        </p:blipFill>
        <p:spPr>
          <a:xfrm>
            <a:off x="1532520" y="1278720"/>
            <a:ext cx="6078240" cy="4847040"/>
          </a:xfrm>
          <a:prstGeom prst="rect">
            <a:avLst/>
          </a:prstGeom>
          <a:ln>
            <a:noFill/>
          </a:ln>
        </p:spPr>
      </p:pic>
      <p:pic>
        <p:nvPicPr>
          <p:cNvPr id="51" name="Picture 50"/>
          <p:cNvPicPr/>
          <p:nvPr/>
        </p:nvPicPr>
        <p:blipFill>
          <a:blip r:embed="rId2"/>
          <a:stretch/>
        </p:blipFill>
        <p:spPr>
          <a:xfrm>
            <a:off x="1532520" y="1278720"/>
            <a:ext cx="6078240" cy="48470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9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1" name="PlaceHolder 2"/>
          <p:cNvSpPr>
            <a:spLocks noGrp="1"/>
          </p:cNvSpPr>
          <p:nvPr>
            <p:ph type="subTitle"/>
          </p:nvPr>
        </p:nvSpPr>
        <p:spPr>
          <a:xfrm>
            <a:off x="457200" y="1278720"/>
            <a:ext cx="8229240" cy="48470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9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457200" y="1278720"/>
            <a:ext cx="8229240" cy="4847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9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457200" y="1278720"/>
            <a:ext cx="4015800" cy="4847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4674240" y="1278720"/>
            <a:ext cx="4015800" cy="4847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9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subTitle"/>
          </p:nvPr>
        </p:nvSpPr>
        <p:spPr>
          <a:xfrm>
            <a:off x="457200" y="0"/>
            <a:ext cx="8229240" cy="45972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9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57200" y="1278720"/>
            <a:ext cx="4015800" cy="2311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57200" y="3810600"/>
            <a:ext cx="4015800" cy="2311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4674240" y="1278720"/>
            <a:ext cx="4015800" cy="4847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9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9" name="PlaceHolder 2"/>
          <p:cNvSpPr>
            <a:spLocks noGrp="1"/>
          </p:cNvSpPr>
          <p:nvPr>
            <p:ph type="subTitle"/>
          </p:nvPr>
        </p:nvSpPr>
        <p:spPr>
          <a:xfrm>
            <a:off x="457200" y="1278720"/>
            <a:ext cx="8229240" cy="48470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9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457200" y="1278720"/>
            <a:ext cx="4015800" cy="4847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4674240" y="1278720"/>
            <a:ext cx="4015800" cy="2311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6" name="PlaceHolder 4"/>
          <p:cNvSpPr>
            <a:spLocks noGrp="1"/>
          </p:cNvSpPr>
          <p:nvPr>
            <p:ph type="body"/>
          </p:nvPr>
        </p:nvSpPr>
        <p:spPr>
          <a:xfrm>
            <a:off x="4674240" y="3810600"/>
            <a:ext cx="4015800" cy="2311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9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457200" y="1278720"/>
            <a:ext cx="4015800" cy="2311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4674240" y="1278720"/>
            <a:ext cx="4015800" cy="2311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0" name="PlaceHolder 4"/>
          <p:cNvSpPr>
            <a:spLocks noGrp="1"/>
          </p:cNvSpPr>
          <p:nvPr>
            <p:ph type="body"/>
          </p:nvPr>
        </p:nvSpPr>
        <p:spPr>
          <a:xfrm>
            <a:off x="457200" y="3810600"/>
            <a:ext cx="8229240" cy="2311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9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457200" y="1278720"/>
            <a:ext cx="8229240" cy="2311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3" name="PlaceHolder 3"/>
          <p:cNvSpPr>
            <a:spLocks noGrp="1"/>
          </p:cNvSpPr>
          <p:nvPr>
            <p:ph type="body"/>
          </p:nvPr>
        </p:nvSpPr>
        <p:spPr>
          <a:xfrm>
            <a:off x="457200" y="3810600"/>
            <a:ext cx="8229240" cy="2311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9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85" name="PlaceHolder 2"/>
          <p:cNvSpPr>
            <a:spLocks noGrp="1"/>
          </p:cNvSpPr>
          <p:nvPr>
            <p:ph type="body"/>
          </p:nvPr>
        </p:nvSpPr>
        <p:spPr>
          <a:xfrm>
            <a:off x="457200" y="1278720"/>
            <a:ext cx="4015800" cy="2311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6" name="PlaceHolder 3"/>
          <p:cNvSpPr>
            <a:spLocks noGrp="1"/>
          </p:cNvSpPr>
          <p:nvPr>
            <p:ph type="body"/>
          </p:nvPr>
        </p:nvSpPr>
        <p:spPr>
          <a:xfrm>
            <a:off x="4674240" y="1278720"/>
            <a:ext cx="4015800" cy="2311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7" name="PlaceHolder 4"/>
          <p:cNvSpPr>
            <a:spLocks noGrp="1"/>
          </p:cNvSpPr>
          <p:nvPr>
            <p:ph type="body"/>
          </p:nvPr>
        </p:nvSpPr>
        <p:spPr>
          <a:xfrm>
            <a:off x="4674240" y="3810600"/>
            <a:ext cx="4015800" cy="2311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8" name="PlaceHolder 5"/>
          <p:cNvSpPr>
            <a:spLocks noGrp="1"/>
          </p:cNvSpPr>
          <p:nvPr>
            <p:ph type="body"/>
          </p:nvPr>
        </p:nvSpPr>
        <p:spPr>
          <a:xfrm>
            <a:off x="457200" y="3810600"/>
            <a:ext cx="4015800" cy="2311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9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457200" y="1278720"/>
            <a:ext cx="8229240" cy="4847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1" name="PlaceHolder 3"/>
          <p:cNvSpPr>
            <a:spLocks noGrp="1"/>
          </p:cNvSpPr>
          <p:nvPr>
            <p:ph type="body"/>
          </p:nvPr>
        </p:nvSpPr>
        <p:spPr>
          <a:xfrm>
            <a:off x="457200" y="1278720"/>
            <a:ext cx="8229240" cy="4847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92" name="Picture 91"/>
          <p:cNvPicPr/>
          <p:nvPr/>
        </p:nvPicPr>
        <p:blipFill>
          <a:blip r:embed="rId2"/>
          <a:stretch/>
        </p:blipFill>
        <p:spPr>
          <a:xfrm>
            <a:off x="1532520" y="1278720"/>
            <a:ext cx="6078240" cy="4847040"/>
          </a:xfrm>
          <a:prstGeom prst="rect">
            <a:avLst/>
          </a:prstGeom>
          <a:ln>
            <a:noFill/>
          </a:ln>
        </p:spPr>
      </p:pic>
      <p:pic>
        <p:nvPicPr>
          <p:cNvPr id="93" name="Picture 92"/>
          <p:cNvPicPr/>
          <p:nvPr/>
        </p:nvPicPr>
        <p:blipFill>
          <a:blip r:embed="rId2"/>
          <a:stretch/>
        </p:blipFill>
        <p:spPr>
          <a:xfrm>
            <a:off x="1532520" y="1278720"/>
            <a:ext cx="6078240" cy="48470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9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457200" y="1278720"/>
            <a:ext cx="8229240" cy="4847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9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278720"/>
            <a:ext cx="4015800" cy="4847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278720"/>
            <a:ext cx="4015800" cy="4847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9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subTitle"/>
          </p:nvPr>
        </p:nvSpPr>
        <p:spPr>
          <a:xfrm>
            <a:off x="457200" y="0"/>
            <a:ext cx="8229240" cy="45972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9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457200" y="1278720"/>
            <a:ext cx="4015800" cy="2311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457200" y="3810600"/>
            <a:ext cx="4015800" cy="2311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4674240" y="1278720"/>
            <a:ext cx="4015800" cy="4847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9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278720"/>
            <a:ext cx="4015800" cy="4847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674240" y="1278720"/>
            <a:ext cx="4015800" cy="2311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4674240" y="3810600"/>
            <a:ext cx="4015800" cy="2311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9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457200" y="1278720"/>
            <a:ext cx="4015800" cy="2311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4674240" y="1278720"/>
            <a:ext cx="4015800" cy="2311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8" name="PlaceHolder 4"/>
          <p:cNvSpPr>
            <a:spLocks noGrp="1"/>
          </p:cNvSpPr>
          <p:nvPr>
            <p:ph type="body"/>
          </p:nvPr>
        </p:nvSpPr>
        <p:spPr>
          <a:xfrm>
            <a:off x="457200" y="3810600"/>
            <a:ext cx="8229240" cy="2311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ustomShape 1"/>
          <p:cNvSpPr/>
          <p:nvPr/>
        </p:nvSpPr>
        <p:spPr>
          <a:xfrm>
            <a:off x="0" y="6553080"/>
            <a:ext cx="9143640" cy="304560"/>
          </a:xfrm>
          <a:prstGeom prst="rect">
            <a:avLst/>
          </a:prstGeom>
          <a:solidFill>
            <a:srgbClr val="9E8C78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9" name="CustomShape 2"/>
          <p:cNvSpPr/>
          <p:nvPr/>
        </p:nvSpPr>
        <p:spPr>
          <a:xfrm>
            <a:off x="0" y="6451560"/>
            <a:ext cx="9143640" cy="75960"/>
          </a:xfrm>
          <a:prstGeom prst="rect">
            <a:avLst/>
          </a:prstGeom>
          <a:solidFill>
            <a:srgbClr val="80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2" name="Picture 8"/>
          <p:cNvPicPr/>
          <p:nvPr/>
        </p:nvPicPr>
        <p:blipFill>
          <a:blip r:embed="rId14"/>
          <a:stretch/>
        </p:blipFill>
        <p:spPr>
          <a:xfrm>
            <a:off x="8001000" y="228600"/>
            <a:ext cx="936360" cy="410760"/>
          </a:xfrm>
          <a:prstGeom prst="rect">
            <a:avLst/>
          </a:prstGeom>
          <a:ln w="9360">
            <a:noFill/>
          </a:ln>
        </p:spPr>
      </p:pic>
      <p:sp>
        <p:nvSpPr>
          <p:cNvPr id="3" name="CustomShape 3"/>
          <p:cNvSpPr/>
          <p:nvPr/>
        </p:nvSpPr>
        <p:spPr>
          <a:xfrm>
            <a:off x="0" y="0"/>
            <a:ext cx="9143640" cy="2514240"/>
          </a:xfrm>
          <a:prstGeom prst="rect">
            <a:avLst/>
          </a:prstGeom>
          <a:solidFill>
            <a:srgbClr val="102E54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4" name="Picture 6"/>
          <p:cNvPicPr/>
          <p:nvPr/>
        </p:nvPicPr>
        <p:blipFill>
          <a:blip r:embed="rId15"/>
          <a:stretch/>
        </p:blipFill>
        <p:spPr>
          <a:xfrm>
            <a:off x="6934320" y="1008000"/>
            <a:ext cx="1523520" cy="585360"/>
          </a:xfrm>
          <a:prstGeom prst="rect">
            <a:avLst/>
          </a:prstGeom>
          <a:ln w="9360">
            <a:noFill/>
          </a:ln>
        </p:spPr>
      </p:pic>
      <p:pic>
        <p:nvPicPr>
          <p:cNvPr id="5" name="Picture 7"/>
          <p:cNvPicPr/>
          <p:nvPr/>
        </p:nvPicPr>
        <p:blipFill>
          <a:blip r:embed="rId16"/>
          <a:stretch/>
        </p:blipFill>
        <p:spPr>
          <a:xfrm>
            <a:off x="1227240" y="1185840"/>
            <a:ext cx="5393880" cy="304560"/>
          </a:xfrm>
          <a:prstGeom prst="rect">
            <a:avLst/>
          </a:prstGeom>
          <a:ln w="9360">
            <a:noFill/>
          </a:ln>
        </p:spPr>
      </p:pic>
      <p:sp>
        <p:nvSpPr>
          <p:cNvPr id="6" name="CustomShape 4"/>
          <p:cNvSpPr/>
          <p:nvPr/>
        </p:nvSpPr>
        <p:spPr>
          <a:xfrm>
            <a:off x="0" y="6553080"/>
            <a:ext cx="9143640" cy="304560"/>
          </a:xfrm>
          <a:prstGeom prst="rect">
            <a:avLst/>
          </a:prstGeom>
          <a:solidFill>
            <a:srgbClr val="9E8C78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7" name="CustomShape 5"/>
          <p:cNvSpPr/>
          <p:nvPr/>
        </p:nvSpPr>
        <p:spPr>
          <a:xfrm>
            <a:off x="0" y="6451560"/>
            <a:ext cx="9143640" cy="75960"/>
          </a:xfrm>
          <a:prstGeom prst="rect">
            <a:avLst/>
          </a:prstGeom>
          <a:solidFill>
            <a:srgbClr val="80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8" name="Picture 13"/>
          <p:cNvPicPr/>
          <p:nvPr/>
        </p:nvPicPr>
        <p:blipFill>
          <a:blip r:embed="rId17"/>
          <a:stretch/>
        </p:blipFill>
        <p:spPr>
          <a:xfrm>
            <a:off x="212760" y="6119640"/>
            <a:ext cx="1023480" cy="247320"/>
          </a:xfrm>
          <a:prstGeom prst="rect">
            <a:avLst/>
          </a:prstGeom>
          <a:ln w="9360">
            <a:noFill/>
          </a:ln>
        </p:spPr>
      </p:pic>
      <p:sp>
        <p:nvSpPr>
          <p:cNvPr id="9" name="CustomShape 6"/>
          <p:cNvSpPr/>
          <p:nvPr/>
        </p:nvSpPr>
        <p:spPr>
          <a:xfrm>
            <a:off x="0" y="2590920"/>
            <a:ext cx="3768480" cy="16149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400" strike="noStrike">
                <a:solidFill>
                  <a:srgbClr val="A6A6A6"/>
                </a:solidFill>
                <a:latin typeface="Arial"/>
              </a:rPr>
              <a:t>Photos placed in horizontal position 
with even amount of white space
 between photos and header</a:t>
            </a:r>
            <a:endParaRPr/>
          </a:p>
        </p:txBody>
      </p:sp>
      <p:sp>
        <p:nvSpPr>
          <p:cNvPr id="10" name="CustomShape 7"/>
          <p:cNvSpPr/>
          <p:nvPr/>
        </p:nvSpPr>
        <p:spPr>
          <a:xfrm>
            <a:off x="3852000" y="2590920"/>
            <a:ext cx="2285640" cy="16149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1" name="CustomShape 8"/>
          <p:cNvSpPr/>
          <p:nvPr/>
        </p:nvSpPr>
        <p:spPr>
          <a:xfrm>
            <a:off x="6226920" y="2590920"/>
            <a:ext cx="2916720" cy="16149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2" name="PlaceHolder 9"/>
          <p:cNvSpPr>
            <a:spLocks noGrp="1"/>
          </p:cNvSpPr>
          <p:nvPr>
            <p:ph type="title"/>
          </p:nvPr>
        </p:nvSpPr>
        <p:spPr>
          <a:xfrm>
            <a:off x="920520" y="4260240"/>
            <a:ext cx="7772040" cy="89784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r>
              <a:rPr lang="en-US" sz="4000" strike="noStrike">
                <a:solidFill>
                  <a:srgbClr val="9D8C78"/>
                </a:solidFill>
                <a:latin typeface="Calibri"/>
                <a:ea typeface="ＭＳ Ｐゴシック"/>
              </a:rPr>
              <a:t>Click to edit the title text formatClick to edit Master title style</a:t>
            </a:r>
            <a:endParaRPr/>
          </a:p>
        </p:txBody>
      </p:sp>
      <p:sp>
        <p:nvSpPr>
          <p:cNvPr id="13" name="PlaceHolder 10"/>
          <p:cNvSpPr>
            <a:spLocks noGrp="1"/>
          </p:cNvSpPr>
          <p:nvPr>
            <p:ph type="dt"/>
          </p:nvPr>
        </p:nvSpPr>
        <p:spPr>
          <a:xfrm>
            <a:off x="109440" y="4197600"/>
            <a:ext cx="931680" cy="2808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id="14" name="Picture 12"/>
          <p:cNvPicPr/>
          <p:nvPr/>
        </p:nvPicPr>
        <p:blipFill>
          <a:blip r:embed="rId18"/>
          <a:stretch/>
        </p:blipFill>
        <p:spPr>
          <a:xfrm>
            <a:off x="1380240" y="6115680"/>
            <a:ext cx="850320" cy="275760"/>
          </a:xfrm>
          <a:prstGeom prst="rect">
            <a:avLst/>
          </a:prstGeom>
          <a:ln w="9360">
            <a:noFill/>
          </a:ln>
        </p:spPr>
      </p:pic>
      <p:sp>
        <p:nvSpPr>
          <p:cNvPr id="15" name="PlaceHolder 11"/>
          <p:cNvSpPr>
            <a:spLocks noGrp="1"/>
          </p:cNvSpPr>
          <p:nvPr>
            <p:ph type="ftr"/>
          </p:nvPr>
        </p:nvSpPr>
        <p:spPr>
          <a:xfrm>
            <a:off x="3123360" y="6519240"/>
            <a:ext cx="2895120" cy="2844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TEST</a:t>
            </a:r>
            <a:endParaRPr lang="en-US" dirty="0"/>
          </a:p>
        </p:txBody>
      </p:sp>
      <p:sp>
        <p:nvSpPr>
          <p:cNvPr id="16" name="CustomShape 12"/>
          <p:cNvSpPr/>
          <p:nvPr/>
        </p:nvSpPr>
        <p:spPr>
          <a:xfrm>
            <a:off x="3124080" y="6172200"/>
            <a:ext cx="5562360" cy="27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600" strike="noStrike">
                <a:solidFill>
                  <a:srgbClr val="000000"/>
                </a:solidFill>
                <a:latin typeface="Arial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SAND NO. 2011-XXXXP</a:t>
            </a:r>
            <a:endParaRPr/>
          </a:p>
        </p:txBody>
      </p:sp>
      <p:sp>
        <p:nvSpPr>
          <p:cNvPr id="17" name="PlaceHolder 1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en-US" sz="2400">
                <a:latin typeface="Calibri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>
                <a:latin typeface="Calibri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1600">
                <a:latin typeface="Calibri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1600">
                <a:latin typeface="Calibri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000">
                <a:latin typeface="Calibri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000">
                <a:latin typeface="Calibri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 sz="2000">
                <a:latin typeface="Calibri"/>
              </a:rPr>
              <a:t>Seventh Outline Level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dt="0"/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CustomShape 1"/>
          <p:cNvSpPr/>
          <p:nvPr/>
        </p:nvSpPr>
        <p:spPr>
          <a:xfrm>
            <a:off x="0" y="6553080"/>
            <a:ext cx="9143640" cy="304560"/>
          </a:xfrm>
          <a:prstGeom prst="rect">
            <a:avLst/>
          </a:prstGeom>
          <a:solidFill>
            <a:srgbClr val="9E8C78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53" name="CustomShape 2"/>
          <p:cNvSpPr/>
          <p:nvPr/>
        </p:nvSpPr>
        <p:spPr>
          <a:xfrm>
            <a:off x="0" y="6451560"/>
            <a:ext cx="9143640" cy="75960"/>
          </a:xfrm>
          <a:prstGeom prst="rect">
            <a:avLst/>
          </a:prstGeom>
          <a:solidFill>
            <a:srgbClr val="80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54" name="Picture 8"/>
          <p:cNvPicPr/>
          <p:nvPr/>
        </p:nvPicPr>
        <p:blipFill>
          <a:blip r:embed="rId14"/>
          <a:stretch/>
        </p:blipFill>
        <p:spPr>
          <a:xfrm>
            <a:off x="8001000" y="228600"/>
            <a:ext cx="936360" cy="410760"/>
          </a:xfrm>
          <a:prstGeom prst="rect">
            <a:avLst/>
          </a:prstGeom>
          <a:ln w="9360">
            <a:noFill/>
          </a:ln>
        </p:spPr>
      </p:pic>
      <p:sp>
        <p:nvSpPr>
          <p:cNvPr id="55" name="PlaceHolder 3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9144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4000" strike="noStrike">
                <a:solidFill>
                  <a:srgbClr val="102E54"/>
                </a:solidFill>
                <a:latin typeface="Calibri"/>
                <a:ea typeface="ＭＳ Ｐゴシック"/>
              </a:rPr>
              <a:t>Click to edit the title text formatClick to edit Master title style</a:t>
            </a:r>
            <a:endParaRPr/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57200" y="1278720"/>
            <a:ext cx="8229240" cy="4847040"/>
          </a:xfrm>
          <a:prstGeom prst="rect">
            <a:avLst/>
          </a:prstGeom>
        </p:spPr>
        <p:txBody>
          <a:bodyPr/>
          <a:lstStyle/>
          <a:p>
            <a:pPr>
              <a:buSzPct val="45000"/>
              <a:buFont typeface="StarSymbol"/>
              <a:buChar char=""/>
            </a:pPr>
            <a:r>
              <a:rPr lang="en-US" sz="2400" strike="noStrike">
                <a:solidFill>
                  <a:srgbClr val="000000"/>
                </a:solidFill>
                <a:latin typeface="Calibri"/>
                <a:ea typeface="ＭＳ Ｐゴシック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400" strike="noStrike">
                <a:solidFill>
                  <a:srgbClr val="000000"/>
                </a:solidFill>
                <a:latin typeface="Calibri"/>
                <a:ea typeface="ＭＳ Ｐゴシック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400" strike="noStrike">
                <a:solidFill>
                  <a:srgbClr val="000000"/>
                </a:solidFill>
                <a:latin typeface="Calibri"/>
                <a:ea typeface="ＭＳ Ｐゴシック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2400" strike="noStrike">
                <a:solidFill>
                  <a:srgbClr val="000000"/>
                </a:solidFill>
                <a:latin typeface="Calibri"/>
                <a:ea typeface="ＭＳ Ｐゴシック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400" strike="noStrike">
                <a:solidFill>
                  <a:srgbClr val="000000"/>
                </a:solidFill>
                <a:latin typeface="Calibri"/>
                <a:ea typeface="ＭＳ Ｐゴシック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400" strike="noStrike">
                <a:solidFill>
                  <a:srgbClr val="000000"/>
                </a:solidFill>
                <a:latin typeface="Calibri"/>
                <a:ea typeface="ＭＳ Ｐゴシック"/>
              </a:rPr>
              <a:t>Sixth Outline Level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"/>
            </a:pPr>
            <a:r>
              <a:rPr lang="en-US" sz="2400" strike="noStrike">
                <a:solidFill>
                  <a:srgbClr val="000000"/>
                </a:solidFill>
                <a:latin typeface="Calibri"/>
                <a:ea typeface="ＭＳ Ｐゴシック"/>
              </a:rPr>
              <a:t>Seventh Outline LevelClick to edit Master text styles</a:t>
            </a:r>
            <a:endParaRPr/>
          </a:p>
          <a:p>
            <a:pPr lvl="1">
              <a:lnSpc>
                <a:spcPct val="100000"/>
              </a:lnSpc>
              <a:buFont typeface="Wingdings" charset="2"/>
              <a:buChar char=""/>
            </a:pPr>
            <a:r>
              <a:rPr lang="en-US" sz="2000" strike="noStrike">
                <a:solidFill>
                  <a:srgbClr val="000000"/>
                </a:solidFill>
                <a:latin typeface="Calibri"/>
                <a:ea typeface="ＭＳ Ｐゴシック"/>
              </a:rPr>
              <a:t>Second level</a:t>
            </a:r>
            <a:endParaRPr/>
          </a:p>
          <a:p>
            <a:pPr lvl="2">
              <a:lnSpc>
                <a:spcPct val="100000"/>
              </a:lnSpc>
              <a:buFont typeface="Wingdings" charset="2"/>
              <a:buChar char=""/>
            </a:pPr>
            <a:r>
              <a:rPr lang="en-US" strike="noStrike">
                <a:solidFill>
                  <a:srgbClr val="000000"/>
                </a:solidFill>
                <a:latin typeface="Calibri"/>
                <a:ea typeface="ＭＳ Ｐゴシック"/>
              </a:rPr>
              <a:t>Third level</a:t>
            </a:r>
            <a:endParaRPr/>
          </a:p>
          <a:p>
            <a:pPr lvl="3">
              <a:lnSpc>
                <a:spcPct val="100000"/>
              </a:lnSpc>
              <a:buFont typeface="StarSymbol"/>
              <a:buChar char=""/>
            </a:pPr>
            <a:r>
              <a:rPr lang="en-US" sz="1600" strike="noStrike">
                <a:solidFill>
                  <a:srgbClr val="000000"/>
                </a:solidFill>
                <a:latin typeface="Calibri"/>
                <a:ea typeface="ＭＳ Ｐゴシック"/>
              </a:rPr>
              <a:t>Fourth level</a:t>
            </a:r>
            <a:endParaRPr/>
          </a:p>
          <a:p>
            <a:pPr lvl="4">
              <a:lnSpc>
                <a:spcPct val="100000"/>
              </a:lnSpc>
              <a:buFont typeface="StarSymbol"/>
              <a:buChar char="»"/>
            </a:pPr>
            <a:r>
              <a:rPr lang="en-US" sz="1600" strike="noStrike">
                <a:solidFill>
                  <a:srgbClr val="000000"/>
                </a:solidFill>
                <a:latin typeface="Calibri"/>
                <a:ea typeface="ＭＳ Ｐゴシック"/>
              </a:rPr>
              <a:t>Fifth level</a:t>
            </a:r>
            <a:endParaRPr/>
          </a:p>
        </p:txBody>
      </p:sp>
      <p:sp>
        <p:nvSpPr>
          <p:cNvPr id="57" name="PlaceHolder 5"/>
          <p:cNvSpPr>
            <a:spLocks noGrp="1"/>
          </p:cNvSpPr>
          <p:nvPr>
            <p:ph type="dt"/>
          </p:nvPr>
        </p:nvSpPr>
        <p:spPr>
          <a:xfrm>
            <a:off x="22320" y="6166800"/>
            <a:ext cx="2133360" cy="47592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58" name="PlaceHolder 6"/>
          <p:cNvSpPr>
            <a:spLocks noGrp="1"/>
          </p:cNvSpPr>
          <p:nvPr>
            <p:ph type="sldNum"/>
          </p:nvPr>
        </p:nvSpPr>
        <p:spPr>
          <a:xfrm>
            <a:off x="8305920" y="6153120"/>
            <a:ext cx="609120" cy="374400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100000"/>
              </a:lnSpc>
            </a:pPr>
            <a:fld id="{C5401BE9-B2E9-43D1-B495-9931CA1401D9}" type="slidenum">
              <a:rPr lang="en-US" sz="1400" strike="noStrike">
                <a:solidFill>
                  <a:srgbClr val="000000"/>
                </a:solidFill>
                <a:latin typeface="Calibri"/>
              </a:rPr>
              <a:t>‹#›</a:t>
            </a:fld>
            <a:endParaRPr/>
          </a:p>
        </p:txBody>
      </p:sp>
      <p:sp>
        <p:nvSpPr>
          <p:cNvPr id="59" name="PlaceHolder 7"/>
          <p:cNvSpPr>
            <a:spLocks noGrp="1"/>
          </p:cNvSpPr>
          <p:nvPr>
            <p:ph type="ftr"/>
          </p:nvPr>
        </p:nvSpPr>
        <p:spPr>
          <a:xfrm>
            <a:off x="3123360" y="6519240"/>
            <a:ext cx="2895120" cy="2844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Minimal Subspace 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sldNum="0" hdr="0" dt="0"/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png"/><Relationship Id="rId5" Type="http://schemas.openxmlformats.org/officeDocument/2006/relationships/image" Target="../media/image7.w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.png"/><Relationship Id="rId3" Type="http://schemas.openxmlformats.org/officeDocument/2006/relationships/image" Target="../media/image35.png"/><Relationship Id="rId7" Type="http://schemas.openxmlformats.org/officeDocument/2006/relationships/image" Target="../media/image29.png"/><Relationship Id="rId12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11" Type="http://schemas.openxmlformats.org/officeDocument/2006/relationships/image" Target="../media/image34.png"/><Relationship Id="rId5" Type="http://schemas.openxmlformats.org/officeDocument/2006/relationships/image" Target="../media/image36.png"/><Relationship Id="rId10" Type="http://schemas.openxmlformats.org/officeDocument/2006/relationships/image" Target="../media/image39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1.png"/><Relationship Id="rId3" Type="http://schemas.openxmlformats.org/officeDocument/2006/relationships/image" Target="../media/image37.png"/><Relationship Id="rId7" Type="http://schemas.openxmlformats.org/officeDocument/2006/relationships/image" Target="../media/image28.png"/><Relationship Id="rId12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11" Type="http://schemas.openxmlformats.org/officeDocument/2006/relationships/image" Target="../media/image34.png"/><Relationship Id="rId5" Type="http://schemas.openxmlformats.org/officeDocument/2006/relationships/image" Target="../media/image38.png"/><Relationship Id="rId10" Type="http://schemas.openxmlformats.org/officeDocument/2006/relationships/image" Target="../media/image39.png"/><Relationship Id="rId4" Type="http://schemas.openxmlformats.org/officeDocument/2006/relationships/image" Target="../media/image32.png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1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1.pn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1.pn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13" Type="http://schemas.openxmlformats.org/officeDocument/2006/relationships/image" Target="../media/image37.wmf"/><Relationship Id="rId3" Type="http://schemas.openxmlformats.org/officeDocument/2006/relationships/oleObject" Target="../embeddings/oleObject2.bin"/><Relationship Id="rId7" Type="http://schemas.openxmlformats.org/officeDocument/2006/relationships/image" Target="../media/image190.png"/><Relationship Id="rId12" Type="http://schemas.openxmlformats.org/officeDocument/2006/relationships/oleObject" Target="../embeddings/oleObject3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80.png"/><Relationship Id="rId11" Type="http://schemas.openxmlformats.org/officeDocument/2006/relationships/image" Target="../media/image26.png"/><Relationship Id="rId5" Type="http://schemas.openxmlformats.org/officeDocument/2006/relationships/image" Target="../media/image170.png"/><Relationship Id="rId10" Type="http://schemas.openxmlformats.org/officeDocument/2006/relationships/image" Target="../media/image43.png"/><Relationship Id="rId4" Type="http://schemas.openxmlformats.org/officeDocument/2006/relationships/image" Target="../media/image36.wmf"/><Relationship Id="rId9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4.jpeg"/><Relationship Id="rId9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52.jpeg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1.jpeg"/><Relationship Id="rId5" Type="http://schemas.openxmlformats.org/officeDocument/2006/relationships/image" Target="../media/image50.wmf"/><Relationship Id="rId4" Type="http://schemas.openxmlformats.org/officeDocument/2006/relationships/oleObject" Target="../embeddings/oleObject5.bin"/><Relationship Id="rId9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1.jpeg"/><Relationship Id="rId5" Type="http://schemas.openxmlformats.org/officeDocument/2006/relationships/image" Target="../media/image50.wmf"/><Relationship Id="rId10" Type="http://schemas.openxmlformats.org/officeDocument/2006/relationships/image" Target="../media/image52.jpeg"/><Relationship Id="rId4" Type="http://schemas.openxmlformats.org/officeDocument/2006/relationships/oleObject" Target="../embeddings/oleObject5.bin"/><Relationship Id="rId9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tiff"/><Relationship Id="rId7" Type="http://schemas.openxmlformats.org/officeDocument/2006/relationships/image" Target="../media/image16.jpe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jpe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tiff"/><Relationship Id="rId9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53.png"/><Relationship Id="rId12" Type="http://schemas.openxmlformats.org/officeDocument/2006/relationships/image" Target="../media/image57.jpeg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1.jpeg"/><Relationship Id="rId11" Type="http://schemas.openxmlformats.org/officeDocument/2006/relationships/image" Target="../media/image52.jpeg"/><Relationship Id="rId5" Type="http://schemas.openxmlformats.org/officeDocument/2006/relationships/image" Target="../media/image50.wmf"/><Relationship Id="rId10" Type="http://schemas.openxmlformats.org/officeDocument/2006/relationships/image" Target="../media/image54.png"/><Relationship Id="rId4" Type="http://schemas.openxmlformats.org/officeDocument/2006/relationships/oleObject" Target="../embeddings/oleObject5.bin"/><Relationship Id="rId9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0.png"/><Relationship Id="rId3" Type="http://schemas.openxmlformats.org/officeDocument/2006/relationships/image" Target="../media/image561.png"/><Relationship Id="rId7" Type="http://schemas.openxmlformats.org/officeDocument/2006/relationships/image" Target="../media/image6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91.png"/><Relationship Id="rId11" Type="http://schemas.openxmlformats.org/officeDocument/2006/relationships/image" Target="../media/image63.png"/><Relationship Id="rId5" Type="http://schemas.openxmlformats.org/officeDocument/2006/relationships/image" Target="../media/image580.png"/><Relationship Id="rId10" Type="http://schemas.openxmlformats.org/officeDocument/2006/relationships/image" Target="../media/image62.png"/><Relationship Id="rId4" Type="http://schemas.openxmlformats.org/officeDocument/2006/relationships/image" Target="../media/image57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0.png"/><Relationship Id="rId3" Type="http://schemas.openxmlformats.org/officeDocument/2006/relationships/image" Target="../media/image561.png"/><Relationship Id="rId7" Type="http://schemas.openxmlformats.org/officeDocument/2006/relationships/image" Target="../media/image6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91.png"/><Relationship Id="rId11" Type="http://schemas.openxmlformats.org/officeDocument/2006/relationships/image" Target="../media/image65.png"/><Relationship Id="rId5" Type="http://schemas.openxmlformats.org/officeDocument/2006/relationships/image" Target="../media/image580.png"/><Relationship Id="rId10" Type="http://schemas.openxmlformats.org/officeDocument/2006/relationships/image" Target="../media/image61.png"/><Relationship Id="rId4" Type="http://schemas.openxmlformats.org/officeDocument/2006/relationships/image" Target="../media/image571.png"/><Relationship Id="rId9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0.png"/><Relationship Id="rId3" Type="http://schemas.openxmlformats.org/officeDocument/2006/relationships/image" Target="../media/image561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91.png"/><Relationship Id="rId11" Type="http://schemas.openxmlformats.org/officeDocument/2006/relationships/image" Target="../media/image61.png"/><Relationship Id="rId5" Type="http://schemas.openxmlformats.org/officeDocument/2006/relationships/image" Target="../media/image580.png"/><Relationship Id="rId10" Type="http://schemas.openxmlformats.org/officeDocument/2006/relationships/image" Target="../media/image63.png"/><Relationship Id="rId4" Type="http://schemas.openxmlformats.org/officeDocument/2006/relationships/image" Target="../media/image571.png"/><Relationship Id="rId9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620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8.pn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0.png"/><Relationship Id="rId2" Type="http://schemas.openxmlformats.org/officeDocument/2006/relationships/image" Target="../media/image64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0.png"/><Relationship Id="rId2" Type="http://schemas.openxmlformats.org/officeDocument/2006/relationships/image" Target="../media/image641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7.png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0.png"/><Relationship Id="rId5" Type="http://schemas.openxmlformats.org/officeDocument/2006/relationships/image" Target="../media/image72.png"/><Relationship Id="rId4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tiff"/><Relationship Id="rId7" Type="http://schemas.openxmlformats.org/officeDocument/2006/relationships/image" Target="../media/image16.jpe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jpe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tiff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0.pn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640.png"/><Relationship Id="rId7" Type="http://schemas.openxmlformats.org/officeDocument/2006/relationships/image" Target="../media/image74.jpeg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73.png"/><Relationship Id="rId5" Type="http://schemas.openxmlformats.org/officeDocument/2006/relationships/image" Target="../media/image71.wmf"/><Relationship Id="rId4" Type="http://schemas.openxmlformats.org/officeDocument/2006/relationships/oleObject" Target="../embeddings/oleObject6.bin"/><Relationship Id="rId9" Type="http://schemas.openxmlformats.org/officeDocument/2006/relationships/image" Target="../media/image76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640.png"/><Relationship Id="rId7" Type="http://schemas.openxmlformats.org/officeDocument/2006/relationships/image" Target="../media/image74.jpeg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73.png"/><Relationship Id="rId5" Type="http://schemas.openxmlformats.org/officeDocument/2006/relationships/image" Target="../media/image71.wmf"/><Relationship Id="rId4" Type="http://schemas.openxmlformats.org/officeDocument/2006/relationships/oleObject" Target="../embeddings/oleObject6.bin"/><Relationship Id="rId9" Type="http://schemas.openxmlformats.org/officeDocument/2006/relationships/image" Target="../media/image7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0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6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0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7.png"/><Relationship Id="rId4" Type="http://schemas.openxmlformats.org/officeDocument/2006/relationships/image" Target="../media/image76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0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7.png"/><Relationship Id="rId5" Type="http://schemas.openxmlformats.org/officeDocument/2006/relationships/image" Target="../media/image78.png"/><Relationship Id="rId4" Type="http://schemas.openxmlformats.org/officeDocument/2006/relationships/image" Target="../media/image76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3.png"/><Relationship Id="rId4" Type="http://schemas.openxmlformats.org/officeDocument/2006/relationships/image" Target="../media/image2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jp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0.png"/><Relationship Id="rId4" Type="http://schemas.openxmlformats.org/officeDocument/2006/relationships/image" Target="../media/image86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1.png"/><Relationship Id="rId4" Type="http://schemas.openxmlformats.org/officeDocument/2006/relationships/image" Target="../media/image780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1.png"/><Relationship Id="rId4" Type="http://schemas.openxmlformats.org/officeDocument/2006/relationships/image" Target="../media/image78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wmf"/><Relationship Id="rId13" Type="http://schemas.openxmlformats.org/officeDocument/2006/relationships/image" Target="../media/image830.png"/><Relationship Id="rId3" Type="http://schemas.openxmlformats.org/officeDocument/2006/relationships/notesSlide" Target="../notesSlides/notesSlide21.xml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89.png"/><Relationship Id="rId1" Type="http://schemas.openxmlformats.org/officeDocument/2006/relationships/vmlDrawing" Target="../drawings/vmlDrawing9.vml"/><Relationship Id="rId6" Type="http://schemas.openxmlformats.org/officeDocument/2006/relationships/image" Target="../media/image81.png"/><Relationship Id="rId11" Type="http://schemas.openxmlformats.org/officeDocument/2006/relationships/image" Target="../media/image85.png"/><Relationship Id="rId5" Type="http://schemas.openxmlformats.org/officeDocument/2006/relationships/image" Target="../media/image83.png"/><Relationship Id="rId15" Type="http://schemas.openxmlformats.org/officeDocument/2006/relationships/image" Target="../media/image88.png"/><Relationship Id="rId10" Type="http://schemas.openxmlformats.org/officeDocument/2006/relationships/image" Target="../media/image83.wmf"/><Relationship Id="rId4" Type="http://schemas.openxmlformats.org/officeDocument/2006/relationships/image" Target="../media/image780.png"/><Relationship Id="rId9" Type="http://schemas.openxmlformats.org/officeDocument/2006/relationships/oleObject" Target="../embeddings/oleObject8.bin"/><Relationship Id="rId14" Type="http://schemas.openxmlformats.org/officeDocument/2006/relationships/image" Target="../media/image87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wmf"/><Relationship Id="rId13" Type="http://schemas.openxmlformats.org/officeDocument/2006/relationships/image" Target="../media/image830.png"/><Relationship Id="rId18" Type="http://schemas.openxmlformats.org/officeDocument/2006/relationships/image" Target="../media/image85.png"/><Relationship Id="rId3" Type="http://schemas.openxmlformats.org/officeDocument/2006/relationships/notesSlide" Target="../notesSlides/notesSlide22.xml"/><Relationship Id="rId7" Type="http://schemas.openxmlformats.org/officeDocument/2006/relationships/oleObject" Target="../embeddings/oleObject7.bin"/><Relationship Id="rId17" Type="http://schemas.openxmlformats.org/officeDocument/2006/relationships/image" Target="../media/image80.png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89.png"/><Relationship Id="rId1" Type="http://schemas.openxmlformats.org/officeDocument/2006/relationships/vmlDrawing" Target="../drawings/vmlDrawing10.vml"/><Relationship Id="rId6" Type="http://schemas.openxmlformats.org/officeDocument/2006/relationships/image" Target="../media/image81.png"/><Relationship Id="rId5" Type="http://schemas.openxmlformats.org/officeDocument/2006/relationships/image" Target="../media/image90.png"/><Relationship Id="rId15" Type="http://schemas.openxmlformats.org/officeDocument/2006/relationships/image" Target="../media/image88.png"/><Relationship Id="rId10" Type="http://schemas.openxmlformats.org/officeDocument/2006/relationships/image" Target="../media/image83.wmf"/><Relationship Id="rId19" Type="http://schemas.openxmlformats.org/officeDocument/2006/relationships/image" Target="../media/image87.png"/><Relationship Id="rId4" Type="http://schemas.openxmlformats.org/officeDocument/2006/relationships/image" Target="../media/image780.png"/><Relationship Id="rId9" Type="http://schemas.openxmlformats.org/officeDocument/2006/relationships/oleObject" Target="../embeddings/oleObject8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6.png"/><Relationship Id="rId5" Type="http://schemas.openxmlformats.org/officeDocument/2006/relationships/image" Target="../media/image23.png"/><Relationship Id="rId4" Type="http://schemas.openxmlformats.org/officeDocument/2006/relationships/image" Target="../media/image25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wmf"/><Relationship Id="rId13" Type="http://schemas.openxmlformats.org/officeDocument/2006/relationships/image" Target="../media/image830.png"/><Relationship Id="rId18" Type="http://schemas.openxmlformats.org/officeDocument/2006/relationships/image" Target="../media/image92.png"/><Relationship Id="rId3" Type="http://schemas.openxmlformats.org/officeDocument/2006/relationships/notesSlide" Target="../notesSlides/notesSlide23.xml"/><Relationship Id="rId7" Type="http://schemas.openxmlformats.org/officeDocument/2006/relationships/oleObject" Target="../embeddings/oleObject7.bin"/><Relationship Id="rId17" Type="http://schemas.openxmlformats.org/officeDocument/2006/relationships/image" Target="../media/image80.png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89.png"/><Relationship Id="rId20" Type="http://schemas.openxmlformats.org/officeDocument/2006/relationships/image" Target="../media/image87.png"/><Relationship Id="rId1" Type="http://schemas.openxmlformats.org/officeDocument/2006/relationships/vmlDrawing" Target="../drawings/vmlDrawing11.vml"/><Relationship Id="rId6" Type="http://schemas.openxmlformats.org/officeDocument/2006/relationships/image" Target="../media/image81.png"/><Relationship Id="rId11" Type="http://schemas.openxmlformats.org/officeDocument/2006/relationships/image" Target="../media/image83.wmf"/><Relationship Id="rId5" Type="http://schemas.openxmlformats.org/officeDocument/2006/relationships/image" Target="../media/image790.png"/><Relationship Id="rId15" Type="http://schemas.openxmlformats.org/officeDocument/2006/relationships/image" Target="../media/image88.png"/><Relationship Id="rId10" Type="http://schemas.openxmlformats.org/officeDocument/2006/relationships/oleObject" Target="../embeddings/oleObject8.bin"/><Relationship Id="rId19" Type="http://schemas.openxmlformats.org/officeDocument/2006/relationships/image" Target="../media/image85.png"/><Relationship Id="rId4" Type="http://schemas.openxmlformats.org/officeDocument/2006/relationships/image" Target="../media/image780.png"/><Relationship Id="rId9" Type="http://schemas.openxmlformats.org/officeDocument/2006/relationships/image" Target="../media/image9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0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1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6.png"/><Relationship Id="rId5" Type="http://schemas.openxmlformats.org/officeDocument/2006/relationships/image" Target="../media/image94.png"/><Relationship Id="rId4" Type="http://schemas.openxmlformats.org/officeDocument/2006/relationships/image" Target="../media/image95.png"/><Relationship Id="rId9" Type="http://schemas.openxmlformats.org/officeDocument/2006/relationships/image" Target="../media/image2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jp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7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12" Type="http://schemas.openxmlformats.org/officeDocument/2006/relationships/image" Target="../media/image106.png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11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0.png"/><Relationship Id="rId11" Type="http://schemas.openxmlformats.org/officeDocument/2006/relationships/image" Target="../media/image105.png"/><Relationship Id="rId5" Type="http://schemas.openxmlformats.org/officeDocument/2006/relationships/image" Target="../media/image99.png"/><Relationship Id="rId15" Type="http://schemas.openxmlformats.org/officeDocument/2006/relationships/image" Target="../media/image109.png"/><Relationship Id="rId10" Type="http://schemas.openxmlformats.org/officeDocument/2006/relationships/image" Target="../media/image104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Relationship Id="rId14" Type="http://schemas.openxmlformats.org/officeDocument/2006/relationships/image" Target="../media/image108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16.png"/><Relationship Id="rId4" Type="http://schemas.openxmlformats.org/officeDocument/2006/relationships/image" Target="../media/image115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16.png"/><Relationship Id="rId4" Type="http://schemas.openxmlformats.org/officeDocument/2006/relationships/image" Target="../media/image115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16.png"/><Relationship Id="rId4" Type="http://schemas.openxmlformats.org/officeDocument/2006/relationships/image" Target="../media/image115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17.png"/><Relationship Id="rId4" Type="http://schemas.openxmlformats.org/officeDocument/2006/relationships/notesSlide" Target="../notesSlides/notesSlide3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18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23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3.tiff"/><Relationship Id="rId3" Type="http://schemas.openxmlformats.org/officeDocument/2006/relationships/image" Target="../media/image12.tiff"/><Relationship Id="rId7" Type="http://schemas.openxmlformats.org/officeDocument/2006/relationships/image" Target="../media/image16.jpe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5.jpeg"/><Relationship Id="rId11" Type="http://schemas.openxmlformats.org/officeDocument/2006/relationships/image" Target="../media/image20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9.png"/><Relationship Id="rId4" Type="http://schemas.openxmlformats.org/officeDocument/2006/relationships/image" Target="../media/image910.png"/><Relationship Id="rId9" Type="http://schemas.openxmlformats.org/officeDocument/2006/relationships/image" Target="../media/image18.png"/><Relationship Id="rId14" Type="http://schemas.openxmlformats.org/officeDocument/2006/relationships/image" Target="../media/image14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12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11" Type="http://schemas.openxmlformats.org/officeDocument/2006/relationships/image" Target="../media/image30.png"/><Relationship Id="rId10" Type="http://schemas.openxmlformats.org/officeDocument/2006/relationships/image" Target="../media/image39.png"/><Relationship Id="rId4" Type="http://schemas.openxmlformats.org/officeDocument/2006/relationships/image" Target="../media/image2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12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11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.png"/><Relationship Id="rId3" Type="http://schemas.openxmlformats.org/officeDocument/2006/relationships/image" Target="../media/image33.png"/><Relationship Id="rId12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9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extShape 1"/>
          <p:cNvSpPr txBox="1"/>
          <p:nvPr/>
        </p:nvSpPr>
        <p:spPr>
          <a:xfrm>
            <a:off x="152400" y="4114800"/>
            <a:ext cx="9144000" cy="102938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</a:rPr>
              <a:t>The </a:t>
            </a:r>
            <a:r>
              <a:rPr lang="en-US" sz="2000" b="1" i="1" dirty="0" smtClean="0">
                <a:latin typeface="Calibri" panose="020F0502020204030204" pitchFamily="34" charset="0"/>
              </a:rPr>
              <a:t>Albany/FELIX </a:t>
            </a:r>
            <a:r>
              <a:rPr lang="en-US" sz="2000" b="1" dirty="0" smtClean="0">
                <a:latin typeface="Calibri" panose="020F0502020204030204" pitchFamily="34" charset="0"/>
              </a:rPr>
              <a:t>Land-Ice Dynamical Core</a:t>
            </a:r>
            <a:r>
              <a:rPr lang="en-US" sz="2000" b="1" i="1" dirty="0" smtClean="0">
                <a:latin typeface="Calibri" panose="020F0502020204030204" pitchFamily="34" charset="0"/>
              </a:rPr>
              <a:t> 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100" name="TextShape 2"/>
          <p:cNvSpPr txBox="1"/>
          <p:nvPr/>
        </p:nvSpPr>
        <p:spPr>
          <a:xfrm>
            <a:off x="152400" y="4800600"/>
            <a:ext cx="8839200" cy="13716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/>
            <a:r>
              <a:rPr lang="en-US" u="sng" dirty="0" smtClean="0">
                <a:latin typeface="Calibri" panose="020F0502020204030204" pitchFamily="34" charset="0"/>
              </a:rPr>
              <a:t>I. Tezaur</a:t>
            </a:r>
            <a:r>
              <a:rPr lang="en-US" baseline="30000" dirty="0" smtClean="0">
                <a:latin typeface="Calibri" panose="020F0502020204030204" pitchFamily="34" charset="0"/>
              </a:rPr>
              <a:t>1</a:t>
            </a:r>
            <a:r>
              <a:rPr lang="en-US" dirty="0" smtClean="0">
                <a:latin typeface="Calibri" panose="020F0502020204030204" pitchFamily="34" charset="0"/>
              </a:rPr>
              <a:t>,  A. Salinger</a:t>
            </a:r>
            <a:r>
              <a:rPr lang="en-US" baseline="30000" dirty="0">
                <a:latin typeface="Calibri" panose="020F0502020204030204" pitchFamily="34" charset="0"/>
              </a:rPr>
              <a:t>1</a:t>
            </a:r>
            <a:r>
              <a:rPr lang="en-US" dirty="0" smtClean="0">
                <a:latin typeface="Calibri" panose="020F0502020204030204" pitchFamily="34" charset="0"/>
              </a:rPr>
              <a:t>, M. Perego</a:t>
            </a:r>
            <a:r>
              <a:rPr lang="en-US" baseline="30000" dirty="0">
                <a:latin typeface="Calibri" panose="020F0502020204030204" pitchFamily="34" charset="0"/>
              </a:rPr>
              <a:t>1</a:t>
            </a:r>
            <a:r>
              <a:rPr lang="en-US" dirty="0" smtClean="0">
                <a:latin typeface="Calibri" panose="020F0502020204030204" pitchFamily="34" charset="0"/>
              </a:rPr>
              <a:t>, R. Tuminaro</a:t>
            </a:r>
            <a:r>
              <a:rPr lang="en-US" baseline="30000" dirty="0">
                <a:latin typeface="Calibri" panose="020F0502020204030204" pitchFamily="34" charset="0"/>
              </a:rPr>
              <a:t>1</a:t>
            </a:r>
            <a:r>
              <a:rPr lang="en-US" dirty="0" smtClean="0">
                <a:latin typeface="Calibri" panose="020F0502020204030204" pitchFamily="34" charset="0"/>
              </a:rPr>
              <a:t>, J. Jakeman</a:t>
            </a:r>
            <a:r>
              <a:rPr lang="en-US" baseline="30000" dirty="0">
                <a:latin typeface="Calibri" panose="020F0502020204030204" pitchFamily="34" charset="0"/>
              </a:rPr>
              <a:t>1</a:t>
            </a:r>
            <a:r>
              <a:rPr lang="en-US" dirty="0" smtClean="0">
                <a:latin typeface="Calibri" panose="020F0502020204030204" pitchFamily="34" charset="0"/>
              </a:rPr>
              <a:t>, M. Eldred</a:t>
            </a:r>
            <a:r>
              <a:rPr lang="en-US" baseline="30000" dirty="0" smtClean="0">
                <a:latin typeface="Calibri" panose="020F0502020204030204" pitchFamily="34" charset="0"/>
              </a:rPr>
              <a:t>1</a:t>
            </a:r>
            <a:r>
              <a:rPr lang="en-US" dirty="0" smtClean="0">
                <a:latin typeface="Calibri" panose="020F0502020204030204" pitchFamily="34" charset="0"/>
              </a:rPr>
              <a:t>, J. Watkins</a:t>
            </a:r>
            <a:r>
              <a:rPr lang="en-US" baseline="30000" dirty="0">
                <a:latin typeface="Calibri" panose="020F0502020204030204" pitchFamily="34" charset="0"/>
              </a:rPr>
              <a:t>1</a:t>
            </a:r>
            <a:r>
              <a:rPr lang="en-US" dirty="0" smtClean="0">
                <a:latin typeface="Calibri" panose="020F0502020204030204" pitchFamily="34" charset="0"/>
              </a:rPr>
              <a:t>, </a:t>
            </a:r>
          </a:p>
          <a:p>
            <a:pPr algn="ctr"/>
            <a:r>
              <a:rPr lang="en-US" dirty="0" smtClean="0">
                <a:latin typeface="Calibri" panose="020F0502020204030204" pitchFamily="34" charset="0"/>
              </a:rPr>
              <a:t>S. Price</a:t>
            </a:r>
            <a:r>
              <a:rPr lang="en-US" baseline="30000" dirty="0" smtClean="0">
                <a:latin typeface="Calibri" panose="020F0502020204030204" pitchFamily="34" charset="0"/>
              </a:rPr>
              <a:t>2</a:t>
            </a:r>
            <a:r>
              <a:rPr lang="en-US" dirty="0" smtClean="0">
                <a:latin typeface="Calibri" panose="020F0502020204030204" pitchFamily="34" charset="0"/>
              </a:rPr>
              <a:t>, I. Demeshko</a:t>
            </a:r>
            <a:r>
              <a:rPr lang="en-US" baseline="30000" dirty="0">
                <a:latin typeface="Calibri" panose="020F0502020204030204" pitchFamily="34" charset="0"/>
              </a:rPr>
              <a:t>2</a:t>
            </a:r>
            <a:endParaRPr lang="en-US" baseline="30000" dirty="0" smtClean="0">
              <a:latin typeface="Calibri" panose="020F0502020204030204" pitchFamily="34" charset="0"/>
            </a:endParaRPr>
          </a:p>
          <a:p>
            <a:pPr algn="ctr"/>
            <a:endParaRPr lang="en-US" sz="400" dirty="0" smtClean="0">
              <a:latin typeface="Calibri" panose="020F0502020204030204" pitchFamily="34" charset="0"/>
            </a:endParaRPr>
          </a:p>
          <a:p>
            <a:pPr algn="ctr"/>
            <a:r>
              <a:rPr lang="en-US" sz="1400" baseline="30000" dirty="0" smtClean="0">
                <a:latin typeface="Calibri" panose="020F0502020204030204" pitchFamily="34" charset="0"/>
              </a:rPr>
              <a:t>1</a:t>
            </a:r>
            <a:r>
              <a:rPr lang="en-US" sz="1400" dirty="0" smtClean="0">
                <a:latin typeface="Calibri" panose="020F0502020204030204" pitchFamily="34" charset="0"/>
              </a:rPr>
              <a:t> Sandia National Laboratories, Albuquerque, NM and Livermore, CA, USA.</a:t>
            </a:r>
          </a:p>
          <a:p>
            <a:pPr algn="ctr"/>
            <a:r>
              <a:rPr lang="en-US" sz="1400" baseline="30000" dirty="0" smtClean="0">
                <a:latin typeface="Calibri" panose="020F0502020204030204" pitchFamily="34" charset="0"/>
              </a:rPr>
              <a:t>2</a:t>
            </a:r>
            <a:r>
              <a:rPr lang="en-US" sz="1400" dirty="0" smtClean="0">
                <a:latin typeface="Calibri" panose="020F0502020204030204" pitchFamily="34" charset="0"/>
              </a:rPr>
              <a:t> Los Alamos National Laboratory, Los Alamos, NM, USA.</a:t>
            </a:r>
          </a:p>
          <a:p>
            <a:pPr algn="ctr"/>
            <a:endParaRPr lang="en-US" sz="400" dirty="0">
              <a:latin typeface="Calibri" panose="020F0502020204030204" pitchFamily="34" charset="0"/>
            </a:endParaRPr>
          </a:p>
          <a:p>
            <a:pPr algn="ctr"/>
            <a:r>
              <a:rPr lang="en-US" dirty="0" smtClean="0">
                <a:latin typeface="Calibri" panose="020F0502020204030204" pitchFamily="34" charset="0"/>
              </a:rPr>
              <a:t>AUG 2017    Livermore, </a:t>
            </a:r>
            <a:r>
              <a:rPr lang="en-US" dirty="0">
                <a:latin typeface="Calibri" panose="020F0502020204030204" pitchFamily="34" charset="0"/>
              </a:rPr>
              <a:t>C</a:t>
            </a:r>
            <a:r>
              <a:rPr lang="en-US" dirty="0" smtClean="0">
                <a:latin typeface="Calibri" panose="020F0502020204030204" pitchFamily="34" charset="0"/>
              </a:rPr>
              <a:t>A    Jan. 17-18, 2017</a:t>
            </a:r>
            <a:endParaRPr dirty="0">
              <a:latin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90800" y="6488668"/>
            <a:ext cx="407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SAND2017-0029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PE</a:t>
            </a:r>
          </a:p>
        </p:txBody>
      </p:sp>
      <p:pic>
        <p:nvPicPr>
          <p:cNvPr id="7" name="Picture 6" descr="Lion:private:var:folders:h0:q6x8sxtn3zz1mzzdgjjy2khc000n18:T:TemporaryItems:tobi1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" t="4985" r="10447" b="5272"/>
          <a:stretch/>
        </p:blipFill>
        <p:spPr bwMode="auto">
          <a:xfrm>
            <a:off x="4495800" y="2551768"/>
            <a:ext cx="2684089" cy="1697314"/>
          </a:xfrm>
          <a:prstGeom prst="rect">
            <a:avLst/>
          </a:prstGeom>
          <a:noFill/>
          <a:ln>
            <a:solidFill>
              <a:srgbClr val="618FFD"/>
            </a:solidFill>
          </a:ln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8717428"/>
              </p:ext>
            </p:extLst>
          </p:nvPr>
        </p:nvGraphicFramePr>
        <p:xfrm>
          <a:off x="-17836" y="2496014"/>
          <a:ext cx="2151436" cy="1722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6" r:id="rId4" imgW="3187080" imgH="2552040" progId="">
                  <p:embed/>
                </p:oleObj>
              </mc:Choice>
              <mc:Fallback>
                <p:oleObj r:id="rId4" imgW="3187080" imgH="25520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17836" y="2496014"/>
                        <a:ext cx="2151436" cy="1722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9888" y="2551768"/>
            <a:ext cx="1925751" cy="16671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551768"/>
            <a:ext cx="2362200" cy="16973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5" name="Text Box 3"/>
          <p:cNvSpPr txBox="1">
            <a:spLocks noChangeArrowheads="1"/>
          </p:cNvSpPr>
          <p:nvPr/>
        </p:nvSpPr>
        <p:spPr bwMode="auto">
          <a:xfrm>
            <a:off x="140551" y="152400"/>
            <a:ext cx="565064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dirty="0" smtClean="0">
                <a:latin typeface="Calibri" pitchFamily="34" charset="0"/>
                <a:ea typeface="ＭＳ Ｐゴシック" charset="0"/>
              </a:rPr>
              <a:t>The First-Order Stokes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219200" y="1967743"/>
                <a:ext cx="3429000" cy="1004057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−</m:t>
                            </m:r>
                            <m:r>
                              <a:rPr lang="en-US" sz="1600" b="0" i="1" smtClean="0">
                                <a:latin typeface="Cambria Math"/>
                                <a:ea typeface="Cambria Math"/>
                              </a:rPr>
                              <m:t>𝛻</m:t>
                            </m:r>
                            <m:r>
                              <a:rPr lang="en-US" sz="1600" b="0" i="1" smtClean="0">
                                <a:latin typeface="Cambria Math"/>
                                <a:ea typeface="Cambria Math"/>
                              </a:rPr>
                              <m:t>∙(2</m:t>
                            </m:r>
                            <m:r>
                              <a:rPr lang="en-US" sz="1600" b="0" i="1" smtClean="0">
                                <a:latin typeface="Cambria Math"/>
                                <a:ea typeface="Cambria Math"/>
                              </a:rPr>
                              <m:t>𝜇</m:t>
                            </m:r>
                            <m:acc>
                              <m:accPr>
                                <m:chr m:val="̇"/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accPr>
                              <m:e>
                                <m:r>
                                  <a:rPr lang="en-US" sz="1600" b="1" i="1" smtClean="0">
                                    <a:latin typeface="Cambria Math"/>
                                    <a:ea typeface="Cambria Math"/>
                                  </a:rPr>
                                  <m:t>𝝐</m:t>
                                </m:r>
                              </m:e>
                            </m:acc>
                            <m:r>
                              <a:rPr lang="en-US" sz="1600" b="0" i="1" baseline="-25000" smtClean="0">
                                <a:latin typeface="Cambria Math"/>
                              </a:rPr>
                              <m:t>1</m:t>
                            </m:r>
                            <m:r>
                              <a:rPr lang="en-US" sz="1600" b="0" i="1" smtClean="0">
                                <a:latin typeface="Cambria Math"/>
                              </a:rPr>
                              <m:t>)=−</m:t>
                            </m:r>
                            <m:r>
                              <a:rPr lang="en-US" sz="1600" b="0" i="1" smtClean="0">
                                <a:latin typeface="Cambria Math"/>
                                <a:ea typeface="Cambria Math"/>
                              </a:rPr>
                              <m:t>𝜌</m:t>
                            </m:r>
                            <m:r>
                              <a:rPr lang="en-US" sz="1600" b="0" i="1" smtClean="0">
                                <a:latin typeface="Cambria Math"/>
                                <a:ea typeface="Cambria Math"/>
                              </a:rPr>
                              <m:t>𝑔</m:t>
                            </m:r>
                            <m:f>
                              <m:f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sz="1600" b="0" i="1" smtClean="0">
                                    <a:latin typeface="Cambria Math"/>
                                    <a:ea typeface="Cambria Math"/>
                                  </a:rPr>
                                  <m:t>𝜕</m:t>
                                </m:r>
                                <m:r>
                                  <a:rPr lang="en-US" sz="1600" b="0" i="1" smtClean="0">
                                    <a:latin typeface="Cambria Math"/>
                                    <a:ea typeface="Cambria Math"/>
                                  </a:rPr>
                                  <m:t>𝑠</m:t>
                                </m:r>
                              </m:num>
                              <m:den>
                                <m:r>
                                  <a:rPr lang="en-US" sz="1600" b="0" i="1" smtClean="0">
                                    <a:latin typeface="Cambria Math"/>
                                    <a:ea typeface="Cambria Math"/>
                                  </a:rPr>
                                  <m:t>𝜕</m:t>
                                </m:r>
                                <m:r>
                                  <a:rPr lang="en-US" sz="1600" b="0" i="1" smtClean="0">
                                    <a:latin typeface="Cambria Math"/>
                                    <a:ea typeface="Cambria Math"/>
                                  </a:rPr>
                                  <m:t>𝑥</m:t>
                                </m:r>
                              </m:den>
                            </m:f>
                          </m:e>
                          <m:e>
                            <m:r>
                              <a:rPr lang="en-US" sz="1600" i="1">
                                <a:latin typeface="Cambria Math"/>
                              </a:rPr>
                              <m:t>−</m:t>
                            </m:r>
                            <m:r>
                              <a:rPr lang="en-US" sz="1600" i="1">
                                <a:latin typeface="Cambria Math"/>
                                <a:ea typeface="Cambria Math"/>
                              </a:rPr>
                              <m:t>𝛻</m:t>
                            </m:r>
                            <m:r>
                              <a:rPr lang="en-US" sz="1600" i="1">
                                <a:latin typeface="Cambria Math"/>
                                <a:ea typeface="Cambria Math"/>
                              </a:rPr>
                              <m:t>∙(2</m:t>
                            </m:r>
                            <m:r>
                              <a:rPr lang="en-US" sz="1600" i="1">
                                <a:latin typeface="Cambria Math"/>
                                <a:ea typeface="Cambria Math"/>
                              </a:rPr>
                              <m:t>𝜇</m:t>
                            </m:r>
                            <m:acc>
                              <m:accPr>
                                <m:chr m:val="̇"/>
                                <m:ctrlPr>
                                  <a:rPr lang="en-US" sz="1600" b="1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accPr>
                              <m:e>
                                <m:r>
                                  <a:rPr lang="en-US" sz="1600" b="1" i="1">
                                    <a:latin typeface="Cambria Math"/>
                                    <a:ea typeface="Cambria Math"/>
                                  </a:rPr>
                                  <m:t>𝝐</m:t>
                                </m:r>
                              </m:e>
                            </m:acc>
                            <m:r>
                              <a:rPr lang="en-US" sz="1600" b="0" i="1" baseline="-25000" smtClean="0">
                                <a:latin typeface="Cambria Math"/>
                                <a:ea typeface="Cambria Math"/>
                              </a:rPr>
                              <m:t>2</m:t>
                            </m:r>
                            <m:r>
                              <a:rPr lang="en-US" sz="1600" i="1">
                                <a:latin typeface="Cambria Math"/>
                              </a:rPr>
                              <m:t>)=−</m:t>
                            </m:r>
                            <m:r>
                              <a:rPr lang="en-US" sz="1600" i="1">
                                <a:latin typeface="Cambria Math"/>
                                <a:ea typeface="Cambria Math"/>
                              </a:rPr>
                              <m:t>𝜌</m:t>
                            </m:r>
                            <m:r>
                              <a:rPr lang="en-US" sz="1600" i="1">
                                <a:latin typeface="Cambria Math"/>
                                <a:ea typeface="Cambria Math"/>
                              </a:rPr>
                              <m:t>𝑔</m:t>
                            </m:r>
                            <m:f>
                              <m:f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sz="1600" i="1">
                                    <a:latin typeface="Cambria Math"/>
                                    <a:ea typeface="Cambria Math"/>
                                  </a:rPr>
                                  <m:t>𝜕</m:t>
                                </m:r>
                                <m:r>
                                  <a:rPr lang="en-US" sz="1600" i="1">
                                    <a:latin typeface="Cambria Math"/>
                                    <a:ea typeface="Cambria Math"/>
                                  </a:rPr>
                                  <m:t>𝑠</m:t>
                                </m:r>
                              </m:num>
                              <m:den>
                                <m:r>
                                  <a:rPr lang="en-US" sz="1600" i="1">
                                    <a:latin typeface="Cambria Math"/>
                                    <a:ea typeface="Cambria Math"/>
                                  </a:rPr>
                                  <m:t>𝜕</m:t>
                                </m:r>
                                <m:r>
                                  <a:rPr lang="en-US" sz="1600" b="0" i="1" smtClean="0">
                                    <a:latin typeface="Cambria Math"/>
                                    <a:ea typeface="Cambria Math"/>
                                  </a:rPr>
                                  <m:t>𝑦</m:t>
                                </m:r>
                              </m:den>
                            </m:f>
                          </m:e>
                        </m:eqArr>
                      </m:e>
                    </m:d>
                  </m:oMath>
                </a14:m>
                <a:r>
                  <a:rPr lang="en-US" sz="1600" dirty="0" smtClean="0">
                    <a:latin typeface="Calibri" pitchFamily="34" charset="0"/>
                  </a:rPr>
                  <a:t>    ,   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1" smtClean="0">
                        <a:latin typeface="Cambria Math"/>
                        <a:ea typeface="Cambria Math"/>
                      </a:rPr>
                      <m:t>Ω</m:t>
                    </m:r>
                  </m:oMath>
                </a14:m>
                <a:endParaRPr lang="en-US" sz="1600" dirty="0" smtClean="0">
                  <a:latin typeface="Calibri" pitchFamily="34" charset="0"/>
                  <a:ea typeface="Cambria Math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1967743"/>
                <a:ext cx="3429000" cy="100405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152400" y="4292025"/>
            <a:ext cx="12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Calibri" pitchFamily="34" charset="0"/>
              </a:rPr>
              <a:t>Albany/FELIX</a:t>
            </a:r>
            <a:endParaRPr lang="en-US" sz="1600" dirty="0">
              <a:solidFill>
                <a:schemeClr val="bg1"/>
              </a:solidFill>
              <a:latin typeface="Calibri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52400" y="4520625"/>
                <a:ext cx="6324600" cy="17806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Relevant boundary conditions: </a:t>
                </a:r>
              </a:p>
              <a:p>
                <a:endParaRPr lang="en-US" sz="400" dirty="0" smtClean="0">
                  <a:latin typeface="Calibri" panose="020F0502020204030204" pitchFamily="34" charset="0"/>
                </a:endParaRPr>
              </a:p>
              <a:p>
                <a:endParaRPr lang="en-US" sz="400" dirty="0" smtClean="0">
                  <a:latin typeface="Calibri" panose="020F050202020403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b="1" i="1" dirty="0" smtClean="0">
                    <a:latin typeface="Calibri" panose="020F0502020204030204" pitchFamily="34" charset="0"/>
                  </a:rPr>
                  <a:t>Stress-free BC: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/>
                      </a:rPr>
                      <m:t>    </m:t>
                    </m:r>
                    <m:r>
                      <a:rPr lang="en-US" i="1">
                        <a:latin typeface="Cambria Math"/>
                      </a:rPr>
                      <m:t>2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𝜇</m:t>
                    </m:r>
                    <m:acc>
                      <m:accPr>
                        <m:chr m:val="̇"/>
                        <m:ctrlPr>
                          <a:rPr lang="en-US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/>
                            <a:ea typeface="Cambria Math"/>
                          </a:rPr>
                          <m:t>𝝐</m:t>
                        </m:r>
                      </m:e>
                    </m:acc>
                    <m:r>
                      <a:rPr lang="en-US" i="1" baseline="-25000">
                        <a:latin typeface="Cambria Math"/>
                        <a:ea typeface="Cambria Math"/>
                      </a:rPr>
                      <m:t>𝑖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∙</m:t>
                    </m:r>
                    <m:r>
                      <a:rPr lang="en-US" b="1" i="1">
                        <a:latin typeface="Cambria Math"/>
                        <a:ea typeface="Cambria Math"/>
                      </a:rPr>
                      <m:t>𝒏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=0,</m:t>
                    </m:r>
                  </m:oMath>
                </a14:m>
                <a:r>
                  <a:rPr lang="en-US" b="1" i="1" dirty="0" smtClean="0">
                    <a:latin typeface="Calibri" panose="020F0502020204030204" pitchFamily="34" charset="0"/>
                  </a:rPr>
                  <a:t> </a:t>
                </a:r>
                <a:r>
                  <a:rPr lang="en-US" dirty="0" smtClean="0">
                    <a:latin typeface="Calibri" panose="020F0502020204030204" pitchFamily="34" charset="0"/>
                  </a:rPr>
                  <a:t>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latin typeface="Cambria Math"/>
                        <a:ea typeface="Cambria Math"/>
                      </a:rPr>
                      <m:t>Γ</m:t>
                    </m:r>
                    <m:r>
                      <a:rPr lang="en-US" b="0" i="1" baseline="-25000" smtClean="0">
                        <a:latin typeface="Cambria Math"/>
                        <a:ea typeface="Cambria Math"/>
                      </a:rPr>
                      <m:t>𝑠</m:t>
                    </m:r>
                  </m:oMath>
                </a14:m>
                <a:endParaRPr lang="en-US" b="1" i="1" baseline="-25000" dirty="0" smtClean="0">
                  <a:latin typeface="Calibri" panose="020F0502020204030204" pitchFamily="34" charset="0"/>
                </a:endParaRPr>
              </a:p>
              <a:p>
                <a:pPr lvl="1"/>
                <a:endParaRPr lang="en-US" sz="400" i="1" baseline="-25000" dirty="0" smtClean="0">
                  <a:latin typeface="Calibri" panose="020F050202020403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b="1" i="1" dirty="0" smtClean="0">
                    <a:latin typeface="Calibri" panose="020F0502020204030204" pitchFamily="34" charset="0"/>
                  </a:rPr>
                  <a:t>Floating ice BC: </a:t>
                </a:r>
              </a:p>
              <a:p>
                <a:pPr lvl="1"/>
                <a:r>
                  <a:rPr lang="en-US" b="1" i="1" dirty="0">
                    <a:latin typeface="Calibri" panose="020F0502020204030204" pitchFamily="34" charset="0"/>
                  </a:rPr>
                  <a:t>	</a:t>
                </a:r>
                <a:r>
                  <a:rPr lang="en-US" b="1" i="1" dirty="0" smtClean="0">
                    <a:latin typeface="Calibri" panose="020F0502020204030204" pitchFamily="34" charset="0"/>
                  </a:rPr>
                  <a:t>	        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/>
                      </a:rPr>
                      <m:t>  </m:t>
                    </m:r>
                    <m:r>
                      <a:rPr lang="en-US" i="1">
                        <a:latin typeface="Cambria Math"/>
                      </a:rPr>
                      <m:t>2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𝜇</m:t>
                    </m:r>
                    <m:acc>
                      <m:accPr>
                        <m:chr m:val="̇"/>
                        <m:ctrlPr>
                          <a:rPr lang="en-US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/>
                            <a:ea typeface="Cambria Math"/>
                          </a:rPr>
                          <m:t>𝝐</m:t>
                        </m:r>
                      </m:e>
                    </m:acc>
                    <m:r>
                      <a:rPr lang="en-US" i="1" baseline="-25000">
                        <a:latin typeface="Cambria Math"/>
                        <a:ea typeface="Cambria Math"/>
                      </a:rPr>
                      <m:t>𝑖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∙</m:t>
                    </m:r>
                    <m:r>
                      <a:rPr lang="en-US" b="1" i="1">
                        <a:latin typeface="Cambria Math"/>
                        <a:ea typeface="Cambria Math"/>
                      </a:rPr>
                      <m:t>𝒏</m:t>
                    </m:r>
                  </m:oMath>
                </a14:m>
                <a:r>
                  <a:rPr lang="en-US" i="1" dirty="0" smtClean="0">
                    <a:latin typeface="Calibri" panose="020F0502020204030204" pitchFamily="34" charset="0"/>
                  </a:rPr>
                  <a:t> =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i="1" dirty="0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 dirty="0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eqArrPr>
                          <m:e>
                            <m:r>
                              <a:rPr lang="en-US" i="1" dirty="0">
                                <a:latin typeface="Cambria Math"/>
                                <a:ea typeface="Cambria Math"/>
                              </a:rPr>
                              <m:t>𝜌</m:t>
                            </m:r>
                            <m:r>
                              <a:rPr lang="en-US" i="1" dirty="0">
                                <a:latin typeface="Cambria Math"/>
                                <a:ea typeface="Cambria Math"/>
                              </a:rPr>
                              <m:t>𝑔𝑧</m:t>
                            </m:r>
                            <m:r>
                              <a:rPr lang="en-US" b="1" i="1">
                                <a:latin typeface="Cambria Math"/>
                                <a:ea typeface="Cambria Math"/>
                              </a:rPr>
                              <m:t>𝒏</m:t>
                            </m:r>
                            <m:r>
                              <m:rPr>
                                <m:nor/>
                              </m:rPr>
                              <a:rPr lang="en-US" i="1" dirty="0">
                                <a:latin typeface="Calibri" panose="020F0502020204030204" pitchFamily="34" charset="0"/>
                              </a:rPr>
                              <m:t>, </m:t>
                            </m:r>
                            <m:r>
                              <m:rPr>
                                <m:nor/>
                              </m:rPr>
                              <a:rPr lang="en-US" dirty="0">
                                <a:latin typeface="Calibri" panose="020F0502020204030204" pitchFamily="34" charset="0"/>
                              </a:rPr>
                              <m:t>if</m:t>
                            </m:r>
                            <m:r>
                              <a:rPr lang="en-US" b="0" i="1" dirty="0" smtClean="0">
                                <a:latin typeface="Cambria Math"/>
                              </a:rPr>
                              <m:t> </m:t>
                            </m:r>
                            <m:r>
                              <a:rPr lang="en-US" i="1" dirty="0" smtClean="0">
                                <a:latin typeface="Cambria Math"/>
                                <a:ea typeface="Cambria Math"/>
                              </a:rPr>
                              <m:t>𝑧</m:t>
                            </m:r>
                            <m:r>
                              <a:rPr lang="en-US" b="0" i="1" dirty="0" smtClean="0">
                                <a:latin typeface="Cambria Math"/>
                                <a:ea typeface="Cambria Math"/>
                              </a:rPr>
                              <m:t>&gt;0</m:t>
                            </m:r>
                            <m:r>
                              <m:rPr>
                                <m:nor/>
                              </m:rPr>
                              <a:rPr lang="en-US" i="1" dirty="0">
                                <a:latin typeface="Calibri" panose="020F0502020204030204" pitchFamily="34" charset="0"/>
                              </a:rPr>
                              <m:t> </m:t>
                            </m:r>
                          </m:e>
                          <m:e>
                            <m:r>
                              <a:rPr lang="en-US" b="0" i="1" dirty="0" smtClean="0">
                                <a:latin typeface="Cambria Math"/>
                                <a:ea typeface="Cambria Math"/>
                              </a:rPr>
                              <m:t>0,        </m:t>
                            </m:r>
                            <m:r>
                              <m:rPr>
                                <m:sty m:val="p"/>
                              </m:rPr>
                              <a:rPr lang="en-US" b="0" i="0" dirty="0" smtClean="0">
                                <a:latin typeface="Cambria Math"/>
                                <a:ea typeface="Cambria Math"/>
                              </a:rPr>
                              <m:t>if</m:t>
                            </m:r>
                            <m:r>
                              <a:rPr lang="en-US" b="0" i="0" dirty="0" smtClean="0">
                                <a:latin typeface="Cambria Math"/>
                                <a:ea typeface="Cambria Math"/>
                              </a:rPr>
                              <m:t> </m:t>
                            </m:r>
                            <m:r>
                              <a:rPr lang="en-US" b="0" i="1" dirty="0" smtClean="0">
                                <a:latin typeface="Cambria Math"/>
                                <a:ea typeface="Cambria Math"/>
                              </a:rPr>
                              <m:t>𝑧</m:t>
                            </m:r>
                            <m:r>
                              <a:rPr lang="en-US" b="0" i="1" dirty="0" smtClean="0">
                                <a:latin typeface="Cambria Math"/>
                                <a:ea typeface="Cambria Math"/>
                              </a:rPr>
                              <m:t>≤0</m:t>
                            </m:r>
                          </m:e>
                        </m:eqArr>
                        <m:r>
                          <a:rPr lang="en-US" b="0" i="1" dirty="0" smtClean="0">
                            <a:latin typeface="Cambria Math"/>
                            <a:ea typeface="Cambria Math"/>
                          </a:rPr>
                          <m:t>, </m:t>
                        </m:r>
                      </m:e>
                    </m:d>
                    <m:r>
                      <m:rPr>
                        <m:sty m:val="p"/>
                      </m:rPr>
                      <a:rPr lang="en-US" b="0" i="0" dirty="0" smtClean="0">
                        <a:latin typeface="Cambria Math"/>
                        <a:ea typeface="Cambria Math"/>
                      </a:rPr>
                      <m:t>on</m:t>
                    </m:r>
                    <m:r>
                      <a:rPr lang="en-US" b="0" i="1" dirty="0" smtClean="0">
                        <a:latin typeface="Cambria Math"/>
                        <a:ea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l-GR" i="1">
                        <a:latin typeface="Cambria Math"/>
                        <a:ea typeface="Cambria Math"/>
                      </a:rPr>
                      <m:t>Γ</m:t>
                    </m:r>
                    <m:r>
                      <a:rPr lang="en-US" b="0" i="1" baseline="-25000" smtClean="0">
                        <a:latin typeface="Cambria Math"/>
                        <a:ea typeface="Cambria Math"/>
                      </a:rPr>
                      <m:t>𝑙</m:t>
                    </m:r>
                  </m:oMath>
                </a14:m>
                <a:endParaRPr lang="en-US" i="1" baseline="-25000" dirty="0" smtClean="0">
                  <a:latin typeface="Calibri" panose="020F050202020403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i="1" baseline="-25000" dirty="0" smtClean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4520625"/>
                <a:ext cx="6324600" cy="1780680"/>
              </a:xfrm>
              <a:prstGeom prst="rect">
                <a:avLst/>
              </a:prstGeom>
              <a:blipFill>
                <a:blip r:embed="rId3"/>
                <a:stretch>
                  <a:fillRect l="-578" t="-20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123" y="3080241"/>
            <a:ext cx="3247477" cy="2362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7191924" y="4604241"/>
                <a:ext cx="17996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Lateral boundary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400" i="1" smtClean="0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Γ</m:t>
                    </m:r>
                    <m:r>
                      <a:rPr lang="en-US" sz="1400" b="0" i="1" baseline="-25000" smtClean="0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𝑙</m:t>
                    </m:r>
                  </m:oMath>
                </a14:m>
                <a:endParaRPr lang="en-US" sz="1400" dirty="0">
                  <a:solidFill>
                    <a:schemeClr val="bg1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1924" y="4604241"/>
                <a:ext cx="1799676" cy="307777"/>
              </a:xfrm>
              <a:prstGeom prst="rect">
                <a:avLst/>
              </a:prstGeom>
              <a:blipFill>
                <a:blip r:embed="rId5"/>
                <a:stretch>
                  <a:fillRect l="-1017" t="-1961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6125124" y="3994641"/>
            <a:ext cx="137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alibri" panose="020F0502020204030204" pitchFamily="34" charset="0"/>
              </a:rPr>
              <a:t>Ice sheet</a:t>
            </a:r>
            <a:endParaRPr lang="en-US" sz="1400" dirty="0">
              <a:latin typeface="Calibri" panose="020F0502020204030204" pitchFamily="34" charset="0"/>
            </a:endParaRPr>
          </a:p>
        </p:txBody>
      </p:sp>
      <p:cxnSp>
        <p:nvCxnSpPr>
          <p:cNvPr id="20" name="Straight Arrow Connector 19"/>
          <p:cNvCxnSpPr>
            <a:stCxn id="13" idx="1"/>
          </p:cNvCxnSpPr>
          <p:nvPr/>
        </p:nvCxnSpPr>
        <p:spPr>
          <a:xfrm flipH="1">
            <a:off x="6963324" y="4758130"/>
            <a:ext cx="228600" cy="1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05833" y="3072825"/>
                <a:ext cx="8001000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800" dirty="0" smtClean="0">
                  <a:latin typeface="Calibri" pitchFamily="34" charset="0"/>
                </a:endParaRP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en-US" dirty="0" smtClean="0">
                    <a:latin typeface="Calibri" pitchFamily="34" charset="0"/>
                  </a:rPr>
                  <a:t> Viscosity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  <a:ea typeface="Cambria Math"/>
                      </a:rPr>
                      <m:t>𝜇</m:t>
                    </m:r>
                  </m:oMath>
                </a14:m>
                <a:r>
                  <a:rPr lang="en-US" dirty="0" smtClean="0">
                    <a:latin typeface="Calibri" pitchFamily="34" charset="0"/>
                  </a:rPr>
                  <a:t> is nonlinear function given by “</a:t>
                </a:r>
                <a:r>
                  <a:rPr lang="en-US" b="1" i="1" dirty="0" smtClean="0">
                    <a:latin typeface="Calibri" pitchFamily="34" charset="0"/>
                  </a:rPr>
                  <a:t>Glen’s law”</a:t>
                </a:r>
                <a:r>
                  <a:rPr lang="en-US" dirty="0" smtClean="0">
                    <a:latin typeface="Calibri" pitchFamily="34" charset="0"/>
                  </a:rPr>
                  <a:t>: </a:t>
                </a:r>
                <a:endParaRPr lang="en-US" dirty="0">
                  <a:latin typeface="Calibri" pitchFamily="34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833" y="3072825"/>
                <a:ext cx="8001000" cy="492443"/>
              </a:xfrm>
              <a:prstGeom prst="rect">
                <a:avLst/>
              </a:prstGeom>
              <a:blipFill>
                <a:blip r:embed="rId6"/>
                <a:stretch>
                  <a:fillRect l="-457" b="-18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828800" y="3682425"/>
                <a:ext cx="2745072" cy="76783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𝜇</m:t>
                      </m:r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(</m:t>
                              </m:r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𝑛</m:t>
                                  </m:r>
                                </m:den>
                              </m:f>
                            </m:sup>
                          </m:sSup>
                          <m:d>
                            <m:dPr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den>
                              </m:f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sz="14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𝑗</m:t>
                                  </m:r>
                                </m:sub>
                                <m:sup/>
                                <m:e>
                                  <m:acc>
                                    <m:accPr>
                                      <m:chr m:val="̇"/>
                                      <m:ctrlP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400" b="1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𝝐</m:t>
                                      </m:r>
                                    </m:e>
                                  </m:acc>
                                  <m:r>
                                    <a:rPr lang="en-US" sz="1400" i="1" baseline="-2500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𝑖𝑗</m:t>
                                  </m:r>
                                  <m:r>
                                    <a:rPr lang="en-US" sz="1400" i="1" baseline="3000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e>
                              </m:nary>
                            </m:e>
                          </m:d>
                        </m:e>
                        <m:sup>
                          <m:d>
                            <m:dPr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𝑛</m:t>
                                  </m:r>
                                </m:den>
                              </m:f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sup>
                      </m:sSup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3682425"/>
                <a:ext cx="2745072" cy="76783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867400" y="1752600"/>
                <a:ext cx="2743200" cy="113800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sz="16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sz="1600" b="1" i="1">
                              <a:latin typeface="Cambria Math"/>
                              <a:ea typeface="Cambria Math"/>
                            </a:rPr>
                            <m:t>𝝐</m:t>
                          </m:r>
                        </m:e>
                      </m:acc>
                      <m:r>
                        <a:rPr lang="en-US" sz="1600" i="1" baseline="-25000">
                          <a:latin typeface="Cambria Math"/>
                        </a:rPr>
                        <m:t>1</m:t>
                      </m:r>
                      <m:r>
                        <a:rPr lang="en-US" sz="1600" b="0" i="1" baseline="30000" smtClean="0">
                          <a:latin typeface="Cambria Math"/>
                        </a:rPr>
                        <m:t>𝑇</m:t>
                      </m:r>
                      <m:r>
                        <a:rPr lang="en-US" sz="1600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/>
                            </a:rPr>
                            <m:t>2</m:t>
                          </m:r>
                          <m:acc>
                            <m:accPr>
                              <m:chr m:val="̇"/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sz="1600" b="0" i="1">
                                  <a:latin typeface="Cambria Math"/>
                                  <a:ea typeface="Cambria Math"/>
                                </a:rPr>
                                <m:t>𝜖</m:t>
                              </m:r>
                            </m:e>
                          </m:acc>
                          <m:r>
                            <a:rPr lang="en-US" sz="1600" b="0" i="1" baseline="-25000" smtClean="0">
                              <a:latin typeface="Cambria Math"/>
                              <a:ea typeface="Cambria Math"/>
                            </a:rPr>
                            <m:t>11</m:t>
                          </m:r>
                          <m:r>
                            <a:rPr lang="en-US" sz="1600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  <m:acc>
                            <m:accPr>
                              <m:chr m:val="̇"/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sz="1600" b="0" i="1">
                                  <a:latin typeface="Cambria Math"/>
                                  <a:ea typeface="Cambria Math"/>
                                </a:rPr>
                                <m:t>𝜖</m:t>
                              </m:r>
                            </m:e>
                          </m:acc>
                          <m:r>
                            <a:rPr lang="en-US" sz="1600" b="0" i="1" baseline="-25000" smtClean="0">
                              <a:latin typeface="Cambria Math"/>
                              <a:ea typeface="Cambria Math"/>
                            </a:rPr>
                            <m:t>22</m:t>
                          </m:r>
                          <m:r>
                            <a:rPr lang="en-US" sz="1600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acc>
                            <m:accPr>
                              <m:chr m:val="̇"/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sz="1600" b="0" i="1">
                                  <a:latin typeface="Cambria Math"/>
                                  <a:ea typeface="Cambria Math"/>
                                </a:rPr>
                                <m:t>𝜖</m:t>
                              </m:r>
                            </m:e>
                          </m:acc>
                          <m:r>
                            <a:rPr lang="en-US" sz="1600" b="0" i="1" baseline="-25000" smtClean="0">
                              <a:latin typeface="Cambria Math"/>
                              <a:ea typeface="Cambria Math"/>
                            </a:rPr>
                            <m:t>12</m:t>
                          </m:r>
                          <m:r>
                            <a:rPr lang="en-US" sz="1600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acc>
                            <m:accPr>
                              <m:chr m:val="̇"/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sz="1600" b="0" i="1">
                                  <a:latin typeface="Cambria Math"/>
                                  <a:ea typeface="Cambria Math"/>
                                </a:rPr>
                                <m:t>𝜖</m:t>
                              </m:r>
                            </m:e>
                          </m:acc>
                          <m:r>
                            <a:rPr lang="en-US" sz="1600" b="0" i="1" baseline="-25000" smtClean="0">
                              <a:latin typeface="Cambria Math"/>
                              <a:ea typeface="Cambria Math"/>
                            </a:rPr>
                            <m:t>13</m:t>
                          </m:r>
                        </m:e>
                      </m:d>
                    </m:oMath>
                  </m:oMathPara>
                </a14:m>
                <a:endParaRPr lang="en-US" sz="1600" b="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sz="1600" b="1" i="1">
                              <a:latin typeface="Cambria Math"/>
                              <a:ea typeface="Cambria Math"/>
                            </a:rPr>
                            <m:t>𝝐</m:t>
                          </m:r>
                        </m:e>
                      </m:acc>
                      <m:r>
                        <a:rPr lang="en-US" sz="1600" b="0" i="1" baseline="-25000" smtClean="0">
                          <a:latin typeface="Cambria Math"/>
                          <a:ea typeface="Cambria Math"/>
                        </a:rPr>
                        <m:t>2</m:t>
                      </m:r>
                      <m:r>
                        <a:rPr lang="en-US" sz="1600" b="0" i="1" baseline="30000" smtClean="0">
                          <a:latin typeface="Cambria Math"/>
                          <a:ea typeface="Cambria Math"/>
                        </a:rPr>
                        <m:t>𝑇</m:t>
                      </m:r>
                      <m:r>
                        <a:rPr lang="en-US" sz="1600" i="1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/>
                            </a:rPr>
                            <m:t>2</m:t>
                          </m:r>
                          <m:acc>
                            <m:accPr>
                              <m:chr m:val="̇"/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sz="1600" b="0" i="1">
                                  <a:latin typeface="Cambria Math"/>
                                  <a:ea typeface="Cambria Math"/>
                                </a:rPr>
                                <m:t>𝜖</m:t>
                              </m:r>
                            </m:e>
                          </m:acc>
                          <m:r>
                            <a:rPr lang="en-US" sz="1600" b="0" i="1" baseline="-25000" smtClean="0">
                              <a:latin typeface="Cambria Math"/>
                              <a:ea typeface="Cambria Math"/>
                            </a:rPr>
                            <m:t>12</m:t>
                          </m:r>
                          <m:r>
                            <a:rPr lang="en-US" sz="1600" b="0" i="1" smtClean="0">
                              <a:latin typeface="Cambria Math"/>
                              <a:ea typeface="Cambria Math"/>
                            </a:rPr>
                            <m:t>, </m:t>
                          </m:r>
                          <m:acc>
                            <m:accPr>
                              <m:chr m:val="̇"/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sz="1600" b="0" i="1">
                                  <a:latin typeface="Cambria Math"/>
                                  <a:ea typeface="Cambria Math"/>
                                </a:rPr>
                                <m:t>𝜖</m:t>
                              </m:r>
                            </m:e>
                          </m:acc>
                          <m:r>
                            <a:rPr lang="en-US" sz="1600" b="0" i="1" baseline="-25000" smtClean="0">
                              <a:latin typeface="Cambria Math"/>
                              <a:ea typeface="Cambria Math"/>
                            </a:rPr>
                            <m:t>11</m:t>
                          </m:r>
                          <m:r>
                            <a:rPr lang="en-US" sz="1600" b="0" i="1" smtClean="0">
                              <a:latin typeface="Cambria Math"/>
                              <a:ea typeface="Cambria Math"/>
                            </a:rPr>
                            <m:t>+2</m:t>
                          </m:r>
                          <m:acc>
                            <m:accPr>
                              <m:chr m:val="̇"/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sz="1600" b="0" i="1">
                                  <a:latin typeface="Cambria Math"/>
                                  <a:ea typeface="Cambria Math"/>
                                </a:rPr>
                                <m:t>𝜖</m:t>
                              </m:r>
                            </m:e>
                          </m:acc>
                          <m:r>
                            <a:rPr lang="en-US" sz="1600" b="0" i="1" baseline="-25000" smtClean="0">
                              <a:latin typeface="Cambria Math"/>
                              <a:ea typeface="Cambria Math"/>
                            </a:rPr>
                            <m:t>22</m:t>
                          </m:r>
                          <m:r>
                            <a:rPr lang="en-US" sz="1600" i="1">
                              <a:latin typeface="Cambria Math"/>
                              <a:ea typeface="Cambria Math"/>
                            </a:rPr>
                            <m:t>,</m:t>
                          </m:r>
                          <m:acc>
                            <m:accPr>
                              <m:chr m:val="̇"/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sz="1600" b="0" i="1">
                                  <a:latin typeface="Cambria Math"/>
                                  <a:ea typeface="Cambria Math"/>
                                </a:rPr>
                                <m:t>𝜖</m:t>
                              </m:r>
                            </m:e>
                          </m:acc>
                          <m:r>
                            <a:rPr lang="en-US" sz="1600" b="0" i="1" baseline="-25000" smtClean="0">
                              <a:latin typeface="Cambria Math"/>
                              <a:ea typeface="Cambria Math"/>
                            </a:rPr>
                            <m:t>23</m:t>
                          </m:r>
                        </m:e>
                      </m:d>
                    </m:oMath>
                  </m:oMathPara>
                </a14:m>
                <a:endParaRPr lang="en-US" sz="16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sz="1600" i="1">
                              <a:latin typeface="Cambria Math"/>
                              <a:ea typeface="Cambria Math"/>
                            </a:rPr>
                            <m:t>𝜖</m:t>
                          </m:r>
                        </m:e>
                      </m:acc>
                      <m:r>
                        <m:rPr>
                          <m:sty m:val="p"/>
                        </m:rPr>
                        <a:rPr lang="en-US" sz="1600" baseline="-25000">
                          <a:latin typeface="Cambria Math"/>
                          <a:ea typeface="Cambria Math"/>
                        </a:rPr>
                        <m:t>ij</m:t>
                      </m:r>
                      <m:r>
                        <a:rPr lang="en-US" sz="160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1600" i="1"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sz="16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/>
                                      <a:ea typeface="Cambria Math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6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/>
                                      <a:ea typeface="Cambria Math"/>
                                    </a:rPr>
                                    <m:t>𝑗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1600" i="1">
                              <a:latin typeface="Cambria Math"/>
                              <a:ea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sz="16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/>
                                      <a:ea typeface="Cambria Math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/>
                                      <a:ea typeface="Cambria Math"/>
                                    </a:rPr>
                                    <m:t>𝑗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6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US" sz="1600" dirty="0" smtClean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7400" y="1752600"/>
                <a:ext cx="2743200" cy="113800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6705600" y="3407872"/>
                <a:ext cx="26670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1"/>
                <a:r>
                  <a:rPr lang="en-US" sz="1400" dirty="0" smtClean="0">
                    <a:latin typeface="Calibri" panose="020F0502020204030204" pitchFamily="34" charset="0"/>
                  </a:rPr>
                  <a:t>Surface boundary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1">
                        <a:latin typeface="Cambria Math"/>
                        <a:ea typeface="Cambria Math"/>
                      </a:rPr>
                      <m:t>Γ</m:t>
                    </m:r>
                    <m:r>
                      <a:rPr lang="en-US" sz="1600" i="1" baseline="-25000">
                        <a:latin typeface="Cambria Math"/>
                        <a:ea typeface="Cambria Math"/>
                      </a:rPr>
                      <m:t>𝑠</m:t>
                    </m:r>
                  </m:oMath>
                </a14:m>
                <a:endParaRPr lang="en-US" sz="14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5600" y="3407872"/>
                <a:ext cx="2667000" cy="338554"/>
              </a:xfrm>
              <a:prstGeom prst="rect">
                <a:avLst/>
              </a:prstGeom>
              <a:blipFill>
                <a:blip r:embed="rId11"/>
                <a:stretch>
                  <a:fillRect l="-685" b="-160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Arrow Connector 16"/>
          <p:cNvCxnSpPr/>
          <p:nvPr/>
        </p:nvCxnSpPr>
        <p:spPr>
          <a:xfrm>
            <a:off x="7331591" y="3793961"/>
            <a:ext cx="0" cy="18826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0" y="6532602"/>
                <a:ext cx="8843433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b="1" dirty="0" smtClean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*Assumption: </a:t>
                </a:r>
                <a:r>
                  <a:rPr lang="en-US" sz="1500" dirty="0" smtClean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aspect </a:t>
                </a:r>
                <a:r>
                  <a:rPr lang="en-US" sz="1500" dirty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ratio </a:t>
                </a:r>
                <a14:m>
                  <m:oMath xmlns:m="http://schemas.openxmlformats.org/officeDocument/2006/math">
                    <m:r>
                      <a:rPr lang="en-US" sz="1500" i="1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𝛿</m:t>
                    </m:r>
                    <m:r>
                      <a:rPr lang="en-US" sz="1500" i="1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sz="1500" dirty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is small and </a:t>
                </a:r>
                <a:r>
                  <a:rPr lang="en-US" sz="1500" dirty="0" err="1">
                    <a:solidFill>
                      <a:schemeClr val="bg1"/>
                    </a:solidFill>
                    <a:latin typeface="Calibri" panose="020F0502020204030204" pitchFamily="34" charset="0"/>
                  </a:rPr>
                  <a:t>normals</a:t>
                </a:r>
                <a:r>
                  <a:rPr lang="en-US" sz="1500" dirty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 to upper/lower surfaces are almost vertical.</a:t>
                </a:r>
              </a:p>
              <a:p>
                <a:endParaRPr lang="en-US" sz="1500" dirty="0">
                  <a:solidFill>
                    <a:schemeClr val="bg1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532602"/>
                <a:ext cx="8843433" cy="553998"/>
              </a:xfrm>
              <a:prstGeom prst="rect">
                <a:avLst/>
              </a:prstGeom>
              <a:blipFill>
                <a:blip r:embed="rId12"/>
                <a:stretch>
                  <a:fillRect l="-276" t="-32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572000" y="3883223"/>
                <a:ext cx="100877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dirty="0" smtClean="0">
                          <a:latin typeface="Cambria Math"/>
                        </a:rPr>
                        <m:t>(</m:t>
                      </m:r>
                      <m:r>
                        <a:rPr lang="en-US" sz="1400" i="1" dirty="0" smtClean="0">
                          <a:latin typeface="Cambria Math"/>
                        </a:rPr>
                        <m:t>𝑛</m:t>
                      </m:r>
                      <m:r>
                        <a:rPr lang="en-US" sz="1400" i="1" dirty="0" smtClean="0">
                          <a:latin typeface="Cambria Math"/>
                        </a:rPr>
                        <m:t>=3)</m:t>
                      </m:r>
                    </m:oMath>
                  </m:oMathPara>
                </a14:m>
                <a:endParaRPr lang="en-US" sz="1400" dirty="0">
                  <a:latin typeface="+mn-lt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3883223"/>
                <a:ext cx="1008777" cy="307777"/>
              </a:xfrm>
              <a:prstGeom prst="rect">
                <a:avLst/>
              </a:prstGeom>
              <a:blipFill>
                <a:blip r:embed="rId13"/>
                <a:stretch>
                  <a:fillRect b="-7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152400" y="720804"/>
            <a:ext cx="88222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800" dirty="0" smtClean="0">
              <a:latin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Ice behaves like a very </a:t>
            </a:r>
            <a:r>
              <a:rPr lang="en-US" b="1" i="1" dirty="0">
                <a:latin typeface="Calibri" panose="020F0502020204030204" pitchFamily="34" charset="0"/>
              </a:rPr>
              <a:t>viscous shear-thinning fluid</a:t>
            </a:r>
            <a:r>
              <a:rPr lang="en-US" b="1" dirty="0">
                <a:latin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</a:rPr>
              <a:t>(similar to lava flow</a:t>
            </a:r>
            <a:r>
              <a:rPr lang="en-US" dirty="0" smtClean="0">
                <a:latin typeface="Calibri" panose="020F0502020204030204" pitchFamily="34" charset="0"/>
              </a:rPr>
              <a:t>).</a:t>
            </a:r>
          </a:p>
          <a:p>
            <a:endParaRPr lang="en-US" sz="400" dirty="0">
              <a:latin typeface="Calibri" panose="020F0502020204030204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b="1" i="1" dirty="0" smtClean="0">
                <a:latin typeface="Calibri" pitchFamily="34" charset="0"/>
              </a:rPr>
              <a:t>Quasi-static </a:t>
            </a:r>
            <a:r>
              <a:rPr lang="en-US" dirty="0" smtClean="0">
                <a:latin typeface="Calibri" pitchFamily="34" charset="0"/>
              </a:rPr>
              <a:t>model with </a:t>
            </a:r>
            <a:r>
              <a:rPr lang="en-US" b="1" i="1" dirty="0" smtClean="0">
                <a:latin typeface="Calibri" pitchFamily="34" charset="0"/>
              </a:rPr>
              <a:t>momentum balance</a:t>
            </a:r>
            <a:r>
              <a:rPr lang="en-US" dirty="0" smtClean="0">
                <a:latin typeface="Calibri" pitchFamily="34" charset="0"/>
              </a:rPr>
              <a:t> given by </a:t>
            </a:r>
            <a:r>
              <a:rPr lang="en-US" b="1" i="1" dirty="0" smtClean="0">
                <a:latin typeface="Calibri" pitchFamily="34" charset="0"/>
              </a:rPr>
              <a:t>“First-Order” Stokes PDEs</a:t>
            </a:r>
            <a:r>
              <a:rPr lang="en-US" dirty="0" smtClean="0">
                <a:latin typeface="Calibri" pitchFamily="34" charset="0"/>
              </a:rPr>
              <a:t>: “nice” elliptic approximation* to Stokes’ flow equations.</a:t>
            </a:r>
            <a:endParaRPr lang="en-U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68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5" name="Text Box 3"/>
          <p:cNvSpPr txBox="1">
            <a:spLocks noChangeArrowheads="1"/>
          </p:cNvSpPr>
          <p:nvPr/>
        </p:nvSpPr>
        <p:spPr bwMode="auto">
          <a:xfrm>
            <a:off x="140551" y="152400"/>
            <a:ext cx="565064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dirty="0" smtClean="0">
                <a:latin typeface="Calibri" pitchFamily="34" charset="0"/>
                <a:ea typeface="ＭＳ Ｐゴシック" charset="0"/>
              </a:rPr>
              <a:t>The First-Order Stokes Model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2400" y="720804"/>
            <a:ext cx="88222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800" dirty="0" smtClean="0">
              <a:latin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Ice behaves like a very </a:t>
            </a:r>
            <a:r>
              <a:rPr lang="en-US" b="1" i="1" dirty="0">
                <a:latin typeface="Calibri" panose="020F0502020204030204" pitchFamily="34" charset="0"/>
              </a:rPr>
              <a:t>viscous shear-thinning fluid</a:t>
            </a:r>
            <a:r>
              <a:rPr lang="en-US" b="1" dirty="0">
                <a:latin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</a:rPr>
              <a:t>(similar to lava flow</a:t>
            </a:r>
            <a:r>
              <a:rPr lang="en-US" dirty="0" smtClean="0">
                <a:latin typeface="Calibri" panose="020F0502020204030204" pitchFamily="34" charset="0"/>
              </a:rPr>
              <a:t>).</a:t>
            </a:r>
          </a:p>
          <a:p>
            <a:endParaRPr lang="en-US" sz="400" dirty="0">
              <a:latin typeface="Calibri" panose="020F0502020204030204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b="1" i="1" dirty="0" smtClean="0">
                <a:latin typeface="Calibri" pitchFamily="34" charset="0"/>
              </a:rPr>
              <a:t>Quasi-static </a:t>
            </a:r>
            <a:r>
              <a:rPr lang="en-US" dirty="0" smtClean="0">
                <a:latin typeface="Calibri" pitchFamily="34" charset="0"/>
              </a:rPr>
              <a:t>model with </a:t>
            </a:r>
            <a:r>
              <a:rPr lang="en-US" b="1" i="1" dirty="0" smtClean="0">
                <a:latin typeface="Calibri" pitchFamily="34" charset="0"/>
              </a:rPr>
              <a:t>momentum balance </a:t>
            </a:r>
            <a:r>
              <a:rPr lang="en-US" dirty="0" smtClean="0">
                <a:latin typeface="Calibri" pitchFamily="34" charset="0"/>
              </a:rPr>
              <a:t>given by </a:t>
            </a:r>
            <a:r>
              <a:rPr lang="en-US" b="1" i="1" dirty="0" smtClean="0">
                <a:latin typeface="Calibri" pitchFamily="34" charset="0"/>
              </a:rPr>
              <a:t>“First-Order” Stokes PDEs</a:t>
            </a:r>
            <a:r>
              <a:rPr lang="en-US" dirty="0" smtClean="0">
                <a:latin typeface="Calibri" pitchFamily="34" charset="0"/>
              </a:rPr>
              <a:t>: “nice” elliptic approximation* to Stokes’ flow equations.</a:t>
            </a:r>
            <a:endParaRPr lang="en-US" dirty="0">
              <a:latin typeface="Calibri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219200" y="1967743"/>
                <a:ext cx="3429000" cy="1004057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−</m:t>
                            </m:r>
                            <m:r>
                              <a:rPr lang="en-US" sz="1600" b="0" i="1" smtClean="0">
                                <a:latin typeface="Cambria Math"/>
                                <a:ea typeface="Cambria Math"/>
                              </a:rPr>
                              <m:t>𝛻</m:t>
                            </m:r>
                            <m:r>
                              <a:rPr lang="en-US" sz="1600" b="0" i="1" smtClean="0">
                                <a:latin typeface="Cambria Math"/>
                                <a:ea typeface="Cambria Math"/>
                              </a:rPr>
                              <m:t>∙(2</m:t>
                            </m:r>
                            <m:r>
                              <a:rPr lang="en-US" sz="1600" b="0" i="1" smtClean="0">
                                <a:latin typeface="Cambria Math"/>
                                <a:ea typeface="Cambria Math"/>
                              </a:rPr>
                              <m:t>𝜇</m:t>
                            </m:r>
                            <m:acc>
                              <m:accPr>
                                <m:chr m:val="̇"/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accPr>
                              <m:e>
                                <m:r>
                                  <a:rPr lang="en-US" sz="1600" b="1" i="1" smtClean="0">
                                    <a:latin typeface="Cambria Math"/>
                                    <a:ea typeface="Cambria Math"/>
                                  </a:rPr>
                                  <m:t>𝝐</m:t>
                                </m:r>
                              </m:e>
                            </m:acc>
                            <m:r>
                              <a:rPr lang="en-US" sz="1600" b="0" i="1" baseline="-25000" smtClean="0">
                                <a:latin typeface="Cambria Math"/>
                              </a:rPr>
                              <m:t>1</m:t>
                            </m:r>
                            <m:r>
                              <a:rPr lang="en-US" sz="1600" b="0" i="1" smtClean="0">
                                <a:latin typeface="Cambria Math"/>
                              </a:rPr>
                              <m:t>)=−</m:t>
                            </m:r>
                            <m:r>
                              <a:rPr lang="en-US" sz="1600" b="0" i="1" smtClean="0">
                                <a:latin typeface="Cambria Math"/>
                                <a:ea typeface="Cambria Math"/>
                              </a:rPr>
                              <m:t>𝜌</m:t>
                            </m:r>
                            <m:r>
                              <a:rPr lang="en-US" sz="1600" b="0" i="1" smtClean="0">
                                <a:latin typeface="Cambria Math"/>
                                <a:ea typeface="Cambria Math"/>
                              </a:rPr>
                              <m:t>𝑔</m:t>
                            </m:r>
                            <m:f>
                              <m:f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sz="1600" b="0" i="1" smtClean="0">
                                    <a:latin typeface="Cambria Math"/>
                                    <a:ea typeface="Cambria Math"/>
                                  </a:rPr>
                                  <m:t>𝜕</m:t>
                                </m:r>
                                <m:r>
                                  <a:rPr lang="en-US" sz="1600" b="0" i="1" smtClean="0">
                                    <a:latin typeface="Cambria Math"/>
                                    <a:ea typeface="Cambria Math"/>
                                  </a:rPr>
                                  <m:t>𝑠</m:t>
                                </m:r>
                              </m:num>
                              <m:den>
                                <m:r>
                                  <a:rPr lang="en-US" sz="1600" b="0" i="1" smtClean="0">
                                    <a:latin typeface="Cambria Math"/>
                                    <a:ea typeface="Cambria Math"/>
                                  </a:rPr>
                                  <m:t>𝜕</m:t>
                                </m:r>
                                <m:r>
                                  <a:rPr lang="en-US" sz="1600" b="0" i="1" smtClean="0">
                                    <a:latin typeface="Cambria Math"/>
                                    <a:ea typeface="Cambria Math"/>
                                  </a:rPr>
                                  <m:t>𝑥</m:t>
                                </m:r>
                              </m:den>
                            </m:f>
                          </m:e>
                          <m:e>
                            <m:r>
                              <a:rPr lang="en-US" sz="1600" i="1">
                                <a:latin typeface="Cambria Math"/>
                              </a:rPr>
                              <m:t>−</m:t>
                            </m:r>
                            <m:r>
                              <a:rPr lang="en-US" sz="1600" i="1">
                                <a:latin typeface="Cambria Math"/>
                                <a:ea typeface="Cambria Math"/>
                              </a:rPr>
                              <m:t>𝛻</m:t>
                            </m:r>
                            <m:r>
                              <a:rPr lang="en-US" sz="1600" i="1">
                                <a:latin typeface="Cambria Math"/>
                                <a:ea typeface="Cambria Math"/>
                              </a:rPr>
                              <m:t>∙(2</m:t>
                            </m:r>
                            <m:r>
                              <a:rPr lang="en-US" sz="1600" i="1">
                                <a:latin typeface="Cambria Math"/>
                                <a:ea typeface="Cambria Math"/>
                              </a:rPr>
                              <m:t>𝜇</m:t>
                            </m:r>
                            <m:acc>
                              <m:accPr>
                                <m:chr m:val="̇"/>
                                <m:ctrlPr>
                                  <a:rPr lang="en-US" sz="1600" b="1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accPr>
                              <m:e>
                                <m:r>
                                  <a:rPr lang="en-US" sz="1600" b="1" i="1">
                                    <a:latin typeface="Cambria Math"/>
                                    <a:ea typeface="Cambria Math"/>
                                  </a:rPr>
                                  <m:t>𝝐</m:t>
                                </m:r>
                              </m:e>
                            </m:acc>
                            <m:r>
                              <a:rPr lang="en-US" sz="1600" b="0" i="1" baseline="-25000" smtClean="0">
                                <a:latin typeface="Cambria Math"/>
                                <a:ea typeface="Cambria Math"/>
                              </a:rPr>
                              <m:t>2</m:t>
                            </m:r>
                            <m:r>
                              <a:rPr lang="en-US" sz="1600" i="1">
                                <a:latin typeface="Cambria Math"/>
                              </a:rPr>
                              <m:t>)=−</m:t>
                            </m:r>
                            <m:r>
                              <a:rPr lang="en-US" sz="1600" i="1">
                                <a:latin typeface="Cambria Math"/>
                                <a:ea typeface="Cambria Math"/>
                              </a:rPr>
                              <m:t>𝜌</m:t>
                            </m:r>
                            <m:r>
                              <a:rPr lang="en-US" sz="1600" i="1">
                                <a:latin typeface="Cambria Math"/>
                                <a:ea typeface="Cambria Math"/>
                              </a:rPr>
                              <m:t>𝑔</m:t>
                            </m:r>
                            <m:f>
                              <m:f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sz="1600" i="1">
                                    <a:latin typeface="Cambria Math"/>
                                    <a:ea typeface="Cambria Math"/>
                                  </a:rPr>
                                  <m:t>𝜕</m:t>
                                </m:r>
                                <m:r>
                                  <a:rPr lang="en-US" sz="1600" i="1">
                                    <a:latin typeface="Cambria Math"/>
                                    <a:ea typeface="Cambria Math"/>
                                  </a:rPr>
                                  <m:t>𝑠</m:t>
                                </m:r>
                              </m:num>
                              <m:den>
                                <m:r>
                                  <a:rPr lang="en-US" sz="1600" i="1">
                                    <a:latin typeface="Cambria Math"/>
                                    <a:ea typeface="Cambria Math"/>
                                  </a:rPr>
                                  <m:t>𝜕</m:t>
                                </m:r>
                                <m:r>
                                  <a:rPr lang="en-US" sz="1600" b="0" i="1" smtClean="0">
                                    <a:latin typeface="Cambria Math"/>
                                    <a:ea typeface="Cambria Math"/>
                                  </a:rPr>
                                  <m:t>𝑦</m:t>
                                </m:r>
                              </m:den>
                            </m:f>
                          </m:e>
                        </m:eqArr>
                      </m:e>
                    </m:d>
                  </m:oMath>
                </a14:m>
                <a:r>
                  <a:rPr lang="en-US" sz="1600" dirty="0" smtClean="0">
                    <a:latin typeface="Calibri" pitchFamily="34" charset="0"/>
                  </a:rPr>
                  <a:t>    ,   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1" smtClean="0">
                        <a:latin typeface="Cambria Math"/>
                        <a:ea typeface="Cambria Math"/>
                      </a:rPr>
                      <m:t>Ω</m:t>
                    </m:r>
                  </m:oMath>
                </a14:m>
                <a:endParaRPr lang="en-US" sz="1600" dirty="0" smtClean="0">
                  <a:latin typeface="Calibri" pitchFamily="34" charset="0"/>
                  <a:ea typeface="Cambria Math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1967743"/>
                <a:ext cx="3429000" cy="100405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152400" y="4292025"/>
            <a:ext cx="12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Calibri" pitchFamily="34" charset="0"/>
              </a:rPr>
              <a:t>Albany/FELIX</a:t>
            </a:r>
            <a:endParaRPr lang="en-US" sz="1600" dirty="0">
              <a:solidFill>
                <a:schemeClr val="bg1"/>
              </a:solidFill>
              <a:latin typeface="Calibri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52400" y="4520625"/>
                <a:ext cx="6324600" cy="20679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Relevant boundary conditions: </a:t>
                </a:r>
              </a:p>
              <a:p>
                <a:endParaRPr lang="en-US" sz="400" dirty="0" smtClean="0">
                  <a:latin typeface="Calibri" panose="020F0502020204030204" pitchFamily="34" charset="0"/>
                </a:endParaRPr>
              </a:p>
              <a:p>
                <a:endParaRPr lang="en-US" sz="400" dirty="0" smtClean="0">
                  <a:latin typeface="Calibri" panose="020F050202020403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b="1" i="1" dirty="0" smtClean="0">
                    <a:latin typeface="Calibri" panose="020F0502020204030204" pitchFamily="34" charset="0"/>
                  </a:rPr>
                  <a:t>Stress-free BC: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/>
                      </a:rPr>
                      <m:t>    </m:t>
                    </m:r>
                    <m:r>
                      <a:rPr lang="en-US" i="1">
                        <a:latin typeface="Cambria Math"/>
                      </a:rPr>
                      <m:t>2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𝜇</m:t>
                    </m:r>
                    <m:acc>
                      <m:accPr>
                        <m:chr m:val="̇"/>
                        <m:ctrlPr>
                          <a:rPr lang="en-US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/>
                            <a:ea typeface="Cambria Math"/>
                          </a:rPr>
                          <m:t>𝝐</m:t>
                        </m:r>
                      </m:e>
                    </m:acc>
                    <m:r>
                      <a:rPr lang="en-US" i="1" baseline="-25000">
                        <a:latin typeface="Cambria Math"/>
                        <a:ea typeface="Cambria Math"/>
                      </a:rPr>
                      <m:t>𝑖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∙</m:t>
                    </m:r>
                    <m:r>
                      <a:rPr lang="en-US" b="1" i="1">
                        <a:latin typeface="Cambria Math"/>
                        <a:ea typeface="Cambria Math"/>
                      </a:rPr>
                      <m:t>𝒏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=0,</m:t>
                    </m:r>
                  </m:oMath>
                </a14:m>
                <a:r>
                  <a:rPr lang="en-US" b="1" i="1" dirty="0" smtClean="0">
                    <a:latin typeface="Calibri" panose="020F0502020204030204" pitchFamily="34" charset="0"/>
                  </a:rPr>
                  <a:t> </a:t>
                </a:r>
                <a:r>
                  <a:rPr lang="en-US" dirty="0" smtClean="0">
                    <a:latin typeface="Calibri" panose="020F0502020204030204" pitchFamily="34" charset="0"/>
                  </a:rPr>
                  <a:t>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latin typeface="Cambria Math"/>
                        <a:ea typeface="Cambria Math"/>
                      </a:rPr>
                      <m:t>Γ</m:t>
                    </m:r>
                    <m:r>
                      <a:rPr lang="en-US" b="0" i="1" baseline="-25000" smtClean="0">
                        <a:latin typeface="Cambria Math"/>
                        <a:ea typeface="Cambria Math"/>
                      </a:rPr>
                      <m:t>𝑠</m:t>
                    </m:r>
                  </m:oMath>
                </a14:m>
                <a:endParaRPr lang="en-US" b="1" i="1" baseline="-25000" dirty="0" smtClean="0">
                  <a:latin typeface="Calibri" panose="020F0502020204030204" pitchFamily="34" charset="0"/>
                </a:endParaRPr>
              </a:p>
              <a:p>
                <a:pPr lvl="1"/>
                <a:endParaRPr lang="en-US" sz="400" i="1" baseline="-25000" dirty="0" smtClean="0">
                  <a:latin typeface="Calibri" panose="020F050202020403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b="1" i="1" dirty="0" smtClean="0">
                    <a:latin typeface="Calibri" panose="020F0502020204030204" pitchFamily="34" charset="0"/>
                  </a:rPr>
                  <a:t>Floating ice BC: </a:t>
                </a:r>
              </a:p>
              <a:p>
                <a:pPr lvl="1"/>
                <a:r>
                  <a:rPr lang="en-US" b="1" i="1" dirty="0">
                    <a:latin typeface="Calibri" panose="020F0502020204030204" pitchFamily="34" charset="0"/>
                  </a:rPr>
                  <a:t>	</a:t>
                </a:r>
                <a:r>
                  <a:rPr lang="en-US" b="1" i="1" dirty="0" smtClean="0">
                    <a:latin typeface="Calibri" panose="020F0502020204030204" pitchFamily="34" charset="0"/>
                  </a:rPr>
                  <a:t>	        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/>
                      </a:rPr>
                      <m:t>  </m:t>
                    </m:r>
                    <m:r>
                      <a:rPr lang="en-US" i="1">
                        <a:latin typeface="Cambria Math"/>
                      </a:rPr>
                      <m:t>2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𝜇</m:t>
                    </m:r>
                    <m:acc>
                      <m:accPr>
                        <m:chr m:val="̇"/>
                        <m:ctrlPr>
                          <a:rPr lang="en-US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/>
                            <a:ea typeface="Cambria Math"/>
                          </a:rPr>
                          <m:t>𝝐</m:t>
                        </m:r>
                      </m:e>
                    </m:acc>
                    <m:r>
                      <a:rPr lang="en-US" i="1" baseline="-25000">
                        <a:latin typeface="Cambria Math"/>
                        <a:ea typeface="Cambria Math"/>
                      </a:rPr>
                      <m:t>𝑖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∙</m:t>
                    </m:r>
                    <m:r>
                      <a:rPr lang="en-US" b="1" i="1">
                        <a:latin typeface="Cambria Math"/>
                        <a:ea typeface="Cambria Math"/>
                      </a:rPr>
                      <m:t>𝒏</m:t>
                    </m:r>
                  </m:oMath>
                </a14:m>
                <a:r>
                  <a:rPr lang="en-US" i="1" dirty="0" smtClean="0">
                    <a:latin typeface="Calibri" panose="020F0502020204030204" pitchFamily="34" charset="0"/>
                  </a:rPr>
                  <a:t> =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i="1" dirty="0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 dirty="0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eqArrPr>
                          <m:e>
                            <m:r>
                              <a:rPr lang="en-US" i="1" dirty="0">
                                <a:latin typeface="Cambria Math"/>
                                <a:ea typeface="Cambria Math"/>
                              </a:rPr>
                              <m:t>𝜌</m:t>
                            </m:r>
                            <m:r>
                              <a:rPr lang="en-US" i="1" dirty="0">
                                <a:latin typeface="Cambria Math"/>
                                <a:ea typeface="Cambria Math"/>
                              </a:rPr>
                              <m:t>𝑔𝑧</m:t>
                            </m:r>
                            <m:r>
                              <a:rPr lang="en-US" b="1" i="1">
                                <a:latin typeface="Cambria Math"/>
                                <a:ea typeface="Cambria Math"/>
                              </a:rPr>
                              <m:t>𝒏</m:t>
                            </m:r>
                            <m:r>
                              <m:rPr>
                                <m:nor/>
                              </m:rPr>
                              <a:rPr lang="en-US" i="1" dirty="0">
                                <a:latin typeface="Calibri" panose="020F0502020204030204" pitchFamily="34" charset="0"/>
                              </a:rPr>
                              <m:t>, </m:t>
                            </m:r>
                            <m:r>
                              <m:rPr>
                                <m:nor/>
                              </m:rPr>
                              <a:rPr lang="en-US" dirty="0">
                                <a:latin typeface="Calibri" panose="020F0502020204030204" pitchFamily="34" charset="0"/>
                              </a:rPr>
                              <m:t>if</m:t>
                            </m:r>
                            <m:r>
                              <a:rPr lang="en-US" b="0" i="1" dirty="0" smtClean="0">
                                <a:latin typeface="Cambria Math"/>
                              </a:rPr>
                              <m:t> </m:t>
                            </m:r>
                            <m:r>
                              <a:rPr lang="en-US" i="1" dirty="0" smtClean="0">
                                <a:latin typeface="Cambria Math"/>
                                <a:ea typeface="Cambria Math"/>
                              </a:rPr>
                              <m:t>𝑧</m:t>
                            </m:r>
                            <m:r>
                              <a:rPr lang="en-US" b="0" i="1" dirty="0" smtClean="0">
                                <a:latin typeface="Cambria Math"/>
                                <a:ea typeface="Cambria Math"/>
                              </a:rPr>
                              <m:t>&gt;0</m:t>
                            </m:r>
                            <m:r>
                              <m:rPr>
                                <m:nor/>
                              </m:rPr>
                              <a:rPr lang="en-US" i="1" dirty="0">
                                <a:latin typeface="Calibri" panose="020F0502020204030204" pitchFamily="34" charset="0"/>
                              </a:rPr>
                              <m:t> </m:t>
                            </m:r>
                          </m:e>
                          <m:e>
                            <m:r>
                              <a:rPr lang="en-US" b="0" i="1" dirty="0" smtClean="0">
                                <a:latin typeface="Cambria Math"/>
                                <a:ea typeface="Cambria Math"/>
                              </a:rPr>
                              <m:t>0,        </m:t>
                            </m:r>
                            <m:r>
                              <m:rPr>
                                <m:sty m:val="p"/>
                              </m:rPr>
                              <a:rPr lang="en-US" b="0" i="0" dirty="0" smtClean="0">
                                <a:latin typeface="Cambria Math"/>
                                <a:ea typeface="Cambria Math"/>
                              </a:rPr>
                              <m:t>if</m:t>
                            </m:r>
                            <m:r>
                              <a:rPr lang="en-US" b="0" i="0" dirty="0" smtClean="0">
                                <a:latin typeface="Cambria Math"/>
                                <a:ea typeface="Cambria Math"/>
                              </a:rPr>
                              <m:t> </m:t>
                            </m:r>
                            <m:r>
                              <a:rPr lang="en-US" b="0" i="1" dirty="0" smtClean="0">
                                <a:latin typeface="Cambria Math"/>
                                <a:ea typeface="Cambria Math"/>
                              </a:rPr>
                              <m:t>𝑧</m:t>
                            </m:r>
                            <m:r>
                              <a:rPr lang="en-US" b="0" i="1" dirty="0" smtClean="0">
                                <a:latin typeface="Cambria Math"/>
                                <a:ea typeface="Cambria Math"/>
                              </a:rPr>
                              <m:t>≤0</m:t>
                            </m:r>
                          </m:e>
                        </m:eqArr>
                        <m:r>
                          <a:rPr lang="en-US" b="0" i="1" dirty="0" smtClean="0">
                            <a:latin typeface="Cambria Math"/>
                            <a:ea typeface="Cambria Math"/>
                          </a:rPr>
                          <m:t>, </m:t>
                        </m:r>
                      </m:e>
                    </m:d>
                    <m:r>
                      <m:rPr>
                        <m:sty m:val="p"/>
                      </m:rPr>
                      <a:rPr lang="en-US" b="0" i="0" dirty="0" smtClean="0">
                        <a:latin typeface="Cambria Math"/>
                        <a:ea typeface="Cambria Math"/>
                      </a:rPr>
                      <m:t>on</m:t>
                    </m:r>
                    <m:r>
                      <a:rPr lang="en-US" b="0" i="1" dirty="0" smtClean="0">
                        <a:latin typeface="Cambria Math"/>
                        <a:ea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l-GR" i="1">
                        <a:latin typeface="Cambria Math"/>
                        <a:ea typeface="Cambria Math"/>
                      </a:rPr>
                      <m:t>Γ</m:t>
                    </m:r>
                    <m:r>
                      <a:rPr lang="en-US" b="0" i="1" baseline="-25000" smtClean="0">
                        <a:latin typeface="Cambria Math"/>
                        <a:ea typeface="Cambria Math"/>
                      </a:rPr>
                      <m:t>𝑙</m:t>
                    </m:r>
                  </m:oMath>
                </a14:m>
                <a:endParaRPr lang="en-US" i="1" baseline="-25000" dirty="0" smtClean="0">
                  <a:latin typeface="Calibri" panose="020F050202020403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b="1" i="1" dirty="0">
                    <a:latin typeface="Calibri" panose="020F0502020204030204" pitchFamily="34" charset="0"/>
                  </a:rPr>
                  <a:t>Basal sliding BC: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/>
                      </a:rPr>
                      <m:t> </m:t>
                    </m:r>
                    <m:r>
                      <a:rPr lang="en-US" i="1">
                        <a:latin typeface="Cambria Math"/>
                      </a:rPr>
                      <m:t>2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𝜇</m:t>
                    </m:r>
                    <m:acc>
                      <m:accPr>
                        <m:chr m:val="̇"/>
                        <m:ctrlPr>
                          <a:rPr lang="en-US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/>
                            <a:ea typeface="Cambria Math"/>
                          </a:rPr>
                          <m:t>𝝐</m:t>
                        </m:r>
                      </m:e>
                    </m:acc>
                    <m:r>
                      <a:rPr lang="en-US" i="1" baseline="-25000">
                        <a:latin typeface="Cambria Math"/>
                        <a:ea typeface="Cambria Math"/>
                      </a:rPr>
                      <m:t>𝑖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∙</m:t>
                    </m:r>
                    <m:r>
                      <a:rPr lang="en-US" b="1" i="1">
                        <a:latin typeface="Cambria Math"/>
                        <a:ea typeface="Cambria Math"/>
                      </a:rPr>
                      <m:t>𝒏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+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𝛽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/>
                      </a:rPr>
                      <m:t>)</m:t>
                    </m:r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/>
                          </a:rPr>
                          <m:t>𝑢</m:t>
                        </m:r>
                      </m:e>
                      <m:sub>
                        <m:r>
                          <a:rPr lang="en-US" b="0" i="1" dirty="0" smtClean="0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/>
                        <a:ea typeface="Cambria Math"/>
                      </a:rPr>
                      <m:t>=0</m:t>
                    </m:r>
                  </m:oMath>
                </a14:m>
                <a:r>
                  <a:rPr lang="en-US" i="1" dirty="0">
                    <a:latin typeface="Calibri" panose="020F0502020204030204" pitchFamily="34" charset="0"/>
                  </a:rPr>
                  <a:t>, </a:t>
                </a:r>
                <a:r>
                  <a:rPr lang="en-US" dirty="0">
                    <a:latin typeface="Calibri" panose="020F0502020204030204" pitchFamily="34" charset="0"/>
                  </a:rPr>
                  <a:t>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latin typeface="Cambria Math"/>
                        <a:ea typeface="Cambria Math"/>
                      </a:rPr>
                      <m:t>Γ</m:t>
                    </m:r>
                    <m:r>
                      <a:rPr lang="el-GR" i="1" baseline="-25000">
                        <a:latin typeface="Cambria Math"/>
                        <a:ea typeface="Cambria Math"/>
                      </a:rPr>
                      <m:t>𝛽</m:t>
                    </m:r>
                  </m:oMath>
                </a14:m>
                <a:endParaRPr lang="en-US" i="1" baseline="-25000" dirty="0">
                  <a:latin typeface="Calibri" panose="020F050202020403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i="1" baseline="-25000" dirty="0" smtClean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4520625"/>
                <a:ext cx="6324600" cy="2067938"/>
              </a:xfrm>
              <a:prstGeom prst="rect">
                <a:avLst/>
              </a:prstGeom>
              <a:blipFill>
                <a:blip r:embed="rId3"/>
                <a:stretch>
                  <a:fillRect l="-578" t="-17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123" y="3080241"/>
            <a:ext cx="3247477" cy="2362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324600" y="5171482"/>
                <a:ext cx="2209800" cy="5028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1"/>
                <a:r>
                  <a:rPr lang="en-US" sz="1300" dirty="0" smtClean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Basal boundary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400" i="1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Γ</m:t>
                    </m:r>
                    <m:r>
                      <a:rPr lang="el-GR" i="1" baseline="-25000" smtClean="0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𝛽</m:t>
                    </m:r>
                  </m:oMath>
                </a14:m>
                <a:endParaRPr lang="en-US" i="1" baseline="-25000" dirty="0">
                  <a:latin typeface="Calibri" panose="020F0502020204030204" pitchFamily="34" charset="0"/>
                </a:endParaRPr>
              </a:p>
              <a:p>
                <a:r>
                  <a:rPr lang="en-US" sz="1300" dirty="0" smtClean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)</a:t>
                </a:r>
                <a:endParaRPr lang="en-US" sz="1300" dirty="0">
                  <a:solidFill>
                    <a:schemeClr val="bg1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4600" y="5171482"/>
                <a:ext cx="2209800" cy="502895"/>
              </a:xfrm>
              <a:prstGeom prst="rect">
                <a:avLst/>
              </a:prstGeom>
              <a:blipFill>
                <a:blip r:embed="rId5"/>
                <a:stretch>
                  <a:fillRect l="-552" b="-9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7191924" y="4604241"/>
                <a:ext cx="17996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Lateral boundary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400" i="1" smtClean="0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Γ</m:t>
                    </m:r>
                    <m:r>
                      <a:rPr lang="en-US" sz="1400" b="0" i="1" baseline="-25000" smtClean="0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𝑙</m:t>
                    </m:r>
                  </m:oMath>
                </a14:m>
                <a:endParaRPr lang="en-US" sz="1400" dirty="0">
                  <a:solidFill>
                    <a:schemeClr val="bg1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1924" y="4604241"/>
                <a:ext cx="1799676" cy="307777"/>
              </a:xfrm>
              <a:prstGeom prst="rect">
                <a:avLst/>
              </a:prstGeom>
              <a:blipFill>
                <a:blip r:embed="rId6"/>
                <a:stretch>
                  <a:fillRect l="-1017" t="-1961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6125124" y="3994641"/>
            <a:ext cx="137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alibri" panose="020F0502020204030204" pitchFamily="34" charset="0"/>
              </a:rPr>
              <a:t>Ice sheet</a:t>
            </a:r>
            <a:endParaRPr lang="en-US" sz="1400" dirty="0">
              <a:latin typeface="Calibri" panose="020F0502020204030204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6019800" y="5264655"/>
            <a:ext cx="304800" cy="8917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3" idx="1"/>
          </p:cNvCxnSpPr>
          <p:nvPr/>
        </p:nvCxnSpPr>
        <p:spPr>
          <a:xfrm flipH="1">
            <a:off x="6963324" y="4758130"/>
            <a:ext cx="228600" cy="1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05833" y="3072825"/>
                <a:ext cx="8001000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800" dirty="0" smtClean="0">
                  <a:latin typeface="Calibri" pitchFamily="34" charset="0"/>
                </a:endParaRP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en-US" dirty="0" smtClean="0">
                    <a:latin typeface="Calibri" pitchFamily="34" charset="0"/>
                  </a:rPr>
                  <a:t> Viscosity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  <a:ea typeface="Cambria Math"/>
                      </a:rPr>
                      <m:t>𝜇</m:t>
                    </m:r>
                  </m:oMath>
                </a14:m>
                <a:r>
                  <a:rPr lang="en-US" dirty="0" smtClean="0">
                    <a:latin typeface="Calibri" pitchFamily="34" charset="0"/>
                  </a:rPr>
                  <a:t> is nonlinear function given by “</a:t>
                </a:r>
                <a:r>
                  <a:rPr lang="en-US" b="1" i="1" dirty="0" smtClean="0">
                    <a:latin typeface="Calibri" pitchFamily="34" charset="0"/>
                  </a:rPr>
                  <a:t>Glen’s law”</a:t>
                </a:r>
                <a:r>
                  <a:rPr lang="en-US" dirty="0" smtClean="0">
                    <a:latin typeface="Calibri" pitchFamily="34" charset="0"/>
                  </a:rPr>
                  <a:t>: </a:t>
                </a:r>
                <a:endParaRPr lang="en-US" dirty="0">
                  <a:latin typeface="Calibri" pitchFamily="34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833" y="3072825"/>
                <a:ext cx="8001000" cy="492443"/>
              </a:xfrm>
              <a:prstGeom prst="rect">
                <a:avLst/>
              </a:prstGeom>
              <a:blipFill>
                <a:blip r:embed="rId7"/>
                <a:stretch>
                  <a:fillRect l="-457" b="-18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828800" y="3682425"/>
                <a:ext cx="2745072" cy="76783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𝜇</m:t>
                      </m:r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(</m:t>
                              </m:r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𝑛</m:t>
                                  </m:r>
                                </m:den>
                              </m:f>
                            </m:sup>
                          </m:sSup>
                          <m:d>
                            <m:dPr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den>
                              </m:f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sz="14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𝑗</m:t>
                                  </m:r>
                                </m:sub>
                                <m:sup/>
                                <m:e>
                                  <m:acc>
                                    <m:accPr>
                                      <m:chr m:val="̇"/>
                                      <m:ctrlP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400" b="1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𝝐</m:t>
                                      </m:r>
                                    </m:e>
                                  </m:acc>
                                  <m:r>
                                    <a:rPr lang="en-US" sz="1400" i="1" baseline="-2500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𝑖𝑗</m:t>
                                  </m:r>
                                  <m:r>
                                    <a:rPr lang="en-US" sz="1400" i="1" baseline="3000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e>
                              </m:nary>
                            </m:e>
                          </m:d>
                        </m:e>
                        <m:sup>
                          <m:d>
                            <m:dPr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𝑛</m:t>
                                  </m:r>
                                </m:den>
                              </m:f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sup>
                      </m:sSup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3682425"/>
                <a:ext cx="2745072" cy="76783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5867400" y="5848292"/>
                <a:ext cx="3206701" cy="33291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i="1" smtClean="0">
                          <a:latin typeface="Cambria Math"/>
                          <a:ea typeface="Cambria Math"/>
                        </a:rPr>
                        <m:t>𝛽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𝑦</m:t>
                          </m:r>
                        </m:e>
                      </m:d>
                      <m:r>
                        <a:rPr lang="en-US" sz="1600" i="1">
                          <a:latin typeface="Cambria Math"/>
                          <a:ea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latin typeface="Cambria Math" panose="02040503050406030204" pitchFamily="18" charset="0"/>
                          <a:ea typeface="Cambria Math"/>
                        </a:rPr>
                        <m:t>basal</m:t>
                      </m:r>
                      <m:r>
                        <a:rPr lang="en-US" sz="1600" b="0" i="0" smtClean="0">
                          <a:latin typeface="Cambria Math" panose="02040503050406030204" pitchFamily="18" charset="0"/>
                          <a:ea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600">
                          <a:latin typeface="Cambria Math"/>
                          <a:ea typeface="Cambria Math"/>
                        </a:rPr>
                        <m:t>sliding</m:t>
                      </m:r>
                      <m:r>
                        <a:rPr lang="en-US" sz="1600">
                          <a:latin typeface="Cambria Math"/>
                          <a:ea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600">
                          <a:latin typeface="Cambria Math"/>
                          <a:ea typeface="Cambria Math"/>
                        </a:rPr>
                        <m:t>coefficient</m:t>
                      </m:r>
                    </m:oMath>
                  </m:oMathPara>
                </a14:m>
                <a:endParaRPr lang="en-US" sz="1600" i="1" baseline="-25000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7400" y="5848292"/>
                <a:ext cx="3206701" cy="332912"/>
              </a:xfrm>
              <a:prstGeom prst="rect">
                <a:avLst/>
              </a:prstGeom>
              <a:blipFill>
                <a:blip r:embed="rId9"/>
                <a:stretch>
                  <a:fillRect b="-105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867400" y="1752600"/>
                <a:ext cx="2743200" cy="113800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sz="16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sz="1600" b="1" i="1">
                              <a:latin typeface="Cambria Math"/>
                              <a:ea typeface="Cambria Math"/>
                            </a:rPr>
                            <m:t>𝝐</m:t>
                          </m:r>
                        </m:e>
                      </m:acc>
                      <m:r>
                        <a:rPr lang="en-US" sz="1600" i="1" baseline="-25000">
                          <a:latin typeface="Cambria Math"/>
                        </a:rPr>
                        <m:t>1</m:t>
                      </m:r>
                      <m:r>
                        <a:rPr lang="en-US" sz="1600" b="0" i="1" baseline="30000" smtClean="0">
                          <a:latin typeface="Cambria Math"/>
                        </a:rPr>
                        <m:t>𝑇</m:t>
                      </m:r>
                      <m:r>
                        <a:rPr lang="en-US" sz="1600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/>
                            </a:rPr>
                            <m:t>2</m:t>
                          </m:r>
                          <m:acc>
                            <m:accPr>
                              <m:chr m:val="̇"/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sz="1600" b="0" i="1">
                                  <a:latin typeface="Cambria Math"/>
                                  <a:ea typeface="Cambria Math"/>
                                </a:rPr>
                                <m:t>𝜖</m:t>
                              </m:r>
                            </m:e>
                          </m:acc>
                          <m:r>
                            <a:rPr lang="en-US" sz="1600" b="0" i="1" baseline="-25000" smtClean="0">
                              <a:latin typeface="Cambria Math"/>
                              <a:ea typeface="Cambria Math"/>
                            </a:rPr>
                            <m:t>11</m:t>
                          </m:r>
                          <m:r>
                            <a:rPr lang="en-US" sz="1600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  <m:acc>
                            <m:accPr>
                              <m:chr m:val="̇"/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sz="1600" b="0" i="1">
                                  <a:latin typeface="Cambria Math"/>
                                  <a:ea typeface="Cambria Math"/>
                                </a:rPr>
                                <m:t>𝜖</m:t>
                              </m:r>
                            </m:e>
                          </m:acc>
                          <m:r>
                            <a:rPr lang="en-US" sz="1600" b="0" i="1" baseline="-25000" smtClean="0">
                              <a:latin typeface="Cambria Math"/>
                              <a:ea typeface="Cambria Math"/>
                            </a:rPr>
                            <m:t>22</m:t>
                          </m:r>
                          <m:r>
                            <a:rPr lang="en-US" sz="1600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acc>
                            <m:accPr>
                              <m:chr m:val="̇"/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sz="1600" b="0" i="1">
                                  <a:latin typeface="Cambria Math"/>
                                  <a:ea typeface="Cambria Math"/>
                                </a:rPr>
                                <m:t>𝜖</m:t>
                              </m:r>
                            </m:e>
                          </m:acc>
                          <m:r>
                            <a:rPr lang="en-US" sz="1600" b="0" i="1" baseline="-25000" smtClean="0">
                              <a:latin typeface="Cambria Math"/>
                              <a:ea typeface="Cambria Math"/>
                            </a:rPr>
                            <m:t>12</m:t>
                          </m:r>
                          <m:r>
                            <a:rPr lang="en-US" sz="1600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acc>
                            <m:accPr>
                              <m:chr m:val="̇"/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sz="1600" b="0" i="1">
                                  <a:latin typeface="Cambria Math"/>
                                  <a:ea typeface="Cambria Math"/>
                                </a:rPr>
                                <m:t>𝜖</m:t>
                              </m:r>
                            </m:e>
                          </m:acc>
                          <m:r>
                            <a:rPr lang="en-US" sz="1600" b="0" i="1" baseline="-25000" smtClean="0">
                              <a:latin typeface="Cambria Math"/>
                              <a:ea typeface="Cambria Math"/>
                            </a:rPr>
                            <m:t>13</m:t>
                          </m:r>
                        </m:e>
                      </m:d>
                    </m:oMath>
                  </m:oMathPara>
                </a14:m>
                <a:endParaRPr lang="en-US" sz="1600" b="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sz="1600" b="1" i="1">
                              <a:latin typeface="Cambria Math"/>
                              <a:ea typeface="Cambria Math"/>
                            </a:rPr>
                            <m:t>𝝐</m:t>
                          </m:r>
                        </m:e>
                      </m:acc>
                      <m:r>
                        <a:rPr lang="en-US" sz="1600" b="0" i="1" baseline="-25000" smtClean="0">
                          <a:latin typeface="Cambria Math"/>
                          <a:ea typeface="Cambria Math"/>
                        </a:rPr>
                        <m:t>2</m:t>
                      </m:r>
                      <m:r>
                        <a:rPr lang="en-US" sz="1600" b="0" i="1" baseline="30000" smtClean="0">
                          <a:latin typeface="Cambria Math"/>
                          <a:ea typeface="Cambria Math"/>
                        </a:rPr>
                        <m:t>𝑇</m:t>
                      </m:r>
                      <m:r>
                        <a:rPr lang="en-US" sz="1600" i="1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/>
                            </a:rPr>
                            <m:t>2</m:t>
                          </m:r>
                          <m:acc>
                            <m:accPr>
                              <m:chr m:val="̇"/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sz="1600" b="0" i="1">
                                  <a:latin typeface="Cambria Math"/>
                                  <a:ea typeface="Cambria Math"/>
                                </a:rPr>
                                <m:t>𝜖</m:t>
                              </m:r>
                            </m:e>
                          </m:acc>
                          <m:r>
                            <a:rPr lang="en-US" sz="1600" b="0" i="1" baseline="-25000" smtClean="0">
                              <a:latin typeface="Cambria Math"/>
                              <a:ea typeface="Cambria Math"/>
                            </a:rPr>
                            <m:t>12</m:t>
                          </m:r>
                          <m:r>
                            <a:rPr lang="en-US" sz="1600" b="0" i="1" smtClean="0">
                              <a:latin typeface="Cambria Math"/>
                              <a:ea typeface="Cambria Math"/>
                            </a:rPr>
                            <m:t>, </m:t>
                          </m:r>
                          <m:acc>
                            <m:accPr>
                              <m:chr m:val="̇"/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sz="1600" b="0" i="1">
                                  <a:latin typeface="Cambria Math"/>
                                  <a:ea typeface="Cambria Math"/>
                                </a:rPr>
                                <m:t>𝜖</m:t>
                              </m:r>
                            </m:e>
                          </m:acc>
                          <m:r>
                            <a:rPr lang="en-US" sz="1600" b="0" i="1" baseline="-25000" smtClean="0">
                              <a:latin typeface="Cambria Math"/>
                              <a:ea typeface="Cambria Math"/>
                            </a:rPr>
                            <m:t>11</m:t>
                          </m:r>
                          <m:r>
                            <a:rPr lang="en-US" sz="1600" b="0" i="1" smtClean="0">
                              <a:latin typeface="Cambria Math"/>
                              <a:ea typeface="Cambria Math"/>
                            </a:rPr>
                            <m:t>+2</m:t>
                          </m:r>
                          <m:acc>
                            <m:accPr>
                              <m:chr m:val="̇"/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sz="1600" b="0" i="1">
                                  <a:latin typeface="Cambria Math"/>
                                  <a:ea typeface="Cambria Math"/>
                                </a:rPr>
                                <m:t>𝜖</m:t>
                              </m:r>
                            </m:e>
                          </m:acc>
                          <m:r>
                            <a:rPr lang="en-US" sz="1600" b="0" i="1" baseline="-25000" smtClean="0">
                              <a:latin typeface="Cambria Math"/>
                              <a:ea typeface="Cambria Math"/>
                            </a:rPr>
                            <m:t>22</m:t>
                          </m:r>
                          <m:r>
                            <a:rPr lang="en-US" sz="1600" i="1">
                              <a:latin typeface="Cambria Math"/>
                              <a:ea typeface="Cambria Math"/>
                            </a:rPr>
                            <m:t>,</m:t>
                          </m:r>
                          <m:acc>
                            <m:accPr>
                              <m:chr m:val="̇"/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sz="1600" b="0" i="1">
                                  <a:latin typeface="Cambria Math"/>
                                  <a:ea typeface="Cambria Math"/>
                                </a:rPr>
                                <m:t>𝜖</m:t>
                              </m:r>
                            </m:e>
                          </m:acc>
                          <m:r>
                            <a:rPr lang="en-US" sz="1600" b="0" i="1" baseline="-25000" smtClean="0">
                              <a:latin typeface="Cambria Math"/>
                              <a:ea typeface="Cambria Math"/>
                            </a:rPr>
                            <m:t>23</m:t>
                          </m:r>
                        </m:e>
                      </m:d>
                    </m:oMath>
                  </m:oMathPara>
                </a14:m>
                <a:endParaRPr lang="en-US" sz="16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sz="1600" i="1">
                              <a:latin typeface="Cambria Math"/>
                              <a:ea typeface="Cambria Math"/>
                            </a:rPr>
                            <m:t>𝜖</m:t>
                          </m:r>
                        </m:e>
                      </m:acc>
                      <m:r>
                        <m:rPr>
                          <m:sty m:val="p"/>
                        </m:rPr>
                        <a:rPr lang="en-US" sz="1600" baseline="-25000">
                          <a:latin typeface="Cambria Math"/>
                          <a:ea typeface="Cambria Math"/>
                        </a:rPr>
                        <m:t>ij</m:t>
                      </m:r>
                      <m:r>
                        <a:rPr lang="en-US" sz="160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1600" i="1"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sz="16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/>
                                      <a:ea typeface="Cambria Math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6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/>
                                      <a:ea typeface="Cambria Math"/>
                                    </a:rPr>
                                    <m:t>𝑗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1600" i="1">
                              <a:latin typeface="Cambria Math"/>
                              <a:ea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sz="16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/>
                                      <a:ea typeface="Cambria Math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/>
                                      <a:ea typeface="Cambria Math"/>
                                    </a:rPr>
                                    <m:t>𝑗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6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US" sz="1600" dirty="0" smtClean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7400" y="1752600"/>
                <a:ext cx="2743200" cy="113800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6705600" y="3407872"/>
                <a:ext cx="26670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1"/>
                <a:r>
                  <a:rPr lang="en-US" sz="1400" dirty="0" smtClean="0">
                    <a:latin typeface="Calibri" panose="020F0502020204030204" pitchFamily="34" charset="0"/>
                  </a:rPr>
                  <a:t>Surface boundary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1">
                        <a:latin typeface="Cambria Math"/>
                        <a:ea typeface="Cambria Math"/>
                      </a:rPr>
                      <m:t>Γ</m:t>
                    </m:r>
                    <m:r>
                      <a:rPr lang="en-US" sz="1600" i="1" baseline="-25000">
                        <a:latin typeface="Cambria Math"/>
                        <a:ea typeface="Cambria Math"/>
                      </a:rPr>
                      <m:t>𝑠</m:t>
                    </m:r>
                  </m:oMath>
                </a14:m>
                <a:endParaRPr lang="en-US" sz="14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5600" y="3407872"/>
                <a:ext cx="2667000" cy="338554"/>
              </a:xfrm>
              <a:prstGeom prst="rect">
                <a:avLst/>
              </a:prstGeom>
              <a:blipFill>
                <a:blip r:embed="rId11"/>
                <a:stretch>
                  <a:fillRect l="-685" b="-160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Arrow Connector 16"/>
          <p:cNvCxnSpPr/>
          <p:nvPr/>
        </p:nvCxnSpPr>
        <p:spPr>
          <a:xfrm>
            <a:off x="7331591" y="3793961"/>
            <a:ext cx="0" cy="18826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0" y="6532602"/>
                <a:ext cx="8843433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b="1" dirty="0" smtClean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*Assumption: </a:t>
                </a:r>
                <a:r>
                  <a:rPr lang="en-US" sz="1500" dirty="0" smtClean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aspect </a:t>
                </a:r>
                <a:r>
                  <a:rPr lang="en-US" sz="1500" dirty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ratio </a:t>
                </a:r>
                <a14:m>
                  <m:oMath xmlns:m="http://schemas.openxmlformats.org/officeDocument/2006/math">
                    <m:r>
                      <a:rPr lang="en-US" sz="1500" i="1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𝛿</m:t>
                    </m:r>
                    <m:r>
                      <a:rPr lang="en-US" sz="1500" i="1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sz="1500" dirty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is small and </a:t>
                </a:r>
                <a:r>
                  <a:rPr lang="en-US" sz="1500" dirty="0" err="1">
                    <a:solidFill>
                      <a:schemeClr val="bg1"/>
                    </a:solidFill>
                    <a:latin typeface="Calibri" panose="020F0502020204030204" pitchFamily="34" charset="0"/>
                  </a:rPr>
                  <a:t>normals</a:t>
                </a:r>
                <a:r>
                  <a:rPr lang="en-US" sz="1500" dirty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 to upper/lower surfaces are almost vertical.</a:t>
                </a:r>
              </a:p>
              <a:p>
                <a:endParaRPr lang="en-US" sz="1500" dirty="0">
                  <a:solidFill>
                    <a:schemeClr val="bg1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532602"/>
                <a:ext cx="8843433" cy="553998"/>
              </a:xfrm>
              <a:prstGeom prst="rect">
                <a:avLst/>
              </a:prstGeom>
              <a:blipFill>
                <a:blip r:embed="rId12"/>
                <a:stretch>
                  <a:fillRect l="-276" t="-32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572000" y="3883223"/>
                <a:ext cx="100877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dirty="0" smtClean="0">
                          <a:latin typeface="Cambria Math"/>
                        </a:rPr>
                        <m:t>(</m:t>
                      </m:r>
                      <m:r>
                        <a:rPr lang="en-US" sz="1400" i="1" dirty="0" smtClean="0">
                          <a:latin typeface="Cambria Math"/>
                        </a:rPr>
                        <m:t>𝑛</m:t>
                      </m:r>
                      <m:r>
                        <a:rPr lang="en-US" sz="1400" i="1" dirty="0" smtClean="0">
                          <a:latin typeface="Cambria Math"/>
                        </a:rPr>
                        <m:t>=3)</m:t>
                      </m:r>
                    </m:oMath>
                  </m:oMathPara>
                </a14:m>
                <a:endParaRPr lang="en-US" sz="1400" dirty="0">
                  <a:latin typeface="+mn-lt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3883223"/>
                <a:ext cx="1008777" cy="307777"/>
              </a:xfrm>
              <a:prstGeom prst="rect">
                <a:avLst/>
              </a:prstGeom>
              <a:blipFill>
                <a:blip r:embed="rId13"/>
                <a:stretch>
                  <a:fillRect b="-7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2932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33400" y="-228600"/>
            <a:ext cx="7467600" cy="1219200"/>
          </a:xfrm>
        </p:spPr>
        <p:txBody>
          <a:bodyPr/>
          <a:lstStyle/>
          <a:p>
            <a:pPr algn="r"/>
            <a:r>
              <a:rPr lang="en-US" sz="3600" dirty="0" smtClean="0">
                <a:latin typeface="Calibri" panose="020F0502020204030204" pitchFamily="34" charset="0"/>
              </a:rPr>
              <a:t>Thickness &amp; Temperature Equations</a:t>
            </a:r>
            <a:endParaRPr lang="en-US" sz="3600" dirty="0">
              <a:latin typeface="Calibri" panose="020F0502020204030204" pitchFamily="34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9647308" y="3247253"/>
            <a:ext cx="184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28600" y="990600"/>
                <a:ext cx="5715000" cy="56552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Model for </a:t>
                </a:r>
                <a:r>
                  <a:rPr lang="en-US" b="1" i="1" dirty="0">
                    <a:latin typeface="Calibri" panose="020F0502020204030204" pitchFamily="34" charset="0"/>
                  </a:rPr>
                  <a:t>evolution of the boundaries </a:t>
                </a:r>
                <a:r>
                  <a:rPr lang="en-US" dirty="0">
                    <a:latin typeface="Calibri" panose="020F0502020204030204" pitchFamily="34" charset="0"/>
                  </a:rPr>
                  <a:t>(thickness evolution equation):</a:t>
                </a:r>
              </a:p>
              <a:p>
                <a:endParaRPr lang="en-US" sz="1000" dirty="0">
                  <a:latin typeface="Calibri" panose="020F050202020403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𝜕</m:t>
                          </m:r>
                          <m:r>
                            <a:rPr lang="en-US" i="1">
                              <a:latin typeface="Cambria Math"/>
                            </a:rPr>
                            <m:t>𝐻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𝜕</m:t>
                          </m:r>
                          <m:r>
                            <a:rPr lang="en-US" i="1">
                              <a:latin typeface="Cambria Math"/>
                            </a:rPr>
                            <m:t>𝑡</m:t>
                          </m:r>
                        </m:den>
                      </m:f>
                      <m:r>
                        <a:rPr lang="en-US" i="1">
                          <a:latin typeface="Cambria Math"/>
                        </a:rPr>
                        <m:t>=−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𝛻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b="1" i="1">
                                  <a:latin typeface="Cambria Math"/>
                                  <a:ea typeface="Cambria Math"/>
                                </a:rPr>
                                <m:t>𝒖</m:t>
                              </m:r>
                            </m:e>
                          </m:acc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𝐻</m:t>
                          </m:r>
                        </m:e>
                      </m:d>
                      <m:r>
                        <a:rPr lang="en-US" i="1">
                          <a:latin typeface="Cambria Math"/>
                          <a:ea typeface="Cambria Math"/>
                        </a:rPr>
                        <m:t>+</m:t>
                      </m:r>
                      <m:acc>
                        <m:accPr>
                          <m:chr m:val="̇"/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𝑏</m:t>
                          </m:r>
                        </m:e>
                      </m:acc>
                    </m:oMath>
                  </m:oMathPara>
                </a14:m>
                <a:endParaRPr lang="en-US" dirty="0" smtClean="0">
                  <a:latin typeface="Calibri" panose="020F0502020204030204" pitchFamily="34" charset="0"/>
                  <a:ea typeface="Cambria Math"/>
                </a:endParaRPr>
              </a:p>
              <a:p>
                <a:pPr algn="ctr"/>
                <a:endParaRPr lang="en-US" sz="1000" b="1" dirty="0">
                  <a:latin typeface="Calibri" panose="020F0502020204030204" pitchFamily="34" charset="0"/>
                  <a:ea typeface="Cambria Math"/>
                </a:endParaRPr>
              </a:p>
              <a:p>
                <a:r>
                  <a:rPr lang="en-US" dirty="0">
                    <a:latin typeface="Calibri" panose="020F0502020204030204" pitchFamily="34" charset="0"/>
                  </a:rPr>
                  <a:t>      where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/>
                            <a:ea typeface="Cambria Math"/>
                          </a:rPr>
                          <m:t>𝒖</m:t>
                        </m:r>
                      </m:e>
                    </m:acc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= vertically averaged velocity,</a:t>
                </a:r>
                <a:r>
                  <a:rPr lang="en-US" dirty="0" smtClean="0">
                    <a:latin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𝑏</m:t>
                        </m:r>
                      </m:e>
                    </m:acc>
                    <m:r>
                      <a:rPr lang="en-US" i="1" dirty="0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= surface mass </a:t>
                </a:r>
              </a:p>
              <a:p>
                <a:r>
                  <a:rPr lang="en-US" dirty="0">
                    <a:latin typeface="Calibri" panose="020F0502020204030204" pitchFamily="34" charset="0"/>
                  </a:rPr>
                  <a:t>       balance (conservation of mass).</a:t>
                </a:r>
              </a:p>
              <a:p>
                <a:endParaRPr lang="en-US" dirty="0" smtClean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i="1" dirty="0" smtClean="0">
                    <a:latin typeface="Calibri" panose="020F0502020204030204" pitchFamily="34" charset="0"/>
                  </a:rPr>
                  <a:t>Temperature equation </a:t>
                </a:r>
                <a:r>
                  <a:rPr lang="en-US" dirty="0" smtClean="0">
                    <a:latin typeface="Calibri" panose="020F0502020204030204" pitchFamily="34" charset="0"/>
                  </a:rPr>
                  <a:t>(advection-diffusion):</a:t>
                </a:r>
              </a:p>
              <a:p>
                <a:endParaRPr lang="en-US" sz="1000" dirty="0" smtClean="0">
                  <a:latin typeface="Calibri" panose="020F050202020403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/>
                          <a:ea typeface="Cambria Math"/>
                        </a:rPr>
                        <m:t>𝜌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𝑐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𝑇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𝛻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∙(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𝑘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𝛻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𝑇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)−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𝜌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𝑐</m:t>
                      </m:r>
                      <m:r>
                        <a:rPr lang="en-US" b="1" i="1" smtClean="0">
                          <a:latin typeface="Cambria Math"/>
                          <a:ea typeface="Cambria Math"/>
                        </a:rPr>
                        <m:t>𝒖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𝛻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𝑇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+2</m:t>
                      </m:r>
                      <m:acc>
                        <m:accPr>
                          <m:chr m:val="̇"/>
                          <m:ctrlPr>
                            <a:rPr lang="en-US" b="1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b="1" i="1" smtClean="0">
                              <a:latin typeface="Cambria Math"/>
                              <a:ea typeface="Cambria Math"/>
                            </a:rPr>
                            <m:t>𝝐</m:t>
                          </m:r>
                        </m:e>
                      </m:acc>
                      <m:r>
                        <a:rPr lang="en-US" b="1" i="1" smtClean="0">
                          <a:latin typeface="Cambria Math"/>
                          <a:ea typeface="Cambria Math"/>
                        </a:rPr>
                        <m:t>𝝈</m:t>
                      </m:r>
                    </m:oMath>
                  </m:oMathPara>
                </a14:m>
                <a:endParaRPr lang="en-US" b="1" dirty="0" smtClean="0">
                  <a:latin typeface="Calibri" panose="020F0502020204030204" pitchFamily="34" charset="0"/>
                  <a:ea typeface="Cambria Math"/>
                </a:endParaRPr>
              </a:p>
              <a:p>
                <a:pPr algn="ctr"/>
                <a:endParaRPr lang="en-US" sz="1000" b="1" dirty="0" smtClean="0">
                  <a:latin typeface="Calibri" panose="020F0502020204030204" pitchFamily="34" charset="0"/>
                  <a:ea typeface="Cambria Math"/>
                </a:endParaRPr>
              </a:p>
              <a:p>
                <a:r>
                  <a:rPr lang="en-US" dirty="0" smtClean="0">
                    <a:latin typeface="Calibri" panose="020F0502020204030204" pitchFamily="34" charset="0"/>
                  </a:rPr>
                  <a:t>     (energy balance). </a:t>
                </a:r>
                <a:endParaRPr lang="en-US" dirty="0">
                  <a:latin typeface="Calibri" panose="020F0502020204030204" pitchFamily="34" charset="0"/>
                </a:endParaRPr>
              </a:p>
              <a:p>
                <a:endParaRPr lang="en-US" b="1" dirty="0" smtClean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i="1" dirty="0" smtClean="0">
                    <a:latin typeface="Calibri" panose="020F0502020204030204" pitchFamily="34" charset="0"/>
                  </a:rPr>
                  <a:t>Flow factor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𝐴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in Glen’s law depends on temperature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𝑇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𝐴</m:t>
                    </m:r>
                    <m:r>
                      <a:rPr lang="en-US" i="1" dirty="0" smtClean="0">
                        <a:latin typeface="Cambria Math"/>
                      </a:rPr>
                      <m:t>=</m:t>
                    </m:r>
                    <m:r>
                      <a:rPr lang="en-US" i="1" dirty="0" smtClean="0">
                        <a:latin typeface="Cambria Math"/>
                      </a:rPr>
                      <m:t>𝐴</m:t>
                    </m:r>
                    <m:r>
                      <a:rPr lang="en-US" i="1" dirty="0" smtClean="0">
                        <a:latin typeface="Cambria Math"/>
                      </a:rPr>
                      <m:t>(</m:t>
                    </m:r>
                    <m:r>
                      <a:rPr lang="en-US" i="1" dirty="0" smtClean="0">
                        <a:latin typeface="Cambria Math"/>
                      </a:rPr>
                      <m:t>𝑇</m:t>
                    </m:r>
                    <m:r>
                      <a:rPr lang="en-US" i="1" dirty="0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 smtClean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Ice sheet </a:t>
                </a:r>
                <a:r>
                  <a:rPr lang="en-US" b="1" i="1" dirty="0" smtClean="0">
                    <a:latin typeface="Calibri" panose="020F0502020204030204" pitchFamily="34" charset="0"/>
                  </a:rPr>
                  <a:t>grows/retreats</a:t>
                </a:r>
                <a:r>
                  <a:rPr lang="en-US" dirty="0" smtClean="0">
                    <a:latin typeface="Calibri" panose="020F0502020204030204" pitchFamily="34" charset="0"/>
                  </a:rPr>
                  <a:t> depending on thickness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𝐻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.</a:t>
                </a:r>
              </a:p>
              <a:p>
                <a:endParaRPr lang="en-US" dirty="0">
                  <a:latin typeface="Calibri" panose="020F0502020204030204" pitchFamily="34" charset="0"/>
                </a:endParaRPr>
              </a:p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990600"/>
                <a:ext cx="5715000" cy="5655266"/>
              </a:xfrm>
              <a:prstGeom prst="rect">
                <a:avLst/>
              </a:prstGeom>
              <a:blipFill>
                <a:blip r:embed="rId2"/>
                <a:stretch>
                  <a:fillRect l="-747" t="-647" r="-5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1662279"/>
            <a:ext cx="2590800" cy="25127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819899" y="4233333"/>
                <a:ext cx="1447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latin typeface="Calibri" panose="020F0502020204030204" pitchFamily="34" charset="0"/>
                  </a:rPr>
                  <a:t>time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𝑡</m:t>
                    </m:r>
                    <m:r>
                      <a:rPr lang="en-US" b="0" i="0" baseline="-25000" smtClean="0">
                        <a:latin typeface="Cambria Math"/>
                      </a:rPr>
                      <m:t>0</m:t>
                    </m:r>
                  </m:oMath>
                </a14:m>
                <a:endParaRPr lang="en-US" baseline="-250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9899" y="4233333"/>
                <a:ext cx="1447800" cy="369332"/>
              </a:xfrm>
              <a:prstGeom prst="rect">
                <a:avLst/>
              </a:prstGeom>
              <a:blipFill>
                <a:blip r:embed="rId4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477000" y="4791670"/>
                <a:ext cx="2286000" cy="92333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latin typeface="Calibri" panose="020F0502020204030204" pitchFamily="34" charset="0"/>
                  </a:rPr>
                  <a:t>Ice-covered (“active”) cells shaded in white</a:t>
                </a:r>
              </a:p>
              <a:p>
                <a:pPr algn="ctr"/>
                <a:r>
                  <a:rPr lang="en-US" dirty="0" smtClean="0">
                    <a:latin typeface="Calibri" panose="020F05020202040302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𝐻</m:t>
                    </m:r>
                    <m:r>
                      <a:rPr lang="en-US" i="1" dirty="0">
                        <a:latin typeface="Cambria Math"/>
                      </a:rPr>
                      <m:t>&gt;</m:t>
                    </m:r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𝑚𝑖𝑛</m:t>
                        </m:r>
                      </m:sub>
                    </m:sSub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7000" y="4791670"/>
                <a:ext cx="2286000" cy="923330"/>
              </a:xfrm>
              <a:prstGeom prst="rect">
                <a:avLst/>
              </a:prstGeom>
              <a:blipFill>
                <a:blip r:embed="rId5"/>
                <a:stretch>
                  <a:fillRect l="-531" t="-2597" r="-1592" b="-844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78281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33400" y="-228600"/>
            <a:ext cx="7467600" cy="1219200"/>
          </a:xfrm>
        </p:spPr>
        <p:txBody>
          <a:bodyPr/>
          <a:lstStyle/>
          <a:p>
            <a:pPr algn="r"/>
            <a:r>
              <a:rPr lang="en-US" sz="3600" dirty="0" smtClean="0">
                <a:latin typeface="Calibri" panose="020F0502020204030204" pitchFamily="34" charset="0"/>
              </a:rPr>
              <a:t>Thickness &amp; Temperature Equations</a:t>
            </a:r>
            <a:endParaRPr lang="en-US" sz="3600" dirty="0">
              <a:latin typeface="Calibri" panose="020F0502020204030204" pitchFamily="34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9647308" y="3247253"/>
            <a:ext cx="184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28600" y="990600"/>
                <a:ext cx="5715000" cy="56552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Model for </a:t>
                </a:r>
                <a:r>
                  <a:rPr lang="en-US" b="1" i="1" dirty="0">
                    <a:latin typeface="Calibri" panose="020F0502020204030204" pitchFamily="34" charset="0"/>
                  </a:rPr>
                  <a:t>evolution of the boundaries </a:t>
                </a:r>
                <a:r>
                  <a:rPr lang="en-US" dirty="0">
                    <a:latin typeface="Calibri" panose="020F0502020204030204" pitchFamily="34" charset="0"/>
                  </a:rPr>
                  <a:t>(thickness evolution equation):</a:t>
                </a:r>
              </a:p>
              <a:p>
                <a:endParaRPr lang="en-US" sz="1000" dirty="0">
                  <a:latin typeface="Calibri" panose="020F050202020403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𝜕</m:t>
                          </m:r>
                          <m:r>
                            <a:rPr lang="en-US" i="1">
                              <a:latin typeface="Cambria Math"/>
                            </a:rPr>
                            <m:t>𝐻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𝜕</m:t>
                          </m:r>
                          <m:r>
                            <a:rPr lang="en-US" i="1">
                              <a:latin typeface="Cambria Math"/>
                            </a:rPr>
                            <m:t>𝑡</m:t>
                          </m:r>
                        </m:den>
                      </m:f>
                      <m:r>
                        <a:rPr lang="en-US" i="1">
                          <a:latin typeface="Cambria Math"/>
                        </a:rPr>
                        <m:t>=−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𝛻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b="1" i="1">
                                  <a:latin typeface="Cambria Math"/>
                                  <a:ea typeface="Cambria Math"/>
                                </a:rPr>
                                <m:t>𝒖</m:t>
                              </m:r>
                            </m:e>
                          </m:acc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𝐻</m:t>
                          </m:r>
                        </m:e>
                      </m:d>
                      <m:r>
                        <a:rPr lang="en-US" i="1">
                          <a:latin typeface="Cambria Math"/>
                          <a:ea typeface="Cambria Math"/>
                        </a:rPr>
                        <m:t>+</m:t>
                      </m:r>
                      <m:acc>
                        <m:accPr>
                          <m:chr m:val="̇"/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𝑏</m:t>
                          </m:r>
                        </m:e>
                      </m:acc>
                    </m:oMath>
                  </m:oMathPara>
                </a14:m>
                <a:endParaRPr lang="en-US" dirty="0" smtClean="0">
                  <a:latin typeface="Calibri" panose="020F0502020204030204" pitchFamily="34" charset="0"/>
                  <a:ea typeface="Cambria Math"/>
                </a:endParaRPr>
              </a:p>
              <a:p>
                <a:pPr algn="ctr"/>
                <a:endParaRPr lang="en-US" sz="1000" b="1" dirty="0">
                  <a:latin typeface="Calibri" panose="020F0502020204030204" pitchFamily="34" charset="0"/>
                  <a:ea typeface="Cambria Math"/>
                </a:endParaRPr>
              </a:p>
              <a:p>
                <a:r>
                  <a:rPr lang="en-US" dirty="0">
                    <a:latin typeface="Calibri" panose="020F0502020204030204" pitchFamily="34" charset="0"/>
                  </a:rPr>
                  <a:t>      where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/>
                            <a:ea typeface="Cambria Math"/>
                          </a:rPr>
                          <m:t>𝒖</m:t>
                        </m:r>
                      </m:e>
                    </m:acc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= vertically averaged velocity,</a:t>
                </a:r>
                <a:r>
                  <a:rPr lang="en-US" dirty="0" smtClean="0">
                    <a:latin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𝑏</m:t>
                        </m:r>
                      </m:e>
                    </m:acc>
                    <m:r>
                      <a:rPr lang="en-US" i="1" dirty="0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= surface mass </a:t>
                </a:r>
              </a:p>
              <a:p>
                <a:r>
                  <a:rPr lang="en-US" dirty="0">
                    <a:latin typeface="Calibri" panose="020F0502020204030204" pitchFamily="34" charset="0"/>
                  </a:rPr>
                  <a:t>       balance (conservation of mass).</a:t>
                </a:r>
              </a:p>
              <a:p>
                <a:endParaRPr lang="en-US" dirty="0" smtClean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i="1" dirty="0" smtClean="0">
                    <a:latin typeface="Calibri" panose="020F0502020204030204" pitchFamily="34" charset="0"/>
                  </a:rPr>
                  <a:t>Temperature equation </a:t>
                </a:r>
                <a:r>
                  <a:rPr lang="en-US" dirty="0" smtClean="0">
                    <a:latin typeface="Calibri" panose="020F0502020204030204" pitchFamily="34" charset="0"/>
                  </a:rPr>
                  <a:t>(advection-diffusion):</a:t>
                </a:r>
              </a:p>
              <a:p>
                <a:endParaRPr lang="en-US" sz="1000" dirty="0" smtClean="0">
                  <a:latin typeface="Calibri" panose="020F050202020403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/>
                          <a:ea typeface="Cambria Math"/>
                        </a:rPr>
                        <m:t>𝜌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𝑐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𝑇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𝛻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∙(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𝑘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𝛻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𝑇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)−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𝜌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𝑐</m:t>
                      </m:r>
                      <m:r>
                        <a:rPr lang="en-US" b="1" i="1" smtClean="0">
                          <a:latin typeface="Cambria Math"/>
                          <a:ea typeface="Cambria Math"/>
                        </a:rPr>
                        <m:t>𝒖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𝛻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𝑇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+2</m:t>
                      </m:r>
                      <m:acc>
                        <m:accPr>
                          <m:chr m:val="̇"/>
                          <m:ctrlPr>
                            <a:rPr lang="en-US" b="1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b="1" i="1" smtClean="0">
                              <a:latin typeface="Cambria Math"/>
                              <a:ea typeface="Cambria Math"/>
                            </a:rPr>
                            <m:t>𝝐</m:t>
                          </m:r>
                        </m:e>
                      </m:acc>
                      <m:r>
                        <a:rPr lang="en-US" b="1" i="1" smtClean="0">
                          <a:latin typeface="Cambria Math"/>
                          <a:ea typeface="Cambria Math"/>
                        </a:rPr>
                        <m:t>𝝈</m:t>
                      </m:r>
                    </m:oMath>
                  </m:oMathPara>
                </a14:m>
                <a:endParaRPr lang="en-US" b="1" dirty="0" smtClean="0">
                  <a:latin typeface="Calibri" panose="020F0502020204030204" pitchFamily="34" charset="0"/>
                  <a:ea typeface="Cambria Math"/>
                </a:endParaRPr>
              </a:p>
              <a:p>
                <a:pPr algn="ctr"/>
                <a:endParaRPr lang="en-US" sz="1000" b="1" dirty="0" smtClean="0">
                  <a:latin typeface="Calibri" panose="020F0502020204030204" pitchFamily="34" charset="0"/>
                  <a:ea typeface="Cambria Math"/>
                </a:endParaRPr>
              </a:p>
              <a:p>
                <a:r>
                  <a:rPr lang="en-US" dirty="0" smtClean="0">
                    <a:latin typeface="Calibri" panose="020F0502020204030204" pitchFamily="34" charset="0"/>
                  </a:rPr>
                  <a:t>     (energy balance). </a:t>
                </a:r>
                <a:endParaRPr lang="en-US" dirty="0">
                  <a:latin typeface="Calibri" panose="020F0502020204030204" pitchFamily="34" charset="0"/>
                </a:endParaRPr>
              </a:p>
              <a:p>
                <a:endParaRPr lang="en-US" b="1" dirty="0" smtClean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i="1" dirty="0" smtClean="0">
                    <a:latin typeface="Calibri" panose="020F0502020204030204" pitchFamily="34" charset="0"/>
                  </a:rPr>
                  <a:t>Flow factor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𝐴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in Glen’s law depends on temperature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𝑇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𝐴</m:t>
                    </m:r>
                    <m:r>
                      <a:rPr lang="en-US" i="1" dirty="0" smtClean="0">
                        <a:latin typeface="Cambria Math"/>
                      </a:rPr>
                      <m:t>=</m:t>
                    </m:r>
                    <m:r>
                      <a:rPr lang="en-US" i="1" dirty="0" smtClean="0">
                        <a:latin typeface="Cambria Math"/>
                      </a:rPr>
                      <m:t>𝐴</m:t>
                    </m:r>
                    <m:r>
                      <a:rPr lang="en-US" i="1" dirty="0" smtClean="0">
                        <a:latin typeface="Cambria Math"/>
                      </a:rPr>
                      <m:t>(</m:t>
                    </m:r>
                    <m:r>
                      <a:rPr lang="en-US" i="1" dirty="0" smtClean="0">
                        <a:latin typeface="Cambria Math"/>
                      </a:rPr>
                      <m:t>𝑇</m:t>
                    </m:r>
                    <m:r>
                      <a:rPr lang="en-US" i="1" dirty="0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 smtClean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Ice sheet </a:t>
                </a:r>
                <a:r>
                  <a:rPr lang="en-US" b="1" i="1" dirty="0" smtClean="0">
                    <a:latin typeface="Calibri" panose="020F0502020204030204" pitchFamily="34" charset="0"/>
                  </a:rPr>
                  <a:t>grows/retreats</a:t>
                </a:r>
                <a:r>
                  <a:rPr lang="en-US" dirty="0" smtClean="0">
                    <a:latin typeface="Calibri" panose="020F0502020204030204" pitchFamily="34" charset="0"/>
                  </a:rPr>
                  <a:t> depending on thickness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𝐻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.</a:t>
                </a:r>
              </a:p>
              <a:p>
                <a:endParaRPr lang="en-US" dirty="0">
                  <a:latin typeface="Calibri" panose="020F0502020204030204" pitchFamily="34" charset="0"/>
                </a:endParaRPr>
              </a:p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990600"/>
                <a:ext cx="5715000" cy="5655266"/>
              </a:xfrm>
              <a:prstGeom prst="rect">
                <a:avLst/>
              </a:prstGeom>
              <a:blipFill>
                <a:blip r:embed="rId2"/>
                <a:stretch>
                  <a:fillRect l="-747" t="-647" r="-5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819899" y="4233333"/>
                <a:ext cx="1447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latin typeface="Calibri" panose="020F0502020204030204" pitchFamily="34" charset="0"/>
                  </a:rPr>
                  <a:t>time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𝑡</m:t>
                    </m:r>
                  </m:oMath>
                </a14:m>
                <a:r>
                  <a:rPr lang="en-US" baseline="-25000" dirty="0" smtClean="0">
                    <a:latin typeface="Calibri" panose="020F0502020204030204" pitchFamily="34" charset="0"/>
                  </a:rPr>
                  <a:t>1</a:t>
                </a:r>
                <a:endParaRPr lang="en-US" baseline="-250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9899" y="4233333"/>
                <a:ext cx="1447800" cy="369332"/>
              </a:xfrm>
              <a:prstGeom prst="rect">
                <a:avLst/>
              </a:prstGeom>
              <a:blipFill>
                <a:blip r:embed="rId3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1662279"/>
            <a:ext cx="2590799" cy="24604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477000" y="4791670"/>
                <a:ext cx="2286000" cy="92333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latin typeface="Calibri" panose="020F0502020204030204" pitchFamily="34" charset="0"/>
                  </a:rPr>
                  <a:t>Ice-covered (“active”) cells shaded in white</a:t>
                </a:r>
              </a:p>
              <a:p>
                <a:pPr algn="ctr"/>
                <a:r>
                  <a:rPr lang="en-US" dirty="0" smtClean="0">
                    <a:latin typeface="Calibri" panose="020F05020202040302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𝐻</m:t>
                    </m:r>
                    <m:r>
                      <a:rPr lang="en-US" i="1" dirty="0">
                        <a:latin typeface="Cambria Math"/>
                      </a:rPr>
                      <m:t>&gt;</m:t>
                    </m:r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𝑚𝑖𝑛</m:t>
                        </m:r>
                      </m:sub>
                    </m:sSub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7000" y="4791670"/>
                <a:ext cx="2286000" cy="923330"/>
              </a:xfrm>
              <a:prstGeom prst="rect">
                <a:avLst/>
              </a:prstGeom>
              <a:blipFill>
                <a:blip r:embed="rId5"/>
                <a:stretch>
                  <a:fillRect l="-531" t="-2597" r="-1592" b="-844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92829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33400" y="-228600"/>
            <a:ext cx="7467600" cy="1219200"/>
          </a:xfrm>
        </p:spPr>
        <p:txBody>
          <a:bodyPr/>
          <a:lstStyle/>
          <a:p>
            <a:pPr algn="r"/>
            <a:r>
              <a:rPr lang="en-US" sz="3600" dirty="0" smtClean="0">
                <a:latin typeface="Calibri" panose="020F0502020204030204" pitchFamily="34" charset="0"/>
              </a:rPr>
              <a:t>Thickness &amp; Temperature Equations</a:t>
            </a:r>
            <a:endParaRPr lang="en-US" sz="3600" dirty="0">
              <a:latin typeface="Calibri" panose="020F0502020204030204" pitchFamily="34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9647308" y="3247253"/>
            <a:ext cx="184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28600" y="990600"/>
                <a:ext cx="5715000" cy="56552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Model for </a:t>
                </a:r>
                <a:r>
                  <a:rPr lang="en-US" b="1" i="1" dirty="0">
                    <a:latin typeface="Calibri" panose="020F0502020204030204" pitchFamily="34" charset="0"/>
                  </a:rPr>
                  <a:t>evolution of the boundaries </a:t>
                </a:r>
                <a:r>
                  <a:rPr lang="en-US" dirty="0">
                    <a:latin typeface="Calibri" panose="020F0502020204030204" pitchFamily="34" charset="0"/>
                  </a:rPr>
                  <a:t>(thickness evolution equation):</a:t>
                </a:r>
              </a:p>
              <a:p>
                <a:endParaRPr lang="en-US" sz="1000" dirty="0">
                  <a:latin typeface="Calibri" panose="020F050202020403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𝜕</m:t>
                          </m:r>
                          <m:r>
                            <a:rPr lang="en-US" i="1">
                              <a:latin typeface="Cambria Math"/>
                            </a:rPr>
                            <m:t>𝐻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𝜕</m:t>
                          </m:r>
                          <m:r>
                            <a:rPr lang="en-US" i="1">
                              <a:latin typeface="Cambria Math"/>
                            </a:rPr>
                            <m:t>𝑡</m:t>
                          </m:r>
                        </m:den>
                      </m:f>
                      <m:r>
                        <a:rPr lang="en-US" i="1">
                          <a:latin typeface="Cambria Math"/>
                        </a:rPr>
                        <m:t>=−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𝛻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b="1" i="1">
                                  <a:latin typeface="Cambria Math"/>
                                  <a:ea typeface="Cambria Math"/>
                                </a:rPr>
                                <m:t>𝒖</m:t>
                              </m:r>
                            </m:e>
                          </m:acc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𝐻</m:t>
                          </m:r>
                        </m:e>
                      </m:d>
                      <m:r>
                        <a:rPr lang="en-US" i="1">
                          <a:latin typeface="Cambria Math"/>
                          <a:ea typeface="Cambria Math"/>
                        </a:rPr>
                        <m:t>+</m:t>
                      </m:r>
                      <m:acc>
                        <m:accPr>
                          <m:chr m:val="̇"/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𝑏</m:t>
                          </m:r>
                        </m:e>
                      </m:acc>
                    </m:oMath>
                  </m:oMathPara>
                </a14:m>
                <a:endParaRPr lang="en-US" dirty="0" smtClean="0">
                  <a:latin typeface="Calibri" panose="020F0502020204030204" pitchFamily="34" charset="0"/>
                  <a:ea typeface="Cambria Math"/>
                </a:endParaRPr>
              </a:p>
              <a:p>
                <a:pPr algn="ctr"/>
                <a:endParaRPr lang="en-US" sz="1000" b="1" dirty="0">
                  <a:latin typeface="Calibri" panose="020F0502020204030204" pitchFamily="34" charset="0"/>
                  <a:ea typeface="Cambria Math"/>
                </a:endParaRPr>
              </a:p>
              <a:p>
                <a:r>
                  <a:rPr lang="en-US" dirty="0">
                    <a:latin typeface="Calibri" panose="020F0502020204030204" pitchFamily="34" charset="0"/>
                  </a:rPr>
                  <a:t>      where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/>
                            <a:ea typeface="Cambria Math"/>
                          </a:rPr>
                          <m:t>𝒖</m:t>
                        </m:r>
                      </m:e>
                    </m:acc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= vertically averaged velocity,</a:t>
                </a:r>
                <a:r>
                  <a:rPr lang="en-US" dirty="0" smtClean="0">
                    <a:latin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𝑏</m:t>
                        </m:r>
                      </m:e>
                    </m:acc>
                    <m:r>
                      <a:rPr lang="en-US" i="1" dirty="0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= surface mass </a:t>
                </a:r>
              </a:p>
              <a:p>
                <a:r>
                  <a:rPr lang="en-US" dirty="0">
                    <a:latin typeface="Calibri" panose="020F0502020204030204" pitchFamily="34" charset="0"/>
                  </a:rPr>
                  <a:t>       balance (conservation of mass).</a:t>
                </a:r>
              </a:p>
              <a:p>
                <a:endParaRPr lang="en-US" dirty="0" smtClean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i="1" dirty="0" smtClean="0">
                    <a:latin typeface="Calibri" panose="020F0502020204030204" pitchFamily="34" charset="0"/>
                  </a:rPr>
                  <a:t>Temperature equation </a:t>
                </a:r>
                <a:r>
                  <a:rPr lang="en-US" dirty="0" smtClean="0">
                    <a:latin typeface="Calibri" panose="020F0502020204030204" pitchFamily="34" charset="0"/>
                  </a:rPr>
                  <a:t>(advection-diffusion):</a:t>
                </a:r>
              </a:p>
              <a:p>
                <a:endParaRPr lang="en-US" sz="1000" dirty="0" smtClean="0">
                  <a:latin typeface="Calibri" panose="020F050202020403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/>
                          <a:ea typeface="Cambria Math"/>
                        </a:rPr>
                        <m:t>𝜌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𝑐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𝑇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𝛻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∙(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𝑘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𝛻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𝑇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)−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𝜌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𝑐</m:t>
                      </m:r>
                      <m:r>
                        <a:rPr lang="en-US" b="1" i="1" smtClean="0">
                          <a:latin typeface="Cambria Math"/>
                          <a:ea typeface="Cambria Math"/>
                        </a:rPr>
                        <m:t>𝒖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𝛻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𝑇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+2</m:t>
                      </m:r>
                      <m:acc>
                        <m:accPr>
                          <m:chr m:val="̇"/>
                          <m:ctrlPr>
                            <a:rPr lang="en-US" b="1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b="1" i="1" smtClean="0">
                              <a:latin typeface="Cambria Math"/>
                              <a:ea typeface="Cambria Math"/>
                            </a:rPr>
                            <m:t>𝝐</m:t>
                          </m:r>
                        </m:e>
                      </m:acc>
                      <m:r>
                        <a:rPr lang="en-US" b="1" i="1" smtClean="0">
                          <a:latin typeface="Cambria Math"/>
                          <a:ea typeface="Cambria Math"/>
                        </a:rPr>
                        <m:t>𝝈</m:t>
                      </m:r>
                    </m:oMath>
                  </m:oMathPara>
                </a14:m>
                <a:endParaRPr lang="en-US" b="1" dirty="0" smtClean="0">
                  <a:latin typeface="Calibri" panose="020F0502020204030204" pitchFamily="34" charset="0"/>
                  <a:ea typeface="Cambria Math"/>
                </a:endParaRPr>
              </a:p>
              <a:p>
                <a:pPr algn="ctr"/>
                <a:endParaRPr lang="en-US" sz="1000" b="1" dirty="0" smtClean="0">
                  <a:latin typeface="Calibri" panose="020F0502020204030204" pitchFamily="34" charset="0"/>
                  <a:ea typeface="Cambria Math"/>
                </a:endParaRPr>
              </a:p>
              <a:p>
                <a:r>
                  <a:rPr lang="en-US" dirty="0" smtClean="0">
                    <a:latin typeface="Calibri" panose="020F0502020204030204" pitchFamily="34" charset="0"/>
                  </a:rPr>
                  <a:t>     (energy balance). </a:t>
                </a:r>
                <a:endParaRPr lang="en-US" dirty="0">
                  <a:latin typeface="Calibri" panose="020F0502020204030204" pitchFamily="34" charset="0"/>
                </a:endParaRPr>
              </a:p>
              <a:p>
                <a:endParaRPr lang="en-US" b="1" dirty="0" smtClean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i="1" dirty="0" smtClean="0">
                    <a:latin typeface="Calibri" panose="020F0502020204030204" pitchFamily="34" charset="0"/>
                  </a:rPr>
                  <a:t>Flow factor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𝐴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in Glen’s law depends on temperature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𝑇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𝐴</m:t>
                    </m:r>
                    <m:r>
                      <a:rPr lang="en-US" i="1" dirty="0" smtClean="0">
                        <a:latin typeface="Cambria Math"/>
                      </a:rPr>
                      <m:t>=</m:t>
                    </m:r>
                    <m:r>
                      <a:rPr lang="en-US" i="1" dirty="0" smtClean="0">
                        <a:latin typeface="Cambria Math"/>
                      </a:rPr>
                      <m:t>𝐴</m:t>
                    </m:r>
                    <m:r>
                      <a:rPr lang="en-US" i="1" dirty="0" smtClean="0">
                        <a:latin typeface="Cambria Math"/>
                      </a:rPr>
                      <m:t>(</m:t>
                    </m:r>
                    <m:r>
                      <a:rPr lang="en-US" i="1" dirty="0" smtClean="0">
                        <a:latin typeface="Cambria Math"/>
                      </a:rPr>
                      <m:t>𝑇</m:t>
                    </m:r>
                    <m:r>
                      <a:rPr lang="en-US" i="1" dirty="0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 smtClean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Ice sheet </a:t>
                </a:r>
                <a:r>
                  <a:rPr lang="en-US" b="1" i="1" dirty="0" smtClean="0">
                    <a:latin typeface="Calibri" panose="020F0502020204030204" pitchFamily="34" charset="0"/>
                  </a:rPr>
                  <a:t>grows/retreats</a:t>
                </a:r>
                <a:r>
                  <a:rPr lang="en-US" dirty="0" smtClean="0">
                    <a:latin typeface="Calibri" panose="020F0502020204030204" pitchFamily="34" charset="0"/>
                  </a:rPr>
                  <a:t> depending on thickness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𝐻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.</a:t>
                </a:r>
              </a:p>
              <a:p>
                <a:endParaRPr lang="en-US" dirty="0">
                  <a:latin typeface="Calibri" panose="020F0502020204030204" pitchFamily="34" charset="0"/>
                </a:endParaRPr>
              </a:p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990600"/>
                <a:ext cx="5715000" cy="5655266"/>
              </a:xfrm>
              <a:prstGeom prst="rect">
                <a:avLst/>
              </a:prstGeom>
              <a:blipFill>
                <a:blip r:embed="rId2"/>
                <a:stretch>
                  <a:fillRect l="-747" t="-647" r="-5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819899" y="4233333"/>
                <a:ext cx="1447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latin typeface="Calibri" panose="020F0502020204030204" pitchFamily="34" charset="0"/>
                  </a:rPr>
                  <a:t>time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𝑡</m:t>
                    </m:r>
                    <m:r>
                      <a:rPr lang="en-US" b="0" i="0" baseline="-25000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 lang="en-US" baseline="-250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9899" y="4233333"/>
                <a:ext cx="1447800" cy="369332"/>
              </a:xfrm>
              <a:prstGeom prst="rect">
                <a:avLst/>
              </a:prstGeom>
              <a:blipFill>
                <a:blip r:embed="rId3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1635724"/>
            <a:ext cx="2548266" cy="24870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477000" y="4791670"/>
                <a:ext cx="2286000" cy="92333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latin typeface="Calibri" panose="020F0502020204030204" pitchFamily="34" charset="0"/>
                  </a:rPr>
                  <a:t>Ice-covered (“active”) cells shaded in white</a:t>
                </a:r>
              </a:p>
              <a:p>
                <a:pPr algn="ctr"/>
                <a:r>
                  <a:rPr lang="en-US" dirty="0" smtClean="0">
                    <a:latin typeface="Calibri" panose="020F05020202040302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𝐻</m:t>
                    </m:r>
                    <m:r>
                      <a:rPr lang="en-US" i="1" dirty="0">
                        <a:latin typeface="Cambria Math"/>
                      </a:rPr>
                      <m:t>&gt;</m:t>
                    </m:r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𝑚𝑖𝑛</m:t>
                        </m:r>
                      </m:sub>
                    </m:sSub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7000" y="4791670"/>
                <a:ext cx="2286000" cy="923330"/>
              </a:xfrm>
              <a:prstGeom prst="rect">
                <a:avLst/>
              </a:prstGeom>
              <a:blipFill>
                <a:blip r:embed="rId5"/>
                <a:stretch>
                  <a:fillRect l="-531" t="-2597" r="-1592" b="-844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8045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" name="Object 36"/>
          <p:cNvGraphicFramePr>
            <a:graphicFrameLocks noChangeAspect="1"/>
          </p:cNvGraphicFramePr>
          <p:nvPr>
            <p:extLst/>
          </p:nvPr>
        </p:nvGraphicFramePr>
        <p:xfrm>
          <a:off x="5880667" y="3760226"/>
          <a:ext cx="1619577" cy="4678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18" r:id="rId3" imgW="2285640" imgH="660240" progId="">
                  <p:embed/>
                </p:oleObj>
              </mc:Choice>
              <mc:Fallback>
                <p:oleObj r:id="rId3" imgW="2285640" imgH="660240" progId="">
                  <p:embed/>
                  <p:pic>
                    <p:nvPicPr>
                      <p:cNvPr id="37" name="Object 3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880667" y="3760226"/>
                        <a:ext cx="1619577" cy="4678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3955" name="Text Box 3"/>
          <p:cNvSpPr txBox="1">
            <a:spLocks noChangeArrowheads="1"/>
          </p:cNvSpPr>
          <p:nvPr/>
        </p:nvSpPr>
        <p:spPr bwMode="auto">
          <a:xfrm>
            <a:off x="304800" y="160867"/>
            <a:ext cx="78870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dirty="0" smtClean="0">
                <a:latin typeface="Calibri" pitchFamily="34" charset="0"/>
                <a:ea typeface="ＭＳ Ｐゴシック" charset="0"/>
              </a:rPr>
              <a:t>Summary of Ice Sheet Equations </a:t>
            </a:r>
            <a:r>
              <a:rPr lang="en-US" sz="3600" dirty="0">
                <a:latin typeface="Calibri" pitchFamily="34" charset="0"/>
                <a:ea typeface="ＭＳ Ｐゴシック" charset="0"/>
              </a:rPr>
              <a:t>&amp;</a:t>
            </a:r>
            <a:r>
              <a:rPr lang="en-US" sz="3600" dirty="0" smtClean="0">
                <a:latin typeface="Calibri" pitchFamily="34" charset="0"/>
                <a:ea typeface="ＭＳ Ｐゴシック" charset="0"/>
              </a:rPr>
              <a:t> Codes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6096" y="897551"/>
            <a:ext cx="882226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800" dirty="0" smtClean="0">
              <a:latin typeface="Calibri" panose="020F0502020204030204" pitchFamily="34" charset="0"/>
            </a:endParaRPr>
          </a:p>
          <a:p>
            <a:r>
              <a:rPr lang="en-US" b="1" dirty="0" smtClean="0">
                <a:solidFill>
                  <a:schemeClr val="accent1"/>
                </a:solidFill>
                <a:latin typeface="Calibri" pitchFamily="34" charset="0"/>
              </a:rPr>
              <a:t>Momentum Balance</a:t>
            </a:r>
            <a:r>
              <a:rPr lang="en-US" dirty="0" smtClean="0">
                <a:latin typeface="Calibri" pitchFamily="34" charset="0"/>
              </a:rPr>
              <a:t>: </a:t>
            </a:r>
            <a:r>
              <a:rPr lang="en-US" b="1" i="1" dirty="0" smtClean="0">
                <a:latin typeface="Calibri" pitchFamily="34" charset="0"/>
              </a:rPr>
              <a:t>First-Order Stokes </a:t>
            </a:r>
            <a:r>
              <a:rPr lang="en-US" dirty="0" smtClean="0">
                <a:latin typeface="Calibri" pitchFamily="34" charset="0"/>
              </a:rPr>
              <a:t>PDEs</a:t>
            </a:r>
            <a:endParaRPr lang="en-US" dirty="0">
              <a:latin typeface="Calibri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77333" y="1466988"/>
                <a:ext cx="3429000" cy="1117998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−</m:t>
                            </m:r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𝛻</m:t>
                            </m:r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∙(2</m:t>
                            </m:r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𝜇</m:t>
                            </m:r>
                            <m:acc>
                              <m:accPr>
                                <m:chr m:val="̇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accPr>
                              <m:e>
                                <m:r>
                                  <a:rPr lang="en-US" b="1" i="1" smtClean="0">
                                    <a:latin typeface="Cambria Math"/>
                                    <a:ea typeface="Cambria Math"/>
                                  </a:rPr>
                                  <m:t>𝝐</m:t>
                                </m:r>
                              </m:e>
                            </m:acc>
                            <m:r>
                              <a:rPr lang="en-US" b="0" i="1" baseline="-25000" smtClean="0">
                                <a:latin typeface="Cambria Math"/>
                              </a:rPr>
                              <m:t>1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)=−</m:t>
                            </m:r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𝜌</m:t>
                            </m:r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𝑔</m:t>
                            </m:r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/>
                                    <a:ea typeface="Cambria Math"/>
                                  </a:rPr>
                                  <m:t>𝜕</m:t>
                                </m:r>
                                <m:r>
                                  <a:rPr lang="en-US" b="0" i="1" smtClean="0">
                                    <a:latin typeface="Cambria Math"/>
                                    <a:ea typeface="Cambria Math"/>
                                  </a:rPr>
                                  <m:t>𝑠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/>
                                    <a:ea typeface="Cambria Math"/>
                                  </a:rPr>
                                  <m:t>𝜕</m:t>
                                </m:r>
                                <m:r>
                                  <a:rPr lang="en-US" b="0" i="1" smtClean="0">
                                    <a:latin typeface="Cambria Math"/>
                                    <a:ea typeface="Cambria Math"/>
                                  </a:rPr>
                                  <m:t>𝑥</m:t>
                                </m:r>
                              </m:den>
                            </m:f>
                          </m:e>
                          <m:e>
                            <m:r>
                              <a:rPr lang="en-US" i="1">
                                <a:latin typeface="Cambria Math"/>
                              </a:rPr>
                              <m:t>−</m:t>
                            </m:r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𝛻</m:t>
                            </m:r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∙(2</m:t>
                            </m:r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𝜇</m:t>
                            </m:r>
                            <m:acc>
                              <m:accPr>
                                <m:chr m:val="̇"/>
                                <m:ctrlPr>
                                  <a:rPr lang="en-US" b="1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accPr>
                              <m:e>
                                <m:r>
                                  <a:rPr lang="en-US" b="1" i="1">
                                    <a:latin typeface="Cambria Math"/>
                                    <a:ea typeface="Cambria Math"/>
                                  </a:rPr>
                                  <m:t>𝝐</m:t>
                                </m:r>
                              </m:e>
                            </m:acc>
                            <m:r>
                              <a:rPr lang="en-US" b="1" i="1" baseline="-25000" smtClean="0">
                                <a:latin typeface="Cambria Math"/>
                                <a:ea typeface="Cambria Math"/>
                              </a:rPr>
                              <m:t>𝟐</m:t>
                            </m:r>
                            <m:r>
                              <a:rPr lang="en-US" i="1">
                                <a:latin typeface="Cambria Math"/>
                              </a:rPr>
                              <m:t>)=−</m:t>
                            </m:r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𝜌</m:t>
                            </m:r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𝑔</m:t>
                            </m:r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/>
                                    <a:ea typeface="Cambria Math"/>
                                  </a:rPr>
                                  <m:t>𝜕</m:t>
                                </m:r>
                                <m:r>
                                  <a:rPr lang="en-US" i="1">
                                    <a:latin typeface="Cambria Math"/>
                                    <a:ea typeface="Cambria Math"/>
                                  </a:rPr>
                                  <m:t>𝑠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/>
                                    <a:ea typeface="Cambria Math"/>
                                  </a:rPr>
                                  <m:t>𝜕</m:t>
                                </m:r>
                                <m:r>
                                  <a:rPr lang="en-US" b="0" i="1" smtClean="0">
                                    <a:latin typeface="Cambria Math"/>
                                    <a:ea typeface="Cambria Math"/>
                                  </a:rPr>
                                  <m:t>𝑦</m:t>
                                </m:r>
                              </m:den>
                            </m:f>
                          </m:e>
                        </m:eqArr>
                      </m:e>
                    </m:d>
                  </m:oMath>
                </a14:m>
                <a:r>
                  <a:rPr lang="en-US" dirty="0" smtClean="0">
                    <a:latin typeface="Calibri" pitchFamily="34" charset="0"/>
                  </a:rPr>
                  <a:t>    ,   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/>
                        <a:ea typeface="Cambria Math"/>
                      </a:rPr>
                      <m:t>Ω</m:t>
                    </m:r>
                  </m:oMath>
                </a14:m>
                <a:endParaRPr lang="en-US" dirty="0" smtClean="0">
                  <a:latin typeface="Calibri" pitchFamily="34" charset="0"/>
                  <a:ea typeface="Cambria Math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333" y="1466988"/>
                <a:ext cx="3429000" cy="11179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152400" y="3810000"/>
            <a:ext cx="12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Calibri" pitchFamily="34" charset="0"/>
              </a:rPr>
              <a:t>Albany/FELIX</a:t>
            </a:r>
            <a:endParaRPr lang="en-US" sz="1600" dirty="0">
              <a:solidFill>
                <a:schemeClr val="bg1"/>
              </a:solidFill>
              <a:latin typeface="Calibri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76200" y="2520534"/>
                <a:ext cx="8001000" cy="6798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 smtClean="0">
                    <a:latin typeface="Calibri" panose="020F0502020204030204" pitchFamily="34" charset="0"/>
                  </a:rPr>
                  <a:t> </a:t>
                </a:r>
                <a:r>
                  <a:rPr lang="en-US" dirty="0">
                    <a:latin typeface="Calibri" pitchFamily="34" charset="0"/>
                  </a:rPr>
                  <a:t>w</a:t>
                </a:r>
                <a:r>
                  <a:rPr lang="en-US" dirty="0" smtClean="0">
                    <a:latin typeface="Calibri" pitchFamily="34" charset="0"/>
                  </a:rPr>
                  <a:t>ith </a:t>
                </a:r>
                <a:r>
                  <a:rPr lang="en-US" b="1" i="1" dirty="0" smtClean="0">
                    <a:latin typeface="Calibri" pitchFamily="34" charset="0"/>
                  </a:rPr>
                  <a:t>Glen’s law </a:t>
                </a:r>
                <a:r>
                  <a:rPr lang="en-US" dirty="0" smtClean="0">
                    <a:latin typeface="Calibri" pitchFamily="34" charset="0"/>
                  </a:rPr>
                  <a:t>viscosity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  <a:ea typeface="Cambria Math"/>
                      </a:rPr>
                      <m:t>𝜇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  <a:ea typeface="Cambria Math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/>
                            <a:ea typeface="Cambria Math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𝐴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  <m:t>(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  <m:t>𝑇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  <m:t>)</m:t>
                            </m:r>
                          </m:e>
                          <m:sup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/>
                                    <a:ea typeface="Cambria Math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3</m:t>
                                </m:r>
                              </m:den>
                            </m:f>
                          </m:sup>
                        </m:sSup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/>
                                    <a:ea typeface="Cambria Math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</m:den>
                            </m:f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latin typeface="Cambria Math"/>
                                    <a:ea typeface="Cambria Math"/>
                                  </a:rPr>
                                  <m:t>𝑖</m:t>
                                </m:r>
                                <m:r>
                                  <a:rPr lang="en-US" i="1">
                                    <a:latin typeface="Cambria Math"/>
                                    <a:ea typeface="Cambria Math"/>
                                  </a:rPr>
                                  <m:t>𝑗</m:t>
                                </m:r>
                              </m:sub>
                              <m:sup/>
                              <m:e>
                                <m:acc>
                                  <m:accPr>
                                    <m:chr m:val="̇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1" i="1">
                                        <a:latin typeface="Cambria Math"/>
                                        <a:ea typeface="Cambria Math"/>
                                      </a:rPr>
                                      <m:t>𝝐</m:t>
                                    </m:r>
                                  </m:e>
                                </m:acc>
                                <m:r>
                                  <a:rPr lang="en-US" i="1" baseline="-25000">
                                    <a:latin typeface="Cambria Math"/>
                                    <a:ea typeface="Cambria Math"/>
                                  </a:rPr>
                                  <m:t>𝑖𝑗</m:t>
                                </m:r>
                                <m:r>
                                  <a:rPr lang="en-US" i="1" baseline="30000"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</m:e>
                            </m:nary>
                          </m:e>
                        </m:d>
                      </m:e>
                      <m:sup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</m:sup>
                    </m:sSup>
                  </m:oMath>
                </a14:m>
                <a:r>
                  <a:rPr lang="en-US" dirty="0" smtClean="0">
                    <a:latin typeface="Calibri" pitchFamily="34" charset="0"/>
                  </a:rPr>
                  <a:t>. </a:t>
                </a:r>
                <a:endParaRPr lang="en-US" dirty="0">
                  <a:latin typeface="Calibri" pitchFamily="34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2520534"/>
                <a:ext cx="8001000" cy="679866"/>
              </a:xfrm>
              <a:prstGeom prst="rect">
                <a:avLst/>
              </a:prstGeom>
              <a:blipFill>
                <a:blip r:embed="rId6"/>
                <a:stretch>
                  <a:fillRect l="-381" b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76200" y="3408672"/>
            <a:ext cx="882226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800" dirty="0" smtClean="0">
              <a:latin typeface="Calibri" panose="020F0502020204030204" pitchFamily="34" charset="0"/>
            </a:endParaRPr>
          </a:p>
          <a:p>
            <a:r>
              <a:rPr lang="en-US" b="1" dirty="0" smtClean="0">
                <a:solidFill>
                  <a:schemeClr val="accent1"/>
                </a:solidFill>
                <a:latin typeface="Calibri" pitchFamily="34" charset="0"/>
              </a:rPr>
              <a:t>Conservation of Mass</a:t>
            </a:r>
            <a:r>
              <a:rPr lang="en-US" dirty="0" smtClean="0">
                <a:latin typeface="Calibri" pitchFamily="34" charset="0"/>
              </a:rPr>
              <a:t>: </a:t>
            </a:r>
            <a:r>
              <a:rPr lang="en-US" b="1" i="1" dirty="0" smtClean="0">
                <a:latin typeface="Calibri" pitchFamily="34" charset="0"/>
              </a:rPr>
              <a:t>thickness</a:t>
            </a:r>
            <a:r>
              <a:rPr lang="en-US" dirty="0" smtClean="0">
                <a:latin typeface="Calibri" pitchFamily="34" charset="0"/>
              </a:rPr>
              <a:t> evolution PDE </a:t>
            </a:r>
            <a:endParaRPr lang="en-US" dirty="0">
              <a:latin typeface="Calibri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058333" y="4029184"/>
                <a:ext cx="2904067" cy="61901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𝜕</m:t>
                          </m:r>
                          <m:r>
                            <a:rPr lang="en-US" i="1">
                              <a:latin typeface="Cambria Math"/>
                            </a:rPr>
                            <m:t>h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𝜕</m:t>
                          </m:r>
                          <m:r>
                            <a:rPr lang="en-US" i="1">
                              <a:latin typeface="Cambria Math"/>
                            </a:rPr>
                            <m:t>𝑡</m:t>
                          </m:r>
                        </m:den>
                      </m:f>
                      <m:r>
                        <a:rPr lang="en-US" i="1">
                          <a:latin typeface="Cambria Math"/>
                        </a:rPr>
                        <m:t>=−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𝛻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b="1" i="1">
                                  <a:latin typeface="Cambria Math"/>
                                  <a:ea typeface="Cambria Math"/>
                                </a:rPr>
                                <m:t>𝒖</m:t>
                              </m:r>
                            </m:e>
                          </m:acc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h</m:t>
                          </m:r>
                        </m:e>
                      </m:d>
                      <m:r>
                        <a:rPr lang="en-US" i="1">
                          <a:latin typeface="Cambria Math"/>
                          <a:ea typeface="Cambria Math"/>
                        </a:rPr>
                        <m:t>+</m:t>
                      </m:r>
                      <m:acc>
                        <m:accPr>
                          <m:chr m:val="̇"/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𝑏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8333" y="4029184"/>
                <a:ext cx="2904067" cy="61901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/>
          <p:cNvSpPr txBox="1"/>
          <p:nvPr/>
        </p:nvSpPr>
        <p:spPr>
          <a:xfrm>
            <a:off x="76096" y="4701084"/>
            <a:ext cx="882226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800" dirty="0" smtClean="0">
              <a:latin typeface="Calibri" panose="020F0502020204030204" pitchFamily="34" charset="0"/>
            </a:endParaRPr>
          </a:p>
          <a:p>
            <a:r>
              <a:rPr lang="en-US" b="1" dirty="0" smtClean="0">
                <a:solidFill>
                  <a:schemeClr val="accent1"/>
                </a:solidFill>
                <a:latin typeface="Calibri" pitchFamily="34" charset="0"/>
              </a:rPr>
              <a:t>Energy Balance</a:t>
            </a:r>
            <a:r>
              <a:rPr lang="en-US" dirty="0" smtClean="0">
                <a:latin typeface="Calibri" pitchFamily="34" charset="0"/>
              </a:rPr>
              <a:t>: </a:t>
            </a:r>
            <a:r>
              <a:rPr lang="en-US" b="1" i="1" dirty="0" smtClean="0">
                <a:latin typeface="Calibri" pitchFamily="34" charset="0"/>
              </a:rPr>
              <a:t>temperature</a:t>
            </a:r>
            <a:r>
              <a:rPr lang="en-US" dirty="0" smtClean="0">
                <a:latin typeface="Calibri" pitchFamily="34" charset="0"/>
              </a:rPr>
              <a:t> advection-diffusion PDE</a:t>
            </a:r>
            <a:endParaRPr lang="en-US" dirty="0">
              <a:latin typeface="Calibri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838200" y="5476984"/>
                <a:ext cx="3962400" cy="619016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  <a:ea typeface="Cambria Math"/>
                        </a:rPr>
                        <m:t>𝜌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𝑐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𝑇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  <m:r>
                        <a:rPr lang="en-US" i="1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𝛻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∙(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𝑘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𝛻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𝑇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)−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𝜌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𝑐</m:t>
                      </m:r>
                      <m:r>
                        <a:rPr lang="en-US" b="1" i="1">
                          <a:latin typeface="Cambria Math"/>
                          <a:ea typeface="Cambria Math"/>
                        </a:rPr>
                        <m:t>𝒖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𝛻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𝑇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+2</m:t>
                      </m:r>
                      <m:acc>
                        <m:accPr>
                          <m:chr m:val="̇"/>
                          <m:ctrlPr>
                            <a:rPr lang="en-US" b="1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b="1" i="1">
                              <a:latin typeface="Cambria Math"/>
                              <a:ea typeface="Cambria Math"/>
                            </a:rPr>
                            <m:t>𝝐</m:t>
                          </m:r>
                        </m:e>
                      </m:acc>
                      <m:r>
                        <a:rPr lang="en-US" b="1" i="1">
                          <a:latin typeface="Cambria Math"/>
                          <a:ea typeface="Cambria Math"/>
                        </a:rPr>
                        <m:t>𝝈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476984"/>
                <a:ext cx="3962400" cy="61901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ight Brace 23"/>
          <p:cNvSpPr/>
          <p:nvPr/>
        </p:nvSpPr>
        <p:spPr>
          <a:xfrm>
            <a:off x="5334000" y="897551"/>
            <a:ext cx="990600" cy="2511121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Brace 25"/>
          <p:cNvSpPr/>
          <p:nvPr/>
        </p:nvSpPr>
        <p:spPr>
          <a:xfrm>
            <a:off x="5334000" y="3661079"/>
            <a:ext cx="990600" cy="2511121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1" descr="image00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449" y="1219200"/>
            <a:ext cx="1325151" cy="691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6383398" y="1891428"/>
            <a:ext cx="2614521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>
                <a:latin typeface="Calibri" panose="020F0502020204030204" pitchFamily="34" charset="0"/>
              </a:rPr>
              <a:t>Albany/FELIX</a:t>
            </a:r>
            <a:endParaRPr lang="en-US" sz="2800" i="1" dirty="0">
              <a:latin typeface="Calibri" panose="020F0502020204030204" pitchFamily="34" charset="0"/>
            </a:endParaRPr>
          </a:p>
        </p:txBody>
      </p:sp>
      <p:pic>
        <p:nvPicPr>
          <p:cNvPr id="31" name="Picture 20" descr="trilinos_ov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0154" y="2584986"/>
            <a:ext cx="1265933" cy="70749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7087644" y="791272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Code: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253953" name="TextBox 253952"/>
          <p:cNvSpPr txBox="1"/>
          <p:nvPr/>
        </p:nvSpPr>
        <p:spPr>
          <a:xfrm>
            <a:off x="6464195" y="4358315"/>
            <a:ext cx="2533724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>
                <a:latin typeface="Calibri" panose="020F0502020204030204" pitchFamily="34" charset="0"/>
              </a:rPr>
              <a:t>CISM/Albany</a:t>
            </a:r>
          </a:p>
          <a:p>
            <a:pPr algn="ctr"/>
            <a:r>
              <a:rPr lang="en-US" sz="2800" i="1" dirty="0" smtClean="0">
                <a:latin typeface="Calibri" panose="020F0502020204030204" pitchFamily="34" charset="0"/>
              </a:rPr>
              <a:t>MPAS/Albany</a:t>
            </a:r>
            <a:endParaRPr lang="en-US" sz="2800" i="1" dirty="0">
              <a:latin typeface="Calibri" panose="020F0502020204030204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310" y="5502889"/>
            <a:ext cx="1413619" cy="65888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53954" name="Object 253953"/>
          <p:cNvGraphicFramePr>
            <a:graphicFrameLocks noChangeAspect="1"/>
          </p:cNvGraphicFramePr>
          <p:nvPr/>
        </p:nvGraphicFramePr>
        <p:xfrm>
          <a:off x="7554210" y="3648591"/>
          <a:ext cx="1584792" cy="5825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19" r:id="rId12" imgW="4698360" imgH="1726920" progId="">
                  <p:embed/>
                </p:oleObj>
              </mc:Choice>
              <mc:Fallback>
                <p:oleObj r:id="rId12" imgW="4698360" imgH="1726920" progId="">
                  <p:embed/>
                  <p:pic>
                    <p:nvPicPr>
                      <p:cNvPr id="253954" name="Object 253953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554210" y="3648591"/>
                        <a:ext cx="1584792" cy="5825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303964" y="944309"/>
            <a:ext cx="58955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C++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053117" y="5666508"/>
            <a:ext cx="88108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Fortran</a:t>
            </a:r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810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0" name="Straight Connector 79"/>
          <p:cNvCxnSpPr/>
          <p:nvPr/>
        </p:nvCxnSpPr>
        <p:spPr>
          <a:xfrm>
            <a:off x="4379189" y="1088886"/>
            <a:ext cx="0" cy="527170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" y="-228600"/>
            <a:ext cx="8633478" cy="1295400"/>
          </a:xfrm>
        </p:spPr>
        <p:txBody>
          <a:bodyPr/>
          <a:lstStyle/>
          <a:p>
            <a:pPr algn="l"/>
            <a:r>
              <a:rPr lang="en-US" sz="36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CISM-Albany</a:t>
            </a:r>
            <a:r>
              <a:rPr lang="en-US" sz="3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and </a:t>
            </a:r>
            <a:r>
              <a:rPr lang="en-US" sz="36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MPAS-Albany</a:t>
            </a:r>
            <a:endParaRPr lang="en-US" sz="3600" i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40848" y="6083587"/>
            <a:ext cx="685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+mn-lt"/>
              </a:rPr>
              <a:t>7/20</a:t>
            </a:r>
            <a:endParaRPr lang="en-US" sz="1200" dirty="0">
              <a:latin typeface="+mn-lt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483248" y="1233621"/>
            <a:ext cx="1791882" cy="5232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latin typeface="Calibri" panose="020F0502020204030204" pitchFamily="34" charset="0"/>
              </a:rPr>
              <a:t>Albany/FELIX </a:t>
            </a:r>
            <a:r>
              <a:rPr lang="en-US" sz="1600" dirty="0" smtClean="0">
                <a:latin typeface="Calibri" panose="020F0502020204030204" pitchFamily="34" charset="0"/>
              </a:rPr>
              <a:t>(C++)</a:t>
            </a:r>
          </a:p>
          <a:p>
            <a:pPr algn="ctr"/>
            <a:r>
              <a:rPr lang="en-US" sz="1200" dirty="0" smtClean="0">
                <a:latin typeface="Calibri" panose="020F0502020204030204" pitchFamily="34" charset="0"/>
              </a:rPr>
              <a:t>velocity solve</a:t>
            </a:r>
            <a:endParaRPr lang="en-US" sz="1200" dirty="0">
              <a:latin typeface="Calibri" panose="020F050202020403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6273" y="2099508"/>
            <a:ext cx="1842446" cy="89255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latin typeface="Calibri" panose="020F0502020204030204" pitchFamily="34" charset="0"/>
              </a:rPr>
              <a:t>CISM</a:t>
            </a:r>
            <a:r>
              <a:rPr lang="en-US" sz="1600" dirty="0" smtClean="0">
                <a:latin typeface="Calibri" panose="020F0502020204030204" pitchFamily="34" charset="0"/>
              </a:rPr>
              <a:t> (Fortran)</a:t>
            </a:r>
          </a:p>
          <a:p>
            <a:pPr algn="ctr"/>
            <a:r>
              <a:rPr lang="en-US" sz="1200" dirty="0" smtClean="0">
                <a:latin typeface="Calibri" panose="020F0502020204030204" pitchFamily="34" charset="0"/>
              </a:rPr>
              <a:t>Thickness evolution,  temperature solve, coupling to CESM</a:t>
            </a:r>
            <a:endParaRPr lang="en-US" sz="1200" dirty="0">
              <a:latin typeface="Calibri" panose="020F050202020403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05603" y="1207532"/>
            <a:ext cx="1383786" cy="338554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Calibri" panose="020F0502020204030204" pitchFamily="34" charset="0"/>
              </a:rPr>
              <a:t>c</a:t>
            </a:r>
            <a:r>
              <a:rPr lang="en-US" sz="1600" dirty="0" err="1" smtClean="0">
                <a:latin typeface="Calibri" panose="020F0502020204030204" pitchFamily="34" charset="0"/>
              </a:rPr>
              <a:t>ism_driver</a:t>
            </a:r>
            <a:endParaRPr lang="en-US" sz="1600" dirty="0">
              <a:latin typeface="Calibri" panose="020F050202020403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340248" y="2239089"/>
            <a:ext cx="1842446" cy="83099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alibri" panose="020F0502020204030204" pitchFamily="34" charset="0"/>
              </a:rPr>
              <a:t>C++/</a:t>
            </a:r>
            <a:r>
              <a:rPr lang="en-US" sz="1600" dirty="0">
                <a:latin typeface="Calibri" panose="020F0502020204030204" pitchFamily="34" charset="0"/>
              </a:rPr>
              <a:t>Fortran</a:t>
            </a:r>
            <a:r>
              <a:rPr lang="en-US" sz="1600" dirty="0" smtClean="0">
                <a:latin typeface="Calibri" panose="020F0502020204030204" pitchFamily="34" charset="0"/>
              </a:rPr>
              <a:t> Interface, Mesh Conversion</a:t>
            </a:r>
            <a:endParaRPr lang="en-US" sz="1200" dirty="0">
              <a:latin typeface="Calibri" panose="020F050202020403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827579" y="1931313"/>
            <a:ext cx="1989669" cy="113877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latin typeface="Calibri" panose="020F0502020204030204" pitchFamily="34" charset="0"/>
              </a:rPr>
              <a:t>MPAS Land-Ice </a:t>
            </a:r>
            <a:r>
              <a:rPr lang="en-US" sz="1600" dirty="0" smtClean="0">
                <a:latin typeface="Calibri" panose="020F0502020204030204" pitchFamily="34" charset="0"/>
              </a:rPr>
              <a:t>(Fortran)</a:t>
            </a:r>
          </a:p>
          <a:p>
            <a:pPr algn="ctr"/>
            <a:r>
              <a:rPr lang="en-US" sz="1200" dirty="0" smtClean="0">
                <a:latin typeface="Calibri" panose="020F0502020204030204" pitchFamily="34" charset="0"/>
              </a:rPr>
              <a:t>Thickness evolution,  </a:t>
            </a:r>
          </a:p>
          <a:p>
            <a:pPr algn="ctr"/>
            <a:r>
              <a:rPr lang="en-US" sz="1200" dirty="0" smtClean="0">
                <a:latin typeface="Calibri" panose="020F0502020204030204" pitchFamily="34" charset="0"/>
              </a:rPr>
              <a:t>temperature solve, </a:t>
            </a:r>
          </a:p>
          <a:p>
            <a:pPr algn="ctr"/>
            <a:r>
              <a:rPr lang="en-US" sz="1200" dirty="0" smtClean="0">
                <a:latin typeface="Calibri" panose="020F0502020204030204" pitchFamily="34" charset="0"/>
              </a:rPr>
              <a:t>coupling to DOE-ESM</a:t>
            </a:r>
            <a:endParaRPr lang="en-US" sz="1200" dirty="0">
              <a:latin typeface="Calibri" panose="020F050202020403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626248" y="2239089"/>
            <a:ext cx="1842446" cy="83099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alibri" panose="020F0502020204030204" pitchFamily="34" charset="0"/>
              </a:rPr>
              <a:t>C++/Fortran Interface, Mesh Conversion</a:t>
            </a:r>
            <a:endParaRPr lang="en-US" sz="1200" dirty="0">
              <a:latin typeface="Calibri" panose="020F050202020403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979980" y="1227500"/>
            <a:ext cx="1676400" cy="338554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latin typeface="Calibri" panose="020F0502020204030204" pitchFamily="34" charset="0"/>
              </a:rPr>
              <a:t>LandIce_model</a:t>
            </a:r>
            <a:endParaRPr lang="en-US" sz="1600" dirty="0">
              <a:latin typeface="Calibri" panose="020F0502020204030204" pitchFamily="34" charset="0"/>
            </a:endParaRPr>
          </a:p>
        </p:txBody>
      </p:sp>
      <p:cxnSp>
        <p:nvCxnSpPr>
          <p:cNvPr id="3" name="Straight Arrow Connector 2"/>
          <p:cNvCxnSpPr>
            <a:endCxn id="57" idx="0"/>
          </p:cNvCxnSpPr>
          <p:nvPr/>
        </p:nvCxnSpPr>
        <p:spPr>
          <a:xfrm>
            <a:off x="997496" y="1546086"/>
            <a:ext cx="0" cy="55342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endCxn id="61" idx="0"/>
          </p:cNvCxnSpPr>
          <p:nvPr/>
        </p:nvCxnSpPr>
        <p:spPr>
          <a:xfrm>
            <a:off x="7818180" y="1566054"/>
            <a:ext cx="4234" cy="36525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>
            <a:off x="1918719" y="2536686"/>
            <a:ext cx="421529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 flipH="1">
            <a:off x="6468694" y="2536686"/>
            <a:ext cx="34972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 flipV="1">
            <a:off x="4016648" y="1756842"/>
            <a:ext cx="0" cy="48224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 flipV="1">
            <a:off x="4778648" y="1748683"/>
            <a:ext cx="0" cy="48320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2035448" y="838200"/>
            <a:ext cx="990600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>
                <a:latin typeface="Calibri" panose="020F0502020204030204" pitchFamily="34" charset="0"/>
              </a:rPr>
              <a:t>CISM-Albany</a:t>
            </a:r>
            <a:endParaRPr lang="en-US" sz="2000" b="1" i="1" dirty="0">
              <a:latin typeface="Calibri" panose="020F0502020204030204" pitchFamily="34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5637067" y="838200"/>
            <a:ext cx="1275181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>
                <a:latin typeface="Calibri" panose="020F0502020204030204" pitchFamily="34" charset="0"/>
              </a:rPr>
              <a:t>MPAS-Albany</a:t>
            </a:r>
            <a:endParaRPr lang="en-US" sz="2000" b="1" i="1" dirty="0">
              <a:latin typeface="Calibri" panose="020F0502020204030204" pitchFamily="34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1918719" y="4128733"/>
            <a:ext cx="24156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Structured hexahedral meshes (rectangles extruded to hexes).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4397648" y="3146286"/>
            <a:ext cx="312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Tetrahedral meshes (dual of </a:t>
            </a:r>
            <a:r>
              <a:rPr lang="en-US" dirty="0" err="1" smtClean="0">
                <a:latin typeface="Calibri" panose="020F0502020204030204" pitchFamily="34" charset="0"/>
              </a:rPr>
              <a:t>hexaganonal</a:t>
            </a:r>
            <a:r>
              <a:rPr lang="en-US" dirty="0" smtClean="0">
                <a:latin typeface="Calibri" panose="020F0502020204030204" pitchFamily="34" charset="0"/>
              </a:rPr>
              <a:t> mesh, 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</a:rPr>
              <a:t>extruded to </a:t>
            </a:r>
            <a:r>
              <a:rPr lang="en-US" dirty="0" err="1" smtClean="0">
                <a:latin typeface="Calibri" panose="020F0502020204030204" pitchFamily="34" charset="0"/>
              </a:rPr>
              <a:t>tets</a:t>
            </a:r>
            <a:r>
              <a:rPr lang="en-US" dirty="0" smtClean="0">
                <a:latin typeface="Calibri" panose="020F0502020204030204" pitchFamily="34" charset="0"/>
              </a:rPr>
              <a:t>).</a:t>
            </a:r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92" name="Picture 91" descr="jakob_ascii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70" y="3956648"/>
            <a:ext cx="1627451" cy="1366904"/>
          </a:xfrm>
          <a:prstGeom prst="rect">
            <a:avLst/>
          </a:prstGeom>
        </p:spPr>
      </p:pic>
      <p:pic>
        <p:nvPicPr>
          <p:cNvPr id="9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73848" y="4075926"/>
            <a:ext cx="1371600" cy="164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" name="Picture 93" descr="jakob_mpas_constT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848" y="4140565"/>
            <a:ext cx="1837268" cy="154242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862276" y="5776555"/>
            <a:ext cx="7650172" cy="646331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latin typeface="Calibri" pitchFamily="34" charset="0"/>
              </a:rPr>
              <a:t>Albany/FELIX</a:t>
            </a:r>
            <a:r>
              <a:rPr lang="en-US" dirty="0" smtClean="0">
                <a:latin typeface="Calibri" pitchFamily="34" charset="0"/>
              </a:rPr>
              <a:t> has been coupled to two land ice </a:t>
            </a:r>
            <a:r>
              <a:rPr lang="en-US" dirty="0" err="1" smtClean="0">
                <a:latin typeface="Calibri" pitchFamily="34" charset="0"/>
              </a:rPr>
              <a:t>dycores</a:t>
            </a:r>
            <a:r>
              <a:rPr lang="en-US" dirty="0" smtClean="0">
                <a:latin typeface="Calibri" pitchFamily="34" charset="0"/>
              </a:rPr>
              <a:t>: </a:t>
            </a:r>
            <a:r>
              <a:rPr lang="en-US" b="1" dirty="0" smtClean="0">
                <a:latin typeface="Calibri" pitchFamily="34" charset="0"/>
              </a:rPr>
              <a:t>C</a:t>
            </a:r>
            <a:r>
              <a:rPr lang="en-US" dirty="0" smtClean="0">
                <a:latin typeface="Calibri" pitchFamily="34" charset="0"/>
              </a:rPr>
              <a:t>ommunity </a:t>
            </a:r>
            <a:r>
              <a:rPr lang="en-US" b="1" dirty="0" smtClean="0">
                <a:latin typeface="Calibri" pitchFamily="34" charset="0"/>
              </a:rPr>
              <a:t>I</a:t>
            </a:r>
            <a:r>
              <a:rPr lang="en-US" dirty="0" smtClean="0">
                <a:latin typeface="Calibri" pitchFamily="34" charset="0"/>
              </a:rPr>
              <a:t>ce </a:t>
            </a:r>
            <a:r>
              <a:rPr lang="en-US" b="1" dirty="0" smtClean="0">
                <a:latin typeface="Calibri" pitchFamily="34" charset="0"/>
              </a:rPr>
              <a:t>S</a:t>
            </a:r>
            <a:r>
              <a:rPr lang="en-US" dirty="0" smtClean="0">
                <a:latin typeface="Calibri" pitchFamily="34" charset="0"/>
              </a:rPr>
              <a:t>heet </a:t>
            </a:r>
            <a:r>
              <a:rPr lang="en-US" b="1" dirty="0" smtClean="0">
                <a:latin typeface="Calibri" pitchFamily="34" charset="0"/>
              </a:rPr>
              <a:t>M</a:t>
            </a:r>
            <a:r>
              <a:rPr lang="en-US" dirty="0" smtClean="0">
                <a:latin typeface="Calibri" pitchFamily="34" charset="0"/>
              </a:rPr>
              <a:t>odel (</a:t>
            </a:r>
            <a:r>
              <a:rPr lang="en-US" b="1" i="1" dirty="0" smtClean="0">
                <a:latin typeface="Calibri" pitchFamily="34" charset="0"/>
              </a:rPr>
              <a:t>CISM</a:t>
            </a:r>
            <a:r>
              <a:rPr lang="en-US" dirty="0" smtClean="0">
                <a:latin typeface="Calibri" pitchFamily="34" charset="0"/>
              </a:rPr>
              <a:t>) and </a:t>
            </a:r>
            <a:r>
              <a:rPr lang="en-US" b="1" dirty="0" smtClean="0">
                <a:latin typeface="Calibri" pitchFamily="34" charset="0"/>
              </a:rPr>
              <a:t>M</a:t>
            </a:r>
            <a:r>
              <a:rPr lang="en-US" dirty="0" smtClean="0">
                <a:latin typeface="Calibri" pitchFamily="34" charset="0"/>
              </a:rPr>
              <a:t>odel for </a:t>
            </a:r>
            <a:r>
              <a:rPr lang="en-US" b="1" dirty="0" smtClean="0">
                <a:latin typeface="Calibri" pitchFamily="34" charset="0"/>
              </a:rPr>
              <a:t>P</a:t>
            </a:r>
            <a:r>
              <a:rPr lang="en-US" dirty="0" smtClean="0">
                <a:latin typeface="Calibri" pitchFamily="34" charset="0"/>
              </a:rPr>
              <a:t>rediction </a:t>
            </a:r>
            <a:r>
              <a:rPr lang="en-US" b="1" dirty="0" smtClean="0">
                <a:latin typeface="Calibri" pitchFamily="34" charset="0"/>
              </a:rPr>
              <a:t>A</a:t>
            </a:r>
            <a:r>
              <a:rPr lang="en-US" dirty="0" smtClean="0">
                <a:latin typeface="Calibri" pitchFamily="34" charset="0"/>
              </a:rPr>
              <a:t>cross </a:t>
            </a:r>
            <a:r>
              <a:rPr lang="en-US" b="1" dirty="0" smtClean="0">
                <a:latin typeface="Calibri" pitchFamily="34" charset="0"/>
              </a:rPr>
              <a:t>S</a:t>
            </a:r>
            <a:r>
              <a:rPr lang="en-US" dirty="0" smtClean="0">
                <a:latin typeface="Calibri" pitchFamily="34" charset="0"/>
              </a:rPr>
              <a:t>cales for Land-Ice (</a:t>
            </a:r>
            <a:r>
              <a:rPr lang="en-US" b="1" i="1" dirty="0" smtClean="0">
                <a:latin typeface="Calibri" pitchFamily="34" charset="0"/>
              </a:rPr>
              <a:t>MPAS</a:t>
            </a:r>
            <a:r>
              <a:rPr lang="en-US" dirty="0" smtClean="0">
                <a:latin typeface="Calibri" pitchFamily="34" charset="0"/>
              </a:rPr>
              <a:t>) </a:t>
            </a:r>
            <a:endParaRPr lang="en-US" dirty="0">
              <a:latin typeface="Calibri" pitchFamily="34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3635648" y="1756842"/>
            <a:ext cx="0" cy="45147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5083448" y="1748683"/>
            <a:ext cx="0" cy="48320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1918719" y="2841486"/>
            <a:ext cx="42153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6455048" y="2841486"/>
            <a:ext cx="3810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521848" y="3374886"/>
            <a:ext cx="1273448" cy="338554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</a:rPr>
              <a:t>o</a:t>
            </a:r>
            <a:r>
              <a:rPr lang="en-US" sz="1600" dirty="0" smtClean="0">
                <a:latin typeface="Calibri" panose="020F0502020204030204" pitchFamily="34" charset="0"/>
              </a:rPr>
              <a:t>utput file</a:t>
            </a:r>
            <a:endParaRPr lang="en-US" sz="1600" dirty="0">
              <a:latin typeface="Calibri" panose="020F050202020403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6200" y="3417332"/>
            <a:ext cx="1273448" cy="338554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</a:rPr>
              <a:t>o</a:t>
            </a:r>
            <a:r>
              <a:rPr lang="en-US" sz="1600" dirty="0" smtClean="0">
                <a:latin typeface="Calibri" panose="020F0502020204030204" pitchFamily="34" charset="0"/>
              </a:rPr>
              <a:t>utput file</a:t>
            </a:r>
            <a:endParaRPr lang="en-US" sz="1600" dirty="0">
              <a:latin typeface="Calibri" panose="020F0502020204030204" pitchFamily="34" charset="0"/>
            </a:endParaRPr>
          </a:p>
        </p:txBody>
      </p:sp>
      <p:cxnSp>
        <p:nvCxnSpPr>
          <p:cNvPr id="44" name="Straight Arrow Connector 43"/>
          <p:cNvCxnSpPr>
            <a:endCxn id="43" idx="0"/>
          </p:cNvCxnSpPr>
          <p:nvPr/>
        </p:nvCxnSpPr>
        <p:spPr>
          <a:xfrm>
            <a:off x="712924" y="2993886"/>
            <a:ext cx="0" cy="42344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8131448" y="3070086"/>
            <a:ext cx="0" cy="304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7352484"/>
              </p:ext>
            </p:extLst>
          </p:nvPr>
        </p:nvGraphicFramePr>
        <p:xfrm>
          <a:off x="2245589" y="3425466"/>
          <a:ext cx="1619577" cy="4678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37" r:id="rId7" imgW="2285640" imgH="660240" progId="">
                  <p:embed/>
                </p:oleObj>
              </mc:Choice>
              <mc:Fallback>
                <p:oleObj r:id="rId7" imgW="2285640" imgH="660240" progId="">
                  <p:embed/>
                  <p:pic>
                    <p:nvPicPr>
                      <p:cNvPr id="37" name="Object 36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245589" y="3425466"/>
                        <a:ext cx="1619577" cy="4678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5683" y="4480205"/>
            <a:ext cx="1413619" cy="65888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7918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09800" y="1600200"/>
            <a:ext cx="495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Calibri" panose="020F0502020204030204" pitchFamily="34" charset="0"/>
              </a:rPr>
              <a:t>Meshes and Data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606800"/>
            <a:ext cx="3384881" cy="24765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599" y="3606800"/>
            <a:ext cx="3714753" cy="247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60979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8600" y="-152400"/>
            <a:ext cx="8991600" cy="1261646"/>
          </a:xfrm>
        </p:spPr>
        <p:txBody>
          <a:bodyPr/>
          <a:lstStyle/>
          <a:p>
            <a:pPr algn="l"/>
            <a:r>
              <a:rPr lang="en-US" sz="3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Meshes and Data</a:t>
            </a:r>
            <a:endParaRPr lang="en-US" sz="3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1294454"/>
              </p:ext>
            </p:extLst>
          </p:nvPr>
        </p:nvGraphicFramePr>
        <p:xfrm>
          <a:off x="7772400" y="1194388"/>
          <a:ext cx="1447800" cy="25918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17" r:id="rId4" imgW="22894920" imgH="41066640" progId="">
                  <p:embed/>
                </p:oleObj>
              </mc:Choice>
              <mc:Fallback>
                <p:oleObj r:id="rId4" imgW="22894920" imgH="41066640" progId="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772400" y="1194388"/>
                        <a:ext cx="1447800" cy="25918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itle 1"/>
          <p:cNvSpPr txBox="1">
            <a:spLocks/>
          </p:cNvSpPr>
          <p:nvPr/>
        </p:nvSpPr>
        <p:spPr bwMode="auto">
          <a:xfrm>
            <a:off x="79917" y="838200"/>
            <a:ext cx="6947210" cy="2317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82880" tIns="182880" rIns="182880" bIns="182880" anchor="ctr"/>
          <a:lstStyle>
            <a:lvl1pPr eaLnBrk="0" hangingPunct="0">
              <a:defRPr sz="7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28650" indent="-342900" eaLnBrk="0" hangingPunct="0">
              <a:defRPr sz="7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7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7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7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18288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18288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18288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18288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lvl="1" indent="0" eaLnBrk="1" hangingPunct="1"/>
            <a:r>
              <a:rPr lang="en-US" sz="1800" b="1" u="sng" dirty="0" smtClean="0">
                <a:latin typeface="Calibri" charset="0"/>
              </a:rPr>
              <a:t>Meshes:</a:t>
            </a:r>
            <a:r>
              <a:rPr lang="en-US" sz="1800" dirty="0">
                <a:latin typeface="Calibri" charset="0"/>
              </a:rPr>
              <a:t> </a:t>
            </a:r>
            <a:r>
              <a:rPr lang="en-US" sz="1800" dirty="0" smtClean="0">
                <a:latin typeface="Calibri" charset="0"/>
              </a:rPr>
              <a:t>can use any mesh but interested specifically in </a:t>
            </a:r>
          </a:p>
          <a:p>
            <a:pPr marL="0" lvl="1" indent="0" eaLnBrk="1" hangingPunct="1"/>
            <a:endParaRPr lang="en-US" sz="400" dirty="0" smtClean="0">
              <a:latin typeface="Calibri" charset="0"/>
            </a:endParaRPr>
          </a:p>
          <a:p>
            <a:pPr marL="342900" lvl="1" eaLnBrk="1" hangingPunct="1">
              <a:buFont typeface="Arial" panose="020B0604020202020204" pitchFamily="34" charset="0"/>
              <a:buChar char="•"/>
            </a:pPr>
            <a:r>
              <a:rPr lang="en-US" sz="1800" i="1" dirty="0" smtClean="0">
                <a:latin typeface="Calibri" charset="0"/>
              </a:rPr>
              <a:t>CISM-Albany:</a:t>
            </a:r>
            <a:r>
              <a:rPr lang="en-US" sz="1800" b="1" i="1" dirty="0" smtClean="0">
                <a:latin typeface="Calibri" charset="0"/>
              </a:rPr>
              <a:t> structured hexahedral</a:t>
            </a:r>
            <a:r>
              <a:rPr lang="en-US" sz="1800" dirty="0" smtClean="0">
                <a:latin typeface="Calibri" charset="0"/>
              </a:rPr>
              <a:t> meshes</a:t>
            </a:r>
            <a:endParaRPr lang="en-US" sz="400" dirty="0" smtClean="0">
              <a:latin typeface="Calibri" charset="0"/>
            </a:endParaRPr>
          </a:p>
          <a:p>
            <a:pPr marL="342900" lvl="1" eaLnBrk="1" hangingPunct="1">
              <a:buFont typeface="Arial" panose="020B0604020202020204" pitchFamily="34" charset="0"/>
              <a:buChar char="•"/>
            </a:pPr>
            <a:r>
              <a:rPr lang="en-US" sz="1800" i="1" dirty="0" smtClean="0">
                <a:latin typeface="Calibri" charset="0"/>
              </a:rPr>
              <a:t>MPAS-Albany:</a:t>
            </a:r>
            <a:r>
              <a:rPr lang="en-US" sz="1800" b="1" i="1" dirty="0" smtClean="0">
                <a:latin typeface="Calibri" charset="0"/>
              </a:rPr>
              <a:t> tetrahedral </a:t>
            </a:r>
            <a:r>
              <a:rPr lang="en-US" sz="1800" dirty="0" smtClean="0">
                <a:latin typeface="Calibri" charset="0"/>
              </a:rPr>
              <a:t>meshes </a:t>
            </a:r>
            <a:r>
              <a:rPr lang="en-US" sz="1800" dirty="0" smtClean="0">
                <a:latin typeface="Calibri" panose="020F0502020204030204" pitchFamily="34" charset="0"/>
              </a:rPr>
              <a:t>(Delaunay triangle                    mesh = dual </a:t>
            </a:r>
            <a:r>
              <a:rPr lang="en-US" sz="1800" dirty="0">
                <a:latin typeface="Calibri" panose="020F0502020204030204" pitchFamily="34" charset="0"/>
              </a:rPr>
              <a:t>of </a:t>
            </a:r>
            <a:r>
              <a:rPr lang="en-US" sz="1800" dirty="0" err="1" smtClean="0">
                <a:latin typeface="Calibri" panose="020F0502020204030204" pitchFamily="34" charset="0"/>
              </a:rPr>
              <a:t>hexaganonal</a:t>
            </a:r>
            <a:r>
              <a:rPr lang="en-US" sz="1800" dirty="0" smtClean="0">
                <a:latin typeface="Calibri" panose="020F0502020204030204" pitchFamily="34" charset="0"/>
              </a:rPr>
              <a:t> mesh, extruded </a:t>
            </a:r>
            <a:r>
              <a:rPr lang="en-US" sz="1800" dirty="0">
                <a:latin typeface="Calibri" panose="020F0502020204030204" pitchFamily="34" charset="0"/>
              </a:rPr>
              <a:t>to </a:t>
            </a:r>
            <a:r>
              <a:rPr lang="en-US" sz="1800" dirty="0" err="1" smtClean="0">
                <a:latin typeface="Calibri" panose="020F0502020204030204" pitchFamily="34" charset="0"/>
              </a:rPr>
              <a:t>tets</a:t>
            </a:r>
            <a:r>
              <a:rPr lang="en-US" sz="1800" dirty="0" smtClean="0">
                <a:latin typeface="Calibri" panose="020F0502020204030204" pitchFamily="34" charset="0"/>
              </a:rPr>
              <a:t>).</a:t>
            </a:r>
            <a:endParaRPr lang="en-US" sz="1800" dirty="0" smtClean="0">
              <a:latin typeface="Calibri" charset="0"/>
            </a:endParaRPr>
          </a:p>
          <a:p>
            <a:pPr marL="0" lvl="1" indent="0" eaLnBrk="1" hangingPunct="1"/>
            <a:endParaRPr lang="en-US" sz="400" dirty="0" smtClean="0">
              <a:latin typeface="Calibri" charset="0"/>
            </a:endParaRPr>
          </a:p>
          <a:p>
            <a:pPr marL="857250" lvl="2" eaLnBrk="1" hangingPunct="1">
              <a:buFont typeface="Arial" panose="020B0604020202020204" pitchFamily="34" charset="0"/>
              <a:buChar char="•"/>
            </a:pPr>
            <a:r>
              <a:rPr lang="en-US" sz="1800" b="1" i="1" dirty="0" smtClean="0">
                <a:latin typeface="Calibri" charset="0"/>
              </a:rPr>
              <a:t>Unstructured Delaunay triangle </a:t>
            </a:r>
            <a:r>
              <a:rPr lang="en-US" sz="1800" dirty="0" smtClean="0">
                <a:latin typeface="Calibri" charset="0"/>
              </a:rPr>
              <a:t>meshes w/ regional refinement based on gradient of surface velocity.</a:t>
            </a:r>
          </a:p>
          <a:p>
            <a:pPr marL="0" lvl="1" indent="0" eaLnBrk="1" hangingPunct="1"/>
            <a:endParaRPr lang="en-US" sz="400" dirty="0" smtClean="0">
              <a:latin typeface="Calibri" charset="0"/>
            </a:endParaRPr>
          </a:p>
          <a:p>
            <a:pPr marL="342900" lvl="1" eaLnBrk="1" hangingPunct="1">
              <a:buFont typeface="Arial" panose="020B0604020202020204" pitchFamily="34" charset="0"/>
              <a:buChar char="•"/>
            </a:pPr>
            <a:r>
              <a:rPr lang="en-US" sz="1800" b="1" i="1" dirty="0" smtClean="0">
                <a:latin typeface="Calibri" charset="0"/>
              </a:rPr>
              <a:t>Unstructured adaptively-refined </a:t>
            </a:r>
            <a:r>
              <a:rPr lang="en-US" sz="1800" dirty="0" smtClean="0">
                <a:latin typeface="Calibri" charset="0"/>
              </a:rPr>
              <a:t>meshes generated in memory using </a:t>
            </a:r>
            <a:r>
              <a:rPr lang="en-US" sz="1800" b="1" i="1" dirty="0" smtClean="0">
                <a:latin typeface="Calibri" charset="0"/>
              </a:rPr>
              <a:t>PAALS*</a:t>
            </a:r>
            <a:r>
              <a:rPr lang="en-US" sz="1800" dirty="0" smtClean="0">
                <a:latin typeface="Calibri" charset="0"/>
              </a:rPr>
              <a:t> (Parallel Albany Adaptive Loop w/ SCOREC). </a:t>
            </a:r>
          </a:p>
        </p:txBody>
      </p:sp>
      <p:pic>
        <p:nvPicPr>
          <p:cNvPr id="13" name="Picture 12" descr="jakob_mpas_constT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222" y="838200"/>
            <a:ext cx="1132276" cy="998867"/>
          </a:xfrm>
          <a:prstGeom prst="rect">
            <a:avLst/>
          </a:prstGeom>
        </p:spPr>
      </p:pic>
      <p:pic>
        <p:nvPicPr>
          <p:cNvPr id="12" name="Picture 11" descr="jakob_ascii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013" y="2907275"/>
            <a:ext cx="1066800" cy="9988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1776" y="6504057"/>
            <a:ext cx="51816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solidFill>
                  <a:schemeClr val="bg1"/>
                </a:solidFill>
                <a:latin typeface="Calibri" panose="020F0502020204030204" pitchFamily="34" charset="0"/>
              </a:rPr>
              <a:t>*See talks by RPI folks and Glen Hansen.</a:t>
            </a:r>
            <a:endParaRPr lang="en-US" sz="17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07" t="520" r="405" b="73296"/>
          <a:stretch/>
        </p:blipFill>
        <p:spPr bwMode="auto">
          <a:xfrm>
            <a:off x="6799626" y="1767420"/>
            <a:ext cx="1201374" cy="1118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4923" b="-5423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03242" y="440887"/>
            <a:ext cx="831205" cy="997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138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8600" y="-152400"/>
            <a:ext cx="8991600" cy="1261646"/>
          </a:xfrm>
        </p:spPr>
        <p:txBody>
          <a:bodyPr/>
          <a:lstStyle/>
          <a:p>
            <a:pPr algn="l"/>
            <a:r>
              <a:rPr lang="en-US" sz="3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Meshes and Data</a:t>
            </a:r>
            <a:endParaRPr lang="en-US" sz="3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7772400" y="1194388"/>
          <a:ext cx="1447800" cy="25918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00" r:id="rId4" imgW="22894920" imgH="41066640" progId="">
                  <p:embed/>
                </p:oleObj>
              </mc:Choice>
              <mc:Fallback>
                <p:oleObj r:id="rId4" imgW="22894920" imgH="41066640" progId="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772400" y="1194388"/>
                        <a:ext cx="1447800" cy="25918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 descr="jakob_mpas_constT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222" y="838200"/>
            <a:ext cx="1132276" cy="9988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1776" y="6504057"/>
            <a:ext cx="51816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solidFill>
                  <a:schemeClr val="bg1"/>
                </a:solidFill>
                <a:latin typeface="Calibri" panose="020F0502020204030204" pitchFamily="34" charset="0"/>
              </a:rPr>
              <a:t>*See talks by RPI folks and Glen Hansen.</a:t>
            </a:r>
            <a:endParaRPr lang="en-US" sz="17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07" t="520" r="405" b="73296"/>
          <a:stretch/>
        </p:blipFill>
        <p:spPr bwMode="auto">
          <a:xfrm>
            <a:off x="6799626" y="1767420"/>
            <a:ext cx="1201374" cy="1118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4923" b="-5423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90600" y="3302541"/>
            <a:ext cx="4724400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lvl="1" algn="ctr"/>
            <a:r>
              <a:rPr lang="en-US" dirty="0">
                <a:latin typeface="Calibri" charset="0"/>
              </a:rPr>
              <a:t>All meshes are extruded (structured) in vertical direction as </a:t>
            </a:r>
            <a:r>
              <a:rPr lang="en-US" dirty="0" err="1">
                <a:latin typeface="Calibri" charset="0"/>
              </a:rPr>
              <a:t>tetrahedra</a:t>
            </a:r>
            <a:r>
              <a:rPr lang="en-US" dirty="0">
                <a:latin typeface="Calibri" charset="0"/>
              </a:rPr>
              <a:t> or hexahedra</a:t>
            </a:r>
            <a:r>
              <a:rPr lang="en-US" dirty="0" smtClean="0">
                <a:latin typeface="Calibri" charset="0"/>
              </a:rPr>
              <a:t>.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4" y="3153547"/>
            <a:ext cx="815295" cy="885053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 bwMode="auto">
          <a:xfrm>
            <a:off x="79917" y="838200"/>
            <a:ext cx="6947210" cy="2317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82880" tIns="182880" rIns="182880" bIns="182880" anchor="ctr"/>
          <a:lstStyle>
            <a:lvl1pPr eaLnBrk="0" hangingPunct="0">
              <a:defRPr sz="7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28650" indent="-342900" eaLnBrk="0" hangingPunct="0">
              <a:defRPr sz="7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7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7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7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18288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18288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18288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18288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lvl="1" indent="0" eaLnBrk="1" hangingPunct="1"/>
            <a:r>
              <a:rPr lang="en-US" sz="1800" b="1" u="sng" dirty="0" smtClean="0">
                <a:latin typeface="Calibri" charset="0"/>
              </a:rPr>
              <a:t>Meshes:</a:t>
            </a:r>
            <a:r>
              <a:rPr lang="en-US" sz="1800" dirty="0">
                <a:latin typeface="Calibri" charset="0"/>
              </a:rPr>
              <a:t> </a:t>
            </a:r>
            <a:r>
              <a:rPr lang="en-US" sz="1800" dirty="0" smtClean="0">
                <a:latin typeface="Calibri" charset="0"/>
              </a:rPr>
              <a:t>can use any mesh but interested specifically in </a:t>
            </a:r>
          </a:p>
          <a:p>
            <a:pPr marL="0" lvl="1" indent="0" eaLnBrk="1" hangingPunct="1"/>
            <a:endParaRPr lang="en-US" sz="400" dirty="0" smtClean="0">
              <a:latin typeface="Calibri" charset="0"/>
            </a:endParaRPr>
          </a:p>
          <a:p>
            <a:pPr marL="342900" lvl="1" eaLnBrk="1" hangingPunct="1">
              <a:buFont typeface="Arial" panose="020B0604020202020204" pitchFamily="34" charset="0"/>
              <a:buChar char="•"/>
            </a:pPr>
            <a:r>
              <a:rPr lang="en-US" sz="1800" i="1" dirty="0" smtClean="0">
                <a:latin typeface="Calibri" charset="0"/>
              </a:rPr>
              <a:t>CISM-Albany:</a:t>
            </a:r>
            <a:r>
              <a:rPr lang="en-US" sz="1800" b="1" i="1" dirty="0" smtClean="0">
                <a:latin typeface="Calibri" charset="0"/>
              </a:rPr>
              <a:t> structured hexahedral</a:t>
            </a:r>
            <a:r>
              <a:rPr lang="en-US" sz="1800" dirty="0" smtClean="0">
                <a:latin typeface="Calibri" charset="0"/>
              </a:rPr>
              <a:t> meshes</a:t>
            </a:r>
            <a:endParaRPr lang="en-US" sz="400" dirty="0" smtClean="0">
              <a:latin typeface="Calibri" charset="0"/>
            </a:endParaRPr>
          </a:p>
          <a:p>
            <a:pPr marL="342900" lvl="1" eaLnBrk="1" hangingPunct="1">
              <a:buFont typeface="Arial" panose="020B0604020202020204" pitchFamily="34" charset="0"/>
              <a:buChar char="•"/>
            </a:pPr>
            <a:r>
              <a:rPr lang="en-US" sz="1800" i="1" dirty="0" smtClean="0">
                <a:latin typeface="Calibri" charset="0"/>
              </a:rPr>
              <a:t>MPAS-Albany:</a:t>
            </a:r>
            <a:r>
              <a:rPr lang="en-US" sz="1800" b="1" i="1" dirty="0" smtClean="0">
                <a:latin typeface="Calibri" charset="0"/>
              </a:rPr>
              <a:t> tetrahedral </a:t>
            </a:r>
            <a:r>
              <a:rPr lang="en-US" sz="1800" dirty="0" smtClean="0">
                <a:latin typeface="Calibri" charset="0"/>
              </a:rPr>
              <a:t>meshes </a:t>
            </a:r>
            <a:r>
              <a:rPr lang="en-US" sz="1800" dirty="0" smtClean="0">
                <a:latin typeface="Calibri" panose="020F0502020204030204" pitchFamily="34" charset="0"/>
              </a:rPr>
              <a:t>(Delaunay triangle                    mesh = dual </a:t>
            </a:r>
            <a:r>
              <a:rPr lang="en-US" sz="1800" dirty="0">
                <a:latin typeface="Calibri" panose="020F0502020204030204" pitchFamily="34" charset="0"/>
              </a:rPr>
              <a:t>of </a:t>
            </a:r>
            <a:r>
              <a:rPr lang="en-US" sz="1800" dirty="0" err="1" smtClean="0">
                <a:latin typeface="Calibri" panose="020F0502020204030204" pitchFamily="34" charset="0"/>
              </a:rPr>
              <a:t>hexaganonal</a:t>
            </a:r>
            <a:r>
              <a:rPr lang="en-US" sz="1800" dirty="0" smtClean="0">
                <a:latin typeface="Calibri" panose="020F0502020204030204" pitchFamily="34" charset="0"/>
              </a:rPr>
              <a:t> mesh, extruded </a:t>
            </a:r>
            <a:r>
              <a:rPr lang="en-US" sz="1800" dirty="0">
                <a:latin typeface="Calibri" panose="020F0502020204030204" pitchFamily="34" charset="0"/>
              </a:rPr>
              <a:t>to </a:t>
            </a:r>
            <a:r>
              <a:rPr lang="en-US" sz="1800" dirty="0" err="1" smtClean="0">
                <a:latin typeface="Calibri" panose="020F0502020204030204" pitchFamily="34" charset="0"/>
              </a:rPr>
              <a:t>tets</a:t>
            </a:r>
            <a:r>
              <a:rPr lang="en-US" sz="1800" dirty="0" smtClean="0">
                <a:latin typeface="Calibri" panose="020F0502020204030204" pitchFamily="34" charset="0"/>
              </a:rPr>
              <a:t>).</a:t>
            </a:r>
            <a:endParaRPr lang="en-US" sz="1800" dirty="0" smtClean="0">
              <a:latin typeface="Calibri" charset="0"/>
            </a:endParaRPr>
          </a:p>
          <a:p>
            <a:pPr marL="0" lvl="1" indent="0" eaLnBrk="1" hangingPunct="1"/>
            <a:endParaRPr lang="en-US" sz="400" dirty="0" smtClean="0">
              <a:latin typeface="Calibri" charset="0"/>
            </a:endParaRPr>
          </a:p>
          <a:p>
            <a:pPr marL="857250" lvl="2" eaLnBrk="1" hangingPunct="1">
              <a:buFont typeface="Arial" panose="020B0604020202020204" pitchFamily="34" charset="0"/>
              <a:buChar char="•"/>
            </a:pPr>
            <a:r>
              <a:rPr lang="en-US" sz="1800" b="1" i="1" dirty="0" smtClean="0">
                <a:latin typeface="Calibri" charset="0"/>
              </a:rPr>
              <a:t>Unstructured Delaunay triangle </a:t>
            </a:r>
            <a:r>
              <a:rPr lang="en-US" sz="1800" dirty="0" smtClean="0">
                <a:latin typeface="Calibri" charset="0"/>
              </a:rPr>
              <a:t>meshes w/ regional refinement based on gradient of surface velocity.</a:t>
            </a:r>
          </a:p>
          <a:p>
            <a:pPr marL="0" lvl="1" indent="0" eaLnBrk="1" hangingPunct="1"/>
            <a:endParaRPr lang="en-US" sz="400" dirty="0" smtClean="0">
              <a:latin typeface="Calibri" charset="0"/>
            </a:endParaRPr>
          </a:p>
          <a:p>
            <a:pPr marL="342900" lvl="1" eaLnBrk="1" hangingPunct="1">
              <a:buFont typeface="Arial" panose="020B0604020202020204" pitchFamily="34" charset="0"/>
              <a:buChar char="•"/>
            </a:pPr>
            <a:r>
              <a:rPr lang="en-US" sz="1800" b="1" i="1" dirty="0" smtClean="0">
                <a:latin typeface="Calibri" charset="0"/>
              </a:rPr>
              <a:t>Unstructured adaptively-refined </a:t>
            </a:r>
            <a:r>
              <a:rPr lang="en-US" sz="1800" dirty="0" smtClean="0">
                <a:latin typeface="Calibri" charset="0"/>
              </a:rPr>
              <a:t>meshes generated in memory using </a:t>
            </a:r>
            <a:r>
              <a:rPr lang="en-US" sz="1800" b="1" i="1" dirty="0" smtClean="0">
                <a:latin typeface="Calibri" charset="0"/>
              </a:rPr>
              <a:t>PAALS*</a:t>
            </a:r>
            <a:r>
              <a:rPr lang="en-US" sz="1800" dirty="0" smtClean="0">
                <a:latin typeface="Calibri" charset="0"/>
              </a:rPr>
              <a:t> (Parallel Albany Adaptive Loop w/ SCOREC). </a:t>
            </a: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03242" y="440887"/>
            <a:ext cx="831205" cy="997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jakob_ascii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013" y="2907275"/>
            <a:ext cx="1066800" cy="99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872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5" name="Text Box 3"/>
          <p:cNvSpPr txBox="1">
            <a:spLocks noChangeArrowheads="1"/>
          </p:cNvSpPr>
          <p:nvPr/>
        </p:nvSpPr>
        <p:spPr bwMode="auto">
          <a:xfrm>
            <a:off x="228600" y="152400"/>
            <a:ext cx="60656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3600" dirty="0" smtClean="0">
                <a:latin typeface="Calibri" pitchFamily="34" charset="0"/>
                <a:ea typeface="ＭＳ Ｐゴシック" charset="0"/>
              </a:rPr>
              <a:t>The PISCEES Project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962401" y="2209800"/>
            <a:ext cx="12192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Calibri" panose="020F0502020204030204" pitchFamily="34" charset="0"/>
              </a:rPr>
              <a:t>3 land-ice </a:t>
            </a:r>
            <a:r>
              <a:rPr lang="en-US" sz="1400" dirty="0" err="1" smtClean="0">
                <a:latin typeface="Calibri" panose="020F0502020204030204" pitchFamily="34" charset="0"/>
              </a:rPr>
              <a:t>dycores</a:t>
            </a:r>
            <a:r>
              <a:rPr lang="en-US" sz="1400" dirty="0" smtClean="0">
                <a:latin typeface="Calibri" panose="020F0502020204030204" pitchFamily="34" charset="0"/>
              </a:rPr>
              <a:t> developed under PISCEES</a:t>
            </a:r>
            <a:endParaRPr lang="en-US" sz="1400" dirty="0">
              <a:latin typeface="Calibri" panose="020F0502020204030204" pitchFamily="34" charset="0"/>
            </a:endParaRPr>
          </a:p>
        </p:txBody>
      </p:sp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9490" y="4450080"/>
            <a:ext cx="857250" cy="731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19200" y="5626618"/>
            <a:ext cx="1410424" cy="731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4000" y="5876425"/>
            <a:ext cx="1186523" cy="34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5702818"/>
            <a:ext cx="1260146" cy="49681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073" y="5486400"/>
            <a:ext cx="923727" cy="92372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417" y="5862974"/>
            <a:ext cx="1374783" cy="3732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76400" y="4655403"/>
            <a:ext cx="5892225" cy="830997"/>
          </a:xfrm>
          <a:prstGeom prst="rect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i="1" dirty="0" smtClean="0">
                <a:latin typeface="Calibri" panose="020F0502020204030204" pitchFamily="34" charset="0"/>
              </a:rPr>
              <a:t>PISCEES:</a:t>
            </a:r>
            <a:r>
              <a:rPr lang="en-US" sz="1600" dirty="0" smtClean="0">
                <a:latin typeface="Calibri" panose="020F0502020204030204" pitchFamily="34" charset="0"/>
              </a:rPr>
              <a:t> Predicting Ice Sheet Climate Evolution at Extreme Scales</a:t>
            </a:r>
          </a:p>
          <a:p>
            <a:r>
              <a:rPr lang="en-US" sz="1600" b="1" i="1" dirty="0" smtClean="0">
                <a:latin typeface="Calibri" panose="020F0502020204030204" pitchFamily="34" charset="0"/>
              </a:rPr>
              <a:t>FELIX:</a:t>
            </a:r>
            <a:r>
              <a:rPr lang="en-US" sz="1600" b="1" dirty="0" smtClean="0">
                <a:latin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</a:rPr>
              <a:t>Finite </a:t>
            </a:r>
            <a:r>
              <a:rPr lang="en-US" sz="1600" dirty="0" smtClean="0">
                <a:latin typeface="Calibri" panose="020F0502020204030204" pitchFamily="34" charset="0"/>
              </a:rPr>
              <a:t>Elements for </a:t>
            </a:r>
            <a:r>
              <a:rPr lang="en-US" sz="1600" dirty="0">
                <a:latin typeface="Calibri" panose="020F0502020204030204" pitchFamily="34" charset="0"/>
              </a:rPr>
              <a:t>Land Ice </a:t>
            </a:r>
            <a:r>
              <a:rPr lang="en-US" sz="1600" dirty="0" err="1">
                <a:latin typeface="Calibri" panose="020F0502020204030204" pitchFamily="34" charset="0"/>
              </a:rPr>
              <a:t>eXperiments</a:t>
            </a:r>
            <a:endParaRPr lang="en-US" sz="1600" b="1" dirty="0" smtClean="0">
              <a:latin typeface="Calibri" panose="020F0502020204030204" pitchFamily="34" charset="0"/>
            </a:endParaRPr>
          </a:p>
          <a:p>
            <a:r>
              <a:rPr lang="en-US" sz="1600" b="1" i="1" dirty="0">
                <a:latin typeface="Calibri" panose="020F0502020204030204" pitchFamily="34" charset="0"/>
              </a:rPr>
              <a:t>B</a:t>
            </a:r>
            <a:r>
              <a:rPr lang="en-US" sz="1600" b="1" i="1" dirty="0" smtClean="0">
                <a:latin typeface="Calibri" panose="020F0502020204030204" pitchFamily="34" charset="0"/>
              </a:rPr>
              <a:t>ISICLES: </a:t>
            </a:r>
            <a:r>
              <a:rPr lang="en-US" sz="1600" dirty="0">
                <a:latin typeface="Calibri" panose="020F0502020204030204" pitchFamily="34" charset="0"/>
              </a:rPr>
              <a:t>Berkeley Ice Sheet Initiative for Climate at Extreme </a:t>
            </a:r>
            <a:r>
              <a:rPr lang="en-US" sz="1600" dirty="0" smtClean="0">
                <a:latin typeface="Calibri" panose="020F0502020204030204" pitchFamily="34" charset="0"/>
              </a:rPr>
              <a:t>Scales</a:t>
            </a:r>
            <a:r>
              <a:rPr lang="en-US" sz="1600" b="1" i="1" dirty="0" smtClean="0">
                <a:latin typeface="Calibri" panose="020F0502020204030204" pitchFamily="34" charset="0"/>
              </a:rPr>
              <a:t> </a:t>
            </a:r>
            <a:endParaRPr lang="en-US" sz="1600" b="1" i="1" dirty="0">
              <a:latin typeface="Calibri" panose="020F050202020403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990601" y="1149495"/>
            <a:ext cx="7543799" cy="3203614"/>
            <a:chOff x="228600" y="1673186"/>
            <a:chExt cx="7543799" cy="3203614"/>
          </a:xfrm>
        </p:grpSpPr>
        <p:sp>
          <p:nvSpPr>
            <p:cNvPr id="4" name="TextBox 3"/>
            <p:cNvSpPr txBox="1"/>
            <p:nvPr/>
          </p:nvSpPr>
          <p:spPr>
            <a:xfrm>
              <a:off x="228600" y="2590800"/>
              <a:ext cx="2590800" cy="1323439"/>
            </a:xfrm>
            <a:prstGeom prst="rect">
              <a:avLst/>
            </a:prstGeom>
            <a:solidFill>
              <a:srgbClr val="CCEC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Calibri" panose="020F0502020204030204" pitchFamily="34" charset="0"/>
                </a:rPr>
                <a:t>PISCEES</a:t>
              </a:r>
            </a:p>
            <a:p>
              <a:pPr algn="ctr"/>
              <a:r>
                <a:rPr lang="en-US" sz="1600" i="1" dirty="0" smtClean="0">
                  <a:latin typeface="Calibri" panose="020F0502020204030204" pitchFamily="34" charset="0"/>
                </a:rPr>
                <a:t>SciDaC3 Application Partnership</a:t>
              </a:r>
            </a:p>
            <a:p>
              <a:pPr algn="ctr"/>
              <a:r>
                <a:rPr lang="en-US" sz="1600" i="1" dirty="0" smtClean="0">
                  <a:latin typeface="Calibri" panose="020F0502020204030204" pitchFamily="34" charset="0"/>
                </a:rPr>
                <a:t>(DOE’s BER + ASCR divisions)</a:t>
              </a:r>
            </a:p>
            <a:p>
              <a:pPr algn="ctr"/>
              <a:r>
                <a:rPr lang="en-US" sz="1600" dirty="0" smtClean="0">
                  <a:latin typeface="Calibri" panose="020F0502020204030204" pitchFamily="34" charset="0"/>
                </a:rPr>
                <a:t>June 2012 – 2017*</a:t>
              </a:r>
              <a:endParaRPr lang="en-US" sz="1600" dirty="0">
                <a:latin typeface="Calibri" panose="020F050202020403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495800" y="2739986"/>
              <a:ext cx="2362200" cy="98488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i="1" dirty="0" smtClean="0">
                  <a:latin typeface="Calibri" panose="020F0502020204030204" pitchFamily="34" charset="0"/>
                </a:rPr>
                <a:t>Albany/FELIX</a:t>
              </a:r>
            </a:p>
            <a:p>
              <a:pPr algn="ctr"/>
              <a:r>
                <a:rPr lang="en-US" sz="1400" i="1" dirty="0" smtClean="0">
                  <a:latin typeface="Calibri" panose="020F0502020204030204" pitchFamily="34" charset="0"/>
                </a:rPr>
                <a:t>SNL</a:t>
              </a:r>
            </a:p>
            <a:p>
              <a:pPr algn="ctr"/>
              <a:r>
                <a:rPr lang="en-US" sz="1400" dirty="0" smtClean="0">
                  <a:latin typeface="Calibri" panose="020F0502020204030204" pitchFamily="34" charset="0"/>
                </a:rPr>
                <a:t>Finite Element</a:t>
              </a:r>
            </a:p>
            <a:p>
              <a:pPr algn="ctr"/>
              <a:r>
                <a:rPr lang="en-US" sz="1400" dirty="0" smtClean="0">
                  <a:latin typeface="Calibri" panose="020F0502020204030204" pitchFamily="34" charset="0"/>
                </a:rPr>
                <a:t>First-Order Stokes Model</a:t>
              </a:r>
              <a:endParaRPr lang="en-US" sz="1400" dirty="0">
                <a:latin typeface="Calibri" panose="020F050202020403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648200" y="3846493"/>
              <a:ext cx="2057400" cy="954107"/>
            </a:xfrm>
            <a:prstGeom prst="rect">
              <a:avLst/>
            </a:prstGeom>
            <a:solidFill>
              <a:srgbClr val="CCFF66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i="1" dirty="0" smtClean="0">
                  <a:latin typeface="Calibri" panose="020F0502020204030204" pitchFamily="34" charset="0"/>
                </a:rPr>
                <a:t>BISICLES</a:t>
              </a:r>
            </a:p>
            <a:p>
              <a:pPr algn="ctr"/>
              <a:r>
                <a:rPr lang="en-US" sz="1400" i="1" dirty="0" smtClean="0">
                  <a:latin typeface="Calibri" panose="020F0502020204030204" pitchFamily="34" charset="0"/>
                </a:rPr>
                <a:t>LBNL</a:t>
              </a:r>
            </a:p>
            <a:p>
              <a:pPr algn="ctr"/>
              <a:r>
                <a:rPr lang="en-US" sz="1400" dirty="0" smtClean="0">
                  <a:latin typeface="Calibri" panose="020F0502020204030204" pitchFamily="34" charset="0"/>
                </a:rPr>
                <a:t>Finite Volume</a:t>
              </a:r>
            </a:p>
            <a:p>
              <a:pPr algn="ctr"/>
              <a:r>
                <a:rPr lang="en-US" sz="1400" dirty="0" smtClean="0">
                  <a:latin typeface="Calibri" panose="020F0502020204030204" pitchFamily="34" charset="0"/>
                </a:rPr>
                <a:t>L1L2 Model</a:t>
              </a:r>
              <a:endParaRPr lang="en-US" sz="1400" dirty="0">
                <a:latin typeface="Calibri" panose="020F050202020403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665134" y="1673186"/>
              <a:ext cx="1905000" cy="984885"/>
            </a:xfrm>
            <a:prstGeom prst="rect">
              <a:avLst/>
            </a:prstGeom>
            <a:solidFill>
              <a:srgbClr val="FFFF99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i="1" dirty="0" smtClean="0">
                  <a:latin typeface="Calibri" panose="020F0502020204030204" pitchFamily="34" charset="0"/>
                </a:rPr>
                <a:t>FSU FELIX</a:t>
              </a:r>
            </a:p>
            <a:p>
              <a:pPr algn="ctr"/>
              <a:r>
                <a:rPr lang="en-US" sz="1400" i="1" dirty="0" smtClean="0">
                  <a:latin typeface="Calibri" panose="020F0502020204030204" pitchFamily="34" charset="0"/>
                </a:rPr>
                <a:t>FSU</a:t>
              </a:r>
            </a:p>
            <a:p>
              <a:pPr algn="ctr"/>
              <a:r>
                <a:rPr lang="en-US" sz="1400" dirty="0" smtClean="0">
                  <a:latin typeface="Calibri" panose="020F0502020204030204" pitchFamily="34" charset="0"/>
                </a:rPr>
                <a:t>Finite Element</a:t>
              </a:r>
            </a:p>
            <a:p>
              <a:pPr algn="ctr"/>
              <a:r>
                <a:rPr lang="en-US" sz="1400" dirty="0" smtClean="0">
                  <a:latin typeface="Calibri" panose="020F0502020204030204" pitchFamily="34" charset="0"/>
                </a:rPr>
                <a:t>Full Stokes Model</a:t>
              </a:r>
              <a:endParaRPr lang="en-US" sz="1400" dirty="0">
                <a:latin typeface="Calibri" panose="020F0502020204030204" pitchFamily="34" charset="0"/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H="1">
              <a:off x="2819400" y="2176721"/>
              <a:ext cx="1845734" cy="87127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>
              <a:off x="2819400" y="3246800"/>
              <a:ext cx="1676400" cy="2009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11" idx="1"/>
            </p:cNvCxnSpPr>
            <p:nvPr/>
          </p:nvCxnSpPr>
          <p:spPr>
            <a:xfrm flipH="1" flipV="1">
              <a:off x="2819400" y="3465494"/>
              <a:ext cx="1828800" cy="85805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 rot="5400000">
              <a:off x="6821686" y="3109139"/>
              <a:ext cx="13166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latin typeface="Calibri" panose="020F0502020204030204" pitchFamily="34" charset="0"/>
                </a:rPr>
                <a:t>Increased fidelity</a:t>
              </a:r>
              <a:endParaRPr lang="en-US" sz="1600" dirty="0">
                <a:latin typeface="Calibri" panose="020F0502020204030204" pitchFamily="34" charset="0"/>
              </a:endParaRPr>
            </a:p>
          </p:txBody>
        </p:sp>
        <p:cxnSp>
          <p:nvCxnSpPr>
            <p:cNvPr id="9" name="Straight Arrow Connector 8"/>
            <p:cNvCxnSpPr>
              <a:stCxn id="7" idx="1"/>
            </p:cNvCxnSpPr>
            <p:nvPr/>
          </p:nvCxnSpPr>
          <p:spPr>
            <a:xfrm flipV="1">
              <a:off x="7480012" y="1828800"/>
              <a:ext cx="0" cy="91440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7467600" y="3990439"/>
              <a:ext cx="0" cy="88636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154" y="1180969"/>
            <a:ext cx="1431269" cy="630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1305109"/>
            <a:ext cx="1525059" cy="505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1" y="3702149"/>
            <a:ext cx="1598084" cy="560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659441"/>
            <a:ext cx="1143000" cy="588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5562600"/>
            <a:ext cx="1179050" cy="818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538" y="4572000"/>
            <a:ext cx="1097062" cy="740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736789" y="264955"/>
            <a:ext cx="2968739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</a:rPr>
              <a:t>* Proposal for </a:t>
            </a:r>
            <a:r>
              <a:rPr lang="en-US" sz="1600" b="1" i="1" dirty="0" smtClean="0">
                <a:latin typeface="Calibri" panose="020F0502020204030204" pitchFamily="34" charset="0"/>
              </a:rPr>
              <a:t>follow-up funding </a:t>
            </a:r>
            <a:r>
              <a:rPr lang="en-US" sz="1600" dirty="0" smtClean="0">
                <a:latin typeface="Calibri" panose="020F0502020204030204" pitchFamily="34" charset="0"/>
              </a:rPr>
              <a:t>under SciDaC4 in preparation.</a:t>
            </a:r>
            <a:endParaRPr lang="en-US" sz="1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689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8600" y="-152400"/>
            <a:ext cx="8991600" cy="1261646"/>
          </a:xfrm>
        </p:spPr>
        <p:txBody>
          <a:bodyPr/>
          <a:lstStyle/>
          <a:p>
            <a:pPr algn="l"/>
            <a:r>
              <a:rPr lang="en-US" sz="3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Meshes and Data</a:t>
            </a:r>
            <a:endParaRPr lang="en-US" sz="3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7772400" y="1194388"/>
          <a:ext cx="1447800" cy="25918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24" r:id="rId4" imgW="22894920" imgH="41066640" progId="">
                  <p:embed/>
                </p:oleObj>
              </mc:Choice>
              <mc:Fallback>
                <p:oleObj r:id="rId4" imgW="22894920" imgH="41066640" progId="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772400" y="1194388"/>
                        <a:ext cx="1447800" cy="25918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 descr="jakob_mpas_constT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222" y="838200"/>
            <a:ext cx="1132276" cy="9988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576" y="6533520"/>
            <a:ext cx="51816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solidFill>
                  <a:schemeClr val="bg1"/>
                </a:solidFill>
                <a:latin typeface="Calibri" panose="020F0502020204030204" pitchFamily="34" charset="0"/>
              </a:rPr>
              <a:t>*See talks by RPI folks and Glen Hansen.</a:t>
            </a:r>
            <a:endParaRPr lang="en-US" sz="17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07" t="520" r="405" b="73296"/>
          <a:stretch/>
        </p:blipFill>
        <p:spPr bwMode="auto">
          <a:xfrm>
            <a:off x="6799626" y="1767420"/>
            <a:ext cx="1201374" cy="1118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4923" b="-5423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90600" y="3302541"/>
            <a:ext cx="4724400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lvl="1" algn="ctr"/>
            <a:r>
              <a:rPr lang="en-US" dirty="0">
                <a:latin typeface="Calibri" charset="0"/>
              </a:rPr>
              <a:t>All meshes are extruded (structured) in vertical direction as </a:t>
            </a:r>
            <a:r>
              <a:rPr lang="en-US" dirty="0" err="1">
                <a:latin typeface="Calibri" charset="0"/>
              </a:rPr>
              <a:t>tetrahedra</a:t>
            </a:r>
            <a:r>
              <a:rPr lang="en-US" dirty="0">
                <a:latin typeface="Calibri" charset="0"/>
              </a:rPr>
              <a:t> or hexahedra</a:t>
            </a:r>
            <a:r>
              <a:rPr lang="en-US" dirty="0" smtClean="0">
                <a:latin typeface="Calibri" charset="0"/>
              </a:rPr>
              <a:t>.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4" y="3153547"/>
            <a:ext cx="815295" cy="885053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 bwMode="auto">
          <a:xfrm>
            <a:off x="63190" y="4428383"/>
            <a:ext cx="7392288" cy="1743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82880" tIns="182880" rIns="182880" bIns="182880" anchor="ctr"/>
          <a:lstStyle>
            <a:lvl1pPr eaLnBrk="0" hangingPunct="0">
              <a:defRPr sz="7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28650" indent="-342900" eaLnBrk="0" hangingPunct="0">
              <a:defRPr sz="7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7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7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7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18288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18288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18288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18288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628650" lvl="2" indent="0" eaLnBrk="1" hangingPunct="1"/>
            <a:endParaRPr lang="en-US" sz="1800" dirty="0">
              <a:latin typeface="Calibri" charset="0"/>
            </a:endParaRPr>
          </a:p>
          <a:p>
            <a:pPr indent="-514350" eaLnBrk="1" hangingPunct="1"/>
            <a:r>
              <a:rPr lang="en-US" sz="1800" b="1" u="sng" dirty="0" smtClean="0">
                <a:latin typeface="Calibri" charset="0"/>
              </a:rPr>
              <a:t>Data:</a:t>
            </a:r>
            <a:r>
              <a:rPr lang="en-US" sz="1800" dirty="0" smtClean="0">
                <a:latin typeface="Calibri" charset="0"/>
              </a:rPr>
              <a:t> </a:t>
            </a:r>
            <a:r>
              <a:rPr lang="en-US" sz="1800" dirty="0" smtClean="0">
                <a:latin typeface="Calibri" pitchFamily="34" charset="0"/>
              </a:rPr>
              <a:t>needs </a:t>
            </a:r>
            <a:r>
              <a:rPr lang="en-US" sz="1800" dirty="0">
                <a:latin typeface="Calibri" pitchFamily="34" charset="0"/>
              </a:rPr>
              <a:t>to be imported into </a:t>
            </a:r>
            <a:r>
              <a:rPr lang="en-US" sz="1800" dirty="0" smtClean="0">
                <a:latin typeface="Calibri" pitchFamily="34" charset="0"/>
              </a:rPr>
              <a:t>code </a:t>
            </a:r>
            <a:r>
              <a:rPr lang="en-US" sz="1800" dirty="0">
                <a:latin typeface="Calibri" pitchFamily="34" charset="0"/>
              </a:rPr>
              <a:t>to </a:t>
            </a:r>
            <a:r>
              <a:rPr lang="en-US" sz="1800" dirty="0" smtClean="0">
                <a:latin typeface="Calibri" pitchFamily="34" charset="0"/>
              </a:rPr>
              <a:t>run </a:t>
            </a:r>
            <a:r>
              <a:rPr lang="en-US" sz="1800" dirty="0">
                <a:latin typeface="Calibri" pitchFamily="34" charset="0"/>
              </a:rPr>
              <a:t>“real” </a:t>
            </a:r>
            <a:r>
              <a:rPr lang="en-US" sz="1800" dirty="0" smtClean="0">
                <a:latin typeface="Calibri" pitchFamily="34" charset="0"/>
              </a:rPr>
              <a:t>                                  problems </a:t>
            </a:r>
            <a:r>
              <a:rPr lang="en-US" sz="1800" dirty="0">
                <a:latin typeface="Calibri" pitchFamily="34" charset="0"/>
              </a:rPr>
              <a:t>(Greenland, Antarctica</a:t>
            </a:r>
            <a:r>
              <a:rPr lang="en-US" sz="1800" dirty="0" smtClean="0">
                <a:latin typeface="Calibri" pitchFamily="34" charset="0"/>
              </a:rPr>
              <a:t>).</a:t>
            </a:r>
          </a:p>
          <a:p>
            <a:pPr indent="-514350" eaLnBrk="1" hangingPunct="1"/>
            <a:endParaRPr lang="en-US" sz="400" dirty="0" smtClean="0">
              <a:latin typeface="Calibri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sz="1800" b="1" i="1" dirty="0" smtClean="0">
                <a:latin typeface="Calibri" pitchFamily="34" charset="0"/>
              </a:rPr>
              <a:t>Surface data</a:t>
            </a:r>
            <a:r>
              <a:rPr lang="en-US" sz="1800" dirty="0" smtClean="0">
                <a:latin typeface="Calibri" pitchFamily="34" charset="0"/>
              </a:rPr>
              <a:t> are available from measurements    </a:t>
            </a:r>
            <a:r>
              <a:rPr lang="en-US" sz="1800" dirty="0">
                <a:latin typeface="Calibri" pitchFamily="34" charset="0"/>
              </a:rPr>
              <a:t> </a:t>
            </a:r>
            <a:r>
              <a:rPr lang="en-US" sz="1800" dirty="0" smtClean="0">
                <a:latin typeface="Calibri" pitchFamily="34" charset="0"/>
              </a:rPr>
              <a:t>                            (satellite </a:t>
            </a:r>
            <a:r>
              <a:rPr lang="en-US" sz="1800" dirty="0" err="1" smtClean="0">
                <a:latin typeface="Calibri" pitchFamily="34" charset="0"/>
              </a:rPr>
              <a:t>infrarometry</a:t>
            </a:r>
            <a:r>
              <a:rPr lang="en-US" sz="1800" dirty="0" smtClean="0">
                <a:latin typeface="Calibri" pitchFamily="34" charset="0"/>
              </a:rPr>
              <a:t>, radar, altimetry): ice extent,                               surface topography, surface velocity, surface mass balance.</a:t>
            </a:r>
          </a:p>
          <a:p>
            <a:pPr eaLnBrk="1" hangingPunct="1"/>
            <a:endParaRPr lang="en-US" sz="400" dirty="0" smtClean="0">
              <a:latin typeface="Calibri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sz="1800" b="1" i="1" dirty="0" smtClean="0">
                <a:latin typeface="Calibri" pitchFamily="34" charset="0"/>
              </a:rPr>
              <a:t>Interior ice data </a:t>
            </a:r>
            <a:r>
              <a:rPr lang="en-US" sz="1800" dirty="0" smtClean="0">
                <a:latin typeface="Calibri" pitchFamily="34" charset="0"/>
              </a:rPr>
              <a:t>(ice thickness, basal friction) cannot be measured; estimated by solving an inverse problem.</a:t>
            </a:r>
            <a:endParaRPr lang="en-US" sz="1800" dirty="0">
              <a:latin typeface="Calibri" pitchFamily="34" charset="0"/>
            </a:endParaRPr>
          </a:p>
          <a:p>
            <a:pPr marL="114300" lvl="1" indent="0" eaLnBrk="1" hangingPunct="1"/>
            <a:endParaRPr lang="en-US" sz="1800" b="1" u="sng" dirty="0" smtClean="0">
              <a:latin typeface="Calibri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8849" y="3733800"/>
            <a:ext cx="153798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itle 1"/>
          <p:cNvSpPr txBox="1">
            <a:spLocks/>
          </p:cNvSpPr>
          <p:nvPr/>
        </p:nvSpPr>
        <p:spPr bwMode="auto">
          <a:xfrm>
            <a:off x="79917" y="838200"/>
            <a:ext cx="6947210" cy="2317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82880" tIns="182880" rIns="182880" bIns="182880" anchor="ctr"/>
          <a:lstStyle>
            <a:lvl1pPr eaLnBrk="0" hangingPunct="0">
              <a:defRPr sz="7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28650" indent="-342900" eaLnBrk="0" hangingPunct="0">
              <a:defRPr sz="7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7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7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7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18288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18288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18288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18288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lvl="1" indent="0" eaLnBrk="1" hangingPunct="1"/>
            <a:r>
              <a:rPr lang="en-US" sz="1800" b="1" u="sng" dirty="0" smtClean="0">
                <a:latin typeface="Calibri" charset="0"/>
              </a:rPr>
              <a:t>Meshes:</a:t>
            </a:r>
            <a:r>
              <a:rPr lang="en-US" sz="1800" dirty="0">
                <a:latin typeface="Calibri" charset="0"/>
              </a:rPr>
              <a:t> </a:t>
            </a:r>
            <a:r>
              <a:rPr lang="en-US" sz="1800" dirty="0" smtClean="0">
                <a:latin typeface="Calibri" charset="0"/>
              </a:rPr>
              <a:t>can use any mesh but interested specifically in </a:t>
            </a:r>
          </a:p>
          <a:p>
            <a:pPr marL="0" lvl="1" indent="0" eaLnBrk="1" hangingPunct="1"/>
            <a:endParaRPr lang="en-US" sz="400" dirty="0" smtClean="0">
              <a:latin typeface="Calibri" charset="0"/>
            </a:endParaRPr>
          </a:p>
          <a:p>
            <a:pPr marL="342900" lvl="1" eaLnBrk="1" hangingPunct="1">
              <a:buFont typeface="Arial" panose="020B0604020202020204" pitchFamily="34" charset="0"/>
              <a:buChar char="•"/>
            </a:pPr>
            <a:r>
              <a:rPr lang="en-US" sz="1800" i="1" dirty="0" smtClean="0">
                <a:latin typeface="Calibri" charset="0"/>
              </a:rPr>
              <a:t>CISM-Albany:</a:t>
            </a:r>
            <a:r>
              <a:rPr lang="en-US" sz="1800" b="1" i="1" dirty="0" smtClean="0">
                <a:latin typeface="Calibri" charset="0"/>
              </a:rPr>
              <a:t> structured hexahedral</a:t>
            </a:r>
            <a:r>
              <a:rPr lang="en-US" sz="1800" dirty="0" smtClean="0">
                <a:latin typeface="Calibri" charset="0"/>
              </a:rPr>
              <a:t> meshes</a:t>
            </a:r>
            <a:endParaRPr lang="en-US" sz="400" dirty="0" smtClean="0">
              <a:latin typeface="Calibri" charset="0"/>
            </a:endParaRPr>
          </a:p>
          <a:p>
            <a:pPr marL="342900" lvl="1" eaLnBrk="1" hangingPunct="1">
              <a:buFont typeface="Arial" panose="020B0604020202020204" pitchFamily="34" charset="0"/>
              <a:buChar char="•"/>
            </a:pPr>
            <a:r>
              <a:rPr lang="en-US" sz="1800" i="1" dirty="0" smtClean="0">
                <a:latin typeface="Calibri" charset="0"/>
              </a:rPr>
              <a:t>MPAS-Albany:</a:t>
            </a:r>
            <a:r>
              <a:rPr lang="en-US" sz="1800" b="1" i="1" dirty="0" smtClean="0">
                <a:latin typeface="Calibri" charset="0"/>
              </a:rPr>
              <a:t> tetrahedral </a:t>
            </a:r>
            <a:r>
              <a:rPr lang="en-US" sz="1800" dirty="0" smtClean="0">
                <a:latin typeface="Calibri" charset="0"/>
              </a:rPr>
              <a:t>meshes </a:t>
            </a:r>
            <a:r>
              <a:rPr lang="en-US" sz="1800" dirty="0" smtClean="0">
                <a:latin typeface="Calibri" panose="020F0502020204030204" pitchFamily="34" charset="0"/>
              </a:rPr>
              <a:t>(Delaunay triangle                    mesh = dual </a:t>
            </a:r>
            <a:r>
              <a:rPr lang="en-US" sz="1800" dirty="0">
                <a:latin typeface="Calibri" panose="020F0502020204030204" pitchFamily="34" charset="0"/>
              </a:rPr>
              <a:t>of </a:t>
            </a:r>
            <a:r>
              <a:rPr lang="en-US" sz="1800" dirty="0" err="1" smtClean="0">
                <a:latin typeface="Calibri" panose="020F0502020204030204" pitchFamily="34" charset="0"/>
              </a:rPr>
              <a:t>hexaganonal</a:t>
            </a:r>
            <a:r>
              <a:rPr lang="en-US" sz="1800" dirty="0" smtClean="0">
                <a:latin typeface="Calibri" panose="020F0502020204030204" pitchFamily="34" charset="0"/>
              </a:rPr>
              <a:t> mesh, extruded </a:t>
            </a:r>
            <a:r>
              <a:rPr lang="en-US" sz="1800" dirty="0">
                <a:latin typeface="Calibri" panose="020F0502020204030204" pitchFamily="34" charset="0"/>
              </a:rPr>
              <a:t>to </a:t>
            </a:r>
            <a:r>
              <a:rPr lang="en-US" sz="1800" dirty="0" err="1" smtClean="0">
                <a:latin typeface="Calibri" panose="020F0502020204030204" pitchFamily="34" charset="0"/>
              </a:rPr>
              <a:t>tets</a:t>
            </a:r>
            <a:r>
              <a:rPr lang="en-US" sz="1800" dirty="0" smtClean="0">
                <a:latin typeface="Calibri" panose="020F0502020204030204" pitchFamily="34" charset="0"/>
              </a:rPr>
              <a:t>).</a:t>
            </a:r>
            <a:endParaRPr lang="en-US" sz="1800" dirty="0" smtClean="0">
              <a:latin typeface="Calibri" charset="0"/>
            </a:endParaRPr>
          </a:p>
          <a:p>
            <a:pPr marL="0" lvl="1" indent="0" eaLnBrk="1" hangingPunct="1"/>
            <a:endParaRPr lang="en-US" sz="400" dirty="0" smtClean="0">
              <a:latin typeface="Calibri" charset="0"/>
            </a:endParaRPr>
          </a:p>
          <a:p>
            <a:pPr marL="857250" lvl="2" eaLnBrk="1" hangingPunct="1">
              <a:buFont typeface="Arial" panose="020B0604020202020204" pitchFamily="34" charset="0"/>
              <a:buChar char="•"/>
            </a:pPr>
            <a:r>
              <a:rPr lang="en-US" sz="1800" b="1" i="1" dirty="0" smtClean="0">
                <a:latin typeface="Calibri" charset="0"/>
              </a:rPr>
              <a:t>Unstructured Delaunay triangle </a:t>
            </a:r>
            <a:r>
              <a:rPr lang="en-US" sz="1800" dirty="0" smtClean="0">
                <a:latin typeface="Calibri" charset="0"/>
              </a:rPr>
              <a:t>meshes w/ regional refinement based on gradient of surface velocity.</a:t>
            </a:r>
          </a:p>
          <a:p>
            <a:pPr marL="0" lvl="1" indent="0" eaLnBrk="1" hangingPunct="1"/>
            <a:endParaRPr lang="en-US" sz="400" dirty="0" smtClean="0">
              <a:latin typeface="Calibri" charset="0"/>
            </a:endParaRPr>
          </a:p>
          <a:p>
            <a:pPr marL="342900" lvl="1" eaLnBrk="1" hangingPunct="1">
              <a:buFont typeface="Arial" panose="020B0604020202020204" pitchFamily="34" charset="0"/>
              <a:buChar char="•"/>
            </a:pPr>
            <a:r>
              <a:rPr lang="en-US" sz="1800" b="1" i="1" dirty="0" smtClean="0">
                <a:latin typeface="Calibri" charset="0"/>
              </a:rPr>
              <a:t>Unstructured adaptively-refined </a:t>
            </a:r>
            <a:r>
              <a:rPr lang="en-US" sz="1800" dirty="0" smtClean="0">
                <a:latin typeface="Calibri" charset="0"/>
              </a:rPr>
              <a:t>meshes generated in memory using </a:t>
            </a:r>
            <a:r>
              <a:rPr lang="en-US" sz="1800" b="1" i="1" dirty="0" smtClean="0">
                <a:latin typeface="Calibri" charset="0"/>
              </a:rPr>
              <a:t>PAALS*</a:t>
            </a:r>
            <a:r>
              <a:rPr lang="en-US" sz="1800" dirty="0" smtClean="0">
                <a:latin typeface="Calibri" charset="0"/>
              </a:rPr>
              <a:t> (Parallel Albany Adaptive Loop w/ SCOREC). </a:t>
            </a: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03242" y="440887"/>
            <a:ext cx="831205" cy="997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jakob_ascii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013" y="2907275"/>
            <a:ext cx="1066800" cy="99886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501" y="3890091"/>
            <a:ext cx="1871299" cy="152010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96771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57400" y="1715869"/>
            <a:ext cx="563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Calibri" panose="020F0502020204030204" pitchFamily="34" charset="0"/>
              </a:rPr>
              <a:t>Performance: Robustness and Scalability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606800"/>
            <a:ext cx="3384881" cy="24765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599" y="3606800"/>
            <a:ext cx="3714753" cy="247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11939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077200" cy="1219200"/>
          </a:xfrm>
        </p:spPr>
        <p:txBody>
          <a:bodyPr/>
          <a:lstStyle/>
          <a:p>
            <a:pPr algn="l"/>
            <a:r>
              <a:rPr lang="en-US" sz="3600" dirty="0" smtClean="0">
                <a:latin typeface="Calibri" panose="020F0502020204030204" pitchFamily="34" charset="0"/>
              </a:rPr>
              <a:t>Robustness of Newton’s Method via </a:t>
            </a:r>
            <a:r>
              <a:rPr lang="en-US" sz="3600" dirty="0" err="1" smtClean="0">
                <a:latin typeface="Calibri" panose="020F0502020204030204" pitchFamily="34" charset="0"/>
              </a:rPr>
              <a:t>Homotopy</a:t>
            </a:r>
            <a:r>
              <a:rPr lang="en-US" sz="3600" dirty="0" smtClean="0">
                <a:latin typeface="Calibri" panose="020F0502020204030204" pitchFamily="34" charset="0"/>
              </a:rPr>
              <a:t> Continuation (LOCA)</a:t>
            </a:r>
            <a:endParaRPr lang="en-US" sz="3600" dirty="0">
              <a:latin typeface="Calibri" panose="020F050202020403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1538706"/>
            <a:ext cx="6666113" cy="4038600"/>
            <a:chOff x="2618124" y="2399021"/>
            <a:chExt cx="7420841" cy="4382779"/>
          </a:xfrm>
        </p:grpSpPr>
        <p:pic>
          <p:nvPicPr>
            <p:cNvPr id="4" name="Picture 3" descr="newnonlinear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8124" y="2399021"/>
              <a:ext cx="7420841" cy="438277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4177838" y="5240719"/>
                  <a:ext cx="985104" cy="3674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600">
                          <a:latin typeface="Cambria Math"/>
                          <a:ea typeface="Cambria Math"/>
                        </a:rPr>
                        <m:t>γ</m:t>
                      </m:r>
                    </m:oMath>
                  </a14:m>
                  <a:r>
                    <a:rPr lang="en-US" sz="1600" dirty="0" smtClean="0">
                      <a:latin typeface="Calibri" panose="020F0502020204030204" pitchFamily="34" charset="0"/>
                    </a:rPr>
                    <a:t>=10</a:t>
                  </a:r>
                  <a:r>
                    <a:rPr lang="en-US" sz="1600" baseline="30000" dirty="0" smtClean="0">
                      <a:latin typeface="Calibri" panose="020F0502020204030204" pitchFamily="34" charset="0"/>
                    </a:rPr>
                    <a:t>-1.0</a:t>
                  </a:r>
                  <a:endParaRPr lang="en-US" sz="1600" baseline="30000" dirty="0">
                    <a:latin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77838" y="5240719"/>
                  <a:ext cx="985104" cy="367406"/>
                </a:xfrm>
                <a:prstGeom prst="rect">
                  <a:avLst/>
                </a:prstGeom>
                <a:blipFill>
                  <a:blip r:embed="rId3"/>
                  <a:stretch>
                    <a:fillRect t="-5357" b="-214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4955814" y="5654189"/>
                  <a:ext cx="970573" cy="3674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600">
                          <a:latin typeface="Cambria Math"/>
                          <a:ea typeface="Cambria Math"/>
                        </a:rPr>
                        <m:t>γ</m:t>
                      </m:r>
                    </m:oMath>
                  </a14:m>
                  <a:r>
                    <a:rPr lang="en-US" sz="1600" dirty="0" smtClean="0">
                      <a:latin typeface="Calibri" panose="020F0502020204030204" pitchFamily="34" charset="0"/>
                    </a:rPr>
                    <a:t>=10</a:t>
                  </a:r>
                  <a:r>
                    <a:rPr lang="en-US" sz="1600" baseline="30000" dirty="0" smtClean="0">
                      <a:latin typeface="Calibri" panose="020F0502020204030204" pitchFamily="34" charset="0"/>
                    </a:rPr>
                    <a:t>-2.5</a:t>
                  </a:r>
                  <a:endParaRPr lang="en-US" sz="1600" baseline="30000" dirty="0">
                    <a:latin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55814" y="5654189"/>
                  <a:ext cx="970573" cy="367406"/>
                </a:xfrm>
                <a:prstGeom prst="rect">
                  <a:avLst/>
                </a:prstGeom>
                <a:blipFill>
                  <a:blip r:embed="rId4"/>
                  <a:stretch>
                    <a:fillRect t="-5357" b="-214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5650949" y="5442738"/>
                  <a:ext cx="954056" cy="3674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600">
                          <a:latin typeface="Cambria Math"/>
                          <a:ea typeface="Cambria Math"/>
                        </a:rPr>
                        <m:t>γ</m:t>
                      </m:r>
                    </m:oMath>
                  </a14:m>
                  <a:r>
                    <a:rPr lang="en-US" sz="1600" dirty="0" smtClean="0">
                      <a:latin typeface="Calibri" panose="020F0502020204030204" pitchFamily="34" charset="0"/>
                    </a:rPr>
                    <a:t>=10</a:t>
                  </a:r>
                  <a:r>
                    <a:rPr lang="en-US" sz="1600" baseline="30000" dirty="0" smtClean="0">
                      <a:latin typeface="Calibri" panose="020F0502020204030204" pitchFamily="34" charset="0"/>
                    </a:rPr>
                    <a:t>-6.0</a:t>
                  </a:r>
                  <a:endParaRPr lang="en-US" sz="1600" baseline="30000" dirty="0">
                    <a:latin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50949" y="5442738"/>
                  <a:ext cx="954056" cy="367406"/>
                </a:xfrm>
                <a:prstGeom prst="rect">
                  <a:avLst/>
                </a:prstGeom>
                <a:blipFill>
                  <a:blip r:embed="rId5"/>
                  <a:stretch>
                    <a:fillRect t="-5455" b="-218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6944314" y="5425389"/>
                  <a:ext cx="914400" cy="3674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600">
                          <a:latin typeface="Cambria Math"/>
                          <a:ea typeface="Cambria Math"/>
                        </a:rPr>
                        <m:t>γ</m:t>
                      </m:r>
                    </m:oMath>
                  </a14:m>
                  <a:r>
                    <a:rPr lang="en-US" sz="1600" dirty="0" smtClean="0">
                      <a:latin typeface="Calibri" panose="020F0502020204030204" pitchFamily="34" charset="0"/>
                    </a:rPr>
                    <a:t>=10</a:t>
                  </a:r>
                  <a:r>
                    <a:rPr lang="en-US" sz="1600" baseline="30000" dirty="0" smtClean="0">
                      <a:latin typeface="Calibri" panose="020F0502020204030204" pitchFamily="34" charset="0"/>
                    </a:rPr>
                    <a:t>-10</a:t>
                  </a:r>
                  <a:endParaRPr lang="en-US" sz="1600" baseline="30000" dirty="0">
                    <a:latin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44314" y="5425389"/>
                  <a:ext cx="914400" cy="367406"/>
                </a:xfrm>
                <a:prstGeom prst="rect">
                  <a:avLst/>
                </a:prstGeom>
                <a:blipFill>
                  <a:blip r:embed="rId6"/>
                  <a:stretch>
                    <a:fillRect t="-5455" b="-236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7772400" y="4422667"/>
                  <a:ext cx="914400" cy="3674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600">
                          <a:latin typeface="Cambria Math"/>
                          <a:ea typeface="Cambria Math"/>
                        </a:rPr>
                        <m:t>γ</m:t>
                      </m:r>
                    </m:oMath>
                  </a14:m>
                  <a:r>
                    <a:rPr lang="en-US" sz="1600" dirty="0" smtClean="0">
                      <a:latin typeface="Calibri" panose="020F0502020204030204" pitchFamily="34" charset="0"/>
                    </a:rPr>
                    <a:t>=10</a:t>
                  </a:r>
                  <a:r>
                    <a:rPr lang="en-US" sz="1600" baseline="30000" dirty="0" smtClean="0">
                      <a:latin typeface="Calibri" panose="020F0502020204030204" pitchFamily="34" charset="0"/>
                    </a:rPr>
                    <a:t>-10</a:t>
                  </a:r>
                  <a:endParaRPr lang="en-US" sz="1600" baseline="30000" dirty="0">
                    <a:latin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72400" y="4422667"/>
                  <a:ext cx="914400" cy="367406"/>
                </a:xfrm>
                <a:prstGeom prst="rect">
                  <a:avLst/>
                </a:prstGeom>
                <a:blipFill>
                  <a:blip r:embed="rId7"/>
                  <a:stretch>
                    <a:fillRect t="-5357" b="-214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5266469" y="2759901"/>
                  <a:ext cx="914400" cy="3674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600" i="0" smtClean="0">
                          <a:latin typeface="Cambria Math"/>
                          <a:ea typeface="Cambria Math"/>
                        </a:rPr>
                        <m:t>γ</m:t>
                      </m:r>
                    </m:oMath>
                  </a14:m>
                  <a:r>
                    <a:rPr lang="en-US" sz="1600" dirty="0" smtClean="0">
                      <a:latin typeface="Calibri" panose="020F0502020204030204" pitchFamily="34" charset="0"/>
                    </a:rPr>
                    <a:t>=10</a:t>
                  </a:r>
                  <a:r>
                    <a:rPr lang="en-US" sz="1600" baseline="30000" dirty="0" smtClean="0">
                      <a:latin typeface="Calibri" panose="020F0502020204030204" pitchFamily="34" charset="0"/>
                    </a:rPr>
                    <a:t>-10</a:t>
                  </a:r>
                  <a:endParaRPr lang="en-US" sz="1600" baseline="30000" dirty="0">
                    <a:latin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66469" y="2759901"/>
                  <a:ext cx="914400" cy="367406"/>
                </a:xfrm>
                <a:prstGeom prst="rect">
                  <a:avLst/>
                </a:prstGeom>
                <a:blipFill>
                  <a:blip r:embed="rId8"/>
                  <a:stretch>
                    <a:fillRect t="-5357" b="-214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" name="TextBox 8"/>
          <p:cNvSpPr txBox="1"/>
          <p:nvPr/>
        </p:nvSpPr>
        <p:spPr>
          <a:xfrm>
            <a:off x="6705600" y="2785646"/>
            <a:ext cx="19444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Calibri" panose="020F0502020204030204" pitchFamily="34" charset="0"/>
              </a:rPr>
              <a:t>Glen’s Law Viscosity: </a:t>
            </a:r>
            <a:endParaRPr lang="en-US" sz="1600" b="1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6246528" y="3270761"/>
                <a:ext cx="2745072" cy="78739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𝜇</m:t>
                      </m:r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3</m:t>
                                  </m:r>
                                </m:den>
                              </m:f>
                            </m:sup>
                          </m:sSup>
                          <m:d>
                            <m:dPr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den>
                              </m:f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sz="14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𝑗</m:t>
                                  </m:r>
                                </m:sub>
                                <m:sup/>
                                <m:e>
                                  <m:acc>
                                    <m:accPr>
                                      <m:chr m:val="̇"/>
                                      <m:ctrlP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400" b="1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𝝐</m:t>
                                      </m:r>
                                    </m:e>
                                  </m:acc>
                                  <m:r>
                                    <a:rPr lang="en-US" sz="1400" i="1" baseline="-2500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𝑖𝑗</m:t>
                                  </m:r>
                                  <m:r>
                                    <a:rPr lang="en-US" sz="1400" i="1" baseline="3000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e>
                              </m:nary>
                            </m:e>
                          </m:d>
                        </m:e>
                        <m:sup>
                          <m:r>
                            <a:rPr lang="en-US" sz="1400" i="1">
                              <a:latin typeface="Cambria Math"/>
                              <a:ea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14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6528" y="3270761"/>
                <a:ext cx="2745072" cy="78739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6324600" y="1600200"/>
                <a:ext cx="2743200" cy="113800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sz="16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sz="1600" b="1" i="1">
                              <a:latin typeface="Cambria Math"/>
                              <a:ea typeface="Cambria Math"/>
                            </a:rPr>
                            <m:t>𝝐</m:t>
                          </m:r>
                        </m:e>
                      </m:acc>
                      <m:r>
                        <a:rPr lang="en-US" sz="1600" i="1" baseline="-25000">
                          <a:latin typeface="Cambria Math"/>
                        </a:rPr>
                        <m:t>1</m:t>
                      </m:r>
                      <m:r>
                        <a:rPr lang="en-US" sz="1600" b="0" i="1" baseline="30000" smtClean="0">
                          <a:latin typeface="Cambria Math"/>
                        </a:rPr>
                        <m:t>𝑇</m:t>
                      </m:r>
                      <m:r>
                        <a:rPr lang="en-US" sz="1600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/>
                            </a:rPr>
                            <m:t>2</m:t>
                          </m:r>
                          <m:acc>
                            <m:accPr>
                              <m:chr m:val="̇"/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sz="1600" b="0" i="1">
                                  <a:latin typeface="Cambria Math"/>
                                  <a:ea typeface="Cambria Math"/>
                                </a:rPr>
                                <m:t>𝜖</m:t>
                              </m:r>
                            </m:e>
                          </m:acc>
                          <m:r>
                            <a:rPr lang="en-US" sz="1600" b="0" i="1" baseline="-25000" smtClean="0">
                              <a:latin typeface="Cambria Math"/>
                              <a:ea typeface="Cambria Math"/>
                            </a:rPr>
                            <m:t>11</m:t>
                          </m:r>
                          <m:r>
                            <a:rPr lang="en-US" sz="1600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  <m:acc>
                            <m:accPr>
                              <m:chr m:val="̇"/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sz="1600" b="0" i="1">
                                  <a:latin typeface="Cambria Math"/>
                                  <a:ea typeface="Cambria Math"/>
                                </a:rPr>
                                <m:t>𝜖</m:t>
                              </m:r>
                            </m:e>
                          </m:acc>
                          <m:r>
                            <a:rPr lang="en-US" sz="1600" b="0" i="1" baseline="-25000" smtClean="0">
                              <a:latin typeface="Cambria Math"/>
                              <a:ea typeface="Cambria Math"/>
                            </a:rPr>
                            <m:t>22</m:t>
                          </m:r>
                          <m:r>
                            <a:rPr lang="en-US" sz="1600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acc>
                            <m:accPr>
                              <m:chr m:val="̇"/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sz="1600" b="0" i="1">
                                  <a:latin typeface="Cambria Math"/>
                                  <a:ea typeface="Cambria Math"/>
                                </a:rPr>
                                <m:t>𝜖</m:t>
                              </m:r>
                            </m:e>
                          </m:acc>
                          <m:r>
                            <a:rPr lang="en-US" sz="1600" b="0" i="1" baseline="-25000" smtClean="0">
                              <a:latin typeface="Cambria Math"/>
                              <a:ea typeface="Cambria Math"/>
                            </a:rPr>
                            <m:t>12</m:t>
                          </m:r>
                          <m:r>
                            <a:rPr lang="en-US" sz="1600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acc>
                            <m:accPr>
                              <m:chr m:val="̇"/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sz="1600" b="0" i="1">
                                  <a:latin typeface="Cambria Math"/>
                                  <a:ea typeface="Cambria Math"/>
                                </a:rPr>
                                <m:t>𝜖</m:t>
                              </m:r>
                            </m:e>
                          </m:acc>
                          <m:r>
                            <a:rPr lang="en-US" sz="1600" b="0" i="1" baseline="-25000" smtClean="0">
                              <a:latin typeface="Cambria Math"/>
                              <a:ea typeface="Cambria Math"/>
                            </a:rPr>
                            <m:t>13</m:t>
                          </m:r>
                        </m:e>
                      </m:d>
                    </m:oMath>
                  </m:oMathPara>
                </a14:m>
                <a:endParaRPr lang="en-US" sz="1600" b="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sz="1600" b="1" i="1">
                              <a:latin typeface="Cambria Math"/>
                              <a:ea typeface="Cambria Math"/>
                            </a:rPr>
                            <m:t>𝝐</m:t>
                          </m:r>
                        </m:e>
                      </m:acc>
                      <m:r>
                        <a:rPr lang="en-US" sz="1600" b="0" i="1" baseline="-25000" smtClean="0">
                          <a:latin typeface="Cambria Math"/>
                          <a:ea typeface="Cambria Math"/>
                        </a:rPr>
                        <m:t>2</m:t>
                      </m:r>
                      <m:r>
                        <a:rPr lang="en-US" sz="1600" b="0" i="1" baseline="30000" smtClean="0">
                          <a:latin typeface="Cambria Math"/>
                          <a:ea typeface="Cambria Math"/>
                        </a:rPr>
                        <m:t>𝑇</m:t>
                      </m:r>
                      <m:r>
                        <a:rPr lang="en-US" sz="1600" i="1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/>
                            </a:rPr>
                            <m:t>2</m:t>
                          </m:r>
                          <m:acc>
                            <m:accPr>
                              <m:chr m:val="̇"/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sz="1600" b="0" i="1">
                                  <a:latin typeface="Cambria Math"/>
                                  <a:ea typeface="Cambria Math"/>
                                </a:rPr>
                                <m:t>𝜖</m:t>
                              </m:r>
                            </m:e>
                          </m:acc>
                          <m:r>
                            <a:rPr lang="en-US" sz="1600" b="0" i="1" baseline="-25000" smtClean="0">
                              <a:latin typeface="Cambria Math"/>
                              <a:ea typeface="Cambria Math"/>
                            </a:rPr>
                            <m:t>12</m:t>
                          </m:r>
                          <m:r>
                            <a:rPr lang="en-US" sz="1600" b="0" i="1" smtClean="0">
                              <a:latin typeface="Cambria Math"/>
                              <a:ea typeface="Cambria Math"/>
                            </a:rPr>
                            <m:t>, </m:t>
                          </m:r>
                          <m:acc>
                            <m:accPr>
                              <m:chr m:val="̇"/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sz="1600" b="0" i="1">
                                  <a:latin typeface="Cambria Math"/>
                                  <a:ea typeface="Cambria Math"/>
                                </a:rPr>
                                <m:t>𝜖</m:t>
                              </m:r>
                            </m:e>
                          </m:acc>
                          <m:r>
                            <a:rPr lang="en-US" sz="1600" b="0" i="1" baseline="-25000" smtClean="0">
                              <a:latin typeface="Cambria Math"/>
                              <a:ea typeface="Cambria Math"/>
                            </a:rPr>
                            <m:t>11</m:t>
                          </m:r>
                          <m:r>
                            <a:rPr lang="en-US" sz="1600" b="0" i="1" smtClean="0">
                              <a:latin typeface="Cambria Math"/>
                              <a:ea typeface="Cambria Math"/>
                            </a:rPr>
                            <m:t>+2</m:t>
                          </m:r>
                          <m:acc>
                            <m:accPr>
                              <m:chr m:val="̇"/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sz="1600" b="0" i="1">
                                  <a:latin typeface="Cambria Math"/>
                                  <a:ea typeface="Cambria Math"/>
                                </a:rPr>
                                <m:t>𝜖</m:t>
                              </m:r>
                            </m:e>
                          </m:acc>
                          <m:r>
                            <a:rPr lang="en-US" sz="1600" b="0" i="1" baseline="-25000" smtClean="0">
                              <a:latin typeface="Cambria Math"/>
                              <a:ea typeface="Cambria Math"/>
                            </a:rPr>
                            <m:t>22</m:t>
                          </m:r>
                          <m:r>
                            <a:rPr lang="en-US" sz="1600" i="1">
                              <a:latin typeface="Cambria Math"/>
                              <a:ea typeface="Cambria Math"/>
                            </a:rPr>
                            <m:t>,</m:t>
                          </m:r>
                          <m:acc>
                            <m:accPr>
                              <m:chr m:val="̇"/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sz="1600" b="0" i="1">
                                  <a:latin typeface="Cambria Math"/>
                                  <a:ea typeface="Cambria Math"/>
                                </a:rPr>
                                <m:t>𝜖</m:t>
                              </m:r>
                            </m:e>
                          </m:acc>
                          <m:r>
                            <a:rPr lang="en-US" sz="1600" b="0" i="1" baseline="-25000" smtClean="0">
                              <a:latin typeface="Cambria Math"/>
                              <a:ea typeface="Cambria Math"/>
                            </a:rPr>
                            <m:t>23</m:t>
                          </m:r>
                        </m:e>
                      </m:d>
                    </m:oMath>
                  </m:oMathPara>
                </a14:m>
                <a:endParaRPr lang="en-US" sz="16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sz="1600" i="1">
                              <a:latin typeface="Cambria Math"/>
                              <a:ea typeface="Cambria Math"/>
                            </a:rPr>
                            <m:t>𝜖</m:t>
                          </m:r>
                        </m:e>
                      </m:acc>
                      <m:r>
                        <m:rPr>
                          <m:sty m:val="p"/>
                        </m:rPr>
                        <a:rPr lang="en-US" sz="1600" baseline="-25000">
                          <a:latin typeface="Cambria Math"/>
                          <a:ea typeface="Cambria Math"/>
                        </a:rPr>
                        <m:t>ij</m:t>
                      </m:r>
                      <m:r>
                        <a:rPr lang="en-US" sz="160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1600" i="1"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sz="16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/>
                                      <a:ea typeface="Cambria Math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6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/>
                                      <a:ea typeface="Cambria Math"/>
                                    </a:rPr>
                                    <m:t>𝑗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1600" i="1">
                              <a:latin typeface="Cambria Math"/>
                              <a:ea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sz="16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/>
                                      <a:ea typeface="Cambria Math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/>
                                      <a:ea typeface="Cambria Math"/>
                                    </a:rPr>
                                    <m:t>𝑗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6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US" sz="1600" dirty="0" smtClean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4600" y="1600200"/>
                <a:ext cx="2743200" cy="113800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0354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077200" cy="1219200"/>
          </a:xfrm>
        </p:spPr>
        <p:txBody>
          <a:bodyPr/>
          <a:lstStyle/>
          <a:p>
            <a:pPr algn="l"/>
            <a:r>
              <a:rPr lang="en-US" sz="3600" dirty="0" smtClean="0">
                <a:latin typeface="Calibri" panose="020F0502020204030204" pitchFamily="34" charset="0"/>
              </a:rPr>
              <a:t>Robustness of Newton’s Method via </a:t>
            </a:r>
            <a:r>
              <a:rPr lang="en-US" sz="3600" dirty="0" err="1" smtClean="0">
                <a:latin typeface="Calibri" panose="020F0502020204030204" pitchFamily="34" charset="0"/>
              </a:rPr>
              <a:t>Homotopy</a:t>
            </a:r>
            <a:r>
              <a:rPr lang="en-US" sz="3600" dirty="0" smtClean="0">
                <a:latin typeface="Calibri" panose="020F0502020204030204" pitchFamily="34" charset="0"/>
              </a:rPr>
              <a:t> Continuation (LOCA)</a:t>
            </a:r>
            <a:endParaRPr lang="en-US" sz="3600" dirty="0">
              <a:latin typeface="Calibri" panose="020F050202020403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1538706"/>
            <a:ext cx="6666113" cy="4038600"/>
            <a:chOff x="2618124" y="2399021"/>
            <a:chExt cx="7420841" cy="4382779"/>
          </a:xfrm>
        </p:grpSpPr>
        <p:pic>
          <p:nvPicPr>
            <p:cNvPr id="4" name="Picture 3" descr="newnonlinear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8124" y="2399021"/>
              <a:ext cx="7420841" cy="438277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4177838" y="5240719"/>
                  <a:ext cx="985104" cy="3674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600">
                          <a:latin typeface="Cambria Math"/>
                          <a:ea typeface="Cambria Math"/>
                        </a:rPr>
                        <m:t>γ</m:t>
                      </m:r>
                    </m:oMath>
                  </a14:m>
                  <a:r>
                    <a:rPr lang="en-US" sz="1600" dirty="0" smtClean="0">
                      <a:latin typeface="Calibri" panose="020F0502020204030204" pitchFamily="34" charset="0"/>
                    </a:rPr>
                    <a:t>=10</a:t>
                  </a:r>
                  <a:r>
                    <a:rPr lang="en-US" sz="1600" baseline="30000" dirty="0" smtClean="0">
                      <a:latin typeface="Calibri" panose="020F0502020204030204" pitchFamily="34" charset="0"/>
                    </a:rPr>
                    <a:t>-1.0</a:t>
                  </a:r>
                  <a:endParaRPr lang="en-US" sz="1600" baseline="30000" dirty="0">
                    <a:latin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77838" y="5240719"/>
                  <a:ext cx="985104" cy="367406"/>
                </a:xfrm>
                <a:prstGeom prst="rect">
                  <a:avLst/>
                </a:prstGeom>
                <a:blipFill>
                  <a:blip r:embed="rId3"/>
                  <a:stretch>
                    <a:fillRect t="-5357" b="-214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4955814" y="5654189"/>
                  <a:ext cx="970573" cy="3674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600">
                          <a:latin typeface="Cambria Math"/>
                          <a:ea typeface="Cambria Math"/>
                        </a:rPr>
                        <m:t>γ</m:t>
                      </m:r>
                    </m:oMath>
                  </a14:m>
                  <a:r>
                    <a:rPr lang="en-US" sz="1600" dirty="0" smtClean="0">
                      <a:latin typeface="Calibri" panose="020F0502020204030204" pitchFamily="34" charset="0"/>
                    </a:rPr>
                    <a:t>=10</a:t>
                  </a:r>
                  <a:r>
                    <a:rPr lang="en-US" sz="1600" baseline="30000" dirty="0" smtClean="0">
                      <a:latin typeface="Calibri" panose="020F0502020204030204" pitchFamily="34" charset="0"/>
                    </a:rPr>
                    <a:t>-2.5</a:t>
                  </a:r>
                  <a:endParaRPr lang="en-US" sz="1600" baseline="30000" dirty="0">
                    <a:latin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55814" y="5654189"/>
                  <a:ext cx="970573" cy="367406"/>
                </a:xfrm>
                <a:prstGeom prst="rect">
                  <a:avLst/>
                </a:prstGeom>
                <a:blipFill>
                  <a:blip r:embed="rId4"/>
                  <a:stretch>
                    <a:fillRect t="-5357" b="-214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5650949" y="5442738"/>
                  <a:ext cx="954056" cy="3674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600">
                          <a:latin typeface="Cambria Math"/>
                          <a:ea typeface="Cambria Math"/>
                        </a:rPr>
                        <m:t>γ</m:t>
                      </m:r>
                    </m:oMath>
                  </a14:m>
                  <a:r>
                    <a:rPr lang="en-US" sz="1600" dirty="0" smtClean="0">
                      <a:latin typeface="Calibri" panose="020F0502020204030204" pitchFamily="34" charset="0"/>
                    </a:rPr>
                    <a:t>=10</a:t>
                  </a:r>
                  <a:r>
                    <a:rPr lang="en-US" sz="1600" baseline="30000" dirty="0" smtClean="0">
                      <a:latin typeface="Calibri" panose="020F0502020204030204" pitchFamily="34" charset="0"/>
                    </a:rPr>
                    <a:t>-6.0</a:t>
                  </a:r>
                  <a:endParaRPr lang="en-US" sz="1600" baseline="30000" dirty="0">
                    <a:latin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50949" y="5442738"/>
                  <a:ext cx="954056" cy="367406"/>
                </a:xfrm>
                <a:prstGeom prst="rect">
                  <a:avLst/>
                </a:prstGeom>
                <a:blipFill>
                  <a:blip r:embed="rId5"/>
                  <a:stretch>
                    <a:fillRect t="-5455" b="-218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6944314" y="5425389"/>
                  <a:ext cx="914400" cy="3674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600">
                          <a:latin typeface="Cambria Math"/>
                          <a:ea typeface="Cambria Math"/>
                        </a:rPr>
                        <m:t>γ</m:t>
                      </m:r>
                    </m:oMath>
                  </a14:m>
                  <a:r>
                    <a:rPr lang="en-US" sz="1600" dirty="0" smtClean="0">
                      <a:latin typeface="Calibri" panose="020F0502020204030204" pitchFamily="34" charset="0"/>
                    </a:rPr>
                    <a:t>=10</a:t>
                  </a:r>
                  <a:r>
                    <a:rPr lang="en-US" sz="1600" baseline="30000" dirty="0" smtClean="0">
                      <a:latin typeface="Calibri" panose="020F0502020204030204" pitchFamily="34" charset="0"/>
                    </a:rPr>
                    <a:t>-10</a:t>
                  </a:r>
                  <a:endParaRPr lang="en-US" sz="1600" baseline="30000" dirty="0">
                    <a:latin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44314" y="5425389"/>
                  <a:ext cx="914400" cy="367406"/>
                </a:xfrm>
                <a:prstGeom prst="rect">
                  <a:avLst/>
                </a:prstGeom>
                <a:blipFill>
                  <a:blip r:embed="rId6"/>
                  <a:stretch>
                    <a:fillRect t="-5455" b="-236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7772400" y="4422667"/>
                  <a:ext cx="914400" cy="3674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600">
                          <a:latin typeface="Cambria Math"/>
                          <a:ea typeface="Cambria Math"/>
                        </a:rPr>
                        <m:t>γ</m:t>
                      </m:r>
                    </m:oMath>
                  </a14:m>
                  <a:r>
                    <a:rPr lang="en-US" sz="1600" dirty="0" smtClean="0">
                      <a:latin typeface="Calibri" panose="020F0502020204030204" pitchFamily="34" charset="0"/>
                    </a:rPr>
                    <a:t>=10</a:t>
                  </a:r>
                  <a:r>
                    <a:rPr lang="en-US" sz="1600" baseline="30000" dirty="0" smtClean="0">
                      <a:latin typeface="Calibri" panose="020F0502020204030204" pitchFamily="34" charset="0"/>
                    </a:rPr>
                    <a:t>-10</a:t>
                  </a:r>
                  <a:endParaRPr lang="en-US" sz="1600" baseline="30000" dirty="0">
                    <a:latin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72400" y="4422667"/>
                  <a:ext cx="914400" cy="367406"/>
                </a:xfrm>
                <a:prstGeom prst="rect">
                  <a:avLst/>
                </a:prstGeom>
                <a:blipFill>
                  <a:blip r:embed="rId7"/>
                  <a:stretch>
                    <a:fillRect t="-5357" b="-214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5266469" y="2759901"/>
                  <a:ext cx="914400" cy="3674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600" i="0" smtClean="0">
                          <a:latin typeface="Cambria Math"/>
                          <a:ea typeface="Cambria Math"/>
                        </a:rPr>
                        <m:t>γ</m:t>
                      </m:r>
                    </m:oMath>
                  </a14:m>
                  <a:r>
                    <a:rPr lang="en-US" sz="1600" dirty="0" smtClean="0">
                      <a:latin typeface="Calibri" panose="020F0502020204030204" pitchFamily="34" charset="0"/>
                    </a:rPr>
                    <a:t>=10</a:t>
                  </a:r>
                  <a:r>
                    <a:rPr lang="en-US" sz="1600" baseline="30000" dirty="0" smtClean="0">
                      <a:latin typeface="Calibri" panose="020F0502020204030204" pitchFamily="34" charset="0"/>
                    </a:rPr>
                    <a:t>-10</a:t>
                  </a:r>
                  <a:endParaRPr lang="en-US" sz="1600" baseline="30000" dirty="0">
                    <a:latin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66469" y="2759901"/>
                  <a:ext cx="914400" cy="367406"/>
                </a:xfrm>
                <a:prstGeom prst="rect">
                  <a:avLst/>
                </a:prstGeom>
                <a:blipFill>
                  <a:blip r:embed="rId8"/>
                  <a:stretch>
                    <a:fillRect t="-5357" b="-214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" name="TextBox 8"/>
          <p:cNvSpPr txBox="1"/>
          <p:nvPr/>
        </p:nvSpPr>
        <p:spPr>
          <a:xfrm>
            <a:off x="6705600" y="2785646"/>
            <a:ext cx="19444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Calibri" panose="020F0502020204030204" pitchFamily="34" charset="0"/>
              </a:rPr>
              <a:t>Glen’s Law Viscosity: </a:t>
            </a:r>
            <a:endParaRPr lang="en-US" sz="1600" b="1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6324600" y="1600200"/>
                <a:ext cx="2743200" cy="113800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sz="16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sz="1600" b="1" i="1">
                              <a:latin typeface="Cambria Math"/>
                              <a:ea typeface="Cambria Math"/>
                            </a:rPr>
                            <m:t>𝝐</m:t>
                          </m:r>
                        </m:e>
                      </m:acc>
                      <m:r>
                        <a:rPr lang="en-US" sz="1600" i="1" baseline="-25000">
                          <a:latin typeface="Cambria Math"/>
                        </a:rPr>
                        <m:t>1</m:t>
                      </m:r>
                      <m:r>
                        <a:rPr lang="en-US" sz="1600" b="0" i="1" baseline="30000" smtClean="0">
                          <a:latin typeface="Cambria Math"/>
                        </a:rPr>
                        <m:t>𝑇</m:t>
                      </m:r>
                      <m:r>
                        <a:rPr lang="en-US" sz="1600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/>
                            </a:rPr>
                            <m:t>2</m:t>
                          </m:r>
                          <m:acc>
                            <m:accPr>
                              <m:chr m:val="̇"/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sz="1600" b="0" i="1">
                                  <a:latin typeface="Cambria Math"/>
                                  <a:ea typeface="Cambria Math"/>
                                </a:rPr>
                                <m:t>𝜖</m:t>
                              </m:r>
                            </m:e>
                          </m:acc>
                          <m:r>
                            <a:rPr lang="en-US" sz="1600" b="0" i="1" baseline="-25000" smtClean="0">
                              <a:latin typeface="Cambria Math"/>
                              <a:ea typeface="Cambria Math"/>
                            </a:rPr>
                            <m:t>11</m:t>
                          </m:r>
                          <m:r>
                            <a:rPr lang="en-US" sz="1600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  <m:acc>
                            <m:accPr>
                              <m:chr m:val="̇"/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sz="1600" b="0" i="1">
                                  <a:latin typeface="Cambria Math"/>
                                  <a:ea typeface="Cambria Math"/>
                                </a:rPr>
                                <m:t>𝜖</m:t>
                              </m:r>
                            </m:e>
                          </m:acc>
                          <m:r>
                            <a:rPr lang="en-US" sz="1600" b="0" i="1" baseline="-25000" smtClean="0">
                              <a:latin typeface="Cambria Math"/>
                              <a:ea typeface="Cambria Math"/>
                            </a:rPr>
                            <m:t>22</m:t>
                          </m:r>
                          <m:r>
                            <a:rPr lang="en-US" sz="1600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acc>
                            <m:accPr>
                              <m:chr m:val="̇"/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sz="1600" b="0" i="1">
                                  <a:latin typeface="Cambria Math"/>
                                  <a:ea typeface="Cambria Math"/>
                                </a:rPr>
                                <m:t>𝜖</m:t>
                              </m:r>
                            </m:e>
                          </m:acc>
                          <m:r>
                            <a:rPr lang="en-US" sz="1600" b="0" i="1" baseline="-25000" smtClean="0">
                              <a:latin typeface="Cambria Math"/>
                              <a:ea typeface="Cambria Math"/>
                            </a:rPr>
                            <m:t>12</m:t>
                          </m:r>
                          <m:r>
                            <a:rPr lang="en-US" sz="1600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acc>
                            <m:accPr>
                              <m:chr m:val="̇"/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sz="1600" b="0" i="1">
                                  <a:latin typeface="Cambria Math"/>
                                  <a:ea typeface="Cambria Math"/>
                                </a:rPr>
                                <m:t>𝜖</m:t>
                              </m:r>
                            </m:e>
                          </m:acc>
                          <m:r>
                            <a:rPr lang="en-US" sz="1600" b="0" i="1" baseline="-25000" smtClean="0">
                              <a:latin typeface="Cambria Math"/>
                              <a:ea typeface="Cambria Math"/>
                            </a:rPr>
                            <m:t>13</m:t>
                          </m:r>
                        </m:e>
                      </m:d>
                    </m:oMath>
                  </m:oMathPara>
                </a14:m>
                <a:endParaRPr lang="en-US" sz="1600" b="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sz="1600" b="1" i="1">
                              <a:latin typeface="Cambria Math"/>
                              <a:ea typeface="Cambria Math"/>
                            </a:rPr>
                            <m:t>𝝐</m:t>
                          </m:r>
                        </m:e>
                      </m:acc>
                      <m:r>
                        <a:rPr lang="en-US" sz="1600" b="0" i="1" baseline="-25000" smtClean="0">
                          <a:latin typeface="Cambria Math"/>
                          <a:ea typeface="Cambria Math"/>
                        </a:rPr>
                        <m:t>2</m:t>
                      </m:r>
                      <m:r>
                        <a:rPr lang="en-US" sz="1600" b="0" i="1" baseline="30000" smtClean="0">
                          <a:latin typeface="Cambria Math"/>
                          <a:ea typeface="Cambria Math"/>
                        </a:rPr>
                        <m:t>𝑇</m:t>
                      </m:r>
                      <m:r>
                        <a:rPr lang="en-US" sz="1600" i="1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/>
                            </a:rPr>
                            <m:t>2</m:t>
                          </m:r>
                          <m:acc>
                            <m:accPr>
                              <m:chr m:val="̇"/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sz="1600" b="0" i="1">
                                  <a:latin typeface="Cambria Math"/>
                                  <a:ea typeface="Cambria Math"/>
                                </a:rPr>
                                <m:t>𝜖</m:t>
                              </m:r>
                            </m:e>
                          </m:acc>
                          <m:r>
                            <a:rPr lang="en-US" sz="1600" b="0" i="1" baseline="-25000" smtClean="0">
                              <a:latin typeface="Cambria Math"/>
                              <a:ea typeface="Cambria Math"/>
                            </a:rPr>
                            <m:t>12</m:t>
                          </m:r>
                          <m:r>
                            <a:rPr lang="en-US" sz="1600" b="0" i="1" smtClean="0">
                              <a:latin typeface="Cambria Math"/>
                              <a:ea typeface="Cambria Math"/>
                            </a:rPr>
                            <m:t>, </m:t>
                          </m:r>
                          <m:acc>
                            <m:accPr>
                              <m:chr m:val="̇"/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sz="1600" b="0" i="1">
                                  <a:latin typeface="Cambria Math"/>
                                  <a:ea typeface="Cambria Math"/>
                                </a:rPr>
                                <m:t>𝜖</m:t>
                              </m:r>
                            </m:e>
                          </m:acc>
                          <m:r>
                            <a:rPr lang="en-US" sz="1600" b="0" i="1" baseline="-25000" smtClean="0">
                              <a:latin typeface="Cambria Math"/>
                              <a:ea typeface="Cambria Math"/>
                            </a:rPr>
                            <m:t>11</m:t>
                          </m:r>
                          <m:r>
                            <a:rPr lang="en-US" sz="1600" b="0" i="1" smtClean="0">
                              <a:latin typeface="Cambria Math"/>
                              <a:ea typeface="Cambria Math"/>
                            </a:rPr>
                            <m:t>+2</m:t>
                          </m:r>
                          <m:acc>
                            <m:accPr>
                              <m:chr m:val="̇"/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sz="1600" b="0" i="1">
                                  <a:latin typeface="Cambria Math"/>
                                  <a:ea typeface="Cambria Math"/>
                                </a:rPr>
                                <m:t>𝜖</m:t>
                              </m:r>
                            </m:e>
                          </m:acc>
                          <m:r>
                            <a:rPr lang="en-US" sz="1600" b="0" i="1" baseline="-25000" smtClean="0">
                              <a:latin typeface="Cambria Math"/>
                              <a:ea typeface="Cambria Math"/>
                            </a:rPr>
                            <m:t>22</m:t>
                          </m:r>
                          <m:r>
                            <a:rPr lang="en-US" sz="1600" i="1">
                              <a:latin typeface="Cambria Math"/>
                              <a:ea typeface="Cambria Math"/>
                            </a:rPr>
                            <m:t>,</m:t>
                          </m:r>
                          <m:acc>
                            <m:accPr>
                              <m:chr m:val="̇"/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sz="1600" b="0" i="1">
                                  <a:latin typeface="Cambria Math"/>
                                  <a:ea typeface="Cambria Math"/>
                                </a:rPr>
                                <m:t>𝜖</m:t>
                              </m:r>
                            </m:e>
                          </m:acc>
                          <m:r>
                            <a:rPr lang="en-US" sz="1600" b="0" i="1" baseline="-25000" smtClean="0">
                              <a:latin typeface="Cambria Math"/>
                              <a:ea typeface="Cambria Math"/>
                            </a:rPr>
                            <m:t>23</m:t>
                          </m:r>
                        </m:e>
                      </m:d>
                    </m:oMath>
                  </m:oMathPara>
                </a14:m>
                <a:endParaRPr lang="en-US" sz="16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sz="1600" i="1">
                              <a:latin typeface="Cambria Math"/>
                              <a:ea typeface="Cambria Math"/>
                            </a:rPr>
                            <m:t>𝜖</m:t>
                          </m:r>
                        </m:e>
                      </m:acc>
                      <m:r>
                        <m:rPr>
                          <m:sty m:val="p"/>
                        </m:rPr>
                        <a:rPr lang="en-US" sz="1600" baseline="-25000">
                          <a:latin typeface="Cambria Math"/>
                          <a:ea typeface="Cambria Math"/>
                        </a:rPr>
                        <m:t>ij</m:t>
                      </m:r>
                      <m:r>
                        <a:rPr lang="en-US" sz="160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1600" i="1"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sz="16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/>
                                      <a:ea typeface="Cambria Math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6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/>
                                      <a:ea typeface="Cambria Math"/>
                                    </a:rPr>
                                    <m:t>𝑗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1600" i="1">
                              <a:latin typeface="Cambria Math"/>
                              <a:ea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sz="16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/>
                                      <a:ea typeface="Cambria Math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/>
                                      <a:ea typeface="Cambria Math"/>
                                    </a:rPr>
                                    <m:t>𝑗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6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US" sz="1600" dirty="0" smtClean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4600" y="1600200"/>
                <a:ext cx="2743200" cy="113800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6818513" y="4215825"/>
                <a:ext cx="186828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600" i="1" smtClean="0">
                        <a:latin typeface="Cambria Math"/>
                        <a:ea typeface="Cambria Math"/>
                      </a:rPr>
                      <m:t>𝛾</m:t>
                    </m:r>
                    <m:r>
                      <a:rPr lang="en-US" sz="1600" b="0" i="1" smtClean="0">
                        <a:latin typeface="Cambria Math"/>
                        <a:ea typeface="Cambria Math"/>
                      </a:rPr>
                      <m:t>= </m:t>
                    </m:r>
                  </m:oMath>
                </a14:m>
                <a:r>
                  <a:rPr lang="en-US" sz="1600" dirty="0" smtClean="0">
                    <a:latin typeface="Calibri" panose="020F0502020204030204" pitchFamily="34" charset="0"/>
                  </a:rPr>
                  <a:t>regularization parameter</a:t>
                </a:r>
                <a:endParaRPr lang="en-US" sz="16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8513" y="4215825"/>
                <a:ext cx="1868287" cy="584775"/>
              </a:xfrm>
              <a:prstGeom prst="rect">
                <a:avLst/>
              </a:prstGeom>
              <a:blipFill>
                <a:blip r:embed="rId10"/>
                <a:stretch>
                  <a:fillRect t="-3125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6246528" y="3270761"/>
                <a:ext cx="2745072" cy="78739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𝜇</m:t>
                      </m:r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3</m:t>
                                  </m:r>
                                </m:den>
                              </m:f>
                            </m:sup>
                          </m:sSup>
                          <m:d>
                            <m:dPr>
                              <m:ctrlPr>
                                <a:rPr lang="en-US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den>
                              </m:f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sz="14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𝑗</m:t>
                                  </m:r>
                                </m:sub>
                                <m:sup/>
                                <m:e>
                                  <m:acc>
                                    <m:accPr>
                                      <m:chr m:val="̇"/>
                                      <m:ctrlP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400" b="1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𝝐</m:t>
                                      </m:r>
                                    </m:e>
                                  </m:acc>
                                  <m:r>
                                    <a:rPr lang="en-US" sz="1400" i="1" baseline="-2500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𝑖𝑗</m:t>
                                  </m:r>
                                  <m:r>
                                    <a:rPr lang="en-US" sz="1400" i="1" baseline="3000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e>
                              </m:nary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+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</m:d>
                        </m:e>
                        <m:sup>
                          <m:r>
                            <a:rPr lang="en-US" sz="1400" i="1">
                              <a:latin typeface="Cambria Math"/>
                              <a:ea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14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6528" y="3270761"/>
                <a:ext cx="2745072" cy="78739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1569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077200" cy="1219200"/>
          </a:xfrm>
        </p:spPr>
        <p:txBody>
          <a:bodyPr/>
          <a:lstStyle/>
          <a:p>
            <a:pPr algn="l"/>
            <a:r>
              <a:rPr lang="en-US" sz="3600" dirty="0" smtClean="0">
                <a:latin typeface="Calibri" panose="020F0502020204030204" pitchFamily="34" charset="0"/>
              </a:rPr>
              <a:t>Robustness of Newton’s Method via </a:t>
            </a:r>
            <a:r>
              <a:rPr lang="en-US" sz="3600" dirty="0" err="1" smtClean="0">
                <a:latin typeface="Calibri" panose="020F0502020204030204" pitchFamily="34" charset="0"/>
              </a:rPr>
              <a:t>Homotopy</a:t>
            </a:r>
            <a:r>
              <a:rPr lang="en-US" sz="3600" dirty="0" smtClean="0">
                <a:latin typeface="Calibri" panose="020F0502020204030204" pitchFamily="34" charset="0"/>
              </a:rPr>
              <a:t> Continuation (LOCA)</a:t>
            </a:r>
            <a:endParaRPr lang="en-US" sz="3600" dirty="0">
              <a:latin typeface="Calibri" panose="020F050202020403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1538706"/>
            <a:ext cx="6666113" cy="4038600"/>
            <a:chOff x="2618124" y="2399021"/>
            <a:chExt cx="7420841" cy="4382779"/>
          </a:xfrm>
        </p:grpSpPr>
        <p:pic>
          <p:nvPicPr>
            <p:cNvPr id="4" name="Picture 3" descr="newnonlinear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8124" y="2399021"/>
              <a:ext cx="7420841" cy="438277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4177838" y="5240719"/>
                  <a:ext cx="985104" cy="3674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600">
                          <a:latin typeface="Cambria Math"/>
                          <a:ea typeface="Cambria Math"/>
                        </a:rPr>
                        <m:t>γ</m:t>
                      </m:r>
                    </m:oMath>
                  </a14:m>
                  <a:r>
                    <a:rPr lang="en-US" sz="1600" dirty="0" smtClean="0">
                      <a:latin typeface="Calibri" panose="020F0502020204030204" pitchFamily="34" charset="0"/>
                    </a:rPr>
                    <a:t>=10</a:t>
                  </a:r>
                  <a:r>
                    <a:rPr lang="en-US" sz="1600" baseline="30000" dirty="0" smtClean="0">
                      <a:latin typeface="Calibri" panose="020F0502020204030204" pitchFamily="34" charset="0"/>
                    </a:rPr>
                    <a:t>-1.0</a:t>
                  </a:r>
                  <a:endParaRPr lang="en-US" sz="1600" baseline="30000" dirty="0">
                    <a:latin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77838" y="5240719"/>
                  <a:ext cx="985104" cy="367406"/>
                </a:xfrm>
                <a:prstGeom prst="rect">
                  <a:avLst/>
                </a:prstGeom>
                <a:blipFill>
                  <a:blip r:embed="rId3"/>
                  <a:stretch>
                    <a:fillRect t="-5357" b="-214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4955814" y="5654189"/>
                  <a:ext cx="970573" cy="3674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600">
                          <a:latin typeface="Cambria Math"/>
                          <a:ea typeface="Cambria Math"/>
                        </a:rPr>
                        <m:t>γ</m:t>
                      </m:r>
                    </m:oMath>
                  </a14:m>
                  <a:r>
                    <a:rPr lang="en-US" sz="1600" dirty="0" smtClean="0">
                      <a:latin typeface="Calibri" panose="020F0502020204030204" pitchFamily="34" charset="0"/>
                    </a:rPr>
                    <a:t>=10</a:t>
                  </a:r>
                  <a:r>
                    <a:rPr lang="en-US" sz="1600" baseline="30000" dirty="0" smtClean="0">
                      <a:latin typeface="Calibri" panose="020F0502020204030204" pitchFamily="34" charset="0"/>
                    </a:rPr>
                    <a:t>-2.5</a:t>
                  </a:r>
                  <a:endParaRPr lang="en-US" sz="1600" baseline="30000" dirty="0">
                    <a:latin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55814" y="5654189"/>
                  <a:ext cx="970573" cy="367406"/>
                </a:xfrm>
                <a:prstGeom prst="rect">
                  <a:avLst/>
                </a:prstGeom>
                <a:blipFill>
                  <a:blip r:embed="rId4"/>
                  <a:stretch>
                    <a:fillRect t="-5357" b="-214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5650949" y="5442738"/>
                  <a:ext cx="954056" cy="3674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600">
                          <a:latin typeface="Cambria Math"/>
                          <a:ea typeface="Cambria Math"/>
                        </a:rPr>
                        <m:t>γ</m:t>
                      </m:r>
                    </m:oMath>
                  </a14:m>
                  <a:r>
                    <a:rPr lang="en-US" sz="1600" dirty="0" smtClean="0">
                      <a:latin typeface="Calibri" panose="020F0502020204030204" pitchFamily="34" charset="0"/>
                    </a:rPr>
                    <a:t>=10</a:t>
                  </a:r>
                  <a:r>
                    <a:rPr lang="en-US" sz="1600" baseline="30000" dirty="0" smtClean="0">
                      <a:latin typeface="Calibri" panose="020F0502020204030204" pitchFamily="34" charset="0"/>
                    </a:rPr>
                    <a:t>-6.0</a:t>
                  </a:r>
                  <a:endParaRPr lang="en-US" sz="1600" baseline="30000" dirty="0">
                    <a:latin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50949" y="5442738"/>
                  <a:ext cx="954056" cy="367406"/>
                </a:xfrm>
                <a:prstGeom prst="rect">
                  <a:avLst/>
                </a:prstGeom>
                <a:blipFill>
                  <a:blip r:embed="rId5"/>
                  <a:stretch>
                    <a:fillRect t="-5455" b="-218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6944314" y="5425389"/>
                  <a:ext cx="914400" cy="3674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600">
                          <a:latin typeface="Cambria Math"/>
                          <a:ea typeface="Cambria Math"/>
                        </a:rPr>
                        <m:t>γ</m:t>
                      </m:r>
                    </m:oMath>
                  </a14:m>
                  <a:r>
                    <a:rPr lang="en-US" sz="1600" dirty="0" smtClean="0">
                      <a:latin typeface="Calibri" panose="020F0502020204030204" pitchFamily="34" charset="0"/>
                    </a:rPr>
                    <a:t>=10</a:t>
                  </a:r>
                  <a:r>
                    <a:rPr lang="en-US" sz="1600" baseline="30000" dirty="0" smtClean="0">
                      <a:latin typeface="Calibri" panose="020F0502020204030204" pitchFamily="34" charset="0"/>
                    </a:rPr>
                    <a:t>-10</a:t>
                  </a:r>
                  <a:endParaRPr lang="en-US" sz="1600" baseline="30000" dirty="0">
                    <a:latin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44314" y="5425389"/>
                  <a:ext cx="914400" cy="367406"/>
                </a:xfrm>
                <a:prstGeom prst="rect">
                  <a:avLst/>
                </a:prstGeom>
                <a:blipFill>
                  <a:blip r:embed="rId6"/>
                  <a:stretch>
                    <a:fillRect t="-5455" b="-236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7772400" y="4422667"/>
                  <a:ext cx="914400" cy="3674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600">
                          <a:latin typeface="Cambria Math"/>
                          <a:ea typeface="Cambria Math"/>
                        </a:rPr>
                        <m:t>γ</m:t>
                      </m:r>
                    </m:oMath>
                  </a14:m>
                  <a:r>
                    <a:rPr lang="en-US" sz="1600" dirty="0" smtClean="0">
                      <a:latin typeface="Calibri" panose="020F0502020204030204" pitchFamily="34" charset="0"/>
                    </a:rPr>
                    <a:t>=10</a:t>
                  </a:r>
                  <a:r>
                    <a:rPr lang="en-US" sz="1600" baseline="30000" dirty="0" smtClean="0">
                      <a:latin typeface="Calibri" panose="020F0502020204030204" pitchFamily="34" charset="0"/>
                    </a:rPr>
                    <a:t>-10</a:t>
                  </a:r>
                  <a:endParaRPr lang="en-US" sz="1600" baseline="30000" dirty="0">
                    <a:latin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72400" y="4422667"/>
                  <a:ext cx="914400" cy="367406"/>
                </a:xfrm>
                <a:prstGeom prst="rect">
                  <a:avLst/>
                </a:prstGeom>
                <a:blipFill>
                  <a:blip r:embed="rId7"/>
                  <a:stretch>
                    <a:fillRect t="-5357" b="-214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5266469" y="2759901"/>
                  <a:ext cx="914400" cy="3674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600" i="0" smtClean="0">
                          <a:latin typeface="Cambria Math"/>
                          <a:ea typeface="Cambria Math"/>
                        </a:rPr>
                        <m:t>γ</m:t>
                      </m:r>
                    </m:oMath>
                  </a14:m>
                  <a:r>
                    <a:rPr lang="en-US" sz="1600" dirty="0" smtClean="0">
                      <a:latin typeface="Calibri" panose="020F0502020204030204" pitchFamily="34" charset="0"/>
                    </a:rPr>
                    <a:t>=10</a:t>
                  </a:r>
                  <a:r>
                    <a:rPr lang="en-US" sz="1600" baseline="30000" dirty="0" smtClean="0">
                      <a:latin typeface="Calibri" panose="020F0502020204030204" pitchFamily="34" charset="0"/>
                    </a:rPr>
                    <a:t>-10</a:t>
                  </a:r>
                  <a:endParaRPr lang="en-US" sz="1600" baseline="30000" dirty="0">
                    <a:latin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66469" y="2759901"/>
                  <a:ext cx="914400" cy="367406"/>
                </a:xfrm>
                <a:prstGeom prst="rect">
                  <a:avLst/>
                </a:prstGeom>
                <a:blipFill>
                  <a:blip r:embed="rId8"/>
                  <a:stretch>
                    <a:fillRect t="-5357" b="-214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801487" y="5723867"/>
                <a:ext cx="6208913" cy="646331"/>
              </a:xfrm>
              <a:prstGeom prst="rect">
                <a:avLst/>
              </a:prstGeom>
              <a:solidFill>
                <a:srgbClr val="CC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latin typeface="Calibri" panose="020F0502020204030204" pitchFamily="34" charset="0"/>
                  </a:rPr>
                  <a:t>Newton most robust with full step + homotopy </a:t>
                </a:r>
              </a:p>
              <a:p>
                <a:pPr algn="ctr"/>
                <a:r>
                  <a:rPr lang="en-US" dirty="0" smtClean="0">
                    <a:latin typeface="Calibri" panose="020F0502020204030204" pitchFamily="34" charset="0"/>
                  </a:rPr>
                  <a:t>continuation of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𝛾</m:t>
                    </m:r>
                    <m:r>
                      <a:rPr lang="en-US" i="1" smtClean="0">
                        <a:latin typeface="Cambria Math"/>
                        <a:ea typeface="Cambria Math"/>
                      </a:rPr>
                      <m:t>→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−10</m:t>
                        </m:r>
                      </m:sup>
                    </m:sSup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: </a:t>
                </a:r>
                <a:r>
                  <a:rPr lang="en-US" b="1" i="1" dirty="0" smtClean="0">
                    <a:latin typeface="Calibri" panose="020F0502020204030204" pitchFamily="34" charset="0"/>
                  </a:rPr>
                  <a:t>converges out-of-the-box</a:t>
                </a:r>
                <a:r>
                  <a:rPr lang="en-US" dirty="0" smtClean="0">
                    <a:latin typeface="Calibri" panose="020F0502020204030204" pitchFamily="34" charset="0"/>
                  </a:rPr>
                  <a:t>! </a:t>
                </a:r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487" y="5723867"/>
                <a:ext cx="6208913" cy="646331"/>
              </a:xfrm>
              <a:prstGeom prst="rect">
                <a:avLst/>
              </a:prstGeom>
              <a:blipFill>
                <a:blip r:embed="rId9"/>
                <a:stretch>
                  <a:fillRect t="-5660" b="-1415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6705600" y="2785646"/>
            <a:ext cx="19444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Calibri" panose="020F0502020204030204" pitchFamily="34" charset="0"/>
              </a:rPr>
              <a:t>Glen’s Law Viscosity: </a:t>
            </a:r>
            <a:endParaRPr lang="en-US" sz="1600" b="1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6324600" y="1600200"/>
                <a:ext cx="2743200" cy="113800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sz="16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sz="1600" b="1" i="1">
                              <a:latin typeface="Cambria Math"/>
                              <a:ea typeface="Cambria Math"/>
                            </a:rPr>
                            <m:t>𝝐</m:t>
                          </m:r>
                        </m:e>
                      </m:acc>
                      <m:r>
                        <a:rPr lang="en-US" sz="1600" i="1" baseline="-25000">
                          <a:latin typeface="Cambria Math"/>
                        </a:rPr>
                        <m:t>1</m:t>
                      </m:r>
                      <m:r>
                        <a:rPr lang="en-US" sz="1600" b="0" i="1" baseline="30000" smtClean="0">
                          <a:latin typeface="Cambria Math"/>
                        </a:rPr>
                        <m:t>𝑇</m:t>
                      </m:r>
                      <m:r>
                        <a:rPr lang="en-US" sz="1600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/>
                            </a:rPr>
                            <m:t>2</m:t>
                          </m:r>
                          <m:acc>
                            <m:accPr>
                              <m:chr m:val="̇"/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sz="1600" b="0" i="1">
                                  <a:latin typeface="Cambria Math"/>
                                  <a:ea typeface="Cambria Math"/>
                                </a:rPr>
                                <m:t>𝜖</m:t>
                              </m:r>
                            </m:e>
                          </m:acc>
                          <m:r>
                            <a:rPr lang="en-US" sz="1600" b="0" i="1" baseline="-25000" smtClean="0">
                              <a:latin typeface="Cambria Math"/>
                              <a:ea typeface="Cambria Math"/>
                            </a:rPr>
                            <m:t>11</m:t>
                          </m:r>
                          <m:r>
                            <a:rPr lang="en-US" sz="1600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  <m:acc>
                            <m:accPr>
                              <m:chr m:val="̇"/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sz="1600" b="0" i="1">
                                  <a:latin typeface="Cambria Math"/>
                                  <a:ea typeface="Cambria Math"/>
                                </a:rPr>
                                <m:t>𝜖</m:t>
                              </m:r>
                            </m:e>
                          </m:acc>
                          <m:r>
                            <a:rPr lang="en-US" sz="1600" b="0" i="1" baseline="-25000" smtClean="0">
                              <a:latin typeface="Cambria Math"/>
                              <a:ea typeface="Cambria Math"/>
                            </a:rPr>
                            <m:t>22</m:t>
                          </m:r>
                          <m:r>
                            <a:rPr lang="en-US" sz="1600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acc>
                            <m:accPr>
                              <m:chr m:val="̇"/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sz="1600" b="0" i="1">
                                  <a:latin typeface="Cambria Math"/>
                                  <a:ea typeface="Cambria Math"/>
                                </a:rPr>
                                <m:t>𝜖</m:t>
                              </m:r>
                            </m:e>
                          </m:acc>
                          <m:r>
                            <a:rPr lang="en-US" sz="1600" b="0" i="1" baseline="-25000" smtClean="0">
                              <a:latin typeface="Cambria Math"/>
                              <a:ea typeface="Cambria Math"/>
                            </a:rPr>
                            <m:t>12</m:t>
                          </m:r>
                          <m:r>
                            <a:rPr lang="en-US" sz="1600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acc>
                            <m:accPr>
                              <m:chr m:val="̇"/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sz="1600" b="0" i="1">
                                  <a:latin typeface="Cambria Math"/>
                                  <a:ea typeface="Cambria Math"/>
                                </a:rPr>
                                <m:t>𝜖</m:t>
                              </m:r>
                            </m:e>
                          </m:acc>
                          <m:r>
                            <a:rPr lang="en-US" sz="1600" b="0" i="1" baseline="-25000" smtClean="0">
                              <a:latin typeface="Cambria Math"/>
                              <a:ea typeface="Cambria Math"/>
                            </a:rPr>
                            <m:t>13</m:t>
                          </m:r>
                        </m:e>
                      </m:d>
                    </m:oMath>
                  </m:oMathPara>
                </a14:m>
                <a:endParaRPr lang="en-US" sz="1600" b="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sz="1600" b="1" i="1">
                              <a:latin typeface="Cambria Math"/>
                              <a:ea typeface="Cambria Math"/>
                            </a:rPr>
                            <m:t>𝝐</m:t>
                          </m:r>
                        </m:e>
                      </m:acc>
                      <m:r>
                        <a:rPr lang="en-US" sz="1600" b="0" i="1" baseline="-25000" smtClean="0">
                          <a:latin typeface="Cambria Math"/>
                          <a:ea typeface="Cambria Math"/>
                        </a:rPr>
                        <m:t>2</m:t>
                      </m:r>
                      <m:r>
                        <a:rPr lang="en-US" sz="1600" b="0" i="1" baseline="30000" smtClean="0">
                          <a:latin typeface="Cambria Math"/>
                          <a:ea typeface="Cambria Math"/>
                        </a:rPr>
                        <m:t>𝑇</m:t>
                      </m:r>
                      <m:r>
                        <a:rPr lang="en-US" sz="1600" i="1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/>
                            </a:rPr>
                            <m:t>2</m:t>
                          </m:r>
                          <m:acc>
                            <m:accPr>
                              <m:chr m:val="̇"/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sz="1600" b="0" i="1">
                                  <a:latin typeface="Cambria Math"/>
                                  <a:ea typeface="Cambria Math"/>
                                </a:rPr>
                                <m:t>𝜖</m:t>
                              </m:r>
                            </m:e>
                          </m:acc>
                          <m:r>
                            <a:rPr lang="en-US" sz="1600" b="0" i="1" baseline="-25000" smtClean="0">
                              <a:latin typeface="Cambria Math"/>
                              <a:ea typeface="Cambria Math"/>
                            </a:rPr>
                            <m:t>12</m:t>
                          </m:r>
                          <m:r>
                            <a:rPr lang="en-US" sz="1600" b="0" i="1" smtClean="0">
                              <a:latin typeface="Cambria Math"/>
                              <a:ea typeface="Cambria Math"/>
                            </a:rPr>
                            <m:t>, </m:t>
                          </m:r>
                          <m:acc>
                            <m:accPr>
                              <m:chr m:val="̇"/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sz="1600" b="0" i="1">
                                  <a:latin typeface="Cambria Math"/>
                                  <a:ea typeface="Cambria Math"/>
                                </a:rPr>
                                <m:t>𝜖</m:t>
                              </m:r>
                            </m:e>
                          </m:acc>
                          <m:r>
                            <a:rPr lang="en-US" sz="1600" b="0" i="1" baseline="-25000" smtClean="0">
                              <a:latin typeface="Cambria Math"/>
                              <a:ea typeface="Cambria Math"/>
                            </a:rPr>
                            <m:t>11</m:t>
                          </m:r>
                          <m:r>
                            <a:rPr lang="en-US" sz="1600" b="0" i="1" smtClean="0">
                              <a:latin typeface="Cambria Math"/>
                              <a:ea typeface="Cambria Math"/>
                            </a:rPr>
                            <m:t>+2</m:t>
                          </m:r>
                          <m:acc>
                            <m:accPr>
                              <m:chr m:val="̇"/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sz="1600" b="0" i="1">
                                  <a:latin typeface="Cambria Math"/>
                                  <a:ea typeface="Cambria Math"/>
                                </a:rPr>
                                <m:t>𝜖</m:t>
                              </m:r>
                            </m:e>
                          </m:acc>
                          <m:r>
                            <a:rPr lang="en-US" sz="1600" b="0" i="1" baseline="-25000" smtClean="0">
                              <a:latin typeface="Cambria Math"/>
                              <a:ea typeface="Cambria Math"/>
                            </a:rPr>
                            <m:t>22</m:t>
                          </m:r>
                          <m:r>
                            <a:rPr lang="en-US" sz="1600" i="1">
                              <a:latin typeface="Cambria Math"/>
                              <a:ea typeface="Cambria Math"/>
                            </a:rPr>
                            <m:t>,</m:t>
                          </m:r>
                          <m:acc>
                            <m:accPr>
                              <m:chr m:val="̇"/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sz="1600" b="0" i="1">
                                  <a:latin typeface="Cambria Math"/>
                                  <a:ea typeface="Cambria Math"/>
                                </a:rPr>
                                <m:t>𝜖</m:t>
                              </m:r>
                            </m:e>
                          </m:acc>
                          <m:r>
                            <a:rPr lang="en-US" sz="1600" b="0" i="1" baseline="-25000" smtClean="0">
                              <a:latin typeface="Cambria Math"/>
                              <a:ea typeface="Cambria Math"/>
                            </a:rPr>
                            <m:t>23</m:t>
                          </m:r>
                        </m:e>
                      </m:d>
                    </m:oMath>
                  </m:oMathPara>
                </a14:m>
                <a:endParaRPr lang="en-US" sz="16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sz="1600" i="1">
                              <a:latin typeface="Cambria Math"/>
                              <a:ea typeface="Cambria Math"/>
                            </a:rPr>
                            <m:t>𝜖</m:t>
                          </m:r>
                        </m:e>
                      </m:acc>
                      <m:r>
                        <m:rPr>
                          <m:sty m:val="p"/>
                        </m:rPr>
                        <a:rPr lang="en-US" sz="1600" baseline="-25000">
                          <a:latin typeface="Cambria Math"/>
                          <a:ea typeface="Cambria Math"/>
                        </a:rPr>
                        <m:t>ij</m:t>
                      </m:r>
                      <m:r>
                        <a:rPr lang="en-US" sz="160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1600" i="1"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sz="16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/>
                                      <a:ea typeface="Cambria Math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6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/>
                                      <a:ea typeface="Cambria Math"/>
                                    </a:rPr>
                                    <m:t>𝑗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1600" i="1">
                              <a:latin typeface="Cambria Math"/>
                              <a:ea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sz="16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/>
                                      <a:ea typeface="Cambria Math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/>
                                      <a:ea typeface="Cambria Math"/>
                                    </a:rPr>
                                    <m:t>𝑗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6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US" sz="1600" dirty="0" smtClean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4600" y="1600200"/>
                <a:ext cx="2743200" cy="113800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6818513" y="4215825"/>
                <a:ext cx="186828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600" i="1" smtClean="0">
                        <a:latin typeface="Cambria Math"/>
                        <a:ea typeface="Cambria Math"/>
                      </a:rPr>
                      <m:t>𝛾</m:t>
                    </m:r>
                    <m:r>
                      <a:rPr lang="en-US" sz="1600" b="0" i="1" smtClean="0">
                        <a:latin typeface="Cambria Math"/>
                        <a:ea typeface="Cambria Math"/>
                      </a:rPr>
                      <m:t>= </m:t>
                    </m:r>
                  </m:oMath>
                </a14:m>
                <a:r>
                  <a:rPr lang="en-US" sz="1600" dirty="0" smtClean="0">
                    <a:latin typeface="Calibri" panose="020F0502020204030204" pitchFamily="34" charset="0"/>
                  </a:rPr>
                  <a:t>regularization parameter</a:t>
                </a:r>
                <a:endParaRPr lang="en-US" sz="16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8513" y="4215825"/>
                <a:ext cx="1868287" cy="584775"/>
              </a:xfrm>
              <a:prstGeom prst="rect">
                <a:avLst/>
              </a:prstGeom>
              <a:blipFill>
                <a:blip r:embed="rId11"/>
                <a:stretch>
                  <a:fillRect t="-3125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6246528" y="3270761"/>
                <a:ext cx="2745072" cy="78739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𝜇</m:t>
                      </m:r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3</m:t>
                                  </m:r>
                                </m:den>
                              </m:f>
                            </m:sup>
                          </m:sSup>
                          <m:d>
                            <m:dPr>
                              <m:ctrlPr>
                                <a:rPr lang="en-US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den>
                              </m:f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sz="14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𝑗</m:t>
                                  </m:r>
                                </m:sub>
                                <m:sup/>
                                <m:e>
                                  <m:acc>
                                    <m:accPr>
                                      <m:chr m:val="̇"/>
                                      <m:ctrlP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400" b="1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𝝐</m:t>
                                      </m:r>
                                    </m:e>
                                  </m:acc>
                                  <m:r>
                                    <a:rPr lang="en-US" sz="1400" i="1" baseline="-2500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𝑖𝑗</m:t>
                                  </m:r>
                                  <m:r>
                                    <a:rPr lang="en-US" sz="1400" i="1" baseline="3000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e>
                              </m:nary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+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</m:d>
                        </m:e>
                        <m:sup>
                          <m:r>
                            <a:rPr lang="en-US" sz="1400" i="1">
                              <a:latin typeface="Cambria Math"/>
                              <a:ea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14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6528" y="3270761"/>
                <a:ext cx="2745072" cy="78739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81839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76200" y="228600"/>
            <a:ext cx="8153400" cy="9144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en-US" sz="3600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Scalability via Algebraic Multi-Grid </a:t>
            </a:r>
          </a:p>
          <a:p>
            <a:pPr algn="l"/>
            <a:r>
              <a:rPr lang="en-US" sz="3600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Preconditioning with Semi-Coarsening</a:t>
            </a:r>
            <a:endParaRPr lang="en-US" sz="3600" kern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60867" y="1676400"/>
                <a:ext cx="3344333" cy="203132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Calibri" panose="020F0502020204030204" pitchFamily="34" charset="0"/>
                    <a:sym typeface="Symbol"/>
                  </a:rPr>
                  <a:t>Bad aspect ratios </a:t>
                </a:r>
                <a14:m>
                  <m:oMath xmlns:m="http://schemas.openxmlformats.org/officeDocument/2006/math">
                    <m:r>
                      <a:rPr lang="en-US" dirty="0">
                        <a:latin typeface="Cambria Math"/>
                        <a:sym typeface="Symbol"/>
                      </a:rPr>
                      <m:t>(</m:t>
                    </m:r>
                    <m:r>
                      <a:rPr lang="en-US" i="1" dirty="0">
                        <a:latin typeface="Cambria Math"/>
                        <a:sym typeface="Symbol"/>
                      </a:rPr>
                      <m:t>𝑑</m:t>
                    </m:r>
                    <m:r>
                      <a:rPr lang="en-US" b="1" i="1" dirty="0">
                        <a:latin typeface="Cambria Math"/>
                        <a:sym typeface="Symbol"/>
                      </a:rPr>
                      <m:t>𝒙</m:t>
                    </m:r>
                    <m:r>
                      <a:rPr lang="en-US" i="1" dirty="0">
                        <a:latin typeface="Cambria Math"/>
                        <a:ea typeface="Cambria Math"/>
                        <a:sym typeface="Symbol"/>
                      </a:rPr>
                      <m:t>≫</m:t>
                    </m:r>
                    <m:r>
                      <a:rPr lang="en-US" i="1" dirty="0" err="1">
                        <a:latin typeface="Cambria Math"/>
                        <a:sym typeface="Symbol"/>
                      </a:rPr>
                      <m:t>𝑑</m:t>
                    </m:r>
                    <m:r>
                      <a:rPr lang="en-US" b="0" i="1" dirty="0" smtClean="0">
                        <a:latin typeface="Cambria Math"/>
                        <a:sym typeface="Symbol"/>
                      </a:rPr>
                      <m:t>𝑧</m:t>
                    </m:r>
                    <m:r>
                      <a:rPr lang="en-US" i="1" dirty="0" smtClean="0">
                        <a:latin typeface="Cambria Math"/>
                        <a:sym typeface="Symbol"/>
                      </a:rPr>
                      <m:t>)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sym typeface="Symbol"/>
                  </a:rPr>
                  <a:t> </a:t>
                </a:r>
                <a:r>
                  <a:rPr lang="en-US" dirty="0" smtClean="0">
                    <a:latin typeface="Calibri" panose="020F0502020204030204" pitchFamily="34" charset="0"/>
                    <a:sym typeface="Symbol"/>
                  </a:rPr>
                  <a:t>ruin classical AMG convergence rates!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  <a:sym typeface="Symbol"/>
                  </a:rPr>
                  <a:t>relatively small horizontal coupling terms, hard to smooth horizontal errors</a:t>
                </a:r>
              </a:p>
              <a:p>
                <a:r>
                  <a:rPr lang="en-US" dirty="0" smtClean="0">
                    <a:latin typeface="Calibri" panose="020F0502020204030204" pitchFamily="34" charset="0"/>
                    <a:sym typeface="Symbol"/>
                  </a:rPr>
                  <a:t>  Solvers (AMG and ILU) must take aspect ratios into account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867" y="1676400"/>
                <a:ext cx="3344333" cy="2031325"/>
              </a:xfrm>
              <a:prstGeom prst="rect">
                <a:avLst/>
              </a:prstGeom>
              <a:blipFill>
                <a:blip r:embed="rId2"/>
                <a:stretch>
                  <a:fillRect l="-1270" t="-1194" r="-907" b="-358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2" descr="M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82" y="5488039"/>
            <a:ext cx="679685" cy="873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0" descr="trilinos_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63900"/>
            <a:ext cx="1265933" cy="70749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Lion:private:var:folders:h0:q6x8sxtn3zz1mzzdgjjy2khc000n18:T:TemporaryItems:tobi1.pn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" t="4985" r="10447" b="5272"/>
          <a:stretch/>
        </p:blipFill>
        <p:spPr bwMode="auto">
          <a:xfrm>
            <a:off x="3861134" y="1643447"/>
            <a:ext cx="4220562" cy="3844592"/>
          </a:xfrm>
          <a:prstGeom prst="rect">
            <a:avLst/>
          </a:prstGeom>
          <a:noFill/>
          <a:ln>
            <a:solidFill>
              <a:srgbClr val="618FFD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40759" y="3864114"/>
            <a:ext cx="3184548" cy="14773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b="1" dirty="0" smtClean="0">
                <a:solidFill>
                  <a:srgbClr val="000000"/>
                </a:solidFill>
                <a:latin typeface="Calibri"/>
              </a:rPr>
              <a:t>New </a:t>
            </a:r>
            <a:r>
              <a:rPr lang="en-US" b="1" dirty="0">
                <a:solidFill>
                  <a:srgbClr val="000000"/>
                </a:solidFill>
                <a:latin typeface="Calibri"/>
              </a:rPr>
              <a:t>AMG solver 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based on aggressive </a:t>
            </a:r>
            <a:r>
              <a:rPr lang="en-US" b="1" dirty="0">
                <a:solidFill>
                  <a:srgbClr val="000000"/>
                </a:solidFill>
                <a:latin typeface="Calibri"/>
              </a:rPr>
              <a:t>semi-coarsening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alibri"/>
              </a:rPr>
              <a:t>has been developed by R. </a:t>
            </a:r>
            <a:r>
              <a:rPr lang="en-US" dirty="0" err="1" smtClean="0">
                <a:solidFill>
                  <a:srgbClr val="000000"/>
                </a:solidFill>
                <a:latin typeface="Calibri"/>
              </a:rPr>
              <a:t>Tuminaro</a:t>
            </a:r>
            <a:r>
              <a:rPr lang="en-US" dirty="0" smtClean="0">
                <a:solidFill>
                  <a:srgbClr val="000000"/>
                </a:solidFill>
                <a:latin typeface="Calibri"/>
              </a:rPr>
              <a:t> (available in </a:t>
            </a:r>
            <a:r>
              <a:rPr lang="en-US" i="1" dirty="0" smtClean="0">
                <a:solidFill>
                  <a:srgbClr val="000000"/>
                </a:solidFill>
                <a:latin typeface="Calibri"/>
              </a:rPr>
              <a:t>ML/</a:t>
            </a:r>
            <a:r>
              <a:rPr lang="en-US" i="1" dirty="0" err="1" smtClean="0">
                <a:solidFill>
                  <a:srgbClr val="000000"/>
                </a:solidFill>
                <a:latin typeface="Calibri"/>
              </a:rPr>
              <a:t>MueLu</a:t>
            </a:r>
            <a:r>
              <a:rPr lang="en-US" dirty="0" smtClean="0">
                <a:solidFill>
                  <a:srgbClr val="000000"/>
                </a:solidFill>
                <a:latin typeface="Calibri"/>
              </a:rPr>
              <a:t> packages of </a:t>
            </a:r>
            <a:r>
              <a:rPr lang="en-US" i="1" dirty="0" smtClean="0">
                <a:solidFill>
                  <a:srgbClr val="000000"/>
                </a:solidFill>
                <a:latin typeface="Calibri"/>
              </a:rPr>
              <a:t>Trilinos</a:t>
            </a:r>
            <a:r>
              <a:rPr lang="en-US" dirty="0" smtClean="0">
                <a:solidFill>
                  <a:srgbClr val="000000"/>
                </a:solidFill>
                <a:latin typeface="Calibri"/>
              </a:rPr>
              <a:t>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053414" y="2286000"/>
            <a:ext cx="1166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Calibri" panose="020F0502020204030204" pitchFamily="34" charset="0"/>
              </a:rPr>
              <a:t>Algebraic Structured MG</a:t>
            </a:r>
            <a:endParaRPr lang="en-US" sz="1200" dirty="0">
              <a:latin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077200" y="4141113"/>
            <a:ext cx="10065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Calibri" panose="020F0502020204030204" pitchFamily="34" charset="0"/>
              </a:rPr>
              <a:t>Unstructured AMG </a:t>
            </a:r>
            <a:endParaRPr lang="en-US" sz="1200" dirty="0">
              <a:latin typeface="Calibri" panose="020F0502020204030204" pitchFamily="34" charset="0"/>
            </a:endParaRPr>
          </a:p>
        </p:txBody>
      </p:sp>
      <p:sp>
        <p:nvSpPr>
          <p:cNvPr id="13" name="Curved Left Arrow 12"/>
          <p:cNvSpPr/>
          <p:nvPr/>
        </p:nvSpPr>
        <p:spPr>
          <a:xfrm>
            <a:off x="7848600" y="2286000"/>
            <a:ext cx="205979" cy="408953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Curved Left Arrow 13"/>
          <p:cNvSpPr/>
          <p:nvPr/>
        </p:nvSpPr>
        <p:spPr>
          <a:xfrm>
            <a:off x="7848600" y="3143310"/>
            <a:ext cx="205979" cy="408953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Curved Left Arrow 14"/>
          <p:cNvSpPr/>
          <p:nvPr/>
        </p:nvSpPr>
        <p:spPr>
          <a:xfrm>
            <a:off x="7795021" y="4114800"/>
            <a:ext cx="205979" cy="408953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053414" y="3143310"/>
            <a:ext cx="1166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Calibri" panose="020F0502020204030204" pitchFamily="34" charset="0"/>
              </a:rPr>
              <a:t>Algebraic Structured MG</a:t>
            </a:r>
            <a:endParaRPr lang="en-US" sz="1200" dirty="0">
              <a:latin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29200" y="5615226"/>
            <a:ext cx="3384903" cy="615553"/>
          </a:xfrm>
          <a:prstGeom prst="rect">
            <a:avLst/>
          </a:prstGeom>
          <a:solidFill>
            <a:srgbClr val="FFE69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700" b="1" i="1" u="sng" dirty="0" smtClean="0">
                <a:latin typeface="Calibri" panose="020F0502020204030204" pitchFamily="34" charset="0"/>
              </a:rPr>
              <a:t>Scalability studies (next slides): </a:t>
            </a:r>
          </a:p>
          <a:p>
            <a:pPr algn="ctr"/>
            <a:r>
              <a:rPr lang="en-US" sz="1700" dirty="0" smtClean="0">
                <a:latin typeface="Calibri" panose="020F0502020204030204" pitchFamily="34" charset="0"/>
              </a:rPr>
              <a:t>New AMG preconditioner vs. ILU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43000" y="5646004"/>
            <a:ext cx="3263724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alibri" panose="020F0502020204030204" pitchFamily="34" charset="0"/>
              </a:rPr>
              <a:t>See (Tezaur </a:t>
            </a:r>
            <a:r>
              <a:rPr lang="en-US" sz="1600" i="1" dirty="0" smtClean="0">
                <a:latin typeface="Calibri" panose="020F0502020204030204" pitchFamily="34" charset="0"/>
              </a:rPr>
              <a:t>et al.,</a:t>
            </a:r>
            <a:r>
              <a:rPr lang="en-US" sz="1600" dirty="0" smtClean="0">
                <a:latin typeface="Calibri" panose="020F0502020204030204" pitchFamily="34" charset="0"/>
              </a:rPr>
              <a:t> 2015),</a:t>
            </a:r>
          </a:p>
          <a:p>
            <a:pPr algn="ctr"/>
            <a:r>
              <a:rPr lang="en-US" sz="1600" dirty="0" smtClean="0">
                <a:latin typeface="Calibri" panose="020F0502020204030204" pitchFamily="34" charset="0"/>
              </a:rPr>
              <a:t> (</a:t>
            </a:r>
            <a:r>
              <a:rPr lang="en-US" sz="1600" dirty="0" err="1" smtClean="0">
                <a:latin typeface="Calibri" panose="020F0502020204030204" pitchFamily="34" charset="0"/>
              </a:rPr>
              <a:t>Tuminaro</a:t>
            </a:r>
            <a:r>
              <a:rPr lang="en-US" sz="1600" dirty="0" smtClean="0">
                <a:latin typeface="Calibri" panose="020F0502020204030204" pitchFamily="34" charset="0"/>
              </a:rPr>
              <a:t> </a:t>
            </a:r>
            <a:r>
              <a:rPr lang="en-US" sz="1600" i="1" dirty="0" smtClean="0">
                <a:latin typeface="Calibri" panose="020F0502020204030204" pitchFamily="34" charset="0"/>
              </a:rPr>
              <a:t>et al., </a:t>
            </a:r>
            <a:r>
              <a:rPr lang="en-US" sz="1600" dirty="0" smtClean="0">
                <a:latin typeface="Calibri" panose="020F0502020204030204" pitchFamily="34" charset="0"/>
              </a:rPr>
              <a:t>2016).</a:t>
            </a:r>
            <a:endParaRPr lang="en-US" sz="1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219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77143" y="152400"/>
            <a:ext cx="8738257" cy="1065431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en-US" sz="3600" kern="0" dirty="0" smtClean="0">
                <a:solidFill>
                  <a:srgbClr val="002060"/>
                </a:solidFill>
                <a:latin typeface="Calibri" panose="020F0502020204030204" pitchFamily="34" charset="0"/>
              </a:rPr>
              <a:t>Greenland Controlled Weak Scalability Study</a:t>
            </a:r>
            <a:endParaRPr lang="en-US" sz="3600" kern="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334000" y="1590794"/>
                <a:ext cx="3581400" cy="449353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Weak scaling study with fixed dataset, 4 mesh bisections.</a:t>
                </a:r>
              </a:p>
              <a:p>
                <a:endParaRPr lang="en-US" sz="400" dirty="0" smtClean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~70-80K </a:t>
                </a:r>
                <a:r>
                  <a:rPr lang="en-US" dirty="0" err="1">
                    <a:latin typeface="Calibri" panose="020F0502020204030204" pitchFamily="34" charset="0"/>
                  </a:rPr>
                  <a:t>d</a:t>
                </a:r>
                <a:r>
                  <a:rPr lang="en-US" dirty="0" err="1" smtClean="0">
                    <a:latin typeface="Calibri" panose="020F0502020204030204" pitchFamily="34" charset="0"/>
                  </a:rPr>
                  <a:t>ofs</a:t>
                </a:r>
                <a:r>
                  <a:rPr lang="en-US" dirty="0" smtClean="0">
                    <a:latin typeface="Calibri" panose="020F0502020204030204" pitchFamily="34" charset="0"/>
                  </a:rPr>
                  <a:t>/core.</a:t>
                </a:r>
              </a:p>
              <a:p>
                <a:endParaRPr lang="en-US" sz="400" dirty="0" smtClean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i="1" dirty="0" smtClean="0">
                    <a:latin typeface="Calibri" panose="020F0502020204030204" pitchFamily="34" charset="0"/>
                  </a:rPr>
                  <a:t>Conjugate Gradient (CG)</a:t>
                </a:r>
                <a:r>
                  <a:rPr lang="en-US" dirty="0" smtClean="0">
                    <a:latin typeface="Calibri" panose="020F0502020204030204" pitchFamily="34" charset="0"/>
                  </a:rPr>
                  <a:t> </a:t>
                </a:r>
                <a:r>
                  <a:rPr lang="en-US" b="1" i="1" dirty="0" smtClean="0">
                    <a:latin typeface="Calibri" panose="020F0502020204030204" pitchFamily="34" charset="0"/>
                  </a:rPr>
                  <a:t>iterative method </a:t>
                </a:r>
                <a:r>
                  <a:rPr lang="en-US" dirty="0" smtClean="0">
                    <a:latin typeface="Calibri" panose="020F0502020204030204" pitchFamily="34" charset="0"/>
                  </a:rPr>
                  <a:t>for linear solves (faster convergence than GMRES).</a:t>
                </a:r>
              </a:p>
              <a:p>
                <a:endParaRPr lang="en-US" sz="400" dirty="0" smtClean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i="1" dirty="0" smtClean="0">
                    <a:latin typeface="Calibri" panose="020F0502020204030204" pitchFamily="34" charset="0"/>
                  </a:rPr>
                  <a:t>New AMG preconditioner </a:t>
                </a:r>
                <a:r>
                  <a:rPr lang="en-US" dirty="0" smtClean="0">
                    <a:latin typeface="Calibri" panose="020F0502020204030204" pitchFamily="34" charset="0"/>
                  </a:rPr>
                  <a:t>developed by R. </a:t>
                </a:r>
                <a:r>
                  <a:rPr lang="en-US" dirty="0" err="1" smtClean="0">
                    <a:latin typeface="Calibri" panose="020F0502020204030204" pitchFamily="34" charset="0"/>
                  </a:rPr>
                  <a:t>Tuminaro</a:t>
                </a:r>
                <a:r>
                  <a:rPr lang="en-US" dirty="0" smtClean="0">
                    <a:latin typeface="Calibri" panose="020F0502020204030204" pitchFamily="34" charset="0"/>
                  </a:rPr>
                  <a:t> based on </a:t>
                </a:r>
                <a:r>
                  <a:rPr lang="en-US" b="1" i="1" dirty="0" smtClean="0">
                    <a:latin typeface="Calibri" panose="020F0502020204030204" pitchFamily="34" charset="0"/>
                  </a:rPr>
                  <a:t>semi-coarsening</a:t>
                </a:r>
                <a:r>
                  <a:rPr lang="en-US" dirty="0" smtClean="0">
                    <a:latin typeface="Calibri" panose="020F0502020204030204" pitchFamily="34" charset="0"/>
                  </a:rPr>
                  <a:t> (coarsening in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𝑧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-direction only).</a:t>
                </a:r>
                <a:r>
                  <a:rPr lang="en-US" b="1" i="1" dirty="0" smtClean="0">
                    <a:latin typeface="Calibri" panose="020F0502020204030204" pitchFamily="34" charset="0"/>
                  </a:rPr>
                  <a:t>  </a:t>
                </a:r>
                <a:endParaRPr lang="en-US" dirty="0" smtClean="0">
                  <a:latin typeface="Calibri" panose="020F0502020204030204" pitchFamily="34" charset="0"/>
                </a:endParaRPr>
              </a:p>
              <a:p>
                <a:endParaRPr lang="en-US" sz="400" dirty="0" smtClean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i="1" dirty="0" smtClean="0">
                    <a:latin typeface="Calibri" panose="020F0502020204030204" pitchFamily="34" charset="0"/>
                  </a:rPr>
                  <a:t>Significant improvement </a:t>
                </a:r>
                <a:r>
                  <a:rPr lang="en-US" dirty="0" smtClean="0">
                    <a:latin typeface="Calibri" panose="020F0502020204030204" pitchFamily="34" charset="0"/>
                  </a:rPr>
                  <a:t>in scalability with new AMG preconditioner over ILU preconditioner</a:t>
                </a:r>
                <a:r>
                  <a:rPr lang="en-US" dirty="0">
                    <a:latin typeface="Calibri" panose="020F0502020204030204" pitchFamily="34" charset="0"/>
                  </a:rPr>
                  <a:t>!</a:t>
                </a:r>
                <a:r>
                  <a:rPr lang="en-US" dirty="0" smtClean="0">
                    <a:latin typeface="Calibri" panose="020F0502020204030204" pitchFamily="34" charset="0"/>
                  </a:rPr>
                  <a:t> </a:t>
                </a:r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0" y="1590794"/>
                <a:ext cx="3581400" cy="4493538"/>
              </a:xfrm>
              <a:prstGeom prst="rect">
                <a:avLst/>
              </a:prstGeom>
              <a:blipFill>
                <a:blip r:embed="rId2"/>
                <a:stretch>
                  <a:fillRect l="-1020" t="-814" r="-2381" b="-12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202543" y="4903113"/>
            <a:ext cx="1576113" cy="10772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alibri" panose="020F0502020204030204" pitchFamily="34" charset="0"/>
              </a:rPr>
              <a:t>4 cores</a:t>
            </a:r>
          </a:p>
          <a:p>
            <a:pPr algn="ctr"/>
            <a:r>
              <a:rPr lang="en-US" sz="1600" dirty="0" smtClean="0">
                <a:latin typeface="Calibri" panose="020F0502020204030204" pitchFamily="34" charset="0"/>
              </a:rPr>
              <a:t>334K </a:t>
            </a:r>
            <a:r>
              <a:rPr lang="en-US" sz="1600" dirty="0" err="1" smtClean="0">
                <a:latin typeface="Calibri" panose="020F0502020204030204" pitchFamily="34" charset="0"/>
              </a:rPr>
              <a:t>dofs</a:t>
            </a:r>
            <a:endParaRPr lang="en-US" sz="1600" dirty="0" smtClean="0">
              <a:latin typeface="Calibri" panose="020F0502020204030204" pitchFamily="34" charset="0"/>
            </a:endParaRPr>
          </a:p>
          <a:p>
            <a:pPr algn="ctr"/>
            <a:r>
              <a:rPr lang="en-US" sz="1600" dirty="0" smtClean="0">
                <a:latin typeface="Calibri" panose="020F0502020204030204" pitchFamily="34" charset="0"/>
              </a:rPr>
              <a:t>8 km Greenland, </a:t>
            </a:r>
          </a:p>
          <a:p>
            <a:pPr algn="ctr"/>
            <a:r>
              <a:rPr lang="en-US" sz="1600" dirty="0" smtClean="0">
                <a:latin typeface="Calibri" panose="020F0502020204030204" pitchFamily="34" charset="0"/>
              </a:rPr>
              <a:t>5 vertical layers</a:t>
            </a:r>
            <a:endParaRPr lang="en-US" sz="1600" dirty="0">
              <a:latin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57600" y="4903113"/>
            <a:ext cx="1721506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alibri" panose="020F0502020204030204" pitchFamily="34" charset="0"/>
              </a:rPr>
              <a:t>16,384 cores</a:t>
            </a:r>
          </a:p>
          <a:p>
            <a:pPr algn="ctr"/>
            <a:r>
              <a:rPr lang="en-US" sz="1600" b="1" dirty="0" smtClean="0">
                <a:latin typeface="Calibri" panose="020F0502020204030204" pitchFamily="34" charset="0"/>
              </a:rPr>
              <a:t>1.12B </a:t>
            </a:r>
            <a:r>
              <a:rPr lang="en-US" sz="1600" b="1" dirty="0" err="1" smtClean="0">
                <a:latin typeface="Calibri" panose="020F0502020204030204" pitchFamily="34" charset="0"/>
              </a:rPr>
              <a:t>dofs</a:t>
            </a:r>
            <a:r>
              <a:rPr lang="en-US" sz="1600" b="1" dirty="0" smtClean="0">
                <a:latin typeface="Calibri" panose="020F0502020204030204" pitchFamily="34" charset="0"/>
              </a:rPr>
              <a:t>(!)</a:t>
            </a:r>
          </a:p>
          <a:p>
            <a:pPr algn="ctr"/>
            <a:r>
              <a:rPr lang="en-US" sz="1600" dirty="0" smtClean="0">
                <a:latin typeface="Calibri" panose="020F0502020204030204" pitchFamily="34" charset="0"/>
              </a:rPr>
              <a:t>0.5 km Greenland, </a:t>
            </a:r>
          </a:p>
          <a:p>
            <a:pPr algn="ctr"/>
            <a:r>
              <a:rPr lang="en-US" sz="1600" dirty="0" smtClean="0">
                <a:latin typeface="Calibri" panose="020F0502020204030204" pitchFamily="34" charset="0"/>
              </a:rPr>
              <a:t>80 vertical layers</a:t>
            </a:r>
            <a:endParaRPr lang="en-US" sz="1600" dirty="0">
              <a:latin typeface="Calibri" panose="020F0502020204030204" pitchFamily="34" charset="0"/>
            </a:endParaRPr>
          </a:p>
        </p:txBody>
      </p:sp>
      <p:cxnSp>
        <p:nvCxnSpPr>
          <p:cNvPr id="11" name="Straight Arrow Connector 10"/>
          <p:cNvCxnSpPr>
            <a:stCxn id="9" idx="3"/>
            <a:endCxn id="10" idx="1"/>
          </p:cNvCxnSpPr>
          <p:nvPr/>
        </p:nvCxnSpPr>
        <p:spPr>
          <a:xfrm>
            <a:off x="1778656" y="5441722"/>
            <a:ext cx="187894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981200" y="5471756"/>
                <a:ext cx="10668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400" i="1" smtClean="0">
                        <a:latin typeface="Cambria Math"/>
                        <a:ea typeface="Cambria Math"/>
                      </a:rPr>
                      <m:t>×</m:t>
                    </m:r>
                    <m:r>
                      <a:rPr lang="en-US" sz="1400" b="0" i="1" smtClean="0">
                        <a:latin typeface="Cambria Math"/>
                        <a:ea typeface="Cambria Math"/>
                      </a:rPr>
                      <m:t>8</m:t>
                    </m:r>
                    <m:r>
                      <a:rPr lang="en-US" sz="1400" b="0" i="1" baseline="30000" smtClean="0">
                        <a:latin typeface="Cambria Math"/>
                        <a:ea typeface="Cambria Math"/>
                      </a:rPr>
                      <m:t>4</m:t>
                    </m:r>
                  </m:oMath>
                </a14:m>
                <a:r>
                  <a:rPr lang="en-US" sz="1400" dirty="0" smtClean="0">
                    <a:latin typeface="Calibri" panose="020F0502020204030204" pitchFamily="34" charset="0"/>
                  </a:rPr>
                  <a:t> </a:t>
                </a:r>
              </a:p>
              <a:p>
                <a:pPr algn="ctr"/>
                <a:r>
                  <a:rPr lang="en-US" sz="1400" dirty="0" smtClean="0">
                    <a:latin typeface="Calibri" panose="020F0502020204030204" pitchFamily="34" charset="0"/>
                  </a:rPr>
                  <a:t>scale up</a:t>
                </a:r>
                <a:endParaRPr lang="en-US" sz="14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5471756"/>
                <a:ext cx="1066800" cy="523220"/>
              </a:xfrm>
              <a:prstGeom prst="rect">
                <a:avLst/>
              </a:prstGeom>
              <a:blipFill>
                <a:blip r:embed="rId3"/>
                <a:stretch>
                  <a:fillRect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990600" y="990600"/>
            <a:ext cx="307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alibri" panose="020F0502020204030204" pitchFamily="34" charset="0"/>
              </a:rPr>
              <a:t>New AMG preconditioner preconditioner</a:t>
            </a:r>
            <a:endParaRPr lang="en-US" b="1" dirty="0">
              <a:latin typeface="Calibri" panose="020F05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43" y="1313795"/>
            <a:ext cx="4558109" cy="341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21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77143" y="152400"/>
            <a:ext cx="8738257" cy="1065431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en-US" sz="3600" kern="0" dirty="0" smtClean="0">
                <a:solidFill>
                  <a:srgbClr val="002060"/>
                </a:solidFill>
                <a:latin typeface="Calibri" panose="020F0502020204030204" pitchFamily="34" charset="0"/>
              </a:rPr>
              <a:t>Greenland Controlled Weak Scalability Study</a:t>
            </a:r>
            <a:endParaRPr lang="en-US" sz="3600" kern="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334000" y="1590794"/>
                <a:ext cx="3581400" cy="449353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Weak scaling study with fixed dataset, 4 mesh bisections.</a:t>
                </a:r>
              </a:p>
              <a:p>
                <a:endParaRPr lang="en-US" sz="400" dirty="0" smtClean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~70-80K </a:t>
                </a:r>
                <a:r>
                  <a:rPr lang="en-US" dirty="0" err="1">
                    <a:latin typeface="Calibri" panose="020F0502020204030204" pitchFamily="34" charset="0"/>
                  </a:rPr>
                  <a:t>d</a:t>
                </a:r>
                <a:r>
                  <a:rPr lang="en-US" dirty="0" err="1" smtClean="0">
                    <a:latin typeface="Calibri" panose="020F0502020204030204" pitchFamily="34" charset="0"/>
                  </a:rPr>
                  <a:t>ofs</a:t>
                </a:r>
                <a:r>
                  <a:rPr lang="en-US" dirty="0" smtClean="0">
                    <a:latin typeface="Calibri" panose="020F0502020204030204" pitchFamily="34" charset="0"/>
                  </a:rPr>
                  <a:t>/core.</a:t>
                </a:r>
              </a:p>
              <a:p>
                <a:endParaRPr lang="en-US" sz="400" dirty="0" smtClean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i="1" dirty="0" smtClean="0">
                    <a:latin typeface="Calibri" panose="020F0502020204030204" pitchFamily="34" charset="0"/>
                  </a:rPr>
                  <a:t>Conjugate Gradient (CG)</a:t>
                </a:r>
                <a:r>
                  <a:rPr lang="en-US" dirty="0" smtClean="0">
                    <a:latin typeface="Calibri" panose="020F0502020204030204" pitchFamily="34" charset="0"/>
                  </a:rPr>
                  <a:t> </a:t>
                </a:r>
                <a:r>
                  <a:rPr lang="en-US" b="1" i="1" dirty="0" smtClean="0">
                    <a:latin typeface="Calibri" panose="020F0502020204030204" pitchFamily="34" charset="0"/>
                  </a:rPr>
                  <a:t>iterative method </a:t>
                </a:r>
                <a:r>
                  <a:rPr lang="en-US" dirty="0" smtClean="0">
                    <a:latin typeface="Calibri" panose="020F0502020204030204" pitchFamily="34" charset="0"/>
                  </a:rPr>
                  <a:t>for linear solves (faster convergence than GMRES).</a:t>
                </a:r>
              </a:p>
              <a:p>
                <a:endParaRPr lang="en-US" sz="400" dirty="0" smtClean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i="1" dirty="0" smtClean="0">
                    <a:latin typeface="Calibri" panose="020F0502020204030204" pitchFamily="34" charset="0"/>
                  </a:rPr>
                  <a:t>New AMG preconditioner </a:t>
                </a:r>
                <a:r>
                  <a:rPr lang="en-US" dirty="0" smtClean="0">
                    <a:latin typeface="Calibri" panose="020F0502020204030204" pitchFamily="34" charset="0"/>
                  </a:rPr>
                  <a:t>developed by R. </a:t>
                </a:r>
                <a:r>
                  <a:rPr lang="en-US" dirty="0" err="1" smtClean="0">
                    <a:latin typeface="Calibri" panose="020F0502020204030204" pitchFamily="34" charset="0"/>
                  </a:rPr>
                  <a:t>Tuminaro</a:t>
                </a:r>
                <a:r>
                  <a:rPr lang="en-US" dirty="0" smtClean="0">
                    <a:latin typeface="Calibri" panose="020F0502020204030204" pitchFamily="34" charset="0"/>
                  </a:rPr>
                  <a:t> based on </a:t>
                </a:r>
                <a:r>
                  <a:rPr lang="en-US" b="1" i="1" dirty="0" smtClean="0">
                    <a:latin typeface="Calibri" panose="020F0502020204030204" pitchFamily="34" charset="0"/>
                  </a:rPr>
                  <a:t>semi-coarsening</a:t>
                </a:r>
                <a:r>
                  <a:rPr lang="en-US" dirty="0" smtClean="0">
                    <a:latin typeface="Calibri" panose="020F0502020204030204" pitchFamily="34" charset="0"/>
                  </a:rPr>
                  <a:t> (coarsening in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𝑧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-direction only).</a:t>
                </a:r>
                <a:r>
                  <a:rPr lang="en-US" b="1" i="1" dirty="0" smtClean="0">
                    <a:latin typeface="Calibri" panose="020F0502020204030204" pitchFamily="34" charset="0"/>
                  </a:rPr>
                  <a:t>  </a:t>
                </a:r>
                <a:endParaRPr lang="en-US" dirty="0" smtClean="0">
                  <a:latin typeface="Calibri" panose="020F0502020204030204" pitchFamily="34" charset="0"/>
                </a:endParaRPr>
              </a:p>
              <a:p>
                <a:endParaRPr lang="en-US" sz="400" dirty="0" smtClean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i="1" dirty="0" smtClean="0">
                    <a:latin typeface="Calibri" panose="020F0502020204030204" pitchFamily="34" charset="0"/>
                  </a:rPr>
                  <a:t>Significant improvement </a:t>
                </a:r>
                <a:r>
                  <a:rPr lang="en-US" dirty="0" smtClean="0">
                    <a:latin typeface="Calibri" panose="020F0502020204030204" pitchFamily="34" charset="0"/>
                  </a:rPr>
                  <a:t>in scalability with new AMG preconditioner over ILU preconditioner</a:t>
                </a:r>
                <a:r>
                  <a:rPr lang="en-US" dirty="0">
                    <a:latin typeface="Calibri" panose="020F0502020204030204" pitchFamily="34" charset="0"/>
                  </a:rPr>
                  <a:t>!</a:t>
                </a:r>
                <a:r>
                  <a:rPr lang="en-US" dirty="0" smtClean="0">
                    <a:latin typeface="Calibri" panose="020F0502020204030204" pitchFamily="34" charset="0"/>
                  </a:rPr>
                  <a:t> </a:t>
                </a:r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0" y="1590794"/>
                <a:ext cx="3581400" cy="4493538"/>
              </a:xfrm>
              <a:prstGeom prst="rect">
                <a:avLst/>
              </a:prstGeom>
              <a:blipFill>
                <a:blip r:embed="rId2"/>
                <a:stretch>
                  <a:fillRect l="-1020" t="-814" r="-2381" b="-12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202543" y="4903113"/>
            <a:ext cx="1576113" cy="10772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alibri" panose="020F0502020204030204" pitchFamily="34" charset="0"/>
              </a:rPr>
              <a:t>4 cores</a:t>
            </a:r>
          </a:p>
          <a:p>
            <a:pPr algn="ctr"/>
            <a:r>
              <a:rPr lang="en-US" sz="1600" dirty="0" smtClean="0">
                <a:latin typeface="Calibri" panose="020F0502020204030204" pitchFamily="34" charset="0"/>
              </a:rPr>
              <a:t>334K </a:t>
            </a:r>
            <a:r>
              <a:rPr lang="en-US" sz="1600" dirty="0" err="1" smtClean="0">
                <a:latin typeface="Calibri" panose="020F0502020204030204" pitchFamily="34" charset="0"/>
              </a:rPr>
              <a:t>dofs</a:t>
            </a:r>
            <a:endParaRPr lang="en-US" sz="1600" dirty="0" smtClean="0">
              <a:latin typeface="Calibri" panose="020F0502020204030204" pitchFamily="34" charset="0"/>
            </a:endParaRPr>
          </a:p>
          <a:p>
            <a:pPr algn="ctr"/>
            <a:r>
              <a:rPr lang="en-US" sz="1600" dirty="0" smtClean="0">
                <a:latin typeface="Calibri" panose="020F0502020204030204" pitchFamily="34" charset="0"/>
              </a:rPr>
              <a:t>8 km Greenland, </a:t>
            </a:r>
          </a:p>
          <a:p>
            <a:pPr algn="ctr"/>
            <a:r>
              <a:rPr lang="en-US" sz="1600" dirty="0" smtClean="0">
                <a:latin typeface="Calibri" panose="020F0502020204030204" pitchFamily="34" charset="0"/>
              </a:rPr>
              <a:t>5 vertical layers</a:t>
            </a:r>
            <a:endParaRPr lang="en-US" sz="1600" dirty="0">
              <a:latin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57600" y="4903113"/>
            <a:ext cx="1721506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alibri" panose="020F0502020204030204" pitchFamily="34" charset="0"/>
              </a:rPr>
              <a:t>16,384 cores</a:t>
            </a:r>
          </a:p>
          <a:p>
            <a:pPr algn="ctr"/>
            <a:r>
              <a:rPr lang="en-US" sz="1600" b="1" dirty="0" smtClean="0">
                <a:latin typeface="Calibri" panose="020F0502020204030204" pitchFamily="34" charset="0"/>
              </a:rPr>
              <a:t>1.12B </a:t>
            </a:r>
            <a:r>
              <a:rPr lang="en-US" sz="1600" b="1" dirty="0" err="1" smtClean="0">
                <a:latin typeface="Calibri" panose="020F0502020204030204" pitchFamily="34" charset="0"/>
              </a:rPr>
              <a:t>dofs</a:t>
            </a:r>
            <a:r>
              <a:rPr lang="en-US" sz="1600" b="1" dirty="0" smtClean="0">
                <a:latin typeface="Calibri" panose="020F0502020204030204" pitchFamily="34" charset="0"/>
              </a:rPr>
              <a:t>(!)</a:t>
            </a:r>
          </a:p>
          <a:p>
            <a:pPr algn="ctr"/>
            <a:r>
              <a:rPr lang="en-US" sz="1600" dirty="0" smtClean="0">
                <a:latin typeface="Calibri" panose="020F0502020204030204" pitchFamily="34" charset="0"/>
              </a:rPr>
              <a:t>0.5 km Greenland, </a:t>
            </a:r>
          </a:p>
          <a:p>
            <a:pPr algn="ctr"/>
            <a:r>
              <a:rPr lang="en-US" sz="1600" dirty="0" smtClean="0">
                <a:latin typeface="Calibri" panose="020F0502020204030204" pitchFamily="34" charset="0"/>
              </a:rPr>
              <a:t>80 vertical layers</a:t>
            </a:r>
            <a:endParaRPr lang="en-US" sz="1600" dirty="0">
              <a:latin typeface="Calibri" panose="020F0502020204030204" pitchFamily="34" charset="0"/>
            </a:endParaRPr>
          </a:p>
        </p:txBody>
      </p:sp>
      <p:cxnSp>
        <p:nvCxnSpPr>
          <p:cNvPr id="11" name="Straight Arrow Connector 10"/>
          <p:cNvCxnSpPr>
            <a:stCxn id="9" idx="3"/>
            <a:endCxn id="10" idx="1"/>
          </p:cNvCxnSpPr>
          <p:nvPr/>
        </p:nvCxnSpPr>
        <p:spPr>
          <a:xfrm>
            <a:off x="1778656" y="5441722"/>
            <a:ext cx="187894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981200" y="5471756"/>
                <a:ext cx="10668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400" i="1" smtClean="0">
                        <a:latin typeface="Cambria Math"/>
                        <a:ea typeface="Cambria Math"/>
                      </a:rPr>
                      <m:t>×</m:t>
                    </m:r>
                    <m:r>
                      <a:rPr lang="en-US" sz="1400" b="0" i="1" smtClean="0">
                        <a:latin typeface="Cambria Math"/>
                        <a:ea typeface="Cambria Math"/>
                      </a:rPr>
                      <m:t>8</m:t>
                    </m:r>
                    <m:r>
                      <a:rPr lang="en-US" sz="1400" b="0" i="1" baseline="30000" smtClean="0">
                        <a:latin typeface="Cambria Math"/>
                        <a:ea typeface="Cambria Math"/>
                      </a:rPr>
                      <m:t>4</m:t>
                    </m:r>
                  </m:oMath>
                </a14:m>
                <a:r>
                  <a:rPr lang="en-US" sz="1400" dirty="0" smtClean="0">
                    <a:latin typeface="Calibri" panose="020F0502020204030204" pitchFamily="34" charset="0"/>
                  </a:rPr>
                  <a:t> </a:t>
                </a:r>
              </a:p>
              <a:p>
                <a:pPr algn="ctr"/>
                <a:r>
                  <a:rPr lang="en-US" sz="1400" dirty="0" smtClean="0">
                    <a:latin typeface="Calibri" panose="020F0502020204030204" pitchFamily="34" charset="0"/>
                  </a:rPr>
                  <a:t>scale up</a:t>
                </a:r>
                <a:endParaRPr lang="en-US" sz="14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5471756"/>
                <a:ext cx="1066800" cy="523220"/>
              </a:xfrm>
              <a:prstGeom prst="rect">
                <a:avLst/>
              </a:prstGeom>
              <a:blipFill>
                <a:blip r:embed="rId3"/>
                <a:stretch>
                  <a:fillRect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990600" y="990600"/>
            <a:ext cx="307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alibri" panose="020F0502020204030204" pitchFamily="34" charset="0"/>
              </a:rPr>
              <a:t>New AMG preconditioner preconditioner</a:t>
            </a:r>
            <a:endParaRPr lang="en-US" b="1" dirty="0">
              <a:latin typeface="Calibri" panose="020F05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43" y="1313795"/>
            <a:ext cx="4558109" cy="341858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38800" y="1004067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alibri" panose="020F0502020204030204" pitchFamily="34" charset="0"/>
              </a:rPr>
              <a:t>ILU </a:t>
            </a:r>
            <a:r>
              <a:rPr lang="en-US" b="1" dirty="0" err="1" smtClean="0">
                <a:latin typeface="Calibri" panose="020F0502020204030204" pitchFamily="34" charset="0"/>
              </a:rPr>
              <a:t>preconditioner</a:t>
            </a:r>
            <a:endParaRPr lang="en-US" b="1" dirty="0">
              <a:latin typeface="Calibri" panose="020F05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656" y="1408331"/>
            <a:ext cx="4537250" cy="340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336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578" y="912410"/>
            <a:ext cx="4966501" cy="3820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76200" y="3659517"/>
            <a:ext cx="12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Calibri" pitchFamily="34" charset="0"/>
              </a:rPr>
              <a:t>Albany/FELIX</a:t>
            </a:r>
            <a:endParaRPr lang="en-US" sz="16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67000" y="3659517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Calibri" pitchFamily="34" charset="0"/>
              </a:rPr>
              <a:t>Glimmer/CISM</a:t>
            </a:r>
            <a:endParaRPr lang="en-US" sz="16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152400" y="76200"/>
            <a:ext cx="8153400" cy="9144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en-US" sz="3600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Antarctica Weak Scalability Study</a:t>
            </a:r>
            <a:endParaRPr lang="en-US" sz="3600" kern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849" y="1052108"/>
            <a:ext cx="4605695" cy="3637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31956" y="3952917"/>
            <a:ext cx="68580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16 cores </a:t>
            </a:r>
            <a:endParaRPr lang="en-US" sz="1400" dirty="0"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24791" y="3983189"/>
            <a:ext cx="68580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1024 cores </a:t>
            </a:r>
            <a:endParaRPr lang="en-US" sz="1400" dirty="0"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62991" y="3986255"/>
            <a:ext cx="68580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16 cores </a:t>
            </a:r>
            <a:endParaRPr lang="en-US" sz="1400" dirty="0"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18917" y="4355068"/>
            <a:ext cx="89628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# cores</a:t>
            </a:r>
          </a:p>
          <a:p>
            <a:pPr algn="ctr"/>
            <a:endParaRPr lang="en-US" sz="400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131384" y="5008921"/>
                <a:ext cx="5524915" cy="1200329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latin typeface="Calibri" panose="020F0502020204030204" pitchFamily="34" charset="0"/>
                  </a:rPr>
                  <a:t>AMG preconditioner </a:t>
                </a:r>
                <a:r>
                  <a:rPr lang="en-US" b="1" i="1" dirty="0" smtClean="0">
                    <a:latin typeface="Calibri" panose="020F0502020204030204" pitchFamily="34" charset="0"/>
                  </a:rPr>
                  <a:t>less sensitive to </a:t>
                </a:r>
              </a:p>
              <a:p>
                <a:pPr algn="ctr"/>
                <a:r>
                  <a:rPr lang="en-US" b="1" i="1" dirty="0" smtClean="0">
                    <a:latin typeface="Calibri" panose="020F0502020204030204" pitchFamily="34" charset="0"/>
                  </a:rPr>
                  <a:t>ill-conditioning </a:t>
                </a:r>
                <a:r>
                  <a:rPr lang="en-US" dirty="0" smtClean="0">
                    <a:latin typeface="Calibri" panose="020F0502020204030204" pitchFamily="34" charset="0"/>
                  </a:rPr>
                  <a:t>caused by </a:t>
                </a:r>
                <a:r>
                  <a:rPr lang="en-US" b="1" i="1" dirty="0" smtClean="0">
                    <a:latin typeface="Calibri" panose="020F0502020204030204" pitchFamily="34" charset="0"/>
                  </a:rPr>
                  <a:t>ice shelves </a:t>
                </a:r>
                <a:r>
                  <a:rPr lang="en-US" dirty="0" smtClean="0">
                    <a:latin typeface="Calibri" panose="020F0502020204030204" pitchFamily="34" charset="0"/>
                  </a:rPr>
                  <a:t>than ILU</a:t>
                </a:r>
              </a:p>
              <a:p>
                <a:pPr algn="ctr"/>
                <a:r>
                  <a:rPr lang="en-US" dirty="0" smtClean="0">
                    <a:latin typeface="Calibri" panose="020F0502020204030204" pitchFamily="34" charset="0"/>
                  </a:rPr>
                  <a:t> (ice shelves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→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Green’s function with modest horizontal decay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→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ILU is less effective).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1384" y="5008921"/>
                <a:ext cx="5524915" cy="1200329"/>
              </a:xfrm>
              <a:prstGeom prst="rect">
                <a:avLst/>
              </a:prstGeom>
              <a:blipFill>
                <a:blip r:embed="rId5"/>
                <a:stretch>
                  <a:fillRect t="-3046" b="-71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705571" y="1478650"/>
            <a:ext cx="2057400" cy="584775"/>
          </a:xfrm>
          <a:prstGeom prst="rect">
            <a:avLst/>
          </a:prstGeom>
          <a:solidFill>
            <a:srgbClr val="FFE69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alibri" panose="020F0502020204030204" pitchFamily="34" charset="0"/>
              </a:rPr>
              <a:t>Severe ill-conditioning caused by ice shelves!</a:t>
            </a:r>
            <a:endParaRPr lang="en-US" sz="1600" dirty="0">
              <a:latin typeface="Calibri" panose="020F0502020204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58552" y="952490"/>
            <a:ext cx="3570548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alibri" panose="020F0502020204030204" pitchFamily="34" charset="0"/>
              </a:rPr>
              <a:t>ILU preconditioner</a:t>
            </a:r>
          </a:p>
          <a:p>
            <a:pPr algn="ctr"/>
            <a:endParaRPr lang="en-US" sz="400" b="1" dirty="0">
              <a:latin typeface="Calibri" panose="020F0502020204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953000" y="952093"/>
            <a:ext cx="414587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alibri" panose="020F0502020204030204" pitchFamily="34" charset="0"/>
              </a:rPr>
              <a:t>New AMG preconditioner</a:t>
            </a:r>
            <a:endParaRPr lang="en-US" b="1" dirty="0">
              <a:latin typeface="Calibri" panose="020F050202020403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12" y="4504651"/>
            <a:ext cx="2369328" cy="190376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346853" y="3998071"/>
            <a:ext cx="68580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1024 cores </a:t>
            </a:r>
            <a:endParaRPr lang="en-US" sz="1400" dirty="0"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57400" y="4349969"/>
            <a:ext cx="834633" cy="3744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# cores</a:t>
            </a:r>
          </a:p>
          <a:p>
            <a:pPr algn="ctr"/>
            <a:endParaRPr lang="en-US" sz="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6821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57400" y="1715869"/>
            <a:ext cx="563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Calibri" panose="020F0502020204030204" pitchFamily="34" charset="0"/>
              </a:rPr>
              <a:t>Performance Portability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606800"/>
            <a:ext cx="3384881" cy="24765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599" y="3606800"/>
            <a:ext cx="3714753" cy="247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49779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5" name="Text Box 3"/>
          <p:cNvSpPr txBox="1">
            <a:spLocks noChangeArrowheads="1"/>
          </p:cNvSpPr>
          <p:nvPr/>
        </p:nvSpPr>
        <p:spPr bwMode="auto">
          <a:xfrm>
            <a:off x="228600" y="152400"/>
            <a:ext cx="60656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3600" dirty="0" smtClean="0">
                <a:latin typeface="Calibri" pitchFamily="34" charset="0"/>
                <a:ea typeface="ＭＳ Ｐゴシック" charset="0"/>
              </a:rPr>
              <a:t>The PISCEES Project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962401" y="2209800"/>
            <a:ext cx="12192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Calibri" panose="020F0502020204030204" pitchFamily="34" charset="0"/>
              </a:rPr>
              <a:t>3 land-ice </a:t>
            </a:r>
            <a:r>
              <a:rPr lang="en-US" sz="1400" dirty="0" err="1" smtClean="0">
                <a:latin typeface="Calibri" panose="020F0502020204030204" pitchFamily="34" charset="0"/>
              </a:rPr>
              <a:t>dycores</a:t>
            </a:r>
            <a:r>
              <a:rPr lang="en-US" sz="1400" dirty="0" smtClean="0">
                <a:latin typeface="Calibri" panose="020F0502020204030204" pitchFamily="34" charset="0"/>
              </a:rPr>
              <a:t> developed under PISCEES</a:t>
            </a:r>
            <a:endParaRPr lang="en-US" sz="1400" dirty="0">
              <a:latin typeface="Calibri" panose="020F0502020204030204" pitchFamily="34" charset="0"/>
            </a:endParaRPr>
          </a:p>
        </p:txBody>
      </p:sp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9490" y="4450080"/>
            <a:ext cx="857250" cy="731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19200" y="5626618"/>
            <a:ext cx="1410424" cy="731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4000" y="5876425"/>
            <a:ext cx="1186523" cy="34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5702818"/>
            <a:ext cx="1260146" cy="49681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073" y="5486400"/>
            <a:ext cx="923727" cy="92372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417" y="5862974"/>
            <a:ext cx="1374783" cy="3732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76400" y="4655403"/>
            <a:ext cx="5892225" cy="830997"/>
          </a:xfrm>
          <a:prstGeom prst="rect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i="1" dirty="0" smtClean="0">
                <a:latin typeface="Calibri" panose="020F0502020204030204" pitchFamily="34" charset="0"/>
              </a:rPr>
              <a:t>PISCEES:</a:t>
            </a:r>
            <a:r>
              <a:rPr lang="en-US" sz="1600" dirty="0" smtClean="0">
                <a:latin typeface="Calibri" panose="020F0502020204030204" pitchFamily="34" charset="0"/>
              </a:rPr>
              <a:t> Predicting Ice Sheet Climate Evolution at Extreme Scales</a:t>
            </a:r>
          </a:p>
          <a:p>
            <a:r>
              <a:rPr lang="en-US" sz="1600" b="1" i="1" dirty="0" smtClean="0">
                <a:latin typeface="Calibri" panose="020F0502020204030204" pitchFamily="34" charset="0"/>
              </a:rPr>
              <a:t>FELIX:</a:t>
            </a:r>
            <a:r>
              <a:rPr lang="en-US" sz="1600" b="1" dirty="0" smtClean="0">
                <a:latin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</a:rPr>
              <a:t>Finite </a:t>
            </a:r>
            <a:r>
              <a:rPr lang="en-US" sz="1600" dirty="0" smtClean="0">
                <a:latin typeface="Calibri" panose="020F0502020204030204" pitchFamily="34" charset="0"/>
              </a:rPr>
              <a:t>Elements for </a:t>
            </a:r>
            <a:r>
              <a:rPr lang="en-US" sz="1600" dirty="0">
                <a:latin typeface="Calibri" panose="020F0502020204030204" pitchFamily="34" charset="0"/>
              </a:rPr>
              <a:t>Land Ice </a:t>
            </a:r>
            <a:r>
              <a:rPr lang="en-US" sz="1600" dirty="0" err="1">
                <a:latin typeface="Calibri" panose="020F0502020204030204" pitchFamily="34" charset="0"/>
              </a:rPr>
              <a:t>eXperiments</a:t>
            </a:r>
            <a:endParaRPr lang="en-US" sz="1600" b="1" dirty="0" smtClean="0">
              <a:latin typeface="Calibri" panose="020F0502020204030204" pitchFamily="34" charset="0"/>
            </a:endParaRPr>
          </a:p>
          <a:p>
            <a:r>
              <a:rPr lang="en-US" sz="1600" b="1" i="1" dirty="0">
                <a:latin typeface="Calibri" panose="020F0502020204030204" pitchFamily="34" charset="0"/>
              </a:rPr>
              <a:t>B</a:t>
            </a:r>
            <a:r>
              <a:rPr lang="en-US" sz="1600" b="1" i="1" dirty="0" smtClean="0">
                <a:latin typeface="Calibri" panose="020F0502020204030204" pitchFamily="34" charset="0"/>
              </a:rPr>
              <a:t>ISICLES: </a:t>
            </a:r>
            <a:r>
              <a:rPr lang="en-US" sz="1600" dirty="0">
                <a:latin typeface="Calibri" panose="020F0502020204030204" pitchFamily="34" charset="0"/>
              </a:rPr>
              <a:t>Berkeley Ice Sheet Initiative for Climate at Extreme </a:t>
            </a:r>
            <a:r>
              <a:rPr lang="en-US" sz="1600" dirty="0" smtClean="0">
                <a:latin typeface="Calibri" panose="020F0502020204030204" pitchFamily="34" charset="0"/>
              </a:rPr>
              <a:t>Scales</a:t>
            </a:r>
            <a:r>
              <a:rPr lang="en-US" sz="1600" b="1" i="1" dirty="0" smtClean="0">
                <a:latin typeface="Calibri" panose="020F0502020204030204" pitchFamily="34" charset="0"/>
              </a:rPr>
              <a:t> </a:t>
            </a:r>
            <a:endParaRPr lang="en-US" sz="1600" b="1" i="1" dirty="0">
              <a:latin typeface="Calibri" panose="020F050202020403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990601" y="1149495"/>
            <a:ext cx="7543799" cy="3203614"/>
            <a:chOff x="228600" y="1673186"/>
            <a:chExt cx="7543799" cy="3203614"/>
          </a:xfrm>
        </p:grpSpPr>
        <p:sp>
          <p:nvSpPr>
            <p:cNvPr id="4" name="TextBox 3"/>
            <p:cNvSpPr txBox="1"/>
            <p:nvPr/>
          </p:nvSpPr>
          <p:spPr>
            <a:xfrm>
              <a:off x="228600" y="2590800"/>
              <a:ext cx="2590800" cy="1323439"/>
            </a:xfrm>
            <a:prstGeom prst="rect">
              <a:avLst/>
            </a:prstGeom>
            <a:solidFill>
              <a:srgbClr val="CCEC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Calibri" panose="020F0502020204030204" pitchFamily="34" charset="0"/>
                </a:rPr>
                <a:t>PISCEES</a:t>
              </a:r>
            </a:p>
            <a:p>
              <a:pPr algn="ctr"/>
              <a:r>
                <a:rPr lang="en-US" sz="1600" i="1" dirty="0" smtClean="0">
                  <a:latin typeface="Calibri" panose="020F0502020204030204" pitchFamily="34" charset="0"/>
                </a:rPr>
                <a:t>SciDaC3 Application Partnership</a:t>
              </a:r>
            </a:p>
            <a:p>
              <a:pPr algn="ctr"/>
              <a:r>
                <a:rPr lang="en-US" sz="1600" i="1" dirty="0" smtClean="0">
                  <a:latin typeface="Calibri" panose="020F0502020204030204" pitchFamily="34" charset="0"/>
                </a:rPr>
                <a:t>(DOE’s BER + ASCR divisions)</a:t>
              </a:r>
            </a:p>
            <a:p>
              <a:pPr algn="ctr"/>
              <a:r>
                <a:rPr lang="en-US" sz="1600" dirty="0" smtClean="0">
                  <a:latin typeface="Calibri" panose="020F0502020204030204" pitchFamily="34" charset="0"/>
                </a:rPr>
                <a:t>June 2012 – 2017*</a:t>
              </a:r>
              <a:endParaRPr lang="en-US" sz="1600" dirty="0">
                <a:latin typeface="Calibri" panose="020F050202020403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495800" y="2739986"/>
              <a:ext cx="2362200" cy="98488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i="1" dirty="0" smtClean="0">
                  <a:latin typeface="Calibri" panose="020F0502020204030204" pitchFamily="34" charset="0"/>
                </a:rPr>
                <a:t>Albany/FELIX</a:t>
              </a:r>
            </a:p>
            <a:p>
              <a:pPr algn="ctr"/>
              <a:r>
                <a:rPr lang="en-US" sz="1400" i="1" dirty="0" smtClean="0">
                  <a:latin typeface="Calibri" panose="020F0502020204030204" pitchFamily="34" charset="0"/>
                </a:rPr>
                <a:t>SNL</a:t>
              </a:r>
            </a:p>
            <a:p>
              <a:pPr algn="ctr"/>
              <a:r>
                <a:rPr lang="en-US" sz="1400" dirty="0" smtClean="0">
                  <a:latin typeface="Calibri" panose="020F0502020204030204" pitchFamily="34" charset="0"/>
                </a:rPr>
                <a:t>Finite Element</a:t>
              </a:r>
            </a:p>
            <a:p>
              <a:pPr algn="ctr"/>
              <a:r>
                <a:rPr lang="en-US" sz="1400" dirty="0" smtClean="0">
                  <a:latin typeface="Calibri" panose="020F0502020204030204" pitchFamily="34" charset="0"/>
                </a:rPr>
                <a:t>First-Order Stokes Model</a:t>
              </a:r>
              <a:endParaRPr lang="en-US" sz="1400" dirty="0">
                <a:latin typeface="Calibri" panose="020F050202020403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648200" y="3846493"/>
              <a:ext cx="2057400" cy="954107"/>
            </a:xfrm>
            <a:prstGeom prst="rect">
              <a:avLst/>
            </a:prstGeom>
            <a:solidFill>
              <a:srgbClr val="CCFF66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i="1" dirty="0" smtClean="0">
                  <a:latin typeface="Calibri" panose="020F0502020204030204" pitchFamily="34" charset="0"/>
                </a:rPr>
                <a:t>BISICLES</a:t>
              </a:r>
            </a:p>
            <a:p>
              <a:pPr algn="ctr"/>
              <a:r>
                <a:rPr lang="en-US" sz="1400" i="1" dirty="0" smtClean="0">
                  <a:latin typeface="Calibri" panose="020F0502020204030204" pitchFamily="34" charset="0"/>
                </a:rPr>
                <a:t>LBNL</a:t>
              </a:r>
            </a:p>
            <a:p>
              <a:pPr algn="ctr"/>
              <a:r>
                <a:rPr lang="en-US" sz="1400" dirty="0" smtClean="0">
                  <a:latin typeface="Calibri" panose="020F0502020204030204" pitchFamily="34" charset="0"/>
                </a:rPr>
                <a:t>Finite Volume</a:t>
              </a:r>
            </a:p>
            <a:p>
              <a:pPr algn="ctr"/>
              <a:r>
                <a:rPr lang="en-US" sz="1400" dirty="0" smtClean="0">
                  <a:latin typeface="Calibri" panose="020F0502020204030204" pitchFamily="34" charset="0"/>
                </a:rPr>
                <a:t>L1L2 Model</a:t>
              </a:r>
              <a:endParaRPr lang="en-US" sz="1400" dirty="0">
                <a:latin typeface="Calibri" panose="020F050202020403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665134" y="1673186"/>
              <a:ext cx="1905000" cy="984885"/>
            </a:xfrm>
            <a:prstGeom prst="rect">
              <a:avLst/>
            </a:prstGeom>
            <a:solidFill>
              <a:srgbClr val="FFFF99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i="1" dirty="0" smtClean="0">
                  <a:latin typeface="Calibri" panose="020F0502020204030204" pitchFamily="34" charset="0"/>
                </a:rPr>
                <a:t>FSU FELIX</a:t>
              </a:r>
            </a:p>
            <a:p>
              <a:pPr algn="ctr"/>
              <a:r>
                <a:rPr lang="en-US" sz="1400" i="1" dirty="0" smtClean="0">
                  <a:latin typeface="Calibri" panose="020F0502020204030204" pitchFamily="34" charset="0"/>
                </a:rPr>
                <a:t>FSU</a:t>
              </a:r>
            </a:p>
            <a:p>
              <a:pPr algn="ctr"/>
              <a:r>
                <a:rPr lang="en-US" sz="1400" dirty="0" smtClean="0">
                  <a:latin typeface="Calibri" panose="020F0502020204030204" pitchFamily="34" charset="0"/>
                </a:rPr>
                <a:t>Finite Element</a:t>
              </a:r>
            </a:p>
            <a:p>
              <a:pPr algn="ctr"/>
              <a:r>
                <a:rPr lang="en-US" sz="1400" dirty="0" smtClean="0">
                  <a:latin typeface="Calibri" panose="020F0502020204030204" pitchFamily="34" charset="0"/>
                </a:rPr>
                <a:t>Full Stokes Model</a:t>
              </a:r>
              <a:endParaRPr lang="en-US" sz="1400" dirty="0">
                <a:latin typeface="Calibri" panose="020F0502020204030204" pitchFamily="34" charset="0"/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H="1">
              <a:off x="2819400" y="2176721"/>
              <a:ext cx="1845734" cy="87127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>
              <a:off x="2819400" y="3246800"/>
              <a:ext cx="1676400" cy="2009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11" idx="1"/>
            </p:cNvCxnSpPr>
            <p:nvPr/>
          </p:nvCxnSpPr>
          <p:spPr>
            <a:xfrm flipH="1" flipV="1">
              <a:off x="2819400" y="3465494"/>
              <a:ext cx="1828800" cy="85805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 rot="5400000">
              <a:off x="6821686" y="3109139"/>
              <a:ext cx="13166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latin typeface="Calibri" panose="020F0502020204030204" pitchFamily="34" charset="0"/>
                </a:rPr>
                <a:t>Increased fidelity</a:t>
              </a:r>
              <a:endParaRPr lang="en-US" sz="1600" dirty="0">
                <a:latin typeface="Calibri" panose="020F0502020204030204" pitchFamily="34" charset="0"/>
              </a:endParaRPr>
            </a:p>
          </p:txBody>
        </p:sp>
        <p:cxnSp>
          <p:nvCxnSpPr>
            <p:cNvPr id="9" name="Straight Arrow Connector 8"/>
            <p:cNvCxnSpPr>
              <a:stCxn id="7" idx="1"/>
            </p:cNvCxnSpPr>
            <p:nvPr/>
          </p:nvCxnSpPr>
          <p:spPr>
            <a:xfrm flipV="1">
              <a:off x="7480012" y="1828800"/>
              <a:ext cx="0" cy="91440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7467600" y="3990439"/>
              <a:ext cx="0" cy="88636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154" y="1180969"/>
            <a:ext cx="1431269" cy="630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1305109"/>
            <a:ext cx="1525059" cy="505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1" y="3702149"/>
            <a:ext cx="1598084" cy="560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ounded Rectangle 31"/>
          <p:cNvSpPr/>
          <p:nvPr/>
        </p:nvSpPr>
        <p:spPr>
          <a:xfrm>
            <a:off x="5162915" y="2124671"/>
            <a:ext cx="2542613" cy="1188422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659441"/>
            <a:ext cx="1143000" cy="588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5562600"/>
            <a:ext cx="1179050" cy="818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538" y="4572000"/>
            <a:ext cx="1097062" cy="740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124200" y="3604736"/>
            <a:ext cx="1870849" cy="523220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Goal:</a:t>
            </a:r>
            <a:r>
              <a:rPr lang="en-US" sz="14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support DOE climate missions</a:t>
            </a:r>
            <a:endParaRPr lang="en-US" sz="14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8" name="Picture 1" descr="image00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743" y="1143000"/>
            <a:ext cx="1305785" cy="681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736789" y="264955"/>
            <a:ext cx="2968739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</a:rPr>
              <a:t>* Proposal for </a:t>
            </a:r>
            <a:r>
              <a:rPr lang="en-US" sz="1600" b="1" i="1" dirty="0" smtClean="0">
                <a:latin typeface="Calibri" panose="020F0502020204030204" pitchFamily="34" charset="0"/>
              </a:rPr>
              <a:t>follow-up funding </a:t>
            </a:r>
            <a:r>
              <a:rPr lang="en-US" sz="1600" dirty="0" smtClean="0">
                <a:latin typeface="Calibri" panose="020F0502020204030204" pitchFamily="34" charset="0"/>
              </a:rPr>
              <a:t>under SciDaC4 in preparation.</a:t>
            </a:r>
            <a:endParaRPr lang="en-US" sz="1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554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-1447800" y="76200"/>
            <a:ext cx="8153401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</a:rPr>
              <a:t>Performance </a:t>
            </a:r>
            <a:r>
              <a:rPr lang="en-US" sz="3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Portability via </a:t>
            </a:r>
            <a:r>
              <a:rPr lang="en-US" sz="3600" i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Kokkos</a:t>
            </a:r>
            <a:endParaRPr lang="en-US" sz="3600" i="1" kern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48113" y="838200"/>
            <a:ext cx="8459806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We need to be able to run </a:t>
            </a:r>
            <a:r>
              <a:rPr lang="en-US" i="1" dirty="0" smtClean="0">
                <a:latin typeface="Calibri" panose="020F0502020204030204" pitchFamily="34" charset="0"/>
              </a:rPr>
              <a:t>Albany/FELIX</a:t>
            </a:r>
            <a:r>
              <a:rPr lang="en-US" dirty="0" smtClean="0">
                <a:latin typeface="Calibri" panose="020F0502020204030204" pitchFamily="34" charset="0"/>
              </a:rPr>
              <a:t> on </a:t>
            </a:r>
            <a:r>
              <a:rPr lang="en-US" b="1" i="1" dirty="0" smtClean="0">
                <a:latin typeface="Calibri" panose="020F0502020204030204" pitchFamily="34" charset="0"/>
              </a:rPr>
              <a:t>new architecture machines </a:t>
            </a:r>
            <a:r>
              <a:rPr lang="en-US" dirty="0" smtClean="0">
                <a:latin typeface="Calibri" panose="020F0502020204030204" pitchFamily="34" charset="0"/>
              </a:rPr>
              <a:t>(hybrid systems) and </a:t>
            </a:r>
            <a:r>
              <a:rPr lang="en-US" b="1" i="1" dirty="0" err="1" smtClean="0">
                <a:latin typeface="Calibri" panose="020F0502020204030204" pitchFamily="34" charset="0"/>
              </a:rPr>
              <a:t>manycore</a:t>
            </a:r>
            <a:r>
              <a:rPr lang="en-US" b="1" i="1" dirty="0" smtClean="0">
                <a:latin typeface="Calibri" panose="020F0502020204030204" pitchFamily="34" charset="0"/>
              </a:rPr>
              <a:t> devices </a:t>
            </a:r>
            <a:r>
              <a:rPr lang="en-US" dirty="0" smtClean="0">
                <a:latin typeface="Calibri" panose="020F0502020204030204" pitchFamily="34" charset="0"/>
              </a:rPr>
              <a:t>(multi-core CPU, NVIDIA GPU, Intel Xeon Phi, etc.)</a:t>
            </a:r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043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-1447800" y="76200"/>
            <a:ext cx="8153401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</a:rPr>
              <a:t>Performance </a:t>
            </a:r>
            <a:r>
              <a:rPr lang="en-US" sz="3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Portability via </a:t>
            </a:r>
            <a:r>
              <a:rPr lang="en-US" sz="3600" i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Kokkos</a:t>
            </a:r>
            <a:endParaRPr lang="en-US" sz="3600" i="1" kern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48113" y="838200"/>
            <a:ext cx="8459806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We need to be able to run </a:t>
            </a:r>
            <a:r>
              <a:rPr lang="en-US" i="1" dirty="0" smtClean="0">
                <a:latin typeface="Calibri" panose="020F0502020204030204" pitchFamily="34" charset="0"/>
              </a:rPr>
              <a:t>Albany/FELIX</a:t>
            </a:r>
            <a:r>
              <a:rPr lang="en-US" dirty="0" smtClean="0">
                <a:latin typeface="Calibri" panose="020F0502020204030204" pitchFamily="34" charset="0"/>
              </a:rPr>
              <a:t> on </a:t>
            </a:r>
            <a:r>
              <a:rPr lang="en-US" b="1" i="1" dirty="0" smtClean="0">
                <a:latin typeface="Calibri" panose="020F0502020204030204" pitchFamily="34" charset="0"/>
              </a:rPr>
              <a:t>new architecture machines </a:t>
            </a:r>
            <a:r>
              <a:rPr lang="en-US" dirty="0" smtClean="0">
                <a:latin typeface="Calibri" panose="020F0502020204030204" pitchFamily="34" charset="0"/>
              </a:rPr>
              <a:t>(hybrid systems) and </a:t>
            </a:r>
            <a:r>
              <a:rPr lang="en-US" b="1" i="1" dirty="0" err="1" smtClean="0">
                <a:latin typeface="Calibri" panose="020F0502020204030204" pitchFamily="34" charset="0"/>
              </a:rPr>
              <a:t>manycore</a:t>
            </a:r>
            <a:r>
              <a:rPr lang="en-US" b="1" i="1" dirty="0" smtClean="0">
                <a:latin typeface="Calibri" panose="020F0502020204030204" pitchFamily="34" charset="0"/>
              </a:rPr>
              <a:t> devices </a:t>
            </a:r>
            <a:r>
              <a:rPr lang="en-US" dirty="0" smtClean="0">
                <a:latin typeface="Calibri" panose="020F0502020204030204" pitchFamily="34" charset="0"/>
              </a:rPr>
              <a:t>(multi-core CPU, NVIDIA GPU, Intel Xeon Phi, etc.)</a:t>
            </a:r>
            <a:endParaRPr lang="en-US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1423151" y="1558844"/>
                <a:ext cx="5969000" cy="369332"/>
              </a:xfrm>
              <a:prstGeom prst="rect">
                <a:avLst/>
              </a:prstGeom>
              <a:solidFill>
                <a:srgbClr val="A5F7BA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b="1" dirty="0" smtClean="0">
                    <a:latin typeface="Calibri" panose="020F0502020204030204" pitchFamily="34" charset="0"/>
                  </a:rPr>
                  <a:t> </a:t>
                </a:r>
                <a:r>
                  <a:rPr lang="en-US" dirty="0" smtClean="0">
                    <a:latin typeface="Calibri" panose="020F0502020204030204" pitchFamily="34" charset="0"/>
                  </a:rPr>
                  <a:t>achieved using the </a:t>
                </a:r>
                <a:r>
                  <a:rPr lang="en-US" b="1" i="1" dirty="0" smtClean="0">
                    <a:latin typeface="Calibri" panose="020F0502020204030204" pitchFamily="34" charset="0"/>
                  </a:rPr>
                  <a:t>Kokkos </a:t>
                </a:r>
                <a:r>
                  <a:rPr lang="en-US" dirty="0" smtClean="0">
                    <a:latin typeface="Calibri" panose="020F0502020204030204" pitchFamily="34" charset="0"/>
                  </a:rPr>
                  <a:t>library/programming model.</a:t>
                </a:r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3151" y="1558844"/>
                <a:ext cx="5969000" cy="369332"/>
              </a:xfrm>
              <a:prstGeom prst="rect">
                <a:avLst/>
              </a:prstGeom>
              <a:blipFill>
                <a:blip r:embed="rId3"/>
                <a:stretch>
                  <a:fillRect t="-8065" b="-2419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502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-1447800" y="76200"/>
            <a:ext cx="8153401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</a:rPr>
              <a:t>Performance </a:t>
            </a:r>
            <a:r>
              <a:rPr lang="en-US" sz="3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Portability via </a:t>
            </a:r>
            <a:r>
              <a:rPr lang="en-US" sz="3600" i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Kokkos</a:t>
            </a:r>
            <a:endParaRPr lang="en-US" sz="3600" i="1" kern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934951" y="3648049"/>
            <a:ext cx="645102" cy="1191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934951" y="3648049"/>
            <a:ext cx="761249" cy="2300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48113" y="838200"/>
            <a:ext cx="8459806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We need to be able to run </a:t>
            </a:r>
            <a:r>
              <a:rPr lang="en-US" i="1" dirty="0" smtClean="0">
                <a:latin typeface="Calibri" panose="020F0502020204030204" pitchFamily="34" charset="0"/>
              </a:rPr>
              <a:t>Albany/FELIX</a:t>
            </a:r>
            <a:r>
              <a:rPr lang="en-US" dirty="0" smtClean="0">
                <a:latin typeface="Calibri" panose="020F0502020204030204" pitchFamily="34" charset="0"/>
              </a:rPr>
              <a:t> on </a:t>
            </a:r>
            <a:r>
              <a:rPr lang="en-US" b="1" i="1" dirty="0" smtClean="0">
                <a:latin typeface="Calibri" panose="020F0502020204030204" pitchFamily="34" charset="0"/>
              </a:rPr>
              <a:t>new architecture machines </a:t>
            </a:r>
            <a:r>
              <a:rPr lang="en-US" dirty="0" smtClean="0">
                <a:latin typeface="Calibri" panose="020F0502020204030204" pitchFamily="34" charset="0"/>
              </a:rPr>
              <a:t>(hybrid systems) and </a:t>
            </a:r>
            <a:r>
              <a:rPr lang="en-US" b="1" i="1" dirty="0" err="1" smtClean="0">
                <a:latin typeface="Calibri" panose="020F0502020204030204" pitchFamily="34" charset="0"/>
              </a:rPr>
              <a:t>manycore</a:t>
            </a:r>
            <a:r>
              <a:rPr lang="en-US" b="1" i="1" dirty="0" smtClean="0">
                <a:latin typeface="Calibri" panose="020F0502020204030204" pitchFamily="34" charset="0"/>
              </a:rPr>
              <a:t> devices </a:t>
            </a:r>
            <a:r>
              <a:rPr lang="en-US" dirty="0" smtClean="0">
                <a:latin typeface="Calibri" panose="020F0502020204030204" pitchFamily="34" charset="0"/>
              </a:rPr>
              <a:t>(multi-core CPU, NVIDIA GPU, Intel Xeon Phi, etc.)</a:t>
            </a:r>
            <a:endParaRPr lang="en-US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1423151" y="1558844"/>
                <a:ext cx="5969000" cy="369332"/>
              </a:xfrm>
              <a:prstGeom prst="rect">
                <a:avLst/>
              </a:prstGeom>
              <a:solidFill>
                <a:srgbClr val="A5F7BA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b="1" dirty="0" smtClean="0">
                    <a:latin typeface="Calibri" panose="020F0502020204030204" pitchFamily="34" charset="0"/>
                  </a:rPr>
                  <a:t> </a:t>
                </a:r>
                <a:r>
                  <a:rPr lang="en-US" dirty="0" smtClean="0">
                    <a:latin typeface="Calibri" panose="020F0502020204030204" pitchFamily="34" charset="0"/>
                  </a:rPr>
                  <a:t>achieved using the </a:t>
                </a:r>
                <a:r>
                  <a:rPr lang="en-US" b="1" i="1" dirty="0" smtClean="0">
                    <a:latin typeface="Calibri" panose="020F0502020204030204" pitchFamily="34" charset="0"/>
                  </a:rPr>
                  <a:t>Kokkos </a:t>
                </a:r>
                <a:r>
                  <a:rPr lang="en-US" dirty="0" smtClean="0">
                    <a:latin typeface="Calibri" panose="020F0502020204030204" pitchFamily="34" charset="0"/>
                  </a:rPr>
                  <a:t>library/programming model.</a:t>
                </a:r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3151" y="1558844"/>
                <a:ext cx="5969000" cy="369332"/>
              </a:xfrm>
              <a:prstGeom prst="rect">
                <a:avLst/>
              </a:prstGeom>
              <a:blipFill>
                <a:blip r:embed="rId3"/>
                <a:stretch>
                  <a:fillRect t="-8065" b="-2419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1" name="Object 20"/>
          <p:cNvGraphicFramePr>
            <a:graphicFrameLocks noChangeAspect="1"/>
          </p:cNvGraphicFramePr>
          <p:nvPr>
            <p:extLst/>
          </p:nvPr>
        </p:nvGraphicFramePr>
        <p:xfrm>
          <a:off x="1675973" y="3249117"/>
          <a:ext cx="7239427" cy="31276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43" r:id="rId4" imgW="12241080" imgH="5307840" progId="">
                  <p:embed/>
                </p:oleObj>
              </mc:Choice>
              <mc:Fallback>
                <p:oleObj r:id="rId4" imgW="12241080" imgH="5307840" progId="">
                  <p:embed/>
                  <p:pic>
                    <p:nvPicPr>
                      <p:cNvPr id="21" name="Object 20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75973" y="3249117"/>
                        <a:ext cx="7239427" cy="31276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1523573" y="3306277"/>
            <a:ext cx="3124627" cy="30945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Content Placeholder 4" descr="Aeras_performance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837" r="46667" b="3244"/>
          <a:stretch/>
        </p:blipFill>
        <p:spPr>
          <a:xfrm>
            <a:off x="148112" y="3506996"/>
            <a:ext cx="3468967" cy="2926940"/>
          </a:xfrm>
          <a:prstGeom prst="rect">
            <a:avLst/>
          </a:prstGeom>
        </p:spPr>
      </p:pic>
      <p:pic>
        <p:nvPicPr>
          <p:cNvPr id="24" name="Picture 23" descr="Xeon_Phi_PCIe_Card_M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917" y="3524089"/>
            <a:ext cx="1148487" cy="725845"/>
          </a:xfrm>
          <a:prstGeom prst="rect">
            <a:avLst/>
          </a:prstGeom>
        </p:spPr>
      </p:pic>
      <p:pic>
        <p:nvPicPr>
          <p:cNvPr id="25" name="Picture 24" descr="prev_NVIDIA-Tesla-GPU-Card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657" y="3851667"/>
            <a:ext cx="1177143" cy="796533"/>
          </a:xfrm>
          <a:prstGeom prst="rect">
            <a:avLst/>
          </a:prstGeom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465" y="5421986"/>
            <a:ext cx="1159806" cy="709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5648954" y="3276600"/>
            <a:ext cx="334264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alibri" panose="020F0502020204030204" pitchFamily="34" charset="0"/>
              </a:rPr>
              <a:t>Compute Time (Greenland, on Titan)</a:t>
            </a:r>
            <a:endParaRPr lang="en-US" sz="1600" dirty="0">
              <a:latin typeface="Calibri" panose="020F050202020403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0" y="3369092"/>
            <a:ext cx="334264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alibri" panose="020F0502020204030204" pitchFamily="34" charset="0"/>
              </a:rPr>
              <a:t>FEA Time (Greenland, on Shannon)</a:t>
            </a:r>
            <a:endParaRPr lang="en-US" sz="1600" dirty="0">
              <a:latin typeface="Calibri" panose="020F050202020403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62000" y="6172200"/>
            <a:ext cx="17526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Calibri" panose="020F0502020204030204" pitchFamily="34" charset="0"/>
              </a:rPr>
              <a:t># elements/</a:t>
            </a:r>
            <a:r>
              <a:rPr lang="en-US" sz="1200" dirty="0" err="1" smtClean="0">
                <a:latin typeface="Calibri" panose="020F0502020204030204" pitchFamily="34" charset="0"/>
              </a:rPr>
              <a:t>workset</a:t>
            </a:r>
            <a:endParaRPr lang="en-US" sz="1200" dirty="0">
              <a:latin typeface="Calibri" panose="020F050202020403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438900" y="6172199"/>
            <a:ext cx="17526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Calibri" panose="020F0502020204030204" pitchFamily="34" charset="0"/>
              </a:rPr>
              <a:t># nodes</a:t>
            </a:r>
            <a:endParaRPr lang="en-US" sz="1200" dirty="0">
              <a:latin typeface="Calibri" panose="020F050202020403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 rot="16200000">
            <a:off x="-634602" y="4624811"/>
            <a:ext cx="17526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Calibri" panose="020F0502020204030204" pitchFamily="34" charset="0"/>
              </a:rPr>
              <a:t>t</a:t>
            </a:r>
            <a:r>
              <a:rPr lang="en-US" sz="1200" dirty="0" smtClean="0">
                <a:latin typeface="Calibri" panose="020F0502020204030204" pitchFamily="34" charset="0"/>
              </a:rPr>
              <a:t>ime (sec)</a:t>
            </a:r>
            <a:endParaRPr lang="en-US" sz="1200" dirty="0">
              <a:latin typeface="Calibri" panose="020F050202020403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 rot="16200000">
            <a:off x="7949000" y="4624001"/>
            <a:ext cx="17526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Calibri" panose="020F0502020204030204" pitchFamily="34" charset="0"/>
              </a:rPr>
              <a:t>t</a:t>
            </a:r>
            <a:r>
              <a:rPr lang="en-US" sz="1200" dirty="0" smtClean="0">
                <a:latin typeface="Calibri" panose="020F0502020204030204" pitchFamily="34" charset="0"/>
              </a:rPr>
              <a:t>ime (sec)</a:t>
            </a:r>
            <a:endParaRPr lang="en-US" sz="1200" dirty="0">
              <a:latin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91200" y="4419600"/>
            <a:ext cx="152400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52400" y="2024626"/>
            <a:ext cx="8763000" cy="126188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Calibri" panose="020F0502020204030204" pitchFamily="34" charset="0"/>
              </a:rPr>
              <a:t>Finite element assembly (FEA) </a:t>
            </a:r>
            <a:r>
              <a:rPr lang="en-US" dirty="0" smtClean="0">
                <a:latin typeface="Calibri" panose="020F0502020204030204" pitchFamily="34" charset="0"/>
              </a:rPr>
              <a:t>in </a:t>
            </a:r>
            <a:r>
              <a:rPr lang="en-US" i="1" dirty="0" smtClean="0">
                <a:latin typeface="Calibri" panose="020F0502020204030204" pitchFamily="34" charset="0"/>
              </a:rPr>
              <a:t>Albany/FELIX </a:t>
            </a:r>
            <a:r>
              <a:rPr lang="en-US" dirty="0" smtClean="0">
                <a:latin typeface="Calibri" panose="020F0502020204030204" pitchFamily="34" charset="0"/>
              </a:rPr>
              <a:t>has been rewritten using </a:t>
            </a:r>
            <a:r>
              <a:rPr lang="en-US" i="1" dirty="0" smtClean="0">
                <a:latin typeface="Calibri" panose="020F0502020204030204" pitchFamily="34" charset="0"/>
              </a:rPr>
              <a:t>Kokkos </a:t>
            </a:r>
            <a:r>
              <a:rPr lang="en-US" dirty="0" err="1" smtClean="0">
                <a:latin typeface="Calibri" panose="020F0502020204030204" pitchFamily="34" charset="0"/>
              </a:rPr>
              <a:t>functors</a:t>
            </a:r>
            <a:r>
              <a:rPr lang="en-US" dirty="0" smtClean="0">
                <a:latin typeface="Calibri" panose="020F0502020204030204" pitchFamily="34" charset="0"/>
              </a:rPr>
              <a:t>*.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Linear solvers in </a:t>
            </a:r>
            <a:r>
              <a:rPr lang="en-US" b="1" i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Belos</a:t>
            </a:r>
            <a:r>
              <a:rPr lang="en-US" b="1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package of </a:t>
            </a:r>
            <a:r>
              <a:rPr lang="en-US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Trilinos </a:t>
            </a: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can run on next-generation platforms with simple preconditioners (Jacobi, Gauss-Seidel, Chebyshev, ILU).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3198" y="6514680"/>
            <a:ext cx="35814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solidFill>
                  <a:schemeClr val="bg1"/>
                </a:solidFill>
                <a:latin typeface="Calibri" panose="020F0502020204030204" pitchFamily="34" charset="0"/>
              </a:rPr>
              <a:t>*See talk by Jerry Watkins.</a:t>
            </a:r>
            <a:endParaRPr lang="en-US" sz="17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326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-1447800" y="76200"/>
            <a:ext cx="8153401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</a:rPr>
              <a:t>Performance </a:t>
            </a:r>
            <a:r>
              <a:rPr lang="en-US" sz="3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Portability via </a:t>
            </a:r>
            <a:r>
              <a:rPr lang="en-US" sz="3600" i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Kokkos</a:t>
            </a:r>
            <a:endParaRPr lang="en-US" sz="3600" i="1" kern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934951" y="3648049"/>
            <a:ext cx="645102" cy="1191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934951" y="3648049"/>
            <a:ext cx="761249" cy="2300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48113" y="838200"/>
            <a:ext cx="8459806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We need to be able to run </a:t>
            </a:r>
            <a:r>
              <a:rPr lang="en-US" i="1" dirty="0" smtClean="0">
                <a:latin typeface="Calibri" panose="020F0502020204030204" pitchFamily="34" charset="0"/>
              </a:rPr>
              <a:t>Albany/FELIX</a:t>
            </a:r>
            <a:r>
              <a:rPr lang="en-US" dirty="0" smtClean="0">
                <a:latin typeface="Calibri" panose="020F0502020204030204" pitchFamily="34" charset="0"/>
              </a:rPr>
              <a:t> on </a:t>
            </a:r>
            <a:r>
              <a:rPr lang="en-US" b="1" i="1" dirty="0" smtClean="0">
                <a:latin typeface="Calibri" panose="020F0502020204030204" pitchFamily="34" charset="0"/>
              </a:rPr>
              <a:t>new architecture machines </a:t>
            </a:r>
            <a:r>
              <a:rPr lang="en-US" dirty="0" smtClean="0">
                <a:latin typeface="Calibri" panose="020F0502020204030204" pitchFamily="34" charset="0"/>
              </a:rPr>
              <a:t>(hybrid systems) and </a:t>
            </a:r>
            <a:r>
              <a:rPr lang="en-US" b="1" i="1" dirty="0" err="1" smtClean="0">
                <a:latin typeface="Calibri" panose="020F0502020204030204" pitchFamily="34" charset="0"/>
              </a:rPr>
              <a:t>manycore</a:t>
            </a:r>
            <a:r>
              <a:rPr lang="en-US" b="1" i="1" dirty="0" smtClean="0">
                <a:latin typeface="Calibri" panose="020F0502020204030204" pitchFamily="34" charset="0"/>
              </a:rPr>
              <a:t> devices </a:t>
            </a:r>
            <a:r>
              <a:rPr lang="en-US" dirty="0" smtClean="0">
                <a:latin typeface="Calibri" panose="020F0502020204030204" pitchFamily="34" charset="0"/>
              </a:rPr>
              <a:t>(multi-core CPU, NVIDIA GPU, Intel Xeon Phi, etc.)</a:t>
            </a:r>
            <a:endParaRPr lang="en-US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1423151" y="1558844"/>
                <a:ext cx="5969000" cy="369332"/>
              </a:xfrm>
              <a:prstGeom prst="rect">
                <a:avLst/>
              </a:prstGeom>
              <a:solidFill>
                <a:srgbClr val="A5F7BA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b="1" dirty="0" smtClean="0">
                    <a:latin typeface="Calibri" panose="020F0502020204030204" pitchFamily="34" charset="0"/>
                  </a:rPr>
                  <a:t> </a:t>
                </a:r>
                <a:r>
                  <a:rPr lang="en-US" dirty="0" smtClean="0">
                    <a:latin typeface="Calibri" panose="020F0502020204030204" pitchFamily="34" charset="0"/>
                  </a:rPr>
                  <a:t>achieved using the </a:t>
                </a:r>
                <a:r>
                  <a:rPr lang="en-US" b="1" i="1" dirty="0" smtClean="0">
                    <a:latin typeface="Calibri" panose="020F0502020204030204" pitchFamily="34" charset="0"/>
                  </a:rPr>
                  <a:t>Kokkos </a:t>
                </a:r>
                <a:r>
                  <a:rPr lang="en-US" dirty="0" smtClean="0">
                    <a:latin typeface="Calibri" panose="020F0502020204030204" pitchFamily="34" charset="0"/>
                  </a:rPr>
                  <a:t>library/programming model.</a:t>
                </a:r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3151" y="1558844"/>
                <a:ext cx="5969000" cy="369332"/>
              </a:xfrm>
              <a:prstGeom prst="rect">
                <a:avLst/>
              </a:prstGeom>
              <a:blipFill>
                <a:blip r:embed="rId3"/>
                <a:stretch>
                  <a:fillRect t="-8065" b="-2419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1" name="Object 20"/>
          <p:cNvGraphicFramePr>
            <a:graphicFrameLocks noChangeAspect="1"/>
          </p:cNvGraphicFramePr>
          <p:nvPr>
            <p:extLst/>
          </p:nvPr>
        </p:nvGraphicFramePr>
        <p:xfrm>
          <a:off x="1675973" y="3249117"/>
          <a:ext cx="7239427" cy="31276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67" r:id="rId4" imgW="12241080" imgH="5307840" progId="">
                  <p:embed/>
                </p:oleObj>
              </mc:Choice>
              <mc:Fallback>
                <p:oleObj r:id="rId4" imgW="12241080" imgH="5307840" progId="">
                  <p:embed/>
                  <p:pic>
                    <p:nvPicPr>
                      <p:cNvPr id="21" name="Object 20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75973" y="3249117"/>
                        <a:ext cx="7239427" cy="31276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1523573" y="3306277"/>
            <a:ext cx="3124627" cy="30945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Content Placeholder 4" descr="Aeras_performance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837" r="46667" b="3244"/>
          <a:stretch/>
        </p:blipFill>
        <p:spPr>
          <a:xfrm>
            <a:off x="148112" y="3506996"/>
            <a:ext cx="3468967" cy="2926940"/>
          </a:xfrm>
          <a:prstGeom prst="rect">
            <a:avLst/>
          </a:prstGeom>
        </p:spPr>
      </p:pic>
      <p:pic>
        <p:nvPicPr>
          <p:cNvPr id="24" name="Picture 23" descr="Xeon_Phi_PCIe_Card_M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917" y="3524089"/>
            <a:ext cx="1148487" cy="725845"/>
          </a:xfrm>
          <a:prstGeom prst="rect">
            <a:avLst/>
          </a:prstGeom>
        </p:spPr>
      </p:pic>
      <p:pic>
        <p:nvPicPr>
          <p:cNvPr id="25" name="Picture 24" descr="prev_NVIDIA-Tesla-GPU-Card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657" y="3851667"/>
            <a:ext cx="1177143" cy="796533"/>
          </a:xfrm>
          <a:prstGeom prst="rect">
            <a:avLst/>
          </a:prstGeom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465" y="5421986"/>
            <a:ext cx="1159806" cy="709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5648954" y="3276600"/>
            <a:ext cx="334264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alibri" panose="020F0502020204030204" pitchFamily="34" charset="0"/>
              </a:rPr>
              <a:t>Compute Time (Greenland, on Titan)</a:t>
            </a:r>
            <a:endParaRPr lang="en-US" sz="1600" dirty="0">
              <a:latin typeface="Calibri" panose="020F050202020403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0" y="3369092"/>
            <a:ext cx="334264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alibri" panose="020F0502020204030204" pitchFamily="34" charset="0"/>
              </a:rPr>
              <a:t>FEA Time (Greenland, on Shannon)</a:t>
            </a:r>
            <a:endParaRPr lang="en-US" sz="1600" dirty="0">
              <a:latin typeface="Calibri" panose="020F050202020403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62000" y="6172200"/>
            <a:ext cx="17526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Calibri" panose="020F0502020204030204" pitchFamily="34" charset="0"/>
              </a:rPr>
              <a:t># elements/</a:t>
            </a:r>
            <a:r>
              <a:rPr lang="en-US" sz="1200" dirty="0" err="1" smtClean="0">
                <a:latin typeface="Calibri" panose="020F0502020204030204" pitchFamily="34" charset="0"/>
              </a:rPr>
              <a:t>workset</a:t>
            </a:r>
            <a:endParaRPr lang="en-US" sz="1200" dirty="0">
              <a:latin typeface="Calibri" panose="020F050202020403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438900" y="6172199"/>
            <a:ext cx="17526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Calibri" panose="020F0502020204030204" pitchFamily="34" charset="0"/>
              </a:rPr>
              <a:t># nodes</a:t>
            </a:r>
            <a:endParaRPr lang="en-US" sz="1200" dirty="0">
              <a:latin typeface="Calibri" panose="020F050202020403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 rot="16200000">
            <a:off x="-634602" y="4624811"/>
            <a:ext cx="17526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Calibri" panose="020F0502020204030204" pitchFamily="34" charset="0"/>
              </a:rPr>
              <a:t>t</a:t>
            </a:r>
            <a:r>
              <a:rPr lang="en-US" sz="1200" dirty="0" smtClean="0">
                <a:latin typeface="Calibri" panose="020F0502020204030204" pitchFamily="34" charset="0"/>
              </a:rPr>
              <a:t>ime (sec)</a:t>
            </a:r>
            <a:endParaRPr lang="en-US" sz="1200" dirty="0">
              <a:latin typeface="Calibri" panose="020F050202020403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 rot="16200000">
            <a:off x="7949000" y="4624001"/>
            <a:ext cx="17526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Calibri" panose="020F0502020204030204" pitchFamily="34" charset="0"/>
              </a:rPr>
              <a:t>t</a:t>
            </a:r>
            <a:r>
              <a:rPr lang="en-US" sz="1200" dirty="0" smtClean="0">
                <a:latin typeface="Calibri" panose="020F0502020204030204" pitchFamily="34" charset="0"/>
              </a:rPr>
              <a:t>ime (sec)</a:t>
            </a:r>
            <a:endParaRPr lang="en-US" sz="1200" dirty="0">
              <a:latin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91200" y="4419600"/>
            <a:ext cx="152400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52400" y="2024626"/>
            <a:ext cx="8763000" cy="126188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</a:rPr>
              <a:t>Finite element assembly (FEA) </a:t>
            </a:r>
            <a:r>
              <a:rPr lang="en-US" dirty="0">
                <a:latin typeface="Calibri" panose="020F0502020204030204" pitchFamily="34" charset="0"/>
              </a:rPr>
              <a:t>in </a:t>
            </a:r>
            <a:r>
              <a:rPr lang="en-US" i="1" dirty="0">
                <a:latin typeface="Calibri" panose="020F0502020204030204" pitchFamily="34" charset="0"/>
              </a:rPr>
              <a:t>Albany/FELIX </a:t>
            </a:r>
            <a:r>
              <a:rPr lang="en-US" dirty="0">
                <a:latin typeface="Calibri" panose="020F0502020204030204" pitchFamily="34" charset="0"/>
              </a:rPr>
              <a:t>has been rewritten using </a:t>
            </a:r>
            <a:r>
              <a:rPr lang="en-US" i="1" dirty="0">
                <a:latin typeface="Calibri" panose="020F0502020204030204" pitchFamily="34" charset="0"/>
              </a:rPr>
              <a:t>Kokkos </a:t>
            </a:r>
            <a:r>
              <a:rPr lang="en-US" dirty="0" err="1">
                <a:latin typeface="Calibri" panose="020F0502020204030204" pitchFamily="34" charset="0"/>
              </a:rPr>
              <a:t>functors</a:t>
            </a:r>
            <a:r>
              <a:rPr lang="en-US" dirty="0">
                <a:latin typeface="Calibri" panose="020F0502020204030204" pitchFamily="34" charset="0"/>
              </a:rPr>
              <a:t>*.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Jerry Watkins currently working on code </a:t>
            </a:r>
            <a:r>
              <a:rPr lang="en-US" b="1" i="1" dirty="0" smtClean="0">
                <a:latin typeface="Calibri" panose="020F0502020204030204" pitchFamily="34" charset="0"/>
              </a:rPr>
              <a:t>profiling</a:t>
            </a:r>
            <a:r>
              <a:rPr lang="en-US" dirty="0" smtClean="0">
                <a:latin typeface="Calibri" panose="020F0502020204030204" pitchFamily="34" charset="0"/>
              </a:rPr>
              <a:t> and </a:t>
            </a:r>
            <a:r>
              <a:rPr lang="en-US" b="1" i="1" dirty="0" smtClean="0">
                <a:latin typeface="Calibri" panose="020F0502020204030204" pitchFamily="34" charset="0"/>
              </a:rPr>
              <a:t>optimizations</a:t>
            </a:r>
            <a:r>
              <a:rPr lang="en-US" dirty="0" smtClean="0">
                <a:latin typeface="Calibri" panose="020F0502020204030204" pitchFamily="34" charset="0"/>
              </a:rPr>
              <a:t> to get the best possible performance on </a:t>
            </a:r>
            <a:r>
              <a:rPr lang="en-US" b="1" i="1" dirty="0" smtClean="0">
                <a:latin typeface="Calibri" panose="020F0502020204030204" pitchFamily="34" charset="0"/>
              </a:rPr>
              <a:t>GPUs </a:t>
            </a:r>
            <a:r>
              <a:rPr lang="en-US" dirty="0" smtClean="0">
                <a:latin typeface="Calibri" panose="020F0502020204030204" pitchFamily="34" charset="0"/>
              </a:rPr>
              <a:t>and </a:t>
            </a:r>
            <a:r>
              <a:rPr lang="en-US" b="1" i="1" dirty="0" smtClean="0">
                <a:latin typeface="Calibri" panose="020F0502020204030204" pitchFamily="34" charset="0"/>
              </a:rPr>
              <a:t>Intel Xeon Phis</a:t>
            </a:r>
            <a:r>
              <a:rPr lang="en-US" dirty="0" smtClean="0">
                <a:latin typeface="Calibri" panose="020F0502020204030204" pitchFamily="34" charset="0"/>
              </a:rPr>
              <a:t>.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3198" y="6514680"/>
            <a:ext cx="35814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solidFill>
                  <a:schemeClr val="bg1"/>
                </a:solidFill>
                <a:latin typeface="Calibri" panose="020F0502020204030204" pitchFamily="34" charset="0"/>
              </a:rPr>
              <a:t>*See talk by Jerry Watkins.</a:t>
            </a:r>
            <a:endParaRPr lang="en-US" sz="17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402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57400" y="1715869"/>
            <a:ext cx="563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Calibri" panose="020F0502020204030204" pitchFamily="34" charset="0"/>
              </a:rPr>
              <a:t>Deterministic Inversion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606800"/>
            <a:ext cx="3384881" cy="24765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599" y="3606800"/>
            <a:ext cx="3714753" cy="247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15880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7315200" cy="609600"/>
          </a:xfrm>
        </p:spPr>
        <p:txBody>
          <a:bodyPr/>
          <a:lstStyle/>
          <a:p>
            <a:pPr algn="l"/>
            <a:r>
              <a:rPr lang="en-US" sz="3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Deterministic Inversion: Estimation of Ice Sheet Initial State</a:t>
            </a:r>
            <a:endParaRPr lang="en-US" sz="3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82137" y="1210957"/>
            <a:ext cx="8534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</a:rPr>
              <a:t>Objective:</a:t>
            </a:r>
            <a:r>
              <a:rPr lang="en-US" dirty="0">
                <a:latin typeface="Calibri" panose="020F0502020204030204" pitchFamily="34" charset="0"/>
              </a:rPr>
              <a:t>  find ice sheet initial state that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Matches observations (e.g., </a:t>
            </a:r>
            <a:r>
              <a:rPr lang="en-US" dirty="0" smtClean="0">
                <a:latin typeface="Calibri" panose="020F0502020204030204" pitchFamily="34" charset="0"/>
              </a:rPr>
              <a:t>surf. </a:t>
            </a:r>
            <a:r>
              <a:rPr lang="en-US" dirty="0">
                <a:latin typeface="Calibri" panose="020F0502020204030204" pitchFamily="34" charset="0"/>
              </a:rPr>
              <a:t>v</a:t>
            </a:r>
            <a:r>
              <a:rPr lang="en-US" dirty="0" smtClean="0">
                <a:latin typeface="Calibri" panose="020F0502020204030204" pitchFamily="34" charset="0"/>
              </a:rPr>
              <a:t>el., temp., </a:t>
            </a:r>
            <a:r>
              <a:rPr lang="en-US" dirty="0">
                <a:latin typeface="Calibri" panose="020F0502020204030204" pitchFamily="34" charset="0"/>
              </a:rPr>
              <a:t>etc.)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Matches present-day geometry (elevation, thickness).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Is in “equilibrium” with climate </a:t>
            </a:r>
            <a:r>
              <a:rPr lang="en-US" dirty="0" err="1">
                <a:latin typeface="Calibri" panose="020F0502020204030204" pitchFamily="34" charset="0"/>
              </a:rPr>
              <a:t>forcings</a:t>
            </a:r>
            <a:r>
              <a:rPr lang="en-US" dirty="0">
                <a:latin typeface="Calibri" panose="020F0502020204030204" pitchFamily="34" charset="0"/>
              </a:rPr>
              <a:t> (SMB).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867400" y="3149949"/>
                <a:ext cx="3124200" cy="92333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latin typeface="Calibri" panose="020F0502020204030204" pitchFamily="34" charset="0"/>
                  </a:rPr>
                  <a:t>Unknown/uncertain </a:t>
                </a:r>
                <a:r>
                  <a:rPr lang="en-US" b="1" dirty="0">
                    <a:latin typeface="Calibri" panose="020F0502020204030204" pitchFamily="34" charset="0"/>
                  </a:rPr>
                  <a:t>variables</a:t>
                </a:r>
                <a:r>
                  <a:rPr lang="en-US" dirty="0">
                    <a:latin typeface="Calibri" panose="020F0502020204030204" pitchFamily="34" charset="0"/>
                  </a:rPr>
                  <a:t>: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</a:rPr>
                  <a:t>Basal friction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/>
                        <a:ea typeface="Cambria Math"/>
                      </a:rPr>
                      <m:t>β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).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</a:rPr>
                  <a:t>Thickness (</a:t>
                </a:r>
                <a:r>
                  <a:rPr lang="en-US" i="1" dirty="0">
                    <a:latin typeface="Calibri" panose="020F0502020204030204" pitchFamily="34" charset="0"/>
                  </a:rPr>
                  <a:t>H</a:t>
                </a:r>
                <a:r>
                  <a:rPr lang="en-US" dirty="0" smtClean="0">
                    <a:latin typeface="Calibri" panose="020F0502020204030204" pitchFamily="34" charset="0"/>
                  </a:rPr>
                  <a:t>).</a:t>
                </a:r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7400" y="3149949"/>
                <a:ext cx="3124200" cy="923330"/>
              </a:xfrm>
              <a:prstGeom prst="rect">
                <a:avLst/>
              </a:prstGeom>
              <a:blipFill>
                <a:blip r:embed="rId2"/>
                <a:stretch>
                  <a:fillRect l="-1556" t="-3268" r="-1167" b="-915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03714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7315200" cy="609600"/>
          </a:xfrm>
        </p:spPr>
        <p:txBody>
          <a:bodyPr/>
          <a:lstStyle/>
          <a:p>
            <a:pPr algn="l"/>
            <a:r>
              <a:rPr lang="en-US" sz="3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Deterministic Inversion: Estimation of Ice Sheet Initial State</a:t>
            </a:r>
            <a:endParaRPr lang="en-US" sz="3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24883" y="4288929"/>
                <a:ext cx="8458200" cy="1534331"/>
              </a:xfrm>
              <a:prstGeom prst="rect">
                <a:avLst/>
              </a:prstGeom>
              <a:solidFill>
                <a:srgbClr val="CCECFF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latin typeface="Calibri" panose="020F0502020204030204" pitchFamily="34" charset="0"/>
                  </a:rPr>
                  <a:t>First-Order Stokes PDE Constrained Optimization Problem: </a:t>
                </a:r>
              </a:p>
              <a:p>
                <a:pPr algn="ctr"/>
                <a:endParaRPr lang="en-US" sz="1600" b="1" dirty="0">
                  <a:latin typeface="Calibri" panose="020F0502020204030204" pitchFamily="34" charset="0"/>
                </a:endParaRPr>
              </a:p>
              <a:p>
                <a:pPr algn="ctr"/>
                <a:r>
                  <a:rPr lang="en-US" dirty="0" smtClean="0">
                    <a:latin typeface="Calibri" panose="020F0502020204030204" pitchFamily="34" charset="0"/>
                  </a:rPr>
                  <a:t>min</a:t>
                </a:r>
                <a:r>
                  <a:rPr lang="en-US" b="1" dirty="0" smtClean="0">
                    <a:latin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𝐽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𝛽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,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𝐻</m:t>
                        </m:r>
                      </m:e>
                    </m:d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</a:t>
                </a:r>
                <a:r>
                  <a:rPr lang="en-US" dirty="0" err="1" smtClean="0">
                    <a:latin typeface="Calibri" panose="020F0502020204030204" pitchFamily="34" charset="0"/>
                  </a:rPr>
                  <a:t>s.t.</a:t>
                </a:r>
                <a:r>
                  <a:rPr lang="en-US" dirty="0" smtClean="0">
                    <a:latin typeface="Calibri" panose="020F0502020204030204" pitchFamily="34" charset="0"/>
                  </a:rPr>
                  <a:t> FO Stokes PDEs where</a:t>
                </a:r>
              </a:p>
              <a:p>
                <a:pPr algn="ctr"/>
                <a:endParaRPr lang="en-US" sz="800" dirty="0" smtClean="0">
                  <a:latin typeface="Calibri" panose="020F050202020403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/>
                        </a:rPr>
                        <m:t>𝐽</m:t>
                      </m:r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/>
                              <a:ea typeface="Cambria Math"/>
                            </a:rPr>
                            <m:t>𝛽</m:t>
                          </m:r>
                          <m:r>
                            <a:rPr lang="en-US" sz="1400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sz="1400" b="0" i="1" smtClean="0">
                              <a:latin typeface="Cambria Math"/>
                              <a:ea typeface="Cambria Math"/>
                            </a:rPr>
                            <m:t>𝐻</m:t>
                          </m:r>
                        </m:e>
                      </m:d>
                      <m:r>
                        <a:rPr lang="en-US" sz="14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1400" i="1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1400" i="1"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r>
                        <a:rPr lang="en-US" sz="1400" i="1">
                          <a:latin typeface="Cambria Math"/>
                          <a:ea typeface="Cambria Math"/>
                        </a:rPr>
                        <m:t>𝛼</m:t>
                      </m:r>
                      <m:r>
                        <a:rPr lang="en-US" sz="1400" i="1" baseline="-25000">
                          <a:latin typeface="Cambria Math"/>
                          <a:ea typeface="Cambria Math"/>
                        </a:rPr>
                        <m:t>𝑣</m:t>
                      </m:r>
                      <m:nary>
                        <m:naryPr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3"/>
                            </m:rPr>
                            <a:rPr lang="el-GR" sz="1400" i="1">
                              <a:latin typeface="Cambria Math"/>
                              <a:ea typeface="Cambria Math"/>
                            </a:rPr>
                            <m:t>Γ</m:t>
                          </m:r>
                          <m:r>
                            <a:rPr lang="en-US" sz="1400" i="1" baseline="-25000">
                              <a:latin typeface="Cambria Math"/>
                              <a:ea typeface="Cambria Math"/>
                            </a:rPr>
                            <m:t>𝑡𝑜𝑝</m:t>
                          </m:r>
                        </m:sub>
                        <m:sup/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14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sz="1400" b="1" i="1">
                                  <a:latin typeface="Cambria Math"/>
                                  <a:ea typeface="Cambria Math"/>
                                </a:rPr>
                                <m:t>𝒖</m:t>
                              </m:r>
                              <m:r>
                                <a:rPr lang="en-US" sz="1400" i="1"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r>
                                <a:rPr lang="en-US" sz="1400" b="1" i="1">
                                  <a:latin typeface="Cambria Math"/>
                                  <a:ea typeface="Cambria Math"/>
                                </a:rPr>
                                <m:t>𝒖</m:t>
                              </m:r>
                              <m:r>
                                <a:rPr lang="en-US" sz="1400" i="1" baseline="30000">
                                  <a:latin typeface="Cambria Math"/>
                                  <a:ea typeface="Cambria Math"/>
                                </a:rPr>
                                <m:t>𝑜𝑏𝑠</m:t>
                              </m:r>
                            </m:e>
                          </m:d>
                          <m:r>
                            <a:rPr lang="en-US" sz="1400" i="1" baseline="30000"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en-US" sz="1400" i="1">
                              <a:latin typeface="Cambria Math"/>
                              <a:ea typeface="Cambria Math"/>
                            </a:rPr>
                            <m:t>𝑑𝑠</m:t>
                          </m:r>
                        </m:e>
                      </m:nary>
                      <m:r>
                        <a:rPr lang="en-US" sz="1400" b="0" i="1" smtClean="0">
                          <a:latin typeface="Cambria Math"/>
                          <a:ea typeface="Cambria Math"/>
                        </a:rPr>
                        <m:t>+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14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r>
                        <a:rPr lang="en-US" sz="1400" b="0" i="1" smtClean="0">
                          <a:latin typeface="Cambria Math"/>
                          <a:ea typeface="Cambria Math"/>
                        </a:rPr>
                        <m:t>𝛼</m:t>
                      </m:r>
                      <m:nary>
                        <m:naryPr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3"/>
                            </m:rPr>
                            <a:rPr lang="el-GR" sz="1400" b="0" i="1" smtClean="0">
                              <a:latin typeface="Cambria Math"/>
                              <a:ea typeface="Cambria Math"/>
                            </a:rPr>
                            <m:t>Γ</m:t>
                          </m:r>
                        </m:sub>
                        <m:sup/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sz="1400" b="0" i="1" smtClean="0">
                                  <a:latin typeface="Cambria Math"/>
                                  <a:ea typeface="Cambria Math"/>
                                </a:rPr>
                                <m:t>𝑑𝑖𝑣</m:t>
                              </m:r>
                              <m:d>
                                <m:d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1" i="1" smtClean="0">
                                      <a:latin typeface="Cambria Math"/>
                                      <a:ea typeface="Cambria Math"/>
                                    </a:rPr>
                                    <m:t>𝑼</m:t>
                                  </m:r>
                                  <m:r>
                                    <a:rPr lang="en-US" sz="1400" b="0" i="1" smtClean="0">
                                      <a:latin typeface="Cambria Math"/>
                                      <a:ea typeface="Cambria Math"/>
                                    </a:rPr>
                                    <m:t>𝐻</m:t>
                                  </m:r>
                                </m:e>
                              </m:d>
                              <m:r>
                                <a:rPr lang="en-US" sz="1400" b="0" i="1" smtClean="0"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r>
                                <a:rPr lang="en-US" sz="1400" b="0" i="1" smtClean="0">
                                  <a:latin typeface="Cambria Math"/>
                                  <a:ea typeface="Cambria Math"/>
                                </a:rPr>
                                <m:t>𝑆𝑀𝐵</m:t>
                              </m:r>
                            </m:e>
                          </m:d>
                          <m:r>
                            <a:rPr lang="en-US" sz="1400" b="0" i="1" baseline="30000" smtClean="0"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en-US" sz="1400" b="0" i="1" smtClean="0">
                              <a:latin typeface="Cambria Math"/>
                              <a:ea typeface="Cambria Math"/>
                            </a:rPr>
                            <m:t>𝑑𝑠</m:t>
                          </m:r>
                          <m:r>
                            <a:rPr lang="en-US" sz="1400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</m:e>
                      </m:nary>
                      <m:f>
                        <m:fPr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1400" i="1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1400" i="1"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r>
                        <a:rPr lang="en-US" sz="1400" i="1">
                          <a:latin typeface="Cambria Math"/>
                          <a:ea typeface="Cambria Math"/>
                        </a:rPr>
                        <m:t>𝛼</m:t>
                      </m:r>
                      <m:r>
                        <a:rPr lang="en-US" sz="1400" b="0" i="1" baseline="-25000" smtClean="0">
                          <a:latin typeface="Cambria Math"/>
                          <a:ea typeface="Cambria Math"/>
                        </a:rPr>
                        <m:t>𝐻</m:t>
                      </m:r>
                      <m:nary>
                        <m:naryPr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3"/>
                            </m:rPr>
                            <a:rPr lang="el-GR" sz="1400" i="1">
                              <a:latin typeface="Cambria Math"/>
                              <a:ea typeface="Cambria Math"/>
                            </a:rPr>
                            <m:t>Γ</m:t>
                          </m:r>
                          <m:r>
                            <a:rPr lang="en-US" sz="1400" i="1" baseline="-25000">
                              <a:latin typeface="Cambria Math"/>
                              <a:ea typeface="Cambria Math"/>
                            </a:rPr>
                            <m:t>𝑡𝑜𝑝</m:t>
                          </m:r>
                        </m:sub>
                        <m:sup/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14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sz="1400" b="0" i="1" smtClean="0">
                                  <a:latin typeface="Cambria Math"/>
                                  <a:ea typeface="Cambria Math"/>
                                </a:rPr>
                                <m:t>𝐻</m:t>
                              </m:r>
                              <m:r>
                                <a:rPr lang="en-US" sz="1400" i="1"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r>
                                <a:rPr lang="en-US" sz="1400" b="0" i="1" smtClean="0">
                                  <a:latin typeface="Cambria Math"/>
                                  <a:ea typeface="Cambria Math"/>
                                </a:rPr>
                                <m:t>𝐻</m:t>
                              </m:r>
                              <m:r>
                                <a:rPr lang="en-US" sz="1400" i="1" baseline="30000">
                                  <a:latin typeface="Cambria Math"/>
                                  <a:ea typeface="Cambria Math"/>
                                </a:rPr>
                                <m:t>𝑜𝑏𝑠</m:t>
                              </m:r>
                            </m:e>
                          </m:d>
                          <m:r>
                            <a:rPr lang="en-US" sz="1400" i="1" baseline="30000"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en-US" sz="1400" i="1">
                              <a:latin typeface="Cambria Math"/>
                              <a:ea typeface="Cambria Math"/>
                            </a:rPr>
                            <m:t>𝑑𝑠</m:t>
                          </m:r>
                          <m:r>
                            <a:rPr lang="en-US" sz="1400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  <m:r>
                            <a:rPr lang="en-US" sz="1400" b="0" i="1" smtClean="0">
                              <a:latin typeface="Cambria Math"/>
                              <a:ea typeface="Cambria Math"/>
                            </a:rPr>
                            <m:t>ℛ</m:t>
                          </m:r>
                          <m:r>
                            <a:rPr lang="en-US" sz="1400" b="0" i="1" smtClean="0">
                              <a:latin typeface="Cambria Math"/>
                              <a:ea typeface="Cambria Math"/>
                            </a:rPr>
                            <m:t>(</m:t>
                          </m:r>
                          <m:r>
                            <a:rPr lang="en-US" sz="1400" b="0" i="1" smtClean="0">
                              <a:latin typeface="Cambria Math"/>
                              <a:ea typeface="Cambria Math"/>
                            </a:rPr>
                            <m:t>𝛽</m:t>
                          </m:r>
                          <m:r>
                            <a:rPr lang="en-US" sz="1400" b="0" i="1" smtClean="0">
                              <a:latin typeface="Cambria Math"/>
                              <a:ea typeface="Cambria Math"/>
                            </a:rPr>
                            <m:t>)+</m:t>
                          </m:r>
                          <m:r>
                            <a:rPr lang="en-US" sz="1400" i="1">
                              <a:latin typeface="Cambria Math"/>
                              <a:ea typeface="Cambria Math"/>
                            </a:rPr>
                            <m:t>ℛ</m:t>
                          </m:r>
                          <m:r>
                            <a:rPr lang="en-US" sz="1400" b="0" i="1" smtClean="0">
                              <a:latin typeface="Cambria Math"/>
                              <a:ea typeface="Cambria Math"/>
                            </a:rPr>
                            <m:t>(</m:t>
                          </m:r>
                          <m:r>
                            <a:rPr lang="en-US" sz="1400" b="0" i="1" smtClean="0">
                              <a:latin typeface="Cambria Math"/>
                              <a:ea typeface="Cambria Math"/>
                            </a:rPr>
                            <m:t>𝐻</m:t>
                          </m:r>
                          <m:r>
                            <a:rPr lang="en-US" sz="1400" b="0" i="1" smtClean="0">
                              <a:latin typeface="Cambria Math"/>
                              <a:ea typeface="Cambria Math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1400" dirty="0" smtClean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883" y="4288929"/>
                <a:ext cx="8458200" cy="1534331"/>
              </a:xfrm>
              <a:prstGeom prst="rect">
                <a:avLst/>
              </a:prstGeom>
              <a:blipFill>
                <a:blip r:embed="rId2"/>
                <a:stretch>
                  <a:fillRect t="-1976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91429" y="2475817"/>
                <a:ext cx="5599771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latin typeface="Calibri" panose="020F0502020204030204" pitchFamily="34" charset="0"/>
                  </a:rPr>
                  <a:t>Approach: </a:t>
                </a:r>
                <a:r>
                  <a:rPr lang="en-US" dirty="0" smtClean="0">
                    <a:latin typeface="Calibri" panose="020F0502020204030204" pitchFamily="34" charset="0"/>
                  </a:rPr>
                  <a:t>invert for unknown/uncertain parameters by minimizing difference between</a:t>
                </a:r>
              </a:p>
              <a:p>
                <a:pPr marL="285750" lvl="1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Computed </a:t>
                </a:r>
                <a:r>
                  <a:rPr lang="en-US" dirty="0">
                    <a:latin typeface="Calibri" panose="020F0502020204030204" pitchFamily="34" charset="0"/>
                  </a:rPr>
                  <a:t>and measured </a:t>
                </a:r>
                <a:r>
                  <a:rPr lang="en-US" b="1" i="1" dirty="0">
                    <a:latin typeface="Calibri" panose="020F0502020204030204" pitchFamily="34" charset="0"/>
                  </a:rPr>
                  <a:t>surface velocity (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</a:rPr>
                      <m:t>𝒖</m:t>
                    </m:r>
                    <m:r>
                      <a:rPr lang="en-US" b="1" i="1" baseline="30000">
                        <a:latin typeface="Cambria Math"/>
                      </a:rPr>
                      <m:t>𝒐𝒃𝒔</m:t>
                    </m:r>
                  </m:oMath>
                </a14:m>
                <a:r>
                  <a:rPr lang="en-US" b="1" dirty="0" smtClean="0">
                    <a:latin typeface="Calibri" panose="020F0502020204030204" pitchFamily="34" charset="0"/>
                  </a:rPr>
                  <a:t>)</a:t>
                </a:r>
                <a:endParaRPr lang="en-US" dirty="0" smtClean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Computed divergence flux and measured </a:t>
                </a:r>
                <a:r>
                  <a:rPr lang="en-US" b="1" i="1" dirty="0" smtClean="0">
                    <a:latin typeface="Calibri" panose="020F0502020204030204" pitchFamily="34" charset="0"/>
                  </a:rPr>
                  <a:t>surface mass balance (SMB)</a:t>
                </a:r>
                <a:endParaRPr lang="en-US" i="1" dirty="0" smtClean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Computed and </a:t>
                </a:r>
                <a:r>
                  <a:rPr lang="en-US" b="1" i="1" dirty="0" smtClean="0">
                    <a:latin typeface="Calibri" panose="020F0502020204030204" pitchFamily="34" charset="0"/>
                  </a:rPr>
                  <a:t>reference</a:t>
                </a:r>
                <a:r>
                  <a:rPr lang="en-US" dirty="0" smtClean="0">
                    <a:latin typeface="Calibri" panose="020F0502020204030204" pitchFamily="34" charset="0"/>
                  </a:rPr>
                  <a:t> </a:t>
                </a:r>
                <a:r>
                  <a:rPr lang="en-US" b="1" i="1" dirty="0" smtClean="0">
                    <a:latin typeface="Calibri" panose="020F0502020204030204" pitchFamily="34" charset="0"/>
                  </a:rPr>
                  <a:t>thickness (H</a:t>
                </a:r>
                <a:r>
                  <a:rPr lang="en-US" b="1" i="1" baseline="30000" dirty="0" smtClean="0">
                    <a:latin typeface="Calibri" panose="020F0502020204030204" pitchFamily="34" charset="0"/>
                  </a:rPr>
                  <a:t>obs</a:t>
                </a:r>
                <a:r>
                  <a:rPr lang="en-US" i="1" dirty="0" smtClean="0">
                    <a:latin typeface="Calibri" panose="020F050202020403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429" y="2475817"/>
                <a:ext cx="5599771" cy="1754326"/>
              </a:xfrm>
              <a:prstGeom prst="rect">
                <a:avLst/>
              </a:prstGeom>
              <a:blipFill>
                <a:blip r:embed="rId3"/>
                <a:stretch>
                  <a:fillRect l="-871" t="-1736" r="-1306" b="-4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182137" y="1210957"/>
            <a:ext cx="8534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</a:rPr>
              <a:t>Objective:</a:t>
            </a:r>
            <a:r>
              <a:rPr lang="en-US" dirty="0">
                <a:latin typeface="Calibri" panose="020F0502020204030204" pitchFamily="34" charset="0"/>
              </a:rPr>
              <a:t>  find ice sheet initial state that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Matches observations (e.g., </a:t>
            </a:r>
            <a:r>
              <a:rPr lang="en-US" dirty="0" smtClean="0">
                <a:latin typeface="Calibri" panose="020F0502020204030204" pitchFamily="34" charset="0"/>
              </a:rPr>
              <a:t>surf. </a:t>
            </a:r>
            <a:r>
              <a:rPr lang="en-US" dirty="0">
                <a:latin typeface="Calibri" panose="020F0502020204030204" pitchFamily="34" charset="0"/>
              </a:rPr>
              <a:t>v</a:t>
            </a:r>
            <a:r>
              <a:rPr lang="en-US" dirty="0" smtClean="0">
                <a:latin typeface="Calibri" panose="020F0502020204030204" pitchFamily="34" charset="0"/>
              </a:rPr>
              <a:t>el., temp., </a:t>
            </a:r>
            <a:r>
              <a:rPr lang="en-US" dirty="0">
                <a:latin typeface="Calibri" panose="020F0502020204030204" pitchFamily="34" charset="0"/>
              </a:rPr>
              <a:t>etc.)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Matches present-day geometry (elevation, thickness).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Is in “equilibrium” with climate </a:t>
            </a:r>
            <a:r>
              <a:rPr lang="en-US" dirty="0" err="1">
                <a:latin typeface="Calibri" panose="020F0502020204030204" pitchFamily="34" charset="0"/>
              </a:rPr>
              <a:t>forcings</a:t>
            </a:r>
            <a:r>
              <a:rPr lang="en-US" dirty="0">
                <a:latin typeface="Calibri" panose="020F0502020204030204" pitchFamily="34" charset="0"/>
              </a:rPr>
              <a:t> (SMB).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867400" y="3149949"/>
                <a:ext cx="3124200" cy="92333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latin typeface="Calibri" panose="020F0502020204030204" pitchFamily="34" charset="0"/>
                  </a:rPr>
                  <a:t>Unknown/uncertain </a:t>
                </a:r>
                <a:r>
                  <a:rPr lang="en-US" b="1" dirty="0">
                    <a:latin typeface="Calibri" panose="020F0502020204030204" pitchFamily="34" charset="0"/>
                  </a:rPr>
                  <a:t>variables</a:t>
                </a:r>
                <a:r>
                  <a:rPr lang="en-US" dirty="0">
                    <a:latin typeface="Calibri" panose="020F0502020204030204" pitchFamily="34" charset="0"/>
                  </a:rPr>
                  <a:t>: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</a:rPr>
                  <a:t>Basal friction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/>
                        <a:ea typeface="Cambria Math"/>
                      </a:rPr>
                      <m:t>β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).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</a:rPr>
                  <a:t>Thickness (</a:t>
                </a:r>
                <a:r>
                  <a:rPr lang="en-US" i="1" dirty="0">
                    <a:latin typeface="Calibri" panose="020F0502020204030204" pitchFamily="34" charset="0"/>
                  </a:rPr>
                  <a:t>H</a:t>
                </a:r>
                <a:r>
                  <a:rPr lang="en-US" dirty="0" smtClean="0">
                    <a:latin typeface="Calibri" panose="020F0502020204030204" pitchFamily="34" charset="0"/>
                  </a:rPr>
                  <a:t>).</a:t>
                </a:r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7400" y="3149949"/>
                <a:ext cx="3124200" cy="923330"/>
              </a:xfrm>
              <a:prstGeom prst="rect">
                <a:avLst/>
              </a:prstGeom>
              <a:blipFill>
                <a:blip r:embed="rId4"/>
                <a:stretch>
                  <a:fillRect l="-1556" t="-3268" r="-1167" b="-915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9304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7315200" cy="609600"/>
          </a:xfrm>
        </p:spPr>
        <p:txBody>
          <a:bodyPr/>
          <a:lstStyle/>
          <a:p>
            <a:pPr algn="l"/>
            <a:r>
              <a:rPr lang="en-US" sz="3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Deterministic Inversion: Estimation of Ice Sheet Initial State</a:t>
            </a:r>
            <a:endParaRPr lang="en-US" sz="3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24883" y="4288929"/>
                <a:ext cx="8458200" cy="1534331"/>
              </a:xfrm>
              <a:prstGeom prst="rect">
                <a:avLst/>
              </a:prstGeom>
              <a:solidFill>
                <a:srgbClr val="CCECFF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latin typeface="Calibri" panose="020F0502020204030204" pitchFamily="34" charset="0"/>
                  </a:rPr>
                  <a:t>First-Order Stokes PDE Constrained Optimization Problem: </a:t>
                </a:r>
              </a:p>
              <a:p>
                <a:pPr algn="ctr"/>
                <a:endParaRPr lang="en-US" sz="1600" b="1" dirty="0">
                  <a:latin typeface="Calibri" panose="020F0502020204030204" pitchFamily="34" charset="0"/>
                </a:endParaRPr>
              </a:p>
              <a:p>
                <a:pPr algn="ctr"/>
                <a:r>
                  <a:rPr lang="en-US" dirty="0" smtClean="0">
                    <a:latin typeface="Calibri" panose="020F0502020204030204" pitchFamily="34" charset="0"/>
                  </a:rPr>
                  <a:t>min</a:t>
                </a:r>
                <a:r>
                  <a:rPr lang="en-US" b="1" dirty="0" smtClean="0">
                    <a:latin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𝐽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𝛽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,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𝐻</m:t>
                        </m:r>
                      </m:e>
                    </m:d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</a:t>
                </a:r>
                <a:r>
                  <a:rPr lang="en-US" dirty="0" err="1" smtClean="0">
                    <a:latin typeface="Calibri" panose="020F0502020204030204" pitchFamily="34" charset="0"/>
                  </a:rPr>
                  <a:t>s.t.</a:t>
                </a:r>
                <a:r>
                  <a:rPr lang="en-US" dirty="0" smtClean="0">
                    <a:latin typeface="Calibri" panose="020F0502020204030204" pitchFamily="34" charset="0"/>
                  </a:rPr>
                  <a:t> FO Stokes PDEs where</a:t>
                </a:r>
              </a:p>
              <a:p>
                <a:pPr algn="ctr"/>
                <a:endParaRPr lang="en-US" sz="800" dirty="0" smtClean="0">
                  <a:latin typeface="Calibri" panose="020F050202020403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/>
                        </a:rPr>
                        <m:t>𝐽</m:t>
                      </m:r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/>
                              <a:ea typeface="Cambria Math"/>
                            </a:rPr>
                            <m:t>𝛽</m:t>
                          </m:r>
                          <m:r>
                            <a:rPr lang="en-US" sz="1400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sz="1400" b="0" i="1" smtClean="0">
                              <a:latin typeface="Cambria Math"/>
                              <a:ea typeface="Cambria Math"/>
                            </a:rPr>
                            <m:t>𝐻</m:t>
                          </m:r>
                        </m:e>
                      </m:d>
                      <m:r>
                        <a:rPr lang="en-US" sz="14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1400" i="1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1400" i="1"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r>
                        <a:rPr lang="en-US" sz="1400" i="1">
                          <a:latin typeface="Cambria Math"/>
                          <a:ea typeface="Cambria Math"/>
                        </a:rPr>
                        <m:t>𝛼</m:t>
                      </m:r>
                      <m:r>
                        <a:rPr lang="en-US" sz="1400" i="1" baseline="-25000">
                          <a:latin typeface="Cambria Math"/>
                          <a:ea typeface="Cambria Math"/>
                        </a:rPr>
                        <m:t>𝑣</m:t>
                      </m:r>
                      <m:nary>
                        <m:naryPr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3"/>
                            </m:rPr>
                            <a:rPr lang="el-GR" sz="1400" i="1">
                              <a:latin typeface="Cambria Math"/>
                              <a:ea typeface="Cambria Math"/>
                            </a:rPr>
                            <m:t>Γ</m:t>
                          </m:r>
                          <m:r>
                            <a:rPr lang="en-US" sz="1400" i="1" baseline="-25000">
                              <a:latin typeface="Cambria Math"/>
                              <a:ea typeface="Cambria Math"/>
                            </a:rPr>
                            <m:t>𝑡𝑜𝑝</m:t>
                          </m:r>
                        </m:sub>
                        <m:sup/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14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sz="1400" b="1" i="1">
                                  <a:latin typeface="Cambria Math"/>
                                  <a:ea typeface="Cambria Math"/>
                                </a:rPr>
                                <m:t>𝒖</m:t>
                              </m:r>
                              <m:r>
                                <a:rPr lang="en-US" sz="1400" i="1"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r>
                                <a:rPr lang="en-US" sz="1400" b="1" i="1">
                                  <a:latin typeface="Cambria Math"/>
                                  <a:ea typeface="Cambria Math"/>
                                </a:rPr>
                                <m:t>𝒖</m:t>
                              </m:r>
                              <m:r>
                                <a:rPr lang="en-US" sz="1400" i="1" baseline="30000">
                                  <a:latin typeface="Cambria Math"/>
                                  <a:ea typeface="Cambria Math"/>
                                </a:rPr>
                                <m:t>𝑜𝑏𝑠</m:t>
                              </m:r>
                            </m:e>
                          </m:d>
                          <m:r>
                            <a:rPr lang="en-US" sz="1400" i="1" baseline="30000"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en-US" sz="1400" i="1">
                              <a:latin typeface="Cambria Math"/>
                              <a:ea typeface="Cambria Math"/>
                            </a:rPr>
                            <m:t>𝑑𝑠</m:t>
                          </m:r>
                        </m:e>
                      </m:nary>
                      <m:r>
                        <a:rPr lang="en-US" sz="1400" b="0" i="1" smtClean="0">
                          <a:latin typeface="Cambria Math"/>
                          <a:ea typeface="Cambria Math"/>
                        </a:rPr>
                        <m:t>+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14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r>
                        <a:rPr lang="en-US" sz="1400" b="0" i="1" smtClean="0">
                          <a:latin typeface="Cambria Math"/>
                          <a:ea typeface="Cambria Math"/>
                        </a:rPr>
                        <m:t>𝛼</m:t>
                      </m:r>
                      <m:nary>
                        <m:naryPr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3"/>
                            </m:rPr>
                            <a:rPr lang="el-GR" sz="1400" b="0" i="1" smtClean="0">
                              <a:latin typeface="Cambria Math"/>
                              <a:ea typeface="Cambria Math"/>
                            </a:rPr>
                            <m:t>Γ</m:t>
                          </m:r>
                        </m:sub>
                        <m:sup/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sz="1400" b="0" i="1" smtClean="0">
                                  <a:latin typeface="Cambria Math"/>
                                  <a:ea typeface="Cambria Math"/>
                                </a:rPr>
                                <m:t>𝑑𝑖𝑣</m:t>
                              </m:r>
                              <m:d>
                                <m:d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1" i="1" smtClean="0">
                                      <a:latin typeface="Cambria Math"/>
                                      <a:ea typeface="Cambria Math"/>
                                    </a:rPr>
                                    <m:t>𝑼</m:t>
                                  </m:r>
                                  <m:r>
                                    <a:rPr lang="en-US" sz="1400" b="0" i="1" smtClean="0">
                                      <a:latin typeface="Cambria Math"/>
                                      <a:ea typeface="Cambria Math"/>
                                    </a:rPr>
                                    <m:t>𝐻</m:t>
                                  </m:r>
                                </m:e>
                              </m:d>
                              <m:r>
                                <a:rPr lang="en-US" sz="1400" b="0" i="1" smtClean="0"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r>
                                <a:rPr lang="en-US" sz="1400" b="0" i="1" smtClean="0">
                                  <a:latin typeface="Cambria Math"/>
                                  <a:ea typeface="Cambria Math"/>
                                </a:rPr>
                                <m:t>𝑆𝑀𝐵</m:t>
                              </m:r>
                            </m:e>
                          </m:d>
                          <m:r>
                            <a:rPr lang="en-US" sz="1400" b="0" i="1" baseline="30000" smtClean="0"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en-US" sz="1400" b="0" i="1" smtClean="0">
                              <a:latin typeface="Cambria Math"/>
                              <a:ea typeface="Cambria Math"/>
                            </a:rPr>
                            <m:t>𝑑𝑠</m:t>
                          </m:r>
                          <m:r>
                            <a:rPr lang="en-US" sz="1400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</m:e>
                      </m:nary>
                      <m:f>
                        <m:fPr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1400" i="1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1400" i="1"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r>
                        <a:rPr lang="en-US" sz="1400" i="1">
                          <a:latin typeface="Cambria Math"/>
                          <a:ea typeface="Cambria Math"/>
                        </a:rPr>
                        <m:t>𝛼</m:t>
                      </m:r>
                      <m:r>
                        <a:rPr lang="en-US" sz="1400" b="0" i="1" baseline="-25000" smtClean="0">
                          <a:latin typeface="Cambria Math"/>
                          <a:ea typeface="Cambria Math"/>
                        </a:rPr>
                        <m:t>𝐻</m:t>
                      </m:r>
                      <m:nary>
                        <m:naryPr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3"/>
                            </m:rPr>
                            <a:rPr lang="el-GR" sz="1400" i="1">
                              <a:latin typeface="Cambria Math"/>
                              <a:ea typeface="Cambria Math"/>
                            </a:rPr>
                            <m:t>Γ</m:t>
                          </m:r>
                          <m:r>
                            <a:rPr lang="en-US" sz="1400" i="1" baseline="-25000">
                              <a:latin typeface="Cambria Math"/>
                              <a:ea typeface="Cambria Math"/>
                            </a:rPr>
                            <m:t>𝑡𝑜𝑝</m:t>
                          </m:r>
                        </m:sub>
                        <m:sup/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14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sz="1400" b="0" i="1" smtClean="0">
                                  <a:latin typeface="Cambria Math"/>
                                  <a:ea typeface="Cambria Math"/>
                                </a:rPr>
                                <m:t>𝐻</m:t>
                              </m:r>
                              <m:r>
                                <a:rPr lang="en-US" sz="1400" i="1"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r>
                                <a:rPr lang="en-US" sz="1400" b="0" i="1" smtClean="0">
                                  <a:latin typeface="Cambria Math"/>
                                  <a:ea typeface="Cambria Math"/>
                                </a:rPr>
                                <m:t>𝐻</m:t>
                              </m:r>
                              <m:r>
                                <a:rPr lang="en-US" sz="1400" i="1" baseline="30000">
                                  <a:latin typeface="Cambria Math"/>
                                  <a:ea typeface="Cambria Math"/>
                                </a:rPr>
                                <m:t>𝑜𝑏𝑠</m:t>
                              </m:r>
                            </m:e>
                          </m:d>
                          <m:r>
                            <a:rPr lang="en-US" sz="1400" i="1" baseline="30000"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en-US" sz="1400" i="1">
                              <a:latin typeface="Cambria Math"/>
                              <a:ea typeface="Cambria Math"/>
                            </a:rPr>
                            <m:t>𝑑𝑠</m:t>
                          </m:r>
                          <m:r>
                            <a:rPr lang="en-US" sz="1400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  <m:r>
                            <a:rPr lang="en-US" sz="1400" b="0" i="1" smtClean="0">
                              <a:latin typeface="Cambria Math"/>
                              <a:ea typeface="Cambria Math"/>
                            </a:rPr>
                            <m:t>ℛ</m:t>
                          </m:r>
                          <m:r>
                            <a:rPr lang="en-US" sz="1400" b="0" i="1" smtClean="0">
                              <a:latin typeface="Cambria Math"/>
                              <a:ea typeface="Cambria Math"/>
                            </a:rPr>
                            <m:t>(</m:t>
                          </m:r>
                          <m:r>
                            <a:rPr lang="en-US" sz="1400" b="0" i="1" smtClean="0">
                              <a:latin typeface="Cambria Math"/>
                              <a:ea typeface="Cambria Math"/>
                            </a:rPr>
                            <m:t>𝛽</m:t>
                          </m:r>
                          <m:r>
                            <a:rPr lang="en-US" sz="1400" b="0" i="1" smtClean="0">
                              <a:latin typeface="Cambria Math"/>
                              <a:ea typeface="Cambria Math"/>
                            </a:rPr>
                            <m:t>)+</m:t>
                          </m:r>
                          <m:r>
                            <a:rPr lang="en-US" sz="1400" i="1">
                              <a:latin typeface="Cambria Math"/>
                              <a:ea typeface="Cambria Math"/>
                            </a:rPr>
                            <m:t>ℛ</m:t>
                          </m:r>
                          <m:r>
                            <a:rPr lang="en-US" sz="1400" b="0" i="1" smtClean="0">
                              <a:latin typeface="Cambria Math"/>
                              <a:ea typeface="Cambria Math"/>
                            </a:rPr>
                            <m:t>(</m:t>
                          </m:r>
                          <m:r>
                            <a:rPr lang="en-US" sz="1400" b="0" i="1" smtClean="0">
                              <a:latin typeface="Cambria Math"/>
                              <a:ea typeface="Cambria Math"/>
                            </a:rPr>
                            <m:t>𝐻</m:t>
                          </m:r>
                          <m:r>
                            <a:rPr lang="en-US" sz="1400" b="0" i="1" smtClean="0">
                              <a:latin typeface="Cambria Math"/>
                              <a:ea typeface="Cambria Math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1400" dirty="0" smtClean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883" y="4288929"/>
                <a:ext cx="8458200" cy="1534331"/>
              </a:xfrm>
              <a:prstGeom prst="rect">
                <a:avLst/>
              </a:prstGeom>
              <a:blipFill>
                <a:blip r:embed="rId2"/>
                <a:stretch>
                  <a:fillRect t="-1976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91429" y="2475817"/>
                <a:ext cx="5599771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latin typeface="Calibri" panose="020F0502020204030204" pitchFamily="34" charset="0"/>
                  </a:rPr>
                  <a:t>Approach: </a:t>
                </a:r>
                <a:r>
                  <a:rPr lang="en-US" dirty="0" smtClean="0">
                    <a:latin typeface="Calibri" panose="020F0502020204030204" pitchFamily="34" charset="0"/>
                  </a:rPr>
                  <a:t>invert for unknown/uncertain parameters by minimizing difference between</a:t>
                </a:r>
              </a:p>
              <a:p>
                <a:pPr marL="285750" lvl="1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Computed </a:t>
                </a:r>
                <a:r>
                  <a:rPr lang="en-US" dirty="0">
                    <a:latin typeface="Calibri" panose="020F0502020204030204" pitchFamily="34" charset="0"/>
                  </a:rPr>
                  <a:t>and measured </a:t>
                </a:r>
                <a:r>
                  <a:rPr lang="en-US" b="1" i="1" dirty="0">
                    <a:latin typeface="Calibri" panose="020F0502020204030204" pitchFamily="34" charset="0"/>
                  </a:rPr>
                  <a:t>surface velocity (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</a:rPr>
                      <m:t>𝒖</m:t>
                    </m:r>
                    <m:r>
                      <a:rPr lang="en-US" b="1" i="1" baseline="30000">
                        <a:latin typeface="Cambria Math"/>
                      </a:rPr>
                      <m:t>𝒐𝒃𝒔</m:t>
                    </m:r>
                  </m:oMath>
                </a14:m>
                <a:r>
                  <a:rPr lang="en-US" b="1" dirty="0" smtClean="0">
                    <a:latin typeface="Calibri" panose="020F0502020204030204" pitchFamily="34" charset="0"/>
                  </a:rPr>
                  <a:t>)</a:t>
                </a:r>
                <a:endParaRPr lang="en-US" dirty="0" smtClean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Computed divergence flux and measured </a:t>
                </a:r>
                <a:r>
                  <a:rPr lang="en-US" b="1" i="1" dirty="0" smtClean="0">
                    <a:latin typeface="Calibri" panose="020F0502020204030204" pitchFamily="34" charset="0"/>
                  </a:rPr>
                  <a:t>surface mass balance (SMB)</a:t>
                </a:r>
                <a:endParaRPr lang="en-US" i="1" dirty="0" smtClean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Computed and </a:t>
                </a:r>
                <a:r>
                  <a:rPr lang="en-US" b="1" i="1" dirty="0" smtClean="0">
                    <a:latin typeface="Calibri" panose="020F0502020204030204" pitchFamily="34" charset="0"/>
                  </a:rPr>
                  <a:t>reference</a:t>
                </a:r>
                <a:r>
                  <a:rPr lang="en-US" dirty="0" smtClean="0">
                    <a:latin typeface="Calibri" panose="020F0502020204030204" pitchFamily="34" charset="0"/>
                  </a:rPr>
                  <a:t> </a:t>
                </a:r>
                <a:r>
                  <a:rPr lang="en-US" b="1" i="1" dirty="0" smtClean="0">
                    <a:latin typeface="Calibri" panose="020F0502020204030204" pitchFamily="34" charset="0"/>
                  </a:rPr>
                  <a:t>thickness (H</a:t>
                </a:r>
                <a:r>
                  <a:rPr lang="en-US" b="1" i="1" baseline="30000" dirty="0" smtClean="0">
                    <a:latin typeface="Calibri" panose="020F0502020204030204" pitchFamily="34" charset="0"/>
                  </a:rPr>
                  <a:t>obs</a:t>
                </a:r>
                <a:r>
                  <a:rPr lang="en-US" i="1" dirty="0" smtClean="0">
                    <a:latin typeface="Calibri" panose="020F050202020403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429" y="2475817"/>
                <a:ext cx="5599771" cy="1754326"/>
              </a:xfrm>
              <a:prstGeom prst="rect">
                <a:avLst/>
              </a:prstGeom>
              <a:blipFill>
                <a:blip r:embed="rId3"/>
                <a:stretch>
                  <a:fillRect l="-871" t="-1736" r="-1306" b="-4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182137" y="1210957"/>
            <a:ext cx="8534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</a:rPr>
              <a:t>Objective:</a:t>
            </a:r>
            <a:r>
              <a:rPr lang="en-US" dirty="0">
                <a:latin typeface="Calibri" panose="020F0502020204030204" pitchFamily="34" charset="0"/>
              </a:rPr>
              <a:t>  find ice sheet initial state that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Matches observations (e.g., </a:t>
            </a:r>
            <a:r>
              <a:rPr lang="en-US" dirty="0" smtClean="0">
                <a:latin typeface="Calibri" panose="020F0502020204030204" pitchFamily="34" charset="0"/>
              </a:rPr>
              <a:t>surf. </a:t>
            </a:r>
            <a:r>
              <a:rPr lang="en-US" dirty="0">
                <a:latin typeface="Calibri" panose="020F0502020204030204" pitchFamily="34" charset="0"/>
              </a:rPr>
              <a:t>v</a:t>
            </a:r>
            <a:r>
              <a:rPr lang="en-US" dirty="0" smtClean="0">
                <a:latin typeface="Calibri" panose="020F0502020204030204" pitchFamily="34" charset="0"/>
              </a:rPr>
              <a:t>el., temp., </a:t>
            </a:r>
            <a:r>
              <a:rPr lang="en-US" dirty="0">
                <a:latin typeface="Calibri" panose="020F0502020204030204" pitchFamily="34" charset="0"/>
              </a:rPr>
              <a:t>etc.)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Matches present-day geometry (elevation, thickness).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Is in “equilibrium” with climate </a:t>
            </a:r>
            <a:r>
              <a:rPr lang="en-US" dirty="0" err="1">
                <a:latin typeface="Calibri" panose="020F0502020204030204" pitchFamily="34" charset="0"/>
              </a:rPr>
              <a:t>forcings</a:t>
            </a:r>
            <a:r>
              <a:rPr lang="en-US" dirty="0">
                <a:latin typeface="Calibri" panose="020F0502020204030204" pitchFamily="34" charset="0"/>
              </a:rPr>
              <a:t> (SMB).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867400" y="3149949"/>
                <a:ext cx="3124200" cy="92333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latin typeface="Calibri" panose="020F0502020204030204" pitchFamily="34" charset="0"/>
                  </a:rPr>
                  <a:t>Unknown/uncertain </a:t>
                </a:r>
                <a:r>
                  <a:rPr lang="en-US" b="1" dirty="0">
                    <a:latin typeface="Calibri" panose="020F0502020204030204" pitchFamily="34" charset="0"/>
                  </a:rPr>
                  <a:t>variables</a:t>
                </a:r>
                <a:r>
                  <a:rPr lang="en-US" dirty="0">
                    <a:latin typeface="Calibri" panose="020F0502020204030204" pitchFamily="34" charset="0"/>
                  </a:rPr>
                  <a:t>: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</a:rPr>
                  <a:t>Basal friction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/>
                        <a:ea typeface="Cambria Math"/>
                      </a:rPr>
                      <m:t>β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).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</a:rPr>
                  <a:t>Thickness (</a:t>
                </a:r>
                <a:r>
                  <a:rPr lang="en-US" i="1" dirty="0">
                    <a:latin typeface="Calibri" panose="020F0502020204030204" pitchFamily="34" charset="0"/>
                  </a:rPr>
                  <a:t>H</a:t>
                </a:r>
                <a:r>
                  <a:rPr lang="en-US" dirty="0" smtClean="0">
                    <a:latin typeface="Calibri" panose="020F0502020204030204" pitchFamily="34" charset="0"/>
                  </a:rPr>
                  <a:t>).</a:t>
                </a:r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7400" y="3149949"/>
                <a:ext cx="3124200" cy="923330"/>
              </a:xfrm>
              <a:prstGeom prst="rect">
                <a:avLst/>
              </a:prstGeom>
              <a:blipFill>
                <a:blip r:embed="rId4"/>
                <a:stretch>
                  <a:fillRect l="-1556" t="-3268" r="-1167" b="-915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9293" y="6553200"/>
            <a:ext cx="518531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solidFill>
                  <a:schemeClr val="bg1"/>
                </a:solidFill>
                <a:latin typeface="Calibri" panose="020F0502020204030204" pitchFamily="34" charset="0"/>
              </a:rPr>
              <a:t>*See talk by Mauro Perego.</a:t>
            </a:r>
            <a:endParaRPr lang="en-US" sz="17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15000" y="961528"/>
            <a:ext cx="3352800" cy="1938992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u="sng" dirty="0" smtClean="0">
                <a:latin typeface="Calibri" panose="020F0502020204030204" pitchFamily="34" charset="0"/>
              </a:rPr>
              <a:t>Software for </a:t>
            </a:r>
            <a:r>
              <a:rPr lang="en-US" i="1" u="sng" dirty="0" err="1" smtClean="0">
                <a:latin typeface="Calibri" panose="020F0502020204030204" pitchFamily="34" charset="0"/>
              </a:rPr>
              <a:t>Adjoint</a:t>
            </a:r>
            <a:r>
              <a:rPr lang="en-US" i="1" u="sng" dirty="0" smtClean="0">
                <a:latin typeface="Calibri" panose="020F0502020204030204" pitchFamily="34" charset="0"/>
              </a:rPr>
              <a:t>-Based Deterministic Inversion</a:t>
            </a:r>
            <a:r>
              <a:rPr lang="en-US" i="1" dirty="0" smtClean="0">
                <a:latin typeface="Calibri" panose="020F0502020204030204" pitchFamily="34" charset="0"/>
              </a:rPr>
              <a:t>*:</a:t>
            </a:r>
          </a:p>
          <a:p>
            <a:r>
              <a:rPr lang="en-US" sz="400" i="1" dirty="0" smtClean="0">
                <a:latin typeface="Calibri" panose="020F0502020204030204" pitchFamily="34" charset="0"/>
              </a:rPr>
              <a:t>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i="1" dirty="0" smtClean="0">
                <a:latin typeface="Calibri" panose="020F0502020204030204" pitchFamily="34" charset="0"/>
              </a:rPr>
              <a:t>Albany/FELIX</a:t>
            </a:r>
            <a:r>
              <a:rPr lang="en-US" sz="1600" dirty="0" smtClean="0">
                <a:latin typeface="Calibri" panose="020F0502020204030204" pitchFamily="34" charset="0"/>
              </a:rPr>
              <a:t> (FE assembly)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i="1" dirty="0" err="1" smtClean="0">
                <a:latin typeface="Calibri" panose="020F0502020204030204" pitchFamily="34" charset="0"/>
              </a:rPr>
              <a:t>Trilinos</a:t>
            </a:r>
            <a:r>
              <a:rPr lang="en-US" sz="1600" dirty="0" smtClean="0">
                <a:latin typeface="Calibri" panose="020F0502020204030204" pitchFamily="34" charset="0"/>
              </a:rPr>
              <a:t> (linear/nonlinear solvers)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i="1" dirty="0" smtClean="0">
                <a:latin typeface="Calibri" panose="020F0502020204030204" pitchFamily="34" charset="0"/>
              </a:rPr>
              <a:t>ROL</a:t>
            </a:r>
            <a:r>
              <a:rPr lang="en-US" sz="1600" dirty="0" smtClean="0">
                <a:latin typeface="Calibri" panose="020F0502020204030204" pitchFamily="34" charset="0"/>
              </a:rPr>
              <a:t> (gradient-based optimization)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</a:rPr>
              <a:t>Limited memory BFGS.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</a:rPr>
              <a:t>Backtrack line-search.</a:t>
            </a:r>
            <a:endParaRPr lang="en-US" sz="1600" dirty="0">
              <a:latin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594683"/>
            <a:ext cx="1447800" cy="64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21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7315200" cy="609600"/>
          </a:xfrm>
        </p:spPr>
        <p:txBody>
          <a:bodyPr/>
          <a:lstStyle/>
          <a:p>
            <a:pPr algn="l"/>
            <a:r>
              <a:rPr lang="en-US" sz="3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Deterministic Inversion: Estimation of Ice Sheet Initial State</a:t>
            </a:r>
            <a:endParaRPr lang="en-US" sz="3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24883" y="4288929"/>
                <a:ext cx="8458200" cy="1534331"/>
              </a:xfrm>
              <a:prstGeom prst="rect">
                <a:avLst/>
              </a:prstGeom>
              <a:solidFill>
                <a:srgbClr val="CCECFF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latin typeface="Calibri" panose="020F0502020204030204" pitchFamily="34" charset="0"/>
                  </a:rPr>
                  <a:t>First-Order Stokes PDE Constrained Optimization Problem: </a:t>
                </a:r>
              </a:p>
              <a:p>
                <a:pPr algn="ctr"/>
                <a:endParaRPr lang="en-US" sz="1600" b="1" dirty="0">
                  <a:latin typeface="Calibri" panose="020F0502020204030204" pitchFamily="34" charset="0"/>
                </a:endParaRPr>
              </a:p>
              <a:p>
                <a:pPr algn="ctr"/>
                <a:r>
                  <a:rPr lang="en-US" dirty="0" smtClean="0">
                    <a:latin typeface="Calibri" panose="020F0502020204030204" pitchFamily="34" charset="0"/>
                  </a:rPr>
                  <a:t>min</a:t>
                </a:r>
                <a:r>
                  <a:rPr lang="en-US" b="1" dirty="0" smtClean="0">
                    <a:latin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𝐽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𝛽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,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𝐻</m:t>
                        </m:r>
                      </m:e>
                    </m:d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</a:t>
                </a:r>
                <a:r>
                  <a:rPr lang="en-US" dirty="0" err="1" smtClean="0">
                    <a:latin typeface="Calibri" panose="020F0502020204030204" pitchFamily="34" charset="0"/>
                  </a:rPr>
                  <a:t>s.t.</a:t>
                </a:r>
                <a:r>
                  <a:rPr lang="en-US" dirty="0" smtClean="0">
                    <a:latin typeface="Calibri" panose="020F0502020204030204" pitchFamily="34" charset="0"/>
                  </a:rPr>
                  <a:t> FO Stokes PDEs where</a:t>
                </a:r>
              </a:p>
              <a:p>
                <a:pPr algn="ctr"/>
                <a:endParaRPr lang="en-US" sz="800" dirty="0" smtClean="0">
                  <a:latin typeface="Calibri" panose="020F050202020403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/>
                        </a:rPr>
                        <m:t>𝐽</m:t>
                      </m:r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/>
                              <a:ea typeface="Cambria Math"/>
                            </a:rPr>
                            <m:t>𝛽</m:t>
                          </m:r>
                          <m:r>
                            <a:rPr lang="en-US" sz="1400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sz="1400" b="0" i="1" smtClean="0">
                              <a:latin typeface="Cambria Math"/>
                              <a:ea typeface="Cambria Math"/>
                            </a:rPr>
                            <m:t>𝐻</m:t>
                          </m:r>
                        </m:e>
                      </m:d>
                      <m:r>
                        <a:rPr lang="en-US" sz="14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1400" i="1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1400" i="1"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r>
                        <a:rPr lang="en-US" sz="1400" i="1">
                          <a:latin typeface="Cambria Math"/>
                          <a:ea typeface="Cambria Math"/>
                        </a:rPr>
                        <m:t>𝛼</m:t>
                      </m:r>
                      <m:r>
                        <a:rPr lang="en-US" sz="1400" i="1" baseline="-25000">
                          <a:latin typeface="Cambria Math"/>
                          <a:ea typeface="Cambria Math"/>
                        </a:rPr>
                        <m:t>𝑣</m:t>
                      </m:r>
                      <m:nary>
                        <m:naryPr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3"/>
                            </m:rPr>
                            <a:rPr lang="el-GR" sz="1400" i="1">
                              <a:latin typeface="Cambria Math"/>
                              <a:ea typeface="Cambria Math"/>
                            </a:rPr>
                            <m:t>Γ</m:t>
                          </m:r>
                          <m:r>
                            <a:rPr lang="en-US" sz="1400" i="1" baseline="-25000">
                              <a:latin typeface="Cambria Math"/>
                              <a:ea typeface="Cambria Math"/>
                            </a:rPr>
                            <m:t>𝑡𝑜𝑝</m:t>
                          </m:r>
                        </m:sub>
                        <m:sup/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14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sz="1400" b="1" i="1">
                                  <a:latin typeface="Cambria Math"/>
                                  <a:ea typeface="Cambria Math"/>
                                </a:rPr>
                                <m:t>𝒖</m:t>
                              </m:r>
                              <m:r>
                                <a:rPr lang="en-US" sz="1400" i="1"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r>
                                <a:rPr lang="en-US" sz="1400" b="1" i="1">
                                  <a:latin typeface="Cambria Math"/>
                                  <a:ea typeface="Cambria Math"/>
                                </a:rPr>
                                <m:t>𝒖</m:t>
                              </m:r>
                              <m:r>
                                <a:rPr lang="en-US" sz="1400" i="1" baseline="30000">
                                  <a:latin typeface="Cambria Math"/>
                                  <a:ea typeface="Cambria Math"/>
                                </a:rPr>
                                <m:t>𝑜𝑏𝑠</m:t>
                              </m:r>
                            </m:e>
                          </m:d>
                          <m:r>
                            <a:rPr lang="en-US" sz="1400" i="1" baseline="30000"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en-US" sz="1400" i="1">
                              <a:latin typeface="Cambria Math"/>
                              <a:ea typeface="Cambria Math"/>
                            </a:rPr>
                            <m:t>𝑑𝑠</m:t>
                          </m:r>
                        </m:e>
                      </m:nary>
                      <m:r>
                        <a:rPr lang="en-US" sz="1400" b="0" i="1" smtClean="0">
                          <a:latin typeface="Cambria Math"/>
                          <a:ea typeface="Cambria Math"/>
                        </a:rPr>
                        <m:t>+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14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r>
                        <a:rPr lang="en-US" sz="1400" b="0" i="1" smtClean="0">
                          <a:latin typeface="Cambria Math"/>
                          <a:ea typeface="Cambria Math"/>
                        </a:rPr>
                        <m:t>𝛼</m:t>
                      </m:r>
                      <m:nary>
                        <m:naryPr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3"/>
                            </m:rPr>
                            <a:rPr lang="el-GR" sz="1400" b="0" i="1" smtClean="0">
                              <a:latin typeface="Cambria Math"/>
                              <a:ea typeface="Cambria Math"/>
                            </a:rPr>
                            <m:t>Γ</m:t>
                          </m:r>
                        </m:sub>
                        <m:sup/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sz="1400" b="0" i="1" smtClean="0">
                                  <a:latin typeface="Cambria Math"/>
                                  <a:ea typeface="Cambria Math"/>
                                </a:rPr>
                                <m:t>𝑑𝑖𝑣</m:t>
                              </m:r>
                              <m:d>
                                <m:d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1" i="1" smtClean="0">
                                      <a:latin typeface="Cambria Math"/>
                                      <a:ea typeface="Cambria Math"/>
                                    </a:rPr>
                                    <m:t>𝑼</m:t>
                                  </m:r>
                                  <m:r>
                                    <a:rPr lang="en-US" sz="1400" b="0" i="1" smtClean="0">
                                      <a:latin typeface="Cambria Math"/>
                                      <a:ea typeface="Cambria Math"/>
                                    </a:rPr>
                                    <m:t>𝐻</m:t>
                                  </m:r>
                                </m:e>
                              </m:d>
                              <m:r>
                                <a:rPr lang="en-US" sz="1400" b="0" i="1" smtClean="0"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r>
                                <a:rPr lang="en-US" sz="1400" b="0" i="1" smtClean="0">
                                  <a:latin typeface="Cambria Math"/>
                                  <a:ea typeface="Cambria Math"/>
                                </a:rPr>
                                <m:t>𝑆𝑀𝐵</m:t>
                              </m:r>
                            </m:e>
                          </m:d>
                          <m:r>
                            <a:rPr lang="en-US" sz="1400" b="0" i="1" baseline="30000" smtClean="0"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en-US" sz="1400" b="0" i="1" smtClean="0">
                              <a:latin typeface="Cambria Math"/>
                              <a:ea typeface="Cambria Math"/>
                            </a:rPr>
                            <m:t>𝑑𝑠</m:t>
                          </m:r>
                          <m:r>
                            <a:rPr lang="en-US" sz="1400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</m:e>
                      </m:nary>
                      <m:f>
                        <m:fPr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1400" i="1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1400" i="1"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r>
                        <a:rPr lang="en-US" sz="1400" i="1">
                          <a:latin typeface="Cambria Math"/>
                          <a:ea typeface="Cambria Math"/>
                        </a:rPr>
                        <m:t>𝛼</m:t>
                      </m:r>
                      <m:r>
                        <a:rPr lang="en-US" sz="1400" b="0" i="1" baseline="-25000" smtClean="0">
                          <a:latin typeface="Cambria Math"/>
                          <a:ea typeface="Cambria Math"/>
                        </a:rPr>
                        <m:t>𝐻</m:t>
                      </m:r>
                      <m:nary>
                        <m:naryPr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3"/>
                            </m:rPr>
                            <a:rPr lang="el-GR" sz="1400" i="1">
                              <a:latin typeface="Cambria Math"/>
                              <a:ea typeface="Cambria Math"/>
                            </a:rPr>
                            <m:t>Γ</m:t>
                          </m:r>
                          <m:r>
                            <a:rPr lang="en-US" sz="1400" i="1" baseline="-25000">
                              <a:latin typeface="Cambria Math"/>
                              <a:ea typeface="Cambria Math"/>
                            </a:rPr>
                            <m:t>𝑡𝑜𝑝</m:t>
                          </m:r>
                        </m:sub>
                        <m:sup/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14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sz="1400" b="0" i="1" smtClean="0">
                                  <a:latin typeface="Cambria Math"/>
                                  <a:ea typeface="Cambria Math"/>
                                </a:rPr>
                                <m:t>𝐻</m:t>
                              </m:r>
                              <m:r>
                                <a:rPr lang="en-US" sz="1400" i="1"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r>
                                <a:rPr lang="en-US" sz="1400" b="0" i="1" smtClean="0">
                                  <a:latin typeface="Cambria Math"/>
                                  <a:ea typeface="Cambria Math"/>
                                </a:rPr>
                                <m:t>𝐻</m:t>
                              </m:r>
                              <m:r>
                                <a:rPr lang="en-US" sz="1400" i="1" baseline="30000">
                                  <a:latin typeface="Cambria Math"/>
                                  <a:ea typeface="Cambria Math"/>
                                </a:rPr>
                                <m:t>𝑜𝑏𝑠</m:t>
                              </m:r>
                            </m:e>
                          </m:d>
                          <m:r>
                            <a:rPr lang="en-US" sz="1400" i="1" baseline="30000"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en-US" sz="1400" i="1">
                              <a:latin typeface="Cambria Math"/>
                              <a:ea typeface="Cambria Math"/>
                            </a:rPr>
                            <m:t>𝑑𝑠</m:t>
                          </m:r>
                          <m:r>
                            <a:rPr lang="en-US" sz="1400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  <m:r>
                            <a:rPr lang="en-US" sz="1400" b="0" i="1" smtClean="0">
                              <a:latin typeface="Cambria Math"/>
                              <a:ea typeface="Cambria Math"/>
                            </a:rPr>
                            <m:t>ℛ</m:t>
                          </m:r>
                          <m:r>
                            <a:rPr lang="en-US" sz="1400" b="0" i="1" smtClean="0">
                              <a:latin typeface="Cambria Math"/>
                              <a:ea typeface="Cambria Math"/>
                            </a:rPr>
                            <m:t>(</m:t>
                          </m:r>
                          <m:r>
                            <a:rPr lang="en-US" sz="1400" b="0" i="1" smtClean="0">
                              <a:latin typeface="Cambria Math"/>
                              <a:ea typeface="Cambria Math"/>
                            </a:rPr>
                            <m:t>𝛽</m:t>
                          </m:r>
                          <m:r>
                            <a:rPr lang="en-US" sz="1400" b="0" i="1" smtClean="0">
                              <a:latin typeface="Cambria Math"/>
                              <a:ea typeface="Cambria Math"/>
                            </a:rPr>
                            <m:t>)+</m:t>
                          </m:r>
                          <m:r>
                            <a:rPr lang="en-US" sz="1400" i="1">
                              <a:latin typeface="Cambria Math"/>
                              <a:ea typeface="Cambria Math"/>
                            </a:rPr>
                            <m:t>ℛ</m:t>
                          </m:r>
                          <m:r>
                            <a:rPr lang="en-US" sz="1400" b="0" i="1" smtClean="0">
                              <a:latin typeface="Cambria Math"/>
                              <a:ea typeface="Cambria Math"/>
                            </a:rPr>
                            <m:t>(</m:t>
                          </m:r>
                          <m:r>
                            <a:rPr lang="en-US" sz="1400" b="0" i="1" smtClean="0">
                              <a:latin typeface="Cambria Math"/>
                              <a:ea typeface="Cambria Math"/>
                            </a:rPr>
                            <m:t>𝐻</m:t>
                          </m:r>
                          <m:r>
                            <a:rPr lang="en-US" sz="1400" b="0" i="1" smtClean="0">
                              <a:latin typeface="Cambria Math"/>
                              <a:ea typeface="Cambria Math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1400" dirty="0" smtClean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883" y="4288929"/>
                <a:ext cx="8458200" cy="1534331"/>
              </a:xfrm>
              <a:prstGeom prst="rect">
                <a:avLst/>
              </a:prstGeom>
              <a:blipFill>
                <a:blip r:embed="rId2"/>
                <a:stretch>
                  <a:fillRect t="-1976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91429" y="2475817"/>
                <a:ext cx="5599771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latin typeface="Calibri" panose="020F0502020204030204" pitchFamily="34" charset="0"/>
                  </a:rPr>
                  <a:t>Approach: </a:t>
                </a:r>
                <a:r>
                  <a:rPr lang="en-US" dirty="0" smtClean="0">
                    <a:latin typeface="Calibri" panose="020F0502020204030204" pitchFamily="34" charset="0"/>
                  </a:rPr>
                  <a:t>invert for unknown/uncertain parameters by minimizing difference between</a:t>
                </a:r>
              </a:p>
              <a:p>
                <a:pPr marL="285750" lvl="1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Computed </a:t>
                </a:r>
                <a:r>
                  <a:rPr lang="en-US" dirty="0">
                    <a:latin typeface="Calibri" panose="020F0502020204030204" pitchFamily="34" charset="0"/>
                  </a:rPr>
                  <a:t>and measured </a:t>
                </a:r>
                <a:r>
                  <a:rPr lang="en-US" b="1" i="1" dirty="0">
                    <a:latin typeface="Calibri" panose="020F0502020204030204" pitchFamily="34" charset="0"/>
                  </a:rPr>
                  <a:t>surface velocity (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</a:rPr>
                      <m:t>𝒖</m:t>
                    </m:r>
                    <m:r>
                      <a:rPr lang="en-US" b="1" i="1" baseline="30000">
                        <a:latin typeface="Cambria Math"/>
                      </a:rPr>
                      <m:t>𝒐𝒃𝒔</m:t>
                    </m:r>
                  </m:oMath>
                </a14:m>
                <a:r>
                  <a:rPr lang="en-US" b="1" dirty="0" smtClean="0">
                    <a:latin typeface="Calibri" panose="020F0502020204030204" pitchFamily="34" charset="0"/>
                  </a:rPr>
                  <a:t>)</a:t>
                </a:r>
                <a:endParaRPr lang="en-US" dirty="0" smtClean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Computed divergence flux and measured </a:t>
                </a:r>
                <a:r>
                  <a:rPr lang="en-US" b="1" i="1" dirty="0" smtClean="0">
                    <a:latin typeface="Calibri" panose="020F0502020204030204" pitchFamily="34" charset="0"/>
                  </a:rPr>
                  <a:t>surface mass balance (SMB)</a:t>
                </a:r>
                <a:endParaRPr lang="en-US" i="1" dirty="0" smtClean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Computed and </a:t>
                </a:r>
                <a:r>
                  <a:rPr lang="en-US" b="1" i="1" dirty="0" smtClean="0">
                    <a:latin typeface="Calibri" panose="020F0502020204030204" pitchFamily="34" charset="0"/>
                  </a:rPr>
                  <a:t>reference</a:t>
                </a:r>
                <a:r>
                  <a:rPr lang="en-US" dirty="0" smtClean="0">
                    <a:latin typeface="Calibri" panose="020F0502020204030204" pitchFamily="34" charset="0"/>
                  </a:rPr>
                  <a:t> </a:t>
                </a:r>
                <a:r>
                  <a:rPr lang="en-US" b="1" i="1" dirty="0" smtClean="0">
                    <a:latin typeface="Calibri" panose="020F0502020204030204" pitchFamily="34" charset="0"/>
                  </a:rPr>
                  <a:t>thickness (H</a:t>
                </a:r>
                <a:r>
                  <a:rPr lang="en-US" b="1" i="1" baseline="30000" dirty="0" smtClean="0">
                    <a:latin typeface="Calibri" panose="020F0502020204030204" pitchFamily="34" charset="0"/>
                  </a:rPr>
                  <a:t>obs</a:t>
                </a:r>
                <a:r>
                  <a:rPr lang="en-US" i="1" dirty="0" smtClean="0">
                    <a:latin typeface="Calibri" panose="020F050202020403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429" y="2475817"/>
                <a:ext cx="5599771" cy="1754326"/>
              </a:xfrm>
              <a:prstGeom prst="rect">
                <a:avLst/>
              </a:prstGeom>
              <a:blipFill>
                <a:blip r:embed="rId3"/>
                <a:stretch>
                  <a:fillRect l="-871" t="-1736" r="-1306" b="-4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5715000" y="961528"/>
            <a:ext cx="3352800" cy="1938992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u="sng" dirty="0" smtClean="0">
                <a:latin typeface="Calibri" panose="020F0502020204030204" pitchFamily="34" charset="0"/>
              </a:rPr>
              <a:t>Software for </a:t>
            </a:r>
            <a:r>
              <a:rPr lang="en-US" i="1" u="sng" dirty="0" err="1" smtClean="0">
                <a:latin typeface="Calibri" panose="020F0502020204030204" pitchFamily="34" charset="0"/>
              </a:rPr>
              <a:t>Adjoint</a:t>
            </a:r>
            <a:r>
              <a:rPr lang="en-US" i="1" u="sng" dirty="0" smtClean="0">
                <a:latin typeface="Calibri" panose="020F0502020204030204" pitchFamily="34" charset="0"/>
              </a:rPr>
              <a:t>-Based Deterministic Inversion</a:t>
            </a:r>
            <a:r>
              <a:rPr lang="en-US" i="1" dirty="0" smtClean="0">
                <a:latin typeface="Calibri" panose="020F0502020204030204" pitchFamily="34" charset="0"/>
              </a:rPr>
              <a:t>*:</a:t>
            </a:r>
          </a:p>
          <a:p>
            <a:r>
              <a:rPr lang="en-US" sz="400" i="1" dirty="0" smtClean="0">
                <a:latin typeface="Calibri" panose="020F0502020204030204" pitchFamily="34" charset="0"/>
              </a:rPr>
              <a:t>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i="1" dirty="0" smtClean="0">
                <a:latin typeface="Calibri" panose="020F0502020204030204" pitchFamily="34" charset="0"/>
              </a:rPr>
              <a:t>Albany/FELIX</a:t>
            </a:r>
            <a:r>
              <a:rPr lang="en-US" sz="1600" dirty="0" smtClean="0">
                <a:latin typeface="Calibri" panose="020F0502020204030204" pitchFamily="34" charset="0"/>
              </a:rPr>
              <a:t> (FE assembly)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i="1" dirty="0" err="1" smtClean="0">
                <a:latin typeface="Calibri" panose="020F0502020204030204" pitchFamily="34" charset="0"/>
              </a:rPr>
              <a:t>Trilinos</a:t>
            </a:r>
            <a:r>
              <a:rPr lang="en-US" sz="1600" dirty="0" smtClean="0">
                <a:latin typeface="Calibri" panose="020F0502020204030204" pitchFamily="34" charset="0"/>
              </a:rPr>
              <a:t> (linear/nonlinear solvers)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i="1" dirty="0" smtClean="0">
                <a:latin typeface="Calibri" panose="020F0502020204030204" pitchFamily="34" charset="0"/>
              </a:rPr>
              <a:t>ROL</a:t>
            </a:r>
            <a:r>
              <a:rPr lang="en-US" sz="1600" dirty="0" smtClean="0">
                <a:latin typeface="Calibri" panose="020F0502020204030204" pitchFamily="34" charset="0"/>
              </a:rPr>
              <a:t> (gradient-based optimization)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</a:rPr>
              <a:t>Limited memory BFGS.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</a:rPr>
              <a:t>Backtrack line-search.</a:t>
            </a:r>
            <a:endParaRPr lang="en-US" sz="1600" dirty="0">
              <a:latin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82137" y="1210957"/>
            <a:ext cx="8534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</a:rPr>
              <a:t>Objective:</a:t>
            </a:r>
            <a:r>
              <a:rPr lang="en-US" dirty="0">
                <a:latin typeface="Calibri" panose="020F0502020204030204" pitchFamily="34" charset="0"/>
              </a:rPr>
              <a:t>  find ice sheet initial state that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Matches observations (e.g., </a:t>
            </a:r>
            <a:r>
              <a:rPr lang="en-US" dirty="0" smtClean="0">
                <a:latin typeface="Calibri" panose="020F0502020204030204" pitchFamily="34" charset="0"/>
              </a:rPr>
              <a:t>surf. </a:t>
            </a:r>
            <a:r>
              <a:rPr lang="en-US" dirty="0">
                <a:latin typeface="Calibri" panose="020F0502020204030204" pitchFamily="34" charset="0"/>
              </a:rPr>
              <a:t>v</a:t>
            </a:r>
            <a:r>
              <a:rPr lang="en-US" dirty="0" smtClean="0">
                <a:latin typeface="Calibri" panose="020F0502020204030204" pitchFamily="34" charset="0"/>
              </a:rPr>
              <a:t>el., temp., </a:t>
            </a:r>
            <a:r>
              <a:rPr lang="en-US" dirty="0">
                <a:latin typeface="Calibri" panose="020F0502020204030204" pitchFamily="34" charset="0"/>
              </a:rPr>
              <a:t>etc.)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Matches present-day geometry (elevation, thickness).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Is in “equilibrium” with climate </a:t>
            </a:r>
            <a:r>
              <a:rPr lang="en-US" dirty="0" err="1">
                <a:latin typeface="Calibri" panose="020F0502020204030204" pitchFamily="34" charset="0"/>
              </a:rPr>
              <a:t>forcings</a:t>
            </a:r>
            <a:r>
              <a:rPr lang="en-US" dirty="0">
                <a:latin typeface="Calibri" panose="020F0502020204030204" pitchFamily="34" charset="0"/>
              </a:rPr>
              <a:t> (SMB).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867400" y="3149949"/>
                <a:ext cx="3124200" cy="92333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latin typeface="Calibri" panose="020F0502020204030204" pitchFamily="34" charset="0"/>
                  </a:rPr>
                  <a:t>Unknown/uncertain </a:t>
                </a:r>
                <a:r>
                  <a:rPr lang="en-US" b="1" dirty="0">
                    <a:latin typeface="Calibri" panose="020F0502020204030204" pitchFamily="34" charset="0"/>
                  </a:rPr>
                  <a:t>variables</a:t>
                </a:r>
                <a:r>
                  <a:rPr lang="en-US" dirty="0">
                    <a:latin typeface="Calibri" panose="020F0502020204030204" pitchFamily="34" charset="0"/>
                  </a:rPr>
                  <a:t>: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</a:rPr>
                  <a:t>Basal friction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/>
                        <a:ea typeface="Cambria Math"/>
                      </a:rPr>
                      <m:t>β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).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</a:rPr>
                  <a:t>Thickness (</a:t>
                </a:r>
                <a:r>
                  <a:rPr lang="en-US" i="1" dirty="0">
                    <a:latin typeface="Calibri" panose="020F0502020204030204" pitchFamily="34" charset="0"/>
                  </a:rPr>
                  <a:t>H</a:t>
                </a:r>
                <a:r>
                  <a:rPr lang="en-US" dirty="0" smtClean="0">
                    <a:latin typeface="Calibri" panose="020F0502020204030204" pitchFamily="34" charset="0"/>
                  </a:rPr>
                  <a:t>).</a:t>
                </a:r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7400" y="3149949"/>
                <a:ext cx="3124200" cy="923330"/>
              </a:xfrm>
              <a:prstGeom prst="rect">
                <a:avLst/>
              </a:prstGeom>
              <a:blipFill>
                <a:blip r:embed="rId4"/>
                <a:stretch>
                  <a:fillRect l="-1556" t="-3268" r="-1167" b="-915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181100" y="5943600"/>
                <a:ext cx="6477000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i="1" dirty="0">
                    <a:latin typeface="Calibri" panose="020F0502020204030204" pitchFamily="34" charset="0"/>
                  </a:rPr>
                  <a:t> </a:t>
                </a:r>
                <a:r>
                  <a:rPr lang="en-US" i="1" dirty="0" smtClean="0">
                    <a:latin typeface="Calibri" panose="020F0502020204030204" pitchFamily="34" charset="0"/>
                  </a:rPr>
                  <a:t>significantly reduces non-physical </a:t>
                </a:r>
                <a:r>
                  <a:rPr lang="en-US" i="1" dirty="0">
                    <a:latin typeface="Calibri" panose="020F0502020204030204" pitchFamily="34" charset="0"/>
                  </a:rPr>
                  <a:t>model </a:t>
                </a:r>
                <a:r>
                  <a:rPr lang="en-US" i="1" dirty="0" smtClean="0">
                    <a:latin typeface="Calibri" panose="020F0502020204030204" pitchFamily="34" charset="0"/>
                  </a:rPr>
                  <a:t>transients</a:t>
                </a:r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1100" y="5943600"/>
                <a:ext cx="6477000" cy="369332"/>
              </a:xfrm>
              <a:prstGeom prst="rect">
                <a:avLst/>
              </a:prstGeom>
              <a:blipFill>
                <a:blip r:embed="rId5"/>
                <a:stretch>
                  <a:fillRect t="-6349" b="-2222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9293" y="6553200"/>
            <a:ext cx="518531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solidFill>
                  <a:schemeClr val="bg1"/>
                </a:solidFill>
                <a:latin typeface="Calibri" panose="020F0502020204030204" pitchFamily="34" charset="0"/>
              </a:rPr>
              <a:t>*See talk by Mauro Perego.</a:t>
            </a:r>
            <a:endParaRPr lang="en-US" sz="17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594683"/>
            <a:ext cx="1447800" cy="64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313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" y="-76200"/>
            <a:ext cx="8991600" cy="1261646"/>
          </a:xfrm>
        </p:spPr>
        <p:txBody>
          <a:bodyPr/>
          <a:lstStyle/>
          <a:p>
            <a:pPr algn="l"/>
            <a:r>
              <a:rPr lang="en-US" sz="3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Deterministic Inversion: 1km Greenland </a:t>
            </a:r>
            <a:br>
              <a:rPr lang="en-US" sz="3600" dirty="0" smtClean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en-US" sz="3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Initial 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</a:rPr>
              <a:t>C</a:t>
            </a:r>
            <a:r>
              <a:rPr lang="en-US" sz="3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ondition*</a:t>
            </a:r>
            <a:endParaRPr lang="en-US" sz="3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Picture 9" descr="figure1-full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17041"/>
            <a:ext cx="8791976" cy="490381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010" y="6504057"/>
            <a:ext cx="85344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solidFill>
                  <a:schemeClr val="bg1"/>
                </a:solidFill>
                <a:latin typeface="Calibri" panose="020F0502020204030204" pitchFamily="34" charset="0"/>
              </a:rPr>
              <a:t>*This initial condition was used for validation study, discussed later in the talk.</a:t>
            </a:r>
            <a:endParaRPr lang="en-US" sz="17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893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"/>
            <a:ext cx="8229600" cy="952458"/>
          </a:xfrm>
        </p:spPr>
        <p:txBody>
          <a:bodyPr/>
          <a:lstStyle/>
          <a:p>
            <a:r>
              <a:rPr lang="en-US" sz="3600" dirty="0" smtClean="0">
                <a:latin typeface="Calibri" panose="020F0502020204030204" pitchFamily="34" charset="0"/>
              </a:rPr>
              <a:t>Sandia’s Role in PISCEES</a:t>
            </a:r>
            <a:endParaRPr lang="en-US" sz="3600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57199" y="885784"/>
                <a:ext cx="8354291" cy="646331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lvl="1" algn="ctr" eaLnBrk="1" hangingPunct="1"/>
                <a:r>
                  <a:rPr lang="en-US" b="1" u="sng" dirty="0" smtClean="0">
                    <a:latin typeface="Calibri" panose="020F0502020204030204" pitchFamily="34" charset="0"/>
                  </a:rPr>
                  <a:t>Sandia’s Role in the PISCEES Project</a:t>
                </a:r>
                <a:r>
                  <a:rPr lang="en-US" b="1" dirty="0" smtClean="0">
                    <a:latin typeface="Calibri" panose="020F0502020204030204" pitchFamily="34" charset="0"/>
                  </a:rPr>
                  <a:t>: </a:t>
                </a:r>
                <a:r>
                  <a:rPr lang="en-US" dirty="0" smtClean="0">
                    <a:latin typeface="Calibri" panose="020F0502020204030204" pitchFamily="34" charset="0"/>
                  </a:rPr>
                  <a:t>to </a:t>
                </a:r>
                <a:r>
                  <a:rPr lang="en-US" b="1" dirty="0" smtClean="0">
                    <a:latin typeface="Calibri" panose="020F0502020204030204" pitchFamily="34" charset="0"/>
                  </a:rPr>
                  <a:t>develop</a:t>
                </a:r>
                <a:r>
                  <a:rPr lang="en-US" dirty="0" smtClean="0">
                    <a:latin typeface="Calibri" panose="020F0502020204030204" pitchFamily="34" charset="0"/>
                  </a:rPr>
                  <a:t> </a:t>
                </a:r>
                <a:r>
                  <a:rPr lang="en-US" dirty="0">
                    <a:latin typeface="Calibri" panose="020F0502020204030204" pitchFamily="34" charset="0"/>
                  </a:rPr>
                  <a:t>and </a:t>
                </a:r>
                <a:r>
                  <a:rPr lang="en-US" b="1" dirty="0">
                    <a:latin typeface="Calibri" panose="020F0502020204030204" pitchFamily="34" charset="0"/>
                  </a:rPr>
                  <a:t>support</a:t>
                </a:r>
                <a:r>
                  <a:rPr lang="en-US" dirty="0">
                    <a:latin typeface="Calibri" panose="020F0502020204030204" pitchFamily="34" charset="0"/>
                  </a:rPr>
                  <a:t> </a:t>
                </a:r>
                <a:r>
                  <a:rPr lang="en-US" dirty="0" smtClean="0">
                    <a:latin typeface="Calibri" panose="020F0502020204030204" pitchFamily="34" charset="0"/>
                  </a:rPr>
                  <a:t>a robust and scalable land ice solver based on the “First-Order” (FO) Stokes equations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→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i="1" dirty="0" smtClean="0">
                    <a:latin typeface="Calibri" panose="020F0502020204030204" pitchFamily="34" charset="0"/>
                  </a:rPr>
                  <a:t>Albany/FELIX*</a:t>
                </a:r>
                <a:endParaRPr lang="en-US" b="1" i="1" dirty="0" smtClean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199" y="885784"/>
                <a:ext cx="8354291" cy="646331"/>
              </a:xfrm>
              <a:prstGeom prst="rect">
                <a:avLst/>
              </a:prstGeom>
              <a:blipFill>
                <a:blip r:embed="rId3"/>
                <a:stretch>
                  <a:fillRect l="-438" t="-4717" r="-1022" b="-1415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0" y="1693444"/>
            <a:ext cx="3988096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Calibri" panose="020F0502020204030204" pitchFamily="34" charset="0"/>
              </a:rPr>
              <a:t> </a:t>
            </a:r>
            <a:r>
              <a:rPr lang="en-US" b="1" u="sng" dirty="0" smtClean="0">
                <a:latin typeface="Calibri" panose="020F0502020204030204" pitchFamily="34" charset="0"/>
              </a:rPr>
              <a:t>Requirements for </a:t>
            </a:r>
            <a:r>
              <a:rPr lang="en-US" b="1" i="1" u="sng" dirty="0" smtClean="0">
                <a:latin typeface="Calibri" panose="020F0502020204030204" pitchFamily="34" charset="0"/>
              </a:rPr>
              <a:t>Albany/FELIX</a:t>
            </a:r>
            <a:r>
              <a:rPr lang="en-US" b="1" u="sng" dirty="0" smtClean="0">
                <a:latin typeface="Calibri" panose="020F0502020204030204" pitchFamily="34" charset="0"/>
              </a:rPr>
              <a:t>: </a:t>
            </a:r>
          </a:p>
          <a:p>
            <a:endParaRPr lang="en-US" sz="1000" dirty="0" smtClean="0">
              <a:latin typeface="Calibri" panose="020F0502020204030204" pitchFamily="34" charset="0"/>
            </a:endParaRPr>
          </a:p>
          <a:p>
            <a:pPr marL="452438" lvl="1" indent="-220663">
              <a:buFont typeface="Arial"/>
              <a:buChar char="•"/>
            </a:pPr>
            <a:r>
              <a:rPr lang="en-US" b="1" i="1" dirty="0" smtClean="0">
                <a:latin typeface="Calibri" panose="020F0502020204030204" pitchFamily="34" charset="0"/>
              </a:rPr>
              <a:t>Unstructured grid </a:t>
            </a:r>
            <a:r>
              <a:rPr lang="en-US" dirty="0" smtClean="0">
                <a:latin typeface="Calibri" panose="020F0502020204030204" pitchFamily="34" charset="0"/>
              </a:rPr>
              <a:t>finite elements.</a:t>
            </a:r>
          </a:p>
          <a:p>
            <a:pPr marL="452438" lvl="1" indent="-220663">
              <a:buFont typeface="Arial"/>
              <a:buChar char="•"/>
            </a:pPr>
            <a:r>
              <a:rPr lang="en-US" b="1" i="1" dirty="0" smtClean="0">
                <a:latin typeface="Calibri" panose="020F0502020204030204" pitchFamily="34" charset="0"/>
              </a:rPr>
              <a:t>Scalable, fast </a:t>
            </a:r>
            <a:r>
              <a:rPr lang="en-US" dirty="0" smtClean="0">
                <a:latin typeface="Calibri" panose="020F0502020204030204" pitchFamily="34" charset="0"/>
              </a:rPr>
              <a:t>and</a:t>
            </a:r>
            <a:r>
              <a:rPr lang="en-US" b="1" i="1" dirty="0" smtClean="0">
                <a:latin typeface="Calibri" panose="020F0502020204030204" pitchFamily="34" charset="0"/>
              </a:rPr>
              <a:t> robust.</a:t>
            </a:r>
            <a:endParaRPr lang="en-US" sz="500" b="1" i="1" dirty="0" smtClean="0">
              <a:latin typeface="Calibri" panose="020F0502020204030204" pitchFamily="34" charset="0"/>
            </a:endParaRPr>
          </a:p>
          <a:p>
            <a:pPr marL="452438" lvl="1" indent="-220663">
              <a:buFont typeface="Arial"/>
              <a:buChar char="•"/>
            </a:pPr>
            <a:r>
              <a:rPr lang="en-US" b="1" i="1" dirty="0" smtClean="0">
                <a:latin typeface="Calibri" panose="020F0502020204030204" pitchFamily="34" charset="0"/>
              </a:rPr>
              <a:t>Verified </a:t>
            </a:r>
            <a:r>
              <a:rPr lang="en-US" dirty="0" smtClean="0">
                <a:latin typeface="Calibri" panose="020F0502020204030204" pitchFamily="34" charset="0"/>
              </a:rPr>
              <a:t>and</a:t>
            </a:r>
            <a:r>
              <a:rPr lang="en-US" i="1" dirty="0" smtClean="0">
                <a:latin typeface="Calibri" panose="020F0502020204030204" pitchFamily="34" charset="0"/>
              </a:rPr>
              <a:t> </a:t>
            </a:r>
            <a:r>
              <a:rPr lang="en-US" b="1" i="1" dirty="0" smtClean="0">
                <a:latin typeface="Calibri" panose="020F0502020204030204" pitchFamily="34" charset="0"/>
              </a:rPr>
              <a:t>validated.</a:t>
            </a:r>
          </a:p>
          <a:p>
            <a:pPr marL="452438" lvl="1" indent="-220663">
              <a:buFont typeface="Arial"/>
              <a:buChar char="•"/>
            </a:pPr>
            <a:r>
              <a:rPr lang="en-US" b="1" i="1" dirty="0" smtClean="0">
                <a:latin typeface="Calibri" panose="020F0502020204030204" pitchFamily="34" charset="0"/>
              </a:rPr>
              <a:t>Portable </a:t>
            </a:r>
            <a:r>
              <a:rPr lang="en-US" dirty="0" smtClean="0">
                <a:latin typeface="Calibri" panose="020F0502020204030204" pitchFamily="34" charset="0"/>
              </a:rPr>
              <a:t>to new/emerging architecture machines (multi-core, many-core, GPU).</a:t>
            </a:r>
          </a:p>
          <a:p>
            <a:pPr marL="452438" lvl="1" indent="-220663">
              <a:buFont typeface="Arial"/>
              <a:buChar char="•"/>
            </a:pPr>
            <a:r>
              <a:rPr lang="en-US" b="1" i="1" dirty="0">
                <a:latin typeface="Calibri" panose="020F0502020204030204" pitchFamily="34" charset="0"/>
              </a:rPr>
              <a:t>Advanced analysis </a:t>
            </a:r>
            <a:r>
              <a:rPr lang="en-US" dirty="0">
                <a:latin typeface="Calibri" panose="020F0502020204030204" pitchFamily="34" charset="0"/>
              </a:rPr>
              <a:t>capabilities</a:t>
            </a:r>
            <a:r>
              <a:rPr lang="en-US" dirty="0" smtClean="0">
                <a:latin typeface="Calibri" panose="020F0502020204030204" pitchFamily="34" charset="0"/>
              </a:rPr>
              <a:t>: deterministic inversion, calibration, uncertainty quantification.</a:t>
            </a:r>
            <a:endParaRPr lang="en-US" sz="500" dirty="0">
              <a:latin typeface="Calibri" panose="020F0502020204030204" pitchFamily="34" charset="0"/>
            </a:endParaRPr>
          </a:p>
        </p:txBody>
      </p:sp>
      <p:pic>
        <p:nvPicPr>
          <p:cNvPr id="14" name="Picture 13" descr="FelixFO-GIS&amp;AIS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156" y="1659872"/>
            <a:ext cx="5296894" cy="40874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0746" y="6023588"/>
            <a:ext cx="551092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alibri" panose="020F0502020204030204" pitchFamily="34" charset="0"/>
              </a:rPr>
              <a:t>*Finite Elements for Land Ice </a:t>
            </a:r>
            <a:r>
              <a:rPr lang="en-US" sz="1400" dirty="0" err="1" smtClean="0">
                <a:latin typeface="Calibri" panose="020F0502020204030204" pitchFamily="34" charset="0"/>
              </a:rPr>
              <a:t>eXperiments</a:t>
            </a:r>
            <a:endParaRPr lang="en-US" sz="1400" dirty="0">
              <a:latin typeface="Calibri" panose="020F0502020204030204" pitchFamily="34" charset="0"/>
            </a:endParaRPr>
          </a:p>
        </p:txBody>
      </p:sp>
      <p:pic>
        <p:nvPicPr>
          <p:cNvPr id="10" name="Picture 1" descr="image0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847" y="5787682"/>
            <a:ext cx="1305785" cy="681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624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57400" y="1715869"/>
            <a:ext cx="563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Calibri" panose="020F0502020204030204" pitchFamily="34" charset="0"/>
              </a:rPr>
              <a:t>Uncertainty Quantification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606800"/>
            <a:ext cx="3384881" cy="24765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599" y="3606800"/>
            <a:ext cx="3714753" cy="247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07403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5" name="Text Box 3"/>
          <p:cNvSpPr txBox="1">
            <a:spLocks noChangeArrowheads="1"/>
          </p:cNvSpPr>
          <p:nvPr/>
        </p:nvSpPr>
        <p:spPr bwMode="auto">
          <a:xfrm>
            <a:off x="76200" y="152400"/>
            <a:ext cx="708854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dirty="0" smtClean="0">
                <a:latin typeface="Calibri" pitchFamily="34" charset="0"/>
                <a:ea typeface="ＭＳ Ｐゴシック" charset="0"/>
              </a:rPr>
              <a:t>Uncertainty Quantification Workflow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19200" y="875585"/>
            <a:ext cx="6019800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alibri" panose="020F0502020204030204" pitchFamily="34" charset="0"/>
              </a:rPr>
              <a:t>Goal: </a:t>
            </a:r>
            <a:r>
              <a:rPr lang="en-US" dirty="0" smtClean="0">
                <a:latin typeface="Calibri" panose="020F0502020204030204" pitchFamily="34" charset="0"/>
              </a:rPr>
              <a:t>Uncertainty Quantification in 21</a:t>
            </a:r>
            <a:r>
              <a:rPr lang="en-US" baseline="30000" dirty="0" smtClean="0">
                <a:latin typeface="Calibri" panose="020F0502020204030204" pitchFamily="34" charset="0"/>
              </a:rPr>
              <a:t>st</a:t>
            </a:r>
            <a:r>
              <a:rPr lang="en-US" dirty="0" smtClean="0">
                <a:latin typeface="Calibri" panose="020F0502020204030204" pitchFamily="34" charset="0"/>
              </a:rPr>
              <a:t> century sea level (</a:t>
            </a:r>
            <a:r>
              <a:rPr lang="en-US" dirty="0" err="1" smtClean="0">
                <a:latin typeface="Calibri" panose="020F0502020204030204" pitchFamily="34" charset="0"/>
              </a:rPr>
              <a:t>QoI</a:t>
            </a:r>
            <a:r>
              <a:rPr lang="en-US" dirty="0" smtClean="0">
                <a:latin typeface="Calibri" panose="020F0502020204030204" pitchFamily="34" charset="0"/>
              </a:rPr>
              <a:t>)</a:t>
            </a:r>
            <a:endParaRPr lang="en-US" b="1" i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353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5" name="Text Box 3"/>
          <p:cNvSpPr txBox="1">
            <a:spLocks noChangeArrowheads="1"/>
          </p:cNvSpPr>
          <p:nvPr/>
        </p:nvSpPr>
        <p:spPr bwMode="auto">
          <a:xfrm>
            <a:off x="76200" y="152400"/>
            <a:ext cx="708854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dirty="0" smtClean="0">
                <a:latin typeface="Calibri" pitchFamily="34" charset="0"/>
                <a:ea typeface="ＭＳ Ｐゴシック" charset="0"/>
              </a:rPr>
              <a:t>Uncertainty Quantification Workflow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19200" y="875585"/>
            <a:ext cx="6019800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alibri" panose="020F0502020204030204" pitchFamily="34" charset="0"/>
              </a:rPr>
              <a:t>Goal: </a:t>
            </a:r>
            <a:r>
              <a:rPr lang="en-US" dirty="0" smtClean="0">
                <a:latin typeface="Calibri" panose="020F0502020204030204" pitchFamily="34" charset="0"/>
              </a:rPr>
              <a:t>Uncertainty Quantification in 21</a:t>
            </a:r>
            <a:r>
              <a:rPr lang="en-US" baseline="30000" dirty="0" smtClean="0">
                <a:latin typeface="Calibri" panose="020F0502020204030204" pitchFamily="34" charset="0"/>
              </a:rPr>
              <a:t>st</a:t>
            </a:r>
            <a:r>
              <a:rPr lang="en-US" dirty="0" smtClean="0">
                <a:latin typeface="Calibri" panose="020F0502020204030204" pitchFamily="34" charset="0"/>
              </a:rPr>
              <a:t> century sea level (</a:t>
            </a:r>
            <a:r>
              <a:rPr lang="en-US" dirty="0" err="1" smtClean="0">
                <a:latin typeface="Calibri" panose="020F0502020204030204" pitchFamily="34" charset="0"/>
              </a:rPr>
              <a:t>QoI</a:t>
            </a:r>
            <a:r>
              <a:rPr lang="en-US" dirty="0" smtClean="0">
                <a:latin typeface="Calibri" panose="020F0502020204030204" pitchFamily="34" charset="0"/>
              </a:rPr>
              <a:t>)</a:t>
            </a:r>
            <a:endParaRPr lang="en-US" b="1" i="1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76200" y="1371600"/>
                <a:ext cx="8974667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i="1" u="sng" dirty="0">
                    <a:latin typeface="Calibri" panose="020F0502020204030204" pitchFamily="34" charset="0"/>
                  </a:rPr>
                  <a:t>Sources of uncertainty</a:t>
                </a:r>
                <a:r>
                  <a:rPr lang="en-US" i="1" u="sng" dirty="0">
                    <a:latin typeface="Calibri" panose="020F0502020204030204" pitchFamily="34" charset="0"/>
                  </a:rPr>
                  <a:t>:</a:t>
                </a:r>
                <a:r>
                  <a:rPr lang="en-US" dirty="0">
                    <a:latin typeface="Calibri" panose="020F0502020204030204" pitchFamily="34" charset="0"/>
                  </a:rPr>
                  <a:t> climate </a:t>
                </a:r>
                <a:r>
                  <a:rPr lang="en-US" dirty="0" err="1">
                    <a:latin typeface="Calibri" panose="020F0502020204030204" pitchFamily="34" charset="0"/>
                  </a:rPr>
                  <a:t>forcings</a:t>
                </a:r>
                <a:r>
                  <a:rPr lang="en-US" dirty="0">
                    <a:latin typeface="Calibri" panose="020F0502020204030204" pitchFamily="34" charset="0"/>
                  </a:rPr>
                  <a:t> (e.g., surface mass balance), basal friction 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𝛽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), bedrock topography, geothermal heat flux, model parameters (e.g., </a:t>
                </a:r>
                <a:r>
                  <a:rPr lang="en-US" dirty="0" smtClean="0">
                    <a:latin typeface="Calibri" panose="020F0502020204030204" pitchFamily="34" charset="0"/>
                  </a:rPr>
                  <a:t>Glen’s </a:t>
                </a:r>
                <a:r>
                  <a:rPr lang="en-US" dirty="0">
                    <a:latin typeface="Calibri" panose="020F0502020204030204" pitchFamily="34" charset="0"/>
                  </a:rPr>
                  <a:t>law exponent).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1371600"/>
                <a:ext cx="8974667" cy="923330"/>
              </a:xfrm>
              <a:prstGeom prst="rect">
                <a:avLst/>
              </a:prstGeom>
              <a:blipFill>
                <a:blip r:embed="rId4"/>
                <a:stretch>
                  <a:fillRect l="-476" t="-33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61874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5" name="Text Box 3"/>
          <p:cNvSpPr txBox="1">
            <a:spLocks noChangeArrowheads="1"/>
          </p:cNvSpPr>
          <p:nvPr/>
        </p:nvSpPr>
        <p:spPr bwMode="auto">
          <a:xfrm>
            <a:off x="76200" y="152400"/>
            <a:ext cx="708854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dirty="0" smtClean="0">
                <a:latin typeface="Calibri" pitchFamily="34" charset="0"/>
                <a:ea typeface="ＭＳ Ｐゴシック" charset="0"/>
              </a:rPr>
              <a:t>Uncertainty Quantification Workflow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19200" y="875585"/>
            <a:ext cx="6019800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alibri" panose="020F0502020204030204" pitchFamily="34" charset="0"/>
              </a:rPr>
              <a:t>Goal: </a:t>
            </a:r>
            <a:r>
              <a:rPr lang="en-US" dirty="0" smtClean="0">
                <a:latin typeface="Calibri" panose="020F0502020204030204" pitchFamily="34" charset="0"/>
              </a:rPr>
              <a:t>Uncertainty Quantification in 21</a:t>
            </a:r>
            <a:r>
              <a:rPr lang="en-US" baseline="30000" dirty="0" smtClean="0">
                <a:latin typeface="Calibri" panose="020F0502020204030204" pitchFamily="34" charset="0"/>
              </a:rPr>
              <a:t>st</a:t>
            </a:r>
            <a:r>
              <a:rPr lang="en-US" dirty="0" smtClean="0">
                <a:latin typeface="Calibri" panose="020F0502020204030204" pitchFamily="34" charset="0"/>
              </a:rPr>
              <a:t> century sea level (</a:t>
            </a:r>
            <a:r>
              <a:rPr lang="en-US" dirty="0" err="1" smtClean="0">
                <a:latin typeface="Calibri" panose="020F0502020204030204" pitchFamily="34" charset="0"/>
              </a:rPr>
              <a:t>QoI</a:t>
            </a:r>
            <a:r>
              <a:rPr lang="en-US" dirty="0" smtClean="0">
                <a:latin typeface="Calibri" panose="020F0502020204030204" pitchFamily="34" charset="0"/>
              </a:rPr>
              <a:t>)</a:t>
            </a:r>
            <a:endParaRPr lang="en-US" b="1" i="1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609600" y="2145268"/>
                <a:ext cx="7666567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 marL="0" lvl="1" algn="ctr"/>
                <a:r>
                  <a:rPr lang="en-US" dirty="0" smtClean="0">
                    <a:latin typeface="Calibri" panose="020F0502020204030204" pitchFamily="34" charset="0"/>
                  </a:rPr>
                  <a:t>As a first step, we focus on effect of uncertainty in </a:t>
                </a:r>
                <a:r>
                  <a:rPr lang="en-US" b="1" dirty="0" smtClean="0">
                    <a:latin typeface="Calibri" panose="020F0502020204030204" pitchFamily="34" charset="0"/>
                  </a:rPr>
                  <a:t>basal friction (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  <a:ea typeface="Cambria Math"/>
                      </a:rPr>
                      <m:t>𝜷</m:t>
                    </m:r>
                  </m:oMath>
                </a14:m>
                <a:r>
                  <a:rPr lang="en-US" b="1" dirty="0" smtClean="0">
                    <a:latin typeface="Calibri" panose="020F0502020204030204" pitchFamily="34" charset="0"/>
                  </a:rPr>
                  <a:t>) </a:t>
                </a:r>
                <a:r>
                  <a:rPr lang="en-US" dirty="0" smtClean="0">
                    <a:latin typeface="Calibri" panose="020F0502020204030204" pitchFamily="34" charset="0"/>
                  </a:rPr>
                  <a:t>only. </a:t>
                </a:r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2145268"/>
                <a:ext cx="7666567" cy="369332"/>
              </a:xfrm>
              <a:prstGeom prst="rect">
                <a:avLst/>
              </a:prstGeom>
              <a:blipFill>
                <a:blip r:embed="rId3"/>
                <a:stretch>
                  <a:fillRect t="-9836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76200" y="1371600"/>
                <a:ext cx="8974667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i="1" u="sng" dirty="0">
                    <a:latin typeface="Calibri" panose="020F0502020204030204" pitchFamily="34" charset="0"/>
                  </a:rPr>
                  <a:t>Sources of uncertainty</a:t>
                </a:r>
                <a:r>
                  <a:rPr lang="en-US" i="1" u="sng" dirty="0">
                    <a:latin typeface="Calibri" panose="020F0502020204030204" pitchFamily="34" charset="0"/>
                  </a:rPr>
                  <a:t>:</a:t>
                </a:r>
                <a:r>
                  <a:rPr lang="en-US" dirty="0">
                    <a:latin typeface="Calibri" panose="020F0502020204030204" pitchFamily="34" charset="0"/>
                  </a:rPr>
                  <a:t> climate </a:t>
                </a:r>
                <a:r>
                  <a:rPr lang="en-US" dirty="0" err="1">
                    <a:latin typeface="Calibri" panose="020F0502020204030204" pitchFamily="34" charset="0"/>
                  </a:rPr>
                  <a:t>forcings</a:t>
                </a:r>
                <a:r>
                  <a:rPr lang="en-US" dirty="0">
                    <a:latin typeface="Calibri" panose="020F0502020204030204" pitchFamily="34" charset="0"/>
                  </a:rPr>
                  <a:t> (e.g., surface mass balance), basal friction 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𝛽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), bedrock topography, geothermal heat flux, model parameters (e.g., </a:t>
                </a:r>
                <a:r>
                  <a:rPr lang="en-US" dirty="0" smtClean="0">
                    <a:latin typeface="Calibri" panose="020F0502020204030204" pitchFamily="34" charset="0"/>
                  </a:rPr>
                  <a:t>Glen’s </a:t>
                </a:r>
                <a:r>
                  <a:rPr lang="en-US" dirty="0">
                    <a:latin typeface="Calibri" panose="020F0502020204030204" pitchFamily="34" charset="0"/>
                  </a:rPr>
                  <a:t>law exponent).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1371600"/>
                <a:ext cx="8974667" cy="923330"/>
              </a:xfrm>
              <a:prstGeom prst="rect">
                <a:avLst/>
              </a:prstGeom>
              <a:blipFill>
                <a:blip r:embed="rId4"/>
                <a:stretch>
                  <a:fillRect l="-476" t="-33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82656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5" name="Text Box 3"/>
          <p:cNvSpPr txBox="1">
            <a:spLocks noChangeArrowheads="1"/>
          </p:cNvSpPr>
          <p:nvPr/>
        </p:nvSpPr>
        <p:spPr bwMode="auto">
          <a:xfrm>
            <a:off x="76200" y="152400"/>
            <a:ext cx="708854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dirty="0" smtClean="0">
                <a:latin typeface="Calibri" pitchFamily="34" charset="0"/>
                <a:ea typeface="ＭＳ Ｐゴシック" charset="0"/>
              </a:rPr>
              <a:t>Uncertainty Quantification Workflow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19200" y="875585"/>
            <a:ext cx="6019800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alibri" panose="020F0502020204030204" pitchFamily="34" charset="0"/>
              </a:rPr>
              <a:t>Goal: </a:t>
            </a:r>
            <a:r>
              <a:rPr lang="en-US" dirty="0" smtClean="0">
                <a:latin typeface="Calibri" panose="020F0502020204030204" pitchFamily="34" charset="0"/>
              </a:rPr>
              <a:t>Uncertainty Quantification in 21</a:t>
            </a:r>
            <a:r>
              <a:rPr lang="en-US" baseline="30000" dirty="0" smtClean="0">
                <a:latin typeface="Calibri" panose="020F0502020204030204" pitchFamily="34" charset="0"/>
              </a:rPr>
              <a:t>st</a:t>
            </a:r>
            <a:r>
              <a:rPr lang="en-US" dirty="0" smtClean="0">
                <a:latin typeface="Calibri" panose="020F0502020204030204" pitchFamily="34" charset="0"/>
              </a:rPr>
              <a:t> century sea level (</a:t>
            </a:r>
            <a:r>
              <a:rPr lang="en-US" dirty="0" err="1" smtClean="0">
                <a:latin typeface="Calibri" panose="020F0502020204030204" pitchFamily="34" charset="0"/>
              </a:rPr>
              <a:t>QoI</a:t>
            </a:r>
            <a:r>
              <a:rPr lang="en-US" dirty="0" smtClean="0">
                <a:latin typeface="Calibri" panose="020F0502020204030204" pitchFamily="34" charset="0"/>
              </a:rPr>
              <a:t>)</a:t>
            </a:r>
            <a:endParaRPr lang="en-US" b="1" i="1" dirty="0">
              <a:latin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" y="1143000"/>
            <a:ext cx="6244167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i="1" u="sng" dirty="0" smtClean="0">
              <a:latin typeface="Calibri" panose="020F0502020204030204" pitchFamily="34" charset="0"/>
            </a:endParaRPr>
          </a:p>
          <a:p>
            <a:endParaRPr lang="en-US" b="1" i="1" u="sng" dirty="0">
              <a:latin typeface="Calibri" panose="020F0502020204030204" pitchFamily="34" charset="0"/>
            </a:endParaRPr>
          </a:p>
          <a:p>
            <a:endParaRPr lang="en-US" b="1" i="1" u="sng" dirty="0" smtClean="0">
              <a:latin typeface="Calibri" panose="020F0502020204030204" pitchFamily="34" charset="0"/>
            </a:endParaRPr>
          </a:p>
          <a:p>
            <a:endParaRPr lang="en-US" b="1" i="1" u="sng" dirty="0" smtClean="0">
              <a:latin typeface="Calibri" panose="020F0502020204030204" pitchFamily="34" charset="0"/>
            </a:endParaRPr>
          </a:p>
          <a:p>
            <a:endParaRPr lang="en-US" b="1" i="1" u="sng" dirty="0">
              <a:latin typeface="Calibri" panose="020F0502020204030204" pitchFamily="34" charset="0"/>
            </a:endParaRPr>
          </a:p>
          <a:p>
            <a:endParaRPr lang="en-US" b="1" i="1" u="sng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u="sng" dirty="0" smtClean="0">
                <a:latin typeface="Calibri" panose="020F0502020204030204" pitchFamily="34" charset="0"/>
              </a:rPr>
              <a:t>3 Stage UQ Workflow Process:</a:t>
            </a:r>
          </a:p>
          <a:p>
            <a:endParaRPr lang="en-US" b="1" dirty="0" smtClean="0">
              <a:latin typeface="Calibri" panose="020F0502020204030204" pitchFamily="34" charset="0"/>
            </a:endParaRPr>
          </a:p>
          <a:p>
            <a:pPr marL="800100" lvl="1" indent="-342900">
              <a:buAutoNum type="arabicPeriod"/>
            </a:pPr>
            <a:r>
              <a:rPr lang="en-US" b="1" dirty="0" smtClean="0">
                <a:latin typeface="Calibri" panose="020F0502020204030204" pitchFamily="34" charset="0"/>
              </a:rPr>
              <a:t>Deterministic inversion: </a:t>
            </a:r>
            <a:r>
              <a:rPr lang="en-US" dirty="0" smtClean="0">
                <a:latin typeface="Calibri" panose="020F0502020204030204" pitchFamily="34" charset="0"/>
              </a:rPr>
              <a:t>perform </a:t>
            </a:r>
            <a:r>
              <a:rPr lang="en-US" dirty="0" err="1" smtClean="0">
                <a:latin typeface="Calibri" panose="020F0502020204030204" pitchFamily="34" charset="0"/>
              </a:rPr>
              <a:t>adjoint</a:t>
            </a:r>
            <a:r>
              <a:rPr lang="en-US" dirty="0" smtClean="0">
                <a:latin typeface="Calibri" panose="020F0502020204030204" pitchFamily="34" charset="0"/>
              </a:rPr>
              <a:t>-based deterministic inversion to estimate initial ice sheet state (i.e., characterize the present state of the ice sheet to be used for performing prediction runs).</a:t>
            </a:r>
          </a:p>
          <a:p>
            <a:pPr marL="800100" lvl="1" indent="-342900">
              <a:buFontTx/>
              <a:buAutoNum type="arabicPeriod"/>
            </a:pPr>
            <a:r>
              <a:rPr lang="en-US" b="1" dirty="0" smtClean="0">
                <a:latin typeface="Calibri" panose="020F0502020204030204" pitchFamily="34" charset="0"/>
              </a:rPr>
              <a:t>Bayesian calibration</a:t>
            </a:r>
            <a:r>
              <a:rPr lang="en-US" b="1" dirty="0">
                <a:latin typeface="Calibri" panose="020F0502020204030204" pitchFamily="34" charset="0"/>
              </a:rPr>
              <a:t>:</a:t>
            </a:r>
            <a:r>
              <a:rPr lang="en-US" dirty="0">
                <a:latin typeface="Calibri" panose="020F0502020204030204" pitchFamily="34" charset="0"/>
              </a:rPr>
              <a:t> construct the posterior distribution using Markov Chain Monte Carlo (MCMC) run on an emulator of the forward model. </a:t>
            </a:r>
            <a:endParaRPr lang="en-US" dirty="0" smtClean="0">
              <a:latin typeface="Calibri" panose="020F0502020204030204" pitchFamily="34" charset="0"/>
            </a:endParaRPr>
          </a:p>
          <a:p>
            <a:pPr marL="800100" lvl="1" indent="-342900">
              <a:buFontTx/>
              <a:buAutoNum type="arabicPeriod"/>
            </a:pPr>
            <a:r>
              <a:rPr lang="en-US" b="1" dirty="0">
                <a:latin typeface="Calibri" panose="020F0502020204030204" pitchFamily="34" charset="0"/>
              </a:rPr>
              <a:t>Forward propagation:</a:t>
            </a:r>
            <a:r>
              <a:rPr lang="en-US" dirty="0">
                <a:latin typeface="Calibri" panose="020F0502020204030204" pitchFamily="34" charset="0"/>
              </a:rPr>
              <a:t> sample the obtained distribution and perform ensemble of forward propagation runs to compute the uncertainty in the </a:t>
            </a:r>
            <a:r>
              <a:rPr lang="en-US" dirty="0" err="1">
                <a:latin typeface="Calibri" panose="020F0502020204030204" pitchFamily="34" charset="0"/>
              </a:rPr>
              <a:t>QoI</a:t>
            </a:r>
            <a:r>
              <a:rPr lang="en-US" dirty="0">
                <a:latin typeface="Calibri" panose="020F0502020204030204" pitchFamily="34" charset="0"/>
              </a:rPr>
              <a:t>. </a:t>
            </a:r>
          </a:p>
          <a:p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0" y="3525083"/>
            <a:ext cx="2133600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alibri" pitchFamily="34" charset="0"/>
              </a:rPr>
              <a:t>What are the parameters that render a given set of observations? </a:t>
            </a:r>
            <a:endParaRPr lang="en-US" sz="1600" dirty="0">
              <a:latin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82872" y="4933117"/>
            <a:ext cx="2243667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alibri" pitchFamily="34" charset="0"/>
              </a:rPr>
              <a:t>What is the impact of uncertain parameters in the model on quantities of interest (</a:t>
            </a:r>
            <a:r>
              <a:rPr lang="en-US" sz="1600" dirty="0" err="1" smtClean="0">
                <a:latin typeface="Calibri" pitchFamily="34" charset="0"/>
              </a:rPr>
              <a:t>QoI</a:t>
            </a:r>
            <a:r>
              <a:rPr lang="en-US" sz="1600" dirty="0" smtClean="0">
                <a:latin typeface="Calibri" pitchFamily="34" charset="0"/>
              </a:rPr>
              <a:t>)? </a:t>
            </a:r>
            <a:endParaRPr lang="en-US" sz="1600" dirty="0">
              <a:latin typeface="Calibri" pitchFamily="34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6267441" y="3829883"/>
            <a:ext cx="565159" cy="304800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6267441" y="4398466"/>
            <a:ext cx="565159" cy="402134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6248400" y="5618917"/>
            <a:ext cx="534472" cy="0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609600" y="2145268"/>
                <a:ext cx="7666567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 marL="0" lvl="1" algn="ctr"/>
                <a:r>
                  <a:rPr lang="en-US" dirty="0" smtClean="0">
                    <a:latin typeface="Calibri" panose="020F0502020204030204" pitchFamily="34" charset="0"/>
                  </a:rPr>
                  <a:t>As a first step, we focus on effect of uncertainty in </a:t>
                </a:r>
                <a:r>
                  <a:rPr lang="en-US" b="1" dirty="0" smtClean="0">
                    <a:latin typeface="Calibri" panose="020F0502020204030204" pitchFamily="34" charset="0"/>
                  </a:rPr>
                  <a:t>basal friction (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  <a:ea typeface="Cambria Math"/>
                      </a:rPr>
                      <m:t>𝜷</m:t>
                    </m:r>
                  </m:oMath>
                </a14:m>
                <a:r>
                  <a:rPr lang="en-US" b="1" dirty="0" smtClean="0">
                    <a:latin typeface="Calibri" panose="020F0502020204030204" pitchFamily="34" charset="0"/>
                  </a:rPr>
                  <a:t>) </a:t>
                </a:r>
                <a:r>
                  <a:rPr lang="en-US" dirty="0" smtClean="0">
                    <a:latin typeface="Calibri" panose="020F0502020204030204" pitchFamily="34" charset="0"/>
                  </a:rPr>
                  <a:t>only. </a:t>
                </a:r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2145268"/>
                <a:ext cx="7666567" cy="369332"/>
              </a:xfrm>
              <a:prstGeom prst="rect">
                <a:avLst/>
              </a:prstGeom>
              <a:blipFill>
                <a:blip r:embed="rId3"/>
                <a:stretch>
                  <a:fillRect t="-9836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76200" y="1371600"/>
                <a:ext cx="8974667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i="1" u="sng" dirty="0">
                    <a:latin typeface="Calibri" panose="020F0502020204030204" pitchFamily="34" charset="0"/>
                  </a:rPr>
                  <a:t>Sources of uncertainty</a:t>
                </a:r>
                <a:r>
                  <a:rPr lang="en-US" i="1" u="sng" dirty="0">
                    <a:latin typeface="Calibri" panose="020F0502020204030204" pitchFamily="34" charset="0"/>
                  </a:rPr>
                  <a:t>:</a:t>
                </a:r>
                <a:r>
                  <a:rPr lang="en-US" dirty="0">
                    <a:latin typeface="Calibri" panose="020F0502020204030204" pitchFamily="34" charset="0"/>
                  </a:rPr>
                  <a:t> climate </a:t>
                </a:r>
                <a:r>
                  <a:rPr lang="en-US" dirty="0" err="1">
                    <a:latin typeface="Calibri" panose="020F0502020204030204" pitchFamily="34" charset="0"/>
                  </a:rPr>
                  <a:t>forcings</a:t>
                </a:r>
                <a:r>
                  <a:rPr lang="en-US" dirty="0">
                    <a:latin typeface="Calibri" panose="020F0502020204030204" pitchFamily="34" charset="0"/>
                  </a:rPr>
                  <a:t> (e.g., surface mass balance), basal friction 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𝛽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), bedrock topography, geothermal heat flux, model parameters (e.g., </a:t>
                </a:r>
                <a:r>
                  <a:rPr lang="en-US" dirty="0" smtClean="0">
                    <a:latin typeface="Calibri" panose="020F0502020204030204" pitchFamily="34" charset="0"/>
                  </a:rPr>
                  <a:t>Glen’s </a:t>
                </a:r>
                <a:r>
                  <a:rPr lang="en-US" dirty="0">
                    <a:latin typeface="Calibri" panose="020F0502020204030204" pitchFamily="34" charset="0"/>
                  </a:rPr>
                  <a:t>law exponent).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1371600"/>
                <a:ext cx="8974667" cy="923330"/>
              </a:xfrm>
              <a:prstGeom prst="rect">
                <a:avLst/>
              </a:prstGeom>
              <a:blipFill>
                <a:blip r:embed="rId4"/>
                <a:stretch>
                  <a:fillRect l="-476" t="-33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467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5" name="Text Box 3"/>
          <p:cNvSpPr txBox="1">
            <a:spLocks noChangeArrowheads="1"/>
          </p:cNvSpPr>
          <p:nvPr/>
        </p:nvSpPr>
        <p:spPr bwMode="auto">
          <a:xfrm>
            <a:off x="76200" y="152400"/>
            <a:ext cx="708854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dirty="0" smtClean="0">
                <a:latin typeface="Calibri" pitchFamily="34" charset="0"/>
                <a:ea typeface="ＭＳ Ｐゴシック" charset="0"/>
              </a:rPr>
              <a:t>Uncertainty Quantification Workflow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19200" y="875585"/>
            <a:ext cx="6019800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alibri" panose="020F0502020204030204" pitchFamily="34" charset="0"/>
              </a:rPr>
              <a:t>Goal: </a:t>
            </a:r>
            <a:r>
              <a:rPr lang="en-US" dirty="0" smtClean="0">
                <a:latin typeface="Calibri" panose="020F0502020204030204" pitchFamily="34" charset="0"/>
              </a:rPr>
              <a:t>Uncertainty Quantification in 21</a:t>
            </a:r>
            <a:r>
              <a:rPr lang="en-US" baseline="30000" dirty="0" smtClean="0">
                <a:latin typeface="Calibri" panose="020F0502020204030204" pitchFamily="34" charset="0"/>
              </a:rPr>
              <a:t>st</a:t>
            </a:r>
            <a:r>
              <a:rPr lang="en-US" dirty="0" smtClean="0">
                <a:latin typeface="Calibri" panose="020F0502020204030204" pitchFamily="34" charset="0"/>
              </a:rPr>
              <a:t> century sea level (</a:t>
            </a:r>
            <a:r>
              <a:rPr lang="en-US" dirty="0" err="1" smtClean="0">
                <a:latin typeface="Calibri" panose="020F0502020204030204" pitchFamily="34" charset="0"/>
              </a:rPr>
              <a:t>QoI</a:t>
            </a:r>
            <a:r>
              <a:rPr lang="en-US" dirty="0" smtClean="0">
                <a:latin typeface="Calibri" panose="020F0502020204030204" pitchFamily="34" charset="0"/>
              </a:rPr>
              <a:t>)</a:t>
            </a:r>
            <a:endParaRPr lang="en-US" b="1" i="1" dirty="0">
              <a:latin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" y="1143000"/>
            <a:ext cx="6244167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i="1" u="sng" dirty="0" smtClean="0">
              <a:latin typeface="Calibri" panose="020F0502020204030204" pitchFamily="34" charset="0"/>
            </a:endParaRPr>
          </a:p>
          <a:p>
            <a:endParaRPr lang="en-US" b="1" i="1" u="sng" dirty="0">
              <a:latin typeface="Calibri" panose="020F0502020204030204" pitchFamily="34" charset="0"/>
            </a:endParaRPr>
          </a:p>
          <a:p>
            <a:endParaRPr lang="en-US" b="1" i="1" u="sng" dirty="0" smtClean="0">
              <a:latin typeface="Calibri" panose="020F0502020204030204" pitchFamily="34" charset="0"/>
            </a:endParaRPr>
          </a:p>
          <a:p>
            <a:endParaRPr lang="en-US" b="1" i="1" u="sng" dirty="0" smtClean="0">
              <a:latin typeface="Calibri" panose="020F0502020204030204" pitchFamily="34" charset="0"/>
            </a:endParaRPr>
          </a:p>
          <a:p>
            <a:endParaRPr lang="en-US" b="1" i="1" u="sng" dirty="0">
              <a:latin typeface="Calibri" panose="020F0502020204030204" pitchFamily="34" charset="0"/>
            </a:endParaRPr>
          </a:p>
          <a:p>
            <a:endParaRPr lang="en-US" b="1" i="1" u="sng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u="sng" dirty="0" smtClean="0">
                <a:latin typeface="Calibri" panose="020F0502020204030204" pitchFamily="34" charset="0"/>
              </a:rPr>
              <a:t>3 Stage UQ Workflow Process:</a:t>
            </a:r>
          </a:p>
          <a:p>
            <a:endParaRPr lang="en-US" b="1" dirty="0" smtClean="0">
              <a:latin typeface="Calibri" panose="020F0502020204030204" pitchFamily="34" charset="0"/>
            </a:endParaRPr>
          </a:p>
          <a:p>
            <a:pPr marL="800100" lvl="1" indent="-342900">
              <a:buAutoNum type="arabicPeriod"/>
            </a:pPr>
            <a:r>
              <a:rPr lang="en-US" b="1" dirty="0" smtClean="0">
                <a:latin typeface="Calibri" panose="020F0502020204030204" pitchFamily="34" charset="0"/>
              </a:rPr>
              <a:t>Deterministic inversion: </a:t>
            </a:r>
            <a:r>
              <a:rPr lang="en-US" dirty="0" smtClean="0">
                <a:latin typeface="Calibri" panose="020F0502020204030204" pitchFamily="34" charset="0"/>
              </a:rPr>
              <a:t>perform </a:t>
            </a:r>
            <a:r>
              <a:rPr lang="en-US" dirty="0" err="1" smtClean="0">
                <a:latin typeface="Calibri" panose="020F0502020204030204" pitchFamily="34" charset="0"/>
              </a:rPr>
              <a:t>adjoint</a:t>
            </a:r>
            <a:r>
              <a:rPr lang="en-US" dirty="0" smtClean="0">
                <a:latin typeface="Calibri" panose="020F0502020204030204" pitchFamily="34" charset="0"/>
              </a:rPr>
              <a:t>-based deterministic inversion to estimate initial ice sheet state (i.e., characterize the present state of the ice sheet to be used for performing prediction runs).</a:t>
            </a:r>
          </a:p>
          <a:p>
            <a:pPr marL="800100" lvl="1" indent="-342900">
              <a:buFontTx/>
              <a:buAutoNum type="arabicPeriod"/>
            </a:pPr>
            <a:r>
              <a:rPr lang="en-US" b="1" dirty="0" smtClean="0">
                <a:latin typeface="Calibri" panose="020F0502020204030204" pitchFamily="34" charset="0"/>
              </a:rPr>
              <a:t>Bayesian calibration</a:t>
            </a:r>
            <a:r>
              <a:rPr lang="en-US" b="1" dirty="0">
                <a:latin typeface="Calibri" panose="020F0502020204030204" pitchFamily="34" charset="0"/>
              </a:rPr>
              <a:t>:</a:t>
            </a:r>
            <a:r>
              <a:rPr lang="en-US" dirty="0">
                <a:latin typeface="Calibri" panose="020F0502020204030204" pitchFamily="34" charset="0"/>
              </a:rPr>
              <a:t> construct the posterior distribution using Markov Chain Monte Carlo (MCMC) run on an emulator of the forward model. </a:t>
            </a:r>
            <a:endParaRPr lang="en-US" dirty="0" smtClean="0">
              <a:latin typeface="Calibri" panose="020F0502020204030204" pitchFamily="34" charset="0"/>
            </a:endParaRPr>
          </a:p>
          <a:p>
            <a:pPr marL="800100" lvl="1" indent="-342900">
              <a:buFontTx/>
              <a:buAutoNum type="arabicPeriod"/>
            </a:pPr>
            <a:r>
              <a:rPr lang="en-US" b="1" dirty="0">
                <a:latin typeface="Calibri" panose="020F0502020204030204" pitchFamily="34" charset="0"/>
              </a:rPr>
              <a:t>Forward propagation:</a:t>
            </a:r>
            <a:r>
              <a:rPr lang="en-US" dirty="0">
                <a:latin typeface="Calibri" panose="020F0502020204030204" pitchFamily="34" charset="0"/>
              </a:rPr>
              <a:t> sample the obtained distribution and perform ensemble of forward propagation runs to compute the uncertainty in the </a:t>
            </a:r>
            <a:r>
              <a:rPr lang="en-US" dirty="0" err="1">
                <a:latin typeface="Calibri" panose="020F0502020204030204" pitchFamily="34" charset="0"/>
              </a:rPr>
              <a:t>QoI</a:t>
            </a:r>
            <a:r>
              <a:rPr lang="en-US" dirty="0">
                <a:latin typeface="Calibri" panose="020F0502020204030204" pitchFamily="34" charset="0"/>
              </a:rPr>
              <a:t>. </a:t>
            </a:r>
          </a:p>
          <a:p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0" y="3525083"/>
            <a:ext cx="2133600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alibri" pitchFamily="34" charset="0"/>
              </a:rPr>
              <a:t>What are the parameters that render a given set of observations? </a:t>
            </a:r>
            <a:endParaRPr lang="en-US" sz="1600" dirty="0">
              <a:latin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82872" y="4933117"/>
            <a:ext cx="2243667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alibri" pitchFamily="34" charset="0"/>
              </a:rPr>
              <a:t>What is the impact of uncertain parameters in the model on quantities of interest (</a:t>
            </a:r>
            <a:r>
              <a:rPr lang="en-US" sz="1600" dirty="0" err="1" smtClean="0">
                <a:latin typeface="Calibri" pitchFamily="34" charset="0"/>
              </a:rPr>
              <a:t>QoI</a:t>
            </a:r>
            <a:r>
              <a:rPr lang="en-US" sz="1600" dirty="0" smtClean="0">
                <a:latin typeface="Calibri" pitchFamily="34" charset="0"/>
              </a:rPr>
              <a:t>)? </a:t>
            </a:r>
            <a:endParaRPr lang="en-US" sz="1600" dirty="0">
              <a:latin typeface="Calibri" pitchFamily="34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6267441" y="3829883"/>
            <a:ext cx="565159" cy="304800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6267441" y="4398466"/>
            <a:ext cx="565159" cy="402134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6248400" y="5618917"/>
            <a:ext cx="534472" cy="0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609600" y="2145268"/>
                <a:ext cx="7666567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 marL="0" lvl="1" algn="ctr"/>
                <a:r>
                  <a:rPr lang="en-US" dirty="0" smtClean="0">
                    <a:latin typeface="Calibri" panose="020F0502020204030204" pitchFamily="34" charset="0"/>
                  </a:rPr>
                  <a:t>As a first step, we focus on effect of uncertainty in </a:t>
                </a:r>
                <a:r>
                  <a:rPr lang="en-US" b="1" dirty="0" smtClean="0">
                    <a:latin typeface="Calibri" panose="020F0502020204030204" pitchFamily="34" charset="0"/>
                  </a:rPr>
                  <a:t>basal friction (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  <a:ea typeface="Cambria Math"/>
                      </a:rPr>
                      <m:t>𝜷</m:t>
                    </m:r>
                  </m:oMath>
                </a14:m>
                <a:r>
                  <a:rPr lang="en-US" b="1" dirty="0" smtClean="0">
                    <a:latin typeface="Calibri" panose="020F0502020204030204" pitchFamily="34" charset="0"/>
                  </a:rPr>
                  <a:t>) </a:t>
                </a:r>
                <a:r>
                  <a:rPr lang="en-US" dirty="0" smtClean="0">
                    <a:latin typeface="Calibri" panose="020F0502020204030204" pitchFamily="34" charset="0"/>
                  </a:rPr>
                  <a:t>only. </a:t>
                </a:r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2145268"/>
                <a:ext cx="7666567" cy="369332"/>
              </a:xfrm>
              <a:prstGeom prst="rect">
                <a:avLst/>
              </a:prstGeom>
              <a:blipFill>
                <a:blip r:embed="rId3"/>
                <a:stretch>
                  <a:fillRect t="-9836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76200" y="1371600"/>
                <a:ext cx="8974667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i="1" u="sng" dirty="0">
                    <a:latin typeface="Calibri" panose="020F0502020204030204" pitchFamily="34" charset="0"/>
                  </a:rPr>
                  <a:t>Sources of uncertainty</a:t>
                </a:r>
                <a:r>
                  <a:rPr lang="en-US" i="1" u="sng" dirty="0">
                    <a:latin typeface="Calibri" panose="020F0502020204030204" pitchFamily="34" charset="0"/>
                  </a:rPr>
                  <a:t>:</a:t>
                </a:r>
                <a:r>
                  <a:rPr lang="en-US" dirty="0">
                    <a:latin typeface="Calibri" panose="020F0502020204030204" pitchFamily="34" charset="0"/>
                  </a:rPr>
                  <a:t> climate </a:t>
                </a:r>
                <a:r>
                  <a:rPr lang="en-US" dirty="0" err="1">
                    <a:latin typeface="Calibri" panose="020F0502020204030204" pitchFamily="34" charset="0"/>
                  </a:rPr>
                  <a:t>forcings</a:t>
                </a:r>
                <a:r>
                  <a:rPr lang="en-US" dirty="0">
                    <a:latin typeface="Calibri" panose="020F0502020204030204" pitchFamily="34" charset="0"/>
                  </a:rPr>
                  <a:t> (e.g., surface mass balance), basal friction 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𝛽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), bedrock topography, geothermal heat flux, model parameters (e.g., </a:t>
                </a:r>
                <a:r>
                  <a:rPr lang="en-US" dirty="0" smtClean="0">
                    <a:latin typeface="Calibri" panose="020F0502020204030204" pitchFamily="34" charset="0"/>
                  </a:rPr>
                  <a:t>Glen’s </a:t>
                </a:r>
                <a:r>
                  <a:rPr lang="en-US" dirty="0">
                    <a:latin typeface="Calibri" panose="020F0502020204030204" pitchFamily="34" charset="0"/>
                  </a:rPr>
                  <a:t>law exponent).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1371600"/>
                <a:ext cx="8974667" cy="923330"/>
              </a:xfrm>
              <a:prstGeom prst="rect">
                <a:avLst/>
              </a:prstGeom>
              <a:blipFill>
                <a:blip r:embed="rId4"/>
                <a:stretch>
                  <a:fillRect l="-476" t="-33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4273" y="2637716"/>
            <a:ext cx="1087727" cy="80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6586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8600" y="-152400"/>
            <a:ext cx="8991600" cy="1261646"/>
          </a:xfrm>
        </p:spPr>
        <p:txBody>
          <a:bodyPr/>
          <a:lstStyle/>
          <a:p>
            <a:pPr algn="l"/>
            <a:r>
              <a:rPr lang="en-US" sz="3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Bayesian Calibration</a:t>
            </a:r>
            <a:endParaRPr lang="en-US" sz="3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428731" y="877668"/>
                <a:ext cx="6400799" cy="646331"/>
              </a:xfrm>
              <a:prstGeom prst="rect">
                <a:avLst/>
              </a:prstGeom>
              <a:solidFill>
                <a:srgbClr val="FFCCFF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latin typeface="Calibri" panose="020F0502020204030204" pitchFamily="34" charset="0"/>
                  </a:rPr>
                  <a:t>Difficulty in UQ</a:t>
                </a:r>
                <a:r>
                  <a:rPr lang="en-US" dirty="0">
                    <a:latin typeface="Calibri" panose="020F0502020204030204" pitchFamily="34" charset="0"/>
                  </a:rPr>
                  <a:t>: “Curse of Dimensionality”</a:t>
                </a:r>
              </a:p>
              <a:p>
                <a:pPr algn="ctr"/>
                <a:r>
                  <a:rPr lang="en-US" dirty="0">
                    <a:latin typeface="Calibri" panose="020F0502020204030204" pitchFamily="34" charset="0"/>
                  </a:rPr>
                  <a:t>The </a:t>
                </a:r>
                <a:r>
                  <a:rPr lang="en-US" dirty="0" smtClean="0">
                    <a:latin typeface="Calibri" panose="020F0502020204030204" pitchFamily="34" charset="0"/>
                  </a:rPr>
                  <a:t>unknown/uncertain fields </a:t>
                </a:r>
                <a:r>
                  <a:rPr lang="en-US" dirty="0">
                    <a:latin typeface="Calibri" panose="020F0502020204030204" pitchFamily="34" charset="0"/>
                  </a:rPr>
                  <a:t>have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𝑂</m:t>
                    </m:r>
                    <m:r>
                      <a:rPr lang="en-US" i="1" dirty="0">
                        <a:latin typeface="Cambria Math"/>
                      </a:rPr>
                      <m:t>(100</m:t>
                    </m:r>
                    <m:r>
                      <a:rPr lang="en-US" i="1" dirty="0">
                        <a:latin typeface="Cambria Math"/>
                      </a:rPr>
                      <m:t>𝐾</m:t>
                    </m:r>
                    <m:r>
                      <a:rPr lang="en-US" i="1" dirty="0">
                        <a:latin typeface="Cambria Math"/>
                      </a:rPr>
                      <m:t>)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dimensions! 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8731" y="877668"/>
                <a:ext cx="6400799" cy="646331"/>
              </a:xfrm>
              <a:prstGeom prst="rect">
                <a:avLst/>
              </a:prstGeom>
              <a:blipFill>
                <a:blip r:embed="rId4"/>
                <a:stretch>
                  <a:fillRect t="-56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07" y="39019664"/>
            <a:ext cx="1020649" cy="1896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649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8600" y="-152400"/>
            <a:ext cx="8991600" cy="1261646"/>
          </a:xfrm>
        </p:spPr>
        <p:txBody>
          <a:bodyPr/>
          <a:lstStyle/>
          <a:p>
            <a:pPr algn="l"/>
            <a:r>
              <a:rPr lang="en-US" sz="3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Bayesian Calibration</a:t>
            </a:r>
            <a:endParaRPr lang="en-US" sz="3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428731" y="877668"/>
                <a:ext cx="6400799" cy="646331"/>
              </a:xfrm>
              <a:prstGeom prst="rect">
                <a:avLst/>
              </a:prstGeom>
              <a:solidFill>
                <a:srgbClr val="FFCCFF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latin typeface="Calibri" panose="020F0502020204030204" pitchFamily="34" charset="0"/>
                  </a:rPr>
                  <a:t>Difficulty in UQ</a:t>
                </a:r>
                <a:r>
                  <a:rPr lang="en-US" dirty="0">
                    <a:latin typeface="Calibri" panose="020F0502020204030204" pitchFamily="34" charset="0"/>
                  </a:rPr>
                  <a:t>: “Curse of Dimensionality”</a:t>
                </a:r>
              </a:p>
              <a:p>
                <a:pPr algn="ctr"/>
                <a:r>
                  <a:rPr lang="en-US" dirty="0">
                    <a:latin typeface="Calibri" panose="020F0502020204030204" pitchFamily="34" charset="0"/>
                  </a:rPr>
                  <a:t>The </a:t>
                </a:r>
                <a:r>
                  <a:rPr lang="en-US" dirty="0" smtClean="0">
                    <a:latin typeface="Calibri" panose="020F0502020204030204" pitchFamily="34" charset="0"/>
                  </a:rPr>
                  <a:t>unknown/uncertain fields </a:t>
                </a:r>
                <a:r>
                  <a:rPr lang="en-US" dirty="0">
                    <a:latin typeface="Calibri" panose="020F0502020204030204" pitchFamily="34" charset="0"/>
                  </a:rPr>
                  <a:t>have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𝑂</m:t>
                    </m:r>
                    <m:r>
                      <a:rPr lang="en-US" i="1" dirty="0">
                        <a:latin typeface="Cambria Math"/>
                      </a:rPr>
                      <m:t>(100</m:t>
                    </m:r>
                    <m:r>
                      <a:rPr lang="en-US" i="1" dirty="0">
                        <a:latin typeface="Cambria Math"/>
                      </a:rPr>
                      <m:t>𝐾</m:t>
                    </m:r>
                    <m:r>
                      <a:rPr lang="en-US" i="1" dirty="0">
                        <a:latin typeface="Cambria Math"/>
                      </a:rPr>
                      <m:t>)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dimensions! 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8731" y="877668"/>
                <a:ext cx="6400799" cy="646331"/>
              </a:xfrm>
              <a:prstGeom prst="rect">
                <a:avLst/>
              </a:prstGeom>
              <a:blipFill>
                <a:blip r:embed="rId4"/>
                <a:stretch>
                  <a:fillRect t="-56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0" y="1395317"/>
            <a:ext cx="79248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>
                <a:latin typeface="Calibri" panose="020F0502020204030204" pitchFamily="34" charset="0"/>
                <a:cs typeface="Calibri"/>
              </a:rPr>
              <a:t>Approach:</a:t>
            </a:r>
            <a:r>
              <a:rPr lang="en-US" b="1" i="1" dirty="0">
                <a:latin typeface="Calibri" panose="020F0502020204030204" pitchFamily="34" charset="0"/>
                <a:cs typeface="Calibri"/>
              </a:rPr>
              <a:t> </a:t>
            </a:r>
          </a:p>
          <a:p>
            <a:endParaRPr lang="en-US" sz="400" b="1" i="1" dirty="0" smtClean="0">
              <a:latin typeface="Calibri" panose="020F0502020204030204" pitchFamily="34" charset="0"/>
              <a:cs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07" y="39019664"/>
            <a:ext cx="1020649" cy="1896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368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8600" y="-152400"/>
            <a:ext cx="8991600" cy="1261646"/>
          </a:xfrm>
        </p:spPr>
        <p:txBody>
          <a:bodyPr/>
          <a:lstStyle/>
          <a:p>
            <a:pPr algn="l"/>
            <a:r>
              <a:rPr lang="en-US" sz="3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Bayesian Calibration</a:t>
            </a:r>
            <a:endParaRPr lang="en-US" sz="3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428731" y="877668"/>
                <a:ext cx="6400799" cy="646331"/>
              </a:xfrm>
              <a:prstGeom prst="rect">
                <a:avLst/>
              </a:prstGeom>
              <a:solidFill>
                <a:srgbClr val="FFCCFF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latin typeface="Calibri" panose="020F0502020204030204" pitchFamily="34" charset="0"/>
                  </a:rPr>
                  <a:t>Difficulty in UQ</a:t>
                </a:r>
                <a:r>
                  <a:rPr lang="en-US" dirty="0">
                    <a:latin typeface="Calibri" panose="020F0502020204030204" pitchFamily="34" charset="0"/>
                  </a:rPr>
                  <a:t>: “Curse of Dimensionality”</a:t>
                </a:r>
              </a:p>
              <a:p>
                <a:pPr algn="ctr"/>
                <a:r>
                  <a:rPr lang="en-US" dirty="0">
                    <a:latin typeface="Calibri" panose="020F0502020204030204" pitchFamily="34" charset="0"/>
                  </a:rPr>
                  <a:t>The </a:t>
                </a:r>
                <a:r>
                  <a:rPr lang="en-US" dirty="0" smtClean="0">
                    <a:latin typeface="Calibri" panose="020F0502020204030204" pitchFamily="34" charset="0"/>
                  </a:rPr>
                  <a:t>unknown/uncertain fields </a:t>
                </a:r>
                <a:r>
                  <a:rPr lang="en-US" dirty="0">
                    <a:latin typeface="Calibri" panose="020F0502020204030204" pitchFamily="34" charset="0"/>
                  </a:rPr>
                  <a:t>have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𝑂</m:t>
                    </m:r>
                    <m:r>
                      <a:rPr lang="en-US" i="1" dirty="0">
                        <a:latin typeface="Cambria Math"/>
                      </a:rPr>
                      <m:t>(100</m:t>
                    </m:r>
                    <m:r>
                      <a:rPr lang="en-US" i="1" dirty="0">
                        <a:latin typeface="Cambria Math"/>
                      </a:rPr>
                      <m:t>𝐾</m:t>
                    </m:r>
                    <m:r>
                      <a:rPr lang="en-US" i="1" dirty="0">
                        <a:latin typeface="Cambria Math"/>
                      </a:rPr>
                      <m:t>)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dimensions! 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8731" y="877668"/>
                <a:ext cx="6400799" cy="646331"/>
              </a:xfrm>
              <a:prstGeom prst="rect">
                <a:avLst/>
              </a:prstGeom>
              <a:blipFill>
                <a:blip r:embed="rId4"/>
                <a:stretch>
                  <a:fillRect t="-56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0" y="1395317"/>
                <a:ext cx="7924800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="1" u="sng" dirty="0">
                    <a:latin typeface="Calibri" panose="020F0502020204030204" pitchFamily="34" charset="0"/>
                    <a:cs typeface="Calibri"/>
                  </a:rPr>
                  <a:t>Approach:</a:t>
                </a:r>
                <a:r>
                  <a:rPr lang="en-US" b="1" i="1" dirty="0">
                    <a:latin typeface="Calibri" panose="020F0502020204030204" pitchFamily="34" charset="0"/>
                    <a:cs typeface="Calibri"/>
                  </a:rPr>
                  <a:t> </a:t>
                </a:r>
              </a:p>
              <a:p>
                <a:endParaRPr lang="en-US" sz="400" b="1" i="1" dirty="0" smtClean="0">
                  <a:latin typeface="Calibri" panose="020F0502020204030204" pitchFamily="34" charset="0"/>
                  <a:cs typeface="Calibri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  <a:cs typeface="Calibri"/>
                  </a:rPr>
                  <a:t>Reduce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  <a:cs typeface="Calibri"/>
                      </a:rPr>
                      <m:t>𝑂</m:t>
                    </m:r>
                    <m:r>
                      <a:rPr lang="en-US" i="1" dirty="0">
                        <a:latin typeface="Cambria Math"/>
                        <a:cs typeface="Calibri"/>
                      </a:rPr>
                      <m:t>(100</m:t>
                    </m:r>
                    <m:r>
                      <a:rPr lang="en-US" i="1" dirty="0">
                        <a:latin typeface="Cambria Math"/>
                        <a:cs typeface="Calibri"/>
                      </a:rPr>
                      <m:t>𝐾</m:t>
                    </m:r>
                    <m:r>
                      <a:rPr lang="en-US" i="1" dirty="0">
                        <a:latin typeface="Cambria Math"/>
                        <a:cs typeface="Calibri"/>
                      </a:rPr>
                      <m:t>)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/>
                  </a:rPr>
                  <a:t> dimensional problem to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  <a:cs typeface="Calibri"/>
                      </a:rPr>
                      <m:t>𝑂</m:t>
                    </m:r>
                    <m:r>
                      <a:rPr lang="en-US" i="1" dirty="0">
                        <a:latin typeface="Cambria Math"/>
                        <a:cs typeface="Calibri"/>
                      </a:rPr>
                      <m:t>(10)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/>
                  </a:rPr>
                  <a:t> dimensional </a:t>
                </a:r>
                <a:r>
                  <a:rPr lang="en-US" dirty="0" smtClean="0">
                    <a:latin typeface="Calibri" panose="020F0502020204030204" pitchFamily="34" charset="0"/>
                    <a:cs typeface="Calibri"/>
                  </a:rPr>
                  <a:t>problem using, e.g., </a:t>
                </a:r>
                <a:r>
                  <a:rPr lang="en-US" b="1" i="1" dirty="0" err="1" smtClean="0">
                    <a:latin typeface="Calibri" panose="020F0502020204030204" pitchFamily="34" charset="0"/>
                    <a:cs typeface="Calibri"/>
                  </a:rPr>
                  <a:t>Karhunen-Loeve</a:t>
                </a:r>
                <a:r>
                  <a:rPr lang="en-US" b="1" i="1" dirty="0" smtClean="0">
                    <a:latin typeface="Calibri" panose="020F0502020204030204" pitchFamily="34" charset="0"/>
                    <a:cs typeface="Calibri"/>
                  </a:rPr>
                  <a:t> Expansion (KLE)</a:t>
                </a:r>
                <a:r>
                  <a:rPr lang="en-US" i="1" dirty="0" smtClean="0">
                    <a:latin typeface="Calibri" panose="020F0502020204030204" pitchFamily="34" charset="0"/>
                    <a:cs typeface="Calibri"/>
                  </a:rPr>
                  <a:t>, </a:t>
                </a:r>
                <a:r>
                  <a:rPr lang="en-US" b="1" i="1" dirty="0" smtClean="0">
                    <a:latin typeface="Calibri" panose="020F0502020204030204" pitchFamily="34" charset="0"/>
                    <a:cs typeface="Calibri"/>
                  </a:rPr>
                  <a:t>Hessian eigenvectors</a:t>
                </a:r>
                <a:r>
                  <a:rPr lang="en-US" dirty="0" smtClean="0">
                    <a:latin typeface="Calibri" panose="020F0502020204030204" pitchFamily="34" charset="0"/>
                    <a:cs typeface="Calibri"/>
                  </a:rPr>
                  <a:t>, etc.</a:t>
                </a:r>
                <a:r>
                  <a:rPr lang="en-US" b="1" i="1" dirty="0" smtClean="0">
                    <a:latin typeface="Calibri" panose="020F0502020204030204" pitchFamily="34" charset="0"/>
                    <a:cs typeface="Calibri"/>
                  </a:rPr>
                  <a:t> </a:t>
                </a:r>
                <a:r>
                  <a:rPr lang="en-US" dirty="0" smtClean="0">
                    <a:latin typeface="Calibri" panose="020F0502020204030204" pitchFamily="34" charset="0"/>
                    <a:cs typeface="Calibri"/>
                  </a:rPr>
                  <a:t>[</a:t>
                </a:r>
                <a:r>
                  <a:rPr lang="en-US" i="1" dirty="0" smtClean="0">
                    <a:latin typeface="Calibri" panose="020F0502020204030204" pitchFamily="34" charset="0"/>
                    <a:cs typeface="Calibri"/>
                  </a:rPr>
                  <a:t>Trilinos</a:t>
                </a:r>
                <a:r>
                  <a:rPr lang="en-US" dirty="0" smtClean="0">
                    <a:latin typeface="Calibri" panose="020F0502020204030204" pitchFamily="34" charset="0"/>
                    <a:cs typeface="Calibri"/>
                  </a:rPr>
                  <a:t>].</a:t>
                </a:r>
              </a:p>
              <a:p>
                <a:endParaRPr lang="en-US" sz="400" dirty="0" smtClean="0">
                  <a:latin typeface="Calibri" panose="020F0502020204030204" pitchFamily="34" charset="0"/>
                  <a:cs typeface="Calibri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Calibri" panose="020F0502020204030204" pitchFamily="34" charset="0"/>
                  <a:cs typeface="Calibri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395317"/>
                <a:ext cx="7924800" cy="1323439"/>
              </a:xfrm>
              <a:prstGeom prst="rect">
                <a:avLst/>
              </a:prstGeom>
              <a:blipFill>
                <a:blip r:embed="rId5"/>
                <a:stretch>
                  <a:fillRect l="-615" t="-2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07" y="39019664"/>
            <a:ext cx="1020649" cy="1896966"/>
          </a:xfrm>
          <a:prstGeom prst="rect">
            <a:avLst/>
          </a:prstGeom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269081" y="3873500"/>
          <a:ext cx="1346200" cy="2527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20" r:id="rId7" imgW="1345680" imgH="2526840" progId="">
                  <p:embed/>
                </p:oleObj>
              </mc:Choice>
              <mc:Fallback>
                <p:oleObj r:id="rId7" imgW="1345680" imgH="2526840" progId="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69081" y="3873500"/>
                        <a:ext cx="1346200" cy="2527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2039434" y="5105400"/>
          <a:ext cx="6291902" cy="13485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21" r:id="rId9" imgW="7999920" imgH="1713960" progId="">
                  <p:embed/>
                </p:oleObj>
              </mc:Choice>
              <mc:Fallback>
                <p:oleObj r:id="rId9" imgW="7999920" imgH="1713960" progId="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039434" y="5105400"/>
                        <a:ext cx="6291902" cy="13485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69081" y="3873500"/>
                <a:ext cx="1386681" cy="344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Best fit: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6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sz="1600" i="1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𝛽</m:t>
                        </m:r>
                      </m:e>
                    </m:acc>
                  </m:oMath>
                </a14:m>
                <a:endParaRPr lang="en-US" sz="1600" baseline="-25000" dirty="0">
                  <a:solidFill>
                    <a:schemeClr val="bg1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081" y="3873500"/>
                <a:ext cx="1386681" cy="344133"/>
              </a:xfrm>
              <a:prstGeom prst="rect">
                <a:avLst/>
              </a:prstGeom>
              <a:blipFill>
                <a:blip r:embed="rId11"/>
                <a:stretch>
                  <a:fillRect l="-2193" t="-3509" b="-21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2191834" y="4833280"/>
                <a:ext cx="206638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Basis perturbations:</a:t>
                </a:r>
                <a:r>
                  <a:rPr lang="en-US" sz="1600" dirty="0">
                    <a:solidFill>
                      <a:schemeClr val="tx1"/>
                    </a:solidFill>
                    <a:latin typeface="Calibri" panose="020F0502020204030204" pitchFamily="34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1600" baseline="-25000" dirty="0" smtClean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i</a:t>
                </a:r>
                <a:r>
                  <a:rPr lang="en-US" sz="1600" dirty="0" smtClean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 </a:t>
                </a:r>
                <a:endParaRPr lang="en-US" sz="1600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1834" y="4833280"/>
                <a:ext cx="2066383" cy="338554"/>
              </a:xfrm>
              <a:prstGeom prst="rect">
                <a:avLst/>
              </a:prstGeom>
              <a:blipFill>
                <a:blip r:embed="rId13"/>
                <a:stretch>
                  <a:fillRect l="-1770" t="-5455" b="-2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6033594" y="4832999"/>
            <a:ext cx="25496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Data-informed directions</a:t>
            </a:r>
            <a:endParaRPr lang="en-US" sz="1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1756972" y="3501266"/>
                <a:ext cx="2091832" cy="60657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latin typeface="Calibri" panose="020F0502020204030204" pitchFamily="34" charset="0"/>
                  </a:rPr>
                  <a:t>Dimension reduction: </a:t>
                </a:r>
                <a:endParaRPr lang="en-US" sz="1600" i="1" dirty="0" smtClean="0">
                  <a:latin typeface="Cambria Math"/>
                  <a:ea typeface="Cambria Math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sz="1600" i="1">
                        <a:latin typeface="Cambria Math"/>
                        <a:ea typeface="Cambria Math"/>
                      </a:rPr>
                      <m:t>𝛽</m:t>
                    </m:r>
                    <m:r>
                      <a:rPr lang="en-US" sz="1600">
                        <a:latin typeface="Cambria Math"/>
                        <a:ea typeface="Cambria Math"/>
                      </a:rPr>
                      <m:t>=</m:t>
                    </m:r>
                    <m:acc>
                      <m:accPr>
                        <m:chr m:val="̅"/>
                        <m:ctrlPr>
                          <a:rPr lang="en-US" sz="160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sz="1600" i="1">
                            <a:latin typeface="Cambria Math"/>
                            <a:ea typeface="Cambria Math"/>
                          </a:rPr>
                          <m:t>𝛽</m:t>
                        </m:r>
                      </m:e>
                    </m:acc>
                  </m:oMath>
                </a14:m>
                <a:r>
                  <a:rPr lang="en-US" sz="1600" dirty="0">
                    <a:latin typeface="Calibri" panose="020F0502020204030204" pitchFamily="34" charset="0"/>
                    <a:cs typeface="Symbol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/>
                        <a:cs typeface="Symbol" charset="2"/>
                      </a:rPr>
                      <m:t>+</m:t>
                    </m:r>
                    <m:nary>
                      <m:naryPr>
                        <m:chr m:val="∑"/>
                        <m:supHide m:val="on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1600" i="1">
                            <a:latin typeface="Cambria Math"/>
                          </a:rPr>
                          <m:t>𝑖</m:t>
                        </m:r>
                      </m:sub>
                      <m:sup/>
                      <m:e>
                        <m:r>
                          <a:rPr lang="en-US" sz="1600" i="1">
                            <a:latin typeface="Cambria Math"/>
                            <a:ea typeface="Cambria Math"/>
                          </a:rPr>
                          <m:t>𝛼</m:t>
                        </m:r>
                        <m:r>
                          <a:rPr lang="en-US" sz="1600" i="1" baseline="-25000">
                            <a:latin typeface="Cambria Math"/>
                            <a:ea typeface="Cambria Math"/>
                          </a:rPr>
                          <m:t>𝑖</m:t>
                        </m:r>
                      </m:e>
                    </m:nary>
                    <m:r>
                      <a:rPr lang="en-US" sz="1600" i="1">
                        <a:latin typeface="Cambria Math"/>
                        <a:ea typeface="Cambria Math"/>
                      </a:rPr>
                      <m:t>𝛽</m:t>
                    </m:r>
                    <m:r>
                      <a:rPr lang="en-US" sz="1600" i="1" baseline="-25000">
                        <a:latin typeface="Cambria Math"/>
                        <a:ea typeface="Cambria Math"/>
                      </a:rPr>
                      <m:t>𝑖</m:t>
                    </m:r>
                  </m:oMath>
                </a14:m>
                <a:endParaRPr lang="en-US" sz="16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6972" y="3501266"/>
                <a:ext cx="2091832" cy="606576"/>
              </a:xfrm>
              <a:prstGeom prst="rect">
                <a:avLst/>
              </a:prstGeom>
              <a:blipFill>
                <a:blip r:embed="rId14"/>
                <a:stretch>
                  <a:fillRect t="-18627" r="-580" b="-8823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1843222" y="4134029"/>
                <a:ext cx="173846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200" i="1">
                        <a:latin typeface="Cambria Math"/>
                        <a:ea typeface="Cambria Math"/>
                      </a:rPr>
                      <m:t>𝛼</m:t>
                    </m:r>
                    <m:r>
                      <a:rPr lang="en-US" sz="1200" i="1" baseline="-25000">
                        <a:latin typeface="Cambria Math"/>
                        <a:ea typeface="Cambria Math"/>
                      </a:rPr>
                      <m:t>𝑖</m:t>
                    </m:r>
                  </m:oMath>
                </a14:m>
                <a:r>
                  <a:rPr lang="en-US" sz="1200" dirty="0">
                    <a:latin typeface="Calibri" panose="020F0502020204030204" pitchFamily="34" charset="0"/>
                  </a:rPr>
                  <a:t>: random samples from prior distribution</a:t>
                </a:r>
                <a:endParaRPr lang="en-US" sz="1200" dirty="0">
                  <a:latin typeface="Calibri" panose="020F0502020204030204" pitchFamily="34" charset="0"/>
                  <a:cs typeface="Symbol" charset="2"/>
                </a:endParaRPr>
              </a:p>
              <a:p>
                <a:endParaRPr lang="en-US" sz="12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3222" y="4134029"/>
                <a:ext cx="1738465" cy="646331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530" y="1739708"/>
            <a:ext cx="933959" cy="514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8552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8600" y="-152400"/>
            <a:ext cx="8991600" cy="1261646"/>
          </a:xfrm>
        </p:spPr>
        <p:txBody>
          <a:bodyPr/>
          <a:lstStyle/>
          <a:p>
            <a:pPr algn="l"/>
            <a:r>
              <a:rPr lang="en-US" sz="3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Bayesian Calibration</a:t>
            </a:r>
            <a:endParaRPr lang="en-US" sz="3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428731" y="877668"/>
                <a:ext cx="6400799" cy="646331"/>
              </a:xfrm>
              <a:prstGeom prst="rect">
                <a:avLst/>
              </a:prstGeom>
              <a:solidFill>
                <a:srgbClr val="FFCCFF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latin typeface="Calibri" panose="020F0502020204030204" pitchFamily="34" charset="0"/>
                  </a:rPr>
                  <a:t>Difficulty in UQ</a:t>
                </a:r>
                <a:r>
                  <a:rPr lang="en-US" dirty="0">
                    <a:latin typeface="Calibri" panose="020F0502020204030204" pitchFamily="34" charset="0"/>
                  </a:rPr>
                  <a:t>: “Curse of Dimensionality”</a:t>
                </a:r>
              </a:p>
              <a:p>
                <a:pPr algn="ctr"/>
                <a:r>
                  <a:rPr lang="en-US" dirty="0">
                    <a:latin typeface="Calibri" panose="020F0502020204030204" pitchFamily="34" charset="0"/>
                  </a:rPr>
                  <a:t>The </a:t>
                </a:r>
                <a:r>
                  <a:rPr lang="en-US" dirty="0" smtClean="0">
                    <a:latin typeface="Calibri" panose="020F0502020204030204" pitchFamily="34" charset="0"/>
                  </a:rPr>
                  <a:t>unknown/uncertain fields </a:t>
                </a:r>
                <a:r>
                  <a:rPr lang="en-US" dirty="0">
                    <a:latin typeface="Calibri" panose="020F0502020204030204" pitchFamily="34" charset="0"/>
                  </a:rPr>
                  <a:t>have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𝑂</m:t>
                    </m:r>
                    <m:r>
                      <a:rPr lang="en-US" i="1" dirty="0">
                        <a:latin typeface="Cambria Math"/>
                      </a:rPr>
                      <m:t>(100</m:t>
                    </m:r>
                    <m:r>
                      <a:rPr lang="en-US" i="1" dirty="0">
                        <a:latin typeface="Cambria Math"/>
                      </a:rPr>
                      <m:t>𝐾</m:t>
                    </m:r>
                    <m:r>
                      <a:rPr lang="en-US" i="1" dirty="0">
                        <a:latin typeface="Cambria Math"/>
                      </a:rPr>
                      <m:t>)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dimensions! 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8731" y="877668"/>
                <a:ext cx="6400799" cy="646331"/>
              </a:xfrm>
              <a:prstGeom prst="rect">
                <a:avLst/>
              </a:prstGeom>
              <a:blipFill>
                <a:blip r:embed="rId4"/>
                <a:stretch>
                  <a:fillRect t="-56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0" y="1395317"/>
                <a:ext cx="7924800" cy="16004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="1" u="sng" dirty="0">
                    <a:latin typeface="Calibri" panose="020F0502020204030204" pitchFamily="34" charset="0"/>
                    <a:cs typeface="Calibri"/>
                  </a:rPr>
                  <a:t>Approach:</a:t>
                </a:r>
                <a:r>
                  <a:rPr lang="en-US" b="1" i="1" dirty="0">
                    <a:latin typeface="Calibri" panose="020F0502020204030204" pitchFamily="34" charset="0"/>
                    <a:cs typeface="Calibri"/>
                  </a:rPr>
                  <a:t> </a:t>
                </a:r>
              </a:p>
              <a:p>
                <a:endParaRPr lang="en-US" sz="400" b="1" i="1" dirty="0" smtClean="0">
                  <a:latin typeface="Calibri" panose="020F0502020204030204" pitchFamily="34" charset="0"/>
                  <a:cs typeface="Calibri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  <a:cs typeface="Calibri"/>
                  </a:rPr>
                  <a:t>Reduce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  <a:cs typeface="Calibri"/>
                      </a:rPr>
                      <m:t>𝑂</m:t>
                    </m:r>
                    <m:r>
                      <a:rPr lang="en-US" i="1" dirty="0">
                        <a:latin typeface="Cambria Math"/>
                        <a:cs typeface="Calibri"/>
                      </a:rPr>
                      <m:t>(100</m:t>
                    </m:r>
                    <m:r>
                      <a:rPr lang="en-US" i="1" dirty="0">
                        <a:latin typeface="Cambria Math"/>
                        <a:cs typeface="Calibri"/>
                      </a:rPr>
                      <m:t>𝐾</m:t>
                    </m:r>
                    <m:r>
                      <a:rPr lang="en-US" i="1" dirty="0">
                        <a:latin typeface="Cambria Math"/>
                        <a:cs typeface="Calibri"/>
                      </a:rPr>
                      <m:t>)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/>
                  </a:rPr>
                  <a:t> dimensional problem to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  <a:cs typeface="Calibri"/>
                      </a:rPr>
                      <m:t>𝑂</m:t>
                    </m:r>
                    <m:r>
                      <a:rPr lang="en-US" i="1" dirty="0">
                        <a:latin typeface="Cambria Math"/>
                        <a:cs typeface="Calibri"/>
                      </a:rPr>
                      <m:t>(10)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/>
                  </a:rPr>
                  <a:t> dimensional </a:t>
                </a:r>
                <a:r>
                  <a:rPr lang="en-US" dirty="0" smtClean="0">
                    <a:latin typeface="Calibri" panose="020F0502020204030204" pitchFamily="34" charset="0"/>
                    <a:cs typeface="Calibri"/>
                  </a:rPr>
                  <a:t>problem using, e.g., </a:t>
                </a:r>
                <a:r>
                  <a:rPr lang="en-US" b="1" i="1" dirty="0" err="1" smtClean="0">
                    <a:latin typeface="Calibri" panose="020F0502020204030204" pitchFamily="34" charset="0"/>
                    <a:cs typeface="Calibri"/>
                  </a:rPr>
                  <a:t>Karhunen-Loeve</a:t>
                </a:r>
                <a:r>
                  <a:rPr lang="en-US" b="1" i="1" dirty="0" smtClean="0">
                    <a:latin typeface="Calibri" panose="020F0502020204030204" pitchFamily="34" charset="0"/>
                    <a:cs typeface="Calibri"/>
                  </a:rPr>
                  <a:t> Expansion (KLE)</a:t>
                </a:r>
                <a:r>
                  <a:rPr lang="en-US" i="1" dirty="0" smtClean="0">
                    <a:latin typeface="Calibri" panose="020F0502020204030204" pitchFamily="34" charset="0"/>
                    <a:cs typeface="Calibri"/>
                  </a:rPr>
                  <a:t>, </a:t>
                </a:r>
                <a:r>
                  <a:rPr lang="en-US" b="1" i="1" dirty="0" smtClean="0">
                    <a:latin typeface="Calibri" panose="020F0502020204030204" pitchFamily="34" charset="0"/>
                    <a:cs typeface="Calibri"/>
                  </a:rPr>
                  <a:t>Hessian eigenvectors</a:t>
                </a:r>
                <a:r>
                  <a:rPr lang="en-US" dirty="0" smtClean="0">
                    <a:latin typeface="Calibri" panose="020F0502020204030204" pitchFamily="34" charset="0"/>
                    <a:cs typeface="Calibri"/>
                  </a:rPr>
                  <a:t>, etc.</a:t>
                </a:r>
                <a:r>
                  <a:rPr lang="en-US" b="1" i="1" dirty="0" smtClean="0">
                    <a:latin typeface="Calibri" panose="020F0502020204030204" pitchFamily="34" charset="0"/>
                    <a:cs typeface="Calibri"/>
                  </a:rPr>
                  <a:t> </a:t>
                </a:r>
                <a:r>
                  <a:rPr lang="en-US" dirty="0" smtClean="0">
                    <a:latin typeface="Calibri" panose="020F0502020204030204" pitchFamily="34" charset="0"/>
                    <a:cs typeface="Calibri"/>
                  </a:rPr>
                  <a:t>[</a:t>
                </a:r>
                <a:r>
                  <a:rPr lang="en-US" i="1" dirty="0" smtClean="0">
                    <a:latin typeface="Calibri" panose="020F0502020204030204" pitchFamily="34" charset="0"/>
                    <a:cs typeface="Calibri"/>
                  </a:rPr>
                  <a:t>Trilinos</a:t>
                </a:r>
                <a:r>
                  <a:rPr lang="en-US" dirty="0" smtClean="0">
                    <a:latin typeface="Calibri" panose="020F0502020204030204" pitchFamily="34" charset="0"/>
                    <a:cs typeface="Calibri"/>
                  </a:rPr>
                  <a:t>].</a:t>
                </a:r>
              </a:p>
              <a:p>
                <a:endParaRPr lang="en-US" sz="400" dirty="0" smtClean="0">
                  <a:latin typeface="Calibri" panose="020F0502020204030204" pitchFamily="34" charset="0"/>
                  <a:cs typeface="Calibri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Form </a:t>
                </a:r>
                <a:r>
                  <a:rPr lang="en-US" b="1" i="1" dirty="0" smtClean="0">
                    <a:latin typeface="Calibri" panose="020F0502020204030204" pitchFamily="34" charset="0"/>
                  </a:rPr>
                  <a:t>Polynomial </a:t>
                </a:r>
                <a:r>
                  <a:rPr lang="en-US" b="1" i="1" dirty="0">
                    <a:latin typeface="Calibri" panose="020F0502020204030204" pitchFamily="34" charset="0"/>
                  </a:rPr>
                  <a:t>Chaos Expansion (PCE) </a:t>
                </a:r>
                <a:r>
                  <a:rPr lang="en-US" dirty="0">
                    <a:latin typeface="Calibri" panose="020F0502020204030204" pitchFamily="34" charset="0"/>
                  </a:rPr>
                  <a:t>emulator for mismatch (over surface velocity, SMB, thickness) </a:t>
                </a:r>
                <a:r>
                  <a:rPr lang="en-US" dirty="0" smtClean="0">
                    <a:latin typeface="Calibri" panose="020F0502020204030204" pitchFamily="34" charset="0"/>
                  </a:rPr>
                  <a:t>discrepancy [</a:t>
                </a:r>
                <a:r>
                  <a:rPr lang="en-US" i="1" dirty="0" smtClean="0">
                    <a:latin typeface="Calibri" panose="020F0502020204030204" pitchFamily="34" charset="0"/>
                  </a:rPr>
                  <a:t>DAKOTA</a:t>
                </a:r>
                <a:r>
                  <a:rPr lang="en-US" dirty="0" smtClean="0">
                    <a:latin typeface="Calibri" panose="020F0502020204030204" pitchFamily="34" charset="0"/>
                  </a:rPr>
                  <a:t>].</a:t>
                </a:r>
                <a:endParaRPr lang="en-US" dirty="0">
                  <a:latin typeface="Calibri" panose="020F0502020204030204" pitchFamily="34" charset="0"/>
                  <a:cs typeface="Calibri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395317"/>
                <a:ext cx="7924800" cy="1600438"/>
              </a:xfrm>
              <a:prstGeom prst="rect">
                <a:avLst/>
              </a:prstGeom>
              <a:blipFill>
                <a:blip r:embed="rId5"/>
                <a:stretch>
                  <a:fillRect l="-615" t="-2290" b="-53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07" y="39019664"/>
            <a:ext cx="1020649" cy="1896966"/>
          </a:xfrm>
          <a:prstGeom prst="rect">
            <a:avLst/>
          </a:prstGeom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269081" y="3873500"/>
          <a:ext cx="1346200" cy="2527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44" r:id="rId7" imgW="1345680" imgH="2526840" progId="">
                  <p:embed/>
                </p:oleObj>
              </mc:Choice>
              <mc:Fallback>
                <p:oleObj r:id="rId7" imgW="1345680" imgH="2526840" progId="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69081" y="3873500"/>
                        <a:ext cx="1346200" cy="2527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2039434" y="5105400"/>
          <a:ext cx="6291902" cy="13485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45" r:id="rId9" imgW="7999920" imgH="1713960" progId="">
                  <p:embed/>
                </p:oleObj>
              </mc:Choice>
              <mc:Fallback>
                <p:oleObj r:id="rId9" imgW="7999920" imgH="1713960" progId="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039434" y="5105400"/>
                        <a:ext cx="6291902" cy="13485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2191834" y="4833280"/>
                <a:ext cx="206638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Basis perturbations:</a:t>
                </a:r>
                <a:r>
                  <a:rPr lang="en-US" sz="1600" dirty="0">
                    <a:solidFill>
                      <a:schemeClr val="tx1"/>
                    </a:solidFill>
                    <a:latin typeface="Calibri" panose="020F0502020204030204" pitchFamily="34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1600" baseline="-25000" dirty="0" smtClean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i</a:t>
                </a:r>
                <a:r>
                  <a:rPr lang="en-US" sz="1600" dirty="0" smtClean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 </a:t>
                </a:r>
                <a:endParaRPr lang="en-US" sz="1600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1834" y="4833280"/>
                <a:ext cx="2066383" cy="338554"/>
              </a:xfrm>
              <a:prstGeom prst="rect">
                <a:avLst/>
              </a:prstGeom>
              <a:blipFill>
                <a:blip r:embed="rId13"/>
                <a:stretch>
                  <a:fillRect l="-1770" t="-5455" b="-2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6033594" y="4832999"/>
            <a:ext cx="25496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Data-informed directions</a:t>
            </a:r>
            <a:endParaRPr lang="en-US" sz="1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1843222" y="4134029"/>
                <a:ext cx="173846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200" i="1">
                        <a:latin typeface="Cambria Math"/>
                        <a:ea typeface="Cambria Math"/>
                      </a:rPr>
                      <m:t>𝛼</m:t>
                    </m:r>
                    <m:r>
                      <a:rPr lang="en-US" sz="1200" i="1" baseline="-25000">
                        <a:latin typeface="Cambria Math"/>
                        <a:ea typeface="Cambria Math"/>
                      </a:rPr>
                      <m:t>𝑖</m:t>
                    </m:r>
                  </m:oMath>
                </a14:m>
                <a:r>
                  <a:rPr lang="en-US" sz="1200" dirty="0">
                    <a:latin typeface="Calibri" panose="020F0502020204030204" pitchFamily="34" charset="0"/>
                  </a:rPr>
                  <a:t>: random samples from prior distribution</a:t>
                </a:r>
                <a:endParaRPr lang="en-US" sz="1200" dirty="0">
                  <a:latin typeface="Calibri" panose="020F0502020204030204" pitchFamily="34" charset="0"/>
                  <a:cs typeface="Symbol" charset="2"/>
                </a:endParaRPr>
              </a:p>
              <a:p>
                <a:endParaRPr lang="en-US" sz="12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3222" y="4134029"/>
                <a:ext cx="1738465" cy="646331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530" y="1739708"/>
            <a:ext cx="933959" cy="514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3873" y="2292051"/>
            <a:ext cx="828633" cy="612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269081" y="3873500"/>
                <a:ext cx="1386681" cy="344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Best fit: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6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sz="1600" i="1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𝛽</m:t>
                        </m:r>
                      </m:e>
                    </m:acc>
                  </m:oMath>
                </a14:m>
                <a:endParaRPr lang="en-US" sz="1600" baseline="-25000" dirty="0">
                  <a:solidFill>
                    <a:schemeClr val="bg1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081" y="3873500"/>
                <a:ext cx="1386681" cy="344133"/>
              </a:xfrm>
              <a:prstGeom prst="rect">
                <a:avLst/>
              </a:prstGeom>
              <a:blipFill>
                <a:blip r:embed="rId18"/>
                <a:stretch>
                  <a:fillRect l="-2193" t="-3509" b="-21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1756972" y="3501266"/>
                <a:ext cx="2091832" cy="60657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latin typeface="Calibri" panose="020F0502020204030204" pitchFamily="34" charset="0"/>
                  </a:rPr>
                  <a:t>Dimension reduction: </a:t>
                </a:r>
                <a:endParaRPr lang="en-US" sz="1600" i="1" dirty="0" smtClean="0">
                  <a:latin typeface="Cambria Math"/>
                  <a:ea typeface="Cambria Math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sz="1600" i="1">
                        <a:latin typeface="Cambria Math"/>
                        <a:ea typeface="Cambria Math"/>
                      </a:rPr>
                      <m:t>𝛽</m:t>
                    </m:r>
                    <m:r>
                      <a:rPr lang="en-US" sz="1600">
                        <a:latin typeface="Cambria Math"/>
                        <a:ea typeface="Cambria Math"/>
                      </a:rPr>
                      <m:t>=</m:t>
                    </m:r>
                    <m:acc>
                      <m:accPr>
                        <m:chr m:val="̅"/>
                        <m:ctrlPr>
                          <a:rPr lang="en-US" sz="160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sz="1600" i="1">
                            <a:latin typeface="Cambria Math"/>
                            <a:ea typeface="Cambria Math"/>
                          </a:rPr>
                          <m:t>𝛽</m:t>
                        </m:r>
                      </m:e>
                    </m:acc>
                  </m:oMath>
                </a14:m>
                <a:r>
                  <a:rPr lang="en-US" sz="1600" dirty="0">
                    <a:latin typeface="Calibri" panose="020F0502020204030204" pitchFamily="34" charset="0"/>
                    <a:cs typeface="Symbol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/>
                        <a:cs typeface="Symbol" charset="2"/>
                      </a:rPr>
                      <m:t>+</m:t>
                    </m:r>
                    <m:nary>
                      <m:naryPr>
                        <m:chr m:val="∑"/>
                        <m:supHide m:val="on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1600" i="1">
                            <a:latin typeface="Cambria Math"/>
                          </a:rPr>
                          <m:t>𝑖</m:t>
                        </m:r>
                      </m:sub>
                      <m:sup/>
                      <m:e>
                        <m:r>
                          <a:rPr lang="en-US" sz="1600" i="1">
                            <a:latin typeface="Cambria Math"/>
                            <a:ea typeface="Cambria Math"/>
                          </a:rPr>
                          <m:t>𝛼</m:t>
                        </m:r>
                        <m:r>
                          <a:rPr lang="en-US" sz="1600" i="1" baseline="-25000">
                            <a:latin typeface="Cambria Math"/>
                            <a:ea typeface="Cambria Math"/>
                          </a:rPr>
                          <m:t>𝑖</m:t>
                        </m:r>
                      </m:e>
                    </m:nary>
                    <m:r>
                      <a:rPr lang="en-US" sz="1600" i="1">
                        <a:latin typeface="Cambria Math"/>
                        <a:ea typeface="Cambria Math"/>
                      </a:rPr>
                      <m:t>𝛽</m:t>
                    </m:r>
                    <m:r>
                      <a:rPr lang="en-US" sz="1600" i="1" baseline="-25000">
                        <a:latin typeface="Cambria Math"/>
                        <a:ea typeface="Cambria Math"/>
                      </a:rPr>
                      <m:t>𝑖</m:t>
                    </m:r>
                  </m:oMath>
                </a14:m>
                <a:endParaRPr lang="en-US" sz="16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6972" y="3501266"/>
                <a:ext cx="2091832" cy="606576"/>
              </a:xfrm>
              <a:prstGeom prst="rect">
                <a:avLst/>
              </a:prstGeom>
              <a:blipFill>
                <a:blip r:embed="rId19"/>
                <a:stretch>
                  <a:fillRect t="-18627" r="-580" b="-8823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27845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"/>
            <a:ext cx="8229600" cy="952458"/>
          </a:xfrm>
        </p:spPr>
        <p:txBody>
          <a:bodyPr/>
          <a:lstStyle/>
          <a:p>
            <a:r>
              <a:rPr lang="en-US" sz="3600" dirty="0" smtClean="0">
                <a:latin typeface="Calibri" panose="020F0502020204030204" pitchFamily="34" charset="0"/>
              </a:rPr>
              <a:t>Sandia’s Role in PISCEES</a:t>
            </a:r>
            <a:endParaRPr lang="en-US" sz="3600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57199" y="885784"/>
                <a:ext cx="8354291" cy="646331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lvl="1" algn="ctr" eaLnBrk="1" hangingPunct="1"/>
                <a:r>
                  <a:rPr lang="en-US" b="1" u="sng" dirty="0" smtClean="0">
                    <a:latin typeface="Calibri" panose="020F0502020204030204" pitchFamily="34" charset="0"/>
                  </a:rPr>
                  <a:t>Sandia’s Role in the PISCEES Project</a:t>
                </a:r>
                <a:r>
                  <a:rPr lang="en-US" b="1" dirty="0" smtClean="0">
                    <a:latin typeface="Calibri" panose="020F0502020204030204" pitchFamily="34" charset="0"/>
                  </a:rPr>
                  <a:t>: </a:t>
                </a:r>
                <a:r>
                  <a:rPr lang="en-US" dirty="0" smtClean="0">
                    <a:latin typeface="Calibri" panose="020F0502020204030204" pitchFamily="34" charset="0"/>
                  </a:rPr>
                  <a:t>to </a:t>
                </a:r>
                <a:r>
                  <a:rPr lang="en-US" b="1" dirty="0" smtClean="0">
                    <a:latin typeface="Calibri" panose="020F0502020204030204" pitchFamily="34" charset="0"/>
                  </a:rPr>
                  <a:t>develop</a:t>
                </a:r>
                <a:r>
                  <a:rPr lang="en-US" dirty="0" smtClean="0">
                    <a:latin typeface="Calibri" panose="020F0502020204030204" pitchFamily="34" charset="0"/>
                  </a:rPr>
                  <a:t> </a:t>
                </a:r>
                <a:r>
                  <a:rPr lang="en-US" dirty="0">
                    <a:latin typeface="Calibri" panose="020F0502020204030204" pitchFamily="34" charset="0"/>
                  </a:rPr>
                  <a:t>and </a:t>
                </a:r>
                <a:r>
                  <a:rPr lang="en-US" b="1" dirty="0">
                    <a:latin typeface="Calibri" panose="020F0502020204030204" pitchFamily="34" charset="0"/>
                  </a:rPr>
                  <a:t>support</a:t>
                </a:r>
                <a:r>
                  <a:rPr lang="en-US" dirty="0">
                    <a:latin typeface="Calibri" panose="020F0502020204030204" pitchFamily="34" charset="0"/>
                  </a:rPr>
                  <a:t> </a:t>
                </a:r>
                <a:r>
                  <a:rPr lang="en-US" dirty="0" smtClean="0">
                    <a:latin typeface="Calibri" panose="020F0502020204030204" pitchFamily="34" charset="0"/>
                  </a:rPr>
                  <a:t>a robust and scalable land ice solver based on the “First-Order” (FO) Stokes equations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→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i="1" dirty="0" smtClean="0">
                    <a:latin typeface="Calibri" panose="020F0502020204030204" pitchFamily="34" charset="0"/>
                  </a:rPr>
                  <a:t>Albany/FELIX*</a:t>
                </a:r>
                <a:endParaRPr lang="en-US" b="1" i="1" dirty="0" smtClean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199" y="885784"/>
                <a:ext cx="8354291" cy="646331"/>
              </a:xfrm>
              <a:prstGeom prst="rect">
                <a:avLst/>
              </a:prstGeom>
              <a:blipFill>
                <a:blip r:embed="rId3"/>
                <a:stretch>
                  <a:fillRect l="-438" t="-4717" r="-1022" b="-1415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0" y="1693444"/>
            <a:ext cx="3988096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Calibri" panose="020F0502020204030204" pitchFamily="34" charset="0"/>
              </a:rPr>
              <a:t> </a:t>
            </a:r>
            <a:r>
              <a:rPr lang="en-US" b="1" u="sng" dirty="0" smtClean="0">
                <a:latin typeface="Calibri" panose="020F0502020204030204" pitchFamily="34" charset="0"/>
              </a:rPr>
              <a:t>Requirements for </a:t>
            </a:r>
            <a:r>
              <a:rPr lang="en-US" b="1" i="1" u="sng" dirty="0" smtClean="0">
                <a:latin typeface="Calibri" panose="020F0502020204030204" pitchFamily="34" charset="0"/>
              </a:rPr>
              <a:t>Albany/FELIX</a:t>
            </a:r>
            <a:r>
              <a:rPr lang="en-US" b="1" u="sng" dirty="0" smtClean="0">
                <a:latin typeface="Calibri" panose="020F0502020204030204" pitchFamily="34" charset="0"/>
              </a:rPr>
              <a:t>: </a:t>
            </a:r>
          </a:p>
          <a:p>
            <a:endParaRPr lang="en-US" sz="1000" dirty="0" smtClean="0">
              <a:latin typeface="Calibri" panose="020F0502020204030204" pitchFamily="34" charset="0"/>
            </a:endParaRPr>
          </a:p>
          <a:p>
            <a:pPr marL="452438" lvl="1" indent="-220663">
              <a:buFont typeface="Arial"/>
              <a:buChar char="•"/>
            </a:pPr>
            <a:r>
              <a:rPr lang="en-US" b="1" i="1" dirty="0" smtClean="0">
                <a:latin typeface="Calibri" panose="020F0502020204030204" pitchFamily="34" charset="0"/>
              </a:rPr>
              <a:t>Unstructured grid </a:t>
            </a:r>
            <a:r>
              <a:rPr lang="en-US" dirty="0" smtClean="0">
                <a:latin typeface="Calibri" panose="020F0502020204030204" pitchFamily="34" charset="0"/>
              </a:rPr>
              <a:t>finite elements.</a:t>
            </a:r>
          </a:p>
          <a:p>
            <a:pPr marL="452438" lvl="1" indent="-220663">
              <a:buFont typeface="Arial"/>
              <a:buChar char="•"/>
            </a:pPr>
            <a:r>
              <a:rPr lang="en-US" b="1" i="1" dirty="0" smtClean="0">
                <a:latin typeface="Calibri" panose="020F0502020204030204" pitchFamily="34" charset="0"/>
              </a:rPr>
              <a:t>Scalable, fast </a:t>
            </a:r>
            <a:r>
              <a:rPr lang="en-US" dirty="0" smtClean="0">
                <a:latin typeface="Calibri" panose="020F0502020204030204" pitchFamily="34" charset="0"/>
              </a:rPr>
              <a:t>and</a:t>
            </a:r>
            <a:r>
              <a:rPr lang="en-US" b="1" i="1" dirty="0" smtClean="0">
                <a:latin typeface="Calibri" panose="020F0502020204030204" pitchFamily="34" charset="0"/>
              </a:rPr>
              <a:t> robust.</a:t>
            </a:r>
            <a:endParaRPr lang="en-US" sz="500" b="1" i="1" dirty="0" smtClean="0">
              <a:latin typeface="Calibri" panose="020F0502020204030204" pitchFamily="34" charset="0"/>
            </a:endParaRPr>
          </a:p>
          <a:p>
            <a:pPr marL="452438" lvl="1" indent="-220663">
              <a:buFont typeface="Arial"/>
              <a:buChar char="•"/>
            </a:pPr>
            <a:r>
              <a:rPr lang="en-US" b="1" i="1" dirty="0" smtClean="0">
                <a:latin typeface="Calibri" panose="020F0502020204030204" pitchFamily="34" charset="0"/>
              </a:rPr>
              <a:t>Verified </a:t>
            </a:r>
            <a:r>
              <a:rPr lang="en-US" dirty="0" smtClean="0">
                <a:latin typeface="Calibri" panose="020F0502020204030204" pitchFamily="34" charset="0"/>
              </a:rPr>
              <a:t>and</a:t>
            </a:r>
            <a:r>
              <a:rPr lang="en-US" i="1" dirty="0" smtClean="0">
                <a:latin typeface="Calibri" panose="020F0502020204030204" pitchFamily="34" charset="0"/>
              </a:rPr>
              <a:t> </a:t>
            </a:r>
            <a:r>
              <a:rPr lang="en-US" b="1" i="1" dirty="0" smtClean="0">
                <a:latin typeface="Calibri" panose="020F0502020204030204" pitchFamily="34" charset="0"/>
              </a:rPr>
              <a:t>validated.</a:t>
            </a:r>
          </a:p>
          <a:p>
            <a:pPr marL="452438" lvl="1" indent="-220663">
              <a:buFont typeface="Arial"/>
              <a:buChar char="•"/>
            </a:pPr>
            <a:r>
              <a:rPr lang="en-US" b="1" i="1" dirty="0" smtClean="0">
                <a:latin typeface="Calibri" panose="020F0502020204030204" pitchFamily="34" charset="0"/>
              </a:rPr>
              <a:t>Portable </a:t>
            </a:r>
            <a:r>
              <a:rPr lang="en-US" dirty="0" smtClean="0">
                <a:latin typeface="Calibri" panose="020F0502020204030204" pitchFamily="34" charset="0"/>
              </a:rPr>
              <a:t>to new/emerging architecture machines (multi-core, many-core, GPU).</a:t>
            </a:r>
          </a:p>
          <a:p>
            <a:pPr marL="452438" lvl="1" indent="-220663">
              <a:buFont typeface="Arial"/>
              <a:buChar char="•"/>
            </a:pPr>
            <a:r>
              <a:rPr lang="en-US" b="1" i="1" dirty="0">
                <a:latin typeface="Calibri" panose="020F0502020204030204" pitchFamily="34" charset="0"/>
              </a:rPr>
              <a:t>Advanced analysis </a:t>
            </a:r>
            <a:r>
              <a:rPr lang="en-US" dirty="0">
                <a:latin typeface="Calibri" panose="020F0502020204030204" pitchFamily="34" charset="0"/>
              </a:rPr>
              <a:t>capabilities</a:t>
            </a:r>
            <a:r>
              <a:rPr lang="en-US" dirty="0" smtClean="0">
                <a:latin typeface="Calibri" panose="020F0502020204030204" pitchFamily="34" charset="0"/>
              </a:rPr>
              <a:t>: deterministic inversion, calibration, uncertainty quantification.</a:t>
            </a:r>
            <a:endParaRPr lang="en-US" sz="500" dirty="0">
              <a:latin typeface="Calibri" panose="020F0502020204030204" pitchFamily="34" charset="0"/>
            </a:endParaRPr>
          </a:p>
        </p:txBody>
      </p:sp>
      <p:pic>
        <p:nvPicPr>
          <p:cNvPr id="14" name="Picture 13" descr="FelixFO-GIS&amp;AIS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156" y="1659872"/>
            <a:ext cx="5296894" cy="40874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0746" y="6023588"/>
            <a:ext cx="551092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alibri" panose="020F0502020204030204" pitchFamily="34" charset="0"/>
              </a:rPr>
              <a:t>*Finite Elements for Land Ice </a:t>
            </a:r>
            <a:r>
              <a:rPr lang="en-US" sz="1400" dirty="0" err="1" smtClean="0">
                <a:latin typeface="Calibri" panose="020F0502020204030204" pitchFamily="34" charset="0"/>
              </a:rPr>
              <a:t>eXperiments</a:t>
            </a:r>
            <a:endParaRPr lang="en-US" sz="1400" dirty="0">
              <a:latin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1446" y="4789805"/>
            <a:ext cx="3762376" cy="1200329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As part of </a:t>
            </a:r>
            <a:r>
              <a:rPr lang="en-US" b="1" dirty="0" smtClean="0">
                <a:latin typeface="Calibri" panose="020F0502020204030204" pitchFamily="34" charset="0"/>
              </a:rPr>
              <a:t>ACME </a:t>
            </a:r>
            <a:r>
              <a:rPr lang="en-US" b="1" i="1" dirty="0" smtClean="0">
                <a:latin typeface="Calibri" panose="020F0502020204030204" pitchFamily="34" charset="0"/>
              </a:rPr>
              <a:t>DOE earth system model</a:t>
            </a:r>
            <a:r>
              <a:rPr lang="en-US" dirty="0" smtClean="0">
                <a:latin typeface="Calibri" panose="020F0502020204030204" pitchFamily="34" charset="0"/>
              </a:rPr>
              <a:t>, solver will provide actionable predictions of 21</a:t>
            </a:r>
            <a:r>
              <a:rPr lang="en-US" baseline="30000" dirty="0" smtClean="0">
                <a:latin typeface="Calibri" panose="020F0502020204030204" pitchFamily="34" charset="0"/>
              </a:rPr>
              <a:t>st</a:t>
            </a:r>
            <a:r>
              <a:rPr lang="en-US" dirty="0" smtClean="0">
                <a:latin typeface="Calibri" panose="020F0502020204030204" pitchFamily="34" charset="0"/>
              </a:rPr>
              <a:t> century sea-level rise (including uncertainty).</a:t>
            </a:r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10" name="Picture 1" descr="image0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847" y="5787682"/>
            <a:ext cx="1305785" cy="681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9406" y="5695243"/>
            <a:ext cx="1413619" cy="65888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06359" y="143462"/>
            <a:ext cx="2438400" cy="646331"/>
          </a:xfrm>
          <a:prstGeom prst="rect">
            <a:avLst/>
          </a:prstGeom>
          <a:solidFill>
            <a:srgbClr val="A5F7B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latin typeface="Calibri" panose="020F0502020204030204" pitchFamily="34" charset="0"/>
              </a:rPr>
              <a:t>Albany/FELIX = production code!</a:t>
            </a:r>
            <a:endParaRPr lang="en-US" b="1" i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015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8600" y="-152400"/>
            <a:ext cx="8991600" cy="1261646"/>
          </a:xfrm>
        </p:spPr>
        <p:txBody>
          <a:bodyPr/>
          <a:lstStyle/>
          <a:p>
            <a:pPr algn="l"/>
            <a:r>
              <a:rPr lang="en-US" sz="3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Bayesian Calibration</a:t>
            </a:r>
            <a:endParaRPr lang="en-US" sz="3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428731" y="877668"/>
                <a:ext cx="6400799" cy="646331"/>
              </a:xfrm>
              <a:prstGeom prst="rect">
                <a:avLst/>
              </a:prstGeom>
              <a:solidFill>
                <a:srgbClr val="FFCCFF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latin typeface="Calibri" panose="020F0502020204030204" pitchFamily="34" charset="0"/>
                  </a:rPr>
                  <a:t>Difficulty in UQ</a:t>
                </a:r>
                <a:r>
                  <a:rPr lang="en-US" dirty="0">
                    <a:latin typeface="Calibri" panose="020F0502020204030204" pitchFamily="34" charset="0"/>
                  </a:rPr>
                  <a:t>: “Curse of Dimensionality”</a:t>
                </a:r>
              </a:p>
              <a:p>
                <a:pPr algn="ctr"/>
                <a:r>
                  <a:rPr lang="en-US" dirty="0">
                    <a:latin typeface="Calibri" panose="020F0502020204030204" pitchFamily="34" charset="0"/>
                  </a:rPr>
                  <a:t>The </a:t>
                </a:r>
                <a:r>
                  <a:rPr lang="en-US" dirty="0" smtClean="0">
                    <a:latin typeface="Calibri" panose="020F0502020204030204" pitchFamily="34" charset="0"/>
                  </a:rPr>
                  <a:t>unknown/uncertain fields </a:t>
                </a:r>
                <a:r>
                  <a:rPr lang="en-US" dirty="0">
                    <a:latin typeface="Calibri" panose="020F0502020204030204" pitchFamily="34" charset="0"/>
                  </a:rPr>
                  <a:t>have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𝑂</m:t>
                    </m:r>
                    <m:r>
                      <a:rPr lang="en-US" i="1" dirty="0">
                        <a:latin typeface="Cambria Math"/>
                      </a:rPr>
                      <m:t>(100</m:t>
                    </m:r>
                    <m:r>
                      <a:rPr lang="en-US" i="1" dirty="0">
                        <a:latin typeface="Cambria Math"/>
                      </a:rPr>
                      <m:t>𝐾</m:t>
                    </m:r>
                    <m:r>
                      <a:rPr lang="en-US" i="1" dirty="0">
                        <a:latin typeface="Cambria Math"/>
                      </a:rPr>
                      <m:t>)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dimensions! 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8731" y="877668"/>
                <a:ext cx="6400799" cy="646331"/>
              </a:xfrm>
              <a:prstGeom prst="rect">
                <a:avLst/>
              </a:prstGeom>
              <a:blipFill>
                <a:blip r:embed="rId4"/>
                <a:stretch>
                  <a:fillRect t="-56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0" y="1395317"/>
                <a:ext cx="7924800" cy="22159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="1" u="sng" dirty="0">
                    <a:latin typeface="Calibri" panose="020F0502020204030204" pitchFamily="34" charset="0"/>
                    <a:cs typeface="Calibri"/>
                  </a:rPr>
                  <a:t>Approach:</a:t>
                </a:r>
                <a:r>
                  <a:rPr lang="en-US" b="1" i="1" dirty="0">
                    <a:latin typeface="Calibri" panose="020F0502020204030204" pitchFamily="34" charset="0"/>
                    <a:cs typeface="Calibri"/>
                  </a:rPr>
                  <a:t> </a:t>
                </a:r>
              </a:p>
              <a:p>
                <a:endParaRPr lang="en-US" sz="400" b="1" i="1" dirty="0" smtClean="0">
                  <a:latin typeface="Calibri" panose="020F0502020204030204" pitchFamily="34" charset="0"/>
                  <a:cs typeface="Calibri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  <a:cs typeface="Calibri"/>
                  </a:rPr>
                  <a:t>Reduce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  <a:cs typeface="Calibri"/>
                      </a:rPr>
                      <m:t>𝑂</m:t>
                    </m:r>
                    <m:r>
                      <a:rPr lang="en-US" i="1" dirty="0">
                        <a:latin typeface="Cambria Math"/>
                        <a:cs typeface="Calibri"/>
                      </a:rPr>
                      <m:t>(100</m:t>
                    </m:r>
                    <m:r>
                      <a:rPr lang="en-US" i="1" dirty="0">
                        <a:latin typeface="Cambria Math"/>
                        <a:cs typeface="Calibri"/>
                      </a:rPr>
                      <m:t>𝐾</m:t>
                    </m:r>
                    <m:r>
                      <a:rPr lang="en-US" i="1" dirty="0">
                        <a:latin typeface="Cambria Math"/>
                        <a:cs typeface="Calibri"/>
                      </a:rPr>
                      <m:t>)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/>
                  </a:rPr>
                  <a:t> dimensional problem to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  <a:cs typeface="Calibri"/>
                      </a:rPr>
                      <m:t>𝑂</m:t>
                    </m:r>
                    <m:r>
                      <a:rPr lang="en-US" i="1" dirty="0">
                        <a:latin typeface="Cambria Math"/>
                        <a:cs typeface="Calibri"/>
                      </a:rPr>
                      <m:t>(10)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/>
                  </a:rPr>
                  <a:t> dimensional </a:t>
                </a:r>
                <a:r>
                  <a:rPr lang="en-US" dirty="0" smtClean="0">
                    <a:latin typeface="Calibri" panose="020F0502020204030204" pitchFamily="34" charset="0"/>
                    <a:cs typeface="Calibri"/>
                  </a:rPr>
                  <a:t>problem using, e.g., </a:t>
                </a:r>
                <a:r>
                  <a:rPr lang="en-US" b="1" i="1" dirty="0" err="1" smtClean="0">
                    <a:latin typeface="Calibri" panose="020F0502020204030204" pitchFamily="34" charset="0"/>
                    <a:cs typeface="Calibri"/>
                  </a:rPr>
                  <a:t>Karhunen-Loeve</a:t>
                </a:r>
                <a:r>
                  <a:rPr lang="en-US" b="1" i="1" dirty="0" smtClean="0">
                    <a:latin typeface="Calibri" panose="020F0502020204030204" pitchFamily="34" charset="0"/>
                    <a:cs typeface="Calibri"/>
                  </a:rPr>
                  <a:t> Expansion (KLE)</a:t>
                </a:r>
                <a:r>
                  <a:rPr lang="en-US" i="1" dirty="0" smtClean="0">
                    <a:latin typeface="Calibri" panose="020F0502020204030204" pitchFamily="34" charset="0"/>
                    <a:cs typeface="Calibri"/>
                  </a:rPr>
                  <a:t>, </a:t>
                </a:r>
                <a:r>
                  <a:rPr lang="en-US" b="1" i="1" dirty="0" smtClean="0">
                    <a:latin typeface="Calibri" panose="020F0502020204030204" pitchFamily="34" charset="0"/>
                    <a:cs typeface="Calibri"/>
                  </a:rPr>
                  <a:t>Hessian eigenvectors</a:t>
                </a:r>
                <a:r>
                  <a:rPr lang="en-US" dirty="0" smtClean="0">
                    <a:latin typeface="Calibri" panose="020F0502020204030204" pitchFamily="34" charset="0"/>
                    <a:cs typeface="Calibri"/>
                  </a:rPr>
                  <a:t>, etc.</a:t>
                </a:r>
                <a:r>
                  <a:rPr lang="en-US" b="1" i="1" dirty="0" smtClean="0">
                    <a:latin typeface="Calibri" panose="020F0502020204030204" pitchFamily="34" charset="0"/>
                    <a:cs typeface="Calibri"/>
                  </a:rPr>
                  <a:t> </a:t>
                </a:r>
                <a:r>
                  <a:rPr lang="en-US" dirty="0" smtClean="0">
                    <a:latin typeface="Calibri" panose="020F0502020204030204" pitchFamily="34" charset="0"/>
                    <a:cs typeface="Calibri"/>
                  </a:rPr>
                  <a:t>[</a:t>
                </a:r>
                <a:r>
                  <a:rPr lang="en-US" i="1" dirty="0" smtClean="0">
                    <a:latin typeface="Calibri" panose="020F0502020204030204" pitchFamily="34" charset="0"/>
                    <a:cs typeface="Calibri"/>
                  </a:rPr>
                  <a:t>Trilinos</a:t>
                </a:r>
                <a:r>
                  <a:rPr lang="en-US" dirty="0" smtClean="0">
                    <a:latin typeface="Calibri" panose="020F0502020204030204" pitchFamily="34" charset="0"/>
                    <a:cs typeface="Calibri"/>
                  </a:rPr>
                  <a:t>].</a:t>
                </a:r>
              </a:p>
              <a:p>
                <a:endParaRPr lang="en-US" sz="400" dirty="0" smtClean="0">
                  <a:latin typeface="Calibri" panose="020F0502020204030204" pitchFamily="34" charset="0"/>
                  <a:cs typeface="Calibri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Form </a:t>
                </a:r>
                <a:r>
                  <a:rPr lang="en-US" b="1" i="1" dirty="0" smtClean="0">
                    <a:latin typeface="Calibri" panose="020F0502020204030204" pitchFamily="34" charset="0"/>
                  </a:rPr>
                  <a:t>Polynomial </a:t>
                </a:r>
                <a:r>
                  <a:rPr lang="en-US" b="1" i="1" dirty="0">
                    <a:latin typeface="Calibri" panose="020F0502020204030204" pitchFamily="34" charset="0"/>
                  </a:rPr>
                  <a:t>Chaos Expansion (PCE) </a:t>
                </a:r>
                <a:r>
                  <a:rPr lang="en-US" dirty="0">
                    <a:latin typeface="Calibri" panose="020F0502020204030204" pitchFamily="34" charset="0"/>
                  </a:rPr>
                  <a:t>emulator for mismatch (over surface velocity, SMB, thickness) </a:t>
                </a:r>
                <a:r>
                  <a:rPr lang="en-US" dirty="0" smtClean="0">
                    <a:latin typeface="Calibri" panose="020F0502020204030204" pitchFamily="34" charset="0"/>
                  </a:rPr>
                  <a:t>discrepancy [</a:t>
                </a:r>
                <a:r>
                  <a:rPr lang="en-US" i="1" dirty="0" smtClean="0">
                    <a:latin typeface="Calibri" panose="020F0502020204030204" pitchFamily="34" charset="0"/>
                  </a:rPr>
                  <a:t>DAKOTA</a:t>
                </a:r>
                <a:r>
                  <a:rPr lang="en-US" dirty="0" smtClean="0">
                    <a:latin typeface="Calibri" panose="020F0502020204030204" pitchFamily="34" charset="0"/>
                  </a:rPr>
                  <a:t>].</a:t>
                </a:r>
              </a:p>
              <a:p>
                <a:endParaRPr lang="en-US" sz="400" dirty="0" smtClean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i="1" dirty="0" smtClean="0">
                    <a:latin typeface="Calibri" panose="020F0502020204030204" pitchFamily="34" charset="0"/>
                  </a:rPr>
                  <a:t>Markov Chain Monte Carlo (MCMC) </a:t>
                </a:r>
                <a:r>
                  <a:rPr lang="en-US" dirty="0" smtClean="0">
                    <a:latin typeface="Calibri" panose="020F0502020204030204" pitchFamily="34" charset="0"/>
                  </a:rPr>
                  <a:t>calibration using emulator [</a:t>
                </a:r>
                <a:r>
                  <a:rPr lang="en-US" i="1" dirty="0" smtClean="0">
                    <a:latin typeface="Calibri" panose="020F0502020204030204" pitchFamily="34" charset="0"/>
                  </a:rPr>
                  <a:t>QUESO</a:t>
                </a:r>
                <a:r>
                  <a:rPr lang="en-US" dirty="0" smtClean="0">
                    <a:latin typeface="Calibri" panose="020F0502020204030204" pitchFamily="34" charset="0"/>
                  </a:rPr>
                  <a:t>].</a:t>
                </a:r>
                <a:endParaRPr lang="en-US" dirty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Calibri" panose="020F0502020204030204" pitchFamily="34" charset="0"/>
                  <a:cs typeface="Calibri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395317"/>
                <a:ext cx="7924800" cy="2215991"/>
              </a:xfrm>
              <a:prstGeom prst="rect">
                <a:avLst/>
              </a:prstGeom>
              <a:blipFill>
                <a:blip r:embed="rId5"/>
                <a:stretch>
                  <a:fillRect l="-615" t="-1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07" y="39019664"/>
            <a:ext cx="1020649" cy="1896966"/>
          </a:xfrm>
          <a:prstGeom prst="rect">
            <a:avLst/>
          </a:prstGeom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269081" y="3873500"/>
          <a:ext cx="1346200" cy="2527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68" r:id="rId7" imgW="1345680" imgH="2526840" progId="">
                  <p:embed/>
                </p:oleObj>
              </mc:Choice>
              <mc:Fallback>
                <p:oleObj r:id="rId7" imgW="1345680" imgH="2526840" progId="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69081" y="3873500"/>
                        <a:ext cx="1346200" cy="2527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231" y="3439213"/>
            <a:ext cx="3383369" cy="1460500"/>
          </a:xfrm>
          <a:prstGeom prst="rect">
            <a:avLst/>
          </a:prstGeom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2039434" y="5105400"/>
          <a:ext cx="6291902" cy="13485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69" r:id="rId10" imgW="7999920" imgH="1713960" progId="">
                  <p:embed/>
                </p:oleObj>
              </mc:Choice>
              <mc:Fallback>
                <p:oleObj r:id="rId10" imgW="7999920" imgH="1713960" progId="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039434" y="5105400"/>
                        <a:ext cx="6291902" cy="13485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" name="Straight Arrow Connector 9"/>
          <p:cNvCxnSpPr/>
          <p:nvPr/>
        </p:nvCxnSpPr>
        <p:spPr>
          <a:xfrm flipV="1">
            <a:off x="3390658" y="4676832"/>
            <a:ext cx="311939" cy="18106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6477001" y="4587325"/>
            <a:ext cx="228599" cy="24595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2191834" y="4833280"/>
                <a:ext cx="206638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Basis perturbations:</a:t>
                </a:r>
                <a:r>
                  <a:rPr lang="en-US" sz="1600" dirty="0">
                    <a:solidFill>
                      <a:schemeClr val="tx1"/>
                    </a:solidFill>
                    <a:latin typeface="Calibri" panose="020F0502020204030204" pitchFamily="34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1600" baseline="-25000" dirty="0" smtClean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i</a:t>
                </a:r>
                <a:r>
                  <a:rPr lang="en-US" sz="1600" dirty="0" smtClean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 </a:t>
                </a:r>
                <a:endParaRPr lang="en-US" sz="1600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1834" y="4833280"/>
                <a:ext cx="2066383" cy="338554"/>
              </a:xfrm>
              <a:prstGeom prst="rect">
                <a:avLst/>
              </a:prstGeom>
              <a:blipFill>
                <a:blip r:embed="rId13"/>
                <a:stretch>
                  <a:fillRect l="-1770" t="-5455" b="-2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6033594" y="4832999"/>
            <a:ext cx="25496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Data-informed directions</a:t>
            </a:r>
            <a:endParaRPr lang="en-US" sz="1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153817" y="3687743"/>
            <a:ext cx="20663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Marginal distributions of Gaussian posterior</a:t>
            </a:r>
            <a:endParaRPr lang="en-US" sz="1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1843222" y="4134029"/>
                <a:ext cx="173846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200" i="1">
                        <a:latin typeface="Cambria Math"/>
                        <a:ea typeface="Cambria Math"/>
                      </a:rPr>
                      <m:t>𝛼</m:t>
                    </m:r>
                    <m:r>
                      <a:rPr lang="en-US" sz="1200" i="1" baseline="-25000">
                        <a:latin typeface="Cambria Math"/>
                        <a:ea typeface="Cambria Math"/>
                      </a:rPr>
                      <m:t>𝑖</m:t>
                    </m:r>
                  </m:oMath>
                </a14:m>
                <a:r>
                  <a:rPr lang="en-US" sz="1200" dirty="0">
                    <a:latin typeface="Calibri" panose="020F0502020204030204" pitchFamily="34" charset="0"/>
                  </a:rPr>
                  <a:t>: random samples from prior distribution</a:t>
                </a:r>
                <a:endParaRPr lang="en-US" sz="1200" dirty="0">
                  <a:latin typeface="Calibri" panose="020F0502020204030204" pitchFamily="34" charset="0"/>
                  <a:cs typeface="Symbol" charset="2"/>
                </a:endParaRPr>
              </a:p>
              <a:p>
                <a:endParaRPr lang="en-US" sz="12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3222" y="4134029"/>
                <a:ext cx="1738465" cy="646331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530" y="1739708"/>
            <a:ext cx="933959" cy="514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3873" y="2292051"/>
            <a:ext cx="828633" cy="612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294" y="2896310"/>
            <a:ext cx="1078195" cy="454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269081" y="3873500"/>
                <a:ext cx="1386681" cy="344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Best fit: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6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sz="1600" i="1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𝛽</m:t>
                        </m:r>
                      </m:e>
                    </m:acc>
                  </m:oMath>
                </a14:m>
                <a:endParaRPr lang="en-US" sz="1600" baseline="-25000" dirty="0">
                  <a:solidFill>
                    <a:schemeClr val="bg1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081" y="3873500"/>
                <a:ext cx="1386681" cy="344133"/>
              </a:xfrm>
              <a:prstGeom prst="rect">
                <a:avLst/>
              </a:prstGeom>
              <a:blipFill>
                <a:blip r:embed="rId19"/>
                <a:stretch>
                  <a:fillRect l="-2193" t="-3509" b="-21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1756972" y="3501266"/>
                <a:ext cx="2091832" cy="60657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latin typeface="Calibri" panose="020F0502020204030204" pitchFamily="34" charset="0"/>
                  </a:rPr>
                  <a:t>Dimension reduction: </a:t>
                </a:r>
                <a:endParaRPr lang="en-US" sz="1600" i="1" dirty="0" smtClean="0">
                  <a:latin typeface="Cambria Math"/>
                  <a:ea typeface="Cambria Math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sz="1600" i="1">
                        <a:latin typeface="Cambria Math"/>
                        <a:ea typeface="Cambria Math"/>
                      </a:rPr>
                      <m:t>𝛽</m:t>
                    </m:r>
                    <m:r>
                      <a:rPr lang="en-US" sz="1600">
                        <a:latin typeface="Cambria Math"/>
                        <a:ea typeface="Cambria Math"/>
                      </a:rPr>
                      <m:t>=</m:t>
                    </m:r>
                    <m:acc>
                      <m:accPr>
                        <m:chr m:val="̅"/>
                        <m:ctrlPr>
                          <a:rPr lang="en-US" sz="160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sz="1600" i="1">
                            <a:latin typeface="Cambria Math"/>
                            <a:ea typeface="Cambria Math"/>
                          </a:rPr>
                          <m:t>𝛽</m:t>
                        </m:r>
                      </m:e>
                    </m:acc>
                  </m:oMath>
                </a14:m>
                <a:r>
                  <a:rPr lang="en-US" sz="1600" dirty="0">
                    <a:latin typeface="Calibri" panose="020F0502020204030204" pitchFamily="34" charset="0"/>
                    <a:cs typeface="Symbol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/>
                        <a:cs typeface="Symbol" charset="2"/>
                      </a:rPr>
                      <m:t>+</m:t>
                    </m:r>
                    <m:nary>
                      <m:naryPr>
                        <m:chr m:val="∑"/>
                        <m:supHide m:val="on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1600" i="1">
                            <a:latin typeface="Cambria Math"/>
                          </a:rPr>
                          <m:t>𝑖</m:t>
                        </m:r>
                      </m:sub>
                      <m:sup/>
                      <m:e>
                        <m:r>
                          <a:rPr lang="en-US" sz="1600" i="1">
                            <a:latin typeface="Cambria Math"/>
                            <a:ea typeface="Cambria Math"/>
                          </a:rPr>
                          <m:t>𝛼</m:t>
                        </m:r>
                        <m:r>
                          <a:rPr lang="en-US" sz="1600" i="1" baseline="-25000">
                            <a:latin typeface="Cambria Math"/>
                            <a:ea typeface="Cambria Math"/>
                          </a:rPr>
                          <m:t>𝑖</m:t>
                        </m:r>
                      </m:e>
                    </m:nary>
                    <m:r>
                      <a:rPr lang="en-US" sz="1600" i="1">
                        <a:latin typeface="Cambria Math"/>
                        <a:ea typeface="Cambria Math"/>
                      </a:rPr>
                      <m:t>𝛽</m:t>
                    </m:r>
                    <m:r>
                      <a:rPr lang="en-US" sz="1600" i="1" baseline="-25000">
                        <a:latin typeface="Cambria Math"/>
                        <a:ea typeface="Cambria Math"/>
                      </a:rPr>
                      <m:t>𝑖</m:t>
                    </m:r>
                  </m:oMath>
                </a14:m>
                <a:endParaRPr lang="en-US" sz="16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6972" y="3501266"/>
                <a:ext cx="2091832" cy="606576"/>
              </a:xfrm>
              <a:prstGeom prst="rect">
                <a:avLst/>
              </a:prstGeom>
              <a:blipFill>
                <a:blip r:embed="rId20"/>
                <a:stretch>
                  <a:fillRect t="-18627" r="-580" b="-8823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36401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8600" y="-152400"/>
            <a:ext cx="8991600" cy="1261646"/>
          </a:xfrm>
        </p:spPr>
        <p:txBody>
          <a:bodyPr/>
          <a:lstStyle/>
          <a:p>
            <a:pPr algn="l"/>
            <a:r>
              <a:rPr lang="en-US" sz="3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Forward Propagation</a:t>
            </a:r>
            <a:endParaRPr lang="en-US" sz="3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07" y="39019664"/>
            <a:ext cx="1020649" cy="189696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143000" y="838200"/>
            <a:ext cx="7162800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</a:rPr>
              <a:t>Propagate distribution obtained in Bayesian calibration through the model to get distributions on </a:t>
            </a:r>
            <a:r>
              <a:rPr lang="en-US" b="1" i="1" dirty="0" smtClean="0">
                <a:latin typeface="Calibri" panose="020F0502020204030204" pitchFamily="34" charset="0"/>
              </a:rPr>
              <a:t>total ice mass loss/gain during 21</a:t>
            </a:r>
            <a:r>
              <a:rPr lang="en-US" b="1" i="1" baseline="30000" dirty="0" smtClean="0">
                <a:latin typeface="Calibri" panose="020F0502020204030204" pitchFamily="34" charset="0"/>
              </a:rPr>
              <a:t>st</a:t>
            </a:r>
            <a:r>
              <a:rPr lang="en-US" b="1" i="1" dirty="0" smtClean="0">
                <a:latin typeface="Calibri" panose="020F0502020204030204" pitchFamily="34" charset="0"/>
              </a:rPr>
              <a:t> century</a:t>
            </a:r>
            <a:endParaRPr lang="en-US" b="1" i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31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8600" y="-152400"/>
            <a:ext cx="8991600" cy="1261646"/>
          </a:xfrm>
        </p:spPr>
        <p:txBody>
          <a:bodyPr/>
          <a:lstStyle/>
          <a:p>
            <a:pPr algn="l"/>
            <a:r>
              <a:rPr lang="en-US" sz="3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Forward Propagation</a:t>
            </a:r>
            <a:endParaRPr lang="en-US" sz="3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07" y="39019664"/>
            <a:ext cx="1020649" cy="189696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6020" y="1565460"/>
            <a:ext cx="78987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latin typeface="Calibri" panose="020F0502020204030204" pitchFamily="34" charset="0"/>
              </a:rPr>
              <a:t>Approach:</a:t>
            </a:r>
            <a:r>
              <a:rPr lang="en-US" u="sng" dirty="0" smtClean="0">
                <a:latin typeface="Calibri" panose="020F0502020204030204" pitchFamily="34" charset="0"/>
              </a:rPr>
              <a:t> 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43000" y="838200"/>
            <a:ext cx="7162800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</a:rPr>
              <a:t>Propagate distribution obtained in Bayesian calibration through the model to get distributions on </a:t>
            </a:r>
            <a:r>
              <a:rPr lang="en-US" b="1" i="1" dirty="0" smtClean="0">
                <a:latin typeface="Calibri" panose="020F0502020204030204" pitchFamily="34" charset="0"/>
              </a:rPr>
              <a:t>total ice mass loss/gain during 21</a:t>
            </a:r>
            <a:r>
              <a:rPr lang="en-US" b="1" i="1" baseline="30000" dirty="0" smtClean="0">
                <a:latin typeface="Calibri" panose="020F0502020204030204" pitchFamily="34" charset="0"/>
              </a:rPr>
              <a:t>st</a:t>
            </a:r>
            <a:r>
              <a:rPr lang="en-US" b="1" i="1" dirty="0" smtClean="0">
                <a:latin typeface="Calibri" panose="020F0502020204030204" pitchFamily="34" charset="0"/>
              </a:rPr>
              <a:t> century</a:t>
            </a:r>
            <a:endParaRPr lang="en-US" b="1" i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32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8600" y="-152400"/>
            <a:ext cx="8991600" cy="1261646"/>
          </a:xfrm>
        </p:spPr>
        <p:txBody>
          <a:bodyPr/>
          <a:lstStyle/>
          <a:p>
            <a:pPr algn="l"/>
            <a:r>
              <a:rPr lang="en-US" sz="3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Forward Propagation</a:t>
            </a:r>
            <a:endParaRPr lang="en-US" sz="3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07" y="39019664"/>
            <a:ext cx="1020649" cy="189696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6020" y="1565460"/>
            <a:ext cx="78987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latin typeface="Calibri" panose="020F0502020204030204" pitchFamily="34" charset="0"/>
              </a:rPr>
              <a:t>Approach:</a:t>
            </a:r>
            <a:r>
              <a:rPr lang="en-US" u="sng" dirty="0" smtClean="0">
                <a:latin typeface="Calibri" panose="020F0502020204030204" pitchFamily="34" charset="0"/>
              </a:rPr>
              <a:t> 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Parameter distribution is the result of </a:t>
            </a:r>
            <a:r>
              <a:rPr lang="en-US" b="1" i="1" dirty="0" smtClean="0">
                <a:latin typeface="Calibri" panose="020F0502020204030204" pitchFamily="34" charset="0"/>
              </a:rPr>
              <a:t>Bayesian calibration</a:t>
            </a:r>
            <a:r>
              <a:rPr lang="en-US" dirty="0" smtClean="0">
                <a:latin typeface="Calibri" panose="020F0502020204030204" pitchFamily="34" charset="0"/>
              </a:rPr>
              <a:t>.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43000" y="838200"/>
            <a:ext cx="7162800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</a:rPr>
              <a:t>Propagate distribution obtained in Bayesian calibration through the model to get distributions on </a:t>
            </a:r>
            <a:r>
              <a:rPr lang="en-US" b="1" i="1" dirty="0" smtClean="0">
                <a:latin typeface="Calibri" panose="020F0502020204030204" pitchFamily="34" charset="0"/>
              </a:rPr>
              <a:t>total ice mass loss/gain during 21</a:t>
            </a:r>
            <a:r>
              <a:rPr lang="en-US" b="1" i="1" baseline="30000" dirty="0" smtClean="0">
                <a:latin typeface="Calibri" panose="020F0502020204030204" pitchFamily="34" charset="0"/>
              </a:rPr>
              <a:t>st</a:t>
            </a:r>
            <a:r>
              <a:rPr lang="en-US" b="1" i="1" dirty="0" smtClean="0">
                <a:latin typeface="Calibri" panose="020F0502020204030204" pitchFamily="34" charset="0"/>
              </a:rPr>
              <a:t> century</a:t>
            </a:r>
            <a:endParaRPr lang="en-US" b="1" i="1" dirty="0">
              <a:latin typeface="Calibri" panose="020F0502020204030204" pitchFamily="34" charset="0"/>
            </a:endParaRPr>
          </a:p>
        </p:txBody>
      </p:sp>
      <p:pic>
        <p:nvPicPr>
          <p:cNvPr id="31" name="Picture 1" descr="image0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3415" y="1746851"/>
            <a:ext cx="1199092" cy="62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8936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8600" y="-152400"/>
            <a:ext cx="8991600" cy="1261646"/>
          </a:xfrm>
        </p:spPr>
        <p:txBody>
          <a:bodyPr/>
          <a:lstStyle/>
          <a:p>
            <a:pPr algn="l"/>
            <a:r>
              <a:rPr lang="en-US" sz="3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Forward Propagation</a:t>
            </a:r>
            <a:endParaRPr lang="en-US" sz="3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07" y="39019664"/>
            <a:ext cx="1020649" cy="18969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26020" y="1565460"/>
                <a:ext cx="789878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u="sng" dirty="0" smtClean="0">
                    <a:latin typeface="Calibri" panose="020F0502020204030204" pitchFamily="34" charset="0"/>
                  </a:rPr>
                  <a:t>Approach:</a:t>
                </a:r>
                <a:r>
                  <a:rPr lang="en-US" u="sng" dirty="0" smtClean="0">
                    <a:latin typeface="Calibri" panose="020F0502020204030204" pitchFamily="34" charset="0"/>
                  </a:rPr>
                  <a:t> </a:t>
                </a:r>
              </a:p>
              <a:p>
                <a:endParaRPr lang="en-US" sz="400" dirty="0" smtClean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Parameter distribution is the result of </a:t>
                </a:r>
                <a:r>
                  <a:rPr lang="en-US" b="1" i="1" dirty="0" smtClean="0">
                    <a:latin typeface="Calibri" panose="020F0502020204030204" pitchFamily="34" charset="0"/>
                  </a:rPr>
                  <a:t>Bayesian calibration</a:t>
                </a:r>
                <a:r>
                  <a:rPr lang="en-US" dirty="0" smtClean="0">
                    <a:latin typeface="Calibri" panose="020F0502020204030204" pitchFamily="34" charset="0"/>
                  </a:rPr>
                  <a:t>.</a:t>
                </a:r>
              </a:p>
              <a:p>
                <a:endParaRPr lang="en-US" sz="400" dirty="0" smtClean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</a:rPr>
                  <a:t>Run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forward </a:t>
                </a:r>
                <a:r>
                  <a:rPr lang="en-US" i="1" dirty="0">
                    <a:latin typeface="Calibri" panose="020F0502020204030204" pitchFamily="34" charset="0"/>
                  </a:rPr>
                  <a:t>CISM/MPAS-Albany</a:t>
                </a:r>
                <a:r>
                  <a:rPr lang="en-US" dirty="0">
                    <a:latin typeface="Calibri" panose="020F0502020204030204" pitchFamily="34" charset="0"/>
                  </a:rPr>
                  <a:t> runs each for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years w/ parameter sampled from its distribution and build </a:t>
                </a:r>
                <a:r>
                  <a:rPr lang="en-US" b="1" i="1" dirty="0">
                    <a:latin typeface="Calibri" panose="020F0502020204030204" pitchFamily="34" charset="0"/>
                  </a:rPr>
                  <a:t>emulator</a:t>
                </a:r>
                <a:r>
                  <a:rPr lang="en-US" dirty="0">
                    <a:latin typeface="Calibri" panose="020F0502020204030204" pitchFamily="34" charset="0"/>
                  </a:rPr>
                  <a:t> from these runs [</a:t>
                </a:r>
                <a:r>
                  <a:rPr lang="en-US" i="1" dirty="0">
                    <a:latin typeface="Calibri" panose="020F0502020204030204" pitchFamily="34" charset="0"/>
                  </a:rPr>
                  <a:t>DAKOTA</a:t>
                </a:r>
                <a:r>
                  <a:rPr lang="en-US" dirty="0">
                    <a:latin typeface="Calibri" panose="020F0502020204030204" pitchFamily="34" charset="0"/>
                  </a:rPr>
                  <a:t>].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 smtClean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20" y="1565460"/>
                <a:ext cx="7898780" cy="1384995"/>
              </a:xfrm>
              <a:prstGeom prst="rect">
                <a:avLst/>
              </a:prstGeom>
              <a:blipFill>
                <a:blip r:embed="rId4"/>
                <a:stretch>
                  <a:fillRect l="-617" t="-2643" b="-1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/>
          <p:cNvSpPr txBox="1"/>
          <p:nvPr/>
        </p:nvSpPr>
        <p:spPr>
          <a:xfrm>
            <a:off x="1143000" y="838200"/>
            <a:ext cx="7162800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</a:rPr>
              <a:t>Propagate distribution obtained in Bayesian calibration through the model to get distributions on </a:t>
            </a:r>
            <a:r>
              <a:rPr lang="en-US" b="1" i="1" dirty="0" smtClean="0">
                <a:latin typeface="Calibri" panose="020F0502020204030204" pitchFamily="34" charset="0"/>
              </a:rPr>
              <a:t>total ice mass loss/gain during 21</a:t>
            </a:r>
            <a:r>
              <a:rPr lang="en-US" b="1" i="1" baseline="30000" dirty="0" smtClean="0">
                <a:latin typeface="Calibri" panose="020F0502020204030204" pitchFamily="34" charset="0"/>
              </a:rPr>
              <a:t>st</a:t>
            </a:r>
            <a:r>
              <a:rPr lang="en-US" b="1" i="1" dirty="0" smtClean="0">
                <a:latin typeface="Calibri" panose="020F0502020204030204" pitchFamily="34" charset="0"/>
              </a:rPr>
              <a:t> century</a:t>
            </a:r>
            <a:endParaRPr lang="en-US" b="1" i="1" dirty="0">
              <a:latin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93" y="3733800"/>
            <a:ext cx="3542857" cy="266666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19543" y="3200400"/>
            <a:ext cx="36952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</a:rPr>
              <a:t>Sea level time-history for 1000 50-year forward runs with steady state </a:t>
            </a:r>
            <a:r>
              <a:rPr lang="en-US" sz="1600" dirty="0" smtClean="0">
                <a:latin typeface="Calibri" panose="020F0502020204030204" pitchFamily="34" charset="0"/>
              </a:rPr>
              <a:t>forcing</a:t>
            </a:r>
            <a:endParaRPr lang="en-US" sz="1600" dirty="0"/>
          </a:p>
        </p:txBody>
      </p:sp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3873" y="2292051"/>
            <a:ext cx="828633" cy="612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1" descr="image00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3415" y="1746851"/>
            <a:ext cx="1199092" cy="62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9162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8600" y="-152400"/>
            <a:ext cx="8991600" cy="1261646"/>
          </a:xfrm>
        </p:spPr>
        <p:txBody>
          <a:bodyPr/>
          <a:lstStyle/>
          <a:p>
            <a:pPr algn="l"/>
            <a:r>
              <a:rPr lang="en-US" sz="3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Forward Propagation</a:t>
            </a:r>
            <a:endParaRPr lang="en-US" sz="3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07" y="39019664"/>
            <a:ext cx="1020649" cy="18969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26020" y="1565460"/>
                <a:ext cx="7898780" cy="16619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u="sng" dirty="0" smtClean="0">
                    <a:latin typeface="Calibri" panose="020F0502020204030204" pitchFamily="34" charset="0"/>
                  </a:rPr>
                  <a:t>Approach:</a:t>
                </a:r>
                <a:r>
                  <a:rPr lang="en-US" u="sng" dirty="0" smtClean="0">
                    <a:latin typeface="Calibri" panose="020F0502020204030204" pitchFamily="34" charset="0"/>
                  </a:rPr>
                  <a:t> </a:t>
                </a:r>
              </a:p>
              <a:p>
                <a:endParaRPr lang="en-US" sz="400" dirty="0" smtClean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Parameter distribution is the result of </a:t>
                </a:r>
                <a:r>
                  <a:rPr lang="en-US" b="1" i="1" dirty="0" smtClean="0">
                    <a:latin typeface="Calibri" panose="020F0502020204030204" pitchFamily="34" charset="0"/>
                  </a:rPr>
                  <a:t>Bayesian calibration</a:t>
                </a:r>
                <a:r>
                  <a:rPr lang="en-US" dirty="0" smtClean="0">
                    <a:latin typeface="Calibri" panose="020F0502020204030204" pitchFamily="34" charset="0"/>
                  </a:rPr>
                  <a:t>.</a:t>
                </a:r>
              </a:p>
              <a:p>
                <a:endParaRPr lang="en-US" sz="400" dirty="0" smtClean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Run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forward </a:t>
                </a:r>
                <a:r>
                  <a:rPr lang="en-US" i="1" dirty="0" smtClean="0">
                    <a:latin typeface="Calibri" panose="020F0502020204030204" pitchFamily="34" charset="0"/>
                  </a:rPr>
                  <a:t>CISM/MPAS-Albany</a:t>
                </a:r>
                <a:r>
                  <a:rPr lang="en-US" dirty="0" smtClean="0">
                    <a:latin typeface="Calibri" panose="020F0502020204030204" pitchFamily="34" charset="0"/>
                  </a:rPr>
                  <a:t> runs each for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years w/ parameter sampled from its distribution and build </a:t>
                </a:r>
                <a:r>
                  <a:rPr lang="en-US" b="1" i="1" dirty="0" smtClean="0">
                    <a:latin typeface="Calibri" panose="020F0502020204030204" pitchFamily="34" charset="0"/>
                  </a:rPr>
                  <a:t>emulator</a:t>
                </a:r>
                <a:r>
                  <a:rPr lang="en-US" dirty="0" smtClean="0">
                    <a:latin typeface="Calibri" panose="020F0502020204030204" pitchFamily="34" charset="0"/>
                  </a:rPr>
                  <a:t> from these runs [</a:t>
                </a:r>
                <a:r>
                  <a:rPr lang="en-US" i="1" dirty="0" smtClean="0">
                    <a:latin typeface="Calibri" panose="020F0502020204030204" pitchFamily="34" charset="0"/>
                  </a:rPr>
                  <a:t>DAKOTA</a:t>
                </a:r>
                <a:r>
                  <a:rPr lang="en-US" dirty="0" smtClean="0">
                    <a:latin typeface="Calibri" panose="020F0502020204030204" pitchFamily="34" charset="0"/>
                  </a:rPr>
                  <a:t>].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 smtClean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Use MCMC and emulator to perform </a:t>
                </a:r>
                <a:r>
                  <a:rPr lang="en-US" b="1" i="1" dirty="0" smtClean="0">
                    <a:latin typeface="Calibri" panose="020F0502020204030204" pitchFamily="34" charset="0"/>
                  </a:rPr>
                  <a:t>uncertainty propagation</a:t>
                </a:r>
                <a:r>
                  <a:rPr lang="en-US" b="1" i="1" dirty="0">
                    <a:latin typeface="Calibri" panose="020F0502020204030204" pitchFamily="34" charset="0"/>
                  </a:rPr>
                  <a:t> </a:t>
                </a:r>
                <a:r>
                  <a:rPr lang="en-US" dirty="0">
                    <a:latin typeface="Calibri" panose="020F0502020204030204" pitchFamily="34" charset="0"/>
                  </a:rPr>
                  <a:t>[</a:t>
                </a:r>
                <a:r>
                  <a:rPr lang="en-US" i="1" dirty="0" smtClean="0">
                    <a:latin typeface="Calibri" panose="020F0502020204030204" pitchFamily="34" charset="0"/>
                  </a:rPr>
                  <a:t>QUESO</a:t>
                </a:r>
                <a:r>
                  <a:rPr lang="en-US" dirty="0">
                    <a:latin typeface="Calibri" panose="020F0502020204030204" pitchFamily="34" charset="0"/>
                  </a:rPr>
                  <a:t>]</a:t>
                </a:r>
                <a:r>
                  <a:rPr lang="en-US" dirty="0" smtClean="0">
                    <a:latin typeface="Calibri" panose="020F0502020204030204" pitchFamily="34" charset="0"/>
                  </a:rPr>
                  <a:t>.  </a:t>
                </a: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20" y="1565460"/>
                <a:ext cx="7898780" cy="1661993"/>
              </a:xfrm>
              <a:prstGeom prst="rect">
                <a:avLst/>
              </a:prstGeom>
              <a:blipFill>
                <a:blip r:embed="rId4"/>
                <a:stretch>
                  <a:fillRect l="-617" t="-2206" b="-51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/>
          <p:cNvSpPr txBox="1"/>
          <p:nvPr/>
        </p:nvSpPr>
        <p:spPr>
          <a:xfrm>
            <a:off x="1143000" y="838200"/>
            <a:ext cx="7162800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</a:rPr>
              <a:t>Propagate distribution obtained in Bayesian calibration through the model to get distributions on </a:t>
            </a:r>
            <a:r>
              <a:rPr lang="en-US" b="1" i="1" dirty="0" smtClean="0">
                <a:latin typeface="Calibri" panose="020F0502020204030204" pitchFamily="34" charset="0"/>
              </a:rPr>
              <a:t>total ice mass loss/gain during 21</a:t>
            </a:r>
            <a:r>
              <a:rPr lang="en-US" b="1" i="1" baseline="30000" dirty="0" smtClean="0">
                <a:latin typeface="Calibri" panose="020F0502020204030204" pitchFamily="34" charset="0"/>
              </a:rPr>
              <a:t>st</a:t>
            </a:r>
            <a:r>
              <a:rPr lang="en-US" b="1" i="1" dirty="0" smtClean="0">
                <a:latin typeface="Calibri" panose="020F0502020204030204" pitchFamily="34" charset="0"/>
              </a:rPr>
              <a:t> century</a:t>
            </a:r>
            <a:endParaRPr lang="en-US" b="1" i="1" dirty="0">
              <a:latin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93" y="3733800"/>
            <a:ext cx="3542857" cy="26666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399" y="3429871"/>
            <a:ext cx="3821151" cy="297059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19543" y="3200400"/>
            <a:ext cx="36952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</a:rPr>
              <a:t>Sea level time-history for 1000 50-year forward runs with steady state </a:t>
            </a:r>
            <a:r>
              <a:rPr lang="en-US" sz="1600" dirty="0" smtClean="0">
                <a:latin typeface="Calibri" panose="020F0502020204030204" pitchFamily="34" charset="0"/>
              </a:rPr>
              <a:t>forcing</a:t>
            </a:r>
            <a:endParaRPr lang="en-US" sz="1600" dirty="0"/>
          </a:p>
        </p:txBody>
      </p:sp>
      <p:sp>
        <p:nvSpPr>
          <p:cNvPr id="17" name="Right Arrow 16"/>
          <p:cNvSpPr/>
          <p:nvPr/>
        </p:nvSpPr>
        <p:spPr>
          <a:xfrm>
            <a:off x="3920743" y="4949500"/>
            <a:ext cx="1053790" cy="266432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477000" y="3429871"/>
            <a:ext cx="266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</a:rPr>
              <a:t>PDFs of </a:t>
            </a:r>
            <a:r>
              <a:rPr lang="en-US" sz="1600" dirty="0" smtClean="0">
                <a:latin typeface="Calibri" panose="020F0502020204030204" pitchFamily="34" charset="0"/>
              </a:rPr>
              <a:t>SLR</a:t>
            </a:r>
            <a:endParaRPr lang="en-US" sz="1600" dirty="0">
              <a:latin typeface="Calibri" panose="020F0502020204030204" pitchFamily="34" charset="0"/>
            </a:endParaRPr>
          </a:p>
          <a:p>
            <a:endParaRPr lang="en-US" sz="1600" dirty="0"/>
          </a:p>
        </p:txBody>
      </p:sp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3873" y="2292051"/>
            <a:ext cx="828633" cy="612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294" y="2896310"/>
            <a:ext cx="1078195" cy="454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" descr="image00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3415" y="1746851"/>
            <a:ext cx="1199092" cy="62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811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57400" y="1715869"/>
            <a:ext cx="563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Calibri" panose="020F0502020204030204" pitchFamily="34" charset="0"/>
              </a:rPr>
              <a:t>Verification and Validation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606800"/>
            <a:ext cx="3384881" cy="24765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599" y="3606800"/>
            <a:ext cx="3714753" cy="247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21436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152400"/>
            <a:ext cx="7467600" cy="1219200"/>
          </a:xfrm>
        </p:spPr>
        <p:txBody>
          <a:bodyPr/>
          <a:lstStyle/>
          <a:p>
            <a:pPr algn="l"/>
            <a:r>
              <a:rPr lang="en-US" sz="3600" dirty="0" smtClean="0">
                <a:latin typeface="Calibri" panose="020F0502020204030204" pitchFamily="34" charset="0"/>
              </a:rPr>
              <a:t>Verification</a:t>
            </a:r>
            <a:endParaRPr lang="en-US" sz="3600" dirty="0">
              <a:latin typeface="Calibri" panose="020F0502020204030204" pitchFamily="34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9723508" y="2637653"/>
            <a:ext cx="184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2" name="Title 1"/>
          <p:cNvSpPr txBox="1">
            <a:spLocks/>
          </p:cNvSpPr>
          <p:nvPr/>
        </p:nvSpPr>
        <p:spPr bwMode="auto">
          <a:xfrm>
            <a:off x="-76200" y="533400"/>
            <a:ext cx="4461934" cy="1075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82880" tIns="182880" rIns="182880" bIns="182880" anchor="ctr"/>
          <a:lstStyle>
            <a:lvl1pPr eaLnBrk="0" hangingPunct="0">
              <a:defRPr sz="7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28650" indent="-342900" eaLnBrk="0" hangingPunct="0">
              <a:defRPr sz="7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7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7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7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18288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18288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18288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18288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lvl="1" indent="0" eaLnBrk="1" hangingPunct="1"/>
            <a:r>
              <a:rPr lang="en-US" sz="1500" b="1" i="1" dirty="0" smtClean="0">
                <a:latin typeface="Calibri" charset="0"/>
              </a:rPr>
              <a:t>Stage 1:</a:t>
            </a:r>
            <a:r>
              <a:rPr lang="en-US" sz="1500" dirty="0" smtClean="0">
                <a:latin typeface="Calibri" charset="0"/>
              </a:rPr>
              <a:t> solution verification on 2D MMS problems.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4038600"/>
            <a:ext cx="438573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eaLnBrk="1" hangingPunct="1"/>
            <a:r>
              <a:rPr lang="en-US" sz="1500" b="1" i="1" dirty="0" smtClean="0">
                <a:latin typeface="Calibri" charset="0"/>
              </a:rPr>
              <a:t>Stage </a:t>
            </a:r>
            <a:r>
              <a:rPr lang="en-US" sz="1500" b="1" i="1" dirty="0">
                <a:latin typeface="Calibri" charset="0"/>
              </a:rPr>
              <a:t>2:</a:t>
            </a:r>
            <a:r>
              <a:rPr lang="en-US" sz="1500" dirty="0">
                <a:latin typeface="Calibri" charset="0"/>
              </a:rPr>
              <a:t> code-to-code comparisons on canonical ice sheet </a:t>
            </a:r>
            <a:r>
              <a:rPr lang="en-US" sz="1500" dirty="0" smtClean="0">
                <a:latin typeface="Calibri" charset="0"/>
              </a:rPr>
              <a:t>benchmarks (</a:t>
            </a:r>
            <a:r>
              <a:rPr lang="en-US" sz="1500" i="1" dirty="0" smtClean="0">
                <a:latin typeface="Calibri" charset="0"/>
              </a:rPr>
              <a:t>Albany/FELIX </a:t>
            </a:r>
            <a:r>
              <a:rPr lang="en-US" sz="1500" dirty="0" smtClean="0">
                <a:latin typeface="Calibri" charset="0"/>
              </a:rPr>
              <a:t>– left; </a:t>
            </a:r>
            <a:r>
              <a:rPr lang="en-US" sz="1500" i="1" dirty="0" err="1" smtClean="0">
                <a:latin typeface="Calibri" charset="0"/>
              </a:rPr>
              <a:t>LifeV</a:t>
            </a:r>
            <a:r>
              <a:rPr lang="en-US" sz="1500" dirty="0" smtClean="0">
                <a:latin typeface="Calibri" charset="0"/>
              </a:rPr>
              <a:t> – right).</a:t>
            </a:r>
            <a:endParaRPr lang="en-US" sz="1500" dirty="0"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43400" y="864086"/>
            <a:ext cx="46736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eaLnBrk="1" hangingPunct="1"/>
            <a:r>
              <a:rPr lang="en-US" sz="1500" b="1" i="1" dirty="0" smtClean="0">
                <a:latin typeface="Calibri" charset="0"/>
              </a:rPr>
              <a:t>Stage </a:t>
            </a:r>
            <a:r>
              <a:rPr lang="en-US" sz="1500" b="1" i="1" dirty="0">
                <a:latin typeface="Calibri" charset="0"/>
              </a:rPr>
              <a:t>3:</a:t>
            </a:r>
            <a:r>
              <a:rPr lang="en-US" sz="1500" dirty="0">
                <a:latin typeface="Calibri" charset="0"/>
              </a:rPr>
              <a:t> full 3D mesh convergence study on Greenland </a:t>
            </a:r>
            <a:r>
              <a:rPr lang="en-US" sz="1500" dirty="0" smtClean="0">
                <a:latin typeface="Calibri" charset="0"/>
              </a:rPr>
              <a:t>w.r.t. reference solution. </a:t>
            </a:r>
            <a:endParaRPr lang="en-US" sz="1500" dirty="0">
              <a:latin typeface="Calibri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4267200" y="838200"/>
            <a:ext cx="0" cy="535840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444" y="1418084"/>
            <a:ext cx="3127023" cy="2345267"/>
          </a:xfrm>
          <a:prstGeom prst="rect">
            <a:avLst/>
          </a:prstGeom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6760" y="1232798"/>
            <a:ext cx="654840" cy="1098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462393"/>
            <a:ext cx="637540" cy="1122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152400" y="3962400"/>
            <a:ext cx="4114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724400"/>
            <a:ext cx="1993751" cy="1493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767" y="4776195"/>
            <a:ext cx="1923538" cy="1472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66" y="1711723"/>
            <a:ext cx="2861734" cy="2165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59150"/>
            <a:ext cx="725502" cy="554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146" y="1228821"/>
            <a:ext cx="620320" cy="584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733" y="1232798"/>
            <a:ext cx="804334" cy="614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98" y="1219200"/>
            <a:ext cx="680901" cy="641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965" y="1892895"/>
            <a:ext cx="834214" cy="6882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965" y="2671175"/>
            <a:ext cx="834214" cy="70492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4343400" y="3877249"/>
            <a:ext cx="4953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eaLnBrk="1" hangingPunct="1"/>
            <a:r>
              <a:rPr lang="en-US" sz="1500" b="1" i="1" dirty="0" smtClean="0">
                <a:latin typeface="Calibri" charset="0"/>
              </a:rPr>
              <a:t>Stage </a:t>
            </a:r>
            <a:r>
              <a:rPr lang="en-US" sz="1500" b="1" i="1" dirty="0">
                <a:latin typeface="Calibri" charset="0"/>
              </a:rPr>
              <a:t>4</a:t>
            </a:r>
            <a:r>
              <a:rPr lang="en-US" sz="1500" b="1" i="1" dirty="0" smtClean="0">
                <a:latin typeface="Calibri" charset="0"/>
              </a:rPr>
              <a:t>:</a:t>
            </a:r>
            <a:r>
              <a:rPr lang="en-US" sz="1500" dirty="0" smtClean="0">
                <a:latin typeface="Calibri" charset="0"/>
              </a:rPr>
              <a:t> reasonable solutions for large-scale realistic GIS &amp; AIS problems (</a:t>
            </a:r>
            <a:r>
              <a:rPr lang="en-US" sz="1500" i="1" dirty="0" smtClean="0">
                <a:latin typeface="Calibri" charset="0"/>
              </a:rPr>
              <a:t>Albany/FELIX</a:t>
            </a:r>
            <a:r>
              <a:rPr lang="en-US" sz="1500" dirty="0" smtClean="0">
                <a:latin typeface="Calibri" charset="0"/>
              </a:rPr>
              <a:t> – left; reference solution – right).</a:t>
            </a:r>
            <a:endParaRPr lang="en-US" sz="1500" dirty="0">
              <a:latin typeface="Calibri" charset="0"/>
            </a:endParaRPr>
          </a:p>
        </p:txBody>
      </p:sp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934" y="4515889"/>
            <a:ext cx="2521074" cy="1680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687" y="4617502"/>
            <a:ext cx="2275513" cy="1554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4" name="Straight Connector 33"/>
          <p:cNvCxnSpPr/>
          <p:nvPr/>
        </p:nvCxnSpPr>
        <p:spPr>
          <a:xfrm>
            <a:off x="4267200" y="3810000"/>
            <a:ext cx="4114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4953000" y="3810000"/>
            <a:ext cx="4114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514937" y="294050"/>
            <a:ext cx="2809663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Is the code bug free?</a:t>
            </a:r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00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" y="-304800"/>
            <a:ext cx="8991600" cy="1261646"/>
          </a:xfrm>
        </p:spPr>
        <p:txBody>
          <a:bodyPr/>
          <a:lstStyle/>
          <a:p>
            <a:pPr algn="l"/>
            <a:r>
              <a:rPr lang="en-US" sz="3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Validation: Definition &amp; Workflow</a:t>
            </a:r>
            <a:endParaRPr lang="en-US" sz="3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200" y="704742"/>
            <a:ext cx="632460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alibri" panose="020F0502020204030204" pitchFamily="34" charset="0"/>
              </a:rPr>
              <a:t>Validation:</a:t>
            </a:r>
            <a:r>
              <a:rPr lang="en-US" dirty="0" smtClean="0">
                <a:latin typeface="Calibri" panose="020F0502020204030204" pitchFamily="34" charset="0"/>
              </a:rPr>
              <a:t> how well does model represent the real ice sheet?</a:t>
            </a:r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4269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" y="-304800"/>
            <a:ext cx="8991600" cy="1261646"/>
          </a:xfrm>
        </p:spPr>
        <p:txBody>
          <a:bodyPr/>
          <a:lstStyle/>
          <a:p>
            <a:pPr algn="l"/>
            <a:r>
              <a:rPr lang="en-US" sz="3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Validation: Definition &amp; Workflow</a:t>
            </a:r>
            <a:endParaRPr lang="en-US" sz="3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200" y="704742"/>
            <a:ext cx="632460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alibri" panose="020F0502020204030204" pitchFamily="34" charset="0"/>
              </a:rPr>
              <a:t>Validation:</a:t>
            </a:r>
            <a:r>
              <a:rPr lang="en-US" dirty="0" smtClean="0">
                <a:latin typeface="Calibri" panose="020F0502020204030204" pitchFamily="34" charset="0"/>
              </a:rPr>
              <a:t> how well does model represent the real ice sheet?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1087428"/>
            <a:ext cx="7772400" cy="417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latin typeface="Calibri" panose="020F0502020204030204" pitchFamily="34" charset="0"/>
              </a:rPr>
              <a:t>There are currently (up to) 2 decades of large-scale </a:t>
            </a:r>
            <a:r>
              <a:rPr lang="en-US" sz="1700" b="1" i="1" dirty="0">
                <a:latin typeface="Calibri" panose="020F0502020204030204" pitchFamily="34" charset="0"/>
              </a:rPr>
              <a:t>satellite</a:t>
            </a:r>
            <a:r>
              <a:rPr lang="en-US" sz="1700" dirty="0">
                <a:latin typeface="Calibri" panose="020F0502020204030204" pitchFamily="34" charset="0"/>
              </a:rPr>
              <a:t> </a:t>
            </a:r>
            <a:r>
              <a:rPr lang="en-US" sz="1700" dirty="0" smtClean="0">
                <a:latin typeface="Calibri" panose="020F0502020204030204" pitchFamily="34" charset="0"/>
              </a:rPr>
              <a:t>                                          observations of  </a:t>
            </a:r>
            <a:r>
              <a:rPr lang="en-US" sz="1700" dirty="0">
                <a:latin typeface="Calibri" panose="020F0502020204030204" pitchFamily="34" charset="0"/>
              </a:rPr>
              <a:t>Greenland ice sheet geometry change</a:t>
            </a:r>
            <a:r>
              <a:rPr lang="en-US" sz="1700" dirty="0" smtClean="0">
                <a:latin typeface="Calibri" panose="020F0502020204030204" pitchFamily="34" charset="0"/>
              </a:rPr>
              <a:t>:</a:t>
            </a:r>
          </a:p>
          <a:p>
            <a:pPr lvl="1"/>
            <a:endParaRPr lang="en-US" sz="1700" dirty="0" smtClean="0">
              <a:latin typeface="Calibri" panose="020F0502020204030204" pitchFamily="34" charset="0"/>
            </a:endParaRPr>
          </a:p>
          <a:p>
            <a:pPr lvl="1"/>
            <a:endParaRPr lang="en-US" sz="1700" dirty="0">
              <a:latin typeface="Calibri" panose="020F0502020204030204" pitchFamily="34" charset="0"/>
            </a:endParaRPr>
          </a:p>
          <a:p>
            <a:pPr lvl="1"/>
            <a:endParaRPr lang="en-US" sz="1700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b="1" dirty="0" smtClean="0">
              <a:latin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7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dirty="0">
              <a:latin typeface="Calibri" panose="020F0502020204030204" pitchFamily="34" charset="0"/>
            </a:endParaRPr>
          </a:p>
          <a:p>
            <a:r>
              <a:rPr lang="en-US" sz="1700" dirty="0" smtClean="0">
                <a:latin typeface="Calibri" panose="020F0502020204030204" pitchFamily="34" charset="0"/>
              </a:rPr>
              <a:t>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700" dirty="0">
              <a:latin typeface="Calibri" panose="020F050202020403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295399" y="1791898"/>
          <a:ext cx="3352801" cy="7274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2975">
                  <a:extLst>
                    <a:ext uri="{9D8B030D-6E8A-4147-A177-3AD203B41FA5}">
                      <a16:colId xmlns:a16="http://schemas.microsoft.com/office/drawing/2014/main" val="592148849"/>
                    </a:ext>
                  </a:extLst>
                </a:gridCol>
                <a:gridCol w="2409826">
                  <a:extLst>
                    <a:ext uri="{9D8B030D-6E8A-4147-A177-3AD203B41FA5}">
                      <a16:colId xmlns:a16="http://schemas.microsoft.com/office/drawing/2014/main" val="4124554906"/>
                    </a:ext>
                  </a:extLst>
                </a:gridCol>
              </a:tblGrid>
              <a:tr h="356623">
                <a:tc>
                  <a:txBody>
                    <a:bodyPr/>
                    <a:lstStyle/>
                    <a:p>
                      <a:pPr algn="ctr"/>
                      <a:r>
                        <a:rPr lang="en-US" sz="1700" b="0" dirty="0" smtClean="0">
                          <a:latin typeface="Calibri" panose="020F0502020204030204" pitchFamily="34" charset="0"/>
                        </a:rPr>
                        <a:t>ICESat1</a:t>
                      </a:r>
                      <a:endParaRPr lang="en-US" sz="1700" b="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dirty="0" smtClean="0">
                          <a:latin typeface="Calibri" panose="020F0502020204030204" pitchFamily="34" charset="0"/>
                        </a:rPr>
                        <a:t>2003 – 2009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97756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700" b="0" dirty="0" smtClean="0">
                          <a:latin typeface="Calibri" panose="020F0502020204030204" pitchFamily="34" charset="0"/>
                        </a:rPr>
                        <a:t>GRACE</a:t>
                      </a:r>
                      <a:endParaRPr lang="en-US" sz="1700" b="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0" dirty="0" smtClean="0">
                          <a:latin typeface="Calibri" panose="020F0502020204030204" pitchFamily="34" charset="0"/>
                        </a:rPr>
                        <a:t>2002 – 201? (ongoing)</a:t>
                      </a:r>
                      <a:endParaRPr lang="en-US" sz="1700" b="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3595550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872" y="2716081"/>
            <a:ext cx="2392225" cy="14749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438" y="1051986"/>
            <a:ext cx="2399659" cy="163036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4610562"/>
            <a:ext cx="63246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1" i="1" dirty="0" smtClean="0">
                <a:latin typeface="Calibri" panose="020F0502020204030204" pitchFamily="34" charset="0"/>
              </a:rPr>
              <a:t>Validation time periods</a:t>
            </a:r>
            <a:r>
              <a:rPr lang="en-US" sz="1700" dirty="0" smtClean="0">
                <a:latin typeface="Calibri" panose="020F0502020204030204" pitchFamily="34" charset="0"/>
              </a:rPr>
              <a:t>: 2003-2009 (</a:t>
            </a:r>
            <a:r>
              <a:rPr lang="en-US" sz="1700" dirty="0" err="1" smtClean="0">
                <a:latin typeface="Calibri" panose="020F0502020204030204" pitchFamily="34" charset="0"/>
              </a:rPr>
              <a:t>IceSAT</a:t>
            </a:r>
            <a:r>
              <a:rPr lang="en-US" sz="1700" dirty="0" smtClean="0">
                <a:latin typeface="Calibri" panose="020F0502020204030204" pitchFamily="34" charset="0"/>
              </a:rPr>
              <a:t>), 2003-2011 (GRACE)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dirty="0">
              <a:latin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4800" y="2619851"/>
            <a:ext cx="5867400" cy="172354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solidFill>
                  <a:schemeClr val="accent1"/>
                </a:solidFill>
                <a:latin typeface="Calibri" panose="020F0502020204030204" pitchFamily="34" charset="0"/>
              </a:rPr>
              <a:t>Validation </a:t>
            </a:r>
            <a:r>
              <a:rPr lang="en-US" sz="1700" b="1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Workflow (with LANL &amp; NASA):</a:t>
            </a:r>
          </a:p>
          <a:p>
            <a:pPr algn="ctr"/>
            <a:endParaRPr lang="en-US" sz="400" b="1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latin typeface="Calibri" panose="020F0502020204030204" pitchFamily="34" charset="0"/>
              </a:rPr>
              <a:t>Run </a:t>
            </a:r>
            <a:r>
              <a:rPr lang="en-US" sz="1700" i="1" dirty="0" smtClean="0">
                <a:latin typeface="Calibri" panose="020F0502020204030204" pitchFamily="34" charset="0"/>
              </a:rPr>
              <a:t>CISM-Albany</a:t>
            </a:r>
            <a:r>
              <a:rPr lang="en-US" sz="1700" dirty="0" smtClean="0">
                <a:latin typeface="Calibri" panose="020F0502020204030204" pitchFamily="34" charset="0"/>
              </a:rPr>
              <a:t> for period where observations exist.</a:t>
            </a:r>
            <a:endParaRPr lang="en-US" sz="17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latin typeface="Calibri" panose="020F0502020204030204" pitchFamily="34" charset="0"/>
              </a:rPr>
              <a:t>Process model </a:t>
            </a:r>
            <a:r>
              <a:rPr lang="en-US" sz="1700" dirty="0" smtClean="0">
                <a:latin typeface="Calibri" panose="020F0502020204030204" pitchFamily="34" charset="0"/>
              </a:rPr>
              <a:t>output and observations </a:t>
            </a:r>
            <a:r>
              <a:rPr lang="en-US" sz="1700" dirty="0">
                <a:latin typeface="Calibri" panose="020F0502020204030204" pitchFamily="34" charset="0"/>
              </a:rPr>
              <a:t>for </a:t>
            </a:r>
            <a:r>
              <a:rPr lang="en-US" sz="1700" dirty="0" smtClean="0">
                <a:latin typeface="Calibri" panose="020F0502020204030204" pitchFamily="34" charset="0"/>
              </a:rPr>
              <a:t>comparison.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 smtClean="0">
                <a:latin typeface="Calibri" panose="020F0502020204030204" pitchFamily="34" charset="0"/>
              </a:rPr>
              <a:t>Evaluate </a:t>
            </a:r>
            <a:r>
              <a:rPr lang="en-US" sz="1700" dirty="0">
                <a:latin typeface="Calibri" panose="020F0502020204030204" pitchFamily="34" charset="0"/>
              </a:rPr>
              <a:t>model performance relative to observations.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700" b="1" i="1" dirty="0" err="1">
                <a:latin typeface="Calibri" panose="020F0502020204030204" pitchFamily="34" charset="0"/>
              </a:rPr>
              <a:t>ICESat</a:t>
            </a:r>
            <a:r>
              <a:rPr lang="en-US" sz="1700" dirty="0">
                <a:latin typeface="Calibri" panose="020F0502020204030204" pitchFamily="34" charset="0"/>
              </a:rPr>
              <a:t>:  ice sheet surface elevation [state comparison]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700" b="1" i="1" dirty="0">
                <a:latin typeface="Calibri" panose="020F0502020204030204" pitchFamily="34" charset="0"/>
              </a:rPr>
              <a:t>GRACE</a:t>
            </a:r>
            <a:r>
              <a:rPr lang="en-US" sz="1700" dirty="0">
                <a:latin typeface="Calibri" panose="020F0502020204030204" pitchFamily="34" charset="0"/>
              </a:rPr>
              <a:t>:  rate of mass change [trend comparison</a:t>
            </a:r>
            <a:r>
              <a:rPr lang="en-US" sz="1700" dirty="0" smtClean="0">
                <a:latin typeface="Calibri" panose="020F0502020204030204" pitchFamily="34" charset="0"/>
              </a:rPr>
              <a:t>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265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5" name="Text Box 3"/>
          <p:cNvSpPr txBox="1">
            <a:spLocks noChangeArrowheads="1"/>
          </p:cNvSpPr>
          <p:nvPr/>
        </p:nvSpPr>
        <p:spPr bwMode="auto">
          <a:xfrm>
            <a:off x="140551" y="152400"/>
            <a:ext cx="565064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dirty="0" smtClean="0">
                <a:latin typeface="Calibri" pitchFamily="34" charset="0"/>
                <a:ea typeface="ＭＳ Ｐゴシック" charset="0"/>
              </a:rPr>
              <a:t>The First-Order Stokes Model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2400" y="720804"/>
            <a:ext cx="88222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800" dirty="0" smtClean="0">
              <a:latin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Ice behaves like a very </a:t>
            </a:r>
            <a:r>
              <a:rPr lang="en-US" b="1" i="1" dirty="0">
                <a:latin typeface="Calibri" panose="020F0502020204030204" pitchFamily="34" charset="0"/>
              </a:rPr>
              <a:t>viscous shear-thinning fluid</a:t>
            </a:r>
            <a:r>
              <a:rPr lang="en-US" b="1" dirty="0">
                <a:latin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</a:rPr>
              <a:t>(similar to lava flow</a:t>
            </a:r>
            <a:r>
              <a:rPr lang="en-US" dirty="0" smtClean="0">
                <a:latin typeface="Calibri" panose="020F0502020204030204" pitchFamily="34" charset="0"/>
              </a:rPr>
              <a:t>).</a:t>
            </a:r>
          </a:p>
          <a:p>
            <a:endParaRPr lang="en-US" sz="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3532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" y="-304800"/>
            <a:ext cx="8991600" cy="1261646"/>
          </a:xfrm>
        </p:spPr>
        <p:txBody>
          <a:bodyPr/>
          <a:lstStyle/>
          <a:p>
            <a:pPr algn="l"/>
            <a:r>
              <a:rPr lang="en-US" sz="3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Validation: Definition &amp; Workflow</a:t>
            </a:r>
            <a:endParaRPr lang="en-US" sz="3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200" y="704742"/>
            <a:ext cx="632460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alibri" panose="020F0502020204030204" pitchFamily="34" charset="0"/>
              </a:rPr>
              <a:t>Validation:</a:t>
            </a:r>
            <a:r>
              <a:rPr lang="en-US" dirty="0" smtClean="0">
                <a:latin typeface="Calibri" panose="020F0502020204030204" pitchFamily="34" charset="0"/>
              </a:rPr>
              <a:t> how well does model represent the real ice sheet?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1087428"/>
            <a:ext cx="7772400" cy="417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latin typeface="Calibri" panose="020F0502020204030204" pitchFamily="34" charset="0"/>
              </a:rPr>
              <a:t>There are currently (up to) 2 decades of large-scale </a:t>
            </a:r>
            <a:r>
              <a:rPr lang="en-US" sz="1700" b="1" i="1" dirty="0">
                <a:latin typeface="Calibri" panose="020F0502020204030204" pitchFamily="34" charset="0"/>
              </a:rPr>
              <a:t>satellite</a:t>
            </a:r>
            <a:r>
              <a:rPr lang="en-US" sz="1700" dirty="0">
                <a:latin typeface="Calibri" panose="020F0502020204030204" pitchFamily="34" charset="0"/>
              </a:rPr>
              <a:t> </a:t>
            </a:r>
            <a:r>
              <a:rPr lang="en-US" sz="1700" dirty="0" smtClean="0">
                <a:latin typeface="Calibri" panose="020F0502020204030204" pitchFamily="34" charset="0"/>
              </a:rPr>
              <a:t>                                          observations of  </a:t>
            </a:r>
            <a:r>
              <a:rPr lang="en-US" sz="1700" dirty="0">
                <a:latin typeface="Calibri" panose="020F0502020204030204" pitchFamily="34" charset="0"/>
              </a:rPr>
              <a:t>Greenland ice sheet geometry change</a:t>
            </a:r>
            <a:r>
              <a:rPr lang="en-US" sz="1700" dirty="0" smtClean="0">
                <a:latin typeface="Calibri" panose="020F0502020204030204" pitchFamily="34" charset="0"/>
              </a:rPr>
              <a:t>:</a:t>
            </a:r>
          </a:p>
          <a:p>
            <a:pPr lvl="1"/>
            <a:endParaRPr lang="en-US" sz="1700" dirty="0" smtClean="0">
              <a:latin typeface="Calibri" panose="020F0502020204030204" pitchFamily="34" charset="0"/>
            </a:endParaRPr>
          </a:p>
          <a:p>
            <a:pPr lvl="1"/>
            <a:endParaRPr lang="en-US" sz="1700" dirty="0">
              <a:latin typeface="Calibri" panose="020F0502020204030204" pitchFamily="34" charset="0"/>
            </a:endParaRPr>
          </a:p>
          <a:p>
            <a:pPr lvl="1"/>
            <a:endParaRPr lang="en-US" sz="1700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b="1" dirty="0" smtClean="0">
              <a:latin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7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dirty="0">
              <a:latin typeface="Calibri" panose="020F0502020204030204" pitchFamily="34" charset="0"/>
            </a:endParaRPr>
          </a:p>
          <a:p>
            <a:r>
              <a:rPr lang="en-US" sz="1700" dirty="0" smtClean="0">
                <a:latin typeface="Calibri" panose="020F0502020204030204" pitchFamily="34" charset="0"/>
              </a:rPr>
              <a:t>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700" dirty="0">
              <a:latin typeface="Calibri" panose="020F050202020403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295399" y="1791898"/>
          <a:ext cx="3352801" cy="7274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2975">
                  <a:extLst>
                    <a:ext uri="{9D8B030D-6E8A-4147-A177-3AD203B41FA5}">
                      <a16:colId xmlns:a16="http://schemas.microsoft.com/office/drawing/2014/main" val="592148849"/>
                    </a:ext>
                  </a:extLst>
                </a:gridCol>
                <a:gridCol w="2409826">
                  <a:extLst>
                    <a:ext uri="{9D8B030D-6E8A-4147-A177-3AD203B41FA5}">
                      <a16:colId xmlns:a16="http://schemas.microsoft.com/office/drawing/2014/main" val="4124554906"/>
                    </a:ext>
                  </a:extLst>
                </a:gridCol>
              </a:tblGrid>
              <a:tr h="356623">
                <a:tc>
                  <a:txBody>
                    <a:bodyPr/>
                    <a:lstStyle/>
                    <a:p>
                      <a:pPr algn="ctr"/>
                      <a:r>
                        <a:rPr lang="en-US" sz="1700" b="0" dirty="0" smtClean="0">
                          <a:latin typeface="Calibri" panose="020F0502020204030204" pitchFamily="34" charset="0"/>
                        </a:rPr>
                        <a:t>ICESat1</a:t>
                      </a:r>
                      <a:endParaRPr lang="en-US" sz="1700" b="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dirty="0" smtClean="0">
                          <a:latin typeface="Calibri" panose="020F0502020204030204" pitchFamily="34" charset="0"/>
                        </a:rPr>
                        <a:t>2003 – 2009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97756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700" b="0" dirty="0" smtClean="0">
                          <a:latin typeface="Calibri" panose="020F0502020204030204" pitchFamily="34" charset="0"/>
                        </a:rPr>
                        <a:t>GRACE</a:t>
                      </a:r>
                      <a:endParaRPr lang="en-US" sz="1700" b="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0" dirty="0" smtClean="0">
                          <a:latin typeface="Calibri" panose="020F0502020204030204" pitchFamily="34" charset="0"/>
                        </a:rPr>
                        <a:t>2002 – 201? (ongoing)</a:t>
                      </a:r>
                      <a:endParaRPr lang="en-US" sz="1700" b="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3595550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872" y="2716081"/>
            <a:ext cx="2392225" cy="14749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438" y="1051986"/>
            <a:ext cx="2399659" cy="163036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4610562"/>
            <a:ext cx="6324600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1" i="1" dirty="0" smtClean="0">
                <a:latin typeface="Calibri" panose="020F0502020204030204" pitchFamily="34" charset="0"/>
              </a:rPr>
              <a:t>Validation time periods</a:t>
            </a:r>
            <a:r>
              <a:rPr lang="en-US" sz="1700" dirty="0" smtClean="0">
                <a:latin typeface="Calibri" panose="020F0502020204030204" pitchFamily="34" charset="0"/>
              </a:rPr>
              <a:t>: 2003-2009 (</a:t>
            </a:r>
            <a:r>
              <a:rPr lang="en-US" sz="1700" dirty="0" err="1" smtClean="0">
                <a:latin typeface="Calibri" panose="020F0502020204030204" pitchFamily="34" charset="0"/>
              </a:rPr>
              <a:t>IceSAT</a:t>
            </a:r>
            <a:r>
              <a:rPr lang="en-US" sz="1700" dirty="0" smtClean="0">
                <a:latin typeface="Calibri" panose="020F0502020204030204" pitchFamily="34" charset="0"/>
              </a:rPr>
              <a:t>), 2003-2011 (GRACE)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1" i="1" dirty="0" smtClean="0">
                <a:latin typeface="Calibri" panose="020F0502020204030204" pitchFamily="34" charset="0"/>
              </a:rPr>
              <a:t>Model forcing:  </a:t>
            </a:r>
            <a:r>
              <a:rPr lang="en-US" sz="1700" dirty="0" smtClean="0">
                <a:latin typeface="Calibri" panose="020F0502020204030204" pitchFamily="34" charset="0"/>
              </a:rPr>
              <a:t>monthly surface mass balance (SMB) anomalies from RACMO2 and/or outlet glacier flux-forcing (FF) at grounding line applied.</a:t>
            </a:r>
          </a:p>
          <a:p>
            <a:endParaRPr lang="en-US" sz="4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dirty="0">
              <a:latin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514" y="4372349"/>
            <a:ext cx="3063486" cy="198407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04800" y="2619851"/>
            <a:ext cx="5867400" cy="172354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solidFill>
                  <a:schemeClr val="accent1"/>
                </a:solidFill>
                <a:latin typeface="Calibri" panose="020F0502020204030204" pitchFamily="34" charset="0"/>
              </a:rPr>
              <a:t>Validation </a:t>
            </a:r>
            <a:r>
              <a:rPr lang="en-US" sz="1700" b="1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Workflow (with LANL &amp; NASA):</a:t>
            </a:r>
          </a:p>
          <a:p>
            <a:pPr algn="ctr"/>
            <a:endParaRPr lang="en-US" sz="400" b="1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latin typeface="Calibri" panose="020F0502020204030204" pitchFamily="34" charset="0"/>
              </a:rPr>
              <a:t>Run </a:t>
            </a:r>
            <a:r>
              <a:rPr lang="en-US" sz="1700" i="1" dirty="0" smtClean="0">
                <a:latin typeface="Calibri" panose="020F0502020204030204" pitchFamily="34" charset="0"/>
              </a:rPr>
              <a:t>CISM-Albany</a:t>
            </a:r>
            <a:r>
              <a:rPr lang="en-US" sz="1700" dirty="0" smtClean="0">
                <a:latin typeface="Calibri" panose="020F0502020204030204" pitchFamily="34" charset="0"/>
              </a:rPr>
              <a:t> for period where observations exist.</a:t>
            </a:r>
            <a:endParaRPr lang="en-US" sz="17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latin typeface="Calibri" panose="020F0502020204030204" pitchFamily="34" charset="0"/>
              </a:rPr>
              <a:t>Process model </a:t>
            </a:r>
            <a:r>
              <a:rPr lang="en-US" sz="1700" dirty="0" smtClean="0">
                <a:latin typeface="Calibri" panose="020F0502020204030204" pitchFamily="34" charset="0"/>
              </a:rPr>
              <a:t>output and observations </a:t>
            </a:r>
            <a:r>
              <a:rPr lang="en-US" sz="1700" dirty="0">
                <a:latin typeface="Calibri" panose="020F0502020204030204" pitchFamily="34" charset="0"/>
              </a:rPr>
              <a:t>for </a:t>
            </a:r>
            <a:r>
              <a:rPr lang="en-US" sz="1700" dirty="0" smtClean="0">
                <a:latin typeface="Calibri" panose="020F0502020204030204" pitchFamily="34" charset="0"/>
              </a:rPr>
              <a:t>comparison.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 smtClean="0">
                <a:latin typeface="Calibri" panose="020F0502020204030204" pitchFamily="34" charset="0"/>
              </a:rPr>
              <a:t>Evaluate </a:t>
            </a:r>
            <a:r>
              <a:rPr lang="en-US" sz="1700" dirty="0">
                <a:latin typeface="Calibri" panose="020F0502020204030204" pitchFamily="34" charset="0"/>
              </a:rPr>
              <a:t>model performance relative to observations.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700" b="1" i="1" dirty="0" err="1">
                <a:latin typeface="Calibri" panose="020F0502020204030204" pitchFamily="34" charset="0"/>
              </a:rPr>
              <a:t>ICESat</a:t>
            </a:r>
            <a:r>
              <a:rPr lang="en-US" sz="1700" dirty="0">
                <a:latin typeface="Calibri" panose="020F0502020204030204" pitchFamily="34" charset="0"/>
              </a:rPr>
              <a:t>:  ice sheet surface elevation [state comparison]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700" b="1" i="1" dirty="0">
                <a:latin typeface="Calibri" panose="020F0502020204030204" pitchFamily="34" charset="0"/>
              </a:rPr>
              <a:t>GRACE</a:t>
            </a:r>
            <a:r>
              <a:rPr lang="en-US" sz="1700" dirty="0">
                <a:latin typeface="Calibri" panose="020F0502020204030204" pitchFamily="34" charset="0"/>
              </a:rPr>
              <a:t>:  rate of mass change [trend comparison</a:t>
            </a:r>
            <a:r>
              <a:rPr lang="en-US" sz="1700" dirty="0" smtClean="0">
                <a:latin typeface="Calibri" panose="020F0502020204030204" pitchFamily="34" charset="0"/>
              </a:rPr>
              <a:t>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448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" y="-304800"/>
            <a:ext cx="8991600" cy="1261646"/>
          </a:xfrm>
        </p:spPr>
        <p:txBody>
          <a:bodyPr/>
          <a:lstStyle/>
          <a:p>
            <a:pPr algn="l"/>
            <a:r>
              <a:rPr lang="en-US" sz="3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Validation: Definition &amp; Workflow</a:t>
            </a:r>
            <a:endParaRPr lang="en-US" sz="3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200" y="704742"/>
            <a:ext cx="632460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alibri" panose="020F0502020204030204" pitchFamily="34" charset="0"/>
              </a:rPr>
              <a:t>Validation:</a:t>
            </a:r>
            <a:r>
              <a:rPr lang="en-US" dirty="0" smtClean="0">
                <a:latin typeface="Calibri" panose="020F0502020204030204" pitchFamily="34" charset="0"/>
              </a:rPr>
              <a:t> how well does model represent the real ice sheet?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1087428"/>
            <a:ext cx="7772400" cy="417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latin typeface="Calibri" panose="020F0502020204030204" pitchFamily="34" charset="0"/>
              </a:rPr>
              <a:t>There are currently (up to) 2 decades of large-scale </a:t>
            </a:r>
            <a:r>
              <a:rPr lang="en-US" sz="1700" b="1" i="1" dirty="0">
                <a:latin typeface="Calibri" panose="020F0502020204030204" pitchFamily="34" charset="0"/>
              </a:rPr>
              <a:t>satellite</a:t>
            </a:r>
            <a:r>
              <a:rPr lang="en-US" sz="1700" dirty="0">
                <a:latin typeface="Calibri" panose="020F0502020204030204" pitchFamily="34" charset="0"/>
              </a:rPr>
              <a:t> </a:t>
            </a:r>
            <a:r>
              <a:rPr lang="en-US" sz="1700" dirty="0" smtClean="0">
                <a:latin typeface="Calibri" panose="020F0502020204030204" pitchFamily="34" charset="0"/>
              </a:rPr>
              <a:t>                                          observations of  </a:t>
            </a:r>
            <a:r>
              <a:rPr lang="en-US" sz="1700" dirty="0">
                <a:latin typeface="Calibri" panose="020F0502020204030204" pitchFamily="34" charset="0"/>
              </a:rPr>
              <a:t>Greenland ice sheet geometry change</a:t>
            </a:r>
            <a:r>
              <a:rPr lang="en-US" sz="1700" dirty="0" smtClean="0">
                <a:latin typeface="Calibri" panose="020F0502020204030204" pitchFamily="34" charset="0"/>
              </a:rPr>
              <a:t>:</a:t>
            </a:r>
          </a:p>
          <a:p>
            <a:pPr lvl="1"/>
            <a:endParaRPr lang="en-US" sz="1700" dirty="0" smtClean="0">
              <a:latin typeface="Calibri" panose="020F0502020204030204" pitchFamily="34" charset="0"/>
            </a:endParaRPr>
          </a:p>
          <a:p>
            <a:pPr lvl="1"/>
            <a:endParaRPr lang="en-US" sz="1700" dirty="0">
              <a:latin typeface="Calibri" panose="020F0502020204030204" pitchFamily="34" charset="0"/>
            </a:endParaRPr>
          </a:p>
          <a:p>
            <a:pPr lvl="1"/>
            <a:endParaRPr lang="en-US" sz="1700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b="1" dirty="0" smtClean="0">
              <a:latin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7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dirty="0">
              <a:latin typeface="Calibri" panose="020F0502020204030204" pitchFamily="34" charset="0"/>
            </a:endParaRPr>
          </a:p>
          <a:p>
            <a:r>
              <a:rPr lang="en-US" sz="1700" dirty="0" smtClean="0">
                <a:latin typeface="Calibri" panose="020F0502020204030204" pitchFamily="34" charset="0"/>
              </a:rPr>
              <a:t>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700" dirty="0">
              <a:latin typeface="Calibri" panose="020F050202020403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295399" y="1791898"/>
          <a:ext cx="3352801" cy="7274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2975">
                  <a:extLst>
                    <a:ext uri="{9D8B030D-6E8A-4147-A177-3AD203B41FA5}">
                      <a16:colId xmlns:a16="http://schemas.microsoft.com/office/drawing/2014/main" val="592148849"/>
                    </a:ext>
                  </a:extLst>
                </a:gridCol>
                <a:gridCol w="2409826">
                  <a:extLst>
                    <a:ext uri="{9D8B030D-6E8A-4147-A177-3AD203B41FA5}">
                      <a16:colId xmlns:a16="http://schemas.microsoft.com/office/drawing/2014/main" val="4124554906"/>
                    </a:ext>
                  </a:extLst>
                </a:gridCol>
              </a:tblGrid>
              <a:tr h="356623">
                <a:tc>
                  <a:txBody>
                    <a:bodyPr/>
                    <a:lstStyle/>
                    <a:p>
                      <a:pPr algn="ctr"/>
                      <a:r>
                        <a:rPr lang="en-US" sz="1700" b="0" dirty="0" smtClean="0">
                          <a:latin typeface="Calibri" panose="020F0502020204030204" pitchFamily="34" charset="0"/>
                        </a:rPr>
                        <a:t>ICESat1</a:t>
                      </a:r>
                      <a:endParaRPr lang="en-US" sz="1700" b="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dirty="0" smtClean="0">
                          <a:latin typeface="Calibri" panose="020F0502020204030204" pitchFamily="34" charset="0"/>
                        </a:rPr>
                        <a:t>2003 – 2009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97756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700" b="0" dirty="0" smtClean="0">
                          <a:latin typeface="Calibri" panose="020F0502020204030204" pitchFamily="34" charset="0"/>
                        </a:rPr>
                        <a:t>GRACE</a:t>
                      </a:r>
                      <a:endParaRPr lang="en-US" sz="1700" b="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0" dirty="0" smtClean="0">
                          <a:latin typeface="Calibri" panose="020F0502020204030204" pitchFamily="34" charset="0"/>
                        </a:rPr>
                        <a:t>2002 – 201? (ongoing)</a:t>
                      </a:r>
                      <a:endParaRPr lang="en-US" sz="1700" b="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3595550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872" y="2716081"/>
            <a:ext cx="2392225" cy="14749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438" y="1051986"/>
            <a:ext cx="2399659" cy="16303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4800" y="2619851"/>
            <a:ext cx="5867400" cy="172354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solidFill>
                  <a:schemeClr val="accent1"/>
                </a:solidFill>
                <a:latin typeface="Calibri" panose="020F0502020204030204" pitchFamily="34" charset="0"/>
              </a:rPr>
              <a:t>Validation </a:t>
            </a:r>
            <a:r>
              <a:rPr lang="en-US" sz="1700" b="1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Workflow (with LANL &amp; NASA):</a:t>
            </a:r>
          </a:p>
          <a:p>
            <a:pPr algn="ctr"/>
            <a:endParaRPr lang="en-US" sz="400" b="1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latin typeface="Calibri" panose="020F0502020204030204" pitchFamily="34" charset="0"/>
              </a:rPr>
              <a:t>Run </a:t>
            </a:r>
            <a:r>
              <a:rPr lang="en-US" sz="1700" i="1" dirty="0" smtClean="0">
                <a:latin typeface="Calibri" panose="020F0502020204030204" pitchFamily="34" charset="0"/>
              </a:rPr>
              <a:t>CISM-Albany</a:t>
            </a:r>
            <a:r>
              <a:rPr lang="en-US" sz="1700" dirty="0" smtClean="0">
                <a:latin typeface="Calibri" panose="020F0502020204030204" pitchFamily="34" charset="0"/>
              </a:rPr>
              <a:t> for period where observations exist.</a:t>
            </a:r>
            <a:endParaRPr lang="en-US" sz="17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latin typeface="Calibri" panose="020F0502020204030204" pitchFamily="34" charset="0"/>
              </a:rPr>
              <a:t>Process model </a:t>
            </a:r>
            <a:r>
              <a:rPr lang="en-US" sz="1700" dirty="0" smtClean="0">
                <a:latin typeface="Calibri" panose="020F0502020204030204" pitchFamily="34" charset="0"/>
              </a:rPr>
              <a:t>output and observations </a:t>
            </a:r>
            <a:r>
              <a:rPr lang="en-US" sz="1700" dirty="0">
                <a:latin typeface="Calibri" panose="020F0502020204030204" pitchFamily="34" charset="0"/>
              </a:rPr>
              <a:t>for </a:t>
            </a:r>
            <a:r>
              <a:rPr lang="en-US" sz="1700" dirty="0" smtClean="0">
                <a:latin typeface="Calibri" panose="020F0502020204030204" pitchFamily="34" charset="0"/>
              </a:rPr>
              <a:t>comparison.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 smtClean="0">
                <a:latin typeface="Calibri" panose="020F0502020204030204" pitchFamily="34" charset="0"/>
              </a:rPr>
              <a:t>Evaluate </a:t>
            </a:r>
            <a:r>
              <a:rPr lang="en-US" sz="1700" dirty="0">
                <a:latin typeface="Calibri" panose="020F0502020204030204" pitchFamily="34" charset="0"/>
              </a:rPr>
              <a:t>model performance relative to observations.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700" b="1" i="1" dirty="0" err="1">
                <a:latin typeface="Calibri" panose="020F0502020204030204" pitchFamily="34" charset="0"/>
              </a:rPr>
              <a:t>ICESat</a:t>
            </a:r>
            <a:r>
              <a:rPr lang="en-US" sz="1700" dirty="0">
                <a:latin typeface="Calibri" panose="020F0502020204030204" pitchFamily="34" charset="0"/>
              </a:rPr>
              <a:t>:  ice sheet surface elevation [state comparison]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700" b="1" i="1" dirty="0">
                <a:latin typeface="Calibri" panose="020F0502020204030204" pitchFamily="34" charset="0"/>
              </a:rPr>
              <a:t>GRACE</a:t>
            </a:r>
            <a:r>
              <a:rPr lang="en-US" sz="1700" dirty="0">
                <a:latin typeface="Calibri" panose="020F0502020204030204" pitchFamily="34" charset="0"/>
              </a:rPr>
              <a:t>:  rate of mass change [trend comparison</a:t>
            </a:r>
            <a:r>
              <a:rPr lang="en-US" sz="1700" dirty="0" smtClean="0">
                <a:latin typeface="Calibri" panose="020F0502020204030204" pitchFamily="34" charset="0"/>
              </a:rPr>
              <a:t>]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4610562"/>
            <a:ext cx="6324600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1" i="1" dirty="0" smtClean="0">
                <a:latin typeface="Calibri" panose="020F0502020204030204" pitchFamily="34" charset="0"/>
              </a:rPr>
              <a:t>Validation time periods</a:t>
            </a:r>
            <a:r>
              <a:rPr lang="en-US" sz="1700" dirty="0" smtClean="0">
                <a:latin typeface="Calibri" panose="020F0502020204030204" pitchFamily="34" charset="0"/>
              </a:rPr>
              <a:t>: 2003-2009 (</a:t>
            </a:r>
            <a:r>
              <a:rPr lang="en-US" sz="1700" dirty="0" err="1" smtClean="0">
                <a:latin typeface="Calibri" panose="020F0502020204030204" pitchFamily="34" charset="0"/>
              </a:rPr>
              <a:t>IceSAT</a:t>
            </a:r>
            <a:r>
              <a:rPr lang="en-US" sz="1700" dirty="0" smtClean="0">
                <a:latin typeface="Calibri" panose="020F0502020204030204" pitchFamily="34" charset="0"/>
              </a:rPr>
              <a:t>), 2003-2011 (GRACE)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1" i="1" dirty="0" smtClean="0">
                <a:latin typeface="Calibri" panose="020F0502020204030204" pitchFamily="34" charset="0"/>
              </a:rPr>
              <a:t>Model forcing:  </a:t>
            </a:r>
            <a:r>
              <a:rPr lang="en-US" sz="1700" dirty="0" smtClean="0">
                <a:latin typeface="Calibri" panose="020F0502020204030204" pitchFamily="34" charset="0"/>
              </a:rPr>
              <a:t>monthly surface mass balance (SMB) anomalies from RACMO2 and/or outlet glacier flux-forcing (FF) at grounding line applied.</a:t>
            </a:r>
          </a:p>
          <a:p>
            <a:endParaRPr lang="en-US" sz="4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1" i="1" dirty="0" smtClean="0">
                <a:latin typeface="Calibri" panose="020F0502020204030204" pitchFamily="34" charset="0"/>
              </a:rPr>
              <a:t>Initial condition </a:t>
            </a:r>
            <a:r>
              <a:rPr lang="en-US" sz="1700" dirty="0" smtClean="0">
                <a:latin typeface="Calibri" panose="020F0502020204030204" pitchFamily="34" charset="0"/>
              </a:rPr>
              <a:t>(1km GIS) obtained through deterministic inversion (shown on earlier slide).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dirty="0">
              <a:latin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514" y="4372349"/>
            <a:ext cx="3063486" cy="198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870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" y="-304800"/>
            <a:ext cx="8991600" cy="1261646"/>
          </a:xfrm>
        </p:spPr>
        <p:txBody>
          <a:bodyPr/>
          <a:lstStyle/>
          <a:p>
            <a:pPr algn="l"/>
            <a:r>
              <a:rPr lang="en-US" sz="3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Validation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3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Results</a:t>
            </a:r>
            <a:endParaRPr lang="en-US" sz="3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00" y="663714"/>
            <a:ext cx="4229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alibri" panose="020F0502020204030204" pitchFamily="34" charset="0"/>
              </a:rPr>
              <a:t>Surface Elevation Comparison [</a:t>
            </a:r>
            <a:r>
              <a:rPr lang="en-US" b="1" dirty="0" err="1" smtClean="0">
                <a:latin typeface="Calibri" panose="020F0502020204030204" pitchFamily="34" charset="0"/>
              </a:rPr>
              <a:t>IceSAT</a:t>
            </a:r>
            <a:r>
              <a:rPr lang="en-US" b="1" dirty="0" smtClean="0">
                <a:latin typeface="Calibri" panose="020F0502020204030204" pitchFamily="34" charset="0"/>
              </a:rPr>
              <a:t>] </a:t>
            </a:r>
            <a:endParaRPr lang="en-US" b="1" dirty="0">
              <a:latin typeface="Calibri" panose="020F0502020204030204" pitchFamily="34" charset="0"/>
            </a:endParaRPr>
          </a:p>
        </p:txBody>
      </p:sp>
      <p:pic>
        <p:nvPicPr>
          <p:cNvPr id="13" name="Picture 12" descr="icesatmap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1" t="6665" r="12447" b="5433"/>
          <a:stretch/>
        </p:blipFill>
        <p:spPr>
          <a:xfrm>
            <a:off x="156117" y="1250590"/>
            <a:ext cx="1874610" cy="2864210"/>
          </a:xfrm>
          <a:prstGeom prst="rect">
            <a:avLst/>
          </a:prstGeom>
        </p:spPr>
      </p:pic>
      <p:pic>
        <p:nvPicPr>
          <p:cNvPr id="14" name="Picture 13" descr="icesathist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712720"/>
            <a:ext cx="1752600" cy="140208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095500" y="1155288"/>
            <a:ext cx="2590800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</a:rPr>
              <a:t>Surface elevation predictions (states) agree </a:t>
            </a:r>
            <a:r>
              <a:rPr lang="en-US" sz="1600" dirty="0" smtClean="0">
                <a:latin typeface="Calibri" panose="020F0502020204030204" pitchFamily="34" charset="0"/>
              </a:rPr>
              <a:t>well </a:t>
            </a:r>
            <a:r>
              <a:rPr lang="en-US" sz="1600" dirty="0">
                <a:latin typeface="Calibri" panose="020F0502020204030204" pitchFamily="34" charset="0"/>
              </a:rPr>
              <a:t>with </a:t>
            </a:r>
            <a:r>
              <a:rPr lang="en-US" sz="1600" b="1" i="1" dirty="0">
                <a:latin typeface="Calibri" panose="020F0502020204030204" pitchFamily="34" charset="0"/>
              </a:rPr>
              <a:t>GLAS</a:t>
            </a:r>
            <a:r>
              <a:rPr lang="en-US" sz="1600" dirty="0">
                <a:latin typeface="Calibri" panose="020F0502020204030204" pitchFamily="34" charset="0"/>
              </a:rPr>
              <a:t> (</a:t>
            </a:r>
            <a:r>
              <a:rPr lang="da-DK" sz="1600" b="1" i="1" dirty="0">
                <a:latin typeface="Calibri" panose="020F0502020204030204" pitchFamily="34" charset="0"/>
              </a:rPr>
              <a:t>Geoscience Laser Altimeter System aboard ICESat</a:t>
            </a:r>
            <a:r>
              <a:rPr lang="en-US" sz="1600" dirty="0">
                <a:latin typeface="Calibri" panose="020F0502020204030204" pitchFamily="34" charset="0"/>
              </a:rPr>
              <a:t>): </a:t>
            </a:r>
            <a:r>
              <a:rPr lang="en-US" sz="1600" b="1" i="1" dirty="0">
                <a:latin typeface="Calibri" panose="020F0502020204030204" pitchFamily="34" charset="0"/>
              </a:rPr>
              <a:t>mean differences </a:t>
            </a:r>
            <a:r>
              <a:rPr lang="en-US" sz="1600" dirty="0">
                <a:latin typeface="Calibri" panose="020F0502020204030204" pitchFamily="34" charset="0"/>
              </a:rPr>
              <a:t>are</a:t>
            </a:r>
            <a:r>
              <a:rPr lang="en-US" sz="1600" b="1" i="1" dirty="0">
                <a:latin typeface="Calibri" panose="020F0502020204030204" pitchFamily="34" charset="0"/>
              </a:rPr>
              <a:t> &lt;1 </a:t>
            </a:r>
            <a:r>
              <a:rPr lang="en-US" sz="1600" b="1" i="1" dirty="0" smtClean="0">
                <a:latin typeface="Calibri" panose="020F0502020204030204" pitchFamily="34" charset="0"/>
              </a:rPr>
              <a:t>m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152400" y="1132986"/>
            <a:ext cx="19431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alibri" panose="020F0502020204030204" pitchFamily="34" charset="0"/>
              </a:rPr>
              <a:t>Oct. 07 bilinear differences</a:t>
            </a:r>
            <a:endParaRPr lang="en-US" sz="1200" dirty="0">
              <a:latin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36388" y="2514600"/>
            <a:ext cx="28194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alibri" panose="020F0502020204030204" pitchFamily="34" charset="0"/>
              </a:rPr>
              <a:t>Histogram of Oct. 07 bilinear differences</a:t>
            </a:r>
            <a:endParaRPr lang="en-US" sz="1200" dirty="0">
              <a:latin typeface="Calibri" panose="020F0502020204030204" pitchFamily="34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4955788" y="663714"/>
            <a:ext cx="0" cy="352728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bavgsGL13p4casesGTNEW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480" y="990600"/>
            <a:ext cx="3666239" cy="1838647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632949" y="2961382"/>
            <a:ext cx="3118623" cy="10772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latin typeface="Calibri" panose="020F0502020204030204" pitchFamily="34" charset="0"/>
              </a:rPr>
              <a:t>CISM-Albany</a:t>
            </a:r>
            <a:r>
              <a:rPr lang="en-US" sz="1600" dirty="0">
                <a:latin typeface="Calibri" panose="020F0502020204030204" pitchFamily="34" charset="0"/>
              </a:rPr>
              <a:t> results (blue, red lines) </a:t>
            </a:r>
            <a:r>
              <a:rPr lang="en-US" sz="1600" b="1" i="1" dirty="0">
                <a:latin typeface="Calibri" panose="020F0502020204030204" pitchFamily="34" charset="0"/>
              </a:rPr>
              <a:t>closer to observations </a:t>
            </a:r>
            <a:r>
              <a:rPr lang="en-US" sz="1600" dirty="0">
                <a:latin typeface="Calibri" panose="020F0502020204030204" pitchFamily="34" charset="0"/>
              </a:rPr>
              <a:t>(gray line) than older “idealized” simulations (black line).  </a:t>
            </a:r>
          </a:p>
        </p:txBody>
      </p:sp>
      <p:sp>
        <p:nvSpPr>
          <p:cNvPr id="23" name="TextBox 22"/>
          <p:cNvSpPr txBox="1"/>
          <p:nvPr/>
        </p:nvSpPr>
        <p:spPr>
          <a:xfrm rot="16200000">
            <a:off x="4289467" y="1732745"/>
            <a:ext cx="203454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latin typeface="Calibri" panose="020F0502020204030204" pitchFamily="34" charset="0"/>
              </a:rPr>
              <a:t>Gigatons</a:t>
            </a:r>
            <a:r>
              <a:rPr lang="en-US" sz="1200" dirty="0" smtClean="0">
                <a:latin typeface="Calibri" panose="020F0502020204030204" pitchFamily="34" charset="0"/>
              </a:rPr>
              <a:t> total mass change</a:t>
            </a:r>
            <a:endParaRPr lang="en-US" sz="1200" dirty="0">
              <a:latin typeface="Calibri" panose="020F0502020204030204" pitchFamily="34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78988" y="4191000"/>
            <a:ext cx="884073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049644" y="609600"/>
            <a:ext cx="4229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alibri" panose="020F0502020204030204" pitchFamily="34" charset="0"/>
              </a:rPr>
              <a:t>Whole Ice Sheet Mass Trends [GRACE]</a:t>
            </a:r>
            <a:endParaRPr lang="en-US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52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" y="-304800"/>
            <a:ext cx="8991600" cy="1261646"/>
          </a:xfrm>
        </p:spPr>
        <p:txBody>
          <a:bodyPr/>
          <a:lstStyle/>
          <a:p>
            <a:pPr algn="l"/>
            <a:r>
              <a:rPr lang="en-US" sz="3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Validation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3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Results</a:t>
            </a:r>
            <a:endParaRPr lang="en-US" sz="3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00" y="663714"/>
            <a:ext cx="4229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alibri" panose="020F0502020204030204" pitchFamily="34" charset="0"/>
              </a:rPr>
              <a:t>Surface Elevation Comparison [</a:t>
            </a:r>
            <a:r>
              <a:rPr lang="en-US" b="1" dirty="0" err="1" smtClean="0">
                <a:latin typeface="Calibri" panose="020F0502020204030204" pitchFamily="34" charset="0"/>
              </a:rPr>
              <a:t>IceSAT</a:t>
            </a:r>
            <a:r>
              <a:rPr lang="en-US" b="1" dirty="0" smtClean="0">
                <a:latin typeface="Calibri" panose="020F0502020204030204" pitchFamily="34" charset="0"/>
              </a:rPr>
              <a:t>] </a:t>
            </a:r>
            <a:endParaRPr lang="en-US" b="1" dirty="0">
              <a:latin typeface="Calibri" panose="020F0502020204030204" pitchFamily="34" charset="0"/>
            </a:endParaRPr>
          </a:p>
        </p:txBody>
      </p:sp>
      <p:pic>
        <p:nvPicPr>
          <p:cNvPr id="13" name="Picture 12" descr="icesatmap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1" t="6665" r="12447" b="5433"/>
          <a:stretch/>
        </p:blipFill>
        <p:spPr>
          <a:xfrm>
            <a:off x="156117" y="1250590"/>
            <a:ext cx="1874610" cy="2864210"/>
          </a:xfrm>
          <a:prstGeom prst="rect">
            <a:avLst/>
          </a:prstGeom>
        </p:spPr>
      </p:pic>
      <p:pic>
        <p:nvPicPr>
          <p:cNvPr id="14" name="Picture 13" descr="icesathist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712720"/>
            <a:ext cx="1752600" cy="140208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095500" y="1155288"/>
            <a:ext cx="2590800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</a:rPr>
              <a:t>Surface elevation predictions (states) agree </a:t>
            </a:r>
            <a:r>
              <a:rPr lang="en-US" sz="1600" dirty="0" smtClean="0">
                <a:latin typeface="Calibri" panose="020F0502020204030204" pitchFamily="34" charset="0"/>
              </a:rPr>
              <a:t>well </a:t>
            </a:r>
            <a:r>
              <a:rPr lang="en-US" sz="1600" dirty="0">
                <a:latin typeface="Calibri" panose="020F0502020204030204" pitchFamily="34" charset="0"/>
              </a:rPr>
              <a:t>with </a:t>
            </a:r>
            <a:r>
              <a:rPr lang="en-US" sz="1600" b="1" i="1" dirty="0">
                <a:latin typeface="Calibri" panose="020F0502020204030204" pitchFamily="34" charset="0"/>
              </a:rPr>
              <a:t>GLAS</a:t>
            </a:r>
            <a:r>
              <a:rPr lang="en-US" sz="1600" dirty="0">
                <a:latin typeface="Calibri" panose="020F0502020204030204" pitchFamily="34" charset="0"/>
              </a:rPr>
              <a:t> (</a:t>
            </a:r>
            <a:r>
              <a:rPr lang="da-DK" sz="1600" b="1" i="1" dirty="0">
                <a:latin typeface="Calibri" panose="020F0502020204030204" pitchFamily="34" charset="0"/>
              </a:rPr>
              <a:t>Geoscience Laser Altimeter System aboard ICESat</a:t>
            </a:r>
            <a:r>
              <a:rPr lang="en-US" sz="1600" dirty="0">
                <a:latin typeface="Calibri" panose="020F0502020204030204" pitchFamily="34" charset="0"/>
              </a:rPr>
              <a:t>): </a:t>
            </a:r>
            <a:r>
              <a:rPr lang="en-US" sz="1600" b="1" i="1" dirty="0">
                <a:latin typeface="Calibri" panose="020F0502020204030204" pitchFamily="34" charset="0"/>
              </a:rPr>
              <a:t>mean differences </a:t>
            </a:r>
            <a:r>
              <a:rPr lang="en-US" sz="1600" dirty="0">
                <a:latin typeface="Calibri" panose="020F0502020204030204" pitchFamily="34" charset="0"/>
              </a:rPr>
              <a:t>are</a:t>
            </a:r>
            <a:r>
              <a:rPr lang="en-US" sz="1600" b="1" i="1" dirty="0">
                <a:latin typeface="Calibri" panose="020F0502020204030204" pitchFamily="34" charset="0"/>
              </a:rPr>
              <a:t> &lt;1 </a:t>
            </a:r>
            <a:r>
              <a:rPr lang="en-US" sz="1600" b="1" i="1" dirty="0" smtClean="0">
                <a:latin typeface="Calibri" panose="020F0502020204030204" pitchFamily="34" charset="0"/>
              </a:rPr>
              <a:t>m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152400" y="1132986"/>
            <a:ext cx="19431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alibri" panose="020F0502020204030204" pitchFamily="34" charset="0"/>
              </a:rPr>
              <a:t>Oct. 07 bilinear differences</a:t>
            </a:r>
            <a:endParaRPr lang="en-US" sz="1200" dirty="0">
              <a:latin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36388" y="2514600"/>
            <a:ext cx="28194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alibri" panose="020F0502020204030204" pitchFamily="34" charset="0"/>
              </a:rPr>
              <a:t>Histogram of Oct. 07 bilinear differences</a:t>
            </a:r>
            <a:endParaRPr lang="en-US" sz="1200" dirty="0">
              <a:latin typeface="Calibri" panose="020F0502020204030204" pitchFamily="34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4955788" y="663714"/>
            <a:ext cx="0" cy="352728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bavgsGL13p4casesGTNEW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480" y="990600"/>
            <a:ext cx="3666239" cy="1838647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632949" y="2961382"/>
            <a:ext cx="3118623" cy="10772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latin typeface="Calibri" panose="020F0502020204030204" pitchFamily="34" charset="0"/>
              </a:rPr>
              <a:t>CISM-Albany</a:t>
            </a:r>
            <a:r>
              <a:rPr lang="en-US" sz="1600" dirty="0">
                <a:latin typeface="Calibri" panose="020F0502020204030204" pitchFamily="34" charset="0"/>
              </a:rPr>
              <a:t> results (blue, red lines) </a:t>
            </a:r>
            <a:r>
              <a:rPr lang="en-US" sz="1600" b="1" i="1" dirty="0">
                <a:latin typeface="Calibri" panose="020F0502020204030204" pitchFamily="34" charset="0"/>
              </a:rPr>
              <a:t>closer to observations </a:t>
            </a:r>
            <a:r>
              <a:rPr lang="en-US" sz="1600" dirty="0">
                <a:latin typeface="Calibri" panose="020F0502020204030204" pitchFamily="34" charset="0"/>
              </a:rPr>
              <a:t>(gray line) than older “idealized” simulations (black line).  </a:t>
            </a:r>
          </a:p>
        </p:txBody>
      </p:sp>
      <p:sp>
        <p:nvSpPr>
          <p:cNvPr id="23" name="TextBox 22"/>
          <p:cNvSpPr txBox="1"/>
          <p:nvPr/>
        </p:nvSpPr>
        <p:spPr>
          <a:xfrm rot="16200000">
            <a:off x="4289467" y="1732745"/>
            <a:ext cx="203454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latin typeface="Calibri" panose="020F0502020204030204" pitchFamily="34" charset="0"/>
              </a:rPr>
              <a:t>Gigatons</a:t>
            </a:r>
            <a:r>
              <a:rPr lang="en-US" sz="1200" dirty="0" smtClean="0">
                <a:latin typeface="Calibri" panose="020F0502020204030204" pitchFamily="34" charset="0"/>
              </a:rPr>
              <a:t> total mass change</a:t>
            </a:r>
            <a:endParaRPr lang="en-US" sz="1200" dirty="0">
              <a:latin typeface="Calibri" panose="020F0502020204030204" pitchFamily="34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78988" y="4191000"/>
            <a:ext cx="884073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413253" y="4876800"/>
            <a:ext cx="6172200" cy="646331"/>
          </a:xfrm>
          <a:prstGeom prst="rect">
            <a:avLst/>
          </a:prstGeom>
          <a:solidFill>
            <a:srgbClr val="A5F7B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Current generation ice sheet models, </a:t>
            </a:r>
            <a:r>
              <a:rPr lang="en-US" b="1" i="1" u="sng" dirty="0">
                <a:latin typeface="Calibri" panose="020F0502020204030204" pitchFamily="34" charset="0"/>
              </a:rPr>
              <a:t>when appropriately forced</a:t>
            </a:r>
            <a:r>
              <a:rPr lang="en-US" dirty="0">
                <a:latin typeface="Calibri" panose="020F0502020204030204" pitchFamily="34" charset="0"/>
              </a:rPr>
              <a:t>, show </a:t>
            </a:r>
            <a:r>
              <a:rPr lang="en-US" b="1" i="1" dirty="0">
                <a:latin typeface="Calibri" panose="020F0502020204030204" pitchFamily="34" charset="0"/>
              </a:rPr>
              <a:t>skill</a:t>
            </a:r>
            <a:r>
              <a:rPr lang="en-US" dirty="0">
                <a:latin typeface="Calibri" panose="020F0502020204030204" pitchFamily="34" charset="0"/>
              </a:rPr>
              <a:t> at mimicking ice sheet observations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095500" y="4355068"/>
            <a:ext cx="4229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alibri" panose="020F0502020204030204" pitchFamily="34" charset="0"/>
              </a:rPr>
              <a:t>Main Takeaway from Validation Study</a:t>
            </a:r>
            <a:endParaRPr lang="en-US" b="1" dirty="0">
              <a:latin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49644" y="609600"/>
            <a:ext cx="4229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alibri" panose="020F0502020204030204" pitchFamily="34" charset="0"/>
              </a:rPr>
              <a:t>Whole Ice Sheet Mass Trends [GRACE]</a:t>
            </a:r>
            <a:endParaRPr lang="en-US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44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" y="-304800"/>
            <a:ext cx="8991600" cy="1261646"/>
          </a:xfrm>
        </p:spPr>
        <p:txBody>
          <a:bodyPr/>
          <a:lstStyle/>
          <a:p>
            <a:pPr algn="l"/>
            <a:r>
              <a:rPr lang="en-US" sz="3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Validation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3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Results</a:t>
            </a:r>
            <a:endParaRPr lang="en-US" sz="3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00" y="663714"/>
            <a:ext cx="4229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alibri" panose="020F0502020204030204" pitchFamily="34" charset="0"/>
              </a:rPr>
              <a:t>Surface Elevation Comparison [</a:t>
            </a:r>
            <a:r>
              <a:rPr lang="en-US" b="1" dirty="0" err="1" smtClean="0">
                <a:latin typeface="Calibri" panose="020F0502020204030204" pitchFamily="34" charset="0"/>
              </a:rPr>
              <a:t>IceSAT</a:t>
            </a:r>
            <a:r>
              <a:rPr lang="en-US" b="1" dirty="0" smtClean="0">
                <a:latin typeface="Calibri" panose="020F0502020204030204" pitchFamily="34" charset="0"/>
              </a:rPr>
              <a:t>] </a:t>
            </a:r>
            <a:endParaRPr lang="en-US" b="1" dirty="0">
              <a:latin typeface="Calibri" panose="020F0502020204030204" pitchFamily="34" charset="0"/>
            </a:endParaRPr>
          </a:p>
        </p:txBody>
      </p:sp>
      <p:pic>
        <p:nvPicPr>
          <p:cNvPr id="13" name="Picture 12" descr="icesatmap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1" t="6665" r="12447" b="5433"/>
          <a:stretch/>
        </p:blipFill>
        <p:spPr>
          <a:xfrm>
            <a:off x="156117" y="1250590"/>
            <a:ext cx="1874610" cy="2864210"/>
          </a:xfrm>
          <a:prstGeom prst="rect">
            <a:avLst/>
          </a:prstGeom>
        </p:spPr>
      </p:pic>
      <p:pic>
        <p:nvPicPr>
          <p:cNvPr id="14" name="Picture 13" descr="icesathist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712720"/>
            <a:ext cx="1752600" cy="140208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095500" y="1155288"/>
            <a:ext cx="2590800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</a:rPr>
              <a:t>Surface elevation predictions (states) agree </a:t>
            </a:r>
            <a:r>
              <a:rPr lang="en-US" sz="1600" dirty="0" smtClean="0">
                <a:latin typeface="Calibri" panose="020F0502020204030204" pitchFamily="34" charset="0"/>
              </a:rPr>
              <a:t>well </a:t>
            </a:r>
            <a:r>
              <a:rPr lang="en-US" sz="1600" dirty="0">
                <a:latin typeface="Calibri" panose="020F0502020204030204" pitchFamily="34" charset="0"/>
              </a:rPr>
              <a:t>with </a:t>
            </a:r>
            <a:r>
              <a:rPr lang="en-US" sz="1600" b="1" i="1" dirty="0">
                <a:latin typeface="Calibri" panose="020F0502020204030204" pitchFamily="34" charset="0"/>
              </a:rPr>
              <a:t>GLAS</a:t>
            </a:r>
            <a:r>
              <a:rPr lang="en-US" sz="1600" dirty="0">
                <a:latin typeface="Calibri" panose="020F0502020204030204" pitchFamily="34" charset="0"/>
              </a:rPr>
              <a:t> (</a:t>
            </a:r>
            <a:r>
              <a:rPr lang="da-DK" sz="1600" b="1" i="1" dirty="0">
                <a:latin typeface="Calibri" panose="020F0502020204030204" pitchFamily="34" charset="0"/>
              </a:rPr>
              <a:t>Geoscience Laser Altimeter System aboard ICESat</a:t>
            </a:r>
            <a:r>
              <a:rPr lang="en-US" sz="1600" dirty="0">
                <a:latin typeface="Calibri" panose="020F0502020204030204" pitchFamily="34" charset="0"/>
              </a:rPr>
              <a:t>): </a:t>
            </a:r>
            <a:r>
              <a:rPr lang="en-US" sz="1600" b="1" i="1" dirty="0">
                <a:latin typeface="Calibri" panose="020F0502020204030204" pitchFamily="34" charset="0"/>
              </a:rPr>
              <a:t>mean differences </a:t>
            </a:r>
            <a:r>
              <a:rPr lang="en-US" sz="1600" dirty="0">
                <a:latin typeface="Calibri" panose="020F0502020204030204" pitchFamily="34" charset="0"/>
              </a:rPr>
              <a:t>are</a:t>
            </a:r>
            <a:r>
              <a:rPr lang="en-US" sz="1600" b="1" i="1" dirty="0">
                <a:latin typeface="Calibri" panose="020F0502020204030204" pitchFamily="34" charset="0"/>
              </a:rPr>
              <a:t> &lt;1 </a:t>
            </a:r>
            <a:r>
              <a:rPr lang="en-US" sz="1600" b="1" i="1" dirty="0" smtClean="0">
                <a:latin typeface="Calibri" panose="020F0502020204030204" pitchFamily="34" charset="0"/>
              </a:rPr>
              <a:t>m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152400" y="1132986"/>
            <a:ext cx="19431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alibri" panose="020F0502020204030204" pitchFamily="34" charset="0"/>
              </a:rPr>
              <a:t>Oct. 07 bilinear differences</a:t>
            </a:r>
            <a:endParaRPr lang="en-US" sz="1200" dirty="0">
              <a:latin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36388" y="2514600"/>
            <a:ext cx="28194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alibri" panose="020F0502020204030204" pitchFamily="34" charset="0"/>
              </a:rPr>
              <a:t>Histogram of Oct. 07 bilinear differences</a:t>
            </a:r>
            <a:endParaRPr lang="en-US" sz="1200" dirty="0">
              <a:latin typeface="Calibri" panose="020F0502020204030204" pitchFamily="34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4955788" y="663714"/>
            <a:ext cx="0" cy="352728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bavgsGL13p4casesGTNEW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480" y="990600"/>
            <a:ext cx="3666239" cy="1838647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632949" y="2961382"/>
            <a:ext cx="3118623" cy="10772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latin typeface="Calibri" panose="020F0502020204030204" pitchFamily="34" charset="0"/>
              </a:rPr>
              <a:t>CISM-Albany</a:t>
            </a:r>
            <a:r>
              <a:rPr lang="en-US" sz="1600" dirty="0">
                <a:latin typeface="Calibri" panose="020F0502020204030204" pitchFamily="34" charset="0"/>
              </a:rPr>
              <a:t> results (blue, red lines) </a:t>
            </a:r>
            <a:r>
              <a:rPr lang="en-US" sz="1600" b="1" i="1" dirty="0">
                <a:latin typeface="Calibri" panose="020F0502020204030204" pitchFamily="34" charset="0"/>
              </a:rPr>
              <a:t>closer to observations </a:t>
            </a:r>
            <a:r>
              <a:rPr lang="en-US" sz="1600" dirty="0">
                <a:latin typeface="Calibri" panose="020F0502020204030204" pitchFamily="34" charset="0"/>
              </a:rPr>
              <a:t>(gray line) than older “idealized” simulations (black line).  </a:t>
            </a:r>
          </a:p>
        </p:txBody>
      </p:sp>
      <p:sp>
        <p:nvSpPr>
          <p:cNvPr id="23" name="TextBox 22"/>
          <p:cNvSpPr txBox="1"/>
          <p:nvPr/>
        </p:nvSpPr>
        <p:spPr>
          <a:xfrm rot="16200000">
            <a:off x="4289467" y="1732745"/>
            <a:ext cx="203454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latin typeface="Calibri" panose="020F0502020204030204" pitchFamily="34" charset="0"/>
              </a:rPr>
              <a:t>Gigatons</a:t>
            </a:r>
            <a:r>
              <a:rPr lang="en-US" sz="1200" dirty="0" smtClean="0">
                <a:latin typeface="Calibri" panose="020F0502020204030204" pitchFamily="34" charset="0"/>
              </a:rPr>
              <a:t> total mass change</a:t>
            </a:r>
            <a:endParaRPr lang="en-US" sz="1200" dirty="0">
              <a:latin typeface="Calibri" panose="020F0502020204030204" pitchFamily="34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78988" y="4191000"/>
            <a:ext cx="884073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413253" y="4876800"/>
            <a:ext cx="6172200" cy="646331"/>
          </a:xfrm>
          <a:prstGeom prst="rect">
            <a:avLst/>
          </a:prstGeom>
          <a:solidFill>
            <a:srgbClr val="A5F7B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Current generation ice sheet models, </a:t>
            </a:r>
            <a:r>
              <a:rPr lang="en-US" b="1" i="1" u="sng" dirty="0">
                <a:latin typeface="Calibri" panose="020F0502020204030204" pitchFamily="34" charset="0"/>
              </a:rPr>
              <a:t>when appropriately forced</a:t>
            </a:r>
            <a:r>
              <a:rPr lang="en-US" dirty="0">
                <a:latin typeface="Calibri" panose="020F0502020204030204" pitchFamily="34" charset="0"/>
              </a:rPr>
              <a:t>, show </a:t>
            </a:r>
            <a:r>
              <a:rPr lang="en-US" b="1" i="1" dirty="0">
                <a:latin typeface="Calibri" panose="020F0502020204030204" pitchFamily="34" charset="0"/>
              </a:rPr>
              <a:t>skill</a:t>
            </a:r>
            <a:r>
              <a:rPr lang="en-US" dirty="0">
                <a:latin typeface="Calibri" panose="020F0502020204030204" pitchFamily="34" charset="0"/>
              </a:rPr>
              <a:t> at mimicking ice sheet observations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52400" y="5715000"/>
            <a:ext cx="891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b="1" i="1" dirty="0" smtClean="0">
                <a:latin typeface="Calibri" panose="020F0502020204030204" pitchFamily="34" charset="0"/>
              </a:rPr>
              <a:t>Clear </a:t>
            </a:r>
            <a:r>
              <a:rPr lang="en-US" b="1" i="1" dirty="0">
                <a:latin typeface="Calibri" panose="020F0502020204030204" pitchFamily="34" charset="0"/>
              </a:rPr>
              <a:t>improvement over a decade </a:t>
            </a:r>
            <a:r>
              <a:rPr lang="en-US" b="1" i="1" dirty="0" smtClean="0">
                <a:latin typeface="Calibri" panose="020F0502020204030204" pitchFamily="34" charset="0"/>
              </a:rPr>
              <a:t>ago: </a:t>
            </a:r>
            <a:r>
              <a:rPr lang="en-US" dirty="0" smtClean="0">
                <a:latin typeface="Calibri" panose="020F0502020204030204" pitchFamily="34" charset="0"/>
              </a:rPr>
              <a:t>SLR </a:t>
            </a:r>
            <a:r>
              <a:rPr lang="en-US" dirty="0">
                <a:latin typeface="Calibri" panose="020F0502020204030204" pitchFamily="34" charset="0"/>
              </a:rPr>
              <a:t>projections from ice sheet models were not included in the IPCC’s </a:t>
            </a:r>
            <a:r>
              <a:rPr lang="en-US" dirty="0" smtClean="0">
                <a:latin typeface="Calibri" panose="020F0502020204030204" pitchFamily="34" charset="0"/>
              </a:rPr>
              <a:t>AR4 b/c models could not explain </a:t>
            </a:r>
            <a:r>
              <a:rPr lang="en-US" dirty="0">
                <a:latin typeface="Calibri" panose="020F0502020204030204" pitchFamily="34" charset="0"/>
              </a:rPr>
              <a:t>observed ice dynamical </a:t>
            </a:r>
            <a:r>
              <a:rPr lang="en-US" dirty="0" smtClean="0">
                <a:latin typeface="Calibri" panose="020F0502020204030204" pitchFamily="34" charset="0"/>
              </a:rPr>
              <a:t>behaviors.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095500" y="4355068"/>
            <a:ext cx="4229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alibri" panose="020F0502020204030204" pitchFamily="34" charset="0"/>
              </a:rPr>
              <a:t>Main Takeaway from Validation Study</a:t>
            </a:r>
            <a:endParaRPr lang="en-US" b="1" dirty="0">
              <a:latin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49644" y="609600"/>
            <a:ext cx="4229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alibri" panose="020F0502020204030204" pitchFamily="34" charset="0"/>
              </a:rPr>
              <a:t>Whole Ice Sheet Mass Trends [GRACE]</a:t>
            </a:r>
            <a:endParaRPr lang="en-US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481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" y="-152400"/>
            <a:ext cx="8991600" cy="1261646"/>
          </a:xfrm>
        </p:spPr>
        <p:txBody>
          <a:bodyPr/>
          <a:lstStyle/>
          <a:p>
            <a:pPr algn="l"/>
            <a:r>
              <a:rPr lang="en-US" sz="3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Cool Movie of Validation Results</a:t>
            </a:r>
            <a:endParaRPr lang="en-US" sz="3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IceFlow_HD_Q75_18Mar_0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914400"/>
            <a:ext cx="8153400" cy="45862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3600" y="6031468"/>
            <a:ext cx="47244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Calibri" panose="020F0502020204030204" pitchFamily="34" charset="0"/>
              </a:rPr>
              <a:t>Video acknowledgement</a:t>
            </a:r>
            <a:r>
              <a:rPr lang="en-US" dirty="0" smtClean="0">
                <a:latin typeface="Calibri" panose="020F0502020204030204" pitchFamily="34" charset="0"/>
              </a:rPr>
              <a:t>: B. Carvey (SNL) </a:t>
            </a:r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873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2968" y="3081436"/>
            <a:ext cx="6705600" cy="16158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indent="0" eaLnBrk="1" hangingPunct="1">
              <a:lnSpc>
                <a:spcPct val="90000"/>
              </a:lnSpc>
            </a:pPr>
            <a:r>
              <a:rPr lang="en-US" b="1" i="1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Albany/FELIX</a:t>
            </a:r>
            <a:r>
              <a:rPr lang="en-US" b="1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 work not covered in this talk:</a:t>
            </a:r>
          </a:p>
          <a:p>
            <a:pPr marL="0" indent="0" eaLnBrk="1" hangingPunct="1">
              <a:lnSpc>
                <a:spcPct val="90000"/>
              </a:lnSpc>
            </a:pPr>
            <a:endParaRPr lang="en-US" sz="400" b="1" dirty="0" smtClean="0">
              <a:solidFill>
                <a:schemeClr val="accent1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 smtClean="0">
                <a:latin typeface="Calibri" panose="020F0502020204030204" pitchFamily="34" charset="0"/>
              </a:rPr>
              <a:t>Semi-implicit</a:t>
            </a:r>
            <a:r>
              <a:rPr lang="en-US" dirty="0" smtClean="0">
                <a:latin typeface="Calibri" panose="020F0502020204030204" pitchFamily="34" charset="0"/>
              </a:rPr>
              <a:t> FO Stokes-thickness coupling methods.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 smtClean="0">
                <a:latin typeface="Calibri" panose="020F0502020204030204" pitchFamily="34" charset="0"/>
              </a:rPr>
              <a:t>Temperature solver </a:t>
            </a:r>
            <a:r>
              <a:rPr lang="en-US" dirty="0" smtClean="0">
                <a:latin typeface="Calibri" panose="020F0502020204030204" pitchFamily="34" charset="0"/>
              </a:rPr>
              <a:t>in </a:t>
            </a:r>
            <a:r>
              <a:rPr lang="en-US" i="1" dirty="0" smtClean="0">
                <a:latin typeface="Calibri" panose="020F0502020204030204" pitchFamily="34" charset="0"/>
              </a:rPr>
              <a:t>Albany/FELIX</a:t>
            </a:r>
            <a:r>
              <a:rPr lang="en-US" dirty="0" smtClean="0">
                <a:latin typeface="Calibri" panose="020F050202020403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</a:rPr>
              <a:t>More sophisticated </a:t>
            </a:r>
            <a:r>
              <a:rPr lang="en-US" b="1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basal hydrology models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</a:rPr>
              <a:t>FO Stokes model on </a:t>
            </a:r>
            <a:r>
              <a:rPr lang="en-US" b="1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spherical grids 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</a:rPr>
              <a:t>via stereographic projection.</a:t>
            </a:r>
          </a:p>
          <a:p>
            <a:pPr marL="0" indent="0" eaLnBrk="1" hangingPunct="1">
              <a:lnSpc>
                <a:spcPct val="90000"/>
              </a:lnSpc>
            </a:pPr>
            <a:endParaRPr lang="en-US" sz="800" b="1" dirty="0" smtClean="0">
              <a:latin typeface="Calibri" panose="020F0502020204030204" pitchFamily="34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" y="-152400"/>
            <a:ext cx="8991600" cy="1261646"/>
          </a:xfrm>
        </p:spPr>
        <p:txBody>
          <a:bodyPr/>
          <a:lstStyle/>
          <a:p>
            <a:pPr algn="l"/>
            <a:r>
              <a:rPr lang="en-US" sz="3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Summary and Future Work</a:t>
            </a:r>
            <a:endParaRPr lang="en-US" sz="3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0805" y="4640926"/>
            <a:ext cx="8915402" cy="18497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indent="0" eaLnBrk="1" hangingPunct="1">
              <a:lnSpc>
                <a:spcPct val="90000"/>
              </a:lnSpc>
            </a:pPr>
            <a:r>
              <a:rPr lang="en-US" b="1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Ongoing/future work:</a:t>
            </a:r>
            <a:endParaRPr lang="en-US" sz="800" b="1" dirty="0" smtClean="0">
              <a:latin typeface="Calibri" panose="020F0502020204030204" pitchFamily="34" charset="0"/>
            </a:endParaRPr>
          </a:p>
          <a:p>
            <a:endParaRPr lang="en-US" sz="4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 smtClean="0">
                <a:latin typeface="Calibri" panose="020F0502020204030204" pitchFamily="34" charset="0"/>
              </a:rPr>
              <a:t>Science runs </a:t>
            </a:r>
            <a:r>
              <a:rPr lang="en-US" dirty="0" smtClean="0">
                <a:latin typeface="Calibri" panose="020F0502020204030204" pitchFamily="34" charset="0"/>
              </a:rPr>
              <a:t>using </a:t>
            </a:r>
            <a:r>
              <a:rPr lang="en-US" i="1" dirty="0" smtClean="0">
                <a:latin typeface="Calibri" panose="020F0502020204030204" pitchFamily="34" charset="0"/>
              </a:rPr>
              <a:t>CISM-Albany </a:t>
            </a:r>
            <a:r>
              <a:rPr lang="en-US" dirty="0" smtClean="0">
                <a:latin typeface="Calibri" panose="020F0502020204030204" pitchFamily="34" charset="0"/>
              </a:rPr>
              <a:t>and </a:t>
            </a:r>
            <a:r>
              <a:rPr lang="en-US" i="1" dirty="0" smtClean="0">
                <a:latin typeface="Calibri" panose="020F0502020204030204" pitchFamily="34" charset="0"/>
              </a:rPr>
              <a:t>MPAS-Albany</a:t>
            </a:r>
            <a:r>
              <a:rPr lang="en-US" dirty="0" smtClean="0">
                <a:latin typeface="Calibri" panose="020F0502020204030204" pitchFamily="34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Code optimizations for </a:t>
            </a:r>
            <a:r>
              <a:rPr lang="en-US" b="1" i="1" dirty="0" smtClean="0">
                <a:latin typeface="Calibri" panose="020F0502020204030204" pitchFamily="34" charset="0"/>
              </a:rPr>
              <a:t>new architecture machines </a:t>
            </a:r>
            <a:r>
              <a:rPr lang="en-US" dirty="0" smtClean="0">
                <a:latin typeface="Calibri" panose="020F0502020204030204" pitchFamily="34" charset="0"/>
              </a:rPr>
              <a:t>(GPUs, Intel Xeon Phis).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Improving </a:t>
            </a:r>
            <a:r>
              <a:rPr lang="en-US" b="1" i="1" dirty="0" smtClean="0">
                <a:latin typeface="Calibri" panose="020F0502020204030204" pitchFamily="34" charset="0"/>
              </a:rPr>
              <a:t>UQ </a:t>
            </a:r>
            <a:r>
              <a:rPr lang="en-US" dirty="0" smtClean="0">
                <a:latin typeface="Calibri" panose="020F0502020204030204" pitchFamily="34" charset="0"/>
              </a:rPr>
              <a:t>workflow / algorithms, towards paper.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 smtClean="0">
                <a:latin typeface="Calibri" panose="020F0502020204030204" pitchFamily="34" charset="0"/>
              </a:rPr>
              <a:t>Proposal</a:t>
            </a:r>
            <a:r>
              <a:rPr lang="en-US" dirty="0" smtClean="0">
                <a:latin typeface="Calibri" panose="020F0502020204030204" pitchFamily="34" charset="0"/>
              </a:rPr>
              <a:t> for follow-up funding (SciDaC4).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Delivering code to climate community and </a:t>
            </a:r>
            <a:r>
              <a:rPr lang="en-US" b="1" i="1" dirty="0" smtClean="0">
                <a:latin typeface="Calibri" panose="020F0502020204030204" pitchFamily="34" charset="0"/>
              </a:rPr>
              <a:t>coupling to ESMs</a:t>
            </a:r>
            <a:r>
              <a:rPr lang="en-US" dirty="0" smtClean="0">
                <a:latin typeface="Calibri" panose="020F0502020204030204" pitchFamily="34" charset="0"/>
              </a:rPr>
              <a:t>.</a:t>
            </a:r>
            <a:endParaRPr lang="en-US" sz="800" b="1" dirty="0" smtClean="0">
              <a:latin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404" y="749624"/>
            <a:ext cx="8915402" cy="23914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indent="0" eaLnBrk="1" hangingPunct="1">
              <a:lnSpc>
                <a:spcPct val="90000"/>
              </a:lnSpc>
            </a:pPr>
            <a:r>
              <a:rPr lang="en-US" b="1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Summary:</a:t>
            </a:r>
          </a:p>
          <a:p>
            <a:pPr marL="0" indent="0" eaLnBrk="1" hangingPunct="1">
              <a:lnSpc>
                <a:spcPct val="90000"/>
              </a:lnSpc>
            </a:pPr>
            <a:endParaRPr lang="en-US" sz="400" b="1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We have developed the </a:t>
            </a:r>
            <a:r>
              <a:rPr lang="en-US" b="1" i="1" dirty="0" smtClean="0">
                <a:latin typeface="Calibri" panose="020F0502020204030204" pitchFamily="34" charset="0"/>
              </a:rPr>
              <a:t>Albany/FELIX</a:t>
            </a:r>
            <a:r>
              <a:rPr lang="en-US" dirty="0" smtClean="0">
                <a:latin typeface="Calibri" panose="020F0502020204030204" pitchFamily="34" charset="0"/>
              </a:rPr>
              <a:t> land-ice solver, which is: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i="1" dirty="0" smtClean="0">
                <a:latin typeface="Calibri" panose="020F0502020204030204" pitchFamily="34" charset="0"/>
              </a:rPr>
              <a:t>Scalable</a:t>
            </a:r>
            <a:r>
              <a:rPr lang="en-US" dirty="0" smtClean="0">
                <a:latin typeface="Calibri" panose="020F0502020204030204" pitchFamily="34" charset="0"/>
              </a:rPr>
              <a:t>, </a:t>
            </a:r>
            <a:r>
              <a:rPr lang="en-US" b="1" i="1" dirty="0" smtClean="0">
                <a:latin typeface="Calibri" panose="020F0502020204030204" pitchFamily="34" charset="0"/>
              </a:rPr>
              <a:t>fast</a:t>
            </a:r>
            <a:r>
              <a:rPr lang="en-US" dirty="0" smtClean="0">
                <a:latin typeface="Calibri" panose="020F0502020204030204" pitchFamily="34" charset="0"/>
              </a:rPr>
              <a:t>, </a:t>
            </a:r>
            <a:r>
              <a:rPr lang="en-US" b="1" i="1" dirty="0" smtClean="0">
                <a:latin typeface="Calibri" panose="020F0502020204030204" pitchFamily="34" charset="0"/>
              </a:rPr>
              <a:t>robust</a:t>
            </a:r>
            <a:r>
              <a:rPr lang="en-US" dirty="0" smtClean="0">
                <a:latin typeface="Calibri" panose="020F0502020204030204" pitchFamily="34" charset="0"/>
              </a:rPr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Coupled to </a:t>
            </a:r>
            <a:r>
              <a:rPr lang="en-US" i="1" dirty="0" smtClean="0">
                <a:latin typeface="Calibri" panose="020F0502020204030204" pitchFamily="34" charset="0"/>
              </a:rPr>
              <a:t>CISM</a:t>
            </a:r>
            <a:r>
              <a:rPr lang="en-US" dirty="0" smtClean="0">
                <a:latin typeface="Calibri" panose="020F0502020204030204" pitchFamily="34" charset="0"/>
              </a:rPr>
              <a:t> and </a:t>
            </a:r>
            <a:r>
              <a:rPr lang="en-US" i="1" dirty="0" smtClean="0">
                <a:latin typeface="Calibri" panose="020F0502020204030204" pitchFamily="34" charset="0"/>
              </a:rPr>
              <a:t>MPAS</a:t>
            </a:r>
            <a:r>
              <a:rPr lang="en-US" dirty="0" smtClean="0">
                <a:latin typeface="Calibri" panose="020F0502020204030204" pitchFamily="34" charset="0"/>
              </a:rPr>
              <a:t> codes for </a:t>
            </a:r>
            <a:r>
              <a:rPr lang="en-US" b="1" i="1" dirty="0" smtClean="0">
                <a:latin typeface="Calibri" panose="020F0502020204030204" pitchFamily="34" charset="0"/>
              </a:rPr>
              <a:t>dynamic</a:t>
            </a:r>
            <a:r>
              <a:rPr lang="en-US" dirty="0" smtClean="0">
                <a:latin typeface="Calibri" panose="020F0502020204030204" pitchFamily="34" charset="0"/>
              </a:rPr>
              <a:t> runs and integration into ESMs.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i="1" dirty="0" smtClean="0">
                <a:latin typeface="Calibri" panose="020F0502020204030204" pitchFamily="34" charset="0"/>
              </a:rPr>
              <a:t>Verified</a:t>
            </a:r>
            <a:r>
              <a:rPr lang="en-US" dirty="0" smtClean="0">
                <a:latin typeface="Calibri" panose="020F0502020204030204" pitchFamily="34" charset="0"/>
              </a:rPr>
              <a:t> and </a:t>
            </a:r>
            <a:r>
              <a:rPr lang="en-US" b="1" i="1" dirty="0" smtClean="0">
                <a:latin typeface="Calibri" panose="020F0502020204030204" pitchFamily="34" charset="0"/>
              </a:rPr>
              <a:t>validated</a:t>
            </a:r>
            <a:r>
              <a:rPr lang="en-US" dirty="0" smtClean="0">
                <a:latin typeface="Calibri" panose="020F0502020204030204" pitchFamily="34" charset="0"/>
              </a:rPr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i="1" dirty="0" smtClean="0">
                <a:latin typeface="Calibri" panose="020F0502020204030204" pitchFamily="34" charset="0"/>
              </a:rPr>
              <a:t>Portable</a:t>
            </a:r>
            <a:r>
              <a:rPr lang="en-US" dirty="0" smtClean="0">
                <a:latin typeface="Calibri" panose="020F0502020204030204" pitchFamily="34" charset="0"/>
              </a:rPr>
              <a:t> to new and emerging architecture machines.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</a:rPr>
              <a:t>Equipped with </a:t>
            </a:r>
            <a:r>
              <a:rPr lang="en-US" b="1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advanced analysis capabilities 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</a:rPr>
              <a:t>(deterministic inversion, UQ).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</a:rPr>
              <a:t>A </a:t>
            </a:r>
            <a:r>
              <a:rPr lang="en-US" b="1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production code</a:t>
            </a:r>
            <a:r>
              <a:rPr 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</a:rPr>
              <a:t>in </a:t>
            </a:r>
            <a:r>
              <a:rPr lang="en-US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Albany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</a:rPr>
              <a:t>.</a:t>
            </a:r>
          </a:p>
        </p:txBody>
      </p:sp>
      <p:pic>
        <p:nvPicPr>
          <p:cNvPr id="7" name="Picture 1" descr="image0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772" y="687543"/>
            <a:ext cx="1583550" cy="82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4615315"/>
              </p:ext>
            </p:extLst>
          </p:nvPr>
        </p:nvGraphicFramePr>
        <p:xfrm>
          <a:off x="6629400" y="3193173"/>
          <a:ext cx="2362200" cy="177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21" r:id="rId5" imgW="9144000" imgH="6858000" progId="">
                  <p:embed/>
                </p:oleObj>
              </mc:Choice>
              <mc:Fallback>
                <p:oleObj r:id="rId5" imgW="9144000" imgH="6858000" progId="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629400" y="3193173"/>
                        <a:ext cx="2362200" cy="1771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24603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63800" y="2514600"/>
            <a:ext cx="1410424" cy="731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>
          <a:xfrm>
            <a:off x="216624" y="158621"/>
            <a:ext cx="7315200" cy="914400"/>
          </a:xfrm>
        </p:spPr>
        <p:txBody>
          <a:bodyPr/>
          <a:lstStyle/>
          <a:p>
            <a:pPr algn="l"/>
            <a:r>
              <a:rPr lang="en-US" sz="3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Funding/Acknowledgements</a:t>
            </a:r>
            <a:endParaRPr lang="en-US" sz="3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" y="1371600"/>
            <a:ext cx="815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Subtitle 2"/>
              <p:cNvSpPr txBox="1">
                <a:spLocks/>
              </p:cNvSpPr>
              <p:nvPr/>
            </p:nvSpPr>
            <p:spPr bwMode="auto">
              <a:xfrm>
                <a:off x="704850" y="1143000"/>
                <a:ext cx="7620000" cy="1149221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ffectLst/>
              <a:extLst>
                <a:ext uri="{FAA26D3D-D897-4be2-8F04-BA451C77F1D7}">
                  <ma14:placeholderFlag xmlns:ma14="http://schemas.microsoft.com/office/mac/drawingml/2011/main" xmlns="" val="1"/>
                </a:ext>
              </a:extLst>
            </p:spPr>
            <p:txBody>
              <a:bodyPr vert="horz" wrap="square" lIns="90487" tIns="44450" rIns="90487" bIns="44450" numCol="1" anchor="t" anchorCtr="0" compatLnSpc="1">
                <a:prstTxWarp prst="textNoShape">
                  <a:avLst/>
                </a:prstTxWarp>
              </a:bodyPr>
              <a:lstStyle>
                <a:lvl1pPr marL="0" indent="0" algn="ctr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None/>
                  <a:defRPr sz="2400" b="1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None/>
                  <a:defRPr sz="2200" b="1">
                    <a:solidFill>
                      <a:srgbClr val="000000"/>
                    </a:solidFill>
                    <a:latin typeface="+mn-lt"/>
                    <a:ea typeface="+mn-ea"/>
                  </a:defRPr>
                </a:lvl2pPr>
                <a:lvl3pPr marL="914400" indent="0" algn="ctr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None/>
                  <a:defRPr sz="2000" b="1">
                    <a:solidFill>
                      <a:srgbClr val="000000"/>
                    </a:solidFill>
                    <a:latin typeface="+mn-lt"/>
                    <a:ea typeface="+mn-ea"/>
                  </a:defRPr>
                </a:lvl3pPr>
                <a:lvl4pPr marL="1371600" indent="0" algn="ctr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None/>
                  <a:defRPr b="1">
                    <a:solidFill>
                      <a:srgbClr val="000000"/>
                    </a:solidFill>
                    <a:latin typeface="+mn-lt"/>
                    <a:ea typeface="+mn-ea"/>
                  </a:defRPr>
                </a:lvl4pPr>
                <a:lvl5pPr marL="1828800" indent="0" algn="ctr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None/>
                  <a:defRPr b="1">
                    <a:solidFill>
                      <a:srgbClr val="000000"/>
                    </a:solidFill>
                    <a:latin typeface="+mn-lt"/>
                    <a:ea typeface="+mn-ea"/>
                  </a:defRPr>
                </a:lvl5pPr>
                <a:lvl6pPr marL="2286000" indent="0" algn="ctr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None/>
                  <a:defRPr b="1">
                    <a:solidFill>
                      <a:srgbClr val="000000"/>
                    </a:solidFill>
                    <a:latin typeface="+mn-lt"/>
                    <a:ea typeface="+mn-ea"/>
                  </a:defRPr>
                </a:lvl6pPr>
                <a:lvl7pPr marL="2743200" indent="0" algn="ctr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None/>
                  <a:defRPr b="1">
                    <a:solidFill>
                      <a:srgbClr val="000000"/>
                    </a:solidFill>
                    <a:latin typeface="+mn-lt"/>
                    <a:ea typeface="+mn-ea"/>
                  </a:defRPr>
                </a:lvl7pPr>
                <a:lvl8pPr marL="3200400" indent="0" algn="ctr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None/>
                  <a:defRPr b="1">
                    <a:solidFill>
                      <a:srgbClr val="000000"/>
                    </a:solidFill>
                    <a:latin typeface="+mn-lt"/>
                    <a:ea typeface="+mn-ea"/>
                  </a:defRPr>
                </a:lvl8pPr>
                <a:lvl9pPr marL="3657600" indent="0" algn="ctr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None/>
                  <a:defRPr b="1">
                    <a:solidFill>
                      <a:srgbClr val="000000"/>
                    </a:solidFill>
                    <a:latin typeface="+mn-lt"/>
                    <a:ea typeface="+mn-ea"/>
                  </a:defRPr>
                </a:lvl9pPr>
              </a:lstStyle>
              <a:p>
                <a:r>
                  <a:rPr lang="en-US" sz="1600" b="0" dirty="0" smtClean="0">
                    <a:latin typeface="Calibri" panose="020F0502020204030204" pitchFamily="34" charset="0"/>
                  </a:rPr>
                  <a:t>Support </a:t>
                </a:r>
                <a:r>
                  <a:rPr lang="en-US" sz="1600" b="0" dirty="0">
                    <a:latin typeface="Calibri" panose="020F0502020204030204" pitchFamily="34" charset="0"/>
                  </a:rPr>
                  <a:t>for this work was provided through Scientific Discovery through </a:t>
                </a:r>
                <a:r>
                  <a:rPr lang="en-US" sz="1600" b="0" dirty="0" smtClean="0">
                    <a:latin typeface="Calibri" panose="020F0502020204030204" pitchFamily="34" charset="0"/>
                  </a:rPr>
                  <a:t>Advanced Computing </a:t>
                </a:r>
                <a:r>
                  <a:rPr lang="en-US" sz="1600" b="0" dirty="0">
                    <a:latin typeface="Calibri" panose="020F0502020204030204" pitchFamily="34" charset="0"/>
                  </a:rPr>
                  <a:t>(</a:t>
                </a:r>
                <a:r>
                  <a:rPr lang="en-US" sz="1600" dirty="0">
                    <a:latin typeface="Calibri" panose="020F0502020204030204" pitchFamily="34" charset="0"/>
                  </a:rPr>
                  <a:t>SciDAC</a:t>
                </a:r>
                <a:r>
                  <a:rPr lang="en-US" sz="1600" b="0" dirty="0">
                    <a:latin typeface="Calibri" panose="020F0502020204030204" pitchFamily="34" charset="0"/>
                  </a:rPr>
                  <a:t>) </a:t>
                </a:r>
                <a:r>
                  <a:rPr lang="en-US" sz="1600" b="0" dirty="0" smtClean="0">
                    <a:latin typeface="Calibri" panose="020F0502020204030204" pitchFamily="34" charset="0"/>
                  </a:rPr>
                  <a:t>projects </a:t>
                </a:r>
                <a:r>
                  <a:rPr lang="en-US" sz="1600" b="0" dirty="0">
                    <a:latin typeface="Calibri" panose="020F0502020204030204" pitchFamily="34" charset="0"/>
                  </a:rPr>
                  <a:t>funded by the U.S. Department of Energy, Office of </a:t>
                </a:r>
                <a:r>
                  <a:rPr lang="en-US" sz="1600" b="0" dirty="0" smtClean="0">
                    <a:latin typeface="Calibri" panose="020F0502020204030204" pitchFamily="34" charset="0"/>
                  </a:rPr>
                  <a:t>Science (</a:t>
                </a:r>
                <a:r>
                  <a:rPr lang="en-US" sz="1600" dirty="0" smtClean="0">
                    <a:latin typeface="Calibri" panose="020F0502020204030204" pitchFamily="34" charset="0"/>
                  </a:rPr>
                  <a:t>OSCR</a:t>
                </a:r>
                <a:r>
                  <a:rPr lang="en-US" sz="1600" b="0" dirty="0" smtClean="0">
                    <a:latin typeface="Calibri" panose="020F0502020204030204" pitchFamily="34" charset="0"/>
                  </a:rPr>
                  <a:t>), Advanced </a:t>
                </a:r>
                <a:r>
                  <a:rPr lang="en-US" sz="1600" b="0" dirty="0">
                    <a:latin typeface="Calibri" panose="020F0502020204030204" pitchFamily="34" charset="0"/>
                  </a:rPr>
                  <a:t>Scientific Computing Research and Biological and Environmental </a:t>
                </a:r>
                <a:r>
                  <a:rPr lang="en-US" sz="1600" b="0" dirty="0" smtClean="0">
                    <a:latin typeface="Calibri" panose="020F0502020204030204" pitchFamily="34" charset="0"/>
                  </a:rPr>
                  <a:t>Research (</a:t>
                </a:r>
                <a:r>
                  <a:rPr lang="en-US" sz="1600" dirty="0" smtClean="0">
                    <a:latin typeface="Calibri" panose="020F0502020204030204" pitchFamily="34" charset="0"/>
                  </a:rPr>
                  <a:t>BER</a:t>
                </a:r>
                <a:r>
                  <a:rPr lang="en-US" sz="1600" b="0" dirty="0" smtClean="0">
                    <a:latin typeface="Calibri" panose="020F0502020204030204" pitchFamily="34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/>
                        <a:ea typeface="Cambria Math"/>
                      </a:rPr>
                      <m:t>→ </m:t>
                    </m:r>
                  </m:oMath>
                </a14:m>
                <a:r>
                  <a:rPr lang="en-US" sz="1600" dirty="0" smtClean="0">
                    <a:latin typeface="Calibri" panose="020F0502020204030204" pitchFamily="34" charset="0"/>
                  </a:rPr>
                  <a:t>PISCEES </a:t>
                </a:r>
                <a:r>
                  <a:rPr lang="en-US" sz="1600" dirty="0" err="1" smtClean="0">
                    <a:latin typeface="Calibri" panose="020F0502020204030204" pitchFamily="34" charset="0"/>
                  </a:rPr>
                  <a:t>SciDAC</a:t>
                </a:r>
                <a:r>
                  <a:rPr lang="en-US" sz="1600" dirty="0" smtClean="0">
                    <a:latin typeface="Calibri" panose="020F0502020204030204" pitchFamily="34" charset="0"/>
                  </a:rPr>
                  <a:t> Application Partnership.</a:t>
                </a:r>
                <a:endParaRPr lang="en-US" sz="1600" b="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Subtitl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4850" y="1143000"/>
                <a:ext cx="7620000" cy="1149221"/>
              </a:xfrm>
              <a:prstGeom prst="rect">
                <a:avLst/>
              </a:prstGeom>
              <a:blipFill>
                <a:blip r:embed="rId4"/>
                <a:stretch>
                  <a:fillRect t="-2128"/>
                </a:stretch>
              </a:blipFill>
              <a:ln>
                <a:noFill/>
              </a:ln>
              <a:effectLst/>
              <a:extLst>
                <a:ext uri="{FAA26D3D-D897-4be2-8F04-BA451C77F1D7}">
                  <ma14:placeholderFlag xmlns="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461" y="1783080"/>
            <a:ext cx="857250" cy="731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2590800"/>
            <a:ext cx="923727" cy="92372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2655809"/>
            <a:ext cx="1374783" cy="373244"/>
          </a:xfrm>
          <a:prstGeom prst="rect">
            <a:avLst/>
          </a:prstGeom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653943"/>
            <a:ext cx="1431269" cy="630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997" y="3657600"/>
            <a:ext cx="1525059" cy="505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6116" y="3702882"/>
            <a:ext cx="1598084" cy="560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7672"/>
            <a:ext cx="1143000" cy="588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738" y="1828800"/>
            <a:ext cx="1097062" cy="740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07000" y="2685365"/>
            <a:ext cx="1186523" cy="34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454" y="2596901"/>
            <a:ext cx="1260146" cy="496819"/>
          </a:xfrm>
          <a:prstGeom prst="rect">
            <a:avLst/>
          </a:prstGeom>
        </p:spPr>
      </p:pic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2517883"/>
            <a:ext cx="1143000" cy="588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200" y="2438400"/>
            <a:ext cx="1179050" cy="818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80086" y="4834819"/>
            <a:ext cx="8229600" cy="12557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65100" indent="-222250" algn="ctr">
              <a:lnSpc>
                <a:spcPct val="90000"/>
              </a:lnSpc>
            </a:pPr>
            <a:r>
              <a:rPr lang="en-US" b="1" i="1" dirty="0" smtClean="0">
                <a:latin typeface="Calibri" panose="020F0502020204030204" pitchFamily="34" charset="0"/>
              </a:rPr>
              <a:t>PISCEES team members:</a:t>
            </a:r>
            <a:r>
              <a:rPr lang="en-US" i="1" dirty="0" smtClean="0">
                <a:latin typeface="Calibri" panose="020F0502020204030204" pitchFamily="34" charset="0"/>
              </a:rPr>
              <a:t> </a:t>
            </a:r>
            <a:r>
              <a:rPr lang="en-US" i="1" dirty="0">
                <a:latin typeface="Calibri" panose="020F0502020204030204" pitchFamily="34" charset="0"/>
              </a:rPr>
              <a:t>K. </a:t>
            </a:r>
            <a:r>
              <a:rPr lang="en-US" i="1" dirty="0" smtClean="0">
                <a:latin typeface="Calibri" panose="020F0502020204030204" pitchFamily="34" charset="0"/>
              </a:rPr>
              <a:t>Evans, </a:t>
            </a:r>
            <a:r>
              <a:rPr lang="en-US" i="1" dirty="0">
                <a:latin typeface="Calibri" panose="020F0502020204030204" pitchFamily="34" charset="0"/>
              </a:rPr>
              <a:t>M. </a:t>
            </a:r>
            <a:r>
              <a:rPr lang="en-US" i="1" dirty="0" err="1" smtClean="0">
                <a:latin typeface="Calibri" panose="020F0502020204030204" pitchFamily="34" charset="0"/>
              </a:rPr>
              <a:t>Gunzburger</a:t>
            </a:r>
            <a:r>
              <a:rPr lang="en-US" i="1" dirty="0" smtClean="0">
                <a:latin typeface="Calibri" panose="020F0502020204030204" pitchFamily="34" charset="0"/>
              </a:rPr>
              <a:t>, M</a:t>
            </a:r>
            <a:r>
              <a:rPr lang="en-US" i="1" dirty="0">
                <a:latin typeface="Calibri" panose="020F0502020204030204" pitchFamily="34" charset="0"/>
              </a:rPr>
              <a:t>. </a:t>
            </a:r>
            <a:r>
              <a:rPr lang="en-US" i="1" dirty="0" smtClean="0">
                <a:latin typeface="Calibri" panose="020F0502020204030204" pitchFamily="34" charset="0"/>
              </a:rPr>
              <a:t>Hoffman, C</a:t>
            </a:r>
            <a:r>
              <a:rPr lang="en-US" i="1" dirty="0">
                <a:latin typeface="Calibri" panose="020F0502020204030204" pitchFamily="34" charset="0"/>
              </a:rPr>
              <a:t>. </a:t>
            </a:r>
            <a:r>
              <a:rPr lang="en-US" i="1" dirty="0" smtClean="0">
                <a:latin typeface="Calibri" panose="020F0502020204030204" pitchFamily="34" charset="0"/>
              </a:rPr>
              <a:t>Jackson, </a:t>
            </a:r>
            <a:r>
              <a:rPr lang="en-US" i="1" dirty="0">
                <a:latin typeface="Calibri" panose="020F0502020204030204" pitchFamily="34" charset="0"/>
              </a:rPr>
              <a:t>P. </a:t>
            </a:r>
            <a:r>
              <a:rPr lang="en-US" i="1" dirty="0" smtClean="0">
                <a:latin typeface="Calibri" panose="020F0502020204030204" pitchFamily="34" charset="0"/>
              </a:rPr>
              <a:t>Jones, W. </a:t>
            </a:r>
            <a:r>
              <a:rPr lang="en-US" i="1" dirty="0">
                <a:latin typeface="Calibri" panose="020F0502020204030204" pitchFamily="34" charset="0"/>
              </a:rPr>
              <a:t>Lipscomb, M. </a:t>
            </a:r>
            <a:r>
              <a:rPr lang="en-US" i="1" dirty="0" smtClean="0">
                <a:latin typeface="Calibri" panose="020F0502020204030204" pitchFamily="34" charset="0"/>
              </a:rPr>
              <a:t>Perego, S</a:t>
            </a:r>
            <a:r>
              <a:rPr lang="en-US" i="1" dirty="0">
                <a:latin typeface="Calibri" panose="020F0502020204030204" pitchFamily="34" charset="0"/>
              </a:rPr>
              <a:t>. Price</a:t>
            </a:r>
            <a:r>
              <a:rPr lang="en-US" i="1" dirty="0" smtClean="0">
                <a:latin typeface="Calibri" panose="020F0502020204030204" pitchFamily="34" charset="0"/>
              </a:rPr>
              <a:t>, A. Salinger, I. Tezaur, R. </a:t>
            </a:r>
            <a:r>
              <a:rPr lang="en-US" i="1" dirty="0" err="1" smtClean="0">
                <a:latin typeface="Calibri" panose="020F0502020204030204" pitchFamily="34" charset="0"/>
              </a:rPr>
              <a:t>Tuminaro</a:t>
            </a:r>
            <a:r>
              <a:rPr lang="en-US" i="1" dirty="0" smtClean="0">
                <a:latin typeface="Calibri" panose="020F0502020204030204" pitchFamily="34" charset="0"/>
              </a:rPr>
              <a:t>, </a:t>
            </a:r>
            <a:r>
              <a:rPr lang="en-US" i="1" dirty="0">
                <a:latin typeface="Calibri" panose="020F0502020204030204" pitchFamily="34" charset="0"/>
              </a:rPr>
              <a:t>P. </a:t>
            </a:r>
            <a:r>
              <a:rPr lang="en-US" i="1" dirty="0" smtClean="0">
                <a:latin typeface="Calibri" panose="020F0502020204030204" pitchFamily="34" charset="0"/>
              </a:rPr>
              <a:t>Worley.</a:t>
            </a:r>
            <a:endParaRPr lang="en-US" sz="400" i="1" dirty="0" smtClean="0">
              <a:latin typeface="Calibri" panose="020F0502020204030204" pitchFamily="34" charset="0"/>
            </a:endParaRPr>
          </a:p>
          <a:p>
            <a:pPr marL="622300" lvl="1" indent="-222250" algn="ctr" eaLnBrk="1" hangingPunct="1">
              <a:lnSpc>
                <a:spcPct val="90000"/>
              </a:lnSpc>
            </a:pPr>
            <a:endParaRPr lang="en-US" sz="400" i="1" dirty="0" smtClean="0">
              <a:latin typeface="Calibri" panose="020F0502020204030204" pitchFamily="34" charset="0"/>
            </a:endParaRPr>
          </a:p>
          <a:p>
            <a:pPr marL="622300" lvl="1" indent="-222250" algn="ctr" eaLnBrk="1" hangingPunct="1">
              <a:lnSpc>
                <a:spcPct val="90000"/>
              </a:lnSpc>
            </a:pPr>
            <a:r>
              <a:rPr lang="en-US" sz="400" i="1" dirty="0" smtClean="0">
                <a:latin typeface="Calibri" panose="020F0502020204030204" pitchFamily="34" charset="0"/>
              </a:rPr>
              <a:t> </a:t>
            </a:r>
          </a:p>
          <a:p>
            <a:pPr indent="-57150" algn="ctr">
              <a:lnSpc>
                <a:spcPct val="90000"/>
              </a:lnSpc>
            </a:pPr>
            <a:r>
              <a:rPr lang="en-US" b="1" i="1" dirty="0" err="1" smtClean="0">
                <a:latin typeface="Calibri" panose="020F0502020204030204" pitchFamily="34" charset="0"/>
              </a:rPr>
              <a:t>Trilinos</a:t>
            </a:r>
            <a:r>
              <a:rPr lang="en-US" b="1" i="1" dirty="0" smtClean="0">
                <a:latin typeface="Calibri" panose="020F0502020204030204" pitchFamily="34" charset="0"/>
              </a:rPr>
              <a:t>/DAKOTA collaborators</a:t>
            </a:r>
            <a:r>
              <a:rPr lang="en-US" i="1" dirty="0" smtClean="0">
                <a:latin typeface="Calibri" panose="020F0502020204030204" pitchFamily="34" charset="0"/>
              </a:rPr>
              <a:t>: </a:t>
            </a:r>
            <a:r>
              <a:rPr lang="en-US" i="1" dirty="0">
                <a:latin typeface="Calibri" panose="020F0502020204030204" pitchFamily="34" charset="0"/>
              </a:rPr>
              <a:t>M. Eldred, J. Jakeman, E</a:t>
            </a:r>
            <a:r>
              <a:rPr lang="en-US" i="1" dirty="0" smtClean="0">
                <a:latin typeface="Calibri" panose="020F0502020204030204" pitchFamily="34" charset="0"/>
              </a:rPr>
              <a:t>. Phipps, L. </a:t>
            </a:r>
            <a:r>
              <a:rPr lang="en-US" i="1" dirty="0" err="1" smtClean="0">
                <a:latin typeface="Calibri" panose="020F0502020204030204" pitchFamily="34" charset="0"/>
              </a:rPr>
              <a:t>Swiler</a:t>
            </a:r>
            <a:r>
              <a:rPr lang="en-US" i="1" dirty="0" smtClean="0">
                <a:latin typeface="Calibri" panose="020F0502020204030204" pitchFamily="34" charset="0"/>
              </a:rPr>
              <a:t>.</a:t>
            </a:r>
          </a:p>
          <a:p>
            <a:pPr marL="400050" lvl="1" indent="0" algn="ctr" eaLnBrk="1" hangingPunct="1">
              <a:lnSpc>
                <a:spcPct val="90000"/>
              </a:lnSpc>
            </a:pPr>
            <a:endParaRPr lang="en-US" sz="400" i="1" dirty="0" smtClean="0">
              <a:latin typeface="Calibri" panose="020F0502020204030204" pitchFamily="34" charset="0"/>
            </a:endParaRPr>
          </a:p>
          <a:p>
            <a:pPr marL="400050" lvl="1" indent="0" algn="ctr" eaLnBrk="1" hangingPunct="1">
              <a:lnSpc>
                <a:spcPct val="90000"/>
              </a:lnSpc>
            </a:pPr>
            <a:r>
              <a:rPr lang="en-US" b="1" i="1" dirty="0" smtClean="0">
                <a:latin typeface="Calibri" panose="020F0502020204030204" pitchFamily="34" charset="0"/>
              </a:rPr>
              <a:t>Computing resources: </a:t>
            </a:r>
            <a:r>
              <a:rPr lang="en-US" i="1" dirty="0" smtClean="0">
                <a:latin typeface="Calibri" panose="020F0502020204030204" pitchFamily="34" charset="0"/>
              </a:rPr>
              <a:t>NERSC, OLCF.</a:t>
            </a:r>
            <a:endParaRPr lang="en-US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61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7434"/>
            <a:ext cx="7315200" cy="914400"/>
          </a:xfrm>
        </p:spPr>
        <p:txBody>
          <a:bodyPr/>
          <a:lstStyle/>
          <a:p>
            <a:pPr algn="l"/>
            <a:r>
              <a:rPr lang="en-US" sz="3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References</a:t>
            </a:r>
            <a:endParaRPr lang="en-US" sz="3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949712"/>
            <a:ext cx="8229600" cy="5262979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[1] M.A. </a:t>
            </a:r>
            <a:r>
              <a:rPr lang="en-US" sz="16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Heroux</a:t>
            </a:r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16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et al.  </a:t>
            </a:r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“An overview of the </a:t>
            </a:r>
            <a:r>
              <a:rPr lang="en-US" sz="16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Trilinos</a:t>
            </a:r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project.”  </a:t>
            </a:r>
            <a:r>
              <a:rPr lang="en-US" sz="16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ACM Trans. Math. </a:t>
            </a:r>
            <a:r>
              <a:rPr lang="en-US" sz="1600" i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Softw</a:t>
            </a:r>
            <a:r>
              <a:rPr lang="en-US" sz="16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. </a:t>
            </a:r>
            <a:r>
              <a:rPr lang="en-US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31</a:t>
            </a:r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(3) (2005).</a:t>
            </a:r>
          </a:p>
          <a:p>
            <a:endParaRPr lang="en-US" sz="16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[2] </a:t>
            </a:r>
            <a:r>
              <a:rPr lang="en-US" sz="1600" dirty="0">
                <a:latin typeface="Calibri" panose="020F0502020204030204" pitchFamily="34" charset="0"/>
              </a:rPr>
              <a:t>A. Salinger</a:t>
            </a:r>
            <a:r>
              <a:rPr lang="en-US" sz="1600" dirty="0" smtClean="0">
                <a:latin typeface="Calibri" panose="020F0502020204030204" pitchFamily="34" charset="0"/>
              </a:rPr>
              <a:t>, </a:t>
            </a:r>
            <a:r>
              <a:rPr lang="en-US" sz="1600" i="1" dirty="0" smtClean="0">
                <a:latin typeface="Calibri" panose="020F0502020204030204" pitchFamily="34" charset="0"/>
              </a:rPr>
              <a:t>et al.</a:t>
            </a:r>
            <a:r>
              <a:rPr lang="en-US" sz="1600" dirty="0" smtClean="0">
                <a:latin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</a:rPr>
              <a:t>"Albany: Using Agile Components to Develop a Flexible, Generic Multiphysics Analysis Code", </a:t>
            </a:r>
            <a:r>
              <a:rPr lang="en-US" sz="1600" i="1" dirty="0" smtClean="0">
                <a:latin typeface="Calibri" panose="020F0502020204030204" pitchFamily="34" charset="0"/>
              </a:rPr>
              <a:t>Int</a:t>
            </a:r>
            <a:r>
              <a:rPr lang="en-US" sz="1600" i="1" dirty="0">
                <a:latin typeface="Calibri" panose="020F0502020204030204" pitchFamily="34" charset="0"/>
              </a:rPr>
              <a:t>. J. Multiscale </a:t>
            </a:r>
            <a:r>
              <a:rPr lang="en-US" sz="1600" i="1" dirty="0" err="1">
                <a:latin typeface="Calibri" panose="020F0502020204030204" pitchFamily="34" charset="0"/>
              </a:rPr>
              <a:t>Comput</a:t>
            </a:r>
            <a:r>
              <a:rPr lang="en-US" sz="1600" i="1" dirty="0">
                <a:latin typeface="Calibri" panose="020F0502020204030204" pitchFamily="34" charset="0"/>
              </a:rPr>
              <a:t>. </a:t>
            </a:r>
            <a:r>
              <a:rPr lang="en-US" sz="1600" i="1" dirty="0" err="1">
                <a:latin typeface="Calibri" panose="020F0502020204030204" pitchFamily="34" charset="0"/>
              </a:rPr>
              <a:t>Engng</a:t>
            </a:r>
            <a:r>
              <a:rPr lang="en-US" sz="1600" dirty="0" smtClean="0">
                <a:latin typeface="Calibri" panose="020F0502020204030204" pitchFamily="34" charset="0"/>
              </a:rPr>
              <a:t>. 14(4) (2016) 415-438.</a:t>
            </a:r>
          </a:p>
          <a:p>
            <a:endParaRPr lang="en-US" sz="16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[3] </a:t>
            </a:r>
            <a:r>
              <a:rPr lang="en-US" sz="1600" b="1" dirty="0">
                <a:latin typeface="Calibri" panose="020F0502020204030204" pitchFamily="34" charset="0"/>
              </a:rPr>
              <a:t>I. </a:t>
            </a:r>
            <a:r>
              <a:rPr lang="en-US" sz="1600" b="1" dirty="0" smtClean="0">
                <a:latin typeface="Calibri" panose="020F0502020204030204" pitchFamily="34" charset="0"/>
              </a:rPr>
              <a:t>Tezaur</a:t>
            </a:r>
            <a:r>
              <a:rPr lang="en-US" sz="1600" dirty="0" smtClean="0">
                <a:latin typeface="Calibri" panose="020F0502020204030204" pitchFamily="34" charset="0"/>
              </a:rPr>
              <a:t>, </a:t>
            </a:r>
            <a:r>
              <a:rPr lang="en-US" sz="1600" dirty="0">
                <a:latin typeface="Calibri" panose="020F0502020204030204" pitchFamily="34" charset="0"/>
              </a:rPr>
              <a:t>M. Perego, A. Salinger, R. </a:t>
            </a:r>
            <a:r>
              <a:rPr lang="en-US" sz="1600" dirty="0" err="1">
                <a:latin typeface="Calibri" panose="020F0502020204030204" pitchFamily="34" charset="0"/>
              </a:rPr>
              <a:t>Tuminaro</a:t>
            </a:r>
            <a:r>
              <a:rPr lang="en-US" sz="1600" dirty="0">
                <a:latin typeface="Calibri" panose="020F0502020204030204" pitchFamily="34" charset="0"/>
              </a:rPr>
              <a:t>, S. Price. "</a:t>
            </a:r>
            <a:r>
              <a:rPr lang="en-US" sz="1600" i="1" dirty="0">
                <a:latin typeface="Calibri" panose="020F0502020204030204" pitchFamily="34" charset="0"/>
              </a:rPr>
              <a:t>Albany/FELIX</a:t>
            </a:r>
            <a:r>
              <a:rPr lang="en-US" sz="1600" dirty="0">
                <a:latin typeface="Calibri" panose="020F0502020204030204" pitchFamily="34" charset="0"/>
              </a:rPr>
              <a:t>: A Parallel, Scalable and Robust Finite Element Higher-Order Stokes Ice Sheet Solver Built for Advanced Analysis", </a:t>
            </a:r>
            <a:r>
              <a:rPr lang="en-US" sz="1600" i="1" dirty="0" err="1">
                <a:latin typeface="Calibri" panose="020F0502020204030204" pitchFamily="34" charset="0"/>
              </a:rPr>
              <a:t>Geosci</a:t>
            </a:r>
            <a:r>
              <a:rPr lang="en-US" sz="1600" i="1" dirty="0">
                <a:latin typeface="Calibri" panose="020F0502020204030204" pitchFamily="34" charset="0"/>
              </a:rPr>
              <a:t>. Model Develop. </a:t>
            </a:r>
            <a:r>
              <a:rPr lang="en-US" sz="1600" dirty="0" smtClean="0">
                <a:latin typeface="Calibri" panose="020F0502020204030204" pitchFamily="34" charset="0"/>
              </a:rPr>
              <a:t>8</a:t>
            </a:r>
            <a:r>
              <a:rPr lang="en-US" sz="1600" i="1" dirty="0" smtClean="0">
                <a:latin typeface="Calibri" panose="020F0502020204030204" pitchFamily="34" charset="0"/>
              </a:rPr>
              <a:t> </a:t>
            </a:r>
            <a:r>
              <a:rPr lang="en-US" sz="1600" dirty="0" smtClean="0">
                <a:latin typeface="Calibri" panose="020F0502020204030204" pitchFamily="34" charset="0"/>
              </a:rPr>
              <a:t>(2015) 1-24.</a:t>
            </a:r>
            <a:endParaRPr lang="en-US" sz="1600" i="1" dirty="0" smtClean="0">
              <a:latin typeface="Calibri" panose="020F0502020204030204" pitchFamily="34" charset="0"/>
            </a:endParaRPr>
          </a:p>
          <a:p>
            <a:endParaRPr lang="en-US" sz="16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[4] </a:t>
            </a:r>
            <a:r>
              <a:rPr lang="en-US" sz="1600" b="1" dirty="0">
                <a:latin typeface="Calibri" panose="020F0502020204030204" pitchFamily="34" charset="0"/>
              </a:rPr>
              <a:t>I. </a:t>
            </a:r>
            <a:r>
              <a:rPr lang="en-US" sz="1600" b="1" dirty="0" smtClean="0">
                <a:latin typeface="Calibri" panose="020F0502020204030204" pitchFamily="34" charset="0"/>
              </a:rPr>
              <a:t>Tezaur</a:t>
            </a:r>
            <a:r>
              <a:rPr lang="en-US" sz="1600" dirty="0" smtClean="0">
                <a:latin typeface="Calibri" panose="020F0502020204030204" pitchFamily="34" charset="0"/>
              </a:rPr>
              <a:t>, </a:t>
            </a:r>
            <a:r>
              <a:rPr lang="en-US" sz="1600" dirty="0">
                <a:latin typeface="Calibri" panose="020F0502020204030204" pitchFamily="34" charset="0"/>
              </a:rPr>
              <a:t>R. </a:t>
            </a:r>
            <a:r>
              <a:rPr lang="en-US" sz="1600" dirty="0" err="1">
                <a:latin typeface="Calibri" panose="020F0502020204030204" pitchFamily="34" charset="0"/>
              </a:rPr>
              <a:t>Tuminaro</a:t>
            </a:r>
            <a:r>
              <a:rPr lang="en-US" sz="1600" dirty="0">
                <a:latin typeface="Calibri" panose="020F0502020204030204" pitchFamily="34" charset="0"/>
              </a:rPr>
              <a:t>, M. Perego, A. Salinger, S. Price. "On the scalability of the </a:t>
            </a:r>
            <a:r>
              <a:rPr lang="en-US" sz="1600" i="1" dirty="0">
                <a:latin typeface="Calibri" panose="020F0502020204030204" pitchFamily="34" charset="0"/>
              </a:rPr>
              <a:t>Albany/FELIX</a:t>
            </a:r>
            <a:r>
              <a:rPr lang="en-US" sz="1600" dirty="0">
                <a:latin typeface="Calibri" panose="020F0502020204030204" pitchFamily="34" charset="0"/>
              </a:rPr>
              <a:t> first-order Stokes approximation ice sheet solver for large-scale simulations of the Greenland and Antarctic ice sheets</a:t>
            </a:r>
            <a:r>
              <a:rPr lang="en-US" sz="1600" dirty="0" smtClean="0">
                <a:latin typeface="Calibri" panose="020F0502020204030204" pitchFamily="34" charset="0"/>
              </a:rPr>
              <a:t>", </a:t>
            </a:r>
            <a:r>
              <a:rPr lang="en-US" sz="1600" i="1" dirty="0" smtClean="0">
                <a:latin typeface="Calibri" panose="020F0502020204030204" pitchFamily="34" charset="0"/>
              </a:rPr>
              <a:t>MSESM/ICCS15</a:t>
            </a:r>
            <a:r>
              <a:rPr lang="en-US" sz="1600" dirty="0" smtClean="0">
                <a:latin typeface="Calibri" panose="020F0502020204030204" pitchFamily="34" charset="0"/>
              </a:rPr>
              <a:t>, </a:t>
            </a:r>
            <a:r>
              <a:rPr lang="en-US" sz="1600" dirty="0">
                <a:latin typeface="Calibri" panose="020F0502020204030204" pitchFamily="34" charset="0"/>
              </a:rPr>
              <a:t>Reykjavik, Iceland (June 2014). </a:t>
            </a:r>
            <a:endParaRPr lang="en-US" sz="1600" dirty="0" smtClean="0">
              <a:latin typeface="Calibri" panose="020F0502020204030204" pitchFamily="34" charset="0"/>
            </a:endParaRPr>
          </a:p>
          <a:p>
            <a:endParaRPr lang="en-US" sz="16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[5] </a:t>
            </a:r>
            <a:r>
              <a:rPr lang="en-US" sz="1600" dirty="0">
                <a:latin typeface="Calibri" panose="020F0502020204030204" pitchFamily="34" charset="0"/>
              </a:rPr>
              <a:t>R.S. </a:t>
            </a:r>
            <a:r>
              <a:rPr lang="en-US" sz="1600" dirty="0" err="1">
                <a:latin typeface="Calibri" panose="020F0502020204030204" pitchFamily="34" charset="0"/>
              </a:rPr>
              <a:t>Tuminaro</a:t>
            </a:r>
            <a:r>
              <a:rPr lang="en-US" sz="1600" dirty="0">
                <a:latin typeface="Calibri" panose="020F0502020204030204" pitchFamily="34" charset="0"/>
              </a:rPr>
              <a:t>, </a:t>
            </a:r>
            <a:r>
              <a:rPr lang="en-US" sz="1600" b="1" dirty="0">
                <a:latin typeface="Calibri" panose="020F0502020204030204" pitchFamily="34" charset="0"/>
              </a:rPr>
              <a:t>I. </a:t>
            </a:r>
            <a:r>
              <a:rPr lang="en-US" sz="1600" b="1" dirty="0" err="1" smtClean="0">
                <a:latin typeface="Calibri" panose="020F0502020204030204" pitchFamily="34" charset="0"/>
              </a:rPr>
              <a:t>Tezaur</a:t>
            </a:r>
            <a:r>
              <a:rPr lang="en-US" sz="1600" dirty="0" smtClean="0">
                <a:latin typeface="Calibri" panose="020F0502020204030204" pitchFamily="34" charset="0"/>
              </a:rPr>
              <a:t>, </a:t>
            </a:r>
            <a:r>
              <a:rPr lang="en-US" sz="1600" dirty="0">
                <a:latin typeface="Calibri" panose="020F0502020204030204" pitchFamily="34" charset="0"/>
              </a:rPr>
              <a:t>M. Perego, A.G. Salinger. "A Hybrid Operator Dependent Multi-Grid/Algebraic Multi-Grid Approach: Application to Ice Sheet Modeling", </a:t>
            </a:r>
            <a:r>
              <a:rPr lang="en-US" sz="1600" dirty="0" smtClean="0">
                <a:latin typeface="Calibri" panose="020F0502020204030204" pitchFamily="34" charset="0"/>
              </a:rPr>
              <a:t> </a:t>
            </a:r>
            <a:r>
              <a:rPr lang="en-US" sz="1600" i="1" dirty="0" smtClean="0">
                <a:latin typeface="Calibri" panose="020F0502020204030204" pitchFamily="34" charset="0"/>
              </a:rPr>
              <a:t>SIAM </a:t>
            </a:r>
            <a:r>
              <a:rPr lang="en-US" sz="1600" i="1" dirty="0">
                <a:latin typeface="Calibri" panose="020F0502020204030204" pitchFamily="34" charset="0"/>
              </a:rPr>
              <a:t>J. Sci. </a:t>
            </a:r>
            <a:r>
              <a:rPr lang="en-US" sz="1600" i="1" dirty="0" err="1" smtClean="0">
                <a:latin typeface="Calibri" panose="020F0502020204030204" pitchFamily="34" charset="0"/>
              </a:rPr>
              <a:t>Comput</a:t>
            </a:r>
            <a:r>
              <a:rPr lang="en-US" sz="1600" i="1" dirty="0" smtClean="0">
                <a:latin typeface="Calibri" panose="020F0502020204030204" pitchFamily="34" charset="0"/>
              </a:rPr>
              <a:t>.</a:t>
            </a:r>
            <a:r>
              <a:rPr lang="en-US" sz="1600" dirty="0" smtClean="0">
                <a:latin typeface="Calibri" panose="020F0502020204030204" pitchFamily="34" charset="0"/>
              </a:rPr>
              <a:t> 38(5) (2016) C504-C532.</a:t>
            </a:r>
          </a:p>
          <a:p>
            <a:endParaRPr lang="en-US" sz="1600" dirty="0" smtClean="0">
              <a:latin typeface="Calibri" panose="020F0502020204030204" pitchFamily="34" charset="0"/>
            </a:endParaRPr>
          </a:p>
          <a:p>
            <a:r>
              <a:rPr lang="en-US" sz="1600" dirty="0" smtClean="0">
                <a:latin typeface="Calibri" panose="020F0502020204030204" pitchFamily="34" charset="0"/>
              </a:rPr>
              <a:t>[6] </a:t>
            </a:r>
            <a:r>
              <a:rPr lang="en-US" sz="1600" dirty="0">
                <a:latin typeface="Calibri" panose="020F0502020204030204" pitchFamily="34" charset="0"/>
              </a:rPr>
              <a:t>S. Price, M. Hoffman, J. Bonin, T. Neumann, I. Howat, J. </a:t>
            </a:r>
            <a:r>
              <a:rPr lang="en-US" sz="1600" dirty="0" err="1">
                <a:latin typeface="Calibri" panose="020F0502020204030204" pitchFamily="34" charset="0"/>
              </a:rPr>
              <a:t>Guerber</a:t>
            </a:r>
            <a:r>
              <a:rPr lang="en-US" sz="1600" dirty="0">
                <a:latin typeface="Calibri" panose="020F0502020204030204" pitchFamily="34" charset="0"/>
              </a:rPr>
              <a:t>, </a:t>
            </a:r>
            <a:r>
              <a:rPr lang="en-US" sz="1600" b="1" dirty="0">
                <a:latin typeface="Calibri" panose="020F0502020204030204" pitchFamily="34" charset="0"/>
              </a:rPr>
              <a:t>I. Tezaur</a:t>
            </a:r>
            <a:r>
              <a:rPr lang="en-US" sz="1600" dirty="0">
                <a:latin typeface="Calibri" panose="020F0502020204030204" pitchFamily="34" charset="0"/>
              </a:rPr>
              <a:t>, J. Saba, J. </a:t>
            </a:r>
            <a:r>
              <a:rPr lang="en-US" sz="1600" dirty="0" err="1">
                <a:latin typeface="Calibri" panose="020F0502020204030204" pitchFamily="34" charset="0"/>
              </a:rPr>
              <a:t>Lanaerts</a:t>
            </a:r>
            <a:r>
              <a:rPr lang="en-US" sz="1600" dirty="0">
                <a:latin typeface="Calibri" panose="020F0502020204030204" pitchFamily="34" charset="0"/>
              </a:rPr>
              <a:t>, D. Chambers, W. Lipscomb, M. Perego, A. Salinger, R. </a:t>
            </a:r>
            <a:r>
              <a:rPr lang="en-US" sz="1600" dirty="0" err="1">
                <a:latin typeface="Calibri" panose="020F0502020204030204" pitchFamily="34" charset="0"/>
              </a:rPr>
              <a:t>Tuminaro</a:t>
            </a:r>
            <a:r>
              <a:rPr lang="en-US" sz="1600" dirty="0">
                <a:latin typeface="Calibri" panose="020F0502020204030204" pitchFamily="34" charset="0"/>
              </a:rPr>
              <a:t>. "An ice sheet model validation framework for the Greenland ice sheet", </a:t>
            </a:r>
            <a:r>
              <a:rPr lang="en-US" sz="1600" i="1" dirty="0" smtClean="0">
                <a:latin typeface="Calibri" panose="020F0502020204030204" pitchFamily="34" charset="0"/>
              </a:rPr>
              <a:t>Geoscientific </a:t>
            </a:r>
            <a:r>
              <a:rPr lang="en-US" sz="1600" i="1" dirty="0">
                <a:latin typeface="Calibri" panose="020F0502020204030204" pitchFamily="34" charset="0"/>
              </a:rPr>
              <a:t>Model Development (GMD</a:t>
            </a:r>
            <a:r>
              <a:rPr lang="en-US" sz="1600" i="1" dirty="0" smtClean="0">
                <a:latin typeface="Calibri" panose="020F0502020204030204" pitchFamily="34" charset="0"/>
              </a:rPr>
              <a:t>) </a:t>
            </a:r>
            <a:r>
              <a:rPr lang="en-US" sz="1600" dirty="0" smtClean="0">
                <a:latin typeface="Calibri" panose="020F0502020204030204" pitchFamily="34" charset="0"/>
              </a:rPr>
              <a:t>(in press). </a:t>
            </a:r>
          </a:p>
        </p:txBody>
      </p:sp>
    </p:spTree>
    <p:extLst>
      <p:ext uri="{BB962C8B-B14F-4D97-AF65-F5344CB8AC3E}">
        <p14:creationId xmlns:p14="http://schemas.microsoft.com/office/powerpoint/2010/main" val="3648828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" y="914400"/>
            <a:ext cx="8763000" cy="52629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[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</a:rPr>
              <a:t>7</a:t>
            </a:r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] S. Shannon, </a:t>
            </a:r>
            <a:r>
              <a:rPr lang="en-US" sz="16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et al.</a:t>
            </a:r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“Enhanced basal lubrication and the contribution of the Greenland ice sheet to future sea-level rise”,  </a:t>
            </a:r>
            <a:r>
              <a:rPr lang="en-US" sz="16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P. Natl. Acad. Sci., </a:t>
            </a:r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110 (2013) 14156-14161.</a:t>
            </a:r>
          </a:p>
          <a:p>
            <a:endParaRPr lang="en-US" sz="16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[8] P. </a:t>
            </a:r>
            <a:r>
              <a:rPr lang="en-US" sz="16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Fretwell</a:t>
            </a:r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, </a:t>
            </a:r>
            <a:r>
              <a:rPr lang="en-US" sz="16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et al.</a:t>
            </a:r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 “BEDMAP2: Improved ice bed, surface, and thickness datasets for Antarctica”,  </a:t>
            </a:r>
            <a:r>
              <a:rPr lang="en-US" sz="16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The Cryosphere</a:t>
            </a:r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7(1) (2013) 375-393.</a:t>
            </a:r>
          </a:p>
          <a:p>
            <a:endParaRPr lang="en-US" sz="16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[9] F. </a:t>
            </a:r>
            <a:r>
              <a:rPr lang="en-US" sz="16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Pattyn</a:t>
            </a:r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.  “Antarctic subglacial conditions inferred from a hybrid ice sheet/ice stream model”,  </a:t>
            </a:r>
            <a:r>
              <a:rPr lang="en-US" sz="16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Earth and Planetary Science Letters 295 (2010). </a:t>
            </a:r>
          </a:p>
          <a:p>
            <a:endParaRPr lang="en-US" sz="1600" i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r>
              <a:rPr lang="en-US" sz="1600" dirty="0" smtClean="0">
                <a:latin typeface="Calibri" panose="020F0502020204030204" pitchFamily="34" charset="0"/>
              </a:rPr>
              <a:t>[10] </a:t>
            </a:r>
            <a:r>
              <a:rPr lang="en-US" sz="1600" dirty="0">
                <a:latin typeface="Calibri" panose="020F0502020204030204" pitchFamily="34" charset="0"/>
              </a:rPr>
              <a:t>M. Perego, S. Price, G. Stadler.  “Optimal Initial Conditions for Coupling Ice Sheet Models to Earth System Models”,  </a:t>
            </a:r>
            <a:r>
              <a:rPr lang="en-US" sz="1600" i="1" dirty="0">
                <a:latin typeface="Calibri" panose="020F0502020204030204" pitchFamily="34" charset="0"/>
              </a:rPr>
              <a:t>J. </a:t>
            </a:r>
            <a:r>
              <a:rPr lang="en-US" sz="1600" i="1" dirty="0" err="1">
                <a:latin typeface="Calibri" panose="020F0502020204030204" pitchFamily="34" charset="0"/>
              </a:rPr>
              <a:t>Geophys</a:t>
            </a:r>
            <a:r>
              <a:rPr lang="en-US" sz="1600" i="1" dirty="0">
                <a:latin typeface="Calibri" panose="020F0502020204030204" pitchFamily="34" charset="0"/>
              </a:rPr>
              <a:t>. Res. </a:t>
            </a:r>
            <a:r>
              <a:rPr lang="en-US" sz="1600" dirty="0">
                <a:latin typeface="Calibri" panose="020F0502020204030204" pitchFamily="34" charset="0"/>
              </a:rPr>
              <a:t>119 (2014) 1894-1917. </a:t>
            </a:r>
            <a:endParaRPr lang="en-US" sz="1600" dirty="0" smtClean="0">
              <a:latin typeface="Calibri" panose="020F0502020204030204" pitchFamily="34" charset="0"/>
            </a:endParaRPr>
          </a:p>
          <a:p>
            <a:endParaRPr lang="en-US" sz="1600" dirty="0">
              <a:latin typeface="Calibri" panose="020F0502020204030204" pitchFamily="34" charset="0"/>
            </a:endParaRPr>
          </a:p>
          <a:p>
            <a:r>
              <a:rPr lang="en-US" sz="1600" dirty="0" smtClean="0">
                <a:latin typeface="Calibri" panose="020F0502020204030204" pitchFamily="34" charset="0"/>
              </a:rPr>
              <a:t>[11] J.H. van </a:t>
            </a:r>
            <a:r>
              <a:rPr lang="en-US" sz="1600" dirty="0" err="1">
                <a:latin typeface="Calibri" panose="020F0502020204030204" pitchFamily="34" charset="0"/>
              </a:rPr>
              <a:t>Angelen</a:t>
            </a:r>
            <a:r>
              <a:rPr lang="en-US" sz="1600" dirty="0">
                <a:latin typeface="Calibri" panose="020F0502020204030204" pitchFamily="34" charset="0"/>
              </a:rPr>
              <a:t>, </a:t>
            </a:r>
            <a:r>
              <a:rPr lang="en-US" sz="1600" dirty="0" smtClean="0">
                <a:latin typeface="Calibri" panose="020F0502020204030204" pitchFamily="34" charset="0"/>
              </a:rPr>
              <a:t>M.R. Van </a:t>
            </a:r>
            <a:r>
              <a:rPr lang="en-US" sz="1600" dirty="0">
                <a:latin typeface="Calibri" panose="020F0502020204030204" pitchFamily="34" charset="0"/>
              </a:rPr>
              <a:t>Den </a:t>
            </a:r>
            <a:r>
              <a:rPr lang="en-US" sz="1600" dirty="0" err="1">
                <a:latin typeface="Calibri" panose="020F0502020204030204" pitchFamily="34" charset="0"/>
              </a:rPr>
              <a:t>Broeke</a:t>
            </a:r>
            <a:r>
              <a:rPr lang="en-US" sz="1600" dirty="0">
                <a:latin typeface="Calibri" panose="020F0502020204030204" pitchFamily="34" charset="0"/>
              </a:rPr>
              <a:t>, </a:t>
            </a:r>
            <a:r>
              <a:rPr lang="en-US" sz="1600" dirty="0" smtClean="0">
                <a:latin typeface="Calibri" panose="020F0502020204030204" pitchFamily="34" charset="0"/>
              </a:rPr>
              <a:t>B. </a:t>
            </a:r>
            <a:r>
              <a:rPr lang="en-US" sz="1600" dirty="0" err="1" smtClean="0">
                <a:latin typeface="Calibri" panose="020F0502020204030204" pitchFamily="34" charset="0"/>
              </a:rPr>
              <a:t>Wouters</a:t>
            </a:r>
            <a:r>
              <a:rPr lang="en-US" sz="1600" dirty="0">
                <a:latin typeface="Calibri" panose="020F0502020204030204" pitchFamily="34" charset="0"/>
              </a:rPr>
              <a:t>, </a:t>
            </a:r>
            <a:r>
              <a:rPr lang="en-US" sz="1600" dirty="0" smtClean="0">
                <a:latin typeface="Calibri" panose="020F0502020204030204" pitchFamily="34" charset="0"/>
              </a:rPr>
              <a:t>J.T.M. </a:t>
            </a:r>
            <a:r>
              <a:rPr lang="en-US" sz="1600" dirty="0" err="1" smtClean="0">
                <a:latin typeface="Calibri" panose="020F0502020204030204" pitchFamily="34" charset="0"/>
              </a:rPr>
              <a:t>Lenaerts</a:t>
            </a:r>
            <a:r>
              <a:rPr lang="en-US" sz="1600" dirty="0">
                <a:latin typeface="Calibri" panose="020F0502020204030204" pitchFamily="34" charset="0"/>
              </a:rPr>
              <a:t>, </a:t>
            </a:r>
            <a:r>
              <a:rPr lang="en-US" sz="1600" dirty="0" smtClean="0">
                <a:latin typeface="Calibri" panose="020F0502020204030204" pitchFamily="34" charset="0"/>
              </a:rPr>
              <a:t>“Contemporary </a:t>
            </a:r>
            <a:r>
              <a:rPr lang="en-US" sz="1600" dirty="0">
                <a:latin typeface="Calibri" panose="020F0502020204030204" pitchFamily="34" charset="0"/>
              </a:rPr>
              <a:t>(1960–2012) Evolution of the Climate </a:t>
            </a:r>
            <a:r>
              <a:rPr lang="en-US" sz="1600" dirty="0" smtClean="0">
                <a:latin typeface="Calibri" panose="020F0502020204030204" pitchFamily="34" charset="0"/>
              </a:rPr>
              <a:t>and Surface </a:t>
            </a:r>
            <a:r>
              <a:rPr lang="en-US" sz="1600" dirty="0">
                <a:latin typeface="Calibri" panose="020F0502020204030204" pitchFamily="34" charset="0"/>
              </a:rPr>
              <a:t>Mass Balance of the Greenland Ice </a:t>
            </a:r>
            <a:r>
              <a:rPr lang="en-US" sz="1600" dirty="0" smtClean="0">
                <a:latin typeface="Calibri" panose="020F0502020204030204" pitchFamily="34" charset="0"/>
              </a:rPr>
              <a:t>Sheet”, </a:t>
            </a:r>
            <a:r>
              <a:rPr lang="en-US" sz="1600" i="1" dirty="0">
                <a:latin typeface="Calibri" panose="020F0502020204030204" pitchFamily="34" charset="0"/>
              </a:rPr>
              <a:t>Surveys in Geophysics</a:t>
            </a:r>
            <a:r>
              <a:rPr lang="en-US" sz="1600" dirty="0">
                <a:latin typeface="Calibri" panose="020F0502020204030204" pitchFamily="34" charset="0"/>
              </a:rPr>
              <a:t>, 35, 1155–1174, 2013</a:t>
            </a:r>
            <a:r>
              <a:rPr lang="en-US" sz="1600" dirty="0" smtClean="0">
                <a:latin typeface="Calibri" panose="020F0502020204030204" pitchFamily="34" charset="0"/>
              </a:rPr>
              <a:t>.</a:t>
            </a:r>
          </a:p>
          <a:p>
            <a:endParaRPr lang="en-US" sz="1600" dirty="0">
              <a:latin typeface="Calibri" panose="020F0502020204030204" pitchFamily="34" charset="0"/>
            </a:endParaRPr>
          </a:p>
          <a:p>
            <a:r>
              <a:rPr lang="en-US" sz="1600" dirty="0" smtClean="0">
                <a:latin typeface="Calibri" panose="020F0502020204030204" pitchFamily="34" charset="0"/>
              </a:rPr>
              <a:t>[12] E.M. Enderlin</a:t>
            </a:r>
            <a:r>
              <a:rPr lang="en-US" sz="1600" dirty="0">
                <a:latin typeface="Calibri" panose="020F0502020204030204" pitchFamily="34" charset="0"/>
              </a:rPr>
              <a:t>, </a:t>
            </a:r>
            <a:r>
              <a:rPr lang="en-US" sz="1600" dirty="0" smtClean="0">
                <a:latin typeface="Calibri" panose="020F0502020204030204" pitchFamily="34" charset="0"/>
              </a:rPr>
              <a:t>I.M. </a:t>
            </a:r>
            <a:r>
              <a:rPr lang="en-US" sz="1600" dirty="0">
                <a:latin typeface="Calibri" panose="020F0502020204030204" pitchFamily="34" charset="0"/>
              </a:rPr>
              <a:t>Howat, </a:t>
            </a:r>
            <a:r>
              <a:rPr lang="en-US" sz="1600" dirty="0" smtClean="0">
                <a:latin typeface="Calibri" panose="020F0502020204030204" pitchFamily="34" charset="0"/>
              </a:rPr>
              <a:t>S. </a:t>
            </a:r>
            <a:r>
              <a:rPr lang="en-US" sz="1600" dirty="0" err="1" smtClean="0">
                <a:latin typeface="Calibri" panose="020F0502020204030204" pitchFamily="34" charset="0"/>
              </a:rPr>
              <a:t>Jeong</a:t>
            </a:r>
            <a:r>
              <a:rPr lang="en-US" sz="1600" dirty="0">
                <a:latin typeface="Calibri" panose="020F0502020204030204" pitchFamily="34" charset="0"/>
              </a:rPr>
              <a:t>, </a:t>
            </a:r>
            <a:r>
              <a:rPr lang="en-US" sz="1600" dirty="0" smtClean="0">
                <a:latin typeface="Calibri" panose="020F0502020204030204" pitchFamily="34" charset="0"/>
              </a:rPr>
              <a:t>M.J. Noh</a:t>
            </a:r>
            <a:r>
              <a:rPr lang="en-US" sz="1600" dirty="0">
                <a:latin typeface="Calibri" panose="020F0502020204030204" pitchFamily="34" charset="0"/>
              </a:rPr>
              <a:t>, </a:t>
            </a:r>
            <a:r>
              <a:rPr lang="en-US" sz="1600" dirty="0" smtClean="0">
                <a:latin typeface="Calibri" panose="020F0502020204030204" pitchFamily="34" charset="0"/>
              </a:rPr>
              <a:t>J.H. </a:t>
            </a:r>
            <a:r>
              <a:rPr lang="en-US" sz="1600" dirty="0" err="1" smtClean="0">
                <a:latin typeface="Calibri" panose="020F0502020204030204" pitchFamily="34" charset="0"/>
              </a:rPr>
              <a:t>Angelen</a:t>
            </a:r>
            <a:r>
              <a:rPr lang="en-US" sz="1600" dirty="0">
                <a:latin typeface="Calibri" panose="020F0502020204030204" pitchFamily="34" charset="0"/>
              </a:rPr>
              <a:t>, J. H., </a:t>
            </a:r>
            <a:r>
              <a:rPr lang="en-US" sz="1600" dirty="0" smtClean="0">
                <a:latin typeface="Calibri" panose="020F0502020204030204" pitchFamily="34" charset="0"/>
              </a:rPr>
              <a:t>M.R. </a:t>
            </a:r>
            <a:r>
              <a:rPr lang="en-US" sz="1600" dirty="0" err="1" smtClean="0">
                <a:latin typeface="Calibri" panose="020F0502020204030204" pitchFamily="34" charset="0"/>
              </a:rPr>
              <a:t>Broeke</a:t>
            </a:r>
            <a:r>
              <a:rPr lang="en-US" sz="1600" dirty="0" smtClean="0">
                <a:latin typeface="Calibri" panose="020F0502020204030204" pitchFamily="34" charset="0"/>
              </a:rPr>
              <a:t>, “An </a:t>
            </a:r>
            <a:r>
              <a:rPr lang="en-US" sz="1600" dirty="0">
                <a:latin typeface="Calibri" panose="020F0502020204030204" pitchFamily="34" charset="0"/>
              </a:rPr>
              <a:t>improved mass budget for the Greenland </a:t>
            </a:r>
            <a:r>
              <a:rPr lang="en-US" sz="1600" dirty="0" smtClean="0">
                <a:latin typeface="Calibri" panose="020F0502020204030204" pitchFamily="34" charset="0"/>
              </a:rPr>
              <a:t>ice sheet”, </a:t>
            </a:r>
            <a:r>
              <a:rPr lang="en-US" sz="1600" i="1" dirty="0">
                <a:latin typeface="Calibri" panose="020F0502020204030204" pitchFamily="34" charset="0"/>
              </a:rPr>
              <a:t>Geophysical Research Letters</a:t>
            </a:r>
            <a:r>
              <a:rPr lang="en-US" sz="1600" dirty="0">
                <a:latin typeface="Calibri" panose="020F0502020204030204" pitchFamily="34" charset="0"/>
              </a:rPr>
              <a:t>, 41, 866–872, 2014</a:t>
            </a:r>
            <a:r>
              <a:rPr lang="en-US" sz="1600" dirty="0" smtClean="0">
                <a:latin typeface="Calibri" panose="020F0502020204030204" pitchFamily="34" charset="0"/>
              </a:rPr>
              <a:t>.</a:t>
            </a:r>
          </a:p>
          <a:p>
            <a:endParaRPr lang="en-US" sz="1600" dirty="0">
              <a:latin typeface="Calibri" panose="020F0502020204030204" pitchFamily="34" charset="0"/>
            </a:endParaRPr>
          </a:p>
          <a:p>
            <a:r>
              <a:rPr lang="en-US" sz="1600" dirty="0" smtClean="0">
                <a:latin typeface="Calibri" panose="020F0502020204030204" pitchFamily="34" charset="0"/>
              </a:rPr>
              <a:t>[13] I. </a:t>
            </a:r>
            <a:r>
              <a:rPr lang="en-US" sz="1600" dirty="0" err="1" smtClean="0">
                <a:latin typeface="Calibri" panose="020F0502020204030204" pitchFamily="34" charset="0"/>
              </a:rPr>
              <a:t>Velicogna</a:t>
            </a:r>
            <a:r>
              <a:rPr lang="en-US" sz="1600" dirty="0">
                <a:latin typeface="Calibri" panose="020F0502020204030204" pitchFamily="34" charset="0"/>
              </a:rPr>
              <a:t>, </a:t>
            </a:r>
            <a:r>
              <a:rPr lang="en-US" sz="1600" dirty="0" smtClean="0">
                <a:latin typeface="Calibri" panose="020F0502020204030204" pitchFamily="34" charset="0"/>
              </a:rPr>
              <a:t>J. </a:t>
            </a:r>
            <a:r>
              <a:rPr lang="en-US" sz="1600" dirty="0" err="1" smtClean="0">
                <a:latin typeface="Calibri" panose="020F0502020204030204" pitchFamily="34" charset="0"/>
              </a:rPr>
              <a:t>Wahr</a:t>
            </a:r>
            <a:r>
              <a:rPr lang="en-US" sz="1600" dirty="0" smtClean="0">
                <a:latin typeface="Calibri" panose="020F0502020204030204" pitchFamily="34" charset="0"/>
              </a:rPr>
              <a:t>, “Time-variable </a:t>
            </a:r>
            <a:r>
              <a:rPr lang="en-US" sz="1600" dirty="0">
                <a:latin typeface="Calibri" panose="020F0502020204030204" pitchFamily="34" charset="0"/>
              </a:rPr>
              <a:t>gravity observations of ice sheet mass balance: Precision and limitations of the GRACE </a:t>
            </a:r>
            <a:r>
              <a:rPr lang="en-US" sz="1600" dirty="0" err="1" smtClean="0">
                <a:latin typeface="Calibri" panose="020F0502020204030204" pitchFamily="34" charset="0"/>
              </a:rPr>
              <a:t>satelliteData</a:t>
            </a:r>
            <a:r>
              <a:rPr lang="en-US" sz="1600" dirty="0" smtClean="0">
                <a:latin typeface="Calibri" panose="020F0502020204030204" pitchFamily="34" charset="0"/>
              </a:rPr>
              <a:t>”, </a:t>
            </a:r>
            <a:r>
              <a:rPr lang="en-US" sz="1600" dirty="0">
                <a:latin typeface="Calibri" panose="020F0502020204030204" pitchFamily="34" charset="0"/>
              </a:rPr>
              <a:t>Geophysical Research </a:t>
            </a:r>
            <a:r>
              <a:rPr lang="en-US" sz="1600" dirty="0" smtClean="0">
                <a:latin typeface="Calibri" panose="020F0502020204030204" pitchFamily="34" charset="0"/>
              </a:rPr>
              <a:t>Letters, </a:t>
            </a:r>
            <a:r>
              <a:rPr lang="en-US" sz="1600" dirty="0">
                <a:latin typeface="Calibri" panose="020F0502020204030204" pitchFamily="34" charset="0"/>
              </a:rPr>
              <a:t>2013</a:t>
            </a:r>
            <a:r>
              <a:rPr lang="en-US" sz="1600" dirty="0" smtClean="0">
                <a:latin typeface="Calibri" panose="020F0502020204030204" pitchFamily="34" charset="0"/>
              </a:rPr>
              <a:t>.</a:t>
            </a:r>
            <a:endParaRPr lang="en-US" sz="1600" i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52400" y="7434"/>
            <a:ext cx="7315200" cy="9144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l"/>
            <a:r>
              <a:rPr lang="en-US" sz="3600" kern="0" dirty="0" smtClean="0">
                <a:latin typeface="Calibri" panose="020F0502020204030204" pitchFamily="34" charset="0"/>
              </a:rPr>
              <a:t>References (cont’d)</a:t>
            </a:r>
            <a:endParaRPr lang="en-US" sz="3600" kern="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510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5" name="Text Box 3"/>
          <p:cNvSpPr txBox="1">
            <a:spLocks noChangeArrowheads="1"/>
          </p:cNvSpPr>
          <p:nvPr/>
        </p:nvSpPr>
        <p:spPr bwMode="auto">
          <a:xfrm>
            <a:off x="140551" y="152400"/>
            <a:ext cx="565064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dirty="0" smtClean="0">
                <a:latin typeface="Calibri" pitchFamily="34" charset="0"/>
                <a:ea typeface="ＭＳ Ｐゴシック" charset="0"/>
              </a:rPr>
              <a:t>The First-Order Stokes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219200" y="1967743"/>
                <a:ext cx="3429000" cy="1004057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−</m:t>
                            </m:r>
                            <m:r>
                              <a:rPr lang="en-US" sz="1600" b="0" i="1" smtClean="0">
                                <a:latin typeface="Cambria Math"/>
                                <a:ea typeface="Cambria Math"/>
                              </a:rPr>
                              <m:t>𝛻</m:t>
                            </m:r>
                            <m:r>
                              <a:rPr lang="en-US" sz="1600" b="0" i="1" smtClean="0">
                                <a:latin typeface="Cambria Math"/>
                                <a:ea typeface="Cambria Math"/>
                              </a:rPr>
                              <m:t>∙(2</m:t>
                            </m:r>
                            <m:r>
                              <a:rPr lang="en-US" sz="1600" b="0" i="1" smtClean="0">
                                <a:latin typeface="Cambria Math"/>
                                <a:ea typeface="Cambria Math"/>
                              </a:rPr>
                              <m:t>𝜇</m:t>
                            </m:r>
                            <m:acc>
                              <m:accPr>
                                <m:chr m:val="̇"/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accPr>
                              <m:e>
                                <m:r>
                                  <a:rPr lang="en-US" sz="1600" b="1" i="1" smtClean="0">
                                    <a:latin typeface="Cambria Math"/>
                                    <a:ea typeface="Cambria Math"/>
                                  </a:rPr>
                                  <m:t>𝝐</m:t>
                                </m:r>
                              </m:e>
                            </m:acc>
                            <m:r>
                              <a:rPr lang="en-US" sz="1600" b="0" i="1" baseline="-25000" smtClean="0">
                                <a:latin typeface="Cambria Math"/>
                              </a:rPr>
                              <m:t>1</m:t>
                            </m:r>
                            <m:r>
                              <a:rPr lang="en-US" sz="1600" b="0" i="1" smtClean="0">
                                <a:latin typeface="Cambria Math"/>
                              </a:rPr>
                              <m:t>)=−</m:t>
                            </m:r>
                            <m:r>
                              <a:rPr lang="en-US" sz="1600" b="0" i="1" smtClean="0">
                                <a:latin typeface="Cambria Math"/>
                                <a:ea typeface="Cambria Math"/>
                              </a:rPr>
                              <m:t>𝜌</m:t>
                            </m:r>
                            <m:r>
                              <a:rPr lang="en-US" sz="1600" b="0" i="1" smtClean="0">
                                <a:latin typeface="Cambria Math"/>
                                <a:ea typeface="Cambria Math"/>
                              </a:rPr>
                              <m:t>𝑔</m:t>
                            </m:r>
                            <m:f>
                              <m:f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sz="1600" b="0" i="1" smtClean="0">
                                    <a:latin typeface="Cambria Math"/>
                                    <a:ea typeface="Cambria Math"/>
                                  </a:rPr>
                                  <m:t>𝜕</m:t>
                                </m:r>
                                <m:r>
                                  <a:rPr lang="en-US" sz="1600" b="0" i="1" smtClean="0">
                                    <a:latin typeface="Cambria Math"/>
                                    <a:ea typeface="Cambria Math"/>
                                  </a:rPr>
                                  <m:t>𝑠</m:t>
                                </m:r>
                              </m:num>
                              <m:den>
                                <m:r>
                                  <a:rPr lang="en-US" sz="1600" b="0" i="1" smtClean="0">
                                    <a:latin typeface="Cambria Math"/>
                                    <a:ea typeface="Cambria Math"/>
                                  </a:rPr>
                                  <m:t>𝜕</m:t>
                                </m:r>
                                <m:r>
                                  <a:rPr lang="en-US" sz="1600" b="0" i="1" smtClean="0">
                                    <a:latin typeface="Cambria Math"/>
                                    <a:ea typeface="Cambria Math"/>
                                  </a:rPr>
                                  <m:t>𝑥</m:t>
                                </m:r>
                              </m:den>
                            </m:f>
                          </m:e>
                          <m:e>
                            <m:r>
                              <a:rPr lang="en-US" sz="1600" i="1">
                                <a:latin typeface="Cambria Math"/>
                              </a:rPr>
                              <m:t>−</m:t>
                            </m:r>
                            <m:r>
                              <a:rPr lang="en-US" sz="1600" i="1">
                                <a:latin typeface="Cambria Math"/>
                                <a:ea typeface="Cambria Math"/>
                              </a:rPr>
                              <m:t>𝛻</m:t>
                            </m:r>
                            <m:r>
                              <a:rPr lang="en-US" sz="1600" i="1">
                                <a:latin typeface="Cambria Math"/>
                                <a:ea typeface="Cambria Math"/>
                              </a:rPr>
                              <m:t>∙(2</m:t>
                            </m:r>
                            <m:r>
                              <a:rPr lang="en-US" sz="1600" i="1">
                                <a:latin typeface="Cambria Math"/>
                                <a:ea typeface="Cambria Math"/>
                              </a:rPr>
                              <m:t>𝜇</m:t>
                            </m:r>
                            <m:acc>
                              <m:accPr>
                                <m:chr m:val="̇"/>
                                <m:ctrlPr>
                                  <a:rPr lang="en-US" sz="1600" b="1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accPr>
                              <m:e>
                                <m:r>
                                  <a:rPr lang="en-US" sz="1600" b="1" i="1">
                                    <a:latin typeface="Cambria Math"/>
                                    <a:ea typeface="Cambria Math"/>
                                  </a:rPr>
                                  <m:t>𝝐</m:t>
                                </m:r>
                              </m:e>
                            </m:acc>
                            <m:r>
                              <a:rPr lang="en-US" sz="1600" b="0" i="1" baseline="-25000" smtClean="0">
                                <a:latin typeface="Cambria Math"/>
                                <a:ea typeface="Cambria Math"/>
                              </a:rPr>
                              <m:t>2</m:t>
                            </m:r>
                            <m:r>
                              <a:rPr lang="en-US" sz="1600" i="1">
                                <a:latin typeface="Cambria Math"/>
                              </a:rPr>
                              <m:t>)=−</m:t>
                            </m:r>
                            <m:r>
                              <a:rPr lang="en-US" sz="1600" i="1">
                                <a:latin typeface="Cambria Math"/>
                                <a:ea typeface="Cambria Math"/>
                              </a:rPr>
                              <m:t>𝜌</m:t>
                            </m:r>
                            <m:r>
                              <a:rPr lang="en-US" sz="1600" i="1">
                                <a:latin typeface="Cambria Math"/>
                                <a:ea typeface="Cambria Math"/>
                              </a:rPr>
                              <m:t>𝑔</m:t>
                            </m:r>
                            <m:f>
                              <m:f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sz="1600" i="1">
                                    <a:latin typeface="Cambria Math"/>
                                    <a:ea typeface="Cambria Math"/>
                                  </a:rPr>
                                  <m:t>𝜕</m:t>
                                </m:r>
                                <m:r>
                                  <a:rPr lang="en-US" sz="1600" i="1">
                                    <a:latin typeface="Cambria Math"/>
                                    <a:ea typeface="Cambria Math"/>
                                  </a:rPr>
                                  <m:t>𝑠</m:t>
                                </m:r>
                              </m:num>
                              <m:den>
                                <m:r>
                                  <a:rPr lang="en-US" sz="1600" i="1">
                                    <a:latin typeface="Cambria Math"/>
                                    <a:ea typeface="Cambria Math"/>
                                  </a:rPr>
                                  <m:t>𝜕</m:t>
                                </m:r>
                                <m:r>
                                  <a:rPr lang="en-US" sz="1600" b="0" i="1" smtClean="0">
                                    <a:latin typeface="Cambria Math"/>
                                    <a:ea typeface="Cambria Math"/>
                                  </a:rPr>
                                  <m:t>𝑦</m:t>
                                </m:r>
                              </m:den>
                            </m:f>
                          </m:e>
                        </m:eqArr>
                      </m:e>
                    </m:d>
                  </m:oMath>
                </a14:m>
                <a:r>
                  <a:rPr lang="en-US" sz="1600" dirty="0" smtClean="0">
                    <a:latin typeface="Calibri" pitchFamily="34" charset="0"/>
                  </a:rPr>
                  <a:t>    ,   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1" smtClean="0">
                        <a:latin typeface="Cambria Math"/>
                        <a:ea typeface="Cambria Math"/>
                      </a:rPr>
                      <m:t>Ω</m:t>
                    </m:r>
                  </m:oMath>
                </a14:m>
                <a:endParaRPr lang="en-US" sz="1600" dirty="0" smtClean="0">
                  <a:latin typeface="Calibri" pitchFamily="34" charset="0"/>
                  <a:ea typeface="Cambria Math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1967743"/>
                <a:ext cx="3429000" cy="100405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152400" y="4292025"/>
            <a:ext cx="12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Calibri" pitchFamily="34" charset="0"/>
              </a:rPr>
              <a:t>Albany/FELIX</a:t>
            </a:r>
            <a:endParaRPr lang="en-US" sz="1600" dirty="0">
              <a:solidFill>
                <a:schemeClr val="bg1"/>
              </a:solidFill>
              <a:latin typeface="Calibri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05833" y="3072825"/>
                <a:ext cx="8001000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800" dirty="0" smtClean="0">
                  <a:latin typeface="Calibri" pitchFamily="34" charset="0"/>
                </a:endParaRP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en-US" dirty="0" smtClean="0">
                    <a:latin typeface="Calibri" pitchFamily="34" charset="0"/>
                  </a:rPr>
                  <a:t> Viscosity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  <a:ea typeface="Cambria Math"/>
                      </a:rPr>
                      <m:t>𝜇</m:t>
                    </m:r>
                  </m:oMath>
                </a14:m>
                <a:r>
                  <a:rPr lang="en-US" dirty="0" smtClean="0">
                    <a:latin typeface="Calibri" pitchFamily="34" charset="0"/>
                  </a:rPr>
                  <a:t> is nonlinear function given by “</a:t>
                </a:r>
                <a:r>
                  <a:rPr lang="en-US" b="1" i="1" dirty="0" smtClean="0">
                    <a:latin typeface="Calibri" pitchFamily="34" charset="0"/>
                  </a:rPr>
                  <a:t>Glen’s law”</a:t>
                </a:r>
                <a:r>
                  <a:rPr lang="en-US" dirty="0" smtClean="0">
                    <a:latin typeface="Calibri" pitchFamily="34" charset="0"/>
                  </a:rPr>
                  <a:t>: </a:t>
                </a:r>
                <a:endParaRPr lang="en-US" dirty="0">
                  <a:latin typeface="Calibri" pitchFamily="34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833" y="3072825"/>
                <a:ext cx="8001000" cy="492443"/>
              </a:xfrm>
              <a:prstGeom prst="rect">
                <a:avLst/>
              </a:prstGeom>
              <a:blipFill>
                <a:blip r:embed="rId3"/>
                <a:stretch>
                  <a:fillRect l="-457" b="-18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828800" y="3682425"/>
                <a:ext cx="2745072" cy="76783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𝜇</m:t>
                      </m:r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(</m:t>
                              </m:r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𝑛</m:t>
                                  </m:r>
                                </m:den>
                              </m:f>
                            </m:sup>
                          </m:sSup>
                          <m:d>
                            <m:dPr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den>
                              </m:f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sz="14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𝑗</m:t>
                                  </m:r>
                                </m:sub>
                                <m:sup/>
                                <m:e>
                                  <m:acc>
                                    <m:accPr>
                                      <m:chr m:val="̇"/>
                                      <m:ctrlP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400" b="1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𝝐</m:t>
                                      </m:r>
                                    </m:e>
                                  </m:acc>
                                  <m:r>
                                    <a:rPr lang="en-US" sz="1400" i="1" baseline="-2500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𝑖𝑗</m:t>
                                  </m:r>
                                  <m:r>
                                    <a:rPr lang="en-US" sz="1400" i="1" baseline="3000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e>
                              </m:nary>
                            </m:e>
                          </m:d>
                        </m:e>
                        <m:sup>
                          <m:d>
                            <m:dPr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𝑛</m:t>
                                  </m:r>
                                </m:den>
                              </m:f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sup>
                      </m:sSup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3682425"/>
                <a:ext cx="2745072" cy="76783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867400" y="1752600"/>
                <a:ext cx="2743200" cy="113800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sz="16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sz="1600" b="1" i="1">
                              <a:latin typeface="Cambria Math"/>
                              <a:ea typeface="Cambria Math"/>
                            </a:rPr>
                            <m:t>𝝐</m:t>
                          </m:r>
                        </m:e>
                      </m:acc>
                      <m:r>
                        <a:rPr lang="en-US" sz="1600" i="1" baseline="-25000">
                          <a:latin typeface="Cambria Math"/>
                        </a:rPr>
                        <m:t>1</m:t>
                      </m:r>
                      <m:r>
                        <a:rPr lang="en-US" sz="1600" b="0" i="1" baseline="30000" smtClean="0">
                          <a:latin typeface="Cambria Math"/>
                        </a:rPr>
                        <m:t>𝑇</m:t>
                      </m:r>
                      <m:r>
                        <a:rPr lang="en-US" sz="1600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/>
                            </a:rPr>
                            <m:t>2</m:t>
                          </m:r>
                          <m:acc>
                            <m:accPr>
                              <m:chr m:val="̇"/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sz="1600" b="0" i="1">
                                  <a:latin typeface="Cambria Math"/>
                                  <a:ea typeface="Cambria Math"/>
                                </a:rPr>
                                <m:t>𝜖</m:t>
                              </m:r>
                            </m:e>
                          </m:acc>
                          <m:r>
                            <a:rPr lang="en-US" sz="1600" b="0" i="1" baseline="-25000" smtClean="0">
                              <a:latin typeface="Cambria Math"/>
                              <a:ea typeface="Cambria Math"/>
                            </a:rPr>
                            <m:t>11</m:t>
                          </m:r>
                          <m:r>
                            <a:rPr lang="en-US" sz="1600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  <m:acc>
                            <m:accPr>
                              <m:chr m:val="̇"/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sz="1600" b="0" i="1">
                                  <a:latin typeface="Cambria Math"/>
                                  <a:ea typeface="Cambria Math"/>
                                </a:rPr>
                                <m:t>𝜖</m:t>
                              </m:r>
                            </m:e>
                          </m:acc>
                          <m:r>
                            <a:rPr lang="en-US" sz="1600" b="0" i="1" baseline="-25000" smtClean="0">
                              <a:latin typeface="Cambria Math"/>
                              <a:ea typeface="Cambria Math"/>
                            </a:rPr>
                            <m:t>22</m:t>
                          </m:r>
                          <m:r>
                            <a:rPr lang="en-US" sz="1600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acc>
                            <m:accPr>
                              <m:chr m:val="̇"/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sz="1600" b="0" i="1">
                                  <a:latin typeface="Cambria Math"/>
                                  <a:ea typeface="Cambria Math"/>
                                </a:rPr>
                                <m:t>𝜖</m:t>
                              </m:r>
                            </m:e>
                          </m:acc>
                          <m:r>
                            <a:rPr lang="en-US" sz="1600" b="0" i="1" baseline="-25000" smtClean="0">
                              <a:latin typeface="Cambria Math"/>
                              <a:ea typeface="Cambria Math"/>
                            </a:rPr>
                            <m:t>12</m:t>
                          </m:r>
                          <m:r>
                            <a:rPr lang="en-US" sz="1600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acc>
                            <m:accPr>
                              <m:chr m:val="̇"/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sz="1600" b="0" i="1">
                                  <a:latin typeface="Cambria Math"/>
                                  <a:ea typeface="Cambria Math"/>
                                </a:rPr>
                                <m:t>𝜖</m:t>
                              </m:r>
                            </m:e>
                          </m:acc>
                          <m:r>
                            <a:rPr lang="en-US" sz="1600" b="0" i="1" baseline="-25000" smtClean="0">
                              <a:latin typeface="Cambria Math"/>
                              <a:ea typeface="Cambria Math"/>
                            </a:rPr>
                            <m:t>13</m:t>
                          </m:r>
                        </m:e>
                      </m:d>
                    </m:oMath>
                  </m:oMathPara>
                </a14:m>
                <a:endParaRPr lang="en-US" sz="1600" b="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sz="1600" b="1" i="1">
                              <a:latin typeface="Cambria Math"/>
                              <a:ea typeface="Cambria Math"/>
                            </a:rPr>
                            <m:t>𝝐</m:t>
                          </m:r>
                        </m:e>
                      </m:acc>
                      <m:r>
                        <a:rPr lang="en-US" sz="1600" b="0" i="1" baseline="-25000" smtClean="0">
                          <a:latin typeface="Cambria Math"/>
                          <a:ea typeface="Cambria Math"/>
                        </a:rPr>
                        <m:t>2</m:t>
                      </m:r>
                      <m:r>
                        <a:rPr lang="en-US" sz="1600" b="0" i="1" baseline="30000" smtClean="0">
                          <a:latin typeface="Cambria Math"/>
                          <a:ea typeface="Cambria Math"/>
                        </a:rPr>
                        <m:t>𝑇</m:t>
                      </m:r>
                      <m:r>
                        <a:rPr lang="en-US" sz="1600" i="1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/>
                            </a:rPr>
                            <m:t>2</m:t>
                          </m:r>
                          <m:acc>
                            <m:accPr>
                              <m:chr m:val="̇"/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sz="1600" b="0" i="1">
                                  <a:latin typeface="Cambria Math"/>
                                  <a:ea typeface="Cambria Math"/>
                                </a:rPr>
                                <m:t>𝜖</m:t>
                              </m:r>
                            </m:e>
                          </m:acc>
                          <m:r>
                            <a:rPr lang="en-US" sz="1600" b="0" i="1" baseline="-25000" smtClean="0">
                              <a:latin typeface="Cambria Math"/>
                              <a:ea typeface="Cambria Math"/>
                            </a:rPr>
                            <m:t>12</m:t>
                          </m:r>
                          <m:r>
                            <a:rPr lang="en-US" sz="1600" b="0" i="1" smtClean="0">
                              <a:latin typeface="Cambria Math"/>
                              <a:ea typeface="Cambria Math"/>
                            </a:rPr>
                            <m:t>, </m:t>
                          </m:r>
                          <m:acc>
                            <m:accPr>
                              <m:chr m:val="̇"/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sz="1600" b="0" i="1">
                                  <a:latin typeface="Cambria Math"/>
                                  <a:ea typeface="Cambria Math"/>
                                </a:rPr>
                                <m:t>𝜖</m:t>
                              </m:r>
                            </m:e>
                          </m:acc>
                          <m:r>
                            <a:rPr lang="en-US" sz="1600" b="0" i="1" baseline="-25000" smtClean="0">
                              <a:latin typeface="Cambria Math"/>
                              <a:ea typeface="Cambria Math"/>
                            </a:rPr>
                            <m:t>11</m:t>
                          </m:r>
                          <m:r>
                            <a:rPr lang="en-US" sz="1600" b="0" i="1" smtClean="0">
                              <a:latin typeface="Cambria Math"/>
                              <a:ea typeface="Cambria Math"/>
                            </a:rPr>
                            <m:t>+2</m:t>
                          </m:r>
                          <m:acc>
                            <m:accPr>
                              <m:chr m:val="̇"/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sz="1600" b="0" i="1">
                                  <a:latin typeface="Cambria Math"/>
                                  <a:ea typeface="Cambria Math"/>
                                </a:rPr>
                                <m:t>𝜖</m:t>
                              </m:r>
                            </m:e>
                          </m:acc>
                          <m:r>
                            <a:rPr lang="en-US" sz="1600" b="0" i="1" baseline="-25000" smtClean="0">
                              <a:latin typeface="Cambria Math"/>
                              <a:ea typeface="Cambria Math"/>
                            </a:rPr>
                            <m:t>22</m:t>
                          </m:r>
                          <m:r>
                            <a:rPr lang="en-US" sz="1600" i="1">
                              <a:latin typeface="Cambria Math"/>
                              <a:ea typeface="Cambria Math"/>
                            </a:rPr>
                            <m:t>,</m:t>
                          </m:r>
                          <m:acc>
                            <m:accPr>
                              <m:chr m:val="̇"/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sz="1600" b="0" i="1">
                                  <a:latin typeface="Cambria Math"/>
                                  <a:ea typeface="Cambria Math"/>
                                </a:rPr>
                                <m:t>𝜖</m:t>
                              </m:r>
                            </m:e>
                          </m:acc>
                          <m:r>
                            <a:rPr lang="en-US" sz="1600" b="0" i="1" baseline="-25000" smtClean="0">
                              <a:latin typeface="Cambria Math"/>
                              <a:ea typeface="Cambria Math"/>
                            </a:rPr>
                            <m:t>23</m:t>
                          </m:r>
                        </m:e>
                      </m:d>
                    </m:oMath>
                  </m:oMathPara>
                </a14:m>
                <a:endParaRPr lang="en-US" sz="16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sz="1600" i="1">
                              <a:latin typeface="Cambria Math"/>
                              <a:ea typeface="Cambria Math"/>
                            </a:rPr>
                            <m:t>𝜖</m:t>
                          </m:r>
                        </m:e>
                      </m:acc>
                      <m:r>
                        <m:rPr>
                          <m:sty m:val="p"/>
                        </m:rPr>
                        <a:rPr lang="en-US" sz="1600" baseline="-25000">
                          <a:latin typeface="Cambria Math"/>
                          <a:ea typeface="Cambria Math"/>
                        </a:rPr>
                        <m:t>ij</m:t>
                      </m:r>
                      <m:r>
                        <a:rPr lang="en-US" sz="160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1600" i="1"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sz="16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/>
                                      <a:ea typeface="Cambria Math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6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/>
                                      <a:ea typeface="Cambria Math"/>
                                    </a:rPr>
                                    <m:t>𝑗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1600" i="1">
                              <a:latin typeface="Cambria Math"/>
                              <a:ea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sz="16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/>
                                      <a:ea typeface="Cambria Math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/>
                                      <a:ea typeface="Cambria Math"/>
                                    </a:rPr>
                                    <m:t>𝑗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6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US" sz="1600" dirty="0" smtClean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7400" y="1752600"/>
                <a:ext cx="2743200" cy="113800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0" y="6532602"/>
                <a:ext cx="8843433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b="1" dirty="0" smtClean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*Assumption: </a:t>
                </a:r>
                <a:r>
                  <a:rPr lang="en-US" sz="1500" dirty="0" smtClean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aspect </a:t>
                </a:r>
                <a:r>
                  <a:rPr lang="en-US" sz="1500" dirty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ratio </a:t>
                </a:r>
                <a14:m>
                  <m:oMath xmlns:m="http://schemas.openxmlformats.org/officeDocument/2006/math">
                    <m:r>
                      <a:rPr lang="en-US" sz="1500" i="1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𝛿</m:t>
                    </m:r>
                    <m:r>
                      <a:rPr lang="en-US" sz="1500" i="1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sz="1500" dirty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is small and </a:t>
                </a:r>
                <a:r>
                  <a:rPr lang="en-US" sz="1500" dirty="0" err="1">
                    <a:solidFill>
                      <a:schemeClr val="bg1"/>
                    </a:solidFill>
                    <a:latin typeface="Calibri" panose="020F0502020204030204" pitchFamily="34" charset="0"/>
                  </a:rPr>
                  <a:t>normals</a:t>
                </a:r>
                <a:r>
                  <a:rPr lang="en-US" sz="1500" dirty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 to upper/lower surfaces are almost vertical.</a:t>
                </a:r>
              </a:p>
              <a:p>
                <a:endParaRPr lang="en-US" sz="1500" dirty="0">
                  <a:solidFill>
                    <a:schemeClr val="bg1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532602"/>
                <a:ext cx="8843433" cy="553998"/>
              </a:xfrm>
              <a:prstGeom prst="rect">
                <a:avLst/>
              </a:prstGeom>
              <a:blipFill>
                <a:blip r:embed="rId11"/>
                <a:stretch>
                  <a:fillRect l="-276" t="-32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572000" y="3883223"/>
                <a:ext cx="100877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dirty="0" smtClean="0">
                          <a:latin typeface="Cambria Math"/>
                        </a:rPr>
                        <m:t>(</m:t>
                      </m:r>
                      <m:r>
                        <a:rPr lang="en-US" sz="1400" i="1" dirty="0" smtClean="0">
                          <a:latin typeface="Cambria Math"/>
                        </a:rPr>
                        <m:t>𝑛</m:t>
                      </m:r>
                      <m:r>
                        <a:rPr lang="en-US" sz="1400" i="1" dirty="0" smtClean="0">
                          <a:latin typeface="Cambria Math"/>
                        </a:rPr>
                        <m:t>=3)</m:t>
                      </m:r>
                    </m:oMath>
                  </m:oMathPara>
                </a14:m>
                <a:endParaRPr lang="en-US" sz="1400" dirty="0">
                  <a:latin typeface="+mn-lt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3883223"/>
                <a:ext cx="1008777" cy="307777"/>
              </a:xfrm>
              <a:prstGeom prst="rect">
                <a:avLst/>
              </a:prstGeom>
              <a:blipFill>
                <a:blip r:embed="rId12"/>
                <a:stretch>
                  <a:fillRect b="-7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152400" y="720804"/>
            <a:ext cx="88222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800" dirty="0" smtClean="0">
              <a:latin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Ice behaves like a very </a:t>
            </a:r>
            <a:r>
              <a:rPr lang="en-US" b="1" i="1" dirty="0">
                <a:latin typeface="Calibri" panose="020F0502020204030204" pitchFamily="34" charset="0"/>
              </a:rPr>
              <a:t>viscous shear-thinning fluid</a:t>
            </a:r>
            <a:r>
              <a:rPr lang="en-US" b="1" dirty="0">
                <a:latin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</a:rPr>
              <a:t>(similar to lava flow</a:t>
            </a:r>
            <a:r>
              <a:rPr lang="en-US" dirty="0" smtClean="0">
                <a:latin typeface="Calibri" panose="020F0502020204030204" pitchFamily="34" charset="0"/>
              </a:rPr>
              <a:t>).</a:t>
            </a:r>
          </a:p>
          <a:p>
            <a:endParaRPr lang="en-US" sz="400" dirty="0">
              <a:latin typeface="Calibri" panose="020F0502020204030204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b="1" i="1" dirty="0" smtClean="0">
                <a:latin typeface="Calibri" pitchFamily="34" charset="0"/>
              </a:rPr>
              <a:t>Quasi-static </a:t>
            </a:r>
            <a:r>
              <a:rPr lang="en-US" dirty="0" smtClean="0">
                <a:latin typeface="Calibri" pitchFamily="34" charset="0"/>
              </a:rPr>
              <a:t>model with </a:t>
            </a:r>
            <a:r>
              <a:rPr lang="en-US" b="1" i="1" dirty="0" smtClean="0">
                <a:latin typeface="Calibri" pitchFamily="34" charset="0"/>
              </a:rPr>
              <a:t>momentum balance</a:t>
            </a:r>
            <a:r>
              <a:rPr lang="en-US" dirty="0" smtClean="0">
                <a:latin typeface="Calibri" pitchFamily="34" charset="0"/>
              </a:rPr>
              <a:t> given by </a:t>
            </a:r>
            <a:r>
              <a:rPr lang="en-US" b="1" i="1" dirty="0" smtClean="0">
                <a:latin typeface="Calibri" pitchFamily="34" charset="0"/>
              </a:rPr>
              <a:t>“First-Order” Stokes PDEs</a:t>
            </a:r>
            <a:r>
              <a:rPr lang="en-US" dirty="0" smtClean="0">
                <a:latin typeface="Calibri" pitchFamily="34" charset="0"/>
              </a:rPr>
              <a:t>: “nice” elliptic approximation* to Stokes’ flow equations.</a:t>
            </a:r>
            <a:endParaRPr lang="en-U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400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2"/>
          <p:cNvSpPr txBox="1">
            <a:spLocks noChangeArrowheads="1"/>
          </p:cNvSpPr>
          <p:nvPr/>
        </p:nvSpPr>
        <p:spPr bwMode="auto">
          <a:xfrm>
            <a:off x="152400" y="-152400"/>
            <a:ext cx="7010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en-US" sz="3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Stokes Ice Flow Equations</a:t>
            </a:r>
            <a:endParaRPr lang="en-US" sz="3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14400" y="1066800"/>
            <a:ext cx="7315200" cy="646331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Ice behaves like a very viscous </a:t>
            </a:r>
            <a:r>
              <a:rPr lang="en-US" dirty="0" smtClean="0">
                <a:latin typeface="Calibri" panose="020F0502020204030204" pitchFamily="34" charset="0"/>
              </a:rPr>
              <a:t>shear-thinning fluid </a:t>
            </a:r>
            <a:r>
              <a:rPr lang="en-US" dirty="0">
                <a:latin typeface="Calibri" panose="020F0502020204030204" pitchFamily="34" charset="0"/>
              </a:rPr>
              <a:t>(similar to lava flow) and </a:t>
            </a:r>
            <a:r>
              <a:rPr lang="en-US" dirty="0" smtClean="0">
                <a:latin typeface="Calibri" panose="020F0502020204030204" pitchFamily="34" charset="0"/>
              </a:rPr>
              <a:t>is modeled using nonlinear incompressible Stokes’ equations.</a:t>
            </a:r>
            <a:endParaRPr lang="en-US" sz="1600" b="1" i="1" dirty="0" smtClean="0">
              <a:latin typeface="Calibri" panose="020F050202020403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667000"/>
            <a:ext cx="3581400" cy="2207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43932" y="1843758"/>
                <a:ext cx="7704668" cy="42038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u="sng" dirty="0" smtClean="0">
                    <a:latin typeface="Calibri" panose="020F0502020204030204" pitchFamily="34" charset="0"/>
                  </a:rPr>
                  <a:t>Nonlinear incompressible Stokes’ ice flow equations </a:t>
                </a:r>
                <a:r>
                  <a:rPr lang="en-US" u="sng" dirty="0" smtClean="0">
                    <a:latin typeface="Calibri" panose="020F0502020204030204" pitchFamily="34" charset="0"/>
                  </a:rPr>
                  <a:t>(momentum balance):</a:t>
                </a:r>
              </a:p>
              <a:p>
                <a:endParaRPr lang="en-US" u="sng" dirty="0" smtClean="0">
                  <a:latin typeface="Calibri" panose="020F0502020204030204" pitchFamily="34" charset="0"/>
                </a:endParaRPr>
              </a:p>
              <a:p>
                <a:pPr algn="ctr"/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1600" i="1">
                                <a:latin typeface="Cambria Math"/>
                              </a:rPr>
                              <m:t>−</m:t>
                            </m:r>
                            <m:r>
                              <a:rPr lang="en-US" sz="1600" i="1">
                                <a:latin typeface="Cambria Math"/>
                                <a:ea typeface="Cambria Math"/>
                              </a:rPr>
                              <m:t>𝛻</m:t>
                            </m:r>
                            <m:r>
                              <a:rPr lang="en-US" sz="1600" i="1">
                                <a:latin typeface="Cambria Math"/>
                                <a:ea typeface="Cambria Math"/>
                              </a:rPr>
                              <m:t>∙</m:t>
                            </m:r>
                            <m:r>
                              <a:rPr lang="en-US" sz="1600" b="1" i="1" smtClean="0">
                                <a:latin typeface="Cambria Math"/>
                                <a:ea typeface="Cambria Math"/>
                              </a:rPr>
                              <m:t>𝝈</m:t>
                            </m:r>
                            <m:r>
                              <a:rPr lang="en-US" sz="1600" i="1">
                                <a:latin typeface="Cambria Math"/>
                              </a:rPr>
                              <m:t>=</m:t>
                            </m:r>
                            <m:r>
                              <a:rPr lang="en-US" sz="1600" i="1">
                                <a:latin typeface="Cambria Math"/>
                                <a:ea typeface="Cambria Math"/>
                              </a:rPr>
                              <m:t>𝜌</m:t>
                            </m:r>
                            <m:r>
                              <a:rPr lang="en-US" sz="1600" b="1" i="1">
                                <a:latin typeface="Cambria Math"/>
                                <a:ea typeface="Cambria Math"/>
                              </a:rPr>
                              <m:t>𝒈</m:t>
                            </m:r>
                          </m:e>
                          <m:e>
                            <m:r>
                              <a:rPr lang="en-US" sz="1600" i="1">
                                <a:latin typeface="Cambria Math"/>
                              </a:rPr>
                              <m:t>−</m:t>
                            </m:r>
                            <m:r>
                              <a:rPr lang="en-US" sz="1600" i="1">
                                <a:latin typeface="Cambria Math"/>
                                <a:ea typeface="Cambria Math"/>
                              </a:rPr>
                              <m:t>𝛻</m:t>
                            </m:r>
                            <m:r>
                              <a:rPr lang="en-US" sz="1600" i="1">
                                <a:latin typeface="Cambria Math"/>
                                <a:ea typeface="Cambria Math"/>
                              </a:rPr>
                              <m:t>∙</m:t>
                            </m:r>
                            <m:r>
                              <a:rPr lang="en-US" sz="1600" b="0" i="1" smtClean="0">
                                <a:latin typeface="Cambria Math"/>
                                <a:ea typeface="Cambria Math"/>
                              </a:rPr>
                              <m:t>𝑢</m:t>
                            </m:r>
                            <m:r>
                              <a:rPr lang="en-US" sz="1600" b="0" i="1" smtClean="0">
                                <a:latin typeface="Cambria Math"/>
                                <a:ea typeface="Cambria Math"/>
                              </a:rPr>
                              <m:t>=0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sz="1600" dirty="0">
                    <a:latin typeface="Calibri" pitchFamily="34" charset="0"/>
                  </a:rPr>
                  <a:t>    ,   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1">
                        <a:latin typeface="Cambria Math"/>
                        <a:ea typeface="Cambria Math"/>
                      </a:rPr>
                      <m:t>Ω</m:t>
                    </m:r>
                  </m:oMath>
                </a14:m>
                <a:endParaRPr lang="en-US" sz="1600" dirty="0" smtClean="0">
                  <a:latin typeface="Calibri" pitchFamily="34" charset="0"/>
                  <a:ea typeface="Cambria Math"/>
                </a:endParaRPr>
              </a:p>
              <a:p>
                <a:pPr algn="ctr"/>
                <a:endParaRPr lang="en-US" sz="1600" dirty="0">
                  <a:latin typeface="Calibri" pitchFamily="34" charset="0"/>
                  <a:ea typeface="Cambria Math"/>
                </a:endParaRPr>
              </a:p>
              <a:p>
                <a:r>
                  <a:rPr lang="en-US" dirty="0">
                    <a:latin typeface="Calibri" panose="020F0502020204030204" pitchFamily="34" charset="0"/>
                  </a:rPr>
                  <a:t>w</a:t>
                </a:r>
                <a:r>
                  <a:rPr lang="en-US" dirty="0" smtClean="0">
                    <a:latin typeface="Calibri" panose="020F0502020204030204" pitchFamily="34" charset="0"/>
                  </a:rPr>
                  <a:t>ith</a:t>
                </a:r>
              </a:p>
              <a:p>
                <a:endParaRPr lang="en-US" dirty="0" smtClean="0">
                  <a:latin typeface="Calibri" panose="020F0502020204030204" pitchFamily="34" charset="0"/>
                </a:endParaRPr>
              </a:p>
              <a:p>
                <a:r>
                  <a:rPr lang="en-US" dirty="0" smtClean="0">
                    <a:latin typeface="Calibri" panose="020F0502020204030204" pitchFamily="34" charset="0"/>
                  </a:rPr>
                  <a:t> 	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/>
                        <a:ea typeface="Cambria Math"/>
                      </a:rPr>
                      <m:t>𝝈</m:t>
                    </m:r>
                    <m:r>
                      <a:rPr lang="en-US" i="1" dirty="0" smtClean="0">
                        <a:latin typeface="Cambria Math"/>
                      </a:rPr>
                      <m:t> = 2</m:t>
                    </m:r>
                    <m:r>
                      <a:rPr lang="en-US" i="1" dirty="0" smtClean="0">
                        <a:latin typeface="Cambria Math"/>
                        <a:ea typeface="Cambria Math"/>
                      </a:rPr>
                      <m:t>𝜇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ea typeface="Cambria Math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/>
                            <a:ea typeface="Cambria Math"/>
                          </a:rPr>
                          <m:t>𝝐</m:t>
                        </m:r>
                      </m:e>
                    </m:acc>
                    <m:r>
                      <a:rPr lang="en-US" b="0" i="1" smtClean="0">
                        <a:latin typeface="Cambria Math"/>
                        <a:ea typeface="Cambria Math"/>
                      </a:rPr>
                      <m:t>−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𝑝</m:t>
                    </m:r>
                    <m:r>
                      <a:rPr lang="en-US" b="1" i="1" smtClean="0">
                        <a:latin typeface="Cambria Math"/>
                        <a:ea typeface="Cambria Math"/>
                      </a:rPr>
                      <m:t>𝑰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,	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𝜖</m:t>
                    </m:r>
                    <m:r>
                      <m:rPr>
                        <m:sty m:val="p"/>
                      </m:rPr>
                      <a:rPr lang="en-US" baseline="-25000">
                        <a:latin typeface="Cambria Math"/>
                        <a:ea typeface="Cambria Math"/>
                      </a:rPr>
                      <m:t>ij</m:t>
                    </m:r>
                    <m:r>
                      <a:rPr lang="en-US" smtClean="0"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  <a:ea typeface="Cambria Math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/>
                            <a:ea typeface="Cambria Math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𝜕</m:t>
                            </m:r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𝑢𝑖</m:t>
                            </m:r>
                          </m:num>
                          <m:den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𝜕</m:t>
                            </m:r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𝑥𝑗</m:t>
                            </m:r>
                          </m:den>
                        </m:f>
                        <m:r>
                          <a:rPr lang="en-US" i="1">
                            <a:latin typeface="Cambria Math"/>
                            <a:ea typeface="Cambria Math"/>
                          </a:rPr>
                          <m:t>+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𝜕</m:t>
                            </m:r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𝑢𝑗</m:t>
                            </m:r>
                          </m:num>
                          <m:den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𝜕</m:t>
                            </m:r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𝑥𝑖</m:t>
                            </m:r>
                          </m:den>
                        </m:f>
                      </m:e>
                    </m:d>
                  </m:oMath>
                </a14:m>
                <a:endParaRPr lang="en-US" dirty="0" smtClean="0">
                  <a:latin typeface="Calibri" panose="020F0502020204030204" pitchFamily="34" charset="0"/>
                  <a:ea typeface="Cambria Math"/>
                </a:endParaRPr>
              </a:p>
              <a:p>
                <a:endParaRPr lang="en-US" sz="800" dirty="0" smtClean="0">
                  <a:latin typeface="Calibri" panose="020F0502020204030204" pitchFamily="34" charset="0"/>
                </a:endParaRPr>
              </a:p>
              <a:p>
                <a:endParaRPr lang="en-US" sz="800" dirty="0" smtClean="0">
                  <a:latin typeface="Calibri" panose="020F0502020204030204" pitchFamily="34" charset="0"/>
                </a:endParaRPr>
              </a:p>
              <a:p>
                <a:r>
                  <a:rPr lang="en-US" dirty="0" smtClean="0">
                    <a:latin typeface="Calibri" panose="020F0502020204030204" pitchFamily="34" charset="0"/>
                  </a:rPr>
                  <a:t>and nonlinear </a:t>
                </a:r>
                <a:r>
                  <a:rPr lang="en-US" b="1" i="1" dirty="0" smtClean="0">
                    <a:latin typeface="Calibri" panose="020F0502020204030204" pitchFamily="34" charset="0"/>
                  </a:rPr>
                  <a:t>“Glen’s law” </a:t>
                </a:r>
                <a:r>
                  <a:rPr lang="en-US" dirty="0" smtClean="0">
                    <a:latin typeface="Calibri" panose="020F0502020204030204" pitchFamily="34" charset="0"/>
                  </a:rPr>
                  <a:t>viscosity</a:t>
                </a:r>
              </a:p>
              <a:p>
                <a:endParaRPr lang="en-US" sz="500" i="1" dirty="0" smtClean="0">
                  <a:latin typeface="Calibri" panose="020F0502020204030204" pitchFamily="34" charset="0"/>
                  <a:ea typeface="Cambria Math"/>
                </a:endParaRPr>
              </a:p>
              <a:p>
                <a:endParaRPr lang="en-US" sz="500" i="1" dirty="0">
                  <a:latin typeface="Calibri" panose="020F0502020204030204" pitchFamily="34" charset="0"/>
                  <a:ea typeface="Cambria Math"/>
                </a:endParaRPr>
              </a:p>
              <a:p>
                <a:endParaRPr lang="en-US" sz="500" i="1" dirty="0" smtClean="0">
                  <a:latin typeface="Calibri" panose="020F0502020204030204" pitchFamily="34" charset="0"/>
                  <a:ea typeface="Cambria Math"/>
                </a:endParaRPr>
              </a:p>
              <a:p>
                <a:r>
                  <a:rPr lang="en-US" sz="1600" dirty="0" smtClean="0">
                    <a:latin typeface="Calibri" panose="020F0502020204030204" pitchFamily="34" charset="0"/>
                    <a:ea typeface="Cambria Math"/>
                  </a:rPr>
                  <a:t>	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/>
                        <a:ea typeface="Cambria Math"/>
                      </a:rPr>
                      <m:t>𝜇</m:t>
                    </m:r>
                    <m:r>
                      <a:rPr lang="en-US" sz="1600" i="1"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en-US" sz="1600" i="1">
                            <a:latin typeface="Cambria Math"/>
                            <a:ea typeface="Cambria Math"/>
                          </a:rPr>
                          <m:t>1</m:t>
                        </m:r>
                      </m:num>
                      <m:den>
                        <m:r>
                          <a:rPr lang="en-US" sz="1600" i="1">
                            <a:latin typeface="Cambria Math"/>
                            <a:ea typeface="Cambria Math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US" sz="1600" i="1">
                                <a:latin typeface="Cambria Math"/>
                                <a:ea typeface="Cambria Math"/>
                              </a:rPr>
                              <m:t>𝐴</m:t>
                            </m:r>
                            <m:r>
                              <a:rPr lang="en-US" sz="1600" b="0" i="1" smtClean="0">
                                <a:latin typeface="Cambria Math"/>
                                <a:ea typeface="Cambria Math"/>
                              </a:rPr>
                              <m:t>(</m:t>
                            </m:r>
                            <m:r>
                              <a:rPr lang="en-US" sz="1600" b="0" i="1" smtClean="0">
                                <a:latin typeface="Cambria Math"/>
                                <a:ea typeface="Cambria Math"/>
                              </a:rPr>
                              <m:t>𝑇</m:t>
                            </m:r>
                            <m:r>
                              <a:rPr lang="en-US" sz="1600" b="0" i="1" smtClean="0">
                                <a:latin typeface="Cambria Math"/>
                                <a:ea typeface="Cambria Math"/>
                              </a:rPr>
                              <m:t>)</m:t>
                            </m:r>
                          </m:e>
                          <m:sup>
                            <m:r>
                              <a:rPr lang="en-US" sz="1600" i="1">
                                <a:latin typeface="Cambria Math"/>
                                <a:ea typeface="Cambria Math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sz="1600" i="1">
                                    <a:latin typeface="Cambria Math"/>
                                    <a:ea typeface="Cambria Math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1600" i="1">
                                    <a:latin typeface="Cambria Math"/>
                                    <a:ea typeface="Cambria Math"/>
                                  </a:rPr>
                                  <m:t>𝑛</m:t>
                                </m:r>
                              </m:den>
                            </m:f>
                          </m:sup>
                        </m:sSup>
                        <m:d>
                          <m:dPr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sz="1600" i="1">
                                    <a:latin typeface="Cambria Math"/>
                                    <a:ea typeface="Cambria Math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1600" i="1"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</m:den>
                            </m:f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7"/>
                                  </m:rPr>
                                  <a:rPr lang="en-US" sz="1600" i="1">
                                    <a:latin typeface="Cambria Math"/>
                                    <a:ea typeface="Cambria Math"/>
                                  </a:rPr>
                                  <m:t>𝑖</m:t>
                                </m:r>
                                <m:r>
                                  <a:rPr lang="en-US" sz="1600" i="1">
                                    <a:latin typeface="Cambria Math"/>
                                    <a:ea typeface="Cambria Math"/>
                                  </a:rPr>
                                  <m:t>𝑗</m:t>
                                </m:r>
                              </m:sub>
                              <m:sup/>
                              <m:e>
                                <m:r>
                                  <a:rPr lang="en-US" sz="1600" b="1" i="1">
                                    <a:latin typeface="Cambria Math"/>
                                    <a:ea typeface="Cambria Math"/>
                                  </a:rPr>
                                  <m:t>𝝐</m:t>
                                </m:r>
                                <m:r>
                                  <a:rPr lang="en-US" sz="1600" i="1" baseline="-25000">
                                    <a:latin typeface="Cambria Math"/>
                                    <a:ea typeface="Cambria Math"/>
                                  </a:rPr>
                                  <m:t>𝑖𝑗</m:t>
                                </m:r>
                                <m:r>
                                  <a:rPr lang="en-US" sz="1600" i="1" baseline="30000"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</m:e>
                            </m:nary>
                          </m:e>
                        </m:d>
                      </m:e>
                      <m:sup>
                        <m:d>
                          <m:dPr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sz="1600" i="1">
                                    <a:latin typeface="Cambria Math"/>
                                    <a:ea typeface="Cambria Math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1600" i="1"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  <m:r>
                                  <a:rPr lang="en-US" sz="1600" i="1">
                                    <a:latin typeface="Cambria Math"/>
                                    <a:ea typeface="Cambria Math"/>
                                  </a:rPr>
                                  <m:t>𝑛</m:t>
                                </m:r>
                              </m:den>
                            </m:f>
                            <m:r>
                              <a:rPr lang="en-US" sz="1600" i="1">
                                <a:latin typeface="Cambria Math"/>
                                <a:ea typeface="Cambria Math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sz="1600" i="1">
                                    <a:latin typeface="Cambria Math"/>
                                    <a:ea typeface="Cambria Math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1600" i="1"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sup>
                    </m:sSup>
                  </m:oMath>
                </a14:m>
                <a:r>
                  <a:rPr lang="en-US" sz="1600" dirty="0" smtClean="0">
                    <a:latin typeface="Calibri" panose="020F0502020204030204" pitchFamily="34" charset="0"/>
                  </a:rPr>
                  <a:t>,	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/>
                      </a:rPr>
                      <m:t>𝑛</m:t>
                    </m:r>
                    <m:r>
                      <a:rPr lang="en-US" sz="1600" i="1" dirty="0" smtClean="0">
                        <a:latin typeface="Cambria Math"/>
                      </a:rPr>
                      <m:t>=3</m:t>
                    </m:r>
                  </m:oMath>
                </a14:m>
                <a:r>
                  <a:rPr lang="en-US" sz="1600" dirty="0" smtClean="0">
                    <a:latin typeface="Calibri" panose="020F0502020204030204" pitchFamily="34" charset="0"/>
                  </a:rPr>
                  <a:t>.</a:t>
                </a:r>
              </a:p>
              <a:p>
                <a:endParaRPr lang="en-US" sz="1600" dirty="0" smtClean="0">
                  <a:latin typeface="Calibri" panose="020F0502020204030204" pitchFamily="34" charset="0"/>
                </a:endParaRPr>
              </a:p>
              <a:p>
                <a:endParaRPr lang="en-US" sz="16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932" y="1843758"/>
                <a:ext cx="7704668" cy="4203843"/>
              </a:xfrm>
              <a:prstGeom prst="rect">
                <a:avLst/>
              </a:prstGeom>
              <a:blipFill>
                <a:blip r:embed="rId3"/>
                <a:stretch>
                  <a:fillRect l="-712" t="-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93803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2"/>
          <p:cNvSpPr txBox="1">
            <a:spLocks noChangeArrowheads="1"/>
          </p:cNvSpPr>
          <p:nvPr/>
        </p:nvSpPr>
        <p:spPr bwMode="auto">
          <a:xfrm>
            <a:off x="152400" y="-152400"/>
            <a:ext cx="7010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en-US" sz="3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Stokes Ice Flow Equations</a:t>
            </a:r>
            <a:endParaRPr lang="en-US" sz="3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14400" y="1066800"/>
            <a:ext cx="7315200" cy="646331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Ice behaves like a very viscous </a:t>
            </a:r>
            <a:r>
              <a:rPr lang="en-US" dirty="0" smtClean="0">
                <a:latin typeface="Calibri" panose="020F0502020204030204" pitchFamily="34" charset="0"/>
              </a:rPr>
              <a:t>shear-thinning fluid </a:t>
            </a:r>
            <a:r>
              <a:rPr lang="en-US" dirty="0">
                <a:latin typeface="Calibri" panose="020F0502020204030204" pitchFamily="34" charset="0"/>
              </a:rPr>
              <a:t>(similar to lava flow) and </a:t>
            </a:r>
            <a:r>
              <a:rPr lang="en-US" dirty="0" smtClean="0">
                <a:latin typeface="Calibri" panose="020F0502020204030204" pitchFamily="34" charset="0"/>
              </a:rPr>
              <a:t>is modeled using nonlinear incompressible Stokes’ equations.</a:t>
            </a:r>
            <a:endParaRPr lang="en-US" sz="1600" b="1" i="1" dirty="0" smtClean="0">
              <a:latin typeface="Calibri" panose="020F050202020403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667000"/>
            <a:ext cx="3581400" cy="2207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43932" y="1843758"/>
                <a:ext cx="7704668" cy="42038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u="sng" dirty="0" smtClean="0">
                    <a:latin typeface="Calibri" panose="020F0502020204030204" pitchFamily="34" charset="0"/>
                  </a:rPr>
                  <a:t>Nonlinear incompressible Stokes’ ice flow equations </a:t>
                </a:r>
                <a:r>
                  <a:rPr lang="en-US" u="sng" dirty="0" smtClean="0">
                    <a:latin typeface="Calibri" panose="020F0502020204030204" pitchFamily="34" charset="0"/>
                  </a:rPr>
                  <a:t>(momentum balance):</a:t>
                </a:r>
              </a:p>
              <a:p>
                <a:endParaRPr lang="en-US" u="sng" dirty="0" smtClean="0">
                  <a:latin typeface="Calibri" panose="020F0502020204030204" pitchFamily="34" charset="0"/>
                </a:endParaRPr>
              </a:p>
              <a:p>
                <a:pPr algn="ctr"/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1600" i="1">
                                <a:latin typeface="Cambria Math"/>
                              </a:rPr>
                              <m:t>−</m:t>
                            </m:r>
                            <m:r>
                              <a:rPr lang="en-US" sz="1600" i="1">
                                <a:latin typeface="Cambria Math"/>
                                <a:ea typeface="Cambria Math"/>
                              </a:rPr>
                              <m:t>𝛻</m:t>
                            </m:r>
                            <m:r>
                              <a:rPr lang="en-US" sz="1600" i="1">
                                <a:latin typeface="Cambria Math"/>
                                <a:ea typeface="Cambria Math"/>
                              </a:rPr>
                              <m:t>∙</m:t>
                            </m:r>
                            <m:r>
                              <a:rPr lang="en-US" sz="1600" b="1" i="1" smtClean="0">
                                <a:latin typeface="Cambria Math"/>
                                <a:ea typeface="Cambria Math"/>
                              </a:rPr>
                              <m:t>𝝈</m:t>
                            </m:r>
                            <m:r>
                              <a:rPr lang="en-US" sz="1600" i="1">
                                <a:latin typeface="Cambria Math"/>
                              </a:rPr>
                              <m:t>=</m:t>
                            </m:r>
                            <m:r>
                              <a:rPr lang="en-US" sz="1600" i="1">
                                <a:latin typeface="Cambria Math"/>
                                <a:ea typeface="Cambria Math"/>
                              </a:rPr>
                              <m:t>𝜌</m:t>
                            </m:r>
                            <m:r>
                              <a:rPr lang="en-US" sz="1600" b="1" i="1">
                                <a:latin typeface="Cambria Math"/>
                                <a:ea typeface="Cambria Math"/>
                              </a:rPr>
                              <m:t>𝒈</m:t>
                            </m:r>
                          </m:e>
                          <m:e>
                            <m:r>
                              <a:rPr lang="en-US" sz="1600" i="1">
                                <a:latin typeface="Cambria Math"/>
                              </a:rPr>
                              <m:t>−</m:t>
                            </m:r>
                            <m:r>
                              <a:rPr lang="en-US" sz="1600" i="1">
                                <a:latin typeface="Cambria Math"/>
                                <a:ea typeface="Cambria Math"/>
                              </a:rPr>
                              <m:t>𝛻</m:t>
                            </m:r>
                            <m:r>
                              <a:rPr lang="en-US" sz="1600" i="1">
                                <a:latin typeface="Cambria Math"/>
                                <a:ea typeface="Cambria Math"/>
                              </a:rPr>
                              <m:t>∙</m:t>
                            </m:r>
                            <m:r>
                              <a:rPr lang="en-US" sz="1600" b="0" i="1" smtClean="0">
                                <a:latin typeface="Cambria Math"/>
                                <a:ea typeface="Cambria Math"/>
                              </a:rPr>
                              <m:t>𝑢</m:t>
                            </m:r>
                            <m:r>
                              <a:rPr lang="en-US" sz="1600" b="0" i="1" smtClean="0">
                                <a:latin typeface="Cambria Math"/>
                                <a:ea typeface="Cambria Math"/>
                              </a:rPr>
                              <m:t>=0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sz="1600" dirty="0">
                    <a:latin typeface="Calibri" pitchFamily="34" charset="0"/>
                  </a:rPr>
                  <a:t>    ,   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1">
                        <a:latin typeface="Cambria Math"/>
                        <a:ea typeface="Cambria Math"/>
                      </a:rPr>
                      <m:t>Ω</m:t>
                    </m:r>
                  </m:oMath>
                </a14:m>
                <a:endParaRPr lang="en-US" sz="1600" dirty="0" smtClean="0">
                  <a:latin typeface="Calibri" pitchFamily="34" charset="0"/>
                  <a:ea typeface="Cambria Math"/>
                </a:endParaRPr>
              </a:p>
              <a:p>
                <a:pPr algn="ctr"/>
                <a:endParaRPr lang="en-US" sz="1600" dirty="0">
                  <a:latin typeface="Calibri" pitchFamily="34" charset="0"/>
                  <a:ea typeface="Cambria Math"/>
                </a:endParaRPr>
              </a:p>
              <a:p>
                <a:r>
                  <a:rPr lang="en-US" dirty="0">
                    <a:latin typeface="Calibri" panose="020F0502020204030204" pitchFamily="34" charset="0"/>
                  </a:rPr>
                  <a:t>w</a:t>
                </a:r>
                <a:r>
                  <a:rPr lang="en-US" dirty="0" smtClean="0">
                    <a:latin typeface="Calibri" panose="020F0502020204030204" pitchFamily="34" charset="0"/>
                  </a:rPr>
                  <a:t>ith</a:t>
                </a:r>
              </a:p>
              <a:p>
                <a:endParaRPr lang="en-US" dirty="0" smtClean="0">
                  <a:latin typeface="Calibri" panose="020F0502020204030204" pitchFamily="34" charset="0"/>
                </a:endParaRPr>
              </a:p>
              <a:p>
                <a:r>
                  <a:rPr lang="en-US" dirty="0" smtClean="0">
                    <a:latin typeface="Calibri" panose="020F0502020204030204" pitchFamily="34" charset="0"/>
                  </a:rPr>
                  <a:t> 	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/>
                        <a:ea typeface="Cambria Math"/>
                      </a:rPr>
                      <m:t>𝝈</m:t>
                    </m:r>
                    <m:r>
                      <a:rPr lang="en-US" i="1" dirty="0" smtClean="0">
                        <a:latin typeface="Cambria Math"/>
                      </a:rPr>
                      <m:t> = 2</m:t>
                    </m:r>
                    <m:r>
                      <a:rPr lang="en-US" i="1" dirty="0" smtClean="0">
                        <a:latin typeface="Cambria Math"/>
                        <a:ea typeface="Cambria Math"/>
                      </a:rPr>
                      <m:t>𝜇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ea typeface="Cambria Math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/>
                            <a:ea typeface="Cambria Math"/>
                          </a:rPr>
                          <m:t>𝝐</m:t>
                        </m:r>
                      </m:e>
                    </m:acc>
                    <m:r>
                      <a:rPr lang="en-US" b="0" i="1" smtClean="0">
                        <a:latin typeface="Cambria Math"/>
                        <a:ea typeface="Cambria Math"/>
                      </a:rPr>
                      <m:t>−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𝑝</m:t>
                    </m:r>
                    <m:r>
                      <a:rPr lang="en-US" b="1" i="1" smtClean="0">
                        <a:latin typeface="Cambria Math"/>
                        <a:ea typeface="Cambria Math"/>
                      </a:rPr>
                      <m:t>𝑰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,	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𝜖</m:t>
                    </m:r>
                    <m:r>
                      <m:rPr>
                        <m:sty m:val="p"/>
                      </m:rPr>
                      <a:rPr lang="en-US" baseline="-25000">
                        <a:latin typeface="Cambria Math"/>
                        <a:ea typeface="Cambria Math"/>
                      </a:rPr>
                      <m:t>ij</m:t>
                    </m:r>
                    <m:r>
                      <a:rPr lang="en-US" smtClean="0"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  <a:ea typeface="Cambria Math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/>
                            <a:ea typeface="Cambria Math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𝜕</m:t>
                            </m:r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𝑢𝑖</m:t>
                            </m:r>
                          </m:num>
                          <m:den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𝜕</m:t>
                            </m:r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𝑥𝑗</m:t>
                            </m:r>
                          </m:den>
                        </m:f>
                        <m:r>
                          <a:rPr lang="en-US" i="1">
                            <a:latin typeface="Cambria Math"/>
                            <a:ea typeface="Cambria Math"/>
                          </a:rPr>
                          <m:t>+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𝜕</m:t>
                            </m:r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𝑢𝑗</m:t>
                            </m:r>
                          </m:num>
                          <m:den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𝜕</m:t>
                            </m:r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𝑥𝑖</m:t>
                            </m:r>
                          </m:den>
                        </m:f>
                      </m:e>
                    </m:d>
                  </m:oMath>
                </a14:m>
                <a:endParaRPr lang="en-US" dirty="0" smtClean="0">
                  <a:latin typeface="Calibri" panose="020F0502020204030204" pitchFamily="34" charset="0"/>
                  <a:ea typeface="Cambria Math"/>
                </a:endParaRPr>
              </a:p>
              <a:p>
                <a:endParaRPr lang="en-US" sz="800" dirty="0" smtClean="0">
                  <a:latin typeface="Calibri" panose="020F0502020204030204" pitchFamily="34" charset="0"/>
                </a:endParaRPr>
              </a:p>
              <a:p>
                <a:endParaRPr lang="en-US" sz="800" dirty="0" smtClean="0">
                  <a:latin typeface="Calibri" panose="020F0502020204030204" pitchFamily="34" charset="0"/>
                </a:endParaRPr>
              </a:p>
              <a:p>
                <a:r>
                  <a:rPr lang="en-US" dirty="0" smtClean="0">
                    <a:latin typeface="Calibri" panose="020F0502020204030204" pitchFamily="34" charset="0"/>
                  </a:rPr>
                  <a:t>and nonlinear </a:t>
                </a:r>
                <a:r>
                  <a:rPr lang="en-US" b="1" i="1" dirty="0" smtClean="0">
                    <a:latin typeface="Calibri" panose="020F0502020204030204" pitchFamily="34" charset="0"/>
                  </a:rPr>
                  <a:t>“Glen’s law” </a:t>
                </a:r>
                <a:r>
                  <a:rPr lang="en-US" dirty="0" smtClean="0">
                    <a:latin typeface="Calibri" panose="020F0502020204030204" pitchFamily="34" charset="0"/>
                  </a:rPr>
                  <a:t>viscosity</a:t>
                </a:r>
              </a:p>
              <a:p>
                <a:endParaRPr lang="en-US" sz="500" i="1" dirty="0" smtClean="0">
                  <a:latin typeface="Calibri" panose="020F0502020204030204" pitchFamily="34" charset="0"/>
                  <a:ea typeface="Cambria Math"/>
                </a:endParaRPr>
              </a:p>
              <a:p>
                <a:endParaRPr lang="en-US" sz="500" i="1" dirty="0">
                  <a:latin typeface="Calibri" panose="020F0502020204030204" pitchFamily="34" charset="0"/>
                  <a:ea typeface="Cambria Math"/>
                </a:endParaRPr>
              </a:p>
              <a:p>
                <a:endParaRPr lang="en-US" sz="500" i="1" dirty="0" smtClean="0">
                  <a:latin typeface="Calibri" panose="020F0502020204030204" pitchFamily="34" charset="0"/>
                  <a:ea typeface="Cambria Math"/>
                </a:endParaRPr>
              </a:p>
              <a:p>
                <a:r>
                  <a:rPr lang="en-US" sz="1600" dirty="0" smtClean="0">
                    <a:latin typeface="Calibri" panose="020F0502020204030204" pitchFamily="34" charset="0"/>
                    <a:ea typeface="Cambria Math"/>
                  </a:rPr>
                  <a:t>	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/>
                        <a:ea typeface="Cambria Math"/>
                      </a:rPr>
                      <m:t>𝜇</m:t>
                    </m:r>
                    <m:r>
                      <a:rPr lang="en-US" sz="1600" i="1"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en-US" sz="1600" i="1">
                            <a:latin typeface="Cambria Math"/>
                            <a:ea typeface="Cambria Math"/>
                          </a:rPr>
                          <m:t>1</m:t>
                        </m:r>
                      </m:num>
                      <m:den>
                        <m:r>
                          <a:rPr lang="en-US" sz="1600" i="1">
                            <a:latin typeface="Cambria Math"/>
                            <a:ea typeface="Cambria Math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US" sz="1600" i="1">
                                <a:latin typeface="Cambria Math"/>
                                <a:ea typeface="Cambria Math"/>
                              </a:rPr>
                              <m:t>𝐴</m:t>
                            </m:r>
                            <m:r>
                              <a:rPr lang="en-US" sz="1600" b="0" i="1" smtClean="0">
                                <a:latin typeface="Cambria Math"/>
                                <a:ea typeface="Cambria Math"/>
                              </a:rPr>
                              <m:t>(</m:t>
                            </m:r>
                            <m:r>
                              <a:rPr lang="en-US" sz="1600" b="0" i="1" smtClean="0">
                                <a:latin typeface="Cambria Math"/>
                                <a:ea typeface="Cambria Math"/>
                              </a:rPr>
                              <m:t>𝑇</m:t>
                            </m:r>
                            <m:r>
                              <a:rPr lang="en-US" sz="1600" b="0" i="1" smtClean="0">
                                <a:latin typeface="Cambria Math"/>
                                <a:ea typeface="Cambria Math"/>
                              </a:rPr>
                              <m:t>)</m:t>
                            </m:r>
                          </m:e>
                          <m:sup>
                            <m:r>
                              <a:rPr lang="en-US" sz="1600" i="1">
                                <a:latin typeface="Cambria Math"/>
                                <a:ea typeface="Cambria Math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sz="1600" i="1">
                                    <a:latin typeface="Cambria Math"/>
                                    <a:ea typeface="Cambria Math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1600" i="1">
                                    <a:latin typeface="Cambria Math"/>
                                    <a:ea typeface="Cambria Math"/>
                                  </a:rPr>
                                  <m:t>𝑛</m:t>
                                </m:r>
                              </m:den>
                            </m:f>
                          </m:sup>
                        </m:sSup>
                        <m:d>
                          <m:dPr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sz="1600" i="1">
                                    <a:latin typeface="Cambria Math"/>
                                    <a:ea typeface="Cambria Math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1600" i="1"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</m:den>
                            </m:f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7"/>
                                  </m:rPr>
                                  <a:rPr lang="en-US" sz="1600" i="1">
                                    <a:latin typeface="Cambria Math"/>
                                    <a:ea typeface="Cambria Math"/>
                                  </a:rPr>
                                  <m:t>𝑖</m:t>
                                </m:r>
                                <m:r>
                                  <a:rPr lang="en-US" sz="1600" i="1">
                                    <a:latin typeface="Cambria Math"/>
                                    <a:ea typeface="Cambria Math"/>
                                  </a:rPr>
                                  <m:t>𝑗</m:t>
                                </m:r>
                              </m:sub>
                              <m:sup/>
                              <m:e>
                                <m:r>
                                  <a:rPr lang="en-US" sz="1600" b="1" i="1">
                                    <a:latin typeface="Cambria Math"/>
                                    <a:ea typeface="Cambria Math"/>
                                  </a:rPr>
                                  <m:t>𝝐</m:t>
                                </m:r>
                                <m:r>
                                  <a:rPr lang="en-US" sz="1600" i="1" baseline="-25000">
                                    <a:latin typeface="Cambria Math"/>
                                    <a:ea typeface="Cambria Math"/>
                                  </a:rPr>
                                  <m:t>𝑖𝑗</m:t>
                                </m:r>
                                <m:r>
                                  <a:rPr lang="en-US" sz="1600" i="1" baseline="30000"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</m:e>
                            </m:nary>
                          </m:e>
                        </m:d>
                      </m:e>
                      <m:sup>
                        <m:d>
                          <m:dPr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sz="1600" i="1">
                                    <a:latin typeface="Cambria Math"/>
                                    <a:ea typeface="Cambria Math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1600" i="1"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  <m:r>
                                  <a:rPr lang="en-US" sz="1600" i="1">
                                    <a:latin typeface="Cambria Math"/>
                                    <a:ea typeface="Cambria Math"/>
                                  </a:rPr>
                                  <m:t>𝑛</m:t>
                                </m:r>
                              </m:den>
                            </m:f>
                            <m:r>
                              <a:rPr lang="en-US" sz="1600" i="1">
                                <a:latin typeface="Cambria Math"/>
                                <a:ea typeface="Cambria Math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sz="1600" i="1">
                                    <a:latin typeface="Cambria Math"/>
                                    <a:ea typeface="Cambria Math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1600" i="1"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sup>
                    </m:sSup>
                  </m:oMath>
                </a14:m>
                <a:r>
                  <a:rPr lang="en-US" sz="1600" dirty="0" smtClean="0">
                    <a:latin typeface="Calibri" panose="020F0502020204030204" pitchFamily="34" charset="0"/>
                  </a:rPr>
                  <a:t>,	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/>
                      </a:rPr>
                      <m:t>𝑛</m:t>
                    </m:r>
                    <m:r>
                      <a:rPr lang="en-US" sz="1600" i="1" dirty="0" smtClean="0">
                        <a:latin typeface="Cambria Math"/>
                      </a:rPr>
                      <m:t>=3</m:t>
                    </m:r>
                  </m:oMath>
                </a14:m>
                <a:r>
                  <a:rPr lang="en-US" sz="1600" dirty="0" smtClean="0">
                    <a:latin typeface="Calibri" panose="020F0502020204030204" pitchFamily="34" charset="0"/>
                  </a:rPr>
                  <a:t>.</a:t>
                </a:r>
              </a:p>
              <a:p>
                <a:endParaRPr lang="en-US" sz="1600" dirty="0" smtClean="0">
                  <a:latin typeface="Calibri" panose="020F0502020204030204" pitchFamily="34" charset="0"/>
                </a:endParaRPr>
              </a:p>
              <a:p>
                <a:endParaRPr lang="en-US" sz="16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932" y="1843758"/>
                <a:ext cx="7704668" cy="4203843"/>
              </a:xfrm>
              <a:prstGeom prst="rect">
                <a:avLst/>
              </a:prstGeom>
              <a:blipFill>
                <a:blip r:embed="rId3"/>
                <a:stretch>
                  <a:fillRect l="-712" t="-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667000" y="5791200"/>
                <a:ext cx="3733800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lvl="1" algn="ctr"/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→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“nasty” saddle point </a:t>
                </a:r>
                <a:r>
                  <a:rPr lang="en-US" dirty="0" smtClean="0">
                    <a:latin typeface="Calibri" panose="020F0502020204030204" pitchFamily="34" charset="0"/>
                  </a:rPr>
                  <a:t>problem</a:t>
                </a:r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000" y="5791200"/>
                <a:ext cx="3733800" cy="369332"/>
              </a:xfrm>
              <a:prstGeom prst="rect">
                <a:avLst/>
              </a:prstGeom>
              <a:blipFill>
                <a:blip r:embed="rId4"/>
                <a:stretch>
                  <a:fillRect t="-6349" b="-2222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6146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5" name="Text Box 3"/>
          <p:cNvSpPr txBox="1">
            <a:spLocks noChangeArrowheads="1"/>
          </p:cNvSpPr>
          <p:nvPr/>
        </p:nvSpPr>
        <p:spPr bwMode="auto">
          <a:xfrm>
            <a:off x="140551" y="152400"/>
            <a:ext cx="565064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dirty="0" smtClean="0">
                <a:latin typeface="Calibri" pitchFamily="34" charset="0"/>
                <a:ea typeface="ＭＳ Ｐゴシック" charset="0"/>
              </a:rPr>
              <a:t>The First-Order Stokes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219200" y="1967743"/>
                <a:ext cx="3429000" cy="1004057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−</m:t>
                            </m:r>
                            <m:r>
                              <a:rPr lang="en-US" sz="1600" b="0" i="1" smtClean="0">
                                <a:latin typeface="Cambria Math"/>
                                <a:ea typeface="Cambria Math"/>
                              </a:rPr>
                              <m:t>𝛻</m:t>
                            </m:r>
                            <m:r>
                              <a:rPr lang="en-US" sz="1600" b="0" i="1" smtClean="0">
                                <a:latin typeface="Cambria Math"/>
                                <a:ea typeface="Cambria Math"/>
                              </a:rPr>
                              <m:t>∙(2</m:t>
                            </m:r>
                            <m:r>
                              <a:rPr lang="en-US" sz="1600" b="0" i="1" smtClean="0">
                                <a:latin typeface="Cambria Math"/>
                                <a:ea typeface="Cambria Math"/>
                              </a:rPr>
                              <m:t>𝜇</m:t>
                            </m:r>
                            <m:acc>
                              <m:accPr>
                                <m:chr m:val="̇"/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accPr>
                              <m:e>
                                <m:r>
                                  <a:rPr lang="en-US" sz="1600" b="1" i="1" smtClean="0">
                                    <a:latin typeface="Cambria Math"/>
                                    <a:ea typeface="Cambria Math"/>
                                  </a:rPr>
                                  <m:t>𝝐</m:t>
                                </m:r>
                              </m:e>
                            </m:acc>
                            <m:r>
                              <a:rPr lang="en-US" sz="1600" b="0" i="1" baseline="-25000" smtClean="0">
                                <a:latin typeface="Cambria Math"/>
                              </a:rPr>
                              <m:t>1</m:t>
                            </m:r>
                            <m:r>
                              <a:rPr lang="en-US" sz="1600" b="0" i="1" smtClean="0">
                                <a:latin typeface="Cambria Math"/>
                              </a:rPr>
                              <m:t>)=−</m:t>
                            </m:r>
                            <m:r>
                              <a:rPr lang="en-US" sz="1600" b="0" i="1" smtClean="0">
                                <a:latin typeface="Cambria Math"/>
                                <a:ea typeface="Cambria Math"/>
                              </a:rPr>
                              <m:t>𝜌</m:t>
                            </m:r>
                            <m:r>
                              <a:rPr lang="en-US" sz="1600" b="0" i="1" smtClean="0">
                                <a:latin typeface="Cambria Math"/>
                                <a:ea typeface="Cambria Math"/>
                              </a:rPr>
                              <m:t>𝑔</m:t>
                            </m:r>
                            <m:f>
                              <m:f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sz="1600" b="0" i="1" smtClean="0">
                                    <a:latin typeface="Cambria Math"/>
                                    <a:ea typeface="Cambria Math"/>
                                  </a:rPr>
                                  <m:t>𝜕</m:t>
                                </m:r>
                                <m:r>
                                  <a:rPr lang="en-US" sz="1600" b="0" i="1" smtClean="0">
                                    <a:latin typeface="Cambria Math"/>
                                    <a:ea typeface="Cambria Math"/>
                                  </a:rPr>
                                  <m:t>𝑠</m:t>
                                </m:r>
                              </m:num>
                              <m:den>
                                <m:r>
                                  <a:rPr lang="en-US" sz="1600" b="0" i="1" smtClean="0">
                                    <a:latin typeface="Cambria Math"/>
                                    <a:ea typeface="Cambria Math"/>
                                  </a:rPr>
                                  <m:t>𝜕</m:t>
                                </m:r>
                                <m:r>
                                  <a:rPr lang="en-US" sz="1600" b="0" i="1" smtClean="0">
                                    <a:latin typeface="Cambria Math"/>
                                    <a:ea typeface="Cambria Math"/>
                                  </a:rPr>
                                  <m:t>𝑥</m:t>
                                </m:r>
                              </m:den>
                            </m:f>
                          </m:e>
                          <m:e>
                            <m:r>
                              <a:rPr lang="en-US" sz="1600" i="1">
                                <a:latin typeface="Cambria Math"/>
                              </a:rPr>
                              <m:t>−</m:t>
                            </m:r>
                            <m:r>
                              <a:rPr lang="en-US" sz="1600" i="1">
                                <a:latin typeface="Cambria Math"/>
                                <a:ea typeface="Cambria Math"/>
                              </a:rPr>
                              <m:t>𝛻</m:t>
                            </m:r>
                            <m:r>
                              <a:rPr lang="en-US" sz="1600" i="1">
                                <a:latin typeface="Cambria Math"/>
                                <a:ea typeface="Cambria Math"/>
                              </a:rPr>
                              <m:t>∙(2</m:t>
                            </m:r>
                            <m:r>
                              <a:rPr lang="en-US" sz="1600" i="1">
                                <a:latin typeface="Cambria Math"/>
                                <a:ea typeface="Cambria Math"/>
                              </a:rPr>
                              <m:t>𝜇</m:t>
                            </m:r>
                            <m:acc>
                              <m:accPr>
                                <m:chr m:val="̇"/>
                                <m:ctrlPr>
                                  <a:rPr lang="en-US" sz="1600" b="1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accPr>
                              <m:e>
                                <m:r>
                                  <a:rPr lang="en-US" sz="1600" b="1" i="1">
                                    <a:latin typeface="Cambria Math"/>
                                    <a:ea typeface="Cambria Math"/>
                                  </a:rPr>
                                  <m:t>𝝐</m:t>
                                </m:r>
                              </m:e>
                            </m:acc>
                            <m:r>
                              <a:rPr lang="en-US" sz="1600" b="0" i="1" baseline="-25000" smtClean="0">
                                <a:latin typeface="Cambria Math"/>
                                <a:ea typeface="Cambria Math"/>
                              </a:rPr>
                              <m:t>2</m:t>
                            </m:r>
                            <m:r>
                              <a:rPr lang="en-US" sz="1600" i="1">
                                <a:latin typeface="Cambria Math"/>
                              </a:rPr>
                              <m:t>)=−</m:t>
                            </m:r>
                            <m:r>
                              <a:rPr lang="en-US" sz="1600" i="1">
                                <a:latin typeface="Cambria Math"/>
                                <a:ea typeface="Cambria Math"/>
                              </a:rPr>
                              <m:t>𝜌</m:t>
                            </m:r>
                            <m:r>
                              <a:rPr lang="en-US" sz="1600" i="1">
                                <a:latin typeface="Cambria Math"/>
                                <a:ea typeface="Cambria Math"/>
                              </a:rPr>
                              <m:t>𝑔</m:t>
                            </m:r>
                            <m:f>
                              <m:f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sz="1600" i="1">
                                    <a:latin typeface="Cambria Math"/>
                                    <a:ea typeface="Cambria Math"/>
                                  </a:rPr>
                                  <m:t>𝜕</m:t>
                                </m:r>
                                <m:r>
                                  <a:rPr lang="en-US" sz="1600" i="1">
                                    <a:latin typeface="Cambria Math"/>
                                    <a:ea typeface="Cambria Math"/>
                                  </a:rPr>
                                  <m:t>𝑠</m:t>
                                </m:r>
                              </m:num>
                              <m:den>
                                <m:r>
                                  <a:rPr lang="en-US" sz="1600" i="1">
                                    <a:latin typeface="Cambria Math"/>
                                    <a:ea typeface="Cambria Math"/>
                                  </a:rPr>
                                  <m:t>𝜕</m:t>
                                </m:r>
                                <m:r>
                                  <a:rPr lang="en-US" sz="1600" b="0" i="1" smtClean="0">
                                    <a:latin typeface="Cambria Math"/>
                                    <a:ea typeface="Cambria Math"/>
                                  </a:rPr>
                                  <m:t>𝑦</m:t>
                                </m:r>
                              </m:den>
                            </m:f>
                          </m:e>
                        </m:eqArr>
                      </m:e>
                    </m:d>
                  </m:oMath>
                </a14:m>
                <a:r>
                  <a:rPr lang="en-US" sz="1600" dirty="0" smtClean="0">
                    <a:latin typeface="Calibri" pitchFamily="34" charset="0"/>
                  </a:rPr>
                  <a:t>    ,   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1" smtClean="0">
                        <a:latin typeface="Cambria Math"/>
                        <a:ea typeface="Cambria Math"/>
                      </a:rPr>
                      <m:t>Ω</m:t>
                    </m:r>
                  </m:oMath>
                </a14:m>
                <a:endParaRPr lang="en-US" sz="1600" dirty="0" smtClean="0">
                  <a:latin typeface="Calibri" pitchFamily="34" charset="0"/>
                  <a:ea typeface="Cambria Math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1967743"/>
                <a:ext cx="3429000" cy="100405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152400" y="4292025"/>
            <a:ext cx="12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Calibri" pitchFamily="34" charset="0"/>
              </a:rPr>
              <a:t>Albany/FELIX</a:t>
            </a:r>
            <a:endParaRPr lang="en-US" sz="16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0" y="4520625"/>
            <a:ext cx="6324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Relevant boundary conditions: 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endParaRPr lang="en-US" sz="400" dirty="0" smtClean="0">
              <a:latin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123" y="3080241"/>
            <a:ext cx="3247477" cy="23622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125124" y="3994641"/>
            <a:ext cx="137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alibri" panose="020F0502020204030204" pitchFamily="34" charset="0"/>
              </a:rPr>
              <a:t>Ice sheet</a:t>
            </a:r>
            <a:endParaRPr lang="en-US" sz="1400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05833" y="3072825"/>
                <a:ext cx="8001000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800" dirty="0" smtClean="0">
                  <a:latin typeface="Calibri" pitchFamily="34" charset="0"/>
                </a:endParaRP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en-US" dirty="0" smtClean="0">
                    <a:latin typeface="Calibri" pitchFamily="34" charset="0"/>
                  </a:rPr>
                  <a:t> Viscosity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  <a:ea typeface="Cambria Math"/>
                      </a:rPr>
                      <m:t>𝜇</m:t>
                    </m:r>
                  </m:oMath>
                </a14:m>
                <a:r>
                  <a:rPr lang="en-US" dirty="0" smtClean="0">
                    <a:latin typeface="Calibri" pitchFamily="34" charset="0"/>
                  </a:rPr>
                  <a:t> is nonlinear function given by “</a:t>
                </a:r>
                <a:r>
                  <a:rPr lang="en-US" b="1" i="1" dirty="0" smtClean="0">
                    <a:latin typeface="Calibri" pitchFamily="34" charset="0"/>
                  </a:rPr>
                  <a:t>Glen’s law”</a:t>
                </a:r>
                <a:r>
                  <a:rPr lang="en-US" dirty="0" smtClean="0">
                    <a:latin typeface="Calibri" pitchFamily="34" charset="0"/>
                  </a:rPr>
                  <a:t>: </a:t>
                </a:r>
                <a:endParaRPr lang="en-US" dirty="0">
                  <a:latin typeface="Calibri" pitchFamily="34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833" y="3072825"/>
                <a:ext cx="8001000" cy="492443"/>
              </a:xfrm>
              <a:prstGeom prst="rect">
                <a:avLst/>
              </a:prstGeom>
              <a:blipFill>
                <a:blip r:embed="rId4"/>
                <a:stretch>
                  <a:fillRect l="-457" b="-18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828800" y="3682425"/>
                <a:ext cx="2745072" cy="76783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𝜇</m:t>
                      </m:r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(</m:t>
                              </m:r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𝑛</m:t>
                                  </m:r>
                                </m:den>
                              </m:f>
                            </m:sup>
                          </m:sSup>
                          <m:d>
                            <m:dPr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den>
                              </m:f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sz="14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𝑗</m:t>
                                  </m:r>
                                </m:sub>
                                <m:sup/>
                                <m:e>
                                  <m:acc>
                                    <m:accPr>
                                      <m:chr m:val="̇"/>
                                      <m:ctrlP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400" b="1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𝝐</m:t>
                                      </m:r>
                                    </m:e>
                                  </m:acc>
                                  <m:r>
                                    <a:rPr lang="en-US" sz="1400" i="1" baseline="-2500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𝑖𝑗</m:t>
                                  </m:r>
                                  <m:r>
                                    <a:rPr lang="en-US" sz="1400" i="1" baseline="3000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e>
                              </m:nary>
                            </m:e>
                          </m:d>
                        </m:e>
                        <m:sup>
                          <m:d>
                            <m:dPr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𝑛</m:t>
                                  </m:r>
                                </m:den>
                              </m:f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sup>
                      </m:sSup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3682425"/>
                <a:ext cx="2745072" cy="76783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867400" y="1752600"/>
                <a:ext cx="2743200" cy="113800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sz="16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sz="1600" b="1" i="1">
                              <a:latin typeface="Cambria Math"/>
                              <a:ea typeface="Cambria Math"/>
                            </a:rPr>
                            <m:t>𝝐</m:t>
                          </m:r>
                        </m:e>
                      </m:acc>
                      <m:r>
                        <a:rPr lang="en-US" sz="1600" i="1" baseline="-25000">
                          <a:latin typeface="Cambria Math"/>
                        </a:rPr>
                        <m:t>1</m:t>
                      </m:r>
                      <m:r>
                        <a:rPr lang="en-US" sz="1600" b="0" i="1" baseline="30000" smtClean="0">
                          <a:latin typeface="Cambria Math"/>
                        </a:rPr>
                        <m:t>𝑇</m:t>
                      </m:r>
                      <m:r>
                        <a:rPr lang="en-US" sz="1600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/>
                            </a:rPr>
                            <m:t>2</m:t>
                          </m:r>
                          <m:acc>
                            <m:accPr>
                              <m:chr m:val="̇"/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sz="1600" b="0" i="1">
                                  <a:latin typeface="Cambria Math"/>
                                  <a:ea typeface="Cambria Math"/>
                                </a:rPr>
                                <m:t>𝜖</m:t>
                              </m:r>
                            </m:e>
                          </m:acc>
                          <m:r>
                            <a:rPr lang="en-US" sz="1600" b="0" i="1" baseline="-25000" smtClean="0">
                              <a:latin typeface="Cambria Math"/>
                              <a:ea typeface="Cambria Math"/>
                            </a:rPr>
                            <m:t>11</m:t>
                          </m:r>
                          <m:r>
                            <a:rPr lang="en-US" sz="1600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  <m:acc>
                            <m:accPr>
                              <m:chr m:val="̇"/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sz="1600" b="0" i="1">
                                  <a:latin typeface="Cambria Math"/>
                                  <a:ea typeface="Cambria Math"/>
                                </a:rPr>
                                <m:t>𝜖</m:t>
                              </m:r>
                            </m:e>
                          </m:acc>
                          <m:r>
                            <a:rPr lang="en-US" sz="1600" b="0" i="1" baseline="-25000" smtClean="0">
                              <a:latin typeface="Cambria Math"/>
                              <a:ea typeface="Cambria Math"/>
                            </a:rPr>
                            <m:t>22</m:t>
                          </m:r>
                          <m:r>
                            <a:rPr lang="en-US" sz="1600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acc>
                            <m:accPr>
                              <m:chr m:val="̇"/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sz="1600" b="0" i="1">
                                  <a:latin typeface="Cambria Math"/>
                                  <a:ea typeface="Cambria Math"/>
                                </a:rPr>
                                <m:t>𝜖</m:t>
                              </m:r>
                            </m:e>
                          </m:acc>
                          <m:r>
                            <a:rPr lang="en-US" sz="1600" b="0" i="1" baseline="-25000" smtClean="0">
                              <a:latin typeface="Cambria Math"/>
                              <a:ea typeface="Cambria Math"/>
                            </a:rPr>
                            <m:t>12</m:t>
                          </m:r>
                          <m:r>
                            <a:rPr lang="en-US" sz="1600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acc>
                            <m:accPr>
                              <m:chr m:val="̇"/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sz="1600" b="0" i="1">
                                  <a:latin typeface="Cambria Math"/>
                                  <a:ea typeface="Cambria Math"/>
                                </a:rPr>
                                <m:t>𝜖</m:t>
                              </m:r>
                            </m:e>
                          </m:acc>
                          <m:r>
                            <a:rPr lang="en-US" sz="1600" b="0" i="1" baseline="-25000" smtClean="0">
                              <a:latin typeface="Cambria Math"/>
                              <a:ea typeface="Cambria Math"/>
                            </a:rPr>
                            <m:t>13</m:t>
                          </m:r>
                        </m:e>
                      </m:d>
                    </m:oMath>
                  </m:oMathPara>
                </a14:m>
                <a:endParaRPr lang="en-US" sz="1600" b="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sz="1600" b="1" i="1">
                              <a:latin typeface="Cambria Math"/>
                              <a:ea typeface="Cambria Math"/>
                            </a:rPr>
                            <m:t>𝝐</m:t>
                          </m:r>
                        </m:e>
                      </m:acc>
                      <m:r>
                        <a:rPr lang="en-US" sz="1600" b="0" i="1" baseline="-25000" smtClean="0">
                          <a:latin typeface="Cambria Math"/>
                          <a:ea typeface="Cambria Math"/>
                        </a:rPr>
                        <m:t>2</m:t>
                      </m:r>
                      <m:r>
                        <a:rPr lang="en-US" sz="1600" b="0" i="1" baseline="30000" smtClean="0">
                          <a:latin typeface="Cambria Math"/>
                          <a:ea typeface="Cambria Math"/>
                        </a:rPr>
                        <m:t>𝑇</m:t>
                      </m:r>
                      <m:r>
                        <a:rPr lang="en-US" sz="1600" i="1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/>
                            </a:rPr>
                            <m:t>2</m:t>
                          </m:r>
                          <m:acc>
                            <m:accPr>
                              <m:chr m:val="̇"/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sz="1600" b="0" i="1">
                                  <a:latin typeface="Cambria Math"/>
                                  <a:ea typeface="Cambria Math"/>
                                </a:rPr>
                                <m:t>𝜖</m:t>
                              </m:r>
                            </m:e>
                          </m:acc>
                          <m:r>
                            <a:rPr lang="en-US" sz="1600" b="0" i="1" baseline="-25000" smtClean="0">
                              <a:latin typeface="Cambria Math"/>
                              <a:ea typeface="Cambria Math"/>
                            </a:rPr>
                            <m:t>12</m:t>
                          </m:r>
                          <m:r>
                            <a:rPr lang="en-US" sz="1600" b="0" i="1" smtClean="0">
                              <a:latin typeface="Cambria Math"/>
                              <a:ea typeface="Cambria Math"/>
                            </a:rPr>
                            <m:t>, </m:t>
                          </m:r>
                          <m:acc>
                            <m:accPr>
                              <m:chr m:val="̇"/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sz="1600" b="0" i="1">
                                  <a:latin typeface="Cambria Math"/>
                                  <a:ea typeface="Cambria Math"/>
                                </a:rPr>
                                <m:t>𝜖</m:t>
                              </m:r>
                            </m:e>
                          </m:acc>
                          <m:r>
                            <a:rPr lang="en-US" sz="1600" b="0" i="1" baseline="-25000" smtClean="0">
                              <a:latin typeface="Cambria Math"/>
                              <a:ea typeface="Cambria Math"/>
                            </a:rPr>
                            <m:t>11</m:t>
                          </m:r>
                          <m:r>
                            <a:rPr lang="en-US" sz="1600" b="0" i="1" smtClean="0">
                              <a:latin typeface="Cambria Math"/>
                              <a:ea typeface="Cambria Math"/>
                            </a:rPr>
                            <m:t>+2</m:t>
                          </m:r>
                          <m:acc>
                            <m:accPr>
                              <m:chr m:val="̇"/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sz="1600" b="0" i="1">
                                  <a:latin typeface="Cambria Math"/>
                                  <a:ea typeface="Cambria Math"/>
                                </a:rPr>
                                <m:t>𝜖</m:t>
                              </m:r>
                            </m:e>
                          </m:acc>
                          <m:r>
                            <a:rPr lang="en-US" sz="1600" b="0" i="1" baseline="-25000" smtClean="0">
                              <a:latin typeface="Cambria Math"/>
                              <a:ea typeface="Cambria Math"/>
                            </a:rPr>
                            <m:t>22</m:t>
                          </m:r>
                          <m:r>
                            <a:rPr lang="en-US" sz="1600" i="1">
                              <a:latin typeface="Cambria Math"/>
                              <a:ea typeface="Cambria Math"/>
                            </a:rPr>
                            <m:t>,</m:t>
                          </m:r>
                          <m:acc>
                            <m:accPr>
                              <m:chr m:val="̇"/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sz="1600" b="0" i="1">
                                  <a:latin typeface="Cambria Math"/>
                                  <a:ea typeface="Cambria Math"/>
                                </a:rPr>
                                <m:t>𝜖</m:t>
                              </m:r>
                            </m:e>
                          </m:acc>
                          <m:r>
                            <a:rPr lang="en-US" sz="1600" b="0" i="1" baseline="-25000" smtClean="0">
                              <a:latin typeface="Cambria Math"/>
                              <a:ea typeface="Cambria Math"/>
                            </a:rPr>
                            <m:t>23</m:t>
                          </m:r>
                        </m:e>
                      </m:d>
                    </m:oMath>
                  </m:oMathPara>
                </a14:m>
                <a:endParaRPr lang="en-US" sz="16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sz="1600" i="1">
                              <a:latin typeface="Cambria Math"/>
                              <a:ea typeface="Cambria Math"/>
                            </a:rPr>
                            <m:t>𝜖</m:t>
                          </m:r>
                        </m:e>
                      </m:acc>
                      <m:r>
                        <m:rPr>
                          <m:sty m:val="p"/>
                        </m:rPr>
                        <a:rPr lang="en-US" sz="1600" baseline="-25000">
                          <a:latin typeface="Cambria Math"/>
                          <a:ea typeface="Cambria Math"/>
                        </a:rPr>
                        <m:t>ij</m:t>
                      </m:r>
                      <m:r>
                        <a:rPr lang="en-US" sz="160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1600" i="1"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sz="16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/>
                                      <a:ea typeface="Cambria Math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6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/>
                                      <a:ea typeface="Cambria Math"/>
                                    </a:rPr>
                                    <m:t>𝑗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1600" i="1">
                              <a:latin typeface="Cambria Math"/>
                              <a:ea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sz="16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/>
                                      <a:ea typeface="Cambria Math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/>
                                      <a:ea typeface="Cambria Math"/>
                                    </a:rPr>
                                    <m:t>𝑗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6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US" sz="1600" dirty="0" smtClean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7400" y="1752600"/>
                <a:ext cx="2743200" cy="113800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0" y="6532602"/>
                <a:ext cx="8843433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b="1" dirty="0" smtClean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*Assumption: </a:t>
                </a:r>
                <a:r>
                  <a:rPr lang="en-US" sz="1500" dirty="0" smtClean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aspect </a:t>
                </a:r>
                <a:r>
                  <a:rPr lang="en-US" sz="1500" dirty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ratio </a:t>
                </a:r>
                <a14:m>
                  <m:oMath xmlns:m="http://schemas.openxmlformats.org/officeDocument/2006/math">
                    <m:r>
                      <a:rPr lang="en-US" sz="1500" i="1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𝛿</m:t>
                    </m:r>
                    <m:r>
                      <a:rPr lang="en-US" sz="1500" i="1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sz="1500" dirty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is small and </a:t>
                </a:r>
                <a:r>
                  <a:rPr lang="en-US" sz="1500" dirty="0" err="1">
                    <a:solidFill>
                      <a:schemeClr val="bg1"/>
                    </a:solidFill>
                    <a:latin typeface="Calibri" panose="020F0502020204030204" pitchFamily="34" charset="0"/>
                  </a:rPr>
                  <a:t>normals</a:t>
                </a:r>
                <a:r>
                  <a:rPr lang="en-US" sz="1500" dirty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 to upper/lower surfaces are almost vertical.</a:t>
                </a:r>
              </a:p>
              <a:p>
                <a:endParaRPr lang="en-US" sz="1500" dirty="0">
                  <a:solidFill>
                    <a:schemeClr val="bg1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532602"/>
                <a:ext cx="8843433" cy="553998"/>
              </a:xfrm>
              <a:prstGeom prst="rect">
                <a:avLst/>
              </a:prstGeom>
              <a:blipFill>
                <a:blip r:embed="rId11"/>
                <a:stretch>
                  <a:fillRect l="-276" t="-32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572000" y="3883223"/>
                <a:ext cx="100877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dirty="0" smtClean="0">
                          <a:latin typeface="Cambria Math"/>
                        </a:rPr>
                        <m:t>(</m:t>
                      </m:r>
                      <m:r>
                        <a:rPr lang="en-US" sz="1400" i="1" dirty="0" smtClean="0">
                          <a:latin typeface="Cambria Math"/>
                        </a:rPr>
                        <m:t>𝑛</m:t>
                      </m:r>
                      <m:r>
                        <a:rPr lang="en-US" sz="1400" i="1" dirty="0" smtClean="0">
                          <a:latin typeface="Cambria Math"/>
                        </a:rPr>
                        <m:t>=3)</m:t>
                      </m:r>
                    </m:oMath>
                  </m:oMathPara>
                </a14:m>
                <a:endParaRPr lang="en-US" sz="1400" dirty="0">
                  <a:latin typeface="+mn-lt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3883223"/>
                <a:ext cx="1008777" cy="307777"/>
              </a:xfrm>
              <a:prstGeom prst="rect">
                <a:avLst/>
              </a:prstGeom>
              <a:blipFill>
                <a:blip r:embed="rId12"/>
                <a:stretch>
                  <a:fillRect b="-7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152400" y="720804"/>
            <a:ext cx="88222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800" dirty="0" smtClean="0">
              <a:latin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Ice behaves like a very </a:t>
            </a:r>
            <a:r>
              <a:rPr lang="en-US" b="1" i="1" dirty="0">
                <a:latin typeface="Calibri" panose="020F0502020204030204" pitchFamily="34" charset="0"/>
              </a:rPr>
              <a:t>viscous shear-thinning fluid</a:t>
            </a:r>
            <a:r>
              <a:rPr lang="en-US" b="1" dirty="0">
                <a:latin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</a:rPr>
              <a:t>(similar to lava flow</a:t>
            </a:r>
            <a:r>
              <a:rPr lang="en-US" dirty="0" smtClean="0">
                <a:latin typeface="Calibri" panose="020F0502020204030204" pitchFamily="34" charset="0"/>
              </a:rPr>
              <a:t>).</a:t>
            </a:r>
          </a:p>
          <a:p>
            <a:endParaRPr lang="en-US" sz="400" dirty="0">
              <a:latin typeface="Calibri" panose="020F0502020204030204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b="1" i="1" dirty="0" smtClean="0">
                <a:latin typeface="Calibri" pitchFamily="34" charset="0"/>
              </a:rPr>
              <a:t>Quasi-static </a:t>
            </a:r>
            <a:r>
              <a:rPr lang="en-US" dirty="0" smtClean="0">
                <a:latin typeface="Calibri" pitchFamily="34" charset="0"/>
              </a:rPr>
              <a:t>model with </a:t>
            </a:r>
            <a:r>
              <a:rPr lang="en-US" b="1" i="1" dirty="0" smtClean="0">
                <a:latin typeface="Calibri" pitchFamily="34" charset="0"/>
              </a:rPr>
              <a:t>momentum balance </a:t>
            </a:r>
            <a:r>
              <a:rPr lang="en-US" dirty="0" smtClean="0">
                <a:latin typeface="Calibri" pitchFamily="34" charset="0"/>
              </a:rPr>
              <a:t>given by </a:t>
            </a:r>
            <a:r>
              <a:rPr lang="en-US" b="1" i="1" dirty="0" smtClean="0">
                <a:latin typeface="Calibri" pitchFamily="34" charset="0"/>
              </a:rPr>
              <a:t>“First-Order” Stokes PDEs</a:t>
            </a:r>
            <a:r>
              <a:rPr lang="en-US" dirty="0" smtClean="0">
                <a:latin typeface="Calibri" pitchFamily="34" charset="0"/>
              </a:rPr>
              <a:t>: “nice” elliptic approximation* to Stokes’ flow equations.</a:t>
            </a:r>
            <a:endParaRPr lang="en-U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17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5" name="Text Box 3"/>
          <p:cNvSpPr txBox="1">
            <a:spLocks noChangeArrowheads="1"/>
          </p:cNvSpPr>
          <p:nvPr/>
        </p:nvSpPr>
        <p:spPr bwMode="auto">
          <a:xfrm>
            <a:off x="140551" y="152400"/>
            <a:ext cx="565064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dirty="0" smtClean="0">
                <a:latin typeface="Calibri" pitchFamily="34" charset="0"/>
                <a:ea typeface="ＭＳ Ｐゴシック" charset="0"/>
              </a:rPr>
              <a:t>The First-Order Stokes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219200" y="1967743"/>
                <a:ext cx="3429000" cy="1004057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−</m:t>
                            </m:r>
                            <m:r>
                              <a:rPr lang="en-US" sz="1600" b="0" i="1" smtClean="0">
                                <a:latin typeface="Cambria Math"/>
                                <a:ea typeface="Cambria Math"/>
                              </a:rPr>
                              <m:t>𝛻</m:t>
                            </m:r>
                            <m:r>
                              <a:rPr lang="en-US" sz="1600" b="0" i="1" smtClean="0">
                                <a:latin typeface="Cambria Math"/>
                                <a:ea typeface="Cambria Math"/>
                              </a:rPr>
                              <m:t>∙(2</m:t>
                            </m:r>
                            <m:r>
                              <a:rPr lang="en-US" sz="1600" b="0" i="1" smtClean="0">
                                <a:latin typeface="Cambria Math"/>
                                <a:ea typeface="Cambria Math"/>
                              </a:rPr>
                              <m:t>𝜇</m:t>
                            </m:r>
                            <m:acc>
                              <m:accPr>
                                <m:chr m:val="̇"/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accPr>
                              <m:e>
                                <m:r>
                                  <a:rPr lang="en-US" sz="1600" b="1" i="1" smtClean="0">
                                    <a:latin typeface="Cambria Math"/>
                                    <a:ea typeface="Cambria Math"/>
                                  </a:rPr>
                                  <m:t>𝝐</m:t>
                                </m:r>
                              </m:e>
                            </m:acc>
                            <m:r>
                              <a:rPr lang="en-US" sz="1600" b="0" i="1" baseline="-25000" smtClean="0">
                                <a:latin typeface="Cambria Math"/>
                              </a:rPr>
                              <m:t>1</m:t>
                            </m:r>
                            <m:r>
                              <a:rPr lang="en-US" sz="1600" b="0" i="1" smtClean="0">
                                <a:latin typeface="Cambria Math"/>
                              </a:rPr>
                              <m:t>)=−</m:t>
                            </m:r>
                            <m:r>
                              <a:rPr lang="en-US" sz="1600" b="0" i="1" smtClean="0">
                                <a:latin typeface="Cambria Math"/>
                                <a:ea typeface="Cambria Math"/>
                              </a:rPr>
                              <m:t>𝜌</m:t>
                            </m:r>
                            <m:r>
                              <a:rPr lang="en-US" sz="1600" b="0" i="1" smtClean="0">
                                <a:latin typeface="Cambria Math"/>
                                <a:ea typeface="Cambria Math"/>
                              </a:rPr>
                              <m:t>𝑔</m:t>
                            </m:r>
                            <m:f>
                              <m:f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sz="1600" b="0" i="1" smtClean="0">
                                    <a:latin typeface="Cambria Math"/>
                                    <a:ea typeface="Cambria Math"/>
                                  </a:rPr>
                                  <m:t>𝜕</m:t>
                                </m:r>
                                <m:r>
                                  <a:rPr lang="en-US" sz="1600" b="0" i="1" smtClean="0">
                                    <a:latin typeface="Cambria Math"/>
                                    <a:ea typeface="Cambria Math"/>
                                  </a:rPr>
                                  <m:t>𝑠</m:t>
                                </m:r>
                              </m:num>
                              <m:den>
                                <m:r>
                                  <a:rPr lang="en-US" sz="1600" b="0" i="1" smtClean="0">
                                    <a:latin typeface="Cambria Math"/>
                                    <a:ea typeface="Cambria Math"/>
                                  </a:rPr>
                                  <m:t>𝜕</m:t>
                                </m:r>
                                <m:r>
                                  <a:rPr lang="en-US" sz="1600" b="0" i="1" smtClean="0">
                                    <a:latin typeface="Cambria Math"/>
                                    <a:ea typeface="Cambria Math"/>
                                  </a:rPr>
                                  <m:t>𝑥</m:t>
                                </m:r>
                              </m:den>
                            </m:f>
                          </m:e>
                          <m:e>
                            <m:r>
                              <a:rPr lang="en-US" sz="1600" i="1">
                                <a:latin typeface="Cambria Math"/>
                              </a:rPr>
                              <m:t>−</m:t>
                            </m:r>
                            <m:r>
                              <a:rPr lang="en-US" sz="1600" i="1">
                                <a:latin typeface="Cambria Math"/>
                                <a:ea typeface="Cambria Math"/>
                              </a:rPr>
                              <m:t>𝛻</m:t>
                            </m:r>
                            <m:r>
                              <a:rPr lang="en-US" sz="1600" i="1">
                                <a:latin typeface="Cambria Math"/>
                                <a:ea typeface="Cambria Math"/>
                              </a:rPr>
                              <m:t>∙(2</m:t>
                            </m:r>
                            <m:r>
                              <a:rPr lang="en-US" sz="1600" i="1">
                                <a:latin typeface="Cambria Math"/>
                                <a:ea typeface="Cambria Math"/>
                              </a:rPr>
                              <m:t>𝜇</m:t>
                            </m:r>
                            <m:acc>
                              <m:accPr>
                                <m:chr m:val="̇"/>
                                <m:ctrlPr>
                                  <a:rPr lang="en-US" sz="1600" b="1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accPr>
                              <m:e>
                                <m:r>
                                  <a:rPr lang="en-US" sz="1600" b="1" i="1">
                                    <a:latin typeface="Cambria Math"/>
                                    <a:ea typeface="Cambria Math"/>
                                  </a:rPr>
                                  <m:t>𝝐</m:t>
                                </m:r>
                              </m:e>
                            </m:acc>
                            <m:r>
                              <a:rPr lang="en-US" sz="1600" b="0" i="1" baseline="-25000" smtClean="0">
                                <a:latin typeface="Cambria Math"/>
                                <a:ea typeface="Cambria Math"/>
                              </a:rPr>
                              <m:t>2</m:t>
                            </m:r>
                            <m:r>
                              <a:rPr lang="en-US" sz="1600" i="1">
                                <a:latin typeface="Cambria Math"/>
                              </a:rPr>
                              <m:t>)=−</m:t>
                            </m:r>
                            <m:r>
                              <a:rPr lang="en-US" sz="1600" i="1">
                                <a:latin typeface="Cambria Math"/>
                                <a:ea typeface="Cambria Math"/>
                              </a:rPr>
                              <m:t>𝜌</m:t>
                            </m:r>
                            <m:r>
                              <a:rPr lang="en-US" sz="1600" i="1">
                                <a:latin typeface="Cambria Math"/>
                                <a:ea typeface="Cambria Math"/>
                              </a:rPr>
                              <m:t>𝑔</m:t>
                            </m:r>
                            <m:f>
                              <m:f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sz="1600" i="1">
                                    <a:latin typeface="Cambria Math"/>
                                    <a:ea typeface="Cambria Math"/>
                                  </a:rPr>
                                  <m:t>𝜕</m:t>
                                </m:r>
                                <m:r>
                                  <a:rPr lang="en-US" sz="1600" i="1">
                                    <a:latin typeface="Cambria Math"/>
                                    <a:ea typeface="Cambria Math"/>
                                  </a:rPr>
                                  <m:t>𝑠</m:t>
                                </m:r>
                              </m:num>
                              <m:den>
                                <m:r>
                                  <a:rPr lang="en-US" sz="1600" i="1">
                                    <a:latin typeface="Cambria Math"/>
                                    <a:ea typeface="Cambria Math"/>
                                  </a:rPr>
                                  <m:t>𝜕</m:t>
                                </m:r>
                                <m:r>
                                  <a:rPr lang="en-US" sz="1600" b="0" i="1" smtClean="0">
                                    <a:latin typeface="Cambria Math"/>
                                    <a:ea typeface="Cambria Math"/>
                                  </a:rPr>
                                  <m:t>𝑦</m:t>
                                </m:r>
                              </m:den>
                            </m:f>
                          </m:e>
                        </m:eqArr>
                      </m:e>
                    </m:d>
                  </m:oMath>
                </a14:m>
                <a:r>
                  <a:rPr lang="en-US" sz="1600" dirty="0" smtClean="0">
                    <a:latin typeface="Calibri" pitchFamily="34" charset="0"/>
                  </a:rPr>
                  <a:t>    ,   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1" smtClean="0">
                        <a:latin typeface="Cambria Math"/>
                        <a:ea typeface="Cambria Math"/>
                      </a:rPr>
                      <m:t>Ω</m:t>
                    </m:r>
                  </m:oMath>
                </a14:m>
                <a:endParaRPr lang="en-US" sz="1600" dirty="0" smtClean="0">
                  <a:latin typeface="Calibri" pitchFamily="34" charset="0"/>
                  <a:ea typeface="Cambria Math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1967743"/>
                <a:ext cx="3429000" cy="100405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152400" y="4292025"/>
            <a:ext cx="12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Calibri" pitchFamily="34" charset="0"/>
              </a:rPr>
              <a:t>Albany/FELIX</a:t>
            </a:r>
            <a:endParaRPr lang="en-US" sz="1600" dirty="0">
              <a:solidFill>
                <a:schemeClr val="bg1"/>
              </a:solidFill>
              <a:latin typeface="Calibri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52400" y="4520625"/>
                <a:ext cx="6324600" cy="8104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Relevant boundary conditions: </a:t>
                </a:r>
              </a:p>
              <a:p>
                <a:endParaRPr lang="en-US" sz="400" dirty="0" smtClean="0">
                  <a:latin typeface="Calibri" panose="020F0502020204030204" pitchFamily="34" charset="0"/>
                </a:endParaRPr>
              </a:p>
              <a:p>
                <a:endParaRPr lang="en-US" sz="400" dirty="0" smtClean="0">
                  <a:latin typeface="Calibri" panose="020F050202020403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b="1" i="1" dirty="0" smtClean="0">
                    <a:latin typeface="Calibri" panose="020F0502020204030204" pitchFamily="34" charset="0"/>
                  </a:rPr>
                  <a:t>Stress-free BC: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/>
                      </a:rPr>
                      <m:t>    </m:t>
                    </m:r>
                    <m:r>
                      <a:rPr lang="en-US" i="1">
                        <a:latin typeface="Cambria Math"/>
                      </a:rPr>
                      <m:t>2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𝜇</m:t>
                    </m:r>
                    <m:acc>
                      <m:accPr>
                        <m:chr m:val="̇"/>
                        <m:ctrlPr>
                          <a:rPr lang="en-US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/>
                            <a:ea typeface="Cambria Math"/>
                          </a:rPr>
                          <m:t>𝝐</m:t>
                        </m:r>
                      </m:e>
                    </m:acc>
                    <m:r>
                      <a:rPr lang="en-US" i="1" baseline="-25000">
                        <a:latin typeface="Cambria Math"/>
                        <a:ea typeface="Cambria Math"/>
                      </a:rPr>
                      <m:t>𝑖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∙</m:t>
                    </m:r>
                    <m:r>
                      <a:rPr lang="en-US" b="1" i="1">
                        <a:latin typeface="Cambria Math"/>
                        <a:ea typeface="Cambria Math"/>
                      </a:rPr>
                      <m:t>𝒏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=0,</m:t>
                    </m:r>
                  </m:oMath>
                </a14:m>
                <a:r>
                  <a:rPr lang="en-US" b="1" i="1" dirty="0" smtClean="0">
                    <a:latin typeface="Calibri" panose="020F0502020204030204" pitchFamily="34" charset="0"/>
                  </a:rPr>
                  <a:t> </a:t>
                </a:r>
                <a:r>
                  <a:rPr lang="en-US" dirty="0" smtClean="0">
                    <a:latin typeface="Calibri" panose="020F0502020204030204" pitchFamily="34" charset="0"/>
                  </a:rPr>
                  <a:t>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latin typeface="Cambria Math"/>
                        <a:ea typeface="Cambria Math"/>
                      </a:rPr>
                      <m:t>Γ</m:t>
                    </m:r>
                    <m:r>
                      <a:rPr lang="en-US" b="0" i="1" baseline="-25000" smtClean="0">
                        <a:latin typeface="Cambria Math"/>
                        <a:ea typeface="Cambria Math"/>
                      </a:rPr>
                      <m:t>𝑠</m:t>
                    </m:r>
                  </m:oMath>
                </a14:m>
                <a:endParaRPr lang="en-US" b="1" i="1" baseline="-25000" dirty="0" smtClean="0">
                  <a:latin typeface="Calibri" panose="020F0502020204030204" pitchFamily="34" charset="0"/>
                </a:endParaRPr>
              </a:p>
              <a:p>
                <a:pPr lvl="1"/>
                <a:endParaRPr lang="en-US" sz="400" i="1" baseline="-25000" dirty="0" smtClean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4520625"/>
                <a:ext cx="6324600" cy="810478"/>
              </a:xfrm>
              <a:prstGeom prst="rect">
                <a:avLst/>
              </a:prstGeom>
              <a:blipFill>
                <a:blip r:embed="rId3"/>
                <a:stretch>
                  <a:fillRect l="-578" t="-4511" b="-60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123" y="3080241"/>
            <a:ext cx="3247477" cy="23622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125124" y="3994641"/>
            <a:ext cx="137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alibri" panose="020F0502020204030204" pitchFamily="34" charset="0"/>
              </a:rPr>
              <a:t>Ice sheet</a:t>
            </a:r>
            <a:endParaRPr lang="en-US" sz="1400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05833" y="3072825"/>
                <a:ext cx="8001000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800" dirty="0" smtClean="0">
                  <a:latin typeface="Calibri" pitchFamily="34" charset="0"/>
                </a:endParaRP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en-US" dirty="0" smtClean="0">
                    <a:latin typeface="Calibri" pitchFamily="34" charset="0"/>
                  </a:rPr>
                  <a:t> Viscosity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  <a:ea typeface="Cambria Math"/>
                      </a:rPr>
                      <m:t>𝜇</m:t>
                    </m:r>
                  </m:oMath>
                </a14:m>
                <a:r>
                  <a:rPr lang="en-US" dirty="0" smtClean="0">
                    <a:latin typeface="Calibri" pitchFamily="34" charset="0"/>
                  </a:rPr>
                  <a:t> is nonlinear function given by “</a:t>
                </a:r>
                <a:r>
                  <a:rPr lang="en-US" b="1" i="1" dirty="0" smtClean="0">
                    <a:latin typeface="Calibri" pitchFamily="34" charset="0"/>
                  </a:rPr>
                  <a:t>Glen’s law”</a:t>
                </a:r>
                <a:r>
                  <a:rPr lang="en-US" dirty="0" smtClean="0">
                    <a:latin typeface="Calibri" pitchFamily="34" charset="0"/>
                  </a:rPr>
                  <a:t>: </a:t>
                </a:r>
                <a:endParaRPr lang="en-US" dirty="0">
                  <a:latin typeface="Calibri" pitchFamily="34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833" y="3072825"/>
                <a:ext cx="8001000" cy="492443"/>
              </a:xfrm>
              <a:prstGeom prst="rect">
                <a:avLst/>
              </a:prstGeom>
              <a:blipFill>
                <a:blip r:embed="rId5"/>
                <a:stretch>
                  <a:fillRect l="-457" b="-18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828800" y="3682425"/>
                <a:ext cx="2745072" cy="76783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𝜇</m:t>
                      </m:r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(</m:t>
                              </m:r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𝑛</m:t>
                                  </m:r>
                                </m:den>
                              </m:f>
                            </m:sup>
                          </m:sSup>
                          <m:d>
                            <m:dPr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den>
                              </m:f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sz="14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𝑗</m:t>
                                  </m:r>
                                </m:sub>
                                <m:sup/>
                                <m:e>
                                  <m:acc>
                                    <m:accPr>
                                      <m:chr m:val="̇"/>
                                      <m:ctrlP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400" b="1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𝝐</m:t>
                                      </m:r>
                                    </m:e>
                                  </m:acc>
                                  <m:r>
                                    <a:rPr lang="en-US" sz="1400" i="1" baseline="-2500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𝑖𝑗</m:t>
                                  </m:r>
                                  <m:r>
                                    <a:rPr lang="en-US" sz="1400" i="1" baseline="3000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e>
                              </m:nary>
                            </m:e>
                          </m:d>
                        </m:e>
                        <m:sup>
                          <m:d>
                            <m:dPr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𝑛</m:t>
                                  </m:r>
                                </m:den>
                              </m:f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sup>
                      </m:sSup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3682425"/>
                <a:ext cx="2745072" cy="76783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867400" y="1752600"/>
                <a:ext cx="2743200" cy="113800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sz="16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sz="1600" b="1" i="1">
                              <a:latin typeface="Cambria Math"/>
                              <a:ea typeface="Cambria Math"/>
                            </a:rPr>
                            <m:t>𝝐</m:t>
                          </m:r>
                        </m:e>
                      </m:acc>
                      <m:r>
                        <a:rPr lang="en-US" sz="1600" i="1" baseline="-25000">
                          <a:latin typeface="Cambria Math"/>
                        </a:rPr>
                        <m:t>1</m:t>
                      </m:r>
                      <m:r>
                        <a:rPr lang="en-US" sz="1600" b="0" i="1" baseline="30000" smtClean="0">
                          <a:latin typeface="Cambria Math"/>
                        </a:rPr>
                        <m:t>𝑇</m:t>
                      </m:r>
                      <m:r>
                        <a:rPr lang="en-US" sz="1600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/>
                            </a:rPr>
                            <m:t>2</m:t>
                          </m:r>
                          <m:acc>
                            <m:accPr>
                              <m:chr m:val="̇"/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sz="1600" b="0" i="1">
                                  <a:latin typeface="Cambria Math"/>
                                  <a:ea typeface="Cambria Math"/>
                                </a:rPr>
                                <m:t>𝜖</m:t>
                              </m:r>
                            </m:e>
                          </m:acc>
                          <m:r>
                            <a:rPr lang="en-US" sz="1600" b="0" i="1" baseline="-25000" smtClean="0">
                              <a:latin typeface="Cambria Math"/>
                              <a:ea typeface="Cambria Math"/>
                            </a:rPr>
                            <m:t>11</m:t>
                          </m:r>
                          <m:r>
                            <a:rPr lang="en-US" sz="1600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  <m:acc>
                            <m:accPr>
                              <m:chr m:val="̇"/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sz="1600" b="0" i="1">
                                  <a:latin typeface="Cambria Math"/>
                                  <a:ea typeface="Cambria Math"/>
                                </a:rPr>
                                <m:t>𝜖</m:t>
                              </m:r>
                            </m:e>
                          </m:acc>
                          <m:r>
                            <a:rPr lang="en-US" sz="1600" b="0" i="1" baseline="-25000" smtClean="0">
                              <a:latin typeface="Cambria Math"/>
                              <a:ea typeface="Cambria Math"/>
                            </a:rPr>
                            <m:t>22</m:t>
                          </m:r>
                          <m:r>
                            <a:rPr lang="en-US" sz="1600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acc>
                            <m:accPr>
                              <m:chr m:val="̇"/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sz="1600" b="0" i="1">
                                  <a:latin typeface="Cambria Math"/>
                                  <a:ea typeface="Cambria Math"/>
                                </a:rPr>
                                <m:t>𝜖</m:t>
                              </m:r>
                            </m:e>
                          </m:acc>
                          <m:r>
                            <a:rPr lang="en-US" sz="1600" b="0" i="1" baseline="-25000" smtClean="0">
                              <a:latin typeface="Cambria Math"/>
                              <a:ea typeface="Cambria Math"/>
                            </a:rPr>
                            <m:t>12</m:t>
                          </m:r>
                          <m:r>
                            <a:rPr lang="en-US" sz="1600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acc>
                            <m:accPr>
                              <m:chr m:val="̇"/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sz="1600" b="0" i="1">
                                  <a:latin typeface="Cambria Math"/>
                                  <a:ea typeface="Cambria Math"/>
                                </a:rPr>
                                <m:t>𝜖</m:t>
                              </m:r>
                            </m:e>
                          </m:acc>
                          <m:r>
                            <a:rPr lang="en-US" sz="1600" b="0" i="1" baseline="-25000" smtClean="0">
                              <a:latin typeface="Cambria Math"/>
                              <a:ea typeface="Cambria Math"/>
                            </a:rPr>
                            <m:t>13</m:t>
                          </m:r>
                        </m:e>
                      </m:d>
                    </m:oMath>
                  </m:oMathPara>
                </a14:m>
                <a:endParaRPr lang="en-US" sz="1600" b="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sz="1600" b="1" i="1">
                              <a:latin typeface="Cambria Math"/>
                              <a:ea typeface="Cambria Math"/>
                            </a:rPr>
                            <m:t>𝝐</m:t>
                          </m:r>
                        </m:e>
                      </m:acc>
                      <m:r>
                        <a:rPr lang="en-US" sz="1600" b="0" i="1" baseline="-25000" smtClean="0">
                          <a:latin typeface="Cambria Math"/>
                          <a:ea typeface="Cambria Math"/>
                        </a:rPr>
                        <m:t>2</m:t>
                      </m:r>
                      <m:r>
                        <a:rPr lang="en-US" sz="1600" b="0" i="1" baseline="30000" smtClean="0">
                          <a:latin typeface="Cambria Math"/>
                          <a:ea typeface="Cambria Math"/>
                        </a:rPr>
                        <m:t>𝑇</m:t>
                      </m:r>
                      <m:r>
                        <a:rPr lang="en-US" sz="1600" i="1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/>
                            </a:rPr>
                            <m:t>2</m:t>
                          </m:r>
                          <m:acc>
                            <m:accPr>
                              <m:chr m:val="̇"/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sz="1600" b="0" i="1">
                                  <a:latin typeface="Cambria Math"/>
                                  <a:ea typeface="Cambria Math"/>
                                </a:rPr>
                                <m:t>𝜖</m:t>
                              </m:r>
                            </m:e>
                          </m:acc>
                          <m:r>
                            <a:rPr lang="en-US" sz="1600" b="0" i="1" baseline="-25000" smtClean="0">
                              <a:latin typeface="Cambria Math"/>
                              <a:ea typeface="Cambria Math"/>
                            </a:rPr>
                            <m:t>12</m:t>
                          </m:r>
                          <m:r>
                            <a:rPr lang="en-US" sz="1600" b="0" i="1" smtClean="0">
                              <a:latin typeface="Cambria Math"/>
                              <a:ea typeface="Cambria Math"/>
                            </a:rPr>
                            <m:t>, </m:t>
                          </m:r>
                          <m:acc>
                            <m:accPr>
                              <m:chr m:val="̇"/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sz="1600" b="0" i="1">
                                  <a:latin typeface="Cambria Math"/>
                                  <a:ea typeface="Cambria Math"/>
                                </a:rPr>
                                <m:t>𝜖</m:t>
                              </m:r>
                            </m:e>
                          </m:acc>
                          <m:r>
                            <a:rPr lang="en-US" sz="1600" b="0" i="1" baseline="-25000" smtClean="0">
                              <a:latin typeface="Cambria Math"/>
                              <a:ea typeface="Cambria Math"/>
                            </a:rPr>
                            <m:t>11</m:t>
                          </m:r>
                          <m:r>
                            <a:rPr lang="en-US" sz="1600" b="0" i="1" smtClean="0">
                              <a:latin typeface="Cambria Math"/>
                              <a:ea typeface="Cambria Math"/>
                            </a:rPr>
                            <m:t>+2</m:t>
                          </m:r>
                          <m:acc>
                            <m:accPr>
                              <m:chr m:val="̇"/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sz="1600" b="0" i="1">
                                  <a:latin typeface="Cambria Math"/>
                                  <a:ea typeface="Cambria Math"/>
                                </a:rPr>
                                <m:t>𝜖</m:t>
                              </m:r>
                            </m:e>
                          </m:acc>
                          <m:r>
                            <a:rPr lang="en-US" sz="1600" b="0" i="1" baseline="-25000" smtClean="0">
                              <a:latin typeface="Cambria Math"/>
                              <a:ea typeface="Cambria Math"/>
                            </a:rPr>
                            <m:t>22</m:t>
                          </m:r>
                          <m:r>
                            <a:rPr lang="en-US" sz="1600" i="1">
                              <a:latin typeface="Cambria Math"/>
                              <a:ea typeface="Cambria Math"/>
                            </a:rPr>
                            <m:t>,</m:t>
                          </m:r>
                          <m:acc>
                            <m:accPr>
                              <m:chr m:val="̇"/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sz="1600" b="0" i="1">
                                  <a:latin typeface="Cambria Math"/>
                                  <a:ea typeface="Cambria Math"/>
                                </a:rPr>
                                <m:t>𝜖</m:t>
                              </m:r>
                            </m:e>
                          </m:acc>
                          <m:r>
                            <a:rPr lang="en-US" sz="1600" b="0" i="1" baseline="-25000" smtClean="0">
                              <a:latin typeface="Cambria Math"/>
                              <a:ea typeface="Cambria Math"/>
                            </a:rPr>
                            <m:t>23</m:t>
                          </m:r>
                        </m:e>
                      </m:d>
                    </m:oMath>
                  </m:oMathPara>
                </a14:m>
                <a:endParaRPr lang="en-US" sz="16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sz="1600" i="1">
                              <a:latin typeface="Cambria Math"/>
                              <a:ea typeface="Cambria Math"/>
                            </a:rPr>
                            <m:t>𝜖</m:t>
                          </m:r>
                        </m:e>
                      </m:acc>
                      <m:r>
                        <m:rPr>
                          <m:sty m:val="p"/>
                        </m:rPr>
                        <a:rPr lang="en-US" sz="1600" baseline="-25000">
                          <a:latin typeface="Cambria Math"/>
                          <a:ea typeface="Cambria Math"/>
                        </a:rPr>
                        <m:t>ij</m:t>
                      </m:r>
                      <m:r>
                        <a:rPr lang="en-US" sz="160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1600" i="1"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sz="16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/>
                                      <a:ea typeface="Cambria Math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6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/>
                                      <a:ea typeface="Cambria Math"/>
                                    </a:rPr>
                                    <m:t>𝑗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1600" i="1">
                              <a:latin typeface="Cambria Math"/>
                              <a:ea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sz="16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/>
                                      <a:ea typeface="Cambria Math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/>
                                      <a:ea typeface="Cambria Math"/>
                                    </a:rPr>
                                    <m:t>𝑗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6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US" sz="1600" dirty="0" smtClean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7400" y="1752600"/>
                <a:ext cx="2743200" cy="113800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6705600" y="3407872"/>
                <a:ext cx="26670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1"/>
                <a:r>
                  <a:rPr lang="en-US" sz="1400" dirty="0" smtClean="0">
                    <a:latin typeface="Calibri" panose="020F0502020204030204" pitchFamily="34" charset="0"/>
                  </a:rPr>
                  <a:t>Surface boundary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1">
                        <a:latin typeface="Cambria Math"/>
                        <a:ea typeface="Cambria Math"/>
                      </a:rPr>
                      <m:t>Γ</m:t>
                    </m:r>
                    <m:r>
                      <a:rPr lang="en-US" sz="1600" i="1" baseline="-25000">
                        <a:latin typeface="Cambria Math"/>
                        <a:ea typeface="Cambria Math"/>
                      </a:rPr>
                      <m:t>𝑠</m:t>
                    </m:r>
                  </m:oMath>
                </a14:m>
                <a:endParaRPr lang="en-US" sz="14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5600" y="3407872"/>
                <a:ext cx="2667000" cy="338554"/>
              </a:xfrm>
              <a:prstGeom prst="rect">
                <a:avLst/>
              </a:prstGeom>
              <a:blipFill>
                <a:blip r:embed="rId11"/>
                <a:stretch>
                  <a:fillRect l="-685" b="-160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Arrow Connector 16"/>
          <p:cNvCxnSpPr/>
          <p:nvPr/>
        </p:nvCxnSpPr>
        <p:spPr>
          <a:xfrm>
            <a:off x="7331591" y="3793961"/>
            <a:ext cx="0" cy="18826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0" y="6532602"/>
                <a:ext cx="8843433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b="1" dirty="0" smtClean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*Assumption: </a:t>
                </a:r>
                <a:r>
                  <a:rPr lang="en-US" sz="1500" dirty="0" smtClean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aspect </a:t>
                </a:r>
                <a:r>
                  <a:rPr lang="en-US" sz="1500" dirty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ratio </a:t>
                </a:r>
                <a14:m>
                  <m:oMath xmlns:m="http://schemas.openxmlformats.org/officeDocument/2006/math">
                    <m:r>
                      <a:rPr lang="en-US" sz="1500" i="1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𝛿</m:t>
                    </m:r>
                    <m:r>
                      <a:rPr lang="en-US" sz="1500" i="1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sz="1500" dirty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is small and </a:t>
                </a:r>
                <a:r>
                  <a:rPr lang="en-US" sz="1500" dirty="0" err="1">
                    <a:solidFill>
                      <a:schemeClr val="bg1"/>
                    </a:solidFill>
                    <a:latin typeface="Calibri" panose="020F0502020204030204" pitchFamily="34" charset="0"/>
                  </a:rPr>
                  <a:t>normals</a:t>
                </a:r>
                <a:r>
                  <a:rPr lang="en-US" sz="1500" dirty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 to upper/lower surfaces are almost vertical.</a:t>
                </a:r>
              </a:p>
              <a:p>
                <a:endParaRPr lang="en-US" sz="1500" dirty="0">
                  <a:solidFill>
                    <a:schemeClr val="bg1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532602"/>
                <a:ext cx="8843433" cy="553998"/>
              </a:xfrm>
              <a:prstGeom prst="rect">
                <a:avLst/>
              </a:prstGeom>
              <a:blipFill>
                <a:blip r:embed="rId12"/>
                <a:stretch>
                  <a:fillRect l="-276" t="-32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572000" y="3883223"/>
                <a:ext cx="100877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dirty="0" smtClean="0">
                          <a:latin typeface="Cambria Math"/>
                        </a:rPr>
                        <m:t>(</m:t>
                      </m:r>
                      <m:r>
                        <a:rPr lang="en-US" sz="1400" i="1" dirty="0" smtClean="0">
                          <a:latin typeface="Cambria Math"/>
                        </a:rPr>
                        <m:t>𝑛</m:t>
                      </m:r>
                      <m:r>
                        <a:rPr lang="en-US" sz="1400" i="1" dirty="0" smtClean="0">
                          <a:latin typeface="Cambria Math"/>
                        </a:rPr>
                        <m:t>=3)</m:t>
                      </m:r>
                    </m:oMath>
                  </m:oMathPara>
                </a14:m>
                <a:endParaRPr lang="en-US" sz="1400" dirty="0">
                  <a:latin typeface="+mn-lt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3883223"/>
                <a:ext cx="1008777" cy="307777"/>
              </a:xfrm>
              <a:prstGeom prst="rect">
                <a:avLst/>
              </a:prstGeom>
              <a:blipFill>
                <a:blip r:embed="rId13"/>
                <a:stretch>
                  <a:fillRect b="-7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152400" y="720804"/>
            <a:ext cx="88222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800" dirty="0" smtClean="0">
              <a:latin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Ice behaves like a very </a:t>
            </a:r>
            <a:r>
              <a:rPr lang="en-US" b="1" i="1" dirty="0">
                <a:latin typeface="Calibri" panose="020F0502020204030204" pitchFamily="34" charset="0"/>
              </a:rPr>
              <a:t>viscous shear-thinning fluid</a:t>
            </a:r>
            <a:r>
              <a:rPr lang="en-US" b="1" dirty="0">
                <a:latin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</a:rPr>
              <a:t>(similar to lava flow</a:t>
            </a:r>
            <a:r>
              <a:rPr lang="en-US" dirty="0" smtClean="0">
                <a:latin typeface="Calibri" panose="020F0502020204030204" pitchFamily="34" charset="0"/>
              </a:rPr>
              <a:t>).</a:t>
            </a:r>
          </a:p>
          <a:p>
            <a:endParaRPr lang="en-US" sz="400" dirty="0">
              <a:latin typeface="Calibri" panose="020F0502020204030204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b="1" i="1" dirty="0" smtClean="0">
                <a:latin typeface="Calibri" pitchFamily="34" charset="0"/>
              </a:rPr>
              <a:t>Quasi-static </a:t>
            </a:r>
            <a:r>
              <a:rPr lang="en-US" dirty="0" smtClean="0">
                <a:latin typeface="Calibri" pitchFamily="34" charset="0"/>
              </a:rPr>
              <a:t>model with </a:t>
            </a:r>
            <a:r>
              <a:rPr lang="en-US" b="1" i="1" dirty="0" smtClean="0">
                <a:latin typeface="Calibri" pitchFamily="34" charset="0"/>
              </a:rPr>
              <a:t>momentum balance </a:t>
            </a:r>
            <a:r>
              <a:rPr lang="en-US" dirty="0" smtClean="0">
                <a:latin typeface="Calibri" pitchFamily="34" charset="0"/>
              </a:rPr>
              <a:t>given by </a:t>
            </a:r>
            <a:r>
              <a:rPr lang="en-US" b="1" i="1" dirty="0" smtClean="0">
                <a:latin typeface="Calibri" pitchFamily="34" charset="0"/>
              </a:rPr>
              <a:t>“First-Order” Stokes PDEs</a:t>
            </a:r>
            <a:r>
              <a:rPr lang="en-US" dirty="0" smtClean="0">
                <a:latin typeface="Calibri" pitchFamily="34" charset="0"/>
              </a:rPr>
              <a:t>: “nice” elliptic approximation* to Stokes’ flow equations.</a:t>
            </a:r>
            <a:endParaRPr lang="en-U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7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4660</TotalTime>
  <Words>6110</Words>
  <Application>Microsoft Office PowerPoint</Application>
  <PresentationFormat>On-screen Show (4:3)</PresentationFormat>
  <Paragraphs>970</Paragraphs>
  <Slides>71</Slides>
  <Notes>42</Notes>
  <HiddenSlides>0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71</vt:i4>
      </vt:variant>
    </vt:vector>
  </HeadingPairs>
  <TitlesOfParts>
    <vt:vector size="82" baseType="lpstr">
      <vt:lpstr>ＭＳ Ｐゴシック</vt:lpstr>
      <vt:lpstr>Arial</vt:lpstr>
      <vt:lpstr>Calibri</vt:lpstr>
      <vt:lpstr>Cambria Math</vt:lpstr>
      <vt:lpstr>DejaVu Sans</vt:lpstr>
      <vt:lpstr>StarSymbol</vt:lpstr>
      <vt:lpstr>Symbol</vt:lpstr>
      <vt:lpstr>Times New Roman</vt:lpstr>
      <vt:lpstr>Wingdings</vt:lpstr>
      <vt:lpstr>Office Theme</vt:lpstr>
      <vt:lpstr>Office Theme</vt:lpstr>
      <vt:lpstr>PowerPoint Presentation</vt:lpstr>
      <vt:lpstr>PowerPoint Presentation</vt:lpstr>
      <vt:lpstr>PowerPoint Presentation</vt:lpstr>
      <vt:lpstr>Sandia’s Role in PISCEES</vt:lpstr>
      <vt:lpstr>Sandia’s Role in PISCEES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Thickness &amp; Temperature Equations</vt:lpstr>
      <vt:lpstr>Thickness &amp; Temperature Equations</vt:lpstr>
      <vt:lpstr>Thickness &amp; Temperature Equations</vt:lpstr>
      <vt:lpstr>PowerPoint Presentation</vt:lpstr>
      <vt:lpstr>CISM-Albany and MPAS-Albany</vt:lpstr>
      <vt:lpstr>PowerPoint Presentation</vt:lpstr>
      <vt:lpstr>Meshes and Data</vt:lpstr>
      <vt:lpstr>Meshes and Data</vt:lpstr>
      <vt:lpstr>Meshes and Data</vt:lpstr>
      <vt:lpstr>PowerPoint Presentation</vt:lpstr>
      <vt:lpstr>Robustness of Newton’s Method via Homotopy Continuation (LOCA)</vt:lpstr>
      <vt:lpstr>Robustness of Newton’s Method via Homotopy Continuation (LOCA)</vt:lpstr>
      <vt:lpstr>Robustness of Newton’s Method via Homotopy Continuation (LOCA)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Deterministic Inversion: Estimation of Ice Sheet Initial State</vt:lpstr>
      <vt:lpstr>Deterministic Inversion: Estimation of Ice Sheet Initial State</vt:lpstr>
      <vt:lpstr>Deterministic Inversion: Estimation of Ice Sheet Initial State</vt:lpstr>
      <vt:lpstr>Deterministic Inversion: Estimation of Ice Sheet Initial State</vt:lpstr>
      <vt:lpstr>Deterministic Inversion: 1km Greenland  Initial Condition*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Bayesian Calibration</vt:lpstr>
      <vt:lpstr>Bayesian Calibration</vt:lpstr>
      <vt:lpstr>Bayesian Calibration</vt:lpstr>
      <vt:lpstr>Bayesian Calibration</vt:lpstr>
      <vt:lpstr>Bayesian Calibration</vt:lpstr>
      <vt:lpstr>Forward Propagation</vt:lpstr>
      <vt:lpstr>Forward Propagation</vt:lpstr>
      <vt:lpstr>Forward Propagation</vt:lpstr>
      <vt:lpstr>Forward Propagation</vt:lpstr>
      <vt:lpstr>Forward Propagation</vt:lpstr>
      <vt:lpstr>PowerPoint Presentation</vt:lpstr>
      <vt:lpstr>Verification</vt:lpstr>
      <vt:lpstr>Validation: Definition &amp; Workflow</vt:lpstr>
      <vt:lpstr>Validation: Definition &amp; Workflow</vt:lpstr>
      <vt:lpstr>Validation: Definition &amp; Workflow</vt:lpstr>
      <vt:lpstr>Validation: Definition &amp; Workflow</vt:lpstr>
      <vt:lpstr>Validation Results</vt:lpstr>
      <vt:lpstr>Validation Results</vt:lpstr>
      <vt:lpstr>Validation Results</vt:lpstr>
      <vt:lpstr>Cool Movie of Validation Results</vt:lpstr>
      <vt:lpstr>Summary and Future Work</vt:lpstr>
      <vt:lpstr>Funding/Acknowledgements</vt:lpstr>
      <vt:lpstr>References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Tezaur, Irina</dc:creator>
  <cp:lastModifiedBy>Irina </cp:lastModifiedBy>
  <cp:revision>572</cp:revision>
  <dcterms:modified xsi:type="dcterms:W3CDTF">2017-01-17T00:50:09Z</dcterms:modified>
</cp:coreProperties>
</file>