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48" r:id="rId1"/>
    <p:sldMasterId id="2147484130" r:id="rId2"/>
  </p:sldMasterIdLst>
  <p:notesMasterIdLst>
    <p:notesMasterId r:id="rId52"/>
  </p:notesMasterIdLst>
  <p:handoutMasterIdLst>
    <p:handoutMasterId r:id="rId53"/>
  </p:handoutMasterIdLst>
  <p:sldIdLst>
    <p:sldId id="326" r:id="rId3"/>
    <p:sldId id="409" r:id="rId4"/>
    <p:sldId id="415" r:id="rId5"/>
    <p:sldId id="416" r:id="rId6"/>
    <p:sldId id="418" r:id="rId7"/>
    <p:sldId id="417" r:id="rId8"/>
    <p:sldId id="373" r:id="rId9"/>
    <p:sldId id="376" r:id="rId10"/>
    <p:sldId id="419" r:id="rId11"/>
    <p:sldId id="420" r:id="rId12"/>
    <p:sldId id="421" r:id="rId13"/>
    <p:sldId id="386" r:id="rId14"/>
    <p:sldId id="422" r:id="rId15"/>
    <p:sldId id="413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388" r:id="rId24"/>
    <p:sldId id="430" r:id="rId25"/>
    <p:sldId id="432" r:id="rId26"/>
    <p:sldId id="414" r:id="rId27"/>
    <p:sldId id="402" r:id="rId28"/>
    <p:sldId id="441" r:id="rId29"/>
    <p:sldId id="442" r:id="rId30"/>
    <p:sldId id="411" r:id="rId31"/>
    <p:sldId id="440" r:id="rId32"/>
    <p:sldId id="433" r:id="rId33"/>
    <p:sldId id="434" r:id="rId34"/>
    <p:sldId id="401" r:id="rId35"/>
    <p:sldId id="383" r:id="rId36"/>
    <p:sldId id="384" r:id="rId37"/>
    <p:sldId id="389" r:id="rId38"/>
    <p:sldId id="412" r:id="rId39"/>
    <p:sldId id="436" r:id="rId40"/>
    <p:sldId id="437" r:id="rId41"/>
    <p:sldId id="438" r:id="rId42"/>
    <p:sldId id="439" r:id="rId43"/>
    <p:sldId id="385" r:id="rId44"/>
    <p:sldId id="387" r:id="rId45"/>
    <p:sldId id="403" r:id="rId46"/>
    <p:sldId id="397" r:id="rId47"/>
    <p:sldId id="404" r:id="rId48"/>
    <p:sldId id="396" r:id="rId49"/>
    <p:sldId id="405" r:id="rId50"/>
    <p:sldId id="406" r:id="rId51"/>
  </p:sldIdLst>
  <p:sldSz cx="9144000" cy="6858000" type="screen4x3"/>
  <p:notesSz cx="7010400" cy="9296400"/>
  <p:embeddedFontLst>
    <p:embeddedFont>
      <p:font typeface="ＭＳ Ｐゴシック" panose="020B0600070205080204" pitchFamily="34" charset="-128"/>
      <p:regular r:id="rId54"/>
    </p:embeddedFont>
    <p:embeddedFont>
      <p:font typeface="MingLiU" panose="02020509000000000000" pitchFamily="49" charset="-120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Helvetica" panose="020B0604020202020204" pitchFamily="34" charset="0"/>
      <p:regular r:id="rId60"/>
      <p:bold r:id="rId61"/>
      <p:italic r:id="rId62"/>
      <p:boldItalic r:id="rId63"/>
    </p:embeddedFont>
    <p:embeddedFont>
      <p:font typeface="Cambria Math" panose="02040503050406030204" pitchFamily="18" charset="0"/>
      <p:regular r:id="rId64"/>
    </p:embeddedFont>
  </p:embeddedFontLst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FFCC99"/>
    <a:srgbClr val="CCFF99"/>
    <a:srgbClr val="CCFFFF"/>
    <a:srgbClr val="FFFF99"/>
    <a:srgbClr val="CC9900"/>
    <a:srgbClr val="C0C0C0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1" autoAdjust="0"/>
    <p:restoredTop sz="95396" autoAdjust="0"/>
  </p:normalViewPr>
  <p:slideViewPr>
    <p:cSldViewPr>
      <p:cViewPr>
        <p:scale>
          <a:sx n="100" d="100"/>
          <a:sy n="100" d="100"/>
        </p:scale>
        <p:origin x="-378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60157F-B8A1-4463-9B0F-EC8E87225581}" type="datetimeFigureOut">
              <a:rPr lang="en-US"/>
              <a:pPr>
                <a:defRPr/>
              </a:pPr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D6CE48-BA02-4951-B74E-9408F125C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832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369024-2F17-4A5A-87BC-682849C24338}" type="datetimeFigureOut">
              <a:rPr lang="en-US"/>
              <a:pPr>
                <a:defRPr/>
              </a:pPr>
              <a:t>4/25/2015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9CB7F0-2855-402D-B1BE-EE1D4ECA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4519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963613" y="6294438"/>
            <a:ext cx="693420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00" dirty="0">
                <a:latin typeface="Helvetica" pitchFamily="34" charset="0"/>
              </a:rPr>
              <a:t>Sandia National Laboratories is a multi-program laboratory operated by Sandia Corporation, a wholly owned subsidiary of Lockheed Martin company, for the U.S. Department of Energy’s National Nuclear Security Administration under contract DE-AC04-94AL85000.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2575"/>
            <a:ext cx="6400800" cy="12922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897E-B963-45F6-9EF3-C9A75ABE6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14D0-CDC4-4637-8292-804E4D477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218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875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7787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644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457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057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5676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8759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176-C154-4F80-809A-93BA061C2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0255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680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815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815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72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75" y="2747963"/>
            <a:ext cx="7772400" cy="1362075"/>
          </a:xfrm>
          <a:noFill/>
          <a:ln w="762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ct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386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E4E8-540F-4575-A778-8B2E141F3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F8E5-EC52-4757-9E46-BAACBAA4E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0F2E-2C61-438D-A1B2-8C9627B1A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FEDD-EED6-4F76-8BD5-66BC22E3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46C9-A1DA-4E4B-B9F7-E0BDEF48F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5DCD-AB31-451D-A79D-D54144058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CAF4-3778-4BA3-B1A7-10B6CA7A2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09700" y="274638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0A556D-54BD-4E1D-B991-01FED0D39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6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53400" y="6418263"/>
            <a:ext cx="8890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3996" r:id="rId3"/>
    <p:sldLayoutId id="2147484054" r:id="rId4"/>
    <p:sldLayoutId id="2147484055" r:id="rId5"/>
    <p:sldLayoutId id="2147484056" r:id="rId6"/>
    <p:sldLayoutId id="2147483995" r:id="rId7"/>
    <p:sldLayoutId id="2147483994" r:id="rId8"/>
    <p:sldLayoutId id="2147483993" r:id="rId9"/>
    <p:sldLayoutId id="2147484057" r:id="rId10"/>
    <p:sldLayoutId id="214748399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Subtitle 24 pt</a:t>
            </a:r>
          </a:p>
          <a:p>
            <a:pPr lvl="1"/>
            <a:r>
              <a:rPr lang="en-US"/>
              <a:t>Second level 22 pt</a:t>
            </a:r>
          </a:p>
          <a:p>
            <a:pPr lvl="2"/>
            <a:r>
              <a:rPr lang="en-US"/>
              <a:t>Third level 20 pt</a:t>
            </a:r>
          </a:p>
          <a:p>
            <a:pPr lvl="3"/>
            <a:r>
              <a:rPr lang="en-US"/>
              <a:t>Fourth level 18pt</a:t>
            </a:r>
          </a:p>
          <a:p>
            <a:pPr lvl="4"/>
            <a:r>
              <a:rPr lang="en-US"/>
              <a:t>Fifth level 18pt</a:t>
            </a:r>
          </a:p>
        </p:txBody>
      </p:sp>
      <p:pic>
        <p:nvPicPr>
          <p:cNvPr id="252931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817563" y="1143000"/>
            <a:ext cx="75898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- 28 Point Helvetica Bold</a:t>
            </a:r>
          </a:p>
        </p:txBody>
      </p:sp>
      <p:pic>
        <p:nvPicPr>
          <p:cNvPr id="252934" name="Picture 6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18263"/>
            <a:ext cx="8890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75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ransition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171450" algn="l" rtl="0" fontAlgn="base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200" b="1">
          <a:solidFill>
            <a:srgbClr val="000000"/>
          </a:solidFill>
          <a:latin typeface="+mn-lt"/>
          <a:ea typeface="+mn-ea"/>
        </a:defRPr>
      </a:lvl2pPr>
      <a:lvl3pPr marL="1085850" indent="-171450" algn="l" rtl="0" fontAlgn="base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000000"/>
          </a:solidFill>
          <a:latin typeface="+mn-lt"/>
          <a:ea typeface="+mn-ea"/>
        </a:defRPr>
      </a:lvl3pPr>
      <a:lvl4pPr marL="1543050" indent="-171450" algn="l" rtl="0" fontAlgn="base">
        <a:spcBef>
          <a:spcPct val="20000"/>
        </a:spcBef>
        <a:spcAft>
          <a:spcPct val="0"/>
        </a:spcAft>
        <a:buSzPct val="100000"/>
        <a:buChar char="–"/>
        <a:defRPr b="1">
          <a:solidFill>
            <a:srgbClr val="000000"/>
          </a:solidFill>
          <a:latin typeface="+mn-lt"/>
          <a:ea typeface="+mn-ea"/>
        </a:defRPr>
      </a:lvl4pPr>
      <a:lvl5pPr marL="1943100" indent="-1143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+mn-ea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+mn-ea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+mn-ea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+mn-ea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icm.tu-bs.de/NICONET/benchmodred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simulation.uni-freiburg.de/downloads/benchmark" TargetMode="Externa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imulation.uni-freiburg.de/downloads/benchmark" TargetMode="External"/><Relationship Id="rId2" Type="http://schemas.openxmlformats.org/officeDocument/2006/relationships/hyperlink" Target="http://www.icm.tu-bs.de/NICONET/benchmodred.html" TargetMode="Externa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9067800" cy="147161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2060"/>
                </a:solidFill>
                <a:latin typeface="+mj-lt"/>
                <a:cs typeface="Arial" charset="0"/>
              </a:rPr>
              <a:t>Stabilization of Projection-Based </a:t>
            </a:r>
            <a:br>
              <a:rPr lang="en-US" sz="4000" dirty="0" smtClean="0">
                <a:solidFill>
                  <a:srgbClr val="002060"/>
                </a:solidFill>
                <a:latin typeface="+mj-lt"/>
                <a:cs typeface="Arial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+mj-lt"/>
                <a:cs typeface="Arial" charset="0"/>
              </a:rPr>
              <a:t>Reduced Order Models via Optimization-Based Eigenvalue Reassignment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16187"/>
            <a:ext cx="9220200" cy="2513013"/>
          </a:xfrm>
        </p:spPr>
        <p:txBody>
          <a:bodyPr/>
          <a:lstStyle/>
          <a:p>
            <a:pPr marL="342900" indent="-171450" eaLnBrk="1" hangingPunct="1"/>
            <a:r>
              <a:rPr lang="en-US" sz="2400" b="1" dirty="0" smtClean="0">
                <a:solidFill>
                  <a:schemeClr val="tx1"/>
                </a:solidFill>
              </a:rPr>
              <a:t>Irina K. </a:t>
            </a:r>
            <a:r>
              <a:rPr lang="en-US" sz="2400" b="1" dirty="0" err="1" smtClean="0">
                <a:solidFill>
                  <a:schemeClr val="tx1"/>
                </a:solidFill>
              </a:rPr>
              <a:t>Tezaur</a:t>
            </a:r>
            <a:r>
              <a:rPr lang="en-US" sz="2400" b="1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, Bart G. van Bloemen Waanders, </a:t>
            </a:r>
          </a:p>
          <a:p>
            <a:pPr marL="342900" indent="-171450" eaLnBrk="1" hangingPunct="1"/>
            <a:r>
              <a:rPr lang="en-US" sz="2400" dirty="0" smtClean="0">
                <a:solidFill>
                  <a:schemeClr val="tx1"/>
                </a:solidFill>
              </a:rPr>
              <a:t>Srinivasan Arunajatesan, Matthew F. Barone, Jeffrey A. Fike</a:t>
            </a:r>
            <a:endParaRPr lang="en-US" sz="2400" baseline="30000" dirty="0" smtClean="0">
              <a:solidFill>
                <a:schemeClr val="tx1"/>
              </a:solidFill>
            </a:endParaRPr>
          </a:p>
          <a:p>
            <a:pPr marL="342900" indent="-171450" eaLnBrk="1" hangingPunct="1"/>
            <a:endParaRPr lang="en-US" sz="1000" dirty="0">
              <a:solidFill>
                <a:schemeClr val="tx1"/>
              </a:solidFill>
            </a:endParaRPr>
          </a:p>
          <a:p>
            <a:pPr marL="342900" indent="-171450" eaLnBrk="1" hangingPunct="1"/>
            <a:r>
              <a:rPr lang="en-US" sz="2000" dirty="0" smtClean="0">
                <a:solidFill>
                  <a:schemeClr val="tx1"/>
                </a:solidFill>
              </a:rPr>
              <a:t>Sandia National Laboratories</a:t>
            </a:r>
          </a:p>
          <a:p>
            <a:pPr marL="342900" indent="-171450" eaLnBrk="1" hangingPunct="1"/>
            <a:r>
              <a:rPr lang="en-US" sz="2000" dirty="0" smtClean="0">
                <a:solidFill>
                  <a:schemeClr val="tx1"/>
                </a:solidFill>
              </a:rPr>
              <a:t>Livermore, CA and Albuquerque, NM, USA.</a:t>
            </a:r>
          </a:p>
          <a:p>
            <a:pPr marL="342900" indent="-171450" eaLnBrk="1" hangingPunct="1"/>
            <a:endParaRPr lang="en-US" sz="1200" dirty="0" smtClean="0">
              <a:solidFill>
                <a:schemeClr val="tx1"/>
              </a:solidFill>
            </a:endParaRPr>
          </a:p>
          <a:p>
            <a:pPr marL="342900" indent="-171450" eaLnBrk="1" hangingPunct="1"/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en-US" sz="200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dirty="0" smtClean="0">
                <a:solidFill>
                  <a:schemeClr val="tx1"/>
                </a:solidFill>
              </a:rPr>
              <a:t> Pan-American Congress on Computational Mechanics (PANACM 2015)</a:t>
            </a:r>
          </a:p>
          <a:p>
            <a:pPr marL="342900" indent="-171450" eaLnBrk="1" hangingPunct="1"/>
            <a:r>
              <a:rPr lang="en-US" sz="2000" dirty="0" smtClean="0">
                <a:solidFill>
                  <a:schemeClr val="tx1"/>
                </a:solidFill>
              </a:rPr>
              <a:t>Buenos Aires, Argentina</a:t>
            </a:r>
          </a:p>
          <a:p>
            <a:pPr marL="342900" indent="-171450" eaLnBrk="1" hangingPunct="1"/>
            <a:endParaRPr lang="en-US" sz="2000" dirty="0" smtClean="0">
              <a:solidFill>
                <a:schemeClr val="tx1"/>
              </a:solidFill>
            </a:endParaRPr>
          </a:p>
          <a:p>
            <a:pPr marL="342900" indent="-171450" eaLnBrk="1" hangingPunct="1"/>
            <a:r>
              <a:rPr lang="en-US" sz="2000" dirty="0" smtClean="0">
                <a:solidFill>
                  <a:schemeClr val="tx1"/>
                </a:solidFill>
              </a:rPr>
              <a:t>Mon. April 27– Wed. April 29, 2015</a:t>
            </a:r>
          </a:p>
          <a:p>
            <a:pPr marL="342900" indent="-171450" eaLnBrk="1" hangingPunct="1"/>
            <a:r>
              <a:rPr lang="en-US" sz="2000" dirty="0" smtClean="0">
                <a:solidFill>
                  <a:schemeClr val="tx1"/>
                </a:solidFill>
              </a:rPr>
              <a:t>SAND2015-2795 </a:t>
            </a:r>
            <a:r>
              <a:rPr lang="en-US" sz="2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324600"/>
            <a:ext cx="7924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Sandia National Laboratories is a multi-program laboratory managed and operated by Sandia Corporation, a wholly owned subsidiary of Lockheed Marin Corporation, for the U.S. Department of Energy’s National Security Administration under contract DE-AC04-94AL85000.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9098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*Formerly </a:t>
            </a:r>
            <a:r>
              <a:rPr lang="en-US" sz="1600" b="1" dirty="0" smtClean="0">
                <a:latin typeface="+mn-lt"/>
              </a:rPr>
              <a:t>I. Kalashnikova</a:t>
            </a:r>
            <a:r>
              <a:rPr lang="en-US" sz="1600" dirty="0" smtClean="0"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65395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Stability Issues of POD/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Galerkin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 ROMs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295400"/>
                <a:ext cx="3581400" cy="1046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</a:rPr>
                  <a:t>LTI Full Order Model (FOM)</a:t>
                </a:r>
              </a:p>
              <a:p>
                <a:pPr algn="ctr"/>
                <a:endParaRPr lang="en-US" sz="800" b="1" dirty="0" smtClean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𝑨𝒙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95400"/>
                <a:ext cx="3581400" cy="1046440"/>
              </a:xfrm>
              <a:prstGeom prst="rect">
                <a:avLst/>
              </a:prstGeom>
              <a:blipFill rotWithShape="1">
                <a:blip r:embed="rId2"/>
                <a:stretch>
                  <a:fillRect t="-2312" b="-5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200" y="1295400"/>
                <a:ext cx="3962400" cy="1046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</a:rPr>
                  <a:t>LTI Reduced Order Model (ROM)</a:t>
                </a: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b="0" i="1" baseline="-25000" smtClean="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   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295400"/>
                <a:ext cx="3962400" cy="1046440"/>
              </a:xfrm>
              <a:prstGeom prst="rect">
                <a:avLst/>
              </a:prstGeom>
              <a:blipFill rotWithShape="1">
                <a:blip r:embed="rId3"/>
                <a:stretch>
                  <a:fillRect t="-2312" b="-5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2618839"/>
                <a:ext cx="6934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ROM Linear Time-Invariant (LTI) system matrices given by: 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      </m:t>
                        </m:r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           </m:t>
                    </m:r>
                    <m:r>
                      <a:rPr lang="en-US" b="1" i="1" dirty="0" smtClean="0">
                        <a:latin typeface="Cambria Math"/>
                      </a:rPr>
                      <m:t>𝑪</m:t>
                    </m:r>
                    <m:r>
                      <a:rPr lang="en-US" b="0" i="1" baseline="-25000" dirty="0" smtClean="0">
                        <a:latin typeface="Cambria Math"/>
                      </a:rPr>
                      <m:t>𝑀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en-US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18839"/>
                <a:ext cx="69342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527" t="-396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3593068"/>
                <a:ext cx="3352800" cy="369332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stable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stable!</a:t>
                </a:r>
                <a:endParaRPr lang="en-US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93068"/>
                <a:ext cx="3352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45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6200" y="4191000"/>
            <a:ext cx="472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There is no </a:t>
            </a:r>
            <a:r>
              <a:rPr lang="en-US" i="1" dirty="0" smtClean="0">
                <a:latin typeface="Calibri" panose="020F0502020204030204" pitchFamily="34" charset="0"/>
              </a:rPr>
              <a:t>a priori </a:t>
            </a:r>
            <a:r>
              <a:rPr lang="en-US" dirty="0" smtClean="0">
                <a:latin typeface="Calibri" panose="020F0502020204030204" pitchFamily="34" charset="0"/>
              </a:rPr>
              <a:t>stability guarantee for POD/</a:t>
            </a:r>
            <a:r>
              <a:rPr lang="en-US" dirty="0" err="1" smtClean="0">
                <a:latin typeface="Calibri" panose="020F0502020204030204" pitchFamily="34" charset="0"/>
              </a:rPr>
              <a:t>Galerkin</a:t>
            </a:r>
            <a:r>
              <a:rPr lang="en-US" dirty="0" smtClean="0">
                <a:latin typeface="Calibri" panose="020F0502020204030204" pitchFamily="34" charset="0"/>
              </a:rPr>
              <a:t> ROMs.  </a:t>
            </a:r>
          </a:p>
          <a:p>
            <a:endParaRPr lang="en-US" sz="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Stability of a ROM is commonly evaluated </a:t>
            </a:r>
            <a:r>
              <a:rPr lang="en-US" i="1" dirty="0">
                <a:latin typeface="Calibri" panose="020F0502020204030204" pitchFamily="34" charset="0"/>
              </a:rPr>
              <a:t>a </a:t>
            </a:r>
            <a:r>
              <a:rPr lang="en-US" i="1" dirty="0" smtClean="0">
                <a:latin typeface="Calibri" panose="020F0502020204030204" pitchFamily="34" charset="0"/>
              </a:rPr>
              <a:t>posteriori </a:t>
            </a:r>
            <a:r>
              <a:rPr lang="en-US" dirty="0">
                <a:latin typeface="Calibri" panose="020F0502020204030204" pitchFamily="34" charset="0"/>
              </a:rPr>
              <a:t>– </a:t>
            </a:r>
            <a:r>
              <a:rPr lang="en-US" b="1" dirty="0">
                <a:latin typeface="Calibri" panose="020F0502020204030204" pitchFamily="34" charset="0"/>
              </a:rPr>
              <a:t>RISKY</a:t>
            </a:r>
            <a:r>
              <a:rPr lang="en-US" b="1" dirty="0" smtClean="0">
                <a:latin typeface="Calibri" panose="020F0502020204030204" pitchFamily="34" charset="0"/>
              </a:rPr>
              <a:t>!</a:t>
            </a:r>
          </a:p>
          <a:p>
            <a:endParaRPr lang="en-US" sz="8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5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65395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Stability Issues of POD/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Galerkin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 ROMs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295400"/>
                <a:ext cx="3581400" cy="1046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</a:rPr>
                  <a:t>LTI Full Order Model (FOM)</a:t>
                </a:r>
              </a:p>
              <a:p>
                <a:pPr algn="ctr"/>
                <a:endParaRPr lang="en-US" sz="800" b="1" dirty="0" smtClean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𝑨𝒙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95400"/>
                <a:ext cx="3581400" cy="1046440"/>
              </a:xfrm>
              <a:prstGeom prst="rect">
                <a:avLst/>
              </a:prstGeom>
              <a:blipFill rotWithShape="1">
                <a:blip r:embed="rId2"/>
                <a:stretch>
                  <a:fillRect t="-2312" b="-5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200" y="1295400"/>
                <a:ext cx="3962400" cy="1046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</a:rPr>
                  <a:t>LTI Reduced Order Model (ROM)</a:t>
                </a: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b="0" i="1" baseline="-25000" smtClean="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   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295400"/>
                <a:ext cx="3962400" cy="1046440"/>
              </a:xfrm>
              <a:prstGeom prst="rect">
                <a:avLst/>
              </a:prstGeom>
              <a:blipFill rotWithShape="1">
                <a:blip r:embed="rId3"/>
                <a:stretch>
                  <a:fillRect t="-2312" b="-5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2618839"/>
                <a:ext cx="6934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ROM Linear Time-Invariant (LTI) system matrices given by: 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      </m:t>
                        </m:r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           </m:t>
                    </m:r>
                    <m:r>
                      <a:rPr lang="en-US" b="1" i="1" dirty="0" smtClean="0">
                        <a:latin typeface="Cambria Math"/>
                      </a:rPr>
                      <m:t>𝑪</m:t>
                    </m:r>
                    <m:r>
                      <a:rPr lang="en-US" b="0" i="1" baseline="-25000" dirty="0" smtClean="0">
                        <a:latin typeface="Cambria Math"/>
                      </a:rPr>
                      <m:t>𝑀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en-US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18839"/>
                <a:ext cx="69342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527" t="-396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3593068"/>
                <a:ext cx="3352800" cy="369332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stable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stable!</a:t>
                </a:r>
                <a:endParaRPr lang="en-US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93068"/>
                <a:ext cx="3352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45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6200" y="4191000"/>
            <a:ext cx="4724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There is no </a:t>
            </a:r>
            <a:r>
              <a:rPr lang="en-US" i="1" dirty="0" smtClean="0">
                <a:latin typeface="Calibri" panose="020F0502020204030204" pitchFamily="34" charset="0"/>
              </a:rPr>
              <a:t>a priori </a:t>
            </a:r>
            <a:r>
              <a:rPr lang="en-US" dirty="0" smtClean="0">
                <a:latin typeface="Calibri" panose="020F0502020204030204" pitchFamily="34" charset="0"/>
              </a:rPr>
              <a:t>stability guarantee for POD/</a:t>
            </a:r>
            <a:r>
              <a:rPr lang="en-US" dirty="0" err="1" smtClean="0">
                <a:latin typeface="Calibri" panose="020F0502020204030204" pitchFamily="34" charset="0"/>
              </a:rPr>
              <a:t>Galerkin</a:t>
            </a:r>
            <a:r>
              <a:rPr lang="en-US" dirty="0" smtClean="0">
                <a:latin typeface="Calibri" panose="020F0502020204030204" pitchFamily="34" charset="0"/>
              </a:rPr>
              <a:t> ROMs.  </a:t>
            </a:r>
          </a:p>
          <a:p>
            <a:endParaRPr lang="en-US" sz="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Stability of a ROM is commonly evaluated </a:t>
            </a:r>
            <a:r>
              <a:rPr lang="en-US" i="1" dirty="0">
                <a:latin typeface="Calibri" panose="020F0502020204030204" pitchFamily="34" charset="0"/>
              </a:rPr>
              <a:t>a </a:t>
            </a:r>
            <a:r>
              <a:rPr lang="en-US" i="1" dirty="0" smtClean="0">
                <a:latin typeface="Calibri" panose="020F0502020204030204" pitchFamily="34" charset="0"/>
              </a:rPr>
              <a:t>posteriori </a:t>
            </a:r>
            <a:r>
              <a:rPr lang="en-US" dirty="0">
                <a:latin typeface="Calibri" panose="020F0502020204030204" pitchFamily="34" charset="0"/>
              </a:rPr>
              <a:t>– </a:t>
            </a:r>
            <a:r>
              <a:rPr lang="en-US" b="1" dirty="0">
                <a:latin typeface="Calibri" panose="020F0502020204030204" pitchFamily="34" charset="0"/>
              </a:rPr>
              <a:t>RISKY</a:t>
            </a:r>
            <a:r>
              <a:rPr lang="en-US" b="1" dirty="0" smtClean="0">
                <a:latin typeface="Calibri" panose="020F0502020204030204" pitchFamily="34" charset="0"/>
              </a:rPr>
              <a:t>!</a:t>
            </a:r>
          </a:p>
          <a:p>
            <a:endParaRPr lang="en-US" sz="800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</a:rPr>
              <a:t>nstability of POD/</a:t>
            </a:r>
            <a:r>
              <a:rPr lang="en-US" dirty="0" err="1" smtClean="0">
                <a:latin typeface="Calibri" panose="020F0502020204030204" pitchFamily="34" charset="0"/>
              </a:rPr>
              <a:t>Galerkin</a:t>
            </a:r>
            <a:r>
              <a:rPr lang="en-US" dirty="0" smtClean="0">
                <a:latin typeface="Calibri" panose="020F0502020204030204" pitchFamily="34" charset="0"/>
              </a:rPr>
              <a:t> ROMs is a </a:t>
            </a:r>
            <a:r>
              <a:rPr lang="en-US" b="1" dirty="0" smtClean="0">
                <a:latin typeface="Calibri" panose="020F0502020204030204" pitchFamily="34" charset="0"/>
              </a:rPr>
              <a:t>real </a:t>
            </a:r>
            <a:r>
              <a:rPr lang="en-US" dirty="0" smtClean="0">
                <a:latin typeface="Calibri" panose="020F0502020204030204" pitchFamily="34" charset="0"/>
              </a:rPr>
              <a:t>problem in some applications…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381500" cy="187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5830669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…e.g</a:t>
            </a:r>
            <a:r>
              <a:rPr lang="en-US" dirty="0">
                <a:latin typeface="Calibri" panose="020F0502020204030204" pitchFamily="34" charset="0"/>
              </a:rPr>
              <a:t>., compressible cavity </a:t>
            </a:r>
            <a:r>
              <a:rPr lang="en-US" dirty="0" smtClean="0">
                <a:latin typeface="Calibri" panose="020F0502020204030204" pitchFamily="34" charset="0"/>
              </a:rPr>
              <a:t>flows, high-Reynolds number flows, ... 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7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8157" y="2057397"/>
                <a:ext cx="6935243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</a:rPr>
                  <a:t>1. ROMs which derive 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a priori</a:t>
                </a:r>
                <a:r>
                  <a:rPr lang="en-US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a stability-preserving model reduction framework (usually specific to an equation set).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ROMs based on projection in special ‘energy-based’ (not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baseline="30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) inner products, e.g., Rowley</a:t>
                </a:r>
                <a:r>
                  <a:rPr lang="en-US" i="1" dirty="0" smtClean="0">
                    <a:latin typeface="Calibri" panose="020F0502020204030204" pitchFamily="34" charset="0"/>
                  </a:rPr>
                  <a:t> et al</a:t>
                </a:r>
                <a:r>
                  <a:rPr lang="en-US" dirty="0" smtClean="0">
                    <a:latin typeface="Calibri" panose="020F0502020204030204" pitchFamily="34" charset="0"/>
                  </a:rPr>
                  <a:t>. (2004), Barone &amp; Kalashnikova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et al. </a:t>
                </a:r>
                <a:r>
                  <a:rPr lang="en-US" dirty="0" smtClean="0">
                    <a:latin typeface="Calibri" panose="020F0502020204030204" pitchFamily="34" charset="0"/>
                  </a:rPr>
                  <a:t>(2009),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Serre</a:t>
                </a:r>
                <a:r>
                  <a:rPr lang="en-US" i="1" dirty="0" smtClean="0">
                    <a:latin typeface="Calibri" panose="020F0502020204030204" pitchFamily="34" charset="0"/>
                  </a:rPr>
                  <a:t> et al</a:t>
                </a:r>
                <a:r>
                  <a:rPr lang="en-US" dirty="0" smtClean="0">
                    <a:latin typeface="Calibri" panose="020F0502020204030204" pitchFamily="34" charset="0"/>
                  </a:rPr>
                  <a:t>. (2012).</a:t>
                </a: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Calibri" panose="020F0502020204030204" pitchFamily="34" charset="0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2.  ROMs which stabilize an unstable ROM through an 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a posteriori </a:t>
                </a:r>
                <a:r>
                  <a:rPr lang="en-US" dirty="0" smtClean="0">
                    <a:latin typeface="Calibri" panose="020F0502020204030204" pitchFamily="34" charset="0"/>
                  </a:rPr>
                  <a:t>post-processing stabilization step applied to the algebraic ROM system. 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ROMs that require solving an optimization problem for a modified POD basis, e.g., </a:t>
                </a:r>
                <a:r>
                  <a:rPr lang="en-US" dirty="0">
                    <a:latin typeface="Calibri" panose="020F0502020204030204" pitchFamily="34" charset="0"/>
                  </a:rPr>
                  <a:t>Bond </a:t>
                </a:r>
                <a:r>
                  <a:rPr lang="en-US" i="1" dirty="0">
                    <a:latin typeface="Calibri" panose="020F0502020204030204" pitchFamily="34" charset="0"/>
                  </a:rPr>
                  <a:t>et al. </a:t>
                </a:r>
                <a:r>
                  <a:rPr lang="en-US" dirty="0">
                    <a:latin typeface="Calibri" panose="020F0502020204030204" pitchFamily="34" charset="0"/>
                  </a:rPr>
                  <a:t>(2008), Amsallem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et al. </a:t>
                </a:r>
                <a:r>
                  <a:rPr lang="en-US" dirty="0" smtClean="0">
                    <a:latin typeface="Calibri" panose="020F0502020204030204" pitchFamily="34" charset="0"/>
                  </a:rPr>
                  <a:t>(2012)</a:t>
                </a:r>
                <a:r>
                  <a:rPr lang="en-US" i="1" dirty="0" smtClean="0">
                    <a:latin typeface="Calibri" panose="020F0502020204030204" pitchFamily="34" charset="0"/>
                  </a:rPr>
                  <a:t>, </a:t>
                </a:r>
                <a:r>
                  <a:rPr lang="en-US" dirty="0" smtClean="0">
                    <a:latin typeface="Calibri" panose="020F0502020204030204" pitchFamily="34" charset="0"/>
                  </a:rPr>
                  <a:t>Balajewicz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et al. </a:t>
                </a:r>
                <a:r>
                  <a:rPr lang="en-US" dirty="0" smtClean="0">
                    <a:latin typeface="Calibri" panose="020F0502020204030204" pitchFamily="34" charset="0"/>
                  </a:rPr>
                  <a:t>(2013).</a:t>
                </a:r>
              </a:p>
              <a:p>
                <a:endParaRPr lang="en-US" sz="800" i="1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ROMs with increased numerical stability due to inclusion of ‘stabilizing’ terms in the ROM equations, e.g., Wang,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Borggaard</a:t>
                </a:r>
                <a:r>
                  <a:rPr lang="en-US" dirty="0" smtClean="0">
                    <a:latin typeface="Calibri" panose="020F0502020204030204" pitchFamily="34" charset="0"/>
                  </a:rPr>
                  <a:t>, Iliescu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et al. </a:t>
                </a:r>
                <a:r>
                  <a:rPr lang="en-US" dirty="0" smtClean="0">
                    <a:latin typeface="Calibri" panose="020F0502020204030204" pitchFamily="34" charset="0"/>
                  </a:rPr>
                  <a:t>(2012). 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157" y="2057397"/>
                <a:ext cx="6935243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791" t="-498" r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59770" y="76200"/>
            <a:ext cx="65794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Stability Preserving ROM Approaches: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Literature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399" y="1295400"/>
            <a:ext cx="6096001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Approaches for building stability-preserving </a:t>
            </a:r>
            <a:r>
              <a:rPr lang="en-US" dirty="0" smtClean="0">
                <a:latin typeface="Calibri" panose="020F0502020204030204" pitchFamily="34" charset="0"/>
              </a:rPr>
              <a:t>POD/</a:t>
            </a:r>
            <a:r>
              <a:rPr lang="en-US" dirty="0" err="1" smtClean="0">
                <a:latin typeface="Calibri" panose="020F0502020204030204" pitchFamily="34" charset="0"/>
              </a:rPr>
              <a:t>Galerkin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ROMs </a:t>
            </a:r>
            <a:r>
              <a:rPr lang="en-US" dirty="0">
                <a:latin typeface="Calibri" panose="020F0502020204030204" pitchFamily="34" charset="0"/>
              </a:rPr>
              <a:t>found in the literature fall into </a:t>
            </a:r>
            <a:r>
              <a:rPr lang="en-US" b="1" dirty="0">
                <a:latin typeface="Calibri" panose="020F0502020204030204" pitchFamily="34" charset="0"/>
              </a:rPr>
              <a:t>two categories: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48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8157" y="2057397"/>
                <a:ext cx="6935243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</a:rPr>
                  <a:t>1. ROMs which derive 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a priori</a:t>
                </a:r>
                <a:r>
                  <a:rPr lang="en-US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a stability-preserving model reduction framework (usually specific to an equation set).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ROMs based on projection in special ‘energy-based’ (not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baseline="30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) inner products, e.g., Rowley</a:t>
                </a:r>
                <a:r>
                  <a:rPr lang="en-US" i="1" dirty="0" smtClean="0">
                    <a:latin typeface="Calibri" panose="020F0502020204030204" pitchFamily="34" charset="0"/>
                  </a:rPr>
                  <a:t> et al</a:t>
                </a:r>
                <a:r>
                  <a:rPr lang="en-US" dirty="0" smtClean="0">
                    <a:latin typeface="Calibri" panose="020F0502020204030204" pitchFamily="34" charset="0"/>
                  </a:rPr>
                  <a:t>. (2004), Barone &amp; Kalashnikova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et al. </a:t>
                </a:r>
                <a:r>
                  <a:rPr lang="en-US" dirty="0" smtClean="0">
                    <a:latin typeface="Calibri" panose="020F0502020204030204" pitchFamily="34" charset="0"/>
                  </a:rPr>
                  <a:t>(2009),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Serre</a:t>
                </a:r>
                <a:r>
                  <a:rPr lang="en-US" i="1" dirty="0" smtClean="0">
                    <a:latin typeface="Calibri" panose="020F0502020204030204" pitchFamily="34" charset="0"/>
                  </a:rPr>
                  <a:t> et al</a:t>
                </a:r>
                <a:r>
                  <a:rPr lang="en-US" dirty="0" smtClean="0">
                    <a:latin typeface="Calibri" panose="020F0502020204030204" pitchFamily="34" charset="0"/>
                  </a:rPr>
                  <a:t>. (2012).</a:t>
                </a: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Calibri" panose="020F0502020204030204" pitchFamily="34" charset="0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2.  ROMs which stabilize an unstable ROM through an 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a posteriori </a:t>
                </a:r>
                <a:r>
                  <a:rPr lang="en-US" dirty="0" smtClean="0">
                    <a:latin typeface="Calibri" panose="020F0502020204030204" pitchFamily="34" charset="0"/>
                  </a:rPr>
                  <a:t>post-processing stabilization step applied to the algebraic ROM system. 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ROMs that require solving an optimization problem for a modified POD basis, e.g., </a:t>
                </a:r>
                <a:r>
                  <a:rPr lang="en-US" dirty="0">
                    <a:latin typeface="Calibri" panose="020F0502020204030204" pitchFamily="34" charset="0"/>
                  </a:rPr>
                  <a:t>Bond </a:t>
                </a:r>
                <a:r>
                  <a:rPr lang="en-US" i="1" dirty="0">
                    <a:latin typeface="Calibri" panose="020F0502020204030204" pitchFamily="34" charset="0"/>
                  </a:rPr>
                  <a:t>et al. </a:t>
                </a:r>
                <a:r>
                  <a:rPr lang="en-US" dirty="0">
                    <a:latin typeface="Calibri" panose="020F0502020204030204" pitchFamily="34" charset="0"/>
                  </a:rPr>
                  <a:t>(2008), Amsallem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et al. </a:t>
                </a:r>
                <a:r>
                  <a:rPr lang="en-US" dirty="0" smtClean="0">
                    <a:latin typeface="Calibri" panose="020F0502020204030204" pitchFamily="34" charset="0"/>
                  </a:rPr>
                  <a:t>(2012)</a:t>
                </a:r>
                <a:r>
                  <a:rPr lang="en-US" i="1" dirty="0" smtClean="0">
                    <a:latin typeface="Calibri" panose="020F0502020204030204" pitchFamily="34" charset="0"/>
                  </a:rPr>
                  <a:t>, </a:t>
                </a:r>
                <a:r>
                  <a:rPr lang="en-US" dirty="0" smtClean="0">
                    <a:latin typeface="Calibri" panose="020F0502020204030204" pitchFamily="34" charset="0"/>
                  </a:rPr>
                  <a:t>Balajewicz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et al. </a:t>
                </a:r>
                <a:r>
                  <a:rPr lang="en-US" dirty="0" smtClean="0">
                    <a:latin typeface="Calibri" panose="020F0502020204030204" pitchFamily="34" charset="0"/>
                  </a:rPr>
                  <a:t>(2013).</a:t>
                </a:r>
              </a:p>
              <a:p>
                <a:endParaRPr lang="en-US" sz="800" i="1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ROMs with increased numerical stability due to inclusion of ‘stabilizing’ terms in the ROM equations, e.g., Wang,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Borggaard</a:t>
                </a:r>
                <a:r>
                  <a:rPr lang="en-US" dirty="0" smtClean="0">
                    <a:latin typeface="Calibri" panose="020F0502020204030204" pitchFamily="34" charset="0"/>
                  </a:rPr>
                  <a:t>, Iliescu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et al. </a:t>
                </a:r>
                <a:r>
                  <a:rPr lang="en-US" dirty="0" smtClean="0">
                    <a:latin typeface="Calibri" panose="020F0502020204030204" pitchFamily="34" charset="0"/>
                  </a:rPr>
                  <a:t>(2012). 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157" y="2057397"/>
                <a:ext cx="6935243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791" t="-498" r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 bwMode="auto">
          <a:xfrm>
            <a:off x="1447800" y="2683133"/>
            <a:ext cx="228600" cy="990600"/>
          </a:xfrm>
          <a:prstGeom prst="leftBrac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1524000" y="4504223"/>
            <a:ext cx="228600" cy="1896577"/>
          </a:xfrm>
          <a:prstGeom prst="leftBrac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8768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Can have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</a:rPr>
              <a:t>i</a:t>
            </a:r>
            <a:r>
              <a:rPr lang="en-US" sz="1400" dirty="0" smtClean="0">
                <a:latin typeface="Calibri" panose="020F0502020204030204" pitchFamily="34" charset="0"/>
              </a:rPr>
              <a:t>nconsistencies between ROM and FOM physics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8194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Can have an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</a:rPr>
              <a:t>i</a:t>
            </a:r>
            <a:r>
              <a:rPr lang="en-US" sz="1400" dirty="0" smtClean="0">
                <a:latin typeface="Calibri" panose="020F0502020204030204" pitchFamily="34" charset="0"/>
              </a:rPr>
              <a:t>ntrusive </a:t>
            </a:r>
            <a:r>
              <a:rPr lang="en-US" sz="1400" dirty="0" err="1" smtClean="0">
                <a:latin typeface="Calibri" panose="020F0502020204030204" pitchFamily="34" charset="0"/>
              </a:rPr>
              <a:t>implemetation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59770" y="76200"/>
            <a:ext cx="65794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Stability Preserving ROM Approaches: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Literature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399" y="1295400"/>
            <a:ext cx="6096001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Approaches for building stability-preserving </a:t>
            </a:r>
            <a:r>
              <a:rPr lang="en-US" dirty="0" smtClean="0">
                <a:latin typeface="Calibri" panose="020F0502020204030204" pitchFamily="34" charset="0"/>
              </a:rPr>
              <a:t>POD/</a:t>
            </a:r>
            <a:r>
              <a:rPr lang="en-US" dirty="0" err="1" smtClean="0">
                <a:latin typeface="Calibri" panose="020F0502020204030204" pitchFamily="34" charset="0"/>
              </a:rPr>
              <a:t>Galerkin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ROMs </a:t>
            </a:r>
            <a:r>
              <a:rPr lang="en-US" dirty="0">
                <a:latin typeface="Calibri" panose="020F0502020204030204" pitchFamily="34" charset="0"/>
              </a:rPr>
              <a:t>found in the literature fall into </a:t>
            </a:r>
            <a:r>
              <a:rPr lang="en-US" b="1" dirty="0">
                <a:latin typeface="Calibri" panose="020F0502020204030204" pitchFamily="34" charset="0"/>
              </a:rPr>
              <a:t>two categories: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0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06383" y="76200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831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Approach falls in 2</a:t>
            </a:r>
            <a:r>
              <a:rPr lang="en-US" baseline="30000" dirty="0" smtClean="0">
                <a:latin typeface="Calibri" panose="020F0502020204030204" pitchFamily="34" charset="0"/>
              </a:rPr>
              <a:t>nd</a:t>
            </a:r>
            <a:r>
              <a:rPr lang="en-US" dirty="0" smtClean="0">
                <a:latin typeface="Calibri" panose="020F0502020204030204" pitchFamily="34" charset="0"/>
              </a:rPr>
              <a:t> category of stabilization methods, but ensures stabilized ROM solution deviates minimally from FOM solution.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6028491"/>
            <a:ext cx="7162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*I</a:t>
            </a:r>
            <a:r>
              <a:rPr lang="en-US" sz="1400" b="1" dirty="0">
                <a:latin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</a:rPr>
              <a:t>Kalashnikova</a:t>
            </a:r>
            <a:r>
              <a:rPr lang="en-US" sz="1400" dirty="0">
                <a:latin typeface="Calibri" panose="020F0502020204030204" pitchFamily="34" charset="0"/>
              </a:rPr>
              <a:t>, B.G. van Bloemen Waanders, S. Arunajatesan, M.F. Barone. "Stabilization of Projection-Based Reduced Order Models for Linear Time-Invariant Systems via Optimization-Based Eigenvalue Reassignment". </a:t>
            </a:r>
            <a:r>
              <a:rPr lang="en-US" sz="1400" i="1" dirty="0" err="1">
                <a:latin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</a:rPr>
              <a:t>. Meth. Appl. Mech. </a:t>
            </a:r>
            <a:r>
              <a:rPr lang="en-US" sz="1400" i="1" dirty="0" err="1">
                <a:latin typeface="Calibri" panose="020F0502020204030204" pitchFamily="34" charset="0"/>
              </a:rPr>
              <a:t>Engng</a:t>
            </a:r>
            <a:r>
              <a:rPr lang="en-US" sz="1400" i="1" dirty="0">
                <a:latin typeface="Calibri" panose="020F0502020204030204" pitchFamily="34" charset="0"/>
              </a:rPr>
              <a:t>.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</a:rPr>
              <a:t>272</a:t>
            </a:r>
            <a:r>
              <a:rPr lang="en-US" sz="1400" dirty="0">
                <a:latin typeface="Calibri" panose="020F0502020204030204" pitchFamily="34" charset="0"/>
              </a:rPr>
              <a:t> (2014) 251-270.</a:t>
            </a:r>
          </a:p>
        </p:txBody>
      </p:sp>
    </p:spTree>
    <p:extLst>
      <p:ext uri="{BB962C8B-B14F-4D97-AF65-F5344CB8AC3E}">
        <p14:creationId xmlns:p14="http://schemas.microsoft.com/office/powerpoint/2010/main" val="2268634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1" y="1944469"/>
                <a:ext cx="815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Attention focused on </a:t>
                </a:r>
                <a:r>
                  <a:rPr lang="en-US" b="1" dirty="0" smtClean="0">
                    <a:latin typeface="Calibri" panose="020F0502020204030204" pitchFamily="34" charset="0"/>
                  </a:rPr>
                  <a:t>LTI systems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944469"/>
                <a:ext cx="81534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2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06383" y="76200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831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Approach falls in 2</a:t>
            </a:r>
            <a:r>
              <a:rPr lang="en-US" baseline="30000" dirty="0" smtClean="0">
                <a:latin typeface="Calibri" panose="020F0502020204030204" pitchFamily="34" charset="0"/>
              </a:rPr>
              <a:t>nd</a:t>
            </a:r>
            <a:r>
              <a:rPr lang="en-US" dirty="0" smtClean="0">
                <a:latin typeface="Calibri" panose="020F0502020204030204" pitchFamily="34" charset="0"/>
              </a:rPr>
              <a:t> category of stabilization methods, but ensures stabilized ROM solution deviates minimally from FOM solution. 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2501" y="1994482"/>
                <a:ext cx="34290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1994482"/>
                <a:ext cx="3429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-18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4400" y="6028491"/>
            <a:ext cx="7162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*I</a:t>
            </a:r>
            <a:r>
              <a:rPr lang="en-US" sz="1400" b="1" dirty="0">
                <a:latin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</a:rPr>
              <a:t>Kalashnikova</a:t>
            </a:r>
            <a:r>
              <a:rPr lang="en-US" sz="1400" dirty="0">
                <a:latin typeface="Calibri" panose="020F0502020204030204" pitchFamily="34" charset="0"/>
              </a:rPr>
              <a:t>, B.G. van Bloemen Waanders, S. Arunajatesan, M.F. Barone. "Stabilization of Projection-Based Reduced Order Models for Linear Time-Invariant Systems via Optimization-Based Eigenvalue Reassignment". </a:t>
            </a:r>
            <a:r>
              <a:rPr lang="en-US" sz="1400" i="1" dirty="0" err="1">
                <a:latin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</a:rPr>
              <a:t>. Meth. Appl. Mech. </a:t>
            </a:r>
            <a:r>
              <a:rPr lang="en-US" sz="1400" i="1" dirty="0" err="1">
                <a:latin typeface="Calibri" panose="020F0502020204030204" pitchFamily="34" charset="0"/>
              </a:rPr>
              <a:t>Engng</a:t>
            </a:r>
            <a:r>
              <a:rPr lang="en-US" sz="1400" i="1" dirty="0">
                <a:latin typeface="Calibri" panose="020F0502020204030204" pitchFamily="34" charset="0"/>
              </a:rPr>
              <a:t>.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</a:rPr>
              <a:t>272</a:t>
            </a:r>
            <a:r>
              <a:rPr lang="en-US" sz="1400" dirty="0">
                <a:latin typeface="Calibri" panose="020F0502020204030204" pitchFamily="34" charset="0"/>
              </a:rPr>
              <a:t> (2014) 251-270.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0076" y="21368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86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1" y="1944469"/>
                <a:ext cx="815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Attention focused on </a:t>
                </a:r>
                <a:r>
                  <a:rPr lang="en-US" b="1" dirty="0" smtClean="0">
                    <a:latin typeface="Calibri" panose="020F0502020204030204" pitchFamily="34" charset="0"/>
                  </a:rPr>
                  <a:t>LTI systems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944469"/>
                <a:ext cx="81534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2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06383" y="76200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831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Approach falls in 2</a:t>
            </a:r>
            <a:r>
              <a:rPr lang="en-US" baseline="30000" dirty="0" smtClean="0">
                <a:latin typeface="Calibri" panose="020F0502020204030204" pitchFamily="34" charset="0"/>
              </a:rPr>
              <a:t>nd</a:t>
            </a:r>
            <a:r>
              <a:rPr lang="en-US" dirty="0" smtClean="0">
                <a:latin typeface="Calibri" panose="020F0502020204030204" pitchFamily="34" charset="0"/>
              </a:rPr>
              <a:t> category of stabilization methods, but ensures stabilized ROM solution deviates minimally from FOM solution. 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2501" y="1994482"/>
                <a:ext cx="34290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1994482"/>
                <a:ext cx="3429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-18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4400" y="6028491"/>
            <a:ext cx="7162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*I</a:t>
            </a:r>
            <a:r>
              <a:rPr lang="en-US" sz="1400" b="1" dirty="0">
                <a:latin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</a:rPr>
              <a:t>Kalashnikova</a:t>
            </a:r>
            <a:r>
              <a:rPr lang="en-US" sz="1400" dirty="0">
                <a:latin typeface="Calibri" panose="020F0502020204030204" pitchFamily="34" charset="0"/>
              </a:rPr>
              <a:t>, B.G. van Bloemen Waanders, S. Arunajatesan, M.F. Barone. "Stabilization of Projection-Based Reduced Order Models for Linear Time-Invariant Systems via Optimization-Based Eigenvalue Reassignment". </a:t>
            </a:r>
            <a:r>
              <a:rPr lang="en-US" sz="1400" i="1" dirty="0" err="1">
                <a:latin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</a:rPr>
              <a:t>. Meth. Appl. Mech. </a:t>
            </a:r>
            <a:r>
              <a:rPr lang="en-US" sz="1400" i="1" dirty="0" err="1">
                <a:latin typeface="Calibri" panose="020F0502020204030204" pitchFamily="34" charset="0"/>
              </a:rPr>
              <a:t>Engng</a:t>
            </a:r>
            <a:r>
              <a:rPr lang="en-US" sz="1400" i="1" dirty="0">
                <a:latin typeface="Calibri" panose="020F0502020204030204" pitchFamily="34" charset="0"/>
              </a:rPr>
              <a:t>.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</a:rPr>
              <a:t>272</a:t>
            </a:r>
            <a:r>
              <a:rPr lang="en-US" sz="1400" dirty="0">
                <a:latin typeface="Calibri" panose="020F0502020204030204" pitchFamily="34" charset="0"/>
              </a:rPr>
              <a:t> (2014) 251-270.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983" y="2317647"/>
                <a:ext cx="3070417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1600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stable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⇏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1" i="1" dirty="0" smtClean="0">
                        <a:latin typeface="Cambria Math"/>
                      </a:rPr>
                      <m:t>𝑨</m:t>
                    </m:r>
                    <m:r>
                      <a:rPr lang="en-US" sz="1600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stable!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3" y="2317647"/>
                <a:ext cx="3070417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3448" b="-18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20076" y="21368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86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1" y="1944469"/>
                <a:ext cx="815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Attention focused on </a:t>
                </a:r>
                <a:r>
                  <a:rPr lang="en-US" b="1" dirty="0" smtClean="0">
                    <a:latin typeface="Calibri" panose="020F0502020204030204" pitchFamily="34" charset="0"/>
                  </a:rPr>
                  <a:t>LTI systems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944469"/>
                <a:ext cx="81534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2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06383" y="76200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831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Approach falls in 2</a:t>
            </a:r>
            <a:r>
              <a:rPr lang="en-US" baseline="30000" dirty="0" smtClean="0">
                <a:latin typeface="Calibri" panose="020F0502020204030204" pitchFamily="34" charset="0"/>
              </a:rPr>
              <a:t>nd</a:t>
            </a:r>
            <a:r>
              <a:rPr lang="en-US" dirty="0" smtClean="0">
                <a:latin typeface="Calibri" panose="020F0502020204030204" pitchFamily="34" charset="0"/>
              </a:rPr>
              <a:t> category of stabilization methods, but ensures stabilized ROM solution deviates minimally from FOM solution. 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2501" y="1994482"/>
                <a:ext cx="34290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1994482"/>
                <a:ext cx="3429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-18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4400" y="6028491"/>
            <a:ext cx="7162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*I</a:t>
            </a:r>
            <a:r>
              <a:rPr lang="en-US" sz="1400" b="1" dirty="0">
                <a:latin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</a:rPr>
              <a:t>Kalashnikova</a:t>
            </a:r>
            <a:r>
              <a:rPr lang="en-US" sz="1400" dirty="0">
                <a:latin typeface="Calibri" panose="020F0502020204030204" pitchFamily="34" charset="0"/>
              </a:rPr>
              <a:t>, B.G. van Bloemen Waanders, S. Arunajatesan, M.F. Barone. "Stabilization of Projection-Based Reduced Order Models for Linear Time-Invariant Systems via Optimization-Based Eigenvalue Reassignment". </a:t>
            </a:r>
            <a:r>
              <a:rPr lang="en-US" sz="1400" i="1" dirty="0" err="1">
                <a:latin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</a:rPr>
              <a:t>. Meth. Appl. Mech. </a:t>
            </a:r>
            <a:r>
              <a:rPr lang="en-US" sz="1400" i="1" dirty="0" err="1">
                <a:latin typeface="Calibri" panose="020F0502020204030204" pitchFamily="34" charset="0"/>
              </a:rPr>
              <a:t>Engng</a:t>
            </a:r>
            <a:r>
              <a:rPr lang="en-US" sz="1400" i="1" dirty="0">
                <a:latin typeface="Calibri" panose="020F0502020204030204" pitchFamily="34" charset="0"/>
              </a:rPr>
              <a:t>.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</a:rPr>
              <a:t>272</a:t>
            </a:r>
            <a:r>
              <a:rPr lang="en-US" sz="1400" dirty="0">
                <a:latin typeface="Calibri" panose="020F0502020204030204" pitchFamily="34" charset="0"/>
              </a:rPr>
              <a:t> (2014) 251-270.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2819400"/>
                <a:ext cx="6019800" cy="584775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Goal: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modify ROM system </a:t>
                </a:r>
                <a:r>
                  <a:rPr lang="en-US" sz="1600" dirty="0" err="1" smtClean="0">
                    <a:latin typeface="Calibri" panose="020F0502020204030204" pitchFamily="34" charset="0"/>
                  </a:rPr>
                  <a:t>s.t.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is stable and discrepancy b/w ROM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r>
                      <a:rPr lang="en-US" sz="1600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and FOM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is minimal.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19400"/>
                <a:ext cx="60198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3158" r="-101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983" y="2317647"/>
                <a:ext cx="3070417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1600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stable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⇏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1" i="1" dirty="0" smtClean="0">
                        <a:latin typeface="Cambria Math"/>
                      </a:rPr>
                      <m:t>𝑨</m:t>
                    </m:r>
                    <m:r>
                      <a:rPr lang="en-US" sz="1600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stable!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3" y="2317647"/>
                <a:ext cx="3070417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3448" b="-18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20076" y="21368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86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1" y="1944469"/>
                <a:ext cx="815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Attention focused on </a:t>
                </a:r>
                <a:r>
                  <a:rPr lang="en-US" b="1" dirty="0" smtClean="0">
                    <a:latin typeface="Calibri" panose="020F0502020204030204" pitchFamily="34" charset="0"/>
                  </a:rPr>
                  <a:t>LTI systems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944469"/>
                <a:ext cx="81534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2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06383" y="76200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831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Approach falls in 2</a:t>
            </a:r>
            <a:r>
              <a:rPr lang="en-US" baseline="30000" dirty="0" smtClean="0">
                <a:latin typeface="Calibri" panose="020F0502020204030204" pitchFamily="34" charset="0"/>
              </a:rPr>
              <a:t>nd</a:t>
            </a:r>
            <a:r>
              <a:rPr lang="en-US" dirty="0" smtClean="0">
                <a:latin typeface="Calibri" panose="020F0502020204030204" pitchFamily="34" charset="0"/>
              </a:rPr>
              <a:t> category of stabilization methods, but ensures stabilized ROM solution deviates minimally from FOM solution. 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2501" y="1994482"/>
                <a:ext cx="34290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1994482"/>
                <a:ext cx="3429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-18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4400" y="6028491"/>
            <a:ext cx="7162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*I</a:t>
            </a:r>
            <a:r>
              <a:rPr lang="en-US" sz="1400" b="1" dirty="0">
                <a:latin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</a:rPr>
              <a:t>Kalashnikova</a:t>
            </a:r>
            <a:r>
              <a:rPr lang="en-US" sz="1400" dirty="0">
                <a:latin typeface="Calibri" panose="020F0502020204030204" pitchFamily="34" charset="0"/>
              </a:rPr>
              <a:t>, B.G. van Bloemen Waanders, S. Arunajatesan, M.F. Barone. "Stabilization of Projection-Based Reduced Order Models for Linear Time-Invariant Systems via Optimization-Based Eigenvalue Reassignment". </a:t>
            </a:r>
            <a:r>
              <a:rPr lang="en-US" sz="1400" i="1" dirty="0" err="1">
                <a:latin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</a:rPr>
              <a:t>. Meth. Appl. Mech. </a:t>
            </a:r>
            <a:r>
              <a:rPr lang="en-US" sz="1400" i="1" dirty="0" err="1">
                <a:latin typeface="Calibri" panose="020F0502020204030204" pitchFamily="34" charset="0"/>
              </a:rPr>
              <a:t>Engng</a:t>
            </a:r>
            <a:r>
              <a:rPr lang="en-US" sz="1400" i="1" dirty="0">
                <a:latin typeface="Calibri" panose="020F0502020204030204" pitchFamily="34" charset="0"/>
              </a:rPr>
              <a:t>.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</a:rPr>
              <a:t>272</a:t>
            </a:r>
            <a:r>
              <a:rPr lang="en-US" sz="1400" dirty="0">
                <a:latin typeface="Calibri" panose="020F0502020204030204" pitchFamily="34" charset="0"/>
              </a:rPr>
              <a:t> (2014) 251-270.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2819400"/>
                <a:ext cx="6019800" cy="584775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Goal: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modify ROM system </a:t>
                </a:r>
                <a:r>
                  <a:rPr lang="en-US" sz="1600" dirty="0" err="1" smtClean="0">
                    <a:latin typeface="Calibri" panose="020F0502020204030204" pitchFamily="34" charset="0"/>
                  </a:rPr>
                  <a:t>s.t.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is stable and discrepancy b/w ROM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r>
                      <a:rPr lang="en-US" sz="1600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and FOM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is minimal.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19400"/>
                <a:ext cx="60198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3158" r="-101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62501" y="1994482"/>
                <a:ext cx="3429000" cy="65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1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n-US" i="1" baseline="-25000" dirty="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1994482"/>
                <a:ext cx="3429000" cy="654025"/>
              </a:xfrm>
              <a:prstGeom prst="rect">
                <a:avLst/>
              </a:prstGeom>
              <a:blipFill rotWithShape="1">
                <a:blip r:embed="rId5"/>
                <a:stretch>
                  <a:fillRect t="-3670" b="-1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0" y="2819400"/>
                <a:ext cx="6019800" cy="591637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Goal: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replace unstable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with stable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1600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so discrepancy b/w ROM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r>
                      <a:rPr lang="en-US" sz="1600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and FOM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is minimal.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19400"/>
                <a:ext cx="6019800" cy="591637"/>
              </a:xfrm>
              <a:prstGeom prst="rect">
                <a:avLst/>
              </a:prstGeom>
              <a:blipFill rotWithShape="1">
                <a:blip r:embed="rId6"/>
                <a:stretch>
                  <a:fillRect t="-1031" b="-1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983" y="2317647"/>
                <a:ext cx="3070417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1600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stable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⇏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1" i="1" dirty="0" smtClean="0">
                        <a:latin typeface="Cambria Math"/>
                      </a:rPr>
                      <m:t>𝑨</m:t>
                    </m:r>
                    <m:r>
                      <a:rPr lang="en-US" sz="1600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stable!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3" y="2317647"/>
                <a:ext cx="3070417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3448" b="-18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20076" y="21368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59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1" y="1944469"/>
                <a:ext cx="815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Attention focused on </a:t>
                </a:r>
                <a:r>
                  <a:rPr lang="en-US" b="1" dirty="0" smtClean="0">
                    <a:latin typeface="Calibri" panose="020F0502020204030204" pitchFamily="34" charset="0"/>
                  </a:rPr>
                  <a:t>LTI systems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944469"/>
                <a:ext cx="81534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2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06383" y="76200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831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Approach falls in 2</a:t>
            </a:r>
            <a:r>
              <a:rPr lang="en-US" baseline="30000" dirty="0" smtClean="0">
                <a:latin typeface="Calibri" panose="020F0502020204030204" pitchFamily="34" charset="0"/>
              </a:rPr>
              <a:t>nd</a:t>
            </a:r>
            <a:r>
              <a:rPr lang="en-US" dirty="0" smtClean="0">
                <a:latin typeface="Calibri" panose="020F0502020204030204" pitchFamily="34" charset="0"/>
              </a:rPr>
              <a:t> category of stabilization methods, but ensures stabilized ROM solution deviates minimally from FOM solution. 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2501" y="1994482"/>
                <a:ext cx="34290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1994482"/>
                <a:ext cx="3429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-18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4400" y="6028491"/>
            <a:ext cx="7162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*I</a:t>
            </a:r>
            <a:r>
              <a:rPr lang="en-US" sz="1400" b="1" dirty="0">
                <a:latin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</a:rPr>
              <a:t>Kalashnikova</a:t>
            </a:r>
            <a:r>
              <a:rPr lang="en-US" sz="1400" dirty="0">
                <a:latin typeface="Calibri" panose="020F0502020204030204" pitchFamily="34" charset="0"/>
              </a:rPr>
              <a:t>, B.G. van Bloemen Waanders, S. Arunajatesan, M.F. Barone. "Stabilization of Projection-Based Reduced Order Models for Linear Time-Invariant Systems via Optimization-Based Eigenvalue Reassignment". </a:t>
            </a:r>
            <a:r>
              <a:rPr lang="en-US" sz="1400" i="1" dirty="0" err="1">
                <a:latin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</a:rPr>
              <a:t>. Meth. Appl. Mech. </a:t>
            </a:r>
            <a:r>
              <a:rPr lang="en-US" sz="1400" i="1" dirty="0" err="1">
                <a:latin typeface="Calibri" panose="020F0502020204030204" pitchFamily="34" charset="0"/>
              </a:rPr>
              <a:t>Engng</a:t>
            </a:r>
            <a:r>
              <a:rPr lang="en-US" sz="1400" i="1" dirty="0">
                <a:latin typeface="Calibri" panose="020F0502020204030204" pitchFamily="34" charset="0"/>
              </a:rPr>
              <a:t>.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</a:rPr>
              <a:t>272</a:t>
            </a:r>
            <a:r>
              <a:rPr lang="en-US" sz="1400" dirty="0">
                <a:latin typeface="Calibri" panose="020F0502020204030204" pitchFamily="34" charset="0"/>
              </a:rPr>
              <a:t> (2014) 251-270.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2819400"/>
                <a:ext cx="6019800" cy="584775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Goal: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modify ROM system </a:t>
                </a:r>
                <a:r>
                  <a:rPr lang="en-US" sz="1600" dirty="0" err="1" smtClean="0">
                    <a:latin typeface="Calibri" panose="020F0502020204030204" pitchFamily="34" charset="0"/>
                  </a:rPr>
                  <a:t>s.t.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is stable and discrepancy b/w ROM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r>
                      <a:rPr lang="en-US" sz="1600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and FOM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is minimal.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19400"/>
                <a:ext cx="60198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3158" r="-101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62501" y="1994482"/>
                <a:ext cx="3429000" cy="65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1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n-US" i="1" baseline="-25000" dirty="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1994482"/>
                <a:ext cx="3429000" cy="654025"/>
              </a:xfrm>
              <a:prstGeom prst="rect">
                <a:avLst/>
              </a:prstGeom>
              <a:blipFill rotWithShape="1">
                <a:blip r:embed="rId5"/>
                <a:stretch>
                  <a:fillRect t="-3670" b="-1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0" y="2819400"/>
                <a:ext cx="6019800" cy="591637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Goal: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replace unstable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with stable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1600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so discrepancy b/w ROM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r>
                      <a:rPr lang="en-US" sz="1600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and FOM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is minimal.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19400"/>
                <a:ext cx="6019800" cy="591637"/>
              </a:xfrm>
              <a:prstGeom prst="rect">
                <a:avLst/>
              </a:prstGeom>
              <a:blipFill rotWithShape="1">
                <a:blip r:embed="rId6"/>
                <a:stretch>
                  <a:fillRect t="-1031" b="-1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8400" y="3657600"/>
                <a:ext cx="35052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⟹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Optimization </a:t>
                </a:r>
                <a:r>
                  <a:rPr lang="en-US" dirty="0" smtClean="0">
                    <a:latin typeface="Calibri" panose="020F0502020204030204" pitchFamily="34" charset="0"/>
                  </a:rPr>
                  <a:t>Problem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657600"/>
                <a:ext cx="350520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983" y="2317647"/>
                <a:ext cx="3070417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1600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stable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⇏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1" i="1" dirty="0" smtClean="0">
                        <a:latin typeface="Cambria Math"/>
                      </a:rPr>
                      <m:t>𝑨</m:t>
                    </m:r>
                    <m:r>
                      <a:rPr lang="en-US" sz="1600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stable!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3" y="2317647"/>
                <a:ext cx="3070417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3448" b="-18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20076" y="21368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59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6400800" y="228600"/>
            <a:ext cx="22463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latin typeface="Calibri" panose="020F0502020204030204" pitchFamily="34" charset="0"/>
                <a:ea typeface="ＭＳ Ｐゴシック" charset="0"/>
              </a:rPr>
              <a:t>Motivation</a:t>
            </a:r>
            <a:endParaRPr lang="en-US" sz="3600" dirty="0" smtClean="0">
              <a:solidFill>
                <a:srgbClr val="0000CC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5334000" cy="92333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Despite improved algorithms and powerful supercomputers, </a:t>
            </a:r>
            <a:r>
              <a:rPr lang="en-US" b="1" dirty="0" smtClean="0">
                <a:latin typeface="Calibri" panose="020F0502020204030204" pitchFamily="34" charset="0"/>
              </a:rPr>
              <a:t>“high-fidelity” models</a:t>
            </a:r>
            <a:r>
              <a:rPr lang="en-US" dirty="0" smtClean="0">
                <a:latin typeface="Calibri" panose="020F0502020204030204" pitchFamily="34" charset="0"/>
              </a:rPr>
              <a:t> are often too expensive for use in a design or analysis setting.</a:t>
            </a:r>
          </a:p>
        </p:txBody>
      </p:sp>
    </p:spTree>
    <p:extLst>
      <p:ext uri="{BB962C8B-B14F-4D97-AF65-F5344CB8AC3E}">
        <p14:creationId xmlns:p14="http://schemas.microsoft.com/office/powerpoint/2010/main" val="9705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1" y="1944469"/>
                <a:ext cx="815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Attention focused on </a:t>
                </a:r>
                <a:r>
                  <a:rPr lang="en-US" b="1" dirty="0" smtClean="0">
                    <a:latin typeface="Calibri" panose="020F0502020204030204" pitchFamily="34" charset="0"/>
                  </a:rPr>
                  <a:t>LTI systems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944469"/>
                <a:ext cx="81534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2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06383" y="76200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831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Approach falls in 2</a:t>
            </a:r>
            <a:r>
              <a:rPr lang="en-US" baseline="30000" dirty="0" smtClean="0">
                <a:latin typeface="Calibri" panose="020F0502020204030204" pitchFamily="34" charset="0"/>
              </a:rPr>
              <a:t>nd</a:t>
            </a:r>
            <a:r>
              <a:rPr lang="en-US" dirty="0" smtClean="0">
                <a:latin typeface="Calibri" panose="020F0502020204030204" pitchFamily="34" charset="0"/>
              </a:rPr>
              <a:t> category of stabilization methods, but ensures stabilized ROM solution deviates minimally from FOM solution. 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2501" y="1994482"/>
                <a:ext cx="34290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1994482"/>
                <a:ext cx="3429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-18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4400" y="6028491"/>
            <a:ext cx="7162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*I</a:t>
            </a:r>
            <a:r>
              <a:rPr lang="en-US" sz="1400" b="1" dirty="0">
                <a:latin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</a:rPr>
              <a:t>Kalashnikova</a:t>
            </a:r>
            <a:r>
              <a:rPr lang="en-US" sz="1400" dirty="0">
                <a:latin typeface="Calibri" panose="020F0502020204030204" pitchFamily="34" charset="0"/>
              </a:rPr>
              <a:t>, B.G. van Bloemen Waanders, S. Arunajatesan, M.F. Barone. "Stabilization of Projection-Based Reduced Order Models for Linear Time-Invariant Systems via Optimization-Based Eigenvalue Reassignment". </a:t>
            </a:r>
            <a:r>
              <a:rPr lang="en-US" sz="1400" i="1" dirty="0" err="1">
                <a:latin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</a:rPr>
              <a:t>. Meth. Appl. Mech. </a:t>
            </a:r>
            <a:r>
              <a:rPr lang="en-US" sz="1400" i="1" dirty="0" err="1">
                <a:latin typeface="Calibri" panose="020F0502020204030204" pitchFamily="34" charset="0"/>
              </a:rPr>
              <a:t>Engng</a:t>
            </a:r>
            <a:r>
              <a:rPr lang="en-US" sz="1400" i="1" dirty="0">
                <a:latin typeface="Calibri" panose="020F0502020204030204" pitchFamily="34" charset="0"/>
              </a:rPr>
              <a:t>.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</a:rPr>
              <a:t>272</a:t>
            </a:r>
            <a:r>
              <a:rPr lang="en-US" sz="1400" dirty="0">
                <a:latin typeface="Calibri" panose="020F0502020204030204" pitchFamily="34" charset="0"/>
              </a:rPr>
              <a:t> (2014) 251-270.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2819400"/>
                <a:ext cx="6019800" cy="584775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Goal: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modify ROM system </a:t>
                </a:r>
                <a:r>
                  <a:rPr lang="en-US" sz="1600" dirty="0" err="1" smtClean="0">
                    <a:latin typeface="Calibri" panose="020F0502020204030204" pitchFamily="34" charset="0"/>
                  </a:rPr>
                  <a:t>s.t.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is stable and discrepancy b/w ROM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r>
                      <a:rPr lang="en-US" sz="1600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and FOM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is minimal.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19400"/>
                <a:ext cx="60198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3158" r="-101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62501" y="1994482"/>
                <a:ext cx="3429000" cy="65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1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n-US" i="1" baseline="-25000" dirty="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1994482"/>
                <a:ext cx="3429000" cy="654025"/>
              </a:xfrm>
              <a:prstGeom prst="rect">
                <a:avLst/>
              </a:prstGeom>
              <a:blipFill rotWithShape="1">
                <a:blip r:embed="rId5"/>
                <a:stretch>
                  <a:fillRect t="-3670" b="-1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0" y="2819400"/>
                <a:ext cx="6019800" cy="591637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Goal: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replace unstable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with stable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1600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so discrepancy b/w ROM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r>
                      <a:rPr lang="en-US" sz="1600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and FOM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is minimal.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19400"/>
                <a:ext cx="6019800" cy="591637"/>
              </a:xfrm>
              <a:prstGeom prst="rect">
                <a:avLst/>
              </a:prstGeom>
              <a:blipFill rotWithShape="1">
                <a:blip r:embed="rId6"/>
                <a:stretch>
                  <a:fillRect t="-1031" b="-1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0" y="4348216"/>
                <a:ext cx="7239000" cy="657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u="sng" dirty="0" smtClean="0">
                    <a:latin typeface="Calibri" panose="020F0502020204030204" pitchFamily="34" charset="0"/>
                  </a:rPr>
                  <a:t>Objective function (to be minimized):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𝐾</m:t>
                        </m:r>
                      </m:sup>
                      <m:e>
                        <m:r>
                          <a:rPr lang="en-US" i="1" dirty="0">
                            <a:latin typeface="Cambria Math"/>
                          </a:rPr>
                          <m:t>||</m:t>
                        </m:r>
                        <m:r>
                          <a:rPr lang="en-US" b="1" i="1" dirty="0" err="1">
                            <a:latin typeface="Cambria Math"/>
                          </a:rPr>
                          <m:t>𝒚</m:t>
                        </m:r>
                        <m:r>
                          <a:rPr lang="en-US" i="1" baseline="30000" dirty="0" err="1">
                            <a:latin typeface="Cambria Math"/>
                          </a:rPr>
                          <m:t>𝑘</m:t>
                        </m:r>
                        <m:r>
                          <a:rPr lang="en-US" b="1" i="1" dirty="0" err="1">
                            <a:latin typeface="Cambria Math"/>
                          </a:rPr>
                          <m:t>−</m:t>
                        </m:r>
                        <m:r>
                          <a:rPr lang="en-US" b="1" i="1" dirty="0" err="1">
                            <a:latin typeface="Cambria Math"/>
                          </a:rPr>
                          <m:t>𝒚</m:t>
                        </m:r>
                        <m:r>
                          <a:rPr lang="en-US" i="1" baseline="-25000" dirty="0">
                            <a:latin typeface="Cambria Math"/>
                          </a:rPr>
                          <m:t>𝑀</m:t>
                        </m:r>
                        <m:r>
                          <a:rPr lang="en-US" i="1" baseline="30000" dirty="0" err="1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||</m:t>
                        </m:r>
                        <m:r>
                          <a:rPr lang="en-US" i="1" baseline="-25000" dirty="0">
                            <a:latin typeface="Cambria Math"/>
                          </a:rPr>
                          <m:t>2</m:t>
                        </m:r>
                        <m:r>
                          <a:rPr lang="en-US" i="1" baseline="30000" dirty="0">
                            <a:latin typeface="Cambria Math"/>
                          </a:rPr>
                          <m:t>2</m:t>
                        </m:r>
                      </m:e>
                    </m:nary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endParaRPr lang="en-US" b="1" i="1" u="sng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348216"/>
                <a:ext cx="7239000" cy="657424"/>
              </a:xfrm>
              <a:prstGeom prst="rect">
                <a:avLst/>
              </a:prstGeom>
              <a:blipFill rotWithShape="1">
                <a:blip r:embed="rId7"/>
                <a:stretch>
                  <a:fillRect l="-505" t="-65741" b="-6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8400" y="3657600"/>
                <a:ext cx="35052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⟹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Optimization </a:t>
                </a:r>
                <a:r>
                  <a:rPr lang="en-US" dirty="0" smtClean="0">
                    <a:latin typeface="Calibri" panose="020F0502020204030204" pitchFamily="34" charset="0"/>
                  </a:rPr>
                  <a:t>Problem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657600"/>
                <a:ext cx="350520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983" y="2317647"/>
                <a:ext cx="3070417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1600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stable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⇏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1" i="1" dirty="0" smtClean="0">
                        <a:latin typeface="Cambria Math"/>
                      </a:rPr>
                      <m:t>𝑨</m:t>
                    </m:r>
                    <m:r>
                      <a:rPr lang="en-US" sz="1600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stable!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3" y="2317647"/>
                <a:ext cx="3070417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3448" b="-18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20076" y="21368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59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1" y="1944469"/>
                <a:ext cx="815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Attention focused on </a:t>
                </a:r>
                <a:r>
                  <a:rPr lang="en-US" b="1" dirty="0" smtClean="0">
                    <a:latin typeface="Calibri" panose="020F0502020204030204" pitchFamily="34" charset="0"/>
                  </a:rPr>
                  <a:t>LTI systems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944469"/>
                <a:ext cx="81534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2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06383" y="76200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831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Approach falls in 2</a:t>
            </a:r>
            <a:r>
              <a:rPr lang="en-US" baseline="30000" dirty="0" smtClean="0">
                <a:latin typeface="Calibri" panose="020F0502020204030204" pitchFamily="34" charset="0"/>
              </a:rPr>
              <a:t>nd</a:t>
            </a:r>
            <a:r>
              <a:rPr lang="en-US" dirty="0" smtClean="0">
                <a:latin typeface="Calibri" panose="020F0502020204030204" pitchFamily="34" charset="0"/>
              </a:rPr>
              <a:t> category of stabilization methods, but ensures stabilized ROM solution deviates minimally from FOM solution. 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2501" y="1994482"/>
                <a:ext cx="34290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1994482"/>
                <a:ext cx="3429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-18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4400" y="6028491"/>
            <a:ext cx="7162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*I</a:t>
            </a:r>
            <a:r>
              <a:rPr lang="en-US" sz="1400" b="1" dirty="0">
                <a:latin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</a:rPr>
              <a:t>Kalashnikova</a:t>
            </a:r>
            <a:r>
              <a:rPr lang="en-US" sz="1400" dirty="0">
                <a:latin typeface="Calibri" panose="020F0502020204030204" pitchFamily="34" charset="0"/>
              </a:rPr>
              <a:t>, B.G. van Bloemen Waanders, S. Arunajatesan, M.F. Barone. "Stabilization of Projection-Based Reduced Order Models for Linear Time-Invariant Systems via Optimization-Based Eigenvalue Reassignment". </a:t>
            </a:r>
            <a:r>
              <a:rPr lang="en-US" sz="1400" i="1" dirty="0" err="1">
                <a:latin typeface="Calibri" panose="020F0502020204030204" pitchFamily="34" charset="0"/>
              </a:rPr>
              <a:t>Comput</a:t>
            </a:r>
            <a:r>
              <a:rPr lang="en-US" sz="1400" i="1" dirty="0">
                <a:latin typeface="Calibri" panose="020F0502020204030204" pitchFamily="34" charset="0"/>
              </a:rPr>
              <a:t>. Meth. Appl. Mech. </a:t>
            </a:r>
            <a:r>
              <a:rPr lang="en-US" sz="1400" i="1" dirty="0" err="1">
                <a:latin typeface="Calibri" panose="020F0502020204030204" pitchFamily="34" charset="0"/>
              </a:rPr>
              <a:t>Engng</a:t>
            </a:r>
            <a:r>
              <a:rPr lang="en-US" sz="1400" i="1" dirty="0">
                <a:latin typeface="Calibri" panose="020F0502020204030204" pitchFamily="34" charset="0"/>
              </a:rPr>
              <a:t>.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</a:rPr>
              <a:t>272</a:t>
            </a:r>
            <a:r>
              <a:rPr lang="en-US" sz="1400" dirty="0">
                <a:latin typeface="Calibri" panose="020F0502020204030204" pitchFamily="34" charset="0"/>
              </a:rPr>
              <a:t> (2014) 251-270.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2819400"/>
                <a:ext cx="6019800" cy="584775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Goal: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modify ROM system </a:t>
                </a:r>
                <a:r>
                  <a:rPr lang="en-US" sz="1600" dirty="0" err="1" smtClean="0">
                    <a:latin typeface="Calibri" panose="020F0502020204030204" pitchFamily="34" charset="0"/>
                  </a:rPr>
                  <a:t>s.t.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is stable and discrepancy b/w ROM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r>
                      <a:rPr lang="en-US" sz="1600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and FOM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is minimal.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19400"/>
                <a:ext cx="60198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3158" r="-101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62501" y="1994482"/>
                <a:ext cx="3429000" cy="65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1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n-US" i="1" baseline="-25000" dirty="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1994482"/>
                <a:ext cx="3429000" cy="654025"/>
              </a:xfrm>
              <a:prstGeom prst="rect">
                <a:avLst/>
              </a:prstGeom>
              <a:blipFill rotWithShape="1">
                <a:blip r:embed="rId5"/>
                <a:stretch>
                  <a:fillRect t="-3670" b="-1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0" y="2819400"/>
                <a:ext cx="6019800" cy="591637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Goal: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replace unstable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with stable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1600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so discrepancy b/w ROM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r>
                      <a:rPr lang="en-US" sz="1600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and FOM output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is minimal.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19400"/>
                <a:ext cx="6019800" cy="591637"/>
              </a:xfrm>
              <a:prstGeom prst="rect">
                <a:avLst/>
              </a:prstGeom>
              <a:blipFill rotWithShape="1">
                <a:blip r:embed="rId6"/>
                <a:stretch>
                  <a:fillRect t="-1031" b="-1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0" y="4348216"/>
                <a:ext cx="7239000" cy="1377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u="sng" dirty="0" smtClean="0">
                    <a:latin typeface="Calibri" panose="020F0502020204030204" pitchFamily="34" charset="0"/>
                  </a:rPr>
                  <a:t>Objective function (to be minimized):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𝐾</m:t>
                        </m:r>
                      </m:sup>
                      <m:e>
                        <m:r>
                          <a:rPr lang="en-US" i="1" dirty="0">
                            <a:latin typeface="Cambria Math"/>
                          </a:rPr>
                          <m:t>||</m:t>
                        </m:r>
                        <m:r>
                          <a:rPr lang="en-US" b="1" i="1" dirty="0" err="1">
                            <a:latin typeface="Cambria Math"/>
                          </a:rPr>
                          <m:t>𝒚</m:t>
                        </m:r>
                        <m:r>
                          <a:rPr lang="en-US" i="1" baseline="30000" dirty="0" err="1">
                            <a:latin typeface="Cambria Math"/>
                          </a:rPr>
                          <m:t>𝑘</m:t>
                        </m:r>
                        <m:r>
                          <a:rPr lang="en-US" b="1" i="1" dirty="0" err="1">
                            <a:latin typeface="Cambria Math"/>
                          </a:rPr>
                          <m:t>−</m:t>
                        </m:r>
                        <m:r>
                          <a:rPr lang="en-US" b="1" i="1" dirty="0" err="1">
                            <a:latin typeface="Cambria Math"/>
                          </a:rPr>
                          <m:t>𝒚</m:t>
                        </m:r>
                        <m:r>
                          <a:rPr lang="en-US" i="1" baseline="-25000" dirty="0">
                            <a:latin typeface="Cambria Math"/>
                          </a:rPr>
                          <m:t>𝑀</m:t>
                        </m:r>
                        <m:r>
                          <a:rPr lang="en-US" i="1" baseline="30000" dirty="0" err="1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||</m:t>
                        </m:r>
                        <m:r>
                          <a:rPr lang="en-US" i="1" baseline="-25000" dirty="0">
                            <a:latin typeface="Cambria Math"/>
                          </a:rPr>
                          <m:t>2</m:t>
                        </m:r>
                        <m:r>
                          <a:rPr lang="en-US" i="1" baseline="30000" dirty="0">
                            <a:latin typeface="Cambria Math"/>
                          </a:rPr>
                          <m:t>2</m:t>
                        </m:r>
                      </m:e>
                    </m:nary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i="1" u="sng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u="sng" dirty="0" smtClean="0">
                    <a:latin typeface="Calibri" panose="020F0502020204030204" pitchFamily="34" charset="0"/>
                  </a:rPr>
                  <a:t>Constraints: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𝒚</m:t>
                    </m:r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satisfies (1),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stable in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Lyapunov</a:t>
                </a:r>
                <a:r>
                  <a:rPr lang="en-US" dirty="0" smtClean="0">
                    <a:latin typeface="Calibri" panose="020F0502020204030204" pitchFamily="34" charset="0"/>
                  </a:rPr>
                  <a:t> sense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                                     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i="1">
                        <a:latin typeface="Cambria Math"/>
                      </a:rPr>
                      <m:t>𝑅𝑒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𝑨</m:t>
                                </m:r>
                              </m:e>
                            </m:acc>
                            <m:r>
                              <a:rPr lang="en-US" i="1" baseline="-25000" dirty="0">
                                <a:latin typeface="Cambria Math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&lt;0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348216"/>
                <a:ext cx="7239000" cy="1377878"/>
              </a:xfrm>
              <a:prstGeom prst="rect">
                <a:avLst/>
              </a:prstGeom>
              <a:blipFill rotWithShape="1">
                <a:blip r:embed="rId7"/>
                <a:stretch>
                  <a:fillRect l="-505" t="-3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8400" y="3657600"/>
                <a:ext cx="35052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⟹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Optimization </a:t>
                </a:r>
                <a:r>
                  <a:rPr lang="en-US" dirty="0" smtClean="0">
                    <a:latin typeface="Calibri" panose="020F0502020204030204" pitchFamily="34" charset="0"/>
                  </a:rPr>
                  <a:t>Problem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657600"/>
                <a:ext cx="350520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983" y="2317647"/>
                <a:ext cx="3070417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anose="020F0502020204030204" pitchFamily="34" charset="0"/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1600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stable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⇏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1" i="1" dirty="0" smtClean="0">
                        <a:latin typeface="Cambria Math"/>
                      </a:rPr>
                      <m:t>𝑨</m:t>
                    </m:r>
                    <m:r>
                      <a:rPr lang="en-US" sz="1600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stable!</a:t>
                </a:r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3" y="2317647"/>
                <a:ext cx="3070417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3448" b="-18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20076" y="21368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9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52544" y="65782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340846"/>
                <a:ext cx="4953000" cy="1825308"/>
              </a:xfrm>
              <a:prstGeom prst="rect">
                <a:avLst/>
              </a:prstGeom>
              <a:solidFill>
                <a:srgbClr val="FFCC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</a:rPr>
                  <a:t>ROM Stabilization Optimization Problem </a:t>
                </a:r>
              </a:p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(Constrained Nonlinear Least Squares): </a:t>
                </a:r>
              </a:p>
              <a:p>
                <a:pPr algn="ctr"/>
                <a:endParaRPr lang="en-US" sz="800" b="1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baseline="-16000" dirty="0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𝑚𝑖𝑛</m:t>
                            </m:r>
                          </m:e>
                        </m:mr>
                        <m:m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i="1" baseline="-25000" dirty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i="1" baseline="30000" dirty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mr>
                      </m:m>
                      <m:nary>
                        <m:naryPr>
                          <m:chr m:val="∑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r>
                            <a:rPr lang="en-US" i="1" dirty="0">
                              <a:latin typeface="Cambria Math"/>
                            </a:rPr>
                            <m:t>||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𝒚</m:t>
                          </m:r>
                          <m:r>
                            <a:rPr lang="en-US" i="1" baseline="30000" dirty="0" err="1">
                              <a:latin typeface="Cambria Math"/>
                            </a:rPr>
                            <m:t>𝑘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−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𝒚</m:t>
                          </m:r>
                          <m:r>
                            <a:rPr lang="en-US" i="1" baseline="-25000" dirty="0">
                              <a:latin typeface="Cambria Math"/>
                            </a:rPr>
                            <m:t>𝑀</m:t>
                          </m:r>
                          <m:r>
                            <a:rPr lang="en-US" i="1" baseline="30000" dirty="0" err="1">
                              <a:latin typeface="Cambria Math"/>
                            </a:rPr>
                            <m:t>𝑘</m:t>
                          </m:r>
                          <m:r>
                            <a:rPr lang="en-US" i="1" dirty="0">
                              <a:latin typeface="Cambria Math"/>
                            </a:rPr>
                            <m:t>||</m:t>
                          </m:r>
                          <m:r>
                            <a:rPr lang="en-US" i="1" baseline="-25000" dirty="0">
                              <a:latin typeface="Cambria Math"/>
                            </a:rPr>
                            <m:t>2</m:t>
                          </m:r>
                          <m:r>
                            <a:rPr lang="en-US" i="1" baseline="30000" dirty="0">
                              <a:latin typeface="Cambria Math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en-US" baseline="300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.  </m:t>
                      </m:r>
                      <m:r>
                        <a:rPr lang="en-US" b="0" i="1" smtClean="0">
                          <a:latin typeface="Cambria Math"/>
                        </a:rPr>
                        <m:t>𝑅𝑒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b="0" i="1" baseline="-25000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40846"/>
                <a:ext cx="4953000" cy="1825308"/>
              </a:xfrm>
              <a:prstGeom prst="rect">
                <a:avLst/>
              </a:prstGeom>
              <a:blipFill rotWithShape="1">
                <a:blip r:embed="rId2"/>
                <a:stretch>
                  <a:fillRect t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3276600"/>
                <a:ext cx="8991600" cy="2544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i="1" baseline="30000" dirty="0" smtClean="0">
                    <a:latin typeface="Calibri" panose="020F0502020204030204" pitchFamily="34" charset="0"/>
                    <a:ea typeface="Cambria Math"/>
                  </a:rPr>
                  <a:t> </a:t>
                </a:r>
                <a:r>
                  <a:rPr lang="en-US" i="1" dirty="0" smtClean="0">
                    <a:latin typeface="Calibri" panose="020F0502020204030204" pitchFamily="34" charset="0"/>
                    <a:ea typeface="Cambria Math"/>
                  </a:rPr>
                  <a:t>= </a:t>
                </a:r>
                <a:r>
                  <a:rPr lang="en-US" dirty="0" smtClean="0">
                    <a:latin typeface="Calibri" panose="020F0502020204030204" pitchFamily="34" charset="0"/>
                  </a:rPr>
                  <a:t>unstable eigenvalues of original ROM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  </a:t>
                </a:r>
              </a:p>
              <a:p>
                <a:endParaRPr lang="en-US" sz="400" b="1" i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baseline="30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 =</m:t>
                    </m:r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snapshot output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-25000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800" baseline="-25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baseline="-25000" dirty="0" err="1" smtClean="0">
                        <a:latin typeface="Cambria Math"/>
                      </a:rPr>
                      <m:t>𝑀</m:t>
                    </m:r>
                    <m:r>
                      <a:rPr lang="en-US" i="1" baseline="30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1" i="1" dirty="0">
                        <a:latin typeface="Cambria Math"/>
                      </a:rPr>
                      <m:t>𝒚</m:t>
                    </m:r>
                    <m:r>
                      <a:rPr lang="en-US" i="1" baseline="-25000" dirty="0" err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 dirty="0" err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𝑡</m:t>
                        </m:r>
                        <m:r>
                          <a:rPr lang="en-US" i="1" baseline="-25000" dirty="0" err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ROM output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lvl="1"/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76600"/>
                <a:ext cx="8991600" cy="2544286"/>
              </a:xfrm>
              <a:prstGeom prst="rect">
                <a:avLst/>
              </a:prstGeom>
              <a:blipFill rotWithShape="1">
                <a:blip r:embed="rId3"/>
                <a:stretch>
                  <a:fillRect l="-475" t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53000" y="22535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00800" y="2209800"/>
                <a:ext cx="2039404" cy="65402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Replace unstable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with stable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09800"/>
                <a:ext cx="2039404" cy="654025"/>
              </a:xfrm>
              <a:prstGeom prst="rect">
                <a:avLst/>
              </a:prstGeom>
              <a:blipFill rotWithShape="1">
                <a:blip r:embed="rId4"/>
                <a:stretch>
                  <a:fillRect t="-3670" r="-6231" b="-128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38800" y="1371600"/>
                <a:ext cx="3429000" cy="65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i="1" baseline="-25000" dirty="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371600"/>
                <a:ext cx="3429000" cy="654025"/>
              </a:xfrm>
              <a:prstGeom prst="rect">
                <a:avLst/>
              </a:prstGeom>
              <a:blipFill rotWithShape="1">
                <a:blip r:embed="rId7"/>
                <a:stretch>
                  <a:fillRect b="-9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294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52544" y="65782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340846"/>
                <a:ext cx="4953000" cy="1825308"/>
              </a:xfrm>
              <a:prstGeom prst="rect">
                <a:avLst/>
              </a:prstGeom>
              <a:solidFill>
                <a:srgbClr val="FFCC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</a:rPr>
                  <a:t>ROM Stabilization Optimization Problem </a:t>
                </a:r>
              </a:p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(Constrained Nonlinear Least Squares): </a:t>
                </a:r>
              </a:p>
              <a:p>
                <a:pPr algn="ctr"/>
                <a:endParaRPr lang="en-US" sz="800" b="1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baseline="-16000" dirty="0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𝑚𝑖𝑛</m:t>
                            </m:r>
                          </m:e>
                        </m:mr>
                        <m:m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i="1" baseline="-25000" dirty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i="1" baseline="30000" dirty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mr>
                      </m:m>
                      <m:nary>
                        <m:naryPr>
                          <m:chr m:val="∑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r>
                            <a:rPr lang="en-US" i="1" dirty="0">
                              <a:latin typeface="Cambria Math"/>
                            </a:rPr>
                            <m:t>||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𝒚</m:t>
                          </m:r>
                          <m:r>
                            <a:rPr lang="en-US" i="1" baseline="30000" dirty="0" err="1">
                              <a:latin typeface="Cambria Math"/>
                            </a:rPr>
                            <m:t>𝑘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−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𝒚</m:t>
                          </m:r>
                          <m:r>
                            <a:rPr lang="en-US" i="1" baseline="-25000" dirty="0">
                              <a:latin typeface="Cambria Math"/>
                            </a:rPr>
                            <m:t>𝑀</m:t>
                          </m:r>
                          <m:r>
                            <a:rPr lang="en-US" i="1" baseline="30000" dirty="0" err="1">
                              <a:latin typeface="Cambria Math"/>
                            </a:rPr>
                            <m:t>𝑘</m:t>
                          </m:r>
                          <m:r>
                            <a:rPr lang="en-US" i="1" dirty="0">
                              <a:latin typeface="Cambria Math"/>
                            </a:rPr>
                            <m:t>||</m:t>
                          </m:r>
                          <m:r>
                            <a:rPr lang="en-US" i="1" baseline="-25000" dirty="0">
                              <a:latin typeface="Cambria Math"/>
                            </a:rPr>
                            <m:t>2</m:t>
                          </m:r>
                          <m:r>
                            <a:rPr lang="en-US" i="1" baseline="30000" dirty="0">
                              <a:latin typeface="Cambria Math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en-US" baseline="300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.  </m:t>
                      </m:r>
                      <m:r>
                        <a:rPr lang="en-US" b="0" i="1" smtClean="0">
                          <a:latin typeface="Cambria Math"/>
                        </a:rPr>
                        <m:t>𝑅𝑒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b="0" i="1" baseline="-25000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40846"/>
                <a:ext cx="4953000" cy="1825308"/>
              </a:xfrm>
              <a:prstGeom prst="rect">
                <a:avLst/>
              </a:prstGeom>
              <a:blipFill rotWithShape="1">
                <a:blip r:embed="rId2"/>
                <a:stretch>
                  <a:fillRect t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3276600"/>
                <a:ext cx="8991600" cy="1590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i="1" baseline="30000" dirty="0" smtClean="0">
                    <a:latin typeface="Calibri" panose="020F0502020204030204" pitchFamily="34" charset="0"/>
                    <a:ea typeface="Cambria Math"/>
                  </a:rPr>
                  <a:t> </a:t>
                </a:r>
                <a:r>
                  <a:rPr lang="en-US" i="1" dirty="0" smtClean="0">
                    <a:latin typeface="Calibri" panose="020F0502020204030204" pitchFamily="34" charset="0"/>
                    <a:ea typeface="Cambria Math"/>
                  </a:rPr>
                  <a:t>= </a:t>
                </a:r>
                <a:r>
                  <a:rPr lang="en-US" dirty="0" smtClean="0">
                    <a:latin typeface="Calibri" panose="020F0502020204030204" pitchFamily="34" charset="0"/>
                  </a:rPr>
                  <a:t>unstable eigenvalues of original ROM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  </a:t>
                </a:r>
              </a:p>
              <a:p>
                <a:endParaRPr lang="en-US" sz="400" b="1" i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baseline="30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 =</m:t>
                    </m:r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snapshot output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-25000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800" baseline="-25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baseline="-25000" dirty="0" err="1" smtClean="0">
                        <a:latin typeface="Cambria Math"/>
                      </a:rPr>
                      <m:t>𝑀</m:t>
                    </m:r>
                    <m:r>
                      <a:rPr lang="en-US" i="1" baseline="30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1" i="1" dirty="0">
                        <a:latin typeface="Cambria Math"/>
                      </a:rPr>
                      <m:t>𝒚</m:t>
                    </m:r>
                    <m:r>
                      <a:rPr lang="en-US" i="1" baseline="-25000" dirty="0" err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 dirty="0" err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𝑡</m:t>
                        </m:r>
                        <m:r>
                          <a:rPr lang="en-US" i="1" baseline="-25000" dirty="0" err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ROM output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i="1" u="sng" dirty="0">
                    <a:latin typeface="Calibri" panose="020F0502020204030204" pitchFamily="34" charset="0"/>
                  </a:rPr>
                  <a:t>For </a:t>
                </a:r>
                <a:r>
                  <a:rPr lang="en-US" b="1" i="1" u="sng" dirty="0" smtClean="0">
                    <a:latin typeface="Calibri" panose="020F0502020204030204" pitchFamily="34" charset="0"/>
                  </a:rPr>
                  <a:t>general (nonlinear) </a:t>
                </a:r>
                <a:r>
                  <a:rPr lang="en-US" b="1" i="1" u="sng" dirty="0">
                    <a:latin typeface="Calibri" panose="020F0502020204030204" pitchFamily="34" charset="0"/>
                  </a:rPr>
                  <a:t>systems:</a:t>
                </a:r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(2) </a:t>
                </a:r>
                <a:r>
                  <a:rPr lang="en-US" dirty="0">
                    <a:latin typeface="Calibri" panose="020F0502020204030204" pitchFamily="34" charset="0"/>
                  </a:rPr>
                  <a:t>would have ODE constraints.</a:t>
                </a:r>
                <a:endParaRPr lang="en-US" sz="800" dirty="0">
                  <a:latin typeface="Calibri" panose="020F0502020204030204" pitchFamily="34" charset="0"/>
                </a:endParaRPr>
              </a:p>
              <a:p>
                <a:endParaRPr lang="en-US" sz="800" b="1" i="1" u="sng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76600"/>
                <a:ext cx="8991600" cy="1590179"/>
              </a:xfrm>
              <a:prstGeom prst="rect">
                <a:avLst/>
              </a:prstGeom>
              <a:blipFill rotWithShape="1">
                <a:blip r:embed="rId3"/>
                <a:stretch>
                  <a:fillRect l="-475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53000" y="22535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00800" y="2209800"/>
                <a:ext cx="2039404" cy="65402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Replace unstable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with stable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09800"/>
                <a:ext cx="2039404" cy="654025"/>
              </a:xfrm>
              <a:prstGeom prst="rect">
                <a:avLst/>
              </a:prstGeom>
              <a:blipFill rotWithShape="1">
                <a:blip r:embed="rId4"/>
                <a:stretch>
                  <a:fillRect t="-3670" r="-6231" b="-128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38800" y="1371600"/>
                <a:ext cx="3429000" cy="65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i="1" baseline="-25000" dirty="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371600"/>
                <a:ext cx="3429000" cy="654025"/>
              </a:xfrm>
              <a:prstGeom prst="rect">
                <a:avLst/>
              </a:prstGeom>
              <a:blipFill rotWithShape="1">
                <a:blip r:embed="rId7"/>
                <a:stretch>
                  <a:fillRect b="-9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799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52544" y="65782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340846"/>
                <a:ext cx="4953000" cy="1825308"/>
              </a:xfrm>
              <a:prstGeom prst="rect">
                <a:avLst/>
              </a:prstGeom>
              <a:solidFill>
                <a:srgbClr val="FFCC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</a:rPr>
                  <a:t>ROM Stabilization Optimization Problem </a:t>
                </a:r>
              </a:p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(Constrained Nonlinear Least Squares): </a:t>
                </a:r>
              </a:p>
              <a:p>
                <a:pPr algn="ctr"/>
                <a:endParaRPr lang="en-US" sz="800" b="1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baseline="-16000" dirty="0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𝑚𝑖𝑛</m:t>
                            </m:r>
                          </m:e>
                        </m:mr>
                        <m:m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i="1" baseline="-25000" dirty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i="1" baseline="30000" dirty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mr>
                      </m:m>
                      <m:nary>
                        <m:naryPr>
                          <m:chr m:val="∑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r>
                            <a:rPr lang="en-US" i="1" dirty="0">
                              <a:latin typeface="Cambria Math"/>
                            </a:rPr>
                            <m:t>||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𝒚</m:t>
                          </m:r>
                          <m:r>
                            <a:rPr lang="en-US" i="1" baseline="30000" dirty="0" err="1">
                              <a:latin typeface="Cambria Math"/>
                            </a:rPr>
                            <m:t>𝑘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−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𝒚</m:t>
                          </m:r>
                          <m:r>
                            <a:rPr lang="en-US" i="1" baseline="-25000" dirty="0">
                              <a:latin typeface="Cambria Math"/>
                            </a:rPr>
                            <m:t>𝑀</m:t>
                          </m:r>
                          <m:r>
                            <a:rPr lang="en-US" i="1" baseline="30000" dirty="0" err="1">
                              <a:latin typeface="Cambria Math"/>
                            </a:rPr>
                            <m:t>𝑘</m:t>
                          </m:r>
                          <m:r>
                            <a:rPr lang="en-US" i="1" dirty="0">
                              <a:latin typeface="Cambria Math"/>
                            </a:rPr>
                            <m:t>||</m:t>
                          </m:r>
                          <m:r>
                            <a:rPr lang="en-US" i="1" baseline="-25000" dirty="0">
                              <a:latin typeface="Cambria Math"/>
                            </a:rPr>
                            <m:t>2</m:t>
                          </m:r>
                          <m:r>
                            <a:rPr lang="en-US" i="1" baseline="30000" dirty="0">
                              <a:latin typeface="Cambria Math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en-US" baseline="300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.  </m:t>
                      </m:r>
                      <m:r>
                        <a:rPr lang="en-US" b="0" i="1" smtClean="0">
                          <a:latin typeface="Cambria Math"/>
                        </a:rPr>
                        <m:t>𝑅𝑒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b="0" i="1" baseline="-25000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40846"/>
                <a:ext cx="4953000" cy="1825308"/>
              </a:xfrm>
              <a:prstGeom prst="rect">
                <a:avLst/>
              </a:prstGeom>
              <a:blipFill rotWithShape="1">
                <a:blip r:embed="rId2"/>
                <a:stretch>
                  <a:fillRect t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3276600"/>
                <a:ext cx="8991600" cy="4237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i="1" baseline="30000" dirty="0" smtClean="0">
                    <a:latin typeface="Calibri" panose="020F0502020204030204" pitchFamily="34" charset="0"/>
                    <a:ea typeface="Cambria Math"/>
                  </a:rPr>
                  <a:t> </a:t>
                </a:r>
                <a:r>
                  <a:rPr lang="en-US" i="1" dirty="0" smtClean="0">
                    <a:latin typeface="Calibri" panose="020F0502020204030204" pitchFamily="34" charset="0"/>
                    <a:ea typeface="Cambria Math"/>
                  </a:rPr>
                  <a:t>= </a:t>
                </a:r>
                <a:r>
                  <a:rPr lang="en-US" dirty="0" smtClean="0">
                    <a:latin typeface="Calibri" panose="020F0502020204030204" pitchFamily="34" charset="0"/>
                  </a:rPr>
                  <a:t>unstable eigenvalues of original ROM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  </a:t>
                </a:r>
              </a:p>
              <a:p>
                <a:endParaRPr lang="en-US" sz="400" b="1" i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baseline="30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 =</m:t>
                    </m:r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snapshot output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-25000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800" baseline="-25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baseline="-25000" dirty="0" err="1" smtClean="0">
                        <a:latin typeface="Cambria Math"/>
                      </a:rPr>
                      <m:t>𝑀</m:t>
                    </m:r>
                    <m:r>
                      <a:rPr lang="en-US" i="1" baseline="30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1" i="1" dirty="0">
                        <a:latin typeface="Cambria Math"/>
                      </a:rPr>
                      <m:t>𝒚</m:t>
                    </m:r>
                    <m:r>
                      <a:rPr lang="en-US" i="1" baseline="-25000" dirty="0" err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 dirty="0" err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𝑡</m:t>
                        </m:r>
                        <m:r>
                          <a:rPr lang="en-US" i="1" baseline="-25000" dirty="0" err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ROM output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i="1" u="sng" dirty="0">
                    <a:latin typeface="Calibri" panose="020F0502020204030204" pitchFamily="34" charset="0"/>
                  </a:rPr>
                  <a:t>For </a:t>
                </a:r>
                <a:r>
                  <a:rPr lang="en-US" b="1" i="1" u="sng" dirty="0" smtClean="0">
                    <a:latin typeface="Calibri" panose="020F0502020204030204" pitchFamily="34" charset="0"/>
                  </a:rPr>
                  <a:t>general (nonlinear) </a:t>
                </a:r>
                <a:r>
                  <a:rPr lang="en-US" b="1" i="1" u="sng" dirty="0">
                    <a:latin typeface="Calibri" panose="020F0502020204030204" pitchFamily="34" charset="0"/>
                  </a:rPr>
                  <a:t>systems:</a:t>
                </a:r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(2) </a:t>
                </a:r>
                <a:r>
                  <a:rPr lang="en-US" dirty="0">
                    <a:latin typeface="Calibri" panose="020F0502020204030204" pitchFamily="34" charset="0"/>
                  </a:rPr>
                  <a:t>would have ODE constraints.</a:t>
                </a:r>
                <a:endParaRPr lang="en-US" sz="800" dirty="0">
                  <a:latin typeface="Calibri" panose="020F0502020204030204" pitchFamily="34" charset="0"/>
                </a:endParaRPr>
              </a:p>
              <a:p>
                <a:endParaRPr lang="en-US" sz="800" b="1" i="1" u="sng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i="1" u="sng" dirty="0" smtClean="0">
                    <a:latin typeface="Calibri" panose="020F0502020204030204" pitchFamily="34" charset="0"/>
                  </a:rPr>
                  <a:t>For LTI systems: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the solution to (1) for the ROM output 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baseline="-25000" dirty="0" err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can be derived analytically! 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lvl="1"/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76600"/>
                <a:ext cx="8991600" cy="4237057"/>
              </a:xfrm>
              <a:prstGeom prst="rect">
                <a:avLst/>
              </a:prstGeom>
              <a:blipFill rotWithShape="1">
                <a:blip r:embed="rId3"/>
                <a:stretch>
                  <a:fillRect l="-475" t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53000" y="22535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00800" y="2209800"/>
                <a:ext cx="2039404" cy="65402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Replace unstable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with stable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09800"/>
                <a:ext cx="2039404" cy="654025"/>
              </a:xfrm>
              <a:prstGeom prst="rect">
                <a:avLst/>
              </a:prstGeom>
              <a:blipFill rotWithShape="1">
                <a:blip r:embed="rId4"/>
                <a:stretch>
                  <a:fillRect t="-3670" r="-6231" b="-128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5257800"/>
                <a:ext cx="5943600" cy="642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𝒙</m:t>
                      </m:r>
                      <m:r>
                        <a:rPr lang="en-US" sz="1600" b="0" i="1" baseline="-25000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𝑨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sz="1600" b="1" i="1" smtClean="0">
                          <a:latin typeface="Cambria Math"/>
                        </a:rPr>
                        <m:t>𝒙</m:t>
                      </m:r>
                      <m:r>
                        <a:rPr lang="en-US" sz="1600" b="0" i="1" baseline="-25000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func>
                            <m:func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exp</m:t>
                              </m:r>
                              <m:r>
                                <a:rPr lang="en-US" sz="1600" b="0" i="0" smtClean="0">
                                  <a:latin typeface="Cambria Math"/>
                                </a:rPr>
                                <m:t>{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6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}</m:t>
                          </m:r>
                          <m:r>
                            <a:rPr lang="en-US" sz="1600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257800"/>
                <a:ext cx="5943600" cy="6429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7800" y="5969533"/>
                <a:ext cx="6324600" cy="647613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𝑀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𝑨</m:t>
                                  </m:r>
                                  <m:r>
                                    <a:rPr lang="en-US" sz="1600" i="1" baseline="-2500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6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1600" i="1" baseline="-25000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</a:rPr>
                                    <m:t>exp</m:t>
                                  </m:r>
                                  <m:r>
                                    <a:rPr lang="en-US" sz="1600">
                                      <a:latin typeface="Cambria Math"/>
                                    </a:rPr>
                                    <m:t>{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600" b="1" i="1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  <m:r>
                                <a:rPr lang="en-US" sz="1600" i="1" baseline="-2500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}</m:t>
                              </m:r>
                              <m:r>
                                <a:rPr lang="en-US" sz="1600" b="1" i="1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  <m:r>
                                <a:rPr lang="en-US" sz="1600" i="1" baseline="-2500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969533"/>
                <a:ext cx="6324600" cy="6476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38800" y="1371600"/>
                <a:ext cx="3429000" cy="65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i="1" baseline="-25000" dirty="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371600"/>
                <a:ext cx="3429000" cy="654025"/>
              </a:xfrm>
              <a:prstGeom prst="rect">
                <a:avLst/>
              </a:prstGeom>
              <a:blipFill rotWithShape="1">
                <a:blip r:embed="rId7"/>
                <a:stretch>
                  <a:fillRect b="-9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13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52544" y="65782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3276600"/>
                <a:ext cx="8991600" cy="347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i="1" baseline="30000" dirty="0" smtClean="0">
                    <a:latin typeface="Calibri" panose="020F0502020204030204" pitchFamily="34" charset="0"/>
                    <a:ea typeface="Cambria Math"/>
                  </a:rPr>
                  <a:t> </a:t>
                </a:r>
                <a:r>
                  <a:rPr lang="en-US" i="1" dirty="0" smtClean="0">
                    <a:latin typeface="Calibri" panose="020F0502020204030204" pitchFamily="34" charset="0"/>
                    <a:ea typeface="Cambria Math"/>
                  </a:rPr>
                  <a:t>= </a:t>
                </a:r>
                <a:r>
                  <a:rPr lang="en-US" dirty="0" smtClean="0">
                    <a:latin typeface="Calibri" panose="020F0502020204030204" pitchFamily="34" charset="0"/>
                  </a:rPr>
                  <a:t>unstable eigenvalues of original ROM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  </a:t>
                </a:r>
              </a:p>
              <a:p>
                <a:endParaRPr lang="en-US" sz="400" b="1" i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baseline="30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 =</m:t>
                    </m:r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snapshot output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-25000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800" baseline="-25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baseline="-25000" dirty="0" err="1" smtClean="0">
                        <a:latin typeface="Cambria Math"/>
                      </a:rPr>
                      <m:t>𝑀</m:t>
                    </m:r>
                    <m:r>
                      <a:rPr lang="en-US" i="1" baseline="30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𝑀</m:t>
                                </m:r>
                              </m:e>
                            </m:d>
                          </m:e>
                        </m:func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i="1" baseline="-25000">
                            <a:latin typeface="Cambria Math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nary>
                          <m:naryPr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exp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{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b="0" i="1" baseline="-25000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  <m:r>
                              <a:rPr lang="en-US" i="1" baseline="-2500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}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𝑩</m:t>
                            </m:r>
                            <m:r>
                              <a:rPr lang="en-US" i="1" baseline="-2500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nary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ROM output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ROM stabilization optimization problem is small: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).</m:t>
                    </m:r>
                  </m:oMath>
                </a14:m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ROM stabilization optimization problem can be solved by standard optimization algorithms, e.g., interior point method.  </a:t>
                </a:r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We use </a:t>
                </a:r>
                <a:r>
                  <a:rPr lang="en-US" dirty="0" err="1">
                    <a:latin typeface="MingLiU" panose="02020509000000000000" pitchFamily="49" charset="-120"/>
                    <a:ea typeface="MingLiU" panose="02020509000000000000" pitchFamily="49" charset="-120"/>
                  </a:rPr>
                  <a:t>fmincon</a:t>
                </a:r>
                <a:r>
                  <a:rPr lang="en-US" dirty="0">
                    <a:latin typeface="Calibri" panose="020F0502020204030204" pitchFamily="34" charset="0"/>
                  </a:rPr>
                  <a:t> function in </a:t>
                </a:r>
                <a:r>
                  <a:rPr lang="en-US" dirty="0" smtClean="0">
                    <a:latin typeface="Calibri" panose="020F0502020204030204" pitchFamily="34" charset="0"/>
                  </a:rPr>
                  <a:t>MATLAB’s optimization toolbox.</a:t>
                </a:r>
              </a:p>
              <a:p>
                <a:pPr lvl="1"/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We implement ROM stabilization optimization problem in 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characteristic variables</a:t>
                </a:r>
                <a:r>
                  <a:rPr lang="en-US" b="1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𝒛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m:rPr>
                        <m:nor/>
                      </m:rPr>
                      <a:rPr lang="en-US" baseline="30000" dirty="0">
                        <a:latin typeface="Calibri" panose="020F0502020204030204" pitchFamily="34" charset="0"/>
                      </a:rPr>
                      <m:t>−1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b="1" i="1" smtClean="0">
                        <a:latin typeface="Cambria Math"/>
                      </a:rPr>
                      <m:t>𝑫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m:rPr>
                        <m:nor/>
                      </m:rPr>
                      <a:rPr lang="en-US" baseline="30000" dirty="0">
                        <a:latin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76600"/>
                <a:ext cx="8991600" cy="3479992"/>
              </a:xfrm>
              <a:prstGeom prst="rect">
                <a:avLst/>
              </a:prstGeom>
              <a:blipFill rotWithShape="1">
                <a:blip r:embed="rId3"/>
                <a:stretch>
                  <a:fillRect l="-475" t="-877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1340846"/>
                <a:ext cx="4953000" cy="1825308"/>
              </a:xfrm>
              <a:prstGeom prst="rect">
                <a:avLst/>
              </a:prstGeom>
              <a:solidFill>
                <a:srgbClr val="FFCC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</a:rPr>
                  <a:t>ROM Stabilization Optimization Problem </a:t>
                </a:r>
              </a:p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(Constrained Nonlinear Least Squares): </a:t>
                </a:r>
              </a:p>
              <a:p>
                <a:pPr algn="ctr"/>
                <a:endParaRPr lang="en-US" sz="800" b="1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baseline="-16000" dirty="0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𝑚𝑖𝑛</m:t>
                            </m:r>
                          </m:e>
                        </m:mr>
                        <m:m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i="1" baseline="-25000" dirty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i="1" baseline="30000" dirty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mr>
                      </m:m>
                      <m:nary>
                        <m:naryPr>
                          <m:chr m:val="∑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r>
                            <a:rPr lang="en-US" i="1" dirty="0">
                              <a:latin typeface="Cambria Math"/>
                            </a:rPr>
                            <m:t>||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𝒚</m:t>
                          </m:r>
                          <m:r>
                            <a:rPr lang="en-US" i="1" baseline="30000" dirty="0" err="1">
                              <a:latin typeface="Cambria Math"/>
                            </a:rPr>
                            <m:t>𝑘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−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𝒚</m:t>
                          </m:r>
                          <m:r>
                            <a:rPr lang="en-US" i="1" baseline="-25000" dirty="0">
                              <a:latin typeface="Cambria Math"/>
                            </a:rPr>
                            <m:t>𝑀</m:t>
                          </m:r>
                          <m:r>
                            <a:rPr lang="en-US" i="1" baseline="30000" dirty="0" err="1">
                              <a:latin typeface="Cambria Math"/>
                            </a:rPr>
                            <m:t>𝑘</m:t>
                          </m:r>
                          <m:r>
                            <a:rPr lang="en-US" i="1" dirty="0">
                              <a:latin typeface="Cambria Math"/>
                            </a:rPr>
                            <m:t>||</m:t>
                          </m:r>
                          <m:r>
                            <a:rPr lang="en-US" i="1" baseline="-25000" dirty="0">
                              <a:latin typeface="Cambria Math"/>
                            </a:rPr>
                            <m:t>2</m:t>
                          </m:r>
                          <m:r>
                            <a:rPr lang="en-US" i="1" baseline="30000" dirty="0">
                              <a:latin typeface="Cambria Math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en-US" baseline="300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.  </m:t>
                      </m:r>
                      <m:r>
                        <a:rPr lang="en-US" b="0" i="1" smtClean="0">
                          <a:latin typeface="Cambria Math"/>
                        </a:rPr>
                        <m:t>𝑅𝑒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b="0" i="1" baseline="-25000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40846"/>
                <a:ext cx="4953000" cy="1825308"/>
              </a:xfrm>
              <a:prstGeom prst="rect">
                <a:avLst/>
              </a:prstGeom>
              <a:blipFill rotWithShape="1">
                <a:blip r:embed="rId3"/>
                <a:stretch>
                  <a:fillRect t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400800" y="2209800"/>
                <a:ext cx="2039404" cy="65402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Replace unstable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with stable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09800"/>
                <a:ext cx="2039404" cy="654025"/>
              </a:xfrm>
              <a:prstGeom prst="rect">
                <a:avLst/>
              </a:prstGeom>
              <a:blipFill rotWithShape="1">
                <a:blip r:embed="rId4"/>
                <a:stretch>
                  <a:fillRect t="-3670" r="-6231" b="-128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8800" y="1371600"/>
                <a:ext cx="3429000" cy="65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i="1" baseline="-25000" dirty="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371600"/>
                <a:ext cx="3429000" cy="654025"/>
              </a:xfrm>
              <a:prstGeom prst="rect">
                <a:avLst/>
              </a:prstGeom>
              <a:blipFill rotWithShape="1">
                <a:blip r:embed="rId5"/>
                <a:stretch>
                  <a:fillRect b="-9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953000" y="22535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65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52600" y="46732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1295400"/>
                <a:ext cx="7772400" cy="329673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</a:rPr>
                  <a:t>Algorithm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latin typeface="Calibri" panose="020F0502020204030204" pitchFamily="34" charset="0"/>
                  </a:rPr>
                  <a:t>Diagonalize</a:t>
                </a:r>
                <a:r>
                  <a:rPr lang="en-US" dirty="0" smtClean="0">
                    <a:latin typeface="Calibri" panose="020F0502020204030204" pitchFamily="34" charset="0"/>
                  </a:rPr>
                  <a:t> the ROM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m:rPr>
                        <m:nor/>
                      </m:rPr>
                      <a:rPr lang="en-US" baseline="30000" dirty="0">
                        <a:latin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Initialize a diagonal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 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Calibri" panose="020F0502020204030204" pitchFamily="34" charset="0"/>
                  </a:rPr>
                  <a:t>for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endParaRPr lang="en-US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</a:rPr>
                  <a:t>i</a:t>
                </a:r>
                <a:r>
                  <a:rPr lang="en-US" b="1" dirty="0" smtClean="0">
                    <a:latin typeface="Calibri" panose="020F0502020204030204" pitchFamily="34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>
                        <a:latin typeface="Cambria Math"/>
                      </a:rPr>
                      <m:t>𝐷</m:t>
                    </m:r>
                    <m:r>
                      <a:rPr lang="en-US" b="0" i="1" baseline="-2500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)&lt;0)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).</m:t>
                    </m:r>
                  </m:oMath>
                </a14:m>
                <a:endParaRPr lang="en-US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Calibri" panose="020F0502020204030204" pitchFamily="34" charset="0"/>
                  </a:rPr>
                  <a:t>else</a:t>
                </a:r>
                <a:r>
                  <a:rPr lang="en-US" dirty="0" smtClean="0">
                    <a:latin typeface="Calibri" panose="020F0502020204030204" pitchFamily="34" charset="0"/>
                  </a:rPr>
                  <a:t>,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dirty="0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baseline="30000" dirty="0" smtClean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 Increment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Solve the optimization problem (2) for the eigenvalues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{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 dirty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 baseline="30000" dirty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using an optimization algorithm (e.g., interior point method).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Evaluate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at the solution of the optimization problem (1).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Return the stabilized ROM system, given by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m:rPr>
                        <m:nor/>
                      </m:rPr>
                      <a:rPr lang="en-US" baseline="30000" dirty="0">
                        <a:latin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95400"/>
                <a:ext cx="7772400" cy="3296736"/>
              </a:xfrm>
              <a:prstGeom prst="rect">
                <a:avLst/>
              </a:prstGeom>
              <a:blipFill rotWithShape="1">
                <a:blip r:embed="rId2"/>
                <a:stretch>
                  <a:fillRect l="-627" t="-926" b="-2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>
            <a:off x="838200" y="1676400"/>
            <a:ext cx="7543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96672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52600" y="46732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1295400"/>
                <a:ext cx="7772400" cy="329673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</a:rPr>
                  <a:t>Algorithm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latin typeface="Calibri" panose="020F0502020204030204" pitchFamily="34" charset="0"/>
                  </a:rPr>
                  <a:t>Diagonalize</a:t>
                </a:r>
                <a:r>
                  <a:rPr lang="en-US" dirty="0" smtClean="0">
                    <a:latin typeface="Calibri" panose="020F0502020204030204" pitchFamily="34" charset="0"/>
                  </a:rPr>
                  <a:t> the ROM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m:rPr>
                        <m:nor/>
                      </m:rPr>
                      <a:rPr lang="en-US" baseline="30000" dirty="0">
                        <a:latin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Initialize a diagonal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 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Calibri" panose="020F0502020204030204" pitchFamily="34" charset="0"/>
                  </a:rPr>
                  <a:t>for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endParaRPr lang="en-US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</a:rPr>
                  <a:t>i</a:t>
                </a:r>
                <a:r>
                  <a:rPr lang="en-US" b="1" dirty="0" smtClean="0">
                    <a:latin typeface="Calibri" panose="020F0502020204030204" pitchFamily="34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>
                        <a:latin typeface="Cambria Math"/>
                      </a:rPr>
                      <m:t>𝐷</m:t>
                    </m:r>
                    <m:r>
                      <a:rPr lang="en-US" b="0" i="1" baseline="-2500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)&lt;0)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).</m:t>
                    </m:r>
                  </m:oMath>
                </a14:m>
                <a:endParaRPr lang="en-US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Calibri" panose="020F0502020204030204" pitchFamily="34" charset="0"/>
                  </a:rPr>
                  <a:t>else</a:t>
                </a:r>
                <a:r>
                  <a:rPr lang="en-US" dirty="0" smtClean="0">
                    <a:latin typeface="Calibri" panose="020F0502020204030204" pitchFamily="34" charset="0"/>
                  </a:rPr>
                  <a:t>,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dirty="0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baseline="30000" dirty="0" smtClean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 Increment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Solve the optimization problem (2) for the eigenvalues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{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 dirty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 baseline="30000" dirty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using an optimization algorithm (e.g., interior point method).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Evaluate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at the solution of the optimization problem (1).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Return the stabilized ROM system, given by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m:rPr>
                        <m:nor/>
                      </m:rPr>
                      <a:rPr lang="en-US" baseline="30000" dirty="0">
                        <a:latin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95400"/>
                <a:ext cx="7772400" cy="3296736"/>
              </a:xfrm>
              <a:prstGeom prst="rect">
                <a:avLst/>
              </a:prstGeom>
              <a:blipFill rotWithShape="1">
                <a:blip r:embed="rId2"/>
                <a:stretch>
                  <a:fillRect l="-627" t="-926" b="-2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>
            <a:off x="838200" y="1676400"/>
            <a:ext cx="7543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52400" y="4699099"/>
            <a:ext cx="89915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Existence of solution to (2) cannot be proven in general.  Regularization may help.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64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52600" y="46732"/>
            <a:ext cx="7191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ROM Stabilization via Optimization-Based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Eigenvalue Reassignment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1295400"/>
                <a:ext cx="7772400" cy="329673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</a:rPr>
                  <a:t>Algorithm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latin typeface="Calibri" panose="020F0502020204030204" pitchFamily="34" charset="0"/>
                  </a:rPr>
                  <a:t>Diagonalize</a:t>
                </a:r>
                <a:r>
                  <a:rPr lang="en-US" dirty="0" smtClean="0">
                    <a:latin typeface="Calibri" panose="020F0502020204030204" pitchFamily="34" charset="0"/>
                  </a:rPr>
                  <a:t> the ROM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m:rPr>
                        <m:nor/>
                      </m:rPr>
                      <a:rPr lang="en-US" baseline="30000" dirty="0">
                        <a:latin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Initialize a diagonal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 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Calibri" panose="020F0502020204030204" pitchFamily="34" charset="0"/>
                  </a:rPr>
                  <a:t>for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endParaRPr lang="en-US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</a:rPr>
                  <a:t>i</a:t>
                </a:r>
                <a:r>
                  <a:rPr lang="en-US" b="1" dirty="0" smtClean="0">
                    <a:latin typeface="Calibri" panose="020F0502020204030204" pitchFamily="34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>
                        <a:latin typeface="Cambria Math"/>
                      </a:rPr>
                      <m:t>𝐷</m:t>
                    </m:r>
                    <m:r>
                      <a:rPr lang="en-US" b="0" i="1" baseline="-2500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)&lt;0)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).</m:t>
                    </m:r>
                  </m:oMath>
                </a14:m>
                <a:endParaRPr lang="en-US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Calibri" panose="020F0502020204030204" pitchFamily="34" charset="0"/>
                  </a:rPr>
                  <a:t>else</a:t>
                </a:r>
                <a:r>
                  <a:rPr lang="en-US" dirty="0" smtClean="0">
                    <a:latin typeface="Calibri" panose="020F0502020204030204" pitchFamily="34" charset="0"/>
                  </a:rPr>
                  <a:t>,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dirty="0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baseline="30000" dirty="0" smtClean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 Increment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Solve the optimization problem (2) for the eigenvalues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{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 dirty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 baseline="30000" dirty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using an optimization algorithm (e.g., interior point method).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Evaluate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at the solution of the optimization problem (1).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Return the stabilized ROM system, given by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m:rPr>
                        <m:nor/>
                      </m:rPr>
                      <a:rPr lang="en-US" baseline="30000" dirty="0">
                        <a:latin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95400"/>
                <a:ext cx="7772400" cy="3296736"/>
              </a:xfrm>
              <a:prstGeom prst="rect">
                <a:avLst/>
              </a:prstGeom>
              <a:blipFill rotWithShape="1">
                <a:blip r:embed="rId2"/>
                <a:stretch>
                  <a:fillRect l="-627" t="-926" b="-2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>
            <a:off x="838200" y="1676400"/>
            <a:ext cx="7543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" y="4699099"/>
                <a:ext cx="8991599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Existence of solution to (2) cannot be proven in general.  Regularization may help.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Solution to optimization problem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(2) </a:t>
                </a:r>
                <a:r>
                  <a:rPr lang="en-US" sz="2000" dirty="0">
                    <a:latin typeface="Calibri" panose="020F0502020204030204" pitchFamily="34" charset="0"/>
                  </a:rPr>
                  <a:t>may not be unique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Can solve (2) for real or complex-conjugate pair eigenvalues: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000" i="1" baseline="-25000" dirty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i="1" baseline="30000" dirty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s.t.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constraint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000" i="1" baseline="-25000" dirty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i="1" baseline="30000" dirty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000" i="1" dirty="0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000" i="1" baseline="-25000" dirty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i="1" baseline="30000" dirty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=</a:t>
                </a:r>
                <a:r>
                  <a:rPr lang="en-US" sz="2000" dirty="0">
                    <a:latin typeface="Calibri" panose="020F0502020204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000" i="1" baseline="-25000" dirty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i="1" baseline="30000" dirty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000" b="0" i="1" baseline="30000" dirty="0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000" i="1" baseline="-25000" dirty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i="1" baseline="30000" dirty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000" b="0" i="1" baseline="30000" dirty="0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sz="2000" i="1" baseline="30000" dirty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=</a:t>
                </a:r>
                <a:r>
                  <a:rPr lang="en-US" sz="2000" dirty="0">
                    <a:latin typeface="Calibri" panose="020F0502020204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000" i="1" baseline="-25000" dirty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i="1" baseline="30000" dirty="0">
                        <a:latin typeface="Cambria Math"/>
                        <a:ea typeface="Cambria Math"/>
                      </a:rPr>
                      <m:t>𝑢𝑟</m:t>
                    </m:r>
                    <m:r>
                      <a:rPr lang="en-US" sz="2000" b="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000" i="1" baseline="-25000" dirty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i="1" baseline="30000" dirty="0">
                        <a:latin typeface="Cambria Math"/>
                        <a:ea typeface="Cambria Math"/>
                      </a:rPr>
                      <m:t>𝑢𝑐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ℂ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000" i="1" baseline="-25000" dirty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i="1" baseline="30000" dirty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000" b="0" i="1" baseline="30000" dirty="0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000" i="1" baseline="-25000" dirty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i="1" baseline="30000" dirty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000" b="0" i="1" baseline="30000" dirty="0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s.t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.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constraint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000" i="1" baseline="-25000" dirty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i="1" baseline="30000" dirty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000" b="0" i="1" baseline="30000" dirty="0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000" i="1" dirty="0">
                        <a:latin typeface="Cambria Math"/>
                      </a:rPr>
                      <m:t>&lt;0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.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699099"/>
                <a:ext cx="8991599" cy="2739211"/>
              </a:xfrm>
              <a:prstGeom prst="rect">
                <a:avLst/>
              </a:prstGeom>
              <a:blipFill rotWithShape="1">
                <a:blip r:embed="rId3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764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014326" y="177225"/>
            <a:ext cx="24438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Consistency?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95400"/>
                <a:ext cx="7543800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One can show that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from the algorithm on the previous slide is given by: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1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n-US" i="1" baseline="-25000" dirty="0">
                          <a:latin typeface="Cambria Math"/>
                        </a:rPr>
                        <m:t>𝑀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𝑨</m:t>
                      </m:r>
                      <m:r>
                        <a:rPr lang="en-US" i="1" baseline="-25000" dirty="0" smtClean="0">
                          <a:latin typeface="Cambria Math"/>
                        </a:rPr>
                        <m:t>𝑀</m:t>
                      </m:r>
                      <m:r>
                        <a:rPr lang="en-US" i="1" dirty="0" smtClean="0">
                          <a:latin typeface="Cambria Math"/>
                        </a:rPr>
                        <m:t>−</m:t>
                      </m:r>
                      <m:r>
                        <a:rPr lang="en-US" b="1" i="1" dirty="0" smtClean="0">
                          <a:latin typeface="Cambria Math"/>
                        </a:rPr>
                        <m:t>𝑩</m:t>
                      </m:r>
                      <m:r>
                        <a:rPr lang="en-US" i="1" baseline="-25000" dirty="0" smtClean="0">
                          <a:latin typeface="Cambria Math"/>
                        </a:rPr>
                        <m:t>𝐶</m:t>
                      </m:r>
                      <m:r>
                        <a:rPr lang="en-US" b="1" i="1" dirty="0" smtClean="0">
                          <a:latin typeface="Cambria Math"/>
                        </a:rPr>
                        <m:t>𝑲</m:t>
                      </m:r>
                      <m:r>
                        <a:rPr lang="en-US" i="1" baseline="-25000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400" dirty="0">
                  <a:latin typeface="Calibri" panose="020F0502020204030204" pitchFamily="34" charset="0"/>
                </a:endParaRPr>
              </a:p>
              <a:p>
                <a:r>
                  <a:rPr lang="en-US" sz="400" dirty="0" smtClean="0"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    for a specific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  <m:r>
                      <a:rPr lang="en-US" i="1" baseline="-25000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𝑲</m:t>
                    </m:r>
                    <m:r>
                      <a:rPr lang="en-US" i="1" baseline="-25000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(Kalashnikova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et al. </a:t>
                </a:r>
                <a:r>
                  <a:rPr lang="en-US" dirty="0" smtClean="0">
                    <a:latin typeface="Calibri" panose="020F0502020204030204" pitchFamily="34" charset="0"/>
                  </a:rPr>
                  <a:t>2014).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7543800" cy="1615827"/>
              </a:xfrm>
              <a:prstGeom prst="rect">
                <a:avLst/>
              </a:prstGeom>
              <a:blipFill rotWithShape="1">
                <a:blip r:embed="rId2"/>
                <a:stretch>
                  <a:fillRect l="-566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738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6400800" y="228600"/>
            <a:ext cx="22463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latin typeface="Calibri" panose="020F0502020204030204" pitchFamily="34" charset="0"/>
                <a:ea typeface="ＭＳ Ｐゴシック" charset="0"/>
              </a:rPr>
              <a:t>Motivation</a:t>
            </a:r>
            <a:endParaRPr lang="en-US" sz="3600" dirty="0" smtClean="0">
              <a:solidFill>
                <a:srgbClr val="0000CC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5334000" cy="92333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Despite improved algorithms and powerful supercomputers, </a:t>
            </a:r>
            <a:r>
              <a:rPr lang="en-US" b="1" dirty="0" smtClean="0">
                <a:latin typeface="Calibri" panose="020F0502020204030204" pitchFamily="34" charset="0"/>
              </a:rPr>
              <a:t>“high-fidelity” models</a:t>
            </a:r>
            <a:r>
              <a:rPr lang="en-US" dirty="0" smtClean="0">
                <a:latin typeface="Calibri" panose="020F0502020204030204" pitchFamily="34" charset="0"/>
              </a:rPr>
              <a:t> are often too expensive for use in a design or analysis setting.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2159844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</a:rPr>
              <a:t>Example applications of interest to Sandia that could </a:t>
            </a:r>
          </a:p>
          <a:p>
            <a:r>
              <a:rPr lang="en-US" b="1" i="1" dirty="0" smtClean="0">
                <a:latin typeface="Calibri" panose="020F0502020204030204" pitchFamily="34" charset="0"/>
              </a:rPr>
              <a:t>benefit from ROMs: </a:t>
            </a:r>
          </a:p>
          <a:p>
            <a:endParaRPr lang="en-US" sz="800" b="1" i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014326" y="177225"/>
            <a:ext cx="24438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Consistency?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95400"/>
                <a:ext cx="7543800" cy="3131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One can show that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from the algorithm on the previous slide is given by: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1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n-US" i="1" baseline="-25000" dirty="0">
                          <a:latin typeface="Cambria Math"/>
                        </a:rPr>
                        <m:t>𝑀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𝑨</m:t>
                      </m:r>
                      <m:r>
                        <a:rPr lang="en-US" i="1" baseline="-25000" dirty="0" smtClean="0">
                          <a:latin typeface="Cambria Math"/>
                        </a:rPr>
                        <m:t>𝑀</m:t>
                      </m:r>
                      <m:r>
                        <a:rPr lang="en-US" i="1" dirty="0" smtClean="0">
                          <a:latin typeface="Cambria Math"/>
                        </a:rPr>
                        <m:t>−</m:t>
                      </m:r>
                      <m:r>
                        <a:rPr lang="en-US" b="1" i="1" dirty="0" smtClean="0">
                          <a:latin typeface="Cambria Math"/>
                        </a:rPr>
                        <m:t>𝑩</m:t>
                      </m:r>
                      <m:r>
                        <a:rPr lang="en-US" i="1" baseline="-25000" dirty="0" smtClean="0">
                          <a:latin typeface="Cambria Math"/>
                        </a:rPr>
                        <m:t>𝐶</m:t>
                      </m:r>
                      <m:r>
                        <a:rPr lang="en-US" b="1" i="1" dirty="0" smtClean="0">
                          <a:latin typeface="Cambria Math"/>
                        </a:rPr>
                        <m:t>𝑲</m:t>
                      </m:r>
                      <m:r>
                        <a:rPr lang="en-US" i="1" baseline="-25000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400" dirty="0">
                  <a:latin typeface="Calibri" panose="020F0502020204030204" pitchFamily="34" charset="0"/>
                </a:endParaRPr>
              </a:p>
              <a:p>
                <a:r>
                  <a:rPr lang="en-US" sz="400" dirty="0" smtClean="0"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    for a specific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  <m:r>
                      <a:rPr lang="en-US" i="1" baseline="-25000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𝑲</m:t>
                    </m:r>
                    <m:r>
                      <a:rPr lang="en-US" i="1" baseline="-25000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(Kalashnikova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et al. </a:t>
                </a:r>
                <a:r>
                  <a:rPr lang="en-US" dirty="0" smtClean="0">
                    <a:latin typeface="Calibri" panose="020F0502020204030204" pitchFamily="34" charset="0"/>
                  </a:rPr>
                  <a:t>2014).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Modifying system as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  <m:r>
                      <a:rPr lang="en-US" i="1" baseline="-25000" dirty="0">
                        <a:latin typeface="Cambria Math"/>
                      </a:rPr>
                      <m:t>𝑀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can be viewed as adding a linear “controller” to the system: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i="1" baseline="-2500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        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                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/>
                  <a:t>  </a:t>
                </a:r>
              </a:p>
              <a:p>
                <a:endParaRPr lang="en-US" sz="800" b="1" dirty="0"/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     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𝒖</m:t>
                    </m:r>
                    <m:r>
                      <a:rPr lang="en-US" i="1" baseline="-25000" dirty="0" err="1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)=−</m:t>
                    </m:r>
                    <m:r>
                      <a:rPr lang="en-US" b="1" i="1" dirty="0" err="1">
                        <a:latin typeface="Cambria Math"/>
                      </a:rPr>
                      <m:t>𝑲</m:t>
                    </m:r>
                    <m:r>
                      <a:rPr lang="en-US" i="1" baseline="-25000" dirty="0" err="1">
                        <a:latin typeface="Cambria Math"/>
                      </a:rPr>
                      <m:t>𝐶</m:t>
                    </m:r>
                    <m:r>
                      <a:rPr lang="en-US" b="1" i="1" dirty="0" err="1">
                        <a:latin typeface="Cambria Math"/>
                      </a:rPr>
                      <m:t>𝒙</m:t>
                    </m:r>
                    <m:r>
                      <a:rPr lang="en-US" i="1" baseline="-25000" dirty="0" err="1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7543800" cy="3131627"/>
              </a:xfrm>
              <a:prstGeom prst="rect">
                <a:avLst/>
              </a:prstGeom>
              <a:blipFill rotWithShape="1">
                <a:blip r:embed="rId2"/>
                <a:stretch>
                  <a:fillRect l="-566" t="-975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282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014326" y="177225"/>
            <a:ext cx="24438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Consistency?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95400"/>
                <a:ext cx="754380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One can show that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from the algorithm on the previous slide is given by: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1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n-US" i="1" baseline="-25000" dirty="0">
                          <a:latin typeface="Cambria Math"/>
                        </a:rPr>
                        <m:t>𝑀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𝑨</m:t>
                      </m:r>
                      <m:r>
                        <a:rPr lang="en-US" i="1" baseline="-25000" dirty="0" smtClean="0">
                          <a:latin typeface="Cambria Math"/>
                        </a:rPr>
                        <m:t>𝑀</m:t>
                      </m:r>
                      <m:r>
                        <a:rPr lang="en-US" i="1" dirty="0" smtClean="0">
                          <a:latin typeface="Cambria Math"/>
                        </a:rPr>
                        <m:t>−</m:t>
                      </m:r>
                      <m:r>
                        <a:rPr lang="en-US" b="1" i="1" dirty="0" smtClean="0">
                          <a:latin typeface="Cambria Math"/>
                        </a:rPr>
                        <m:t>𝑩</m:t>
                      </m:r>
                      <m:r>
                        <a:rPr lang="en-US" i="1" baseline="-25000" dirty="0" smtClean="0">
                          <a:latin typeface="Cambria Math"/>
                        </a:rPr>
                        <m:t>𝐶</m:t>
                      </m:r>
                      <m:r>
                        <a:rPr lang="en-US" b="1" i="1" dirty="0" smtClean="0">
                          <a:latin typeface="Cambria Math"/>
                        </a:rPr>
                        <m:t>𝑲</m:t>
                      </m:r>
                      <m:r>
                        <a:rPr lang="en-US" i="1" baseline="-25000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400" dirty="0">
                  <a:latin typeface="Calibri" panose="020F0502020204030204" pitchFamily="34" charset="0"/>
                </a:endParaRPr>
              </a:p>
              <a:p>
                <a:r>
                  <a:rPr lang="en-US" sz="400" dirty="0" smtClean="0"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    for a specific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  <m:r>
                      <a:rPr lang="en-US" i="1" baseline="-25000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𝑲</m:t>
                    </m:r>
                    <m:r>
                      <a:rPr lang="en-US" i="1" baseline="-25000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(Kalashnikova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et al. </a:t>
                </a:r>
                <a:r>
                  <a:rPr lang="en-US" dirty="0" smtClean="0">
                    <a:latin typeface="Calibri" panose="020F0502020204030204" pitchFamily="34" charset="0"/>
                  </a:rPr>
                  <a:t>2014).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Modifying system as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  <m:r>
                      <a:rPr lang="en-US" i="1" baseline="-25000" dirty="0">
                        <a:latin typeface="Cambria Math"/>
                      </a:rPr>
                      <m:t>𝑀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can be viewed as adding a linear “controller” to the system: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i="1" baseline="-2500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        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                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/>
                  <a:t>  </a:t>
                </a:r>
              </a:p>
              <a:p>
                <a:endParaRPr lang="en-US" sz="800" b="1" dirty="0"/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     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𝒖</m:t>
                    </m:r>
                    <m:r>
                      <a:rPr lang="en-US" i="1" baseline="-25000" dirty="0" err="1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)=−</m:t>
                    </m:r>
                    <m:r>
                      <a:rPr lang="en-US" b="1" i="1" dirty="0" err="1">
                        <a:latin typeface="Cambria Math"/>
                      </a:rPr>
                      <m:t>𝑲</m:t>
                    </m:r>
                    <m:r>
                      <a:rPr lang="en-US" i="1" baseline="-25000" dirty="0" err="1">
                        <a:latin typeface="Cambria Math"/>
                      </a:rPr>
                      <m:t>𝐶</m:t>
                    </m:r>
                    <m:r>
                      <a:rPr lang="en-US" b="1" i="1" dirty="0" err="1">
                        <a:latin typeface="Cambria Math"/>
                      </a:rPr>
                      <m:t>𝒙</m:t>
                    </m:r>
                    <m:r>
                      <a:rPr lang="en-US" i="1" baseline="-25000" dirty="0" err="1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 Approach does yield an inconsistent ROM, but one that can nonetheless be accurate.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7543800" cy="4516621"/>
              </a:xfrm>
              <a:prstGeom prst="rect">
                <a:avLst/>
              </a:prstGeom>
              <a:blipFill rotWithShape="1">
                <a:blip r:embed="rId2"/>
                <a:stretch>
                  <a:fillRect l="-566" t="-676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443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014326" y="177225"/>
            <a:ext cx="24438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Consistency?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95400"/>
                <a:ext cx="754380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One can show that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from the algorithm on the previous slide is given by: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1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n-US" i="1" baseline="-25000" dirty="0">
                          <a:latin typeface="Cambria Math"/>
                        </a:rPr>
                        <m:t>𝑀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𝑨</m:t>
                      </m:r>
                      <m:r>
                        <a:rPr lang="en-US" i="1" baseline="-25000" dirty="0" smtClean="0">
                          <a:latin typeface="Cambria Math"/>
                        </a:rPr>
                        <m:t>𝑀</m:t>
                      </m:r>
                      <m:r>
                        <a:rPr lang="en-US" i="1" dirty="0" smtClean="0">
                          <a:latin typeface="Cambria Math"/>
                        </a:rPr>
                        <m:t>−</m:t>
                      </m:r>
                      <m:r>
                        <a:rPr lang="en-US" b="1" i="1" dirty="0" smtClean="0">
                          <a:latin typeface="Cambria Math"/>
                        </a:rPr>
                        <m:t>𝑩</m:t>
                      </m:r>
                      <m:r>
                        <a:rPr lang="en-US" i="1" baseline="-25000" dirty="0" smtClean="0">
                          <a:latin typeface="Cambria Math"/>
                        </a:rPr>
                        <m:t>𝐶</m:t>
                      </m:r>
                      <m:r>
                        <a:rPr lang="en-US" b="1" i="1" dirty="0" smtClean="0">
                          <a:latin typeface="Cambria Math"/>
                        </a:rPr>
                        <m:t>𝑲</m:t>
                      </m:r>
                      <m:r>
                        <a:rPr lang="en-US" i="1" baseline="-25000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400" dirty="0">
                  <a:latin typeface="Calibri" panose="020F0502020204030204" pitchFamily="34" charset="0"/>
                </a:endParaRPr>
              </a:p>
              <a:p>
                <a:r>
                  <a:rPr lang="en-US" sz="400" dirty="0" smtClean="0"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    for a specific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  <m:r>
                      <a:rPr lang="en-US" i="1" baseline="-25000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𝑲</m:t>
                    </m:r>
                    <m:r>
                      <a:rPr lang="en-US" i="1" baseline="-25000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(Kalashnikova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et al. </a:t>
                </a:r>
                <a:r>
                  <a:rPr lang="en-US" dirty="0" smtClean="0">
                    <a:latin typeface="Calibri" panose="020F0502020204030204" pitchFamily="34" charset="0"/>
                  </a:rPr>
                  <a:t>2014).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Modifying system as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  <m:r>
                      <a:rPr lang="en-US" i="1" baseline="-25000" dirty="0">
                        <a:latin typeface="Cambria Math"/>
                      </a:rPr>
                      <m:t>𝑀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can be viewed as adding a linear “controller” to the system: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i="1" baseline="-2500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        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                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/>
                  <a:t>  </a:t>
                </a:r>
              </a:p>
              <a:p>
                <a:endParaRPr lang="en-US" sz="800" b="1" dirty="0"/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     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𝒖</m:t>
                    </m:r>
                    <m:r>
                      <a:rPr lang="en-US" i="1" baseline="-25000" dirty="0" err="1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)=−</m:t>
                    </m:r>
                    <m:r>
                      <a:rPr lang="en-US" b="1" i="1" dirty="0" err="1">
                        <a:latin typeface="Cambria Math"/>
                      </a:rPr>
                      <m:t>𝑲</m:t>
                    </m:r>
                    <m:r>
                      <a:rPr lang="en-US" i="1" baseline="-25000" dirty="0" err="1">
                        <a:latin typeface="Cambria Math"/>
                      </a:rPr>
                      <m:t>𝐶</m:t>
                    </m:r>
                    <m:r>
                      <a:rPr lang="en-US" b="1" i="1" dirty="0" err="1">
                        <a:latin typeface="Cambria Math"/>
                      </a:rPr>
                      <m:t>𝒙</m:t>
                    </m:r>
                    <m:r>
                      <a:rPr lang="en-US" i="1" baseline="-25000" dirty="0" err="1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 Approach does yield an inconsistent ROM, but one that can nonetheless be accurate.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7543800" cy="4516621"/>
              </a:xfrm>
              <a:prstGeom prst="rect">
                <a:avLst/>
              </a:prstGeom>
              <a:blipFill rotWithShape="1">
                <a:blip r:embed="rId2"/>
                <a:stretch>
                  <a:fillRect l="-566" t="-676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05000" y="5105400"/>
            <a:ext cx="4800600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Ongoing work is to formulate </a:t>
            </a:r>
            <a:r>
              <a:rPr lang="en-US" sz="2000" dirty="0" smtClean="0">
                <a:latin typeface="Calibri" panose="020F0502020204030204" pitchFamily="34" charset="0"/>
              </a:rPr>
              <a:t>ROM stabilization approaches </a:t>
            </a:r>
            <a:r>
              <a:rPr lang="en-US" sz="2000" dirty="0">
                <a:latin typeface="Calibri" panose="020F0502020204030204" pitchFamily="34" charset="0"/>
              </a:rPr>
              <a:t>that maintain </a:t>
            </a:r>
            <a:r>
              <a:rPr lang="en-US" sz="2000" dirty="0" smtClean="0">
                <a:latin typeface="Calibri" panose="020F0502020204030204" pitchFamily="34" charset="0"/>
              </a:rPr>
              <a:t>consistency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(last slide)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43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57450" y="38100"/>
            <a:ext cx="61444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Numerical Results #1: International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Space Station (ISS) Benchmark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5140404"/>
                <a:ext cx="93726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FOM: structural model of component 1r of the International Space Station (ISS). 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b="1" i="1" dirty="0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latin typeface="Cambria Math"/>
                      </a:rPr>
                      <m:t>𝑪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matrices defining FOM downloaded from NICONET ROM benchmark repository*.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ea typeface="Cambria Math"/>
                  </a:rPr>
                  <a:t>No inputs (unforced)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/>
                  </a:rPr>
                  <a:t> 1 </a:t>
                </a:r>
                <a:r>
                  <a:rPr lang="en-US" dirty="0" smtClean="0">
                    <a:latin typeface="Calibri" panose="020F0502020204030204" pitchFamily="34" charset="0"/>
                    <a:ea typeface="Cambria Math"/>
                  </a:rPr>
                  <a:t>output</a:t>
                </a:r>
                <a:r>
                  <a:rPr lang="en-US" dirty="0" smtClean="0">
                    <a:latin typeface="Calibri" panose="020F0502020204030204" pitchFamily="34" charset="0"/>
                  </a:rPr>
                  <a:t>; FOM is stable.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40404"/>
                <a:ext cx="9372600" cy="1107996"/>
              </a:xfrm>
              <a:prstGeom prst="rect">
                <a:avLst/>
              </a:prstGeom>
              <a:blipFill rotWithShape="1">
                <a:blip r:embed="rId2"/>
                <a:stretch>
                  <a:fillRect l="-455" t="-2747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664205" cy="374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133600" y="1828800"/>
            <a:ext cx="533400" cy="3048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676400" y="1828800"/>
            <a:ext cx="4572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780401"/>
            <a:ext cx="114300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Component 1r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701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*</a:t>
            </a:r>
            <a:r>
              <a:rPr lang="en-US" sz="1400" dirty="0" smtClean="0">
                <a:latin typeface="Calibri" panose="020F0502020204030204" pitchFamily="34" charset="0"/>
              </a:rPr>
              <a:t>NICONET ROM benchmark repository: </a:t>
            </a:r>
            <a:r>
              <a:rPr lang="en-US" sz="1400" dirty="0" smtClean="0">
                <a:latin typeface="Calibri" panose="020F0502020204030204" pitchFamily="34" charset="0"/>
                <a:hlinkClick r:id="rId4"/>
              </a:rPr>
              <a:t> www.icm.tu-bs.de/NICONET/benchmodred.html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5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8300"/>
            <a:ext cx="4343067" cy="3257300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05000" y="76200"/>
            <a:ext cx="64433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Numerical Results #1 : ISS Benchmark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1143000"/>
                <a:ext cx="92202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=20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POD/Galerkin ROM constructed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𝐾</m:t>
                    </m:r>
                    <m:r>
                      <a:rPr lang="en-US" i="1" dirty="0">
                        <a:latin typeface="Cambria Math"/>
                      </a:rPr>
                      <m:t>=2000 </m:t>
                    </m:r>
                    <m:r>
                      <a:rPr lang="en-US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snapshots up to time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=0.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1</a:t>
                </a:r>
                <a:r>
                  <a:rPr lang="en-US" dirty="0">
                    <a:latin typeface="Calibri" panose="020F0502020204030204" pitchFamily="34" charset="0"/>
                  </a:rPr>
                  <a:t>.  </a:t>
                </a:r>
              </a:p>
              <a:p>
                <a:endParaRPr lang="en-US" sz="400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=20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POD/Galerkin ROM has 4 unstable eigenvalues: 2 real, 2 complex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1"/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Two options for ROM stabilization optimization problem: </a:t>
                </a:r>
              </a:p>
              <a:p>
                <a:pPr lvl="1"/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2"/>
                <a:r>
                  <a:rPr lang="en-US" b="1" i="1" dirty="0" smtClean="0">
                    <a:latin typeface="Calibri" panose="020F0502020204030204" pitchFamily="34" charset="0"/>
                  </a:rPr>
                  <a:t>Option 1:</a:t>
                </a:r>
                <a:r>
                  <a:rPr lang="en-US" i="1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s.t.</a:t>
                </a:r>
                <a:r>
                  <a:rPr lang="en-US" dirty="0" smtClean="0">
                    <a:latin typeface="Calibri" panose="020F0502020204030204" pitchFamily="34" charset="0"/>
                  </a:rPr>
                  <a:t> the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 dirty="0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2"/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lvl="2"/>
                <a:r>
                  <a:rPr lang="en-US" b="1" i="1" dirty="0" smtClean="0">
                    <a:latin typeface="Calibri" panose="020F0502020204030204" pitchFamily="34" charset="0"/>
                  </a:rPr>
                  <a:t>Option 2:</a:t>
                </a:r>
                <a:r>
                  <a:rPr lang="en-US" dirty="0" smtClean="0">
                    <a:latin typeface="Calibri" panose="020F0502020204030204" pitchFamily="34" charset="0"/>
                  </a:rPr>
                  <a:t> Solve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ℂ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</a:t>
                </a:r>
                <a:r>
                  <a:rPr lang="en-US" dirty="0">
                    <a:latin typeface="Calibri" panose="020F0502020204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</a:t>
                </a:r>
                <a:r>
                  <a:rPr lang="en-US" dirty="0">
                    <a:latin typeface="Calibri" panose="020F0502020204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 s.t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.</a:t>
                </a:r>
                <a:r>
                  <a:rPr lang="en-US" dirty="0" smtClean="0">
                    <a:latin typeface="Calibri" panose="020F0502020204030204" pitchFamily="34" charset="0"/>
                  </a:rPr>
                  <a:t> the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 dirty="0">
                        <a:latin typeface="Cambria Math"/>
                      </a:rPr>
                      <m:t>&lt;0</m:t>
                    </m:r>
                    <m:r>
                      <a:rPr lang="en-US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latin typeface="Calibri" panose="020F0502020204030204" pitchFamily="34" charset="0"/>
                </a:endParaRPr>
              </a:p>
              <a:p>
                <a:pPr lvl="2"/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Initial guess for </a:t>
                </a:r>
                <a:r>
                  <a:rPr lang="en-US" dirty="0" err="1" smtClean="0">
                    <a:latin typeface="MingLiU" panose="02020509000000000000" pitchFamily="49" charset="-120"/>
                    <a:ea typeface="MingLiU" panose="02020509000000000000" pitchFamily="49" charset="-120"/>
                  </a:rPr>
                  <a:t>fmincon</a:t>
                </a:r>
                <a:r>
                  <a:rPr lang="en-US" dirty="0">
                    <a:latin typeface="MingLiU" panose="02020509000000000000" pitchFamily="49" charset="-120"/>
                    <a:ea typeface="MingLiU" panose="02020509000000000000" pitchFamily="49" charset="-12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interior point method: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43000"/>
                <a:ext cx="9220200" cy="2585323"/>
              </a:xfrm>
              <a:prstGeom prst="rect">
                <a:avLst/>
              </a:prstGeom>
              <a:blipFill rotWithShape="1">
                <a:blip r:embed="rId3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9118404"/>
                  </p:ext>
                </p:extLst>
              </p:nvPr>
            </p:nvGraphicFramePr>
            <p:xfrm>
              <a:off x="4976749" y="3840874"/>
              <a:ext cx="3938651" cy="25599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9851"/>
                    <a:gridCol w="1828800"/>
                  </a:tblGrid>
                  <a:tr h="13208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b="1" dirty="0" smtClean="0"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b="1" dirty="0" smtClean="0">
                              <a:latin typeface="Calibri" panose="020F0502020204030204" pitchFamily="34" charset="0"/>
                            </a:rPr>
                            <a:t>ROM</a:t>
                          </a:r>
                          <a:endParaRPr lang="en-US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1400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𝐾</m:t>
                                            </m:r>
                                          </m:sup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30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/>
                                                  </a:rPr>
                                                  <m:t> −</m:t>
                                                </m:r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-25000" smtClean="0">
                                                    <a:latin typeface="Cambria Math"/>
                                                  </a:rPr>
                                                  <m:t>𝑀</m:t>
                                                </m:r>
                                                <m:r>
                                                  <a:rPr lang="en-US" sz="1400" b="0" i="1" baseline="30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sz="1400" b="0" i="1" baseline="-2500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nary>
                                        <m:r>
                                          <a:rPr lang="en-US" sz="1400" b="0" i="1" baseline="3000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1400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𝐾</m:t>
                                            </m:r>
                                          </m:sup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-25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sz="1400" b="0" i="1" baseline="-2500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nary>
                                        <m:r>
                                          <a:rPr lang="en-US" sz="1400" b="0" i="1" baseline="3000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Calibri" panose="020F0502020204030204" pitchFamily="34" charset="0"/>
                            </a:rPr>
                            <a:t>Unstabilized</a:t>
                          </a:r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 POD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1737.8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Optimization Stabilized POD (Real Poles)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0.0259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Optimization Stabilized POD (Complex-Conjugate Poles)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mbria Math" pitchFamily="18" charset="0"/>
                              <a:cs typeface="+mn-cs"/>
                            </a:rPr>
                            <a:t>0.0252</a:t>
                          </a:r>
                          <a:b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mbria Math" pitchFamily="18" charset="0"/>
                              <a:cs typeface="+mn-cs"/>
                            </a:rPr>
                          </a:b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9118404"/>
                  </p:ext>
                </p:extLst>
              </p:nvPr>
            </p:nvGraphicFramePr>
            <p:xfrm>
              <a:off x="4976749" y="3840874"/>
              <a:ext cx="3938651" cy="25599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9851"/>
                    <a:gridCol w="1828800"/>
                  </a:tblGrid>
                  <a:tr h="990346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b="1" dirty="0" smtClean="0"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b="1" dirty="0" smtClean="0">
                              <a:latin typeface="Calibri" panose="020F0502020204030204" pitchFamily="34" charset="0"/>
                            </a:rPr>
                            <a:t>ROM</a:t>
                          </a:r>
                          <a:endParaRPr lang="en-US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5667" b="-165432"/>
                          </a:stretch>
                        </a:blipFill>
                      </a:tcPr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Calibri" panose="020F0502020204030204" pitchFamily="34" charset="0"/>
                            </a:rPr>
                            <a:t>Unstabilized</a:t>
                          </a:r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 POD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1737.8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Optimization Stabilized POD (Real Poles)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0.0259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Optimization Stabilized POD (Complex-Conjugate Poles)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mbria Math" pitchFamily="18" charset="0"/>
                              <a:cs typeface="+mn-cs"/>
                            </a:rPr>
                            <a:t>0.0252</a:t>
                          </a:r>
                          <a:b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mbria Math" pitchFamily="18" charset="0"/>
                              <a:cs typeface="+mn-cs"/>
                            </a:rPr>
                          </a:b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2713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0"/>
            <a:ext cx="65994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Numerical Results #2: Electrostatically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Actuated Beam Benchmark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295400"/>
                <a:ext cx="5410200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FOM = 1D model of electrostatically actuated beam.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Application of model: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microelectromechanical</a:t>
                </a:r>
                <a:r>
                  <a:rPr lang="en-US" dirty="0" smtClean="0">
                    <a:latin typeface="Calibri" panose="020F0502020204030204" pitchFamily="34" charset="0"/>
                  </a:rPr>
                  <a:t> systems (MEMS) devices such as electromechanical radio frequency (RF) filters.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1 input corresponding to periodic on/off switching, 1 output, initial condition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dirty="0" smtClean="0">
                        <a:latin typeface="Cambria Math"/>
                      </a:rPr>
                      <m:t>(0)=</m:t>
                    </m:r>
                    <m:r>
                      <a:rPr lang="en-US" b="1" i="1" dirty="0" smtClean="0">
                        <a:latin typeface="Cambria Math"/>
                      </a:rPr>
                      <m:t>𝟎</m:t>
                    </m:r>
                    <m:r>
                      <a:rPr lang="en-US" i="1" baseline="-25000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Second order linear semi-discrete system of the form: 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𝑴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acc>
                        <m:accPr>
                          <m:chr m:val="̇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𝑲𝒙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𝑩𝒖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latin typeface="Calibri" panose="020F0502020204030204" pitchFamily="34" charset="0"/>
                </a:endParaRPr>
              </a:p>
              <a:p>
                <a:r>
                  <a:rPr lang="en-US" b="0" dirty="0" smtClean="0">
                    <a:latin typeface="Calibri" panose="020F0502020204030204" pitchFamily="34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𝑪𝒙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 smtClean="0">
                  <a:latin typeface="Calibri" panose="020F0502020204030204" pitchFamily="34" charset="0"/>
                </a:endParaRPr>
              </a:p>
              <a:p>
                <a:endParaRPr lang="en-US" sz="800" b="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𝑬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𝑲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specifying the problem downloaded from the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Oberwolfach</a:t>
                </a:r>
                <a:r>
                  <a:rPr lang="en-US" dirty="0" smtClean="0">
                    <a:latin typeface="Calibri" panose="020F0502020204030204" pitchFamily="34" charset="0"/>
                  </a:rPr>
                  <a:t> ROM      repository*. 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2</a:t>
                </a:r>
                <a:r>
                  <a:rPr lang="en-US" baseline="30000" dirty="0" smtClean="0">
                    <a:latin typeface="Calibri" panose="020F0502020204030204" pitchFamily="34" charset="0"/>
                  </a:rPr>
                  <a:t>nd</a:t>
                </a:r>
                <a:r>
                  <a:rPr lang="en-US" dirty="0" smtClean="0">
                    <a:latin typeface="Calibri" panose="020F0502020204030204" pitchFamily="34" charset="0"/>
                  </a:rPr>
                  <a:t> order linear system re-written as 1</a:t>
                </a:r>
                <a:r>
                  <a:rPr lang="en-US" baseline="30000" dirty="0" smtClean="0">
                    <a:latin typeface="Calibri" panose="020F0502020204030204" pitchFamily="34" charset="0"/>
                  </a:rPr>
                  <a:t>st</a:t>
                </a:r>
                <a:r>
                  <a:rPr lang="en-US" dirty="0" smtClean="0">
                    <a:latin typeface="Calibri" panose="020F0502020204030204" pitchFamily="34" charset="0"/>
                  </a:rPr>
                  <a:t> order LTI system for purpose of analysis/model reduction.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5410200" cy="5109091"/>
              </a:xfrm>
              <a:prstGeom prst="rect">
                <a:avLst/>
              </a:prstGeom>
              <a:blipFill rotWithShape="1">
                <a:blip r:embed="rId2"/>
                <a:stretch>
                  <a:fillRect l="-676" t="-597" r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505200"/>
            <a:ext cx="2971800" cy="222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524000"/>
            <a:ext cx="3181350" cy="142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5867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FOM is stable.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474023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*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Oberwolfach</a:t>
            </a:r>
            <a:r>
              <a:rPr lang="en-US" sz="1400" dirty="0">
                <a:latin typeface="Calibri" panose="020F0502020204030204" pitchFamily="34" charset="0"/>
              </a:rPr>
              <a:t> ROM benchmark repository: </a:t>
            </a:r>
            <a:r>
              <a:rPr lang="en-US" sz="1400" dirty="0">
                <a:latin typeface="Calibri" panose="020F0502020204030204" pitchFamily="34" charset="0"/>
                <a:hlinkClick r:id="rId5"/>
              </a:rPr>
              <a:t>http://simulation.uni-freiburg.de/downloads/benchmark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21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4567381" cy="3425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1143000"/>
                <a:ext cx="9144000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=17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POD/Galerkin ROM constructed </a:t>
                </a:r>
                <a:r>
                  <a:rPr lang="en-US" dirty="0">
                    <a:latin typeface="Calibri" panose="020F0502020204030204" pitchFamily="34" charset="0"/>
                  </a:rPr>
                  <a:t>f</a:t>
                </a:r>
                <a:r>
                  <a:rPr lang="en-US" dirty="0" smtClean="0">
                    <a:latin typeface="Calibri" panose="020F0502020204030204" pitchFamily="34" charset="0"/>
                  </a:rPr>
                  <a:t>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latin typeface="Cambria Math"/>
                      </a:rPr>
                      <m:t>=1000 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snapshots up to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=0.05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  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=17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POD/Galerkin ROM has </a:t>
                </a:r>
                <a:r>
                  <a:rPr lang="en-US" dirty="0">
                    <a:latin typeface="Calibri" panose="020F0502020204030204" pitchFamily="34" charset="0"/>
                  </a:rPr>
                  <a:t>4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u</a:t>
                </a:r>
                <a:r>
                  <a:rPr lang="en-US" dirty="0" smtClean="0">
                    <a:latin typeface="Calibri" panose="020F0502020204030204" pitchFamily="34" charset="0"/>
                  </a:rPr>
                  <a:t>nstable eigenvalues (all real).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Two options for ROM stabilization optimization problem: 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lvl="2"/>
                <a:r>
                  <a:rPr lang="en-US" b="1" i="1" dirty="0">
                    <a:latin typeface="Calibri" panose="020F0502020204030204" pitchFamily="34" charset="0"/>
                  </a:rPr>
                  <a:t>Option 1:</a:t>
                </a:r>
                <a:r>
                  <a:rPr lang="en-US" i="1" dirty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</a:rPr>
                  <a:t>s.t.</a:t>
                </a:r>
                <a:r>
                  <a:rPr lang="en-US" dirty="0">
                    <a:latin typeface="Calibri" panose="020F0502020204030204" pitchFamily="34" charset="0"/>
                  </a:rPr>
                  <a:t> the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 dirty="0">
                        <a:latin typeface="Cambria Math"/>
                      </a:rPr>
                      <m:t>&lt;0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</a:t>
                </a:r>
              </a:p>
              <a:p>
                <a:pPr lvl="2"/>
                <a:endParaRPr lang="en-US" sz="400" dirty="0">
                  <a:latin typeface="Calibri" panose="020F0502020204030204" pitchFamily="34" charset="0"/>
                </a:endParaRPr>
              </a:p>
              <a:p>
                <a:pPr lvl="2"/>
                <a:r>
                  <a:rPr lang="en-US" b="1" i="1" dirty="0">
                    <a:latin typeface="Calibri" panose="020F0502020204030204" pitchFamily="34" charset="0"/>
                  </a:rPr>
                  <a:t>Option 2:</a:t>
                </a:r>
                <a:r>
                  <a:rPr lang="en-US" dirty="0">
                    <a:latin typeface="Calibri" panose="020F0502020204030204" pitchFamily="34" charset="0"/>
                  </a:rPr>
                  <a:t> Solve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</a:t>
                </a:r>
                <a:r>
                  <a:rPr lang="en-US" dirty="0">
                    <a:latin typeface="Calibri" panose="020F0502020204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ℂ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 s.t</a:t>
                </a:r>
                <a:r>
                  <a:rPr lang="en-US" dirty="0" err="1">
                    <a:latin typeface="Calibri" panose="020F0502020204030204" pitchFamily="34" charset="0"/>
                  </a:rPr>
                  <a:t>.</a:t>
                </a:r>
                <a:r>
                  <a:rPr lang="en-US" dirty="0">
                    <a:latin typeface="Calibri" panose="020F0502020204030204" pitchFamily="34" charset="0"/>
                  </a:rPr>
                  <a:t> the constraint </a:t>
                </a:r>
                <a:endParaRPr lang="en-US" dirty="0" smtClean="0">
                  <a:latin typeface="Calibri" panose="020F0502020204030204" pitchFamily="34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i="1" baseline="-2500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i="1" baseline="-2500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i="1" dirty="0">
                          <a:latin typeface="Cambria Math"/>
                        </a:rPr>
                        <m:t>&lt;0</m:t>
                      </m:r>
                      <m:r>
                        <a:rPr lang="en-US" b="0" i="0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</a:endParaRPr>
              </a:p>
              <a:p>
                <a:pPr lvl="2"/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Initial guess for </a:t>
                </a:r>
                <a:r>
                  <a:rPr lang="en-US" dirty="0" err="1">
                    <a:latin typeface="MingLiU" panose="02020509000000000000" pitchFamily="49" charset="-120"/>
                    <a:ea typeface="MingLiU" panose="02020509000000000000" pitchFamily="49" charset="-120"/>
                  </a:rPr>
                  <a:t>fmincon</a:t>
                </a:r>
                <a:r>
                  <a:rPr lang="en-US" dirty="0">
                    <a:latin typeface="Calibri" panose="020F0502020204030204" pitchFamily="34" charset="0"/>
                  </a:rPr>
                  <a:t> interior point method: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=−1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</a:t>
                </a:r>
              </a:p>
              <a:p>
                <a:pPr lvl="2"/>
                <a:endParaRPr lang="en-US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43000"/>
                <a:ext cx="9144000" cy="2739211"/>
              </a:xfrm>
              <a:prstGeom prst="rect">
                <a:avLst/>
              </a:prstGeom>
              <a:blipFill rotWithShape="1">
                <a:blip r:embed="rId3"/>
                <a:stretch>
                  <a:fillRect l="-467" t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88564"/>
                  </p:ext>
                </p:extLst>
              </p:nvPr>
            </p:nvGraphicFramePr>
            <p:xfrm>
              <a:off x="4686300" y="3749574"/>
              <a:ext cx="3938651" cy="28798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9851"/>
                    <a:gridCol w="1828800"/>
                  </a:tblGrid>
                  <a:tr h="13208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b="1" dirty="0" smtClean="0"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b="1" dirty="0" smtClean="0">
                              <a:latin typeface="Calibri" panose="020F0502020204030204" pitchFamily="34" charset="0"/>
                            </a:rPr>
                            <a:t>ROM</a:t>
                          </a:r>
                          <a:endParaRPr lang="en-US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1400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𝐾</m:t>
                                            </m:r>
                                          </m:sup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30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/>
                                                  </a:rPr>
                                                  <m:t> −</m:t>
                                                </m:r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-25000" smtClean="0">
                                                    <a:latin typeface="Cambria Math"/>
                                                  </a:rPr>
                                                  <m:t>𝑀</m:t>
                                                </m:r>
                                                <m:r>
                                                  <a:rPr lang="en-US" sz="1400" b="0" i="1" baseline="30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sz="1400" b="0" i="1" baseline="-2500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nary>
                                        <m:r>
                                          <a:rPr lang="en-US" sz="1400" b="0" i="1" baseline="3000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1400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𝐾</m:t>
                                            </m:r>
                                          </m:sup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-25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sz="1400" b="0" i="1" baseline="-2500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nary>
                                        <m:r>
                                          <a:rPr lang="en-US" sz="1400" b="0" i="1" baseline="3000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Calibri" panose="020F0502020204030204" pitchFamily="34" charset="0"/>
                            </a:rPr>
                            <a:t>Unstabilized</a:t>
                          </a:r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 POD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𝑁𝑎𝑁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Optimization Stabilized POD (Real Poles)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mbria Math" pitchFamily="18" charset="0"/>
                              <a:cs typeface="+mn-cs"/>
                            </a:rPr>
                            <a:t>0.0194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Optimization Stabilized POD (Complex-Conjugate Poles)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mbria Math" pitchFamily="18" charset="0"/>
                              <a:cs typeface="+mn-cs"/>
                            </a:rPr>
                            <a:t>0.0205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Balanced Truncation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  <a:cs typeface="+mn-cs"/>
                                  </a:rPr>
                                  <m:t>1.37</m:t>
                                </m:r>
                                <m:r>
                                  <a:rPr lang="en-US" sz="1400" i="1" kern="12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  <a:cs typeface="+mn-cs"/>
                                  </a:rPr>
                                  <m:t>𝑒</m:t>
                                </m:r>
                                <m:r>
                                  <a:rPr lang="en-US" sz="1400" i="1" kern="12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  <a:cs typeface="+mn-cs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88564"/>
                  </p:ext>
                </p:extLst>
              </p:nvPr>
            </p:nvGraphicFramePr>
            <p:xfrm>
              <a:off x="4686300" y="3749574"/>
              <a:ext cx="3938651" cy="28798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9851"/>
                    <a:gridCol w="1828800"/>
                  </a:tblGrid>
                  <a:tr h="990346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b="1" dirty="0" smtClean="0"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b="1" dirty="0" smtClean="0">
                              <a:latin typeface="Calibri" panose="020F0502020204030204" pitchFamily="34" charset="0"/>
                            </a:rPr>
                            <a:t>ROM</a:t>
                          </a:r>
                          <a:endParaRPr lang="en-US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5667" b="-194479"/>
                          </a:stretch>
                        </a:blipFill>
                      </a:tcPr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Calibri" panose="020F0502020204030204" pitchFamily="34" charset="0"/>
                            </a:rPr>
                            <a:t>Unstabilized</a:t>
                          </a:r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 POD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5667" t="-313462" b="-50961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Optimization Stabilized POD (Real Poles)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mbria Math" pitchFamily="18" charset="0"/>
                              <a:cs typeface="+mn-cs"/>
                            </a:rPr>
                            <a:t>0.0194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Optimization Stabilized POD (Complex-Conjugate Poles)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mbria Math" pitchFamily="18" charset="0"/>
                              <a:cs typeface="+mn-cs"/>
                            </a:rPr>
                            <a:t>0.0205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Balanced Truncation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5667" t="-792453" b="-132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43599" y="0"/>
            <a:ext cx="67480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Numerical Results #2: Electrostatically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Actuated Beam Benchmark (continued)</a:t>
            </a:r>
          </a:p>
        </p:txBody>
      </p:sp>
    </p:spTree>
    <p:extLst>
      <p:ext uri="{BB962C8B-B14F-4D97-AF65-F5344CB8AC3E}">
        <p14:creationId xmlns:p14="http://schemas.microsoft.com/office/powerpoint/2010/main" val="2710240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87232" y="-86618"/>
            <a:ext cx="69519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Ongoing Work: ROM Stabilization for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Nonlinear Problems (with M. Balajewicz)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4" y="1371600"/>
                <a:ext cx="8982075" cy="160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Development of ROM stabilization approach for nonlinear systems of the form: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𝑳𝒂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…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>
                  <a:latin typeface="Calibri" panose="020F0502020204030204" pitchFamily="34" charset="0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     (e.g.,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𝜍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-form of compressible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Navier</a:t>
                </a:r>
                <a:r>
                  <a:rPr lang="en-US" dirty="0" smtClean="0">
                    <a:latin typeface="Calibri" panose="020F0502020204030204" pitchFamily="34" charset="0"/>
                  </a:rPr>
                  <a:t>-Stokes equations).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i="1" u="sng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371600"/>
                <a:ext cx="8982075" cy="1605311"/>
              </a:xfrm>
              <a:prstGeom prst="rect">
                <a:avLst/>
              </a:prstGeom>
              <a:blipFill rotWithShape="1">
                <a:blip r:embed="rId3"/>
                <a:stretch>
                  <a:fillRect l="-475" t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6201" y="990600"/>
            <a:ext cx="8991599" cy="33086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latin typeface="Calibri" panose="020F0502020204030204" pitchFamily="34" charset="0"/>
              </a:rPr>
              <a:t>Stabilization &amp; </a:t>
            </a:r>
            <a:r>
              <a:rPr lang="en-US" sz="1550" dirty="0" smtClean="0">
                <a:latin typeface="Calibri" panose="020F0502020204030204" pitchFamily="34" charset="0"/>
              </a:rPr>
              <a:t>enhancement</a:t>
            </a:r>
            <a:r>
              <a:rPr lang="en-US" sz="1550" dirty="0" smtClean="0">
                <a:latin typeface="Calibri" panose="020F0502020204030204" pitchFamily="34" charset="0"/>
              </a:rPr>
              <a:t> </a:t>
            </a:r>
            <a:r>
              <a:rPr lang="en-US" sz="1550" dirty="0" smtClean="0">
                <a:latin typeface="Calibri" panose="020F0502020204030204" pitchFamily="34" charset="0"/>
              </a:rPr>
              <a:t>of projection-based ROMs via minimal </a:t>
            </a:r>
            <a:r>
              <a:rPr lang="en-US" sz="1550" dirty="0">
                <a:latin typeface="Calibri" panose="020F0502020204030204" pitchFamily="34" charset="0"/>
              </a:rPr>
              <a:t>s</a:t>
            </a:r>
            <a:r>
              <a:rPr lang="en-US" sz="1550" dirty="0" smtClean="0">
                <a:latin typeface="Calibri" panose="020F0502020204030204" pitchFamily="34" charset="0"/>
              </a:rPr>
              <a:t>ubspace </a:t>
            </a:r>
            <a:r>
              <a:rPr lang="en-US" sz="1550" dirty="0">
                <a:latin typeface="Calibri" panose="020F0502020204030204" pitchFamily="34" charset="0"/>
              </a:rPr>
              <a:t>r</a:t>
            </a:r>
            <a:r>
              <a:rPr lang="en-US" sz="1550" dirty="0" smtClean="0">
                <a:latin typeface="Calibri" panose="020F0502020204030204" pitchFamily="34" charset="0"/>
              </a:rPr>
              <a:t>otation on the </a:t>
            </a:r>
            <a:r>
              <a:rPr lang="en-US" sz="1550" dirty="0" err="1" smtClean="0">
                <a:latin typeface="Calibri" panose="020F0502020204030204" pitchFamily="34" charset="0"/>
              </a:rPr>
              <a:t>Stiefel</a:t>
            </a:r>
            <a:r>
              <a:rPr lang="en-US" sz="1550" dirty="0" smtClean="0">
                <a:latin typeface="Calibri" panose="020F0502020204030204" pitchFamily="34" charset="0"/>
              </a:rPr>
              <a:t> manifold</a:t>
            </a:r>
            <a:endParaRPr lang="en-US" sz="15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64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87232" y="-86618"/>
            <a:ext cx="69519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Ongoing Work: ROM Stabilization for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Nonlinear Problems (with M. Balajewicz)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524" y="1371600"/>
                <a:ext cx="8982075" cy="1737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Development of ROM stabilization approach for nonlinear systems of the form: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𝑳𝒂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…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>
                  <a:latin typeface="Calibri" panose="020F0502020204030204" pitchFamily="34" charset="0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     (e.g.,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𝜍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-form of compressible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Navier</a:t>
                </a:r>
                <a:r>
                  <a:rPr lang="en-US" dirty="0" smtClean="0">
                    <a:latin typeface="Calibri" panose="020F0502020204030204" pitchFamily="34" charset="0"/>
                  </a:rPr>
                  <a:t>-Stokes equations).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Stabilization includes </a:t>
                </a:r>
                <a:r>
                  <a:rPr lang="en-US" b="1" i="1" u="sng" dirty="0" smtClean="0">
                    <a:latin typeface="Calibri" panose="020F0502020204030204" pitchFamily="34" charset="0"/>
                  </a:rPr>
                  <a:t>modification of linear operator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𝑳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𝑳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(as well as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𝑪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𝑸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)</a:t>
                </a:r>
                <a:r>
                  <a:rPr lang="en-US" dirty="0">
                    <a:latin typeface="Calibri" panose="020F0502020204030204" pitchFamily="34" charset="0"/>
                  </a:rPr>
                  <a:t>.</a:t>
                </a:r>
                <a:endParaRPr lang="en-US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 smtClean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371600"/>
                <a:ext cx="8982075" cy="1737142"/>
              </a:xfrm>
              <a:prstGeom prst="rect">
                <a:avLst/>
              </a:prstGeom>
              <a:blipFill rotWithShape="1">
                <a:blip r:embed="rId3"/>
                <a:stretch>
                  <a:fillRect l="-47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6201" y="990600"/>
            <a:ext cx="8991599" cy="33086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latin typeface="Calibri" panose="020F0502020204030204" pitchFamily="34" charset="0"/>
              </a:rPr>
              <a:t>Stabilization &amp; </a:t>
            </a:r>
            <a:r>
              <a:rPr lang="en-US" sz="1550" dirty="0" smtClean="0">
                <a:latin typeface="Calibri" panose="020F0502020204030204" pitchFamily="34" charset="0"/>
              </a:rPr>
              <a:t>enhancement </a:t>
            </a:r>
            <a:r>
              <a:rPr lang="en-US" sz="1550" dirty="0" smtClean="0">
                <a:latin typeface="Calibri" panose="020F0502020204030204" pitchFamily="34" charset="0"/>
              </a:rPr>
              <a:t>of projection-based ROMs via minimal </a:t>
            </a:r>
            <a:r>
              <a:rPr lang="en-US" sz="1550" dirty="0">
                <a:latin typeface="Calibri" panose="020F0502020204030204" pitchFamily="34" charset="0"/>
              </a:rPr>
              <a:t>s</a:t>
            </a:r>
            <a:r>
              <a:rPr lang="en-US" sz="1550" dirty="0" smtClean="0">
                <a:latin typeface="Calibri" panose="020F0502020204030204" pitchFamily="34" charset="0"/>
              </a:rPr>
              <a:t>ubspace </a:t>
            </a:r>
            <a:r>
              <a:rPr lang="en-US" sz="1550" dirty="0">
                <a:latin typeface="Calibri" panose="020F0502020204030204" pitchFamily="34" charset="0"/>
              </a:rPr>
              <a:t>r</a:t>
            </a:r>
            <a:r>
              <a:rPr lang="en-US" sz="1550" dirty="0" smtClean="0">
                <a:latin typeface="Calibri" panose="020F0502020204030204" pitchFamily="34" charset="0"/>
              </a:rPr>
              <a:t>otation on the </a:t>
            </a:r>
            <a:r>
              <a:rPr lang="en-US" sz="1550" dirty="0" err="1" smtClean="0">
                <a:latin typeface="Calibri" panose="020F0502020204030204" pitchFamily="34" charset="0"/>
              </a:rPr>
              <a:t>Stiefel</a:t>
            </a:r>
            <a:r>
              <a:rPr lang="en-US" sz="1550" dirty="0" smtClean="0">
                <a:latin typeface="Calibri" panose="020F0502020204030204" pitchFamily="34" charset="0"/>
              </a:rPr>
              <a:t> manifold</a:t>
            </a:r>
            <a:endParaRPr lang="en-US" sz="15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12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87232" y="-86618"/>
            <a:ext cx="69519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Ongoing Work: ROM Stabilization for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Nonlinear Problems (with M. Balajewicz)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524" y="1371600"/>
                <a:ext cx="8982075" cy="2821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Development of ROM stabilization approach for nonlinear systems of the form: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𝑳𝒂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…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>
                  <a:latin typeface="Calibri" panose="020F0502020204030204" pitchFamily="34" charset="0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     (e.g.,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𝜍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-form of compressible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Navier</a:t>
                </a:r>
                <a:r>
                  <a:rPr lang="en-US" dirty="0" smtClean="0">
                    <a:latin typeface="Calibri" panose="020F0502020204030204" pitchFamily="34" charset="0"/>
                  </a:rPr>
                  <a:t>-Stokes equations).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Stabilization includes </a:t>
                </a:r>
                <a:r>
                  <a:rPr lang="en-US" b="1" i="1" u="sng" dirty="0" smtClean="0">
                    <a:latin typeface="Calibri" panose="020F0502020204030204" pitchFamily="34" charset="0"/>
                  </a:rPr>
                  <a:t>modification of linear operator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𝑳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𝑳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(as well as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𝑪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𝑸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)</a:t>
                </a:r>
                <a:r>
                  <a:rPr lang="en-US" dirty="0">
                    <a:latin typeface="Calibri" panose="020F0502020204030204" pitchFamily="34" charset="0"/>
                  </a:rPr>
                  <a:t>.</a:t>
                </a:r>
                <a:endParaRPr lang="en-US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u="sng" dirty="0" smtClean="0">
                    <a:latin typeface="Calibri" panose="020F0502020204030204" pitchFamily="34" charset="0"/>
                  </a:rPr>
                  <a:t>To avoid losing consistency:</a:t>
                </a:r>
                <a:r>
                  <a:rPr lang="en-US" dirty="0" smtClean="0">
                    <a:latin typeface="Calibri" panose="020F0502020204030204" pitchFamily="34" charset="0"/>
                  </a:rPr>
                  <a:t> solve for orthonormal transformation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that rotates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/>
                        <a:ea typeface="Cambria Math"/>
                      </a:rPr>
                      <m:t>𝜱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into more dissipative regime (addresses “mode truncation instability”)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l-GR" b="1" dirty="0">
                            <a:latin typeface="Cambria Math"/>
                            <a:ea typeface="Cambria Math"/>
                          </a:rPr>
                          <m:t>𝚽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= </m:t>
                    </m:r>
                    <m:r>
                      <a:rPr lang="el-GR" b="1" i="0" dirty="0" smtClean="0">
                        <a:latin typeface="Cambria Math"/>
                        <a:ea typeface="Cambria Math"/>
                      </a:rPr>
                      <m:t>𝚽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i="1" dirty="0" smtClean="0">
                        <a:latin typeface="Cambria Math"/>
                      </a:rPr>
                      <m:t>  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b="0" i="1" baseline="30000" dirty="0" smtClean="0">
                        <a:latin typeface="Cambria Math"/>
                      </a:rPr>
                      <m:t>𝑇</m:t>
                    </m:r>
                    <m:r>
                      <a:rPr lang="en-US" b="1" i="1" dirty="0">
                        <a:latin typeface="Cambria Math"/>
                      </a:rPr>
                      <m:t>𝑳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371600"/>
                <a:ext cx="8982075" cy="2821222"/>
              </a:xfrm>
              <a:prstGeom prst="rect">
                <a:avLst/>
              </a:prstGeom>
              <a:blipFill rotWithShape="1">
                <a:blip r:embed="rId3"/>
                <a:stretch>
                  <a:fillRect l="-475"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6201" y="990600"/>
            <a:ext cx="8991599" cy="33086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dirty="0">
                <a:latin typeface="Calibri" panose="020F0502020204030204" pitchFamily="34" charset="0"/>
              </a:rPr>
              <a:t>Stabilization &amp; enhancement of projection-based ROMs via minimal subspace rotation on the </a:t>
            </a:r>
            <a:r>
              <a:rPr lang="en-US" sz="1550" dirty="0" err="1">
                <a:latin typeface="Calibri" panose="020F0502020204030204" pitchFamily="34" charset="0"/>
              </a:rPr>
              <a:t>Stiefel</a:t>
            </a:r>
            <a:r>
              <a:rPr lang="en-US" sz="1550" dirty="0">
                <a:latin typeface="Calibri" panose="020F0502020204030204" pitchFamily="34" charset="0"/>
              </a:rPr>
              <a:t> manifold</a:t>
            </a:r>
            <a:endParaRPr lang="en-US" sz="15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12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6400800" y="228600"/>
            <a:ext cx="22463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latin typeface="Calibri" panose="020F0502020204030204" pitchFamily="34" charset="0"/>
                <a:ea typeface="ＭＳ Ｐゴシック" charset="0"/>
              </a:rPr>
              <a:t>Motivation</a:t>
            </a:r>
            <a:endParaRPr lang="en-US" sz="3600" dirty="0" smtClean="0">
              <a:solidFill>
                <a:srgbClr val="0000CC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5334000" cy="92333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Despite improved algorithms and powerful supercomputers, </a:t>
            </a:r>
            <a:r>
              <a:rPr lang="en-US" b="1" dirty="0" smtClean="0">
                <a:latin typeface="Calibri" panose="020F0502020204030204" pitchFamily="34" charset="0"/>
              </a:rPr>
              <a:t>“high-fidelity” models</a:t>
            </a:r>
            <a:r>
              <a:rPr lang="en-US" dirty="0" smtClean="0">
                <a:latin typeface="Calibri" panose="020F0502020204030204" pitchFamily="34" charset="0"/>
              </a:rPr>
              <a:t> are often too expensive for use in a design or analysis setting.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60" y="1271686"/>
            <a:ext cx="2603640" cy="17763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200" y="2159844"/>
            <a:ext cx="6324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</a:rPr>
              <a:t>Example applications of interest to Sandia that could </a:t>
            </a:r>
          </a:p>
          <a:p>
            <a:r>
              <a:rPr lang="en-US" b="1" i="1" dirty="0" smtClean="0">
                <a:latin typeface="Calibri" panose="020F0502020204030204" pitchFamily="34" charset="0"/>
              </a:rPr>
              <a:t>benefit from ROMs: </a:t>
            </a:r>
          </a:p>
          <a:p>
            <a:endParaRPr lang="en-US" sz="800" b="1" i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Calibri" panose="020F0502020204030204" pitchFamily="34" charset="0"/>
              </a:rPr>
              <a:t>Complex fluid dynamics problems, e.g., transonic compressible flow past a cavity:</a:t>
            </a:r>
            <a:r>
              <a:rPr lang="en-US" dirty="0" smtClean="0">
                <a:latin typeface="Calibri" panose="020F0502020204030204" pitchFamily="34" charset="0"/>
              </a:rPr>
              <a:t> single LES simulation takes </a:t>
            </a:r>
            <a:r>
              <a:rPr lang="en-US" b="1" dirty="0" smtClean="0">
                <a:latin typeface="Calibri" panose="020F0502020204030204" pitchFamily="34" charset="0"/>
              </a:rPr>
              <a:t>weeks</a:t>
            </a:r>
            <a:r>
              <a:rPr lang="en-US" dirty="0" smtClean="0">
                <a:latin typeface="Calibri" panose="020F0502020204030204" pitchFamily="34" charset="0"/>
              </a:rPr>
              <a:t> even when run in parallel on state-of-the-art supercomputers.</a:t>
            </a:r>
            <a:endParaRPr lang="en-US" sz="800" dirty="0" smtClean="0">
              <a:latin typeface="Calibri" panose="020F0502020204030204" pitchFamily="34" charset="0"/>
            </a:endParaRPr>
          </a:p>
          <a:p>
            <a:r>
              <a:rPr lang="en-US" sz="800" dirty="0" smtClean="0">
                <a:latin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25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87232" y="-86618"/>
            <a:ext cx="69519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Ongoing Work: ROM Stabilization for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Nonlinear Problems (with M. Balajewicz)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524" y="1371600"/>
                <a:ext cx="8982075" cy="4206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Development of ROM stabilization approach for nonlinear systems of the form: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𝑳𝒂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…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>
                  <a:latin typeface="Calibri" panose="020F0502020204030204" pitchFamily="34" charset="0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     (e.g.,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𝜍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-form of compressible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Navier</a:t>
                </a:r>
                <a:r>
                  <a:rPr lang="en-US" dirty="0" smtClean="0">
                    <a:latin typeface="Calibri" panose="020F0502020204030204" pitchFamily="34" charset="0"/>
                  </a:rPr>
                  <a:t>-Stokes equations).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Stabilization includes </a:t>
                </a:r>
                <a:r>
                  <a:rPr lang="en-US" b="1" i="1" u="sng" dirty="0" smtClean="0">
                    <a:latin typeface="Calibri" panose="020F0502020204030204" pitchFamily="34" charset="0"/>
                  </a:rPr>
                  <a:t>modification of linear operator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>
                        <a:latin typeface="Cambria Math"/>
                      </a:rPr>
                      <m:t>𝑳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en-US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(as well as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𝑪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𝑸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)</a:t>
                </a:r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  <a:endParaRPr lang="en-US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u="sng" dirty="0" smtClean="0">
                    <a:latin typeface="Calibri" panose="020F0502020204030204" pitchFamily="34" charset="0"/>
                  </a:rPr>
                  <a:t>To avoid losing consistency:</a:t>
                </a:r>
                <a:r>
                  <a:rPr lang="en-US" dirty="0" smtClean="0">
                    <a:latin typeface="Calibri" panose="020F0502020204030204" pitchFamily="34" charset="0"/>
                  </a:rPr>
                  <a:t> solve for orthonormal transformation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that rotates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/>
                        <a:ea typeface="Cambria Math"/>
                      </a:rPr>
                      <m:t>𝜱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into more dissipative regime (addresses “mode truncation instability”)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l-GR" b="1" dirty="0">
                            <a:latin typeface="Cambria Math"/>
                            <a:ea typeface="Cambria Math"/>
                          </a:rPr>
                          <m:t>𝚽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= </m:t>
                    </m:r>
                    <m:r>
                      <a:rPr lang="el-GR" b="1" i="0" dirty="0" smtClean="0">
                        <a:latin typeface="Cambria Math"/>
                        <a:ea typeface="Cambria Math"/>
                      </a:rPr>
                      <m:t>𝚽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i="1" dirty="0" smtClean="0">
                        <a:latin typeface="Cambria Math"/>
                      </a:rPr>
                      <m:t>  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b="0" i="1" baseline="30000" dirty="0" smtClean="0">
                        <a:latin typeface="Cambria Math"/>
                      </a:rPr>
                      <m:t>𝑇</m:t>
                    </m:r>
                    <m:r>
                      <a:rPr lang="en-US" b="1" i="1" dirty="0">
                        <a:latin typeface="Cambria Math"/>
                      </a:rPr>
                      <m:t>𝑳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u="sng" dirty="0" smtClean="0">
                    <a:latin typeface="Calibri" panose="020F0502020204030204" pitchFamily="34" charset="0"/>
                  </a:rPr>
                  <a:t>Minimization problem: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i="1" u="sng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i="1" u="sng" dirty="0" smtClean="0">
                  <a:latin typeface="Calibri" panose="020F0502020204030204" pitchFamily="34" charset="0"/>
                </a:endParaRPr>
              </a:p>
              <a:p>
                <a:endParaRPr lang="en-US" b="1" i="1" u="sng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i="1" u="sng" dirty="0" smtClean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371600"/>
                <a:ext cx="8982075" cy="4206216"/>
              </a:xfrm>
              <a:prstGeom prst="rect">
                <a:avLst/>
              </a:prstGeom>
              <a:blipFill rotWithShape="1">
                <a:blip r:embed="rId3"/>
                <a:stretch>
                  <a:fillRect l="-475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6201" y="990600"/>
            <a:ext cx="8991599" cy="33086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latin typeface="Calibri" panose="020F0502020204030204" pitchFamily="34" charset="0"/>
              </a:rPr>
              <a:t>Stabilization &amp; </a:t>
            </a:r>
            <a:r>
              <a:rPr lang="en-US" sz="1550" dirty="0" smtClean="0">
                <a:latin typeface="Calibri" panose="020F0502020204030204" pitchFamily="34" charset="0"/>
              </a:rPr>
              <a:t>enhancement </a:t>
            </a:r>
            <a:r>
              <a:rPr lang="en-US" sz="1550" dirty="0" smtClean="0">
                <a:latin typeface="Calibri" panose="020F0502020204030204" pitchFamily="34" charset="0"/>
              </a:rPr>
              <a:t>of projection-based ROMs via minimal </a:t>
            </a:r>
            <a:r>
              <a:rPr lang="en-US" sz="1550" dirty="0">
                <a:latin typeface="Calibri" panose="020F0502020204030204" pitchFamily="34" charset="0"/>
              </a:rPr>
              <a:t>s</a:t>
            </a:r>
            <a:r>
              <a:rPr lang="en-US" sz="1550" dirty="0" smtClean="0">
                <a:latin typeface="Calibri" panose="020F0502020204030204" pitchFamily="34" charset="0"/>
              </a:rPr>
              <a:t>ubspace </a:t>
            </a:r>
            <a:r>
              <a:rPr lang="en-US" sz="1550" dirty="0">
                <a:latin typeface="Calibri" panose="020F0502020204030204" pitchFamily="34" charset="0"/>
              </a:rPr>
              <a:t>r</a:t>
            </a:r>
            <a:r>
              <a:rPr lang="en-US" sz="1550" dirty="0" smtClean="0">
                <a:latin typeface="Calibri" panose="020F0502020204030204" pitchFamily="34" charset="0"/>
              </a:rPr>
              <a:t>otation on the </a:t>
            </a:r>
            <a:r>
              <a:rPr lang="en-US" sz="1550" dirty="0" err="1" smtClean="0">
                <a:latin typeface="Calibri" panose="020F0502020204030204" pitchFamily="34" charset="0"/>
              </a:rPr>
              <a:t>Stiefel</a:t>
            </a:r>
            <a:r>
              <a:rPr lang="en-US" sz="1550" dirty="0" smtClean="0">
                <a:latin typeface="Calibri" panose="020F0502020204030204" pitchFamily="34" charset="0"/>
              </a:rPr>
              <a:t> manifold</a:t>
            </a:r>
            <a:endParaRPr lang="en-US" sz="155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62863" y="4203461"/>
                <a:ext cx="1432937" cy="82573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baseline="-16000" dirty="0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𝑚𝑖𝑛</m:t>
                            </m:r>
                          </m:e>
                        </m:mr>
                        <m:m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𝑿</m:t>
                            </m:r>
                          </m:e>
                        </m:mr>
                      </m:m>
                      <m:r>
                        <a:rPr lang="en-US" i="1" baseline="30000" dirty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 dirty="0">
                          <a:latin typeface="Cambria Math"/>
                        </a:rPr>
                        <m:t>𝑓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r>
                        <a:rPr lang="en-US" b="1" i="1" dirty="0">
                          <a:latin typeface="Cambria Math"/>
                        </a:rPr>
                        <m:t>𝑿</m:t>
                      </m:r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i="1">
                          <a:latin typeface="Cambria Math"/>
                        </a:rPr>
                        <m:t>𝑠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.  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𝑿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𝑳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863" y="4203461"/>
                <a:ext cx="1432937" cy="825739"/>
              </a:xfrm>
              <a:prstGeom prst="rect">
                <a:avLst/>
              </a:prstGeom>
              <a:blipFill rotWithShape="1">
                <a:blip r:embed="rId4"/>
                <a:stretch>
                  <a:fillRect r="-847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3000" y="4038600"/>
                <a:ext cx="3809999" cy="12217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goal-oriented objective, 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||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||</m:t>
                    </m:r>
                    <m:r>
                      <a:rPr lang="en-US" i="1" baseline="-25000" dirty="0" smtClean="0">
                        <a:latin typeface="Cambria Math"/>
                      </a:rPr>
                      <m:t>𝐹</m:t>
                    </m:r>
                  </m:oMath>
                </a14:m>
                <a:endParaRPr lang="en-US" baseline="-25000" dirty="0" smtClean="0">
                  <a:latin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latin typeface="Cambria Math"/>
                      </a:rPr>
                      <m:t>𝑳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constraints, e.g.,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b="0" i="1" baseline="-25000" dirty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 dirty="0" smtClean="0">
                        <a:latin typeface="Cambria Math"/>
                      </a:rPr>
                      <m:t>𝑡𝑟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𝑳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b="0" i="1" baseline="-25000" dirty="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||</m:t>
                    </m:r>
                    <m:r>
                      <a:rPr lang="en-US" b="1" i="1" dirty="0" smtClean="0">
                        <a:latin typeface="Cambria Math"/>
                      </a:rPr>
                      <m:t>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)−</m:t>
                    </m:r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)||&lt;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038600"/>
                <a:ext cx="3809999" cy="1221745"/>
              </a:xfrm>
              <a:prstGeom prst="rect">
                <a:avLst/>
              </a:prstGeom>
              <a:blipFill rotWithShape="1">
                <a:blip r:embed="rId5"/>
                <a:stretch>
                  <a:fillRect l="-319" t="-1980" b="-64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212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87232" y="-86618"/>
            <a:ext cx="69519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Ongoing Work: ROM Stabilization for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Nonlinear Problems (with M. Balajewicz)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524" y="1371600"/>
                <a:ext cx="8982075" cy="5433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Development of ROM stabilization approach for nonlinear systems of the form: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𝑳𝒂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baseline="30000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…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>
                  <a:latin typeface="Calibri" panose="020F0502020204030204" pitchFamily="34" charset="0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     (e.g.,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𝜍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-form of compressible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Navier</a:t>
                </a:r>
                <a:r>
                  <a:rPr lang="en-US" dirty="0" smtClean="0">
                    <a:latin typeface="Calibri" panose="020F0502020204030204" pitchFamily="34" charset="0"/>
                  </a:rPr>
                  <a:t>-Stokes equations).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Stabilization includes </a:t>
                </a:r>
                <a:r>
                  <a:rPr lang="en-US" b="1" i="1" u="sng" dirty="0" smtClean="0">
                    <a:latin typeface="Calibri" panose="020F0502020204030204" pitchFamily="34" charset="0"/>
                  </a:rPr>
                  <a:t>modification of linear operator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𝑳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en-US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(as well as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𝑪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𝑸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).</a:t>
                </a:r>
                <a:endParaRPr lang="en-US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u="sng" dirty="0" smtClean="0">
                    <a:latin typeface="Calibri" panose="020F0502020204030204" pitchFamily="34" charset="0"/>
                  </a:rPr>
                  <a:t>To avoid losing consistency:</a:t>
                </a:r>
                <a:r>
                  <a:rPr lang="en-US" dirty="0" smtClean="0">
                    <a:latin typeface="Calibri" panose="020F0502020204030204" pitchFamily="34" charset="0"/>
                  </a:rPr>
                  <a:t> solve for orthonormal transformation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that rotates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/>
                        <a:ea typeface="Cambria Math"/>
                      </a:rPr>
                      <m:t>𝜱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into more dissipative regime (addresses “mode truncation instability”)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l-GR" b="1" dirty="0">
                            <a:latin typeface="Cambria Math"/>
                            <a:ea typeface="Cambria Math"/>
                          </a:rPr>
                          <m:t>𝚽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= </m:t>
                    </m:r>
                    <m:r>
                      <a:rPr lang="el-GR" b="1" i="0" dirty="0" smtClean="0">
                        <a:latin typeface="Cambria Math"/>
                        <a:ea typeface="Cambria Math"/>
                      </a:rPr>
                      <m:t>𝚽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i="1" dirty="0" smtClean="0">
                        <a:latin typeface="Cambria Math"/>
                      </a:rPr>
                      <m:t>  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b="0" i="1" baseline="30000" dirty="0" smtClean="0">
                        <a:latin typeface="Cambria Math"/>
                      </a:rPr>
                      <m:t>𝑇</m:t>
                    </m:r>
                    <m:r>
                      <a:rPr lang="en-US" b="1" i="1" dirty="0">
                        <a:latin typeface="Cambria Math"/>
                      </a:rPr>
                      <m:t>𝑳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u="sng" dirty="0" smtClean="0">
                    <a:latin typeface="Calibri" panose="020F0502020204030204" pitchFamily="34" charset="0"/>
                  </a:rPr>
                  <a:t>Minimization problem: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i="1" u="sng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i="1" u="sng" dirty="0" smtClean="0">
                  <a:latin typeface="Calibri" panose="020F0502020204030204" pitchFamily="34" charset="0"/>
                </a:endParaRPr>
              </a:p>
              <a:p>
                <a:endParaRPr lang="en-US" b="1" i="1" u="sng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i="1" u="sng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u="sng" dirty="0" smtClean="0">
                    <a:latin typeface="Calibri" panose="020F0502020204030204" pitchFamily="34" charset="0"/>
                  </a:rPr>
                  <a:t>Paper </a:t>
                </a:r>
                <a:r>
                  <a:rPr lang="en-US" b="1" i="1" u="sng" dirty="0" smtClean="0">
                    <a:latin typeface="Calibri" panose="020F0502020204030204" pitchFamily="34" charset="0"/>
                  </a:rPr>
                  <a:t>under review</a:t>
                </a:r>
                <a:r>
                  <a:rPr lang="en-US" b="1" i="1" u="sng" dirty="0" smtClean="0">
                    <a:latin typeface="Calibri" panose="020F0502020204030204" pitchFamily="34" charset="0"/>
                  </a:rPr>
                  <a:t>: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M. Balajewicz, </a:t>
                </a:r>
                <a:r>
                  <a:rPr lang="en-US" dirty="0" smtClean="0">
                    <a:latin typeface="Calibri" panose="020F0502020204030204" pitchFamily="34" charset="0"/>
                  </a:rPr>
                  <a:t>I.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Tezaur</a:t>
                </a:r>
                <a:r>
                  <a:rPr lang="en-US" dirty="0" smtClean="0">
                    <a:latin typeface="Calibri" panose="020F0502020204030204" pitchFamily="34" charset="0"/>
                  </a:rPr>
                  <a:t>, E. Dowell, “Minimal </a:t>
                </a:r>
                <a:r>
                  <a:rPr lang="en-US" dirty="0">
                    <a:latin typeface="Calibri" panose="020F0502020204030204" pitchFamily="34" charset="0"/>
                  </a:rPr>
                  <a:t>subspace rotation on </a:t>
                </a:r>
                <a:r>
                  <a:rPr lang="en-US" dirty="0" smtClean="0">
                    <a:latin typeface="Calibri" panose="020F0502020204030204" pitchFamily="34" charset="0"/>
                  </a:rPr>
                  <a:t>the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Stiefel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manifold </a:t>
                </a:r>
                <a:r>
                  <a:rPr lang="en-US" dirty="0" smtClean="0">
                    <a:latin typeface="Calibri" panose="020F0502020204030204" pitchFamily="34" charset="0"/>
                  </a:rPr>
                  <a:t>for stabilization </a:t>
                </a:r>
                <a:r>
                  <a:rPr lang="en-US" dirty="0">
                    <a:latin typeface="Calibri" panose="020F0502020204030204" pitchFamily="34" charset="0"/>
                  </a:rPr>
                  <a:t>and </a:t>
                </a:r>
                <a:r>
                  <a:rPr lang="en-US" dirty="0" smtClean="0">
                    <a:latin typeface="Calibri" panose="020F0502020204030204" pitchFamily="34" charset="0"/>
                  </a:rPr>
                  <a:t>enhancement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of projection-based </a:t>
                </a:r>
                <a:r>
                  <a:rPr lang="en-US" dirty="0" smtClean="0">
                    <a:latin typeface="Calibri" panose="020F0502020204030204" pitchFamily="34" charset="0"/>
                  </a:rPr>
                  <a:t>ROMs </a:t>
                </a:r>
                <a:r>
                  <a:rPr lang="en-US" dirty="0" smtClean="0">
                    <a:latin typeface="Calibri" panose="020F0502020204030204" pitchFamily="34" charset="0"/>
                  </a:rPr>
                  <a:t>for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the compressible </a:t>
                </a:r>
                <a:r>
                  <a:rPr lang="en-US" dirty="0" err="1">
                    <a:latin typeface="Calibri" panose="020F0502020204030204" pitchFamily="34" charset="0"/>
                  </a:rPr>
                  <a:t>Navier</a:t>
                </a:r>
                <a:r>
                  <a:rPr lang="en-US" dirty="0">
                    <a:latin typeface="Calibri" panose="020F0502020204030204" pitchFamily="34" charset="0"/>
                  </a:rPr>
                  <a:t>-Stokes </a:t>
                </a:r>
                <a:r>
                  <a:rPr lang="en-US" dirty="0" smtClean="0">
                    <a:latin typeface="Calibri" panose="020F0502020204030204" pitchFamily="34" charset="0"/>
                  </a:rPr>
                  <a:t>equations”, </a:t>
                </a:r>
                <a:r>
                  <a:rPr lang="en-US" dirty="0" smtClean="0">
                    <a:latin typeface="Calibri" panose="020F0502020204030204" pitchFamily="34" charset="0"/>
                  </a:rPr>
                  <a:t>submitted to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CMAME.</a:t>
                </a:r>
                <a:endParaRPr lang="en-US" b="1" i="1" u="sng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b="1" i="1" u="sng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u="sng" dirty="0">
                    <a:latin typeface="Calibri" panose="020F0502020204030204" pitchFamily="34" charset="0"/>
                  </a:rPr>
                  <a:t>U</a:t>
                </a:r>
                <a:r>
                  <a:rPr lang="en-US" b="1" i="1" u="sng" dirty="0" smtClean="0">
                    <a:latin typeface="Calibri" panose="020F0502020204030204" pitchFamily="34" charset="0"/>
                  </a:rPr>
                  <a:t>pcoming talk at ICIAM 2015</a:t>
                </a:r>
                <a:r>
                  <a:rPr lang="en-US" b="1" dirty="0" smtClean="0">
                    <a:latin typeface="Calibri" panose="020F0502020204030204" pitchFamily="34" charset="0"/>
                  </a:rPr>
                  <a:t>: </a:t>
                </a:r>
                <a:r>
                  <a:rPr lang="en-US" dirty="0" smtClean="0">
                    <a:latin typeface="Calibri" panose="020F0502020204030204" pitchFamily="34" charset="0"/>
                  </a:rPr>
                  <a:t>August 2015, Beijing, China.</a:t>
                </a:r>
                <a:endParaRPr lang="en-US" b="1" i="1" u="sng" dirty="0" smtClean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371600"/>
                <a:ext cx="8982075" cy="5433539"/>
              </a:xfrm>
              <a:prstGeom prst="rect">
                <a:avLst/>
              </a:prstGeom>
              <a:blipFill rotWithShape="1">
                <a:blip r:embed="rId3"/>
                <a:stretch>
                  <a:fillRect l="-475" t="-561" b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6201" y="990600"/>
            <a:ext cx="8991599" cy="33086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latin typeface="Calibri" panose="020F0502020204030204" pitchFamily="34" charset="0"/>
              </a:rPr>
              <a:t>Stabilization &amp; </a:t>
            </a:r>
            <a:r>
              <a:rPr lang="en-US" sz="1550" dirty="0" smtClean="0">
                <a:latin typeface="Calibri" panose="020F0502020204030204" pitchFamily="34" charset="0"/>
              </a:rPr>
              <a:t>enhancement </a:t>
            </a:r>
            <a:r>
              <a:rPr lang="en-US" sz="1550" dirty="0" smtClean="0">
                <a:latin typeface="Calibri" panose="020F0502020204030204" pitchFamily="34" charset="0"/>
              </a:rPr>
              <a:t>of </a:t>
            </a:r>
            <a:r>
              <a:rPr lang="en-US" sz="1550" dirty="0" smtClean="0">
                <a:latin typeface="Calibri" panose="020F0502020204030204" pitchFamily="34" charset="0"/>
              </a:rPr>
              <a:t>projection-based ROMs </a:t>
            </a:r>
            <a:r>
              <a:rPr lang="en-US" sz="1550" dirty="0" smtClean="0">
                <a:latin typeface="Calibri" panose="020F0502020204030204" pitchFamily="34" charset="0"/>
              </a:rPr>
              <a:t>via minimal </a:t>
            </a:r>
            <a:r>
              <a:rPr lang="en-US" sz="1550" dirty="0">
                <a:latin typeface="Calibri" panose="020F0502020204030204" pitchFamily="34" charset="0"/>
              </a:rPr>
              <a:t>s</a:t>
            </a:r>
            <a:r>
              <a:rPr lang="en-US" sz="1550" dirty="0" smtClean="0">
                <a:latin typeface="Calibri" panose="020F0502020204030204" pitchFamily="34" charset="0"/>
              </a:rPr>
              <a:t>ubspace </a:t>
            </a:r>
            <a:r>
              <a:rPr lang="en-US" sz="1550" dirty="0">
                <a:latin typeface="Calibri" panose="020F0502020204030204" pitchFamily="34" charset="0"/>
              </a:rPr>
              <a:t>r</a:t>
            </a:r>
            <a:r>
              <a:rPr lang="en-US" sz="1550" dirty="0" smtClean="0">
                <a:latin typeface="Calibri" panose="020F0502020204030204" pitchFamily="34" charset="0"/>
              </a:rPr>
              <a:t>otation on the </a:t>
            </a:r>
            <a:r>
              <a:rPr lang="en-US" sz="1550" dirty="0" err="1" smtClean="0">
                <a:latin typeface="Calibri" panose="020F0502020204030204" pitchFamily="34" charset="0"/>
              </a:rPr>
              <a:t>Stiefel</a:t>
            </a:r>
            <a:r>
              <a:rPr lang="en-US" sz="1550" dirty="0" smtClean="0">
                <a:latin typeface="Calibri" panose="020F0502020204030204" pitchFamily="34" charset="0"/>
              </a:rPr>
              <a:t> manifold</a:t>
            </a:r>
            <a:endParaRPr lang="en-US" sz="155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62863" y="4203461"/>
                <a:ext cx="1432937" cy="82573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baseline="-16000" dirty="0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𝑚𝑖𝑛</m:t>
                            </m:r>
                          </m:e>
                        </m:mr>
                        <m:m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𝑿</m:t>
                            </m:r>
                          </m:e>
                        </m:mr>
                      </m:m>
                      <m:r>
                        <a:rPr lang="en-US" i="1" baseline="30000" dirty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 dirty="0">
                          <a:latin typeface="Cambria Math"/>
                        </a:rPr>
                        <m:t>𝑓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r>
                        <a:rPr lang="en-US" b="1" i="1" dirty="0">
                          <a:latin typeface="Cambria Math"/>
                        </a:rPr>
                        <m:t>𝑿</m:t>
                      </m:r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i="1">
                          <a:latin typeface="Cambria Math"/>
                        </a:rPr>
                        <m:t>𝑠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.  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𝑿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𝑳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863" y="4203461"/>
                <a:ext cx="1432937" cy="825739"/>
              </a:xfrm>
              <a:prstGeom prst="rect">
                <a:avLst/>
              </a:prstGeom>
              <a:blipFill rotWithShape="1">
                <a:blip r:embed="rId4"/>
                <a:stretch>
                  <a:fillRect r="-847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3000" y="4038600"/>
                <a:ext cx="3809999" cy="12217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goal-oriented objective, 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||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||</m:t>
                    </m:r>
                    <m:r>
                      <a:rPr lang="en-US" i="1" baseline="-25000" dirty="0" smtClean="0">
                        <a:latin typeface="Cambria Math"/>
                      </a:rPr>
                      <m:t>𝐹</m:t>
                    </m:r>
                  </m:oMath>
                </a14:m>
                <a:endParaRPr lang="en-US" baseline="-25000" dirty="0" smtClean="0">
                  <a:latin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latin typeface="Cambria Math"/>
                      </a:rPr>
                      <m:t>𝑳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constraints, e.g.,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b="0" i="1" baseline="-25000" dirty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 dirty="0" smtClean="0">
                        <a:latin typeface="Cambria Math"/>
                      </a:rPr>
                      <m:t>𝑡𝑟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𝑳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b="0" i="1" baseline="-25000" dirty="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||</m:t>
                    </m:r>
                    <m:r>
                      <a:rPr lang="en-US" b="1" i="1" dirty="0" smtClean="0">
                        <a:latin typeface="Cambria Math"/>
                      </a:rPr>
                      <m:t>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)−</m:t>
                    </m:r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)||&lt;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038600"/>
                <a:ext cx="3809999" cy="1221745"/>
              </a:xfrm>
              <a:prstGeom prst="rect">
                <a:avLst/>
              </a:prstGeom>
              <a:blipFill rotWithShape="1">
                <a:blip r:embed="rId5"/>
                <a:stretch>
                  <a:fillRect l="-319" t="-1980" b="-64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212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943934" y="91500"/>
            <a:ext cx="55142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Summary &amp; Acknowledgements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066800"/>
            <a:ext cx="899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 ROM stabilization approach that modifies </a:t>
            </a:r>
            <a:r>
              <a:rPr lang="en-US" i="1" dirty="0" smtClean="0">
                <a:latin typeface="Calibri" panose="020F0502020204030204" pitchFamily="34" charset="0"/>
              </a:rPr>
              <a:t>a posteriori </a:t>
            </a:r>
            <a:r>
              <a:rPr lang="en-US" dirty="0" smtClean="0">
                <a:latin typeface="Calibri" panose="020F0502020204030204" pitchFamily="34" charset="0"/>
              </a:rPr>
              <a:t>an unstable ROM LTI system by changing the system’s unstable eigenvalues is proposed. </a:t>
            </a:r>
          </a:p>
          <a:p>
            <a:endParaRPr lang="en-US" sz="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In the proposed stabilization algorithm, a constrained nonlinear least squares optimization problem for the ROM eigenvalues is formulated to minimize error in ROM output.</a:t>
            </a:r>
            <a:endParaRPr lang="en-US" sz="4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Excellent performance of the proposed algorithm is evaluated on two benchmarks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endParaRPr lang="en-US" sz="8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Stay tuned for extensions to nonlinear problems!</a:t>
            </a:r>
          </a:p>
          <a:p>
            <a:endParaRPr lang="en-US" sz="800" dirty="0" smtClean="0">
              <a:latin typeface="Calibri" panose="020F0502020204030204" pitchFamily="34" charset="0"/>
            </a:endParaRPr>
          </a:p>
          <a:p>
            <a:endParaRPr lang="en-US" sz="800" dirty="0" smtClean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572000"/>
            <a:ext cx="8211700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This work was funded by Laboratories’ Directed Research and Development (LDRD) Program at Sandia National Laboratories. </a:t>
            </a:r>
          </a:p>
          <a:p>
            <a:endParaRPr lang="en-US" sz="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Special thanks to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Prof. Lou </a:t>
            </a:r>
            <a:r>
              <a:rPr lang="en-US" dirty="0" err="1" smtClean="0">
                <a:latin typeface="Calibri" panose="020F0502020204030204" pitchFamily="34" charset="0"/>
              </a:rPr>
              <a:t>Cattafesta</a:t>
            </a:r>
            <a:r>
              <a:rPr lang="en-US" dirty="0" smtClean="0">
                <a:latin typeface="Calibri" panose="020F0502020204030204" pitchFamily="34" charset="0"/>
              </a:rPr>
              <a:t> (Florida State University)</a:t>
            </a:r>
            <a:endParaRPr lang="en-US" dirty="0">
              <a:latin typeface="Calibri" panose="020F0502020204030204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Prof. Karen </a:t>
            </a:r>
            <a:r>
              <a:rPr lang="en-US" dirty="0" err="1" smtClean="0">
                <a:latin typeface="Calibri" panose="020F0502020204030204" pitchFamily="34" charset="0"/>
              </a:rPr>
              <a:t>Willcox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(MIT)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    for useful discussions that led to some of the ideas presented here.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512403"/>
            <a:ext cx="7848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</a:rPr>
              <a:t>I. </a:t>
            </a:r>
            <a:r>
              <a:rPr lang="en-US" sz="1600" b="1" dirty="0" err="1">
                <a:latin typeface="Calibri" panose="020F0502020204030204" pitchFamily="34" charset="0"/>
              </a:rPr>
              <a:t>Kalashnikova</a:t>
            </a:r>
            <a:r>
              <a:rPr lang="en-US" sz="1600" dirty="0">
                <a:latin typeface="Calibri" panose="020F0502020204030204" pitchFamily="34" charset="0"/>
              </a:rPr>
              <a:t>, B.G. van Bloemen Waanders, S. Arunajatesan, M.F. Barone. "Stabilization of Projection-Based Reduced Order Models for Linear Time-Invariant Systems via Optimization-Based Eigenvalue Reassignment". </a:t>
            </a:r>
            <a:r>
              <a:rPr lang="en-US" sz="1600" i="1" dirty="0" err="1">
                <a:latin typeface="Calibri" panose="020F0502020204030204" pitchFamily="34" charset="0"/>
              </a:rPr>
              <a:t>Comput</a:t>
            </a:r>
            <a:r>
              <a:rPr lang="en-US" sz="1600" i="1" dirty="0">
                <a:latin typeface="Calibri" panose="020F0502020204030204" pitchFamily="34" charset="0"/>
              </a:rPr>
              <a:t>. Meth. Appl. Mech. </a:t>
            </a:r>
            <a:r>
              <a:rPr lang="en-US" sz="1600" i="1" dirty="0" err="1">
                <a:latin typeface="Calibri" panose="020F0502020204030204" pitchFamily="34" charset="0"/>
              </a:rPr>
              <a:t>Engng</a:t>
            </a:r>
            <a:r>
              <a:rPr lang="en-US" sz="1600" i="1" dirty="0">
                <a:latin typeface="Calibri" panose="020F0502020204030204" pitchFamily="34" charset="0"/>
              </a:rPr>
              <a:t>.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</a:rPr>
              <a:t>272</a:t>
            </a:r>
            <a:r>
              <a:rPr lang="en-US" sz="1600" dirty="0">
                <a:latin typeface="Calibri" panose="020F0502020204030204" pitchFamily="34" charset="0"/>
              </a:rPr>
              <a:t> (2014) 251-270.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1334" y="609600"/>
            <a:ext cx="604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www.sandia.gov/~ikalash)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21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95920" y="361890"/>
            <a:ext cx="2052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442621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</a:rPr>
              <a:t>I. </a:t>
            </a:r>
            <a:r>
              <a:rPr lang="en-US" sz="1600" b="1" dirty="0" err="1">
                <a:latin typeface="Calibri" panose="020F0502020204030204" pitchFamily="34" charset="0"/>
              </a:rPr>
              <a:t>Kalashnikova</a:t>
            </a:r>
            <a:r>
              <a:rPr lang="en-US" sz="1600" dirty="0">
                <a:latin typeface="Calibri" panose="020F0502020204030204" pitchFamily="34" charset="0"/>
              </a:rPr>
              <a:t>, B.G. van Bloemen Waanders, S. Arunajatesan, M.F. Barone. S</a:t>
            </a:r>
            <a:r>
              <a:rPr lang="en-US" sz="1600" dirty="0" smtClean="0">
                <a:latin typeface="Calibri" panose="020F0502020204030204" pitchFamily="34" charset="0"/>
              </a:rPr>
              <a:t>tabilization </a:t>
            </a:r>
            <a:r>
              <a:rPr lang="en-US" sz="1600" dirty="0">
                <a:latin typeface="Calibri" panose="020F0502020204030204" pitchFamily="34" charset="0"/>
              </a:rPr>
              <a:t>of Projection-Based Reduced Order Models for Linear Time-Invariant Systems via Optimization-Based Eigenvalue </a:t>
            </a:r>
            <a:r>
              <a:rPr lang="en-US" sz="1600" dirty="0" smtClean="0">
                <a:latin typeface="Calibri" panose="020F0502020204030204" pitchFamily="34" charset="0"/>
              </a:rPr>
              <a:t>Reassignment. </a:t>
            </a:r>
            <a:r>
              <a:rPr lang="en-US" sz="1600" i="1" dirty="0" err="1">
                <a:latin typeface="Calibri" panose="020F0502020204030204" pitchFamily="34" charset="0"/>
              </a:rPr>
              <a:t>Comput</a:t>
            </a:r>
            <a:r>
              <a:rPr lang="en-US" sz="1600" i="1" dirty="0">
                <a:latin typeface="Calibri" panose="020F0502020204030204" pitchFamily="34" charset="0"/>
              </a:rPr>
              <a:t>. Meth. Appl. Mech. </a:t>
            </a:r>
            <a:r>
              <a:rPr lang="en-US" sz="1600" i="1" dirty="0" err="1">
                <a:latin typeface="Calibri" panose="020F0502020204030204" pitchFamily="34" charset="0"/>
              </a:rPr>
              <a:t>Engng</a:t>
            </a:r>
            <a:r>
              <a:rPr lang="en-US" sz="1600" i="1" dirty="0">
                <a:latin typeface="Calibri" panose="020F0502020204030204" pitchFamily="34" charset="0"/>
              </a:rPr>
              <a:t>.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latin typeface="Calibri" panose="020F0502020204030204" pitchFamily="34" charset="0"/>
              </a:rPr>
              <a:t>272</a:t>
            </a:r>
            <a:r>
              <a:rPr lang="en-US" sz="1600" dirty="0" smtClean="0">
                <a:latin typeface="Calibri" panose="020F0502020204030204" pitchFamily="34" charset="0"/>
              </a:rPr>
              <a:t>: 251-270 (2014).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M.F. Barone, </a:t>
            </a:r>
            <a:r>
              <a:rPr lang="en-US" sz="1600" b="1" dirty="0" smtClean="0">
                <a:latin typeface="Calibri" panose="020F0502020204030204" pitchFamily="34" charset="0"/>
              </a:rPr>
              <a:t>I. Kalashnikova</a:t>
            </a:r>
            <a:r>
              <a:rPr lang="en-US" sz="1600" dirty="0" smtClean="0">
                <a:latin typeface="Calibri" panose="020F0502020204030204" pitchFamily="34" charset="0"/>
              </a:rPr>
              <a:t>, D.J. Segalman, H. Thornquist.  Stable </a:t>
            </a:r>
            <a:r>
              <a:rPr lang="en-US" sz="1600" dirty="0" err="1" smtClean="0">
                <a:latin typeface="Calibri" panose="020F0502020204030204" pitchFamily="34" charset="0"/>
              </a:rPr>
              <a:t>Galerkin</a:t>
            </a:r>
            <a:r>
              <a:rPr lang="en-US" sz="1600" dirty="0" smtClean="0">
                <a:latin typeface="Calibri" panose="020F0502020204030204" pitchFamily="34" charset="0"/>
              </a:rPr>
              <a:t> reduced order models for linearized compressible flow.  </a:t>
            </a:r>
            <a:r>
              <a:rPr lang="en-US" sz="1600" i="1" dirty="0" smtClean="0">
                <a:latin typeface="Calibri" panose="020F0502020204030204" pitchFamily="34" charset="0"/>
              </a:rPr>
              <a:t>J. </a:t>
            </a:r>
            <a:r>
              <a:rPr lang="en-US" sz="1600" i="1" dirty="0" err="1" smtClean="0">
                <a:latin typeface="Calibri" panose="020F0502020204030204" pitchFamily="34" charset="0"/>
              </a:rPr>
              <a:t>Comput</a:t>
            </a:r>
            <a:r>
              <a:rPr lang="en-US" sz="1600" i="1" dirty="0" smtClean="0">
                <a:latin typeface="Calibri" panose="020F0502020204030204" pitchFamily="34" charset="0"/>
              </a:rPr>
              <a:t>. Phys. </a:t>
            </a:r>
            <a:r>
              <a:rPr lang="en-US" sz="1600" b="1" dirty="0" smtClean="0">
                <a:latin typeface="Calibri" panose="020F0502020204030204" pitchFamily="34" charset="0"/>
              </a:rPr>
              <a:t>288</a:t>
            </a:r>
            <a:r>
              <a:rPr lang="en-US" sz="1600" b="1" i="1" dirty="0" smtClean="0">
                <a:latin typeface="Calibri" panose="020F0502020204030204" pitchFamily="34" charset="0"/>
              </a:rPr>
              <a:t>: </a:t>
            </a:r>
            <a:r>
              <a:rPr lang="en-US" sz="1600" dirty="0" smtClean="0">
                <a:latin typeface="Calibri" panose="020F0502020204030204" pitchFamily="34" charset="0"/>
              </a:rPr>
              <a:t>1932-1946, 2009.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M. Balajewicz, E. Dowell, B. </a:t>
            </a:r>
            <a:r>
              <a:rPr lang="en-US" sz="1600" dirty="0" err="1" smtClean="0">
                <a:latin typeface="Calibri" panose="020F0502020204030204" pitchFamily="34" charset="0"/>
              </a:rPr>
              <a:t>Noack</a:t>
            </a:r>
            <a:r>
              <a:rPr lang="en-US" sz="1600" dirty="0" smtClean="0">
                <a:latin typeface="Calibri" panose="020F0502020204030204" pitchFamily="34" charset="0"/>
              </a:rPr>
              <a:t>, Low-dimensional modeling of high-Reynolds number shear flows incorporating constraints from the </a:t>
            </a:r>
            <a:r>
              <a:rPr lang="en-US" sz="1600" dirty="0" err="1" smtClean="0">
                <a:latin typeface="Calibri" panose="020F0502020204030204" pitchFamily="34" charset="0"/>
              </a:rPr>
              <a:t>Navier</a:t>
            </a:r>
            <a:r>
              <a:rPr lang="en-US" sz="1600" dirty="0" smtClean="0">
                <a:latin typeface="Calibri" panose="020F0502020204030204" pitchFamily="34" charset="0"/>
              </a:rPr>
              <a:t>-Stokes equations, </a:t>
            </a:r>
            <a:r>
              <a:rPr lang="en-US" sz="1600" i="1" dirty="0" smtClean="0">
                <a:latin typeface="Calibri" panose="020F0502020204030204" pitchFamily="34" charset="0"/>
              </a:rPr>
              <a:t>J. Fluid Mech. </a:t>
            </a:r>
            <a:r>
              <a:rPr lang="en-US" sz="1600" b="1" dirty="0" smtClean="0">
                <a:latin typeface="Calibri" panose="020F0502020204030204" pitchFamily="34" charset="0"/>
              </a:rPr>
              <a:t>729: </a:t>
            </a:r>
            <a:r>
              <a:rPr lang="en-US" sz="1600" dirty="0" smtClean="0">
                <a:latin typeface="Calibri" panose="020F0502020204030204" pitchFamily="34" charset="0"/>
              </a:rPr>
              <a:t>285-308, 2013.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M. Balajewicz, </a:t>
            </a:r>
            <a:r>
              <a:rPr lang="en-US" sz="1600" b="1" dirty="0" smtClean="0">
                <a:latin typeface="Calibri" panose="020F0502020204030204" pitchFamily="34" charset="0"/>
              </a:rPr>
              <a:t>I. </a:t>
            </a:r>
            <a:r>
              <a:rPr lang="en-US" sz="1600" b="1" dirty="0" err="1" smtClean="0">
                <a:latin typeface="Calibri" panose="020F0502020204030204" pitchFamily="34" charset="0"/>
              </a:rPr>
              <a:t>Tezaur</a:t>
            </a:r>
            <a:r>
              <a:rPr lang="en-US" sz="1600" dirty="0" smtClean="0">
                <a:latin typeface="Calibri" panose="020F0502020204030204" pitchFamily="34" charset="0"/>
              </a:rPr>
              <a:t>, E. Dowell, </a:t>
            </a:r>
            <a:r>
              <a:rPr lang="en-US" sz="1600" dirty="0">
                <a:latin typeface="Calibri" panose="020F0502020204030204" pitchFamily="34" charset="0"/>
              </a:rPr>
              <a:t>Minimal subspace rotation on </a:t>
            </a:r>
            <a:r>
              <a:rPr lang="en-US" sz="1600" dirty="0" err="1">
                <a:latin typeface="Calibri" panose="020F0502020204030204" pitchFamily="34" charset="0"/>
              </a:rPr>
              <a:t>Stiefel</a:t>
            </a:r>
            <a:r>
              <a:rPr lang="en-US" sz="1600" dirty="0">
                <a:latin typeface="Calibri" panose="020F0502020204030204" pitchFamily="34" charset="0"/>
              </a:rPr>
              <a:t> manifold </a:t>
            </a:r>
            <a:r>
              <a:rPr lang="en-US" sz="1600" dirty="0" err="1">
                <a:latin typeface="Calibri" panose="020F0502020204030204" pitchFamily="34" charset="0"/>
              </a:rPr>
              <a:t>forstabilization</a:t>
            </a:r>
            <a:r>
              <a:rPr lang="en-US" sz="1600" dirty="0">
                <a:latin typeface="Calibri" panose="020F0502020204030204" pitchFamily="34" charset="0"/>
              </a:rPr>
              <a:t> and fine-tuning of projection-based ROMs of the compressible </a:t>
            </a:r>
            <a:r>
              <a:rPr lang="en-US" sz="1600" dirty="0" err="1">
                <a:latin typeface="Calibri" panose="020F0502020204030204" pitchFamily="34" charset="0"/>
              </a:rPr>
              <a:t>Navier</a:t>
            </a:r>
            <a:r>
              <a:rPr lang="en-US" sz="1600" dirty="0">
                <a:latin typeface="Calibri" panose="020F0502020204030204" pitchFamily="34" charset="0"/>
              </a:rPr>
              <a:t>-Stokes </a:t>
            </a:r>
            <a:r>
              <a:rPr lang="en-US" sz="1600" dirty="0" smtClean="0">
                <a:latin typeface="Calibri" panose="020F0502020204030204" pitchFamily="34" charset="0"/>
              </a:rPr>
              <a:t>equations, </a:t>
            </a:r>
            <a:r>
              <a:rPr lang="en-US" sz="1600" dirty="0" smtClean="0">
                <a:latin typeface="Calibri" panose="020F0502020204030204" pitchFamily="34" charset="0"/>
              </a:rPr>
              <a:t>under review for publication in </a:t>
            </a:r>
            <a:r>
              <a:rPr lang="en-US" sz="1600" i="1" dirty="0" smtClean="0">
                <a:latin typeface="Calibri" panose="020F0502020204030204" pitchFamily="34" charset="0"/>
              </a:rPr>
              <a:t>CMAME</a:t>
            </a:r>
            <a:r>
              <a:rPr lang="en-US" sz="1600" i="1" dirty="0" smtClean="0">
                <a:latin typeface="Calibri" panose="020F0502020204030204" pitchFamily="34" charset="0"/>
              </a:rPr>
              <a:t>.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C.W. Rowley, T. </a:t>
            </a:r>
            <a:r>
              <a:rPr lang="en-US" sz="1600" dirty="0" err="1" smtClean="0">
                <a:latin typeface="Calibri" panose="020F0502020204030204" pitchFamily="34" charset="0"/>
              </a:rPr>
              <a:t>Colonius</a:t>
            </a:r>
            <a:r>
              <a:rPr lang="en-US" sz="1600" dirty="0" smtClean="0">
                <a:latin typeface="Calibri" panose="020F0502020204030204" pitchFamily="34" charset="0"/>
              </a:rPr>
              <a:t>, R.M. Murray.  Model reduction for compressible flows using POD and </a:t>
            </a:r>
            <a:r>
              <a:rPr lang="en-US" sz="1600" dirty="0" err="1" smtClean="0">
                <a:latin typeface="Calibri" panose="020F0502020204030204" pitchFamily="34" charset="0"/>
              </a:rPr>
              <a:t>Galerkin</a:t>
            </a:r>
            <a:r>
              <a:rPr lang="en-US" sz="1600" dirty="0" smtClean="0">
                <a:latin typeface="Calibri" panose="020F0502020204030204" pitchFamily="34" charset="0"/>
              </a:rPr>
              <a:t> projection.  </a:t>
            </a:r>
            <a:r>
              <a:rPr lang="en-US" sz="1600" i="1" dirty="0" err="1" smtClean="0">
                <a:latin typeface="Calibri" panose="020F0502020204030204" pitchFamily="34" charset="0"/>
              </a:rPr>
              <a:t>Physica</a:t>
            </a:r>
            <a:r>
              <a:rPr lang="en-US" sz="1600" i="1" dirty="0" smtClean="0">
                <a:latin typeface="Calibri" panose="020F0502020204030204" pitchFamily="34" charset="0"/>
              </a:rPr>
              <a:t>  D. </a:t>
            </a:r>
            <a:r>
              <a:rPr lang="en-US" sz="1600" b="1" dirty="0" smtClean="0">
                <a:latin typeface="Calibri" panose="020F0502020204030204" pitchFamily="34" charset="0"/>
              </a:rPr>
              <a:t>189</a:t>
            </a:r>
            <a:r>
              <a:rPr lang="en-US" sz="1600" dirty="0" smtClean="0">
                <a:latin typeface="Calibri" panose="020F0502020204030204" pitchFamily="34" charset="0"/>
              </a:rPr>
              <a:t>: 115-129, 2004.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G. </a:t>
            </a:r>
            <a:r>
              <a:rPr lang="en-US" sz="1600" dirty="0" err="1" smtClean="0">
                <a:latin typeface="Calibri" panose="020F0502020204030204" pitchFamily="34" charset="0"/>
              </a:rPr>
              <a:t>Serre</a:t>
            </a:r>
            <a:r>
              <a:rPr lang="en-US" sz="1600" dirty="0" smtClean="0">
                <a:latin typeface="Calibri" panose="020F0502020204030204" pitchFamily="34" charset="0"/>
              </a:rPr>
              <a:t>, P. </a:t>
            </a:r>
            <a:r>
              <a:rPr lang="en-US" sz="1600" dirty="0" err="1" smtClean="0">
                <a:latin typeface="Calibri" panose="020F0502020204030204" pitchFamily="34" charset="0"/>
              </a:rPr>
              <a:t>Lafon</a:t>
            </a:r>
            <a:r>
              <a:rPr lang="en-US" sz="1600" dirty="0" smtClean="0">
                <a:latin typeface="Calibri" panose="020F0502020204030204" pitchFamily="34" charset="0"/>
              </a:rPr>
              <a:t>, X. </a:t>
            </a:r>
            <a:r>
              <a:rPr lang="en-US" sz="1600" dirty="0" err="1" smtClean="0">
                <a:latin typeface="Calibri" panose="020F0502020204030204" pitchFamily="34" charset="0"/>
              </a:rPr>
              <a:t>Gloerfelt</a:t>
            </a:r>
            <a:r>
              <a:rPr lang="en-US" sz="1600" dirty="0" smtClean="0">
                <a:latin typeface="Calibri" panose="020F0502020204030204" pitchFamily="34" charset="0"/>
              </a:rPr>
              <a:t>, C. </a:t>
            </a:r>
            <a:r>
              <a:rPr lang="en-US" sz="1600" dirty="0" err="1" smtClean="0">
                <a:latin typeface="Calibri" panose="020F0502020204030204" pitchFamily="34" charset="0"/>
              </a:rPr>
              <a:t>Bailly</a:t>
            </a:r>
            <a:r>
              <a:rPr lang="en-US" sz="1600" dirty="0" smtClean="0">
                <a:latin typeface="Calibri" panose="020F0502020204030204" pitchFamily="34" charset="0"/>
              </a:rPr>
              <a:t>.  Reliable reduced-order models for time-dependent linearized Euler equations.  </a:t>
            </a:r>
            <a:r>
              <a:rPr lang="en-US" sz="1600" i="1" dirty="0" smtClean="0">
                <a:latin typeface="Calibri" panose="020F0502020204030204" pitchFamily="34" charset="0"/>
              </a:rPr>
              <a:t>J. </a:t>
            </a:r>
            <a:r>
              <a:rPr lang="en-US" sz="1600" i="1" dirty="0" err="1" smtClean="0">
                <a:latin typeface="Calibri" panose="020F0502020204030204" pitchFamily="34" charset="0"/>
              </a:rPr>
              <a:t>Comput</a:t>
            </a:r>
            <a:r>
              <a:rPr lang="en-US" sz="1600" i="1" dirty="0" smtClean="0">
                <a:latin typeface="Calibri" panose="020F0502020204030204" pitchFamily="34" charset="0"/>
              </a:rPr>
              <a:t>. Phys.  </a:t>
            </a:r>
            <a:r>
              <a:rPr lang="en-US" sz="1600" b="1" dirty="0" smtClean="0">
                <a:latin typeface="Calibri" panose="020F0502020204030204" pitchFamily="34" charset="0"/>
              </a:rPr>
              <a:t>231</a:t>
            </a:r>
            <a:r>
              <a:rPr lang="en-US" sz="1600" dirty="0" smtClean="0">
                <a:latin typeface="Calibri" panose="020F0502020204030204" pitchFamily="34" charset="0"/>
              </a:rPr>
              <a:t>(15): 5176-5194, 2012.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5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95920" y="361890"/>
            <a:ext cx="4039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References (continued)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53490"/>
            <a:ext cx="8686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B. Bond, L. Daniel, Guaranteed stable projection-based model reduction for indefinite and unstable linear systems, In: </a:t>
            </a:r>
            <a:r>
              <a:rPr lang="en-US" sz="1600" i="1" dirty="0">
                <a:latin typeface="Calibri" panose="020F0502020204030204" pitchFamily="34" charset="0"/>
              </a:rPr>
              <a:t>Proceedings of the 2008 IEEE/ACM International Conference on Computer-Aided Design</a:t>
            </a:r>
            <a:r>
              <a:rPr lang="en-US" sz="1600" dirty="0">
                <a:latin typeface="Calibri" panose="020F0502020204030204" pitchFamily="34" charset="0"/>
              </a:rPr>
              <a:t>, 728–735, 2008.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D</a:t>
            </a:r>
            <a:r>
              <a:rPr lang="en-US" sz="1600" dirty="0">
                <a:latin typeface="Calibri" panose="020F0502020204030204" pitchFamily="34" charset="0"/>
              </a:rPr>
              <a:t>. Amsallem, C. </a:t>
            </a:r>
            <a:r>
              <a:rPr lang="en-US" sz="1600" dirty="0" err="1">
                <a:latin typeface="Calibri" panose="020F0502020204030204" pitchFamily="34" charset="0"/>
              </a:rPr>
              <a:t>Farhat</a:t>
            </a:r>
            <a:r>
              <a:rPr lang="en-US" sz="1600" dirty="0">
                <a:latin typeface="Calibri" panose="020F0502020204030204" pitchFamily="34" charset="0"/>
              </a:rPr>
              <a:t>.  Stabilization of projection-based reduced order models.  </a:t>
            </a:r>
            <a:r>
              <a:rPr lang="en-US" sz="1600" i="1" dirty="0">
                <a:latin typeface="Calibri" panose="020F0502020204030204" pitchFamily="34" charset="0"/>
              </a:rPr>
              <a:t>Int. J. </a:t>
            </a:r>
            <a:r>
              <a:rPr lang="en-US" sz="1600" i="1" dirty="0" err="1">
                <a:latin typeface="Calibri" panose="020F0502020204030204" pitchFamily="34" charset="0"/>
              </a:rPr>
              <a:t>Numer</a:t>
            </a:r>
            <a:r>
              <a:rPr lang="en-US" sz="1600" i="1" dirty="0">
                <a:latin typeface="Calibri" panose="020F0502020204030204" pitchFamily="34" charset="0"/>
              </a:rPr>
              <a:t>. Methods </a:t>
            </a:r>
            <a:r>
              <a:rPr lang="en-US" sz="1600" i="1" dirty="0" err="1">
                <a:latin typeface="Calibri" panose="020F0502020204030204" pitchFamily="34" charset="0"/>
              </a:rPr>
              <a:t>Engng</a:t>
            </a:r>
            <a:r>
              <a:rPr lang="en-US" sz="1600" i="1" dirty="0">
                <a:latin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</a:rPr>
              <a:t>91 </a:t>
            </a:r>
            <a:r>
              <a:rPr lang="en-US" sz="1600" dirty="0">
                <a:latin typeface="Calibri" panose="020F0502020204030204" pitchFamily="34" charset="0"/>
              </a:rPr>
              <a:t>(4) (2012) 358-377.  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Z</a:t>
            </a:r>
            <a:r>
              <a:rPr lang="en-US" sz="1600" dirty="0">
                <a:latin typeface="Calibri" panose="020F0502020204030204" pitchFamily="34" charset="0"/>
              </a:rPr>
              <a:t>. Wang, I. Akhtar, J. </a:t>
            </a:r>
            <a:r>
              <a:rPr lang="en-US" sz="1600" dirty="0" err="1">
                <a:latin typeface="Calibri" panose="020F0502020204030204" pitchFamily="34" charset="0"/>
              </a:rPr>
              <a:t>Borggaard</a:t>
            </a:r>
            <a:r>
              <a:rPr lang="en-US" sz="1600" dirty="0">
                <a:latin typeface="Calibri" panose="020F0502020204030204" pitchFamily="34" charset="0"/>
              </a:rPr>
              <a:t>, T. Iliescu.  Proper orthogonal decomposition closure models for turbulent flows: a numerical comparison.  </a:t>
            </a:r>
            <a:r>
              <a:rPr lang="en-US" sz="1600" i="1" dirty="0" err="1">
                <a:latin typeface="Calibri" panose="020F0502020204030204" pitchFamily="34" charset="0"/>
              </a:rPr>
              <a:t>Comput</a:t>
            </a:r>
            <a:r>
              <a:rPr lang="en-US" sz="1600" i="1" dirty="0">
                <a:latin typeface="Calibri" panose="020F0502020204030204" pitchFamily="34" charset="0"/>
              </a:rPr>
              <a:t>. Methods Appl. Mech. </a:t>
            </a:r>
            <a:r>
              <a:rPr lang="en-US" sz="1600" i="1" dirty="0" err="1">
                <a:latin typeface="Calibri" panose="020F0502020204030204" pitchFamily="34" charset="0"/>
              </a:rPr>
              <a:t>Engrg</a:t>
            </a:r>
            <a:r>
              <a:rPr lang="en-US" sz="1600" i="1" dirty="0">
                <a:latin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</a:rPr>
              <a:t>237-240</a:t>
            </a:r>
            <a:r>
              <a:rPr lang="en-US" sz="1600" dirty="0">
                <a:latin typeface="Calibri" panose="020F0502020204030204" pitchFamily="34" charset="0"/>
              </a:rPr>
              <a:t>:10-26, 2012. 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The </a:t>
            </a:r>
            <a:r>
              <a:rPr lang="en-US" sz="1600" dirty="0" err="1" smtClean="0">
                <a:latin typeface="Calibri" panose="020F0502020204030204" pitchFamily="34" charset="0"/>
              </a:rPr>
              <a:t>MathWorks</a:t>
            </a:r>
            <a:r>
              <a:rPr lang="en-US" sz="1600" dirty="0" smtClean="0">
                <a:latin typeface="Calibri" panose="020F0502020204030204" pitchFamily="34" charset="0"/>
              </a:rPr>
              <a:t>, Inc., Optimization Toolbox User’s Guide, 1990-2008.  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NICONET </a:t>
            </a:r>
            <a:r>
              <a:rPr lang="en-US" sz="1600" dirty="0" smtClean="0">
                <a:latin typeface="Calibri" panose="020F0502020204030204" pitchFamily="34" charset="0"/>
              </a:rPr>
              <a:t>ROM </a:t>
            </a:r>
            <a:r>
              <a:rPr lang="en-US" sz="1600" dirty="0">
                <a:latin typeface="Calibri" panose="020F0502020204030204" pitchFamily="34" charset="0"/>
              </a:rPr>
              <a:t>benchmark repository: </a:t>
            </a:r>
            <a:r>
              <a:rPr lang="en-US" sz="1600" dirty="0">
                <a:latin typeface="Calibri" panose="020F0502020204030204" pitchFamily="34" charset="0"/>
                <a:hlinkClick r:id="rId2"/>
              </a:rPr>
              <a:t>www.icm.tu-bs.de/NICONET/benchmodred.html</a:t>
            </a:r>
            <a:r>
              <a:rPr lang="en-US" sz="1600" dirty="0">
                <a:latin typeface="Calibri" panose="020F0502020204030204" pitchFamily="34" charset="0"/>
              </a:rPr>
              <a:t>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</a:rPr>
              <a:t>Oberwolfach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ROM benchmark </a:t>
            </a:r>
            <a:r>
              <a:rPr lang="en-US" sz="1600" dirty="0">
                <a:latin typeface="Calibri" panose="020F0502020204030204" pitchFamily="34" charset="0"/>
              </a:rPr>
              <a:t>repository: </a:t>
            </a:r>
            <a:r>
              <a:rPr lang="en-US" sz="1600" dirty="0">
                <a:latin typeface="Calibri" panose="020F0502020204030204" pitchFamily="34" charset="0"/>
                <a:hlinkClick r:id="rId3"/>
              </a:rPr>
              <a:t>http://</a:t>
            </a:r>
            <a:r>
              <a:rPr lang="en-US" sz="1600" dirty="0" smtClean="0">
                <a:latin typeface="Calibri" panose="020F0502020204030204" pitchFamily="34" charset="0"/>
                <a:hlinkClick r:id="rId3"/>
              </a:rPr>
              <a:t>simulation.uni-freiburg.de/downloads/benchmark</a:t>
            </a:r>
            <a:r>
              <a:rPr lang="en-US" sz="1600" dirty="0" smtClean="0">
                <a:latin typeface="Calibri" panose="020F0502020204030204" pitchFamily="34" charset="0"/>
              </a:rPr>
              <a:t>. 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20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25" y="4038600"/>
            <a:ext cx="2961942" cy="22214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33" y="1400425"/>
            <a:ext cx="3009567" cy="2257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4267200"/>
            <a:ext cx="3092176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267200"/>
            <a:ext cx="3048000" cy="2253342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50631" y="76200"/>
            <a:ext cx="62889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Appendix: ISS Benchmark (</a:t>
            </a:r>
            <a:r>
              <a:rPr lang="en-US" sz="3200" dirty="0" err="1" smtClean="0">
                <a:solidFill>
                  <a:srgbClr val="002060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fmincon</a:t>
            </a:r>
            <a:r>
              <a:rPr lang="en-US" sz="3200" dirty="0" smtClean="0">
                <a:solidFill>
                  <a:srgbClr val="002060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performance)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4367853"/>
                  </p:ext>
                </p:extLst>
              </p:nvPr>
            </p:nvGraphicFramePr>
            <p:xfrm>
              <a:off x="457200" y="1447800"/>
              <a:ext cx="5181600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2795"/>
                    <a:gridCol w="1004408"/>
                    <a:gridCol w="2094397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Real Poles</a:t>
                          </a:r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Complex-Conjugate</a:t>
                          </a:r>
                          <a:r>
                            <a:rPr lang="en-US" sz="1400" b="1" baseline="0" dirty="0" smtClean="0">
                              <a:latin typeface="Calibri" panose="020F0502020204030204" pitchFamily="34" charset="0"/>
                            </a:rPr>
                            <a:t> Poles</a:t>
                          </a:r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# upper bound constraints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4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3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# iterations 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29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27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# function</a:t>
                          </a:r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 evaluations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30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30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 at</a:t>
                          </a:r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 convergence </a:t>
                          </a:r>
                        </a:p>
                        <a:p>
                          <a:pPr algn="ctr"/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(1</a:t>
                          </a:r>
                          <a:r>
                            <a:rPr lang="en-US" sz="1400" baseline="30000" dirty="0" smtClean="0">
                              <a:latin typeface="Calibri" panose="020F0502020204030204" pitchFamily="34" charset="0"/>
                            </a:rPr>
                            <a:t>st</a:t>
                          </a:r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 order optimality)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4.00e-7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5.51e-7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4367853"/>
                  </p:ext>
                </p:extLst>
              </p:nvPr>
            </p:nvGraphicFramePr>
            <p:xfrm>
              <a:off x="457200" y="1447800"/>
              <a:ext cx="5181600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2795"/>
                    <a:gridCol w="1004408"/>
                    <a:gridCol w="2094397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Real Poles</a:t>
                          </a:r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Complex-Conjugate</a:t>
                          </a:r>
                          <a:r>
                            <a:rPr lang="en-US" sz="1400" b="1" baseline="0" dirty="0" smtClean="0">
                              <a:latin typeface="Calibri" panose="020F0502020204030204" pitchFamily="34" charset="0"/>
                            </a:rPr>
                            <a:t> Poles</a:t>
                          </a:r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# upper bound constraints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4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3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# iterations 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29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27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# function</a:t>
                          </a:r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 evaluations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30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30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312941" r="-148538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4.00e-7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5.51e-7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Rounded Rectangle 9"/>
          <p:cNvSpPr/>
          <p:nvPr/>
        </p:nvSpPr>
        <p:spPr bwMode="auto">
          <a:xfrm>
            <a:off x="76200" y="3962400"/>
            <a:ext cx="5762624" cy="2667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15025" y="1200150"/>
            <a:ext cx="3076575" cy="542925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3" name="Straight Arrow Connector 12"/>
          <p:cNvCxnSpPr>
            <a:endCxn id="10" idx="0"/>
          </p:cNvCxnSpPr>
          <p:nvPr/>
        </p:nvCxnSpPr>
        <p:spPr bwMode="auto">
          <a:xfrm flipH="1">
            <a:off x="2957512" y="3581400"/>
            <a:ext cx="14288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638800" y="1752600"/>
            <a:ext cx="2762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914400" y="4173379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Current Function Value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Current Function Value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3944779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First-Order Optimality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855092" y="2667000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0.00640948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8451708" y="2913220"/>
            <a:ext cx="0" cy="287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848600" y="5410200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5.50885e-07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8445216" y="5656420"/>
            <a:ext cx="0" cy="287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2057400" y="5544979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0.00683859</a:t>
            </a:r>
            <a:endParaRPr lang="en-US" sz="10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2819400" y="5761910"/>
            <a:ext cx="0" cy="334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4730892" y="5562600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</a:t>
            </a:r>
            <a:r>
              <a:rPr lang="en-US" sz="1000" dirty="0" smtClean="0"/>
              <a:t>4.00842e-07</a:t>
            </a:r>
            <a:endParaRPr lang="en-US" sz="1000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5496138" y="5808821"/>
            <a:ext cx="0" cy="4395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3657600" y="4173379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First-Order Optimality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7225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55431" y="76200"/>
            <a:ext cx="595516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Appendix: ISS Benchmark 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(CPU Times)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39863"/>
              </p:ext>
            </p:extLst>
          </p:nvPr>
        </p:nvGraphicFramePr>
        <p:xfrm>
          <a:off x="457200" y="1447800"/>
          <a:ext cx="7188449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795"/>
                <a:gridCol w="3353054"/>
                <a:gridCol w="17526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Model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Operations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CPU time (sec)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FOM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Time-Integration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1.71e2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ROM – offline stage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Snapshot collection (FOM time-integration)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1.71e2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Loading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 of matrices/snapshots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6.99e-2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POD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6.20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Projection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8.18e-3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Optimization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2.28e1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ROM –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online stage 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Time-integration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3.77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00116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To offset total pre-process time of ROM (time required to run FOM to collect snapshots, calculate the POD basis, perform the </a:t>
            </a:r>
            <a:r>
              <a:rPr lang="en-US" dirty="0" err="1" smtClean="0">
                <a:latin typeface="Calibri" panose="020F0502020204030204" pitchFamily="34" charset="0"/>
              </a:rPr>
              <a:t>Galerkin</a:t>
            </a:r>
            <a:r>
              <a:rPr lang="en-US" dirty="0" smtClean="0">
                <a:latin typeface="Calibri" panose="020F0502020204030204" pitchFamily="34" charset="0"/>
              </a:rPr>
              <a:t> projection, and solve the optimization problem (1)), the ROM would need to be run 53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Solution of optimization problem is very fast: takes &lt; 1 minute to complete.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26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0" y="4038600"/>
            <a:ext cx="3148060" cy="250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56" y="4060422"/>
            <a:ext cx="2826544" cy="245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955676" cy="246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31" y="3886200"/>
            <a:ext cx="3362369" cy="27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71599"/>
            <a:ext cx="3336776" cy="2502581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05000" y="76200"/>
            <a:ext cx="73280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Appendix: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Electrostatically Actuated Beam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Benchmark (</a:t>
            </a:r>
            <a:r>
              <a:rPr lang="en-US" sz="3200" dirty="0" err="1" smtClean="0">
                <a:solidFill>
                  <a:srgbClr val="002060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fmincon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 performance)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1308947"/>
                  </p:ext>
                </p:extLst>
              </p:nvPr>
            </p:nvGraphicFramePr>
            <p:xfrm>
              <a:off x="457200" y="1447800"/>
              <a:ext cx="5181600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2795"/>
                    <a:gridCol w="1004408"/>
                    <a:gridCol w="2094397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Real Poles</a:t>
                          </a:r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Complex-Conjugate</a:t>
                          </a:r>
                          <a:r>
                            <a:rPr lang="en-US" sz="1400" b="1" baseline="0" dirty="0" smtClean="0">
                              <a:latin typeface="Calibri" panose="020F0502020204030204" pitchFamily="34" charset="0"/>
                            </a:rPr>
                            <a:t> Poles</a:t>
                          </a:r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# upper bound constraints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4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2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# iterations 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60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31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# function</a:t>
                          </a:r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 evaluations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64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32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 at</a:t>
                          </a:r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 convergence </a:t>
                          </a:r>
                        </a:p>
                        <a:p>
                          <a:pPr algn="ctr"/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(1</a:t>
                          </a:r>
                          <a:r>
                            <a:rPr lang="en-US" sz="1400" baseline="30000" dirty="0" smtClean="0">
                              <a:latin typeface="Calibri" panose="020F0502020204030204" pitchFamily="34" charset="0"/>
                            </a:rPr>
                            <a:t>st</a:t>
                          </a:r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 order optimality)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2.27e-7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8.43e-7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1308947"/>
                  </p:ext>
                </p:extLst>
              </p:nvPr>
            </p:nvGraphicFramePr>
            <p:xfrm>
              <a:off x="457200" y="1447800"/>
              <a:ext cx="5181600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2795"/>
                    <a:gridCol w="1004408"/>
                    <a:gridCol w="2094397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Real Poles</a:t>
                          </a:r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Complex-Conjugate</a:t>
                          </a:r>
                          <a:r>
                            <a:rPr lang="en-US" sz="1400" b="1" baseline="0" dirty="0" smtClean="0">
                              <a:latin typeface="Calibri" panose="020F0502020204030204" pitchFamily="34" charset="0"/>
                            </a:rPr>
                            <a:t> Poles</a:t>
                          </a:r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# upper bound constraints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4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2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# iterations 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60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31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</a:rPr>
                            <a:t># function</a:t>
                          </a:r>
                          <a:r>
                            <a:rPr lang="en-US" sz="1400" baseline="0" dirty="0" smtClean="0">
                              <a:latin typeface="Calibri" panose="020F0502020204030204" pitchFamily="34" charset="0"/>
                            </a:rPr>
                            <a:t> evaluations</a:t>
                          </a:r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64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32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312941" r="-148538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2.27e-7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libri" panose="020F0502020204030204" pitchFamily="34" charset="0"/>
                              <a:ea typeface="Cambria Math" pitchFamily="18" charset="0"/>
                            </a:rPr>
                            <a:t>8.43e-7</a:t>
                          </a:r>
                          <a:endParaRPr lang="en-US" sz="1400" dirty="0">
                            <a:latin typeface="Calibri" panose="020F0502020204030204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Rounded Rectangle 9"/>
          <p:cNvSpPr/>
          <p:nvPr/>
        </p:nvSpPr>
        <p:spPr bwMode="auto">
          <a:xfrm>
            <a:off x="76200" y="3962400"/>
            <a:ext cx="5762624" cy="2667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15025" y="1200150"/>
            <a:ext cx="3076575" cy="542925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3" name="Straight Arrow Connector 12"/>
          <p:cNvCxnSpPr>
            <a:endCxn id="10" idx="0"/>
          </p:cNvCxnSpPr>
          <p:nvPr/>
        </p:nvCxnSpPr>
        <p:spPr bwMode="auto">
          <a:xfrm flipH="1">
            <a:off x="2957512" y="3581400"/>
            <a:ext cx="14288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638800" y="1752600"/>
            <a:ext cx="2762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914400" y="4020979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Current Function Value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Current Function Value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57600" y="4020979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First-Order Optimality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3962400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First-Order Optimality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153400" y="2971800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1.23598</a:t>
            </a:r>
            <a:endParaRPr lang="en-US" sz="10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8597822" y="3218021"/>
            <a:ext cx="85732" cy="2871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8083692" y="5638800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8.43228e-07</a:t>
            </a:r>
            <a:endParaRPr lang="en-US" sz="10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8534400" y="5871804"/>
            <a:ext cx="12764" cy="376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4807092" y="5621179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</a:t>
            </a:r>
            <a:r>
              <a:rPr lang="en-US" sz="1000" dirty="0" smtClean="0"/>
              <a:t>2.26927e-07</a:t>
            </a:r>
            <a:endParaRPr lang="en-US" sz="10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5555549" y="5871804"/>
            <a:ext cx="159451" cy="3003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2209800" y="5656421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1.13229</a:t>
            </a:r>
            <a:endParaRPr lang="en-US" sz="1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675115" y="5871804"/>
            <a:ext cx="220485" cy="3003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75703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57401" y="76200"/>
            <a:ext cx="6553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Appendix: Electrostatically Actuated Beam  Benchmark (CPU Times)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371616"/>
              </p:ext>
            </p:extLst>
          </p:nvPr>
        </p:nvGraphicFramePr>
        <p:xfrm>
          <a:off x="457200" y="1447800"/>
          <a:ext cx="7188449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795"/>
                <a:gridCol w="3353054"/>
                <a:gridCol w="17526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Model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Operations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CPU time (sec)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FOM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Time-Integration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7.10e4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ROM – offline stage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Snapshot collection (FOM time-integration)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7.10e4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Loading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 of matrices/snapshots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5.17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POD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1.09e1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Projection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2.55e1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Optimization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8.79e1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ROM –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online stage 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Time-integration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ea typeface="Cambria Math" pitchFamily="18" charset="0"/>
                        </a:rPr>
                        <a:t>6.78</a:t>
                      </a:r>
                      <a:endParaRPr lang="en-US" sz="1600" dirty="0">
                        <a:latin typeface="Calibri" panose="020F0502020204030204" pitchFamily="34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001161"/>
            <a:ext cx="8534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To offset total pre-process time of ROM (time required to run FOM to collect snapshots, calculate the POD basis, perform the </a:t>
            </a:r>
            <a:r>
              <a:rPr lang="en-US" dirty="0" err="1" smtClean="0">
                <a:latin typeface="Calibri" panose="020F0502020204030204" pitchFamily="34" charset="0"/>
              </a:rPr>
              <a:t>Galerkin</a:t>
            </a:r>
            <a:r>
              <a:rPr lang="en-US" dirty="0" smtClean="0">
                <a:latin typeface="Calibri" panose="020F0502020204030204" pitchFamily="34" charset="0"/>
              </a:rPr>
              <a:t> projection, and solve the optimization problem (1)), the ROM would need to be run 1e4 times (due to large CPU time of FOM).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Solution of optimization problem is very fast: takes ~1.5 minute to complete.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0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43242"/>
            <a:ext cx="3581400" cy="2642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98" y="1676400"/>
            <a:ext cx="1878302" cy="16764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4419600" y="1524000"/>
            <a:ext cx="2514600" cy="2057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48000" y="2385326"/>
            <a:ext cx="304800" cy="28167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505200" y="2514600"/>
            <a:ext cx="914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4675119"/>
                  </p:ext>
                </p:extLst>
              </p:nvPr>
            </p:nvGraphicFramePr>
            <p:xfrm>
              <a:off x="7315200" y="1656080"/>
              <a:ext cx="1552576" cy="200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257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Unstable</a:t>
                          </a:r>
                          <a:r>
                            <a:rPr lang="en-US" sz="1400" b="1" baseline="0" dirty="0" smtClean="0">
                              <a:latin typeface="Calibri" panose="020F0502020204030204" pitchFamily="34" charset="0"/>
                            </a:rPr>
                            <a:t> Eigenvalues</a:t>
                          </a:r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=16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053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12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=48.985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14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=12.650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dirty="0" smtClean="0">
                                    <a:latin typeface="Cambria Math"/>
                                    <a:ea typeface="Cambria Math"/>
                                  </a:rPr>
                                  <m:t>17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=0.05202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0185438"/>
                  </p:ext>
                </p:extLst>
              </p:nvPr>
            </p:nvGraphicFramePr>
            <p:xfrm>
              <a:off x="7315200" y="1656080"/>
              <a:ext cx="1552576" cy="200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2576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Unstable</a:t>
                          </a:r>
                          <a:r>
                            <a:rPr lang="en-US" sz="1400" b="1" baseline="0" dirty="0" smtClean="0">
                              <a:latin typeface="Calibri" panose="020F0502020204030204" pitchFamily="34" charset="0"/>
                            </a:rPr>
                            <a:t> Eigenvalues</a:t>
                          </a:r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40984" b="-29836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45000" b="-20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339344" b="-1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3934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5501263"/>
                  </p:ext>
                </p:extLst>
              </p:nvPr>
            </p:nvGraphicFramePr>
            <p:xfrm>
              <a:off x="4648200" y="4249229"/>
              <a:ext cx="4191000" cy="200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81200"/>
                    <a:gridCol w="22098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Stabilized </a:t>
                          </a:r>
                          <a:r>
                            <a:rPr lang="en-US" sz="1400" b="1" baseline="0" dirty="0" smtClean="0">
                              <a:latin typeface="Calibri" panose="020F0502020204030204" pitchFamily="34" charset="0"/>
                            </a:rPr>
                            <a:t>Eigenvalues</a:t>
                          </a:r>
                          <a:endParaRPr lang="en-US" sz="1400" b="1" dirty="0" smtClean="0"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(Real)</a:t>
                          </a:r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Stabilized Eigenvalues (Complex Conjugates)</a:t>
                          </a:r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−7,043,505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06,976+551.77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12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35.364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12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06,976−551.77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14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−153,033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14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=−2954.1−1244.7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dirty="0" smtClean="0">
                                    <a:latin typeface="Cambria Math"/>
                                    <a:ea typeface="Cambria Math"/>
                                  </a:rPr>
                                  <m:t>17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−99,175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dirty="0" smtClean="0">
                                    <a:latin typeface="Cambria Math"/>
                                    <a:ea typeface="Cambria Math"/>
                                  </a:rPr>
                                  <m:t>17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=−2954.1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1244.7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6725439"/>
                  </p:ext>
                </p:extLst>
              </p:nvPr>
            </p:nvGraphicFramePr>
            <p:xfrm>
              <a:off x="4648200" y="4249229"/>
              <a:ext cx="4191000" cy="200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81200"/>
                    <a:gridCol w="2209800"/>
                  </a:tblGrid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Stabilized </a:t>
                          </a:r>
                          <a:r>
                            <a:rPr lang="en-US" sz="1400" b="1" baseline="0" dirty="0" smtClean="0">
                              <a:latin typeface="Calibri" panose="020F0502020204030204" pitchFamily="34" charset="0"/>
                            </a:rPr>
                            <a:t>Eigenvalues</a:t>
                          </a:r>
                          <a:endParaRPr lang="en-US" sz="1400" b="1" dirty="0" smtClean="0"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(Real)</a:t>
                          </a:r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libri" panose="020F0502020204030204" pitchFamily="34" charset="0"/>
                            </a:rPr>
                            <a:t>Stabilized Eigenvalues (Complex Conjugates)</a:t>
                          </a:r>
                          <a:endParaRPr lang="en-US" sz="1400" b="1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08" t="-140984" r="-11138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0055" t="-140984" b="-3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08" t="-245000" r="-111385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0055" t="-245000" b="-205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08" t="-339344" r="-111385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0055" t="-339344" b="-1016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08" t="-439344" r="-111385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0055" t="-439344" b="-16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2" y="3859532"/>
            <a:ext cx="3519998" cy="2614491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197579" y="0"/>
            <a:ext cx="62829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Appendix: Electrostatically Actuated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Beam Benchmark (Eigenvalues)</a:t>
            </a:r>
          </a:p>
        </p:txBody>
      </p:sp>
    </p:spTree>
    <p:extLst>
      <p:ext uri="{BB962C8B-B14F-4D97-AF65-F5344CB8AC3E}">
        <p14:creationId xmlns:p14="http://schemas.microsoft.com/office/powerpoint/2010/main" val="39507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6400800" y="228600"/>
            <a:ext cx="22463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latin typeface="Calibri" panose="020F0502020204030204" pitchFamily="34" charset="0"/>
                <a:ea typeface="ＭＳ Ｐゴシック" charset="0"/>
              </a:rPr>
              <a:t>Motivation</a:t>
            </a:r>
            <a:endParaRPr lang="en-US" sz="3600" dirty="0" smtClean="0">
              <a:solidFill>
                <a:srgbClr val="0000CC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5334000" cy="92333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Despite improved algorithms and powerful supercomputers, </a:t>
            </a:r>
            <a:r>
              <a:rPr lang="en-US" b="1" dirty="0" smtClean="0">
                <a:latin typeface="Calibri" panose="020F0502020204030204" pitchFamily="34" charset="0"/>
              </a:rPr>
              <a:t>“high-fidelity” models</a:t>
            </a:r>
            <a:r>
              <a:rPr lang="en-US" dirty="0" smtClean="0">
                <a:latin typeface="Calibri" panose="020F0502020204030204" pitchFamily="34" charset="0"/>
              </a:rPr>
              <a:t> are often too expensive for use in a design or analysis setting.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60" y="1271686"/>
            <a:ext cx="2603640" cy="17763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200" y="2159844"/>
            <a:ext cx="6324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</a:rPr>
              <a:t>Example applications of interest to Sandia that could </a:t>
            </a:r>
          </a:p>
          <a:p>
            <a:r>
              <a:rPr lang="en-US" b="1" i="1" dirty="0" smtClean="0">
                <a:latin typeface="Calibri" panose="020F0502020204030204" pitchFamily="34" charset="0"/>
              </a:rPr>
              <a:t>benefit from ROMs: </a:t>
            </a:r>
          </a:p>
          <a:p>
            <a:endParaRPr lang="en-US" sz="800" b="1" i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Calibri" panose="020F0502020204030204" pitchFamily="34" charset="0"/>
              </a:rPr>
              <a:t>Complex fluid dynamics problems, e.g., transonic compressible flow past a cavity:</a:t>
            </a:r>
            <a:r>
              <a:rPr lang="en-US" dirty="0" smtClean="0">
                <a:latin typeface="Calibri" panose="020F0502020204030204" pitchFamily="34" charset="0"/>
              </a:rPr>
              <a:t> single LES simulation takes </a:t>
            </a:r>
            <a:r>
              <a:rPr lang="en-US" b="1" dirty="0" smtClean="0">
                <a:latin typeface="Calibri" panose="020F0502020204030204" pitchFamily="34" charset="0"/>
              </a:rPr>
              <a:t>weeks</a:t>
            </a:r>
            <a:r>
              <a:rPr lang="en-US" dirty="0" smtClean="0">
                <a:latin typeface="Calibri" panose="020F0502020204030204" pitchFamily="34" charset="0"/>
              </a:rPr>
              <a:t> even when run in parallel on state-of-the-art supercomputers.</a:t>
            </a:r>
            <a:endParaRPr lang="en-US" sz="800" dirty="0" smtClean="0">
              <a:latin typeface="Calibri" panose="020F0502020204030204" pitchFamily="34" charset="0"/>
            </a:endParaRPr>
          </a:p>
          <a:p>
            <a:r>
              <a:rPr lang="en-US" sz="800" dirty="0" smtClean="0">
                <a:latin typeface="Calibri" panose="020F050202020403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Calibri" panose="020F0502020204030204" pitchFamily="34" charset="0"/>
              </a:rPr>
              <a:t>Climate modeling, e.g., ice flow simulations for sea-level rise predictions: </a:t>
            </a:r>
            <a:r>
              <a:rPr lang="en-US" dirty="0" smtClean="0">
                <a:latin typeface="Calibri" panose="020F0502020204030204" pitchFamily="34" charset="0"/>
              </a:rPr>
              <a:t>Bayesian inference tools cannot handle high-D parameter spaces,  MCMC requires thousands of forward solves.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41" y="3314700"/>
            <a:ext cx="168961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6400800" y="228600"/>
            <a:ext cx="22463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latin typeface="Calibri" panose="020F0502020204030204" pitchFamily="34" charset="0"/>
                <a:ea typeface="ＭＳ Ｐゴシック" charset="0"/>
              </a:rPr>
              <a:t>Motivation</a:t>
            </a:r>
            <a:endParaRPr lang="en-US" sz="3600" dirty="0" smtClean="0">
              <a:solidFill>
                <a:srgbClr val="0000CC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5334000" cy="92333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Despite improved algorithms and powerful supercomputers, </a:t>
            </a:r>
            <a:r>
              <a:rPr lang="en-US" b="1" dirty="0" smtClean="0">
                <a:latin typeface="Calibri" panose="020F0502020204030204" pitchFamily="34" charset="0"/>
              </a:rPr>
              <a:t>“high-fidelity” models</a:t>
            </a:r>
            <a:r>
              <a:rPr lang="en-US" dirty="0" smtClean="0">
                <a:latin typeface="Calibri" panose="020F0502020204030204" pitchFamily="34" charset="0"/>
              </a:rPr>
              <a:t> are often too expensive for use in a design or analysis setting.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60" y="1271686"/>
            <a:ext cx="2603640" cy="17763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200" y="2159844"/>
            <a:ext cx="6324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</a:rPr>
              <a:t>Example applications of interest to Sandia that could </a:t>
            </a:r>
          </a:p>
          <a:p>
            <a:r>
              <a:rPr lang="en-US" b="1" i="1" dirty="0" smtClean="0">
                <a:latin typeface="Calibri" panose="020F0502020204030204" pitchFamily="34" charset="0"/>
              </a:rPr>
              <a:t>benefit from ROMs: </a:t>
            </a:r>
          </a:p>
          <a:p>
            <a:endParaRPr lang="en-US" sz="800" b="1" i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Calibri" panose="020F0502020204030204" pitchFamily="34" charset="0"/>
              </a:rPr>
              <a:t>Complex fluid dynamics problems, e.g., transonic compressible flow past a cavity:</a:t>
            </a:r>
            <a:r>
              <a:rPr lang="en-US" dirty="0" smtClean="0">
                <a:latin typeface="Calibri" panose="020F0502020204030204" pitchFamily="34" charset="0"/>
              </a:rPr>
              <a:t> single LES simulation takes </a:t>
            </a:r>
            <a:r>
              <a:rPr lang="en-US" b="1" dirty="0" smtClean="0">
                <a:latin typeface="Calibri" panose="020F0502020204030204" pitchFamily="34" charset="0"/>
              </a:rPr>
              <a:t>weeks</a:t>
            </a:r>
            <a:r>
              <a:rPr lang="en-US" dirty="0" smtClean="0">
                <a:latin typeface="Calibri" panose="020F0502020204030204" pitchFamily="34" charset="0"/>
              </a:rPr>
              <a:t> even when run in parallel on state-of-the-art supercomputers.</a:t>
            </a:r>
            <a:endParaRPr lang="en-US" sz="800" dirty="0" smtClean="0">
              <a:latin typeface="Calibri" panose="020F0502020204030204" pitchFamily="34" charset="0"/>
            </a:endParaRPr>
          </a:p>
          <a:p>
            <a:r>
              <a:rPr lang="en-US" sz="800" dirty="0" smtClean="0">
                <a:latin typeface="Calibri" panose="020F050202020403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Calibri" panose="020F0502020204030204" pitchFamily="34" charset="0"/>
              </a:rPr>
              <a:t>Climate modeling, e.g., ice flow simulations for sea-level rise predictions: </a:t>
            </a:r>
            <a:r>
              <a:rPr lang="en-US" dirty="0" smtClean="0">
                <a:latin typeface="Calibri" panose="020F0502020204030204" pitchFamily="34" charset="0"/>
              </a:rPr>
              <a:t>Bayesian inference tools cannot handle high-D parameter spaces,  MCMC requires thousands of forward solves. </a:t>
            </a:r>
          </a:p>
          <a:p>
            <a:endParaRPr lang="en-US" b="1" i="1" dirty="0">
              <a:latin typeface="Calibri" panose="020F0502020204030204" pitchFamily="34" charset="0"/>
            </a:endParaRPr>
          </a:p>
          <a:p>
            <a:r>
              <a:rPr lang="en-US" b="1" i="1" dirty="0" smtClean="0">
                <a:latin typeface="Calibri" panose="020F0502020204030204" pitchFamily="34" charset="0"/>
              </a:rPr>
              <a:t>This talk presents a recent paper on ROM stabilization: </a:t>
            </a:r>
            <a:endParaRPr lang="en-US" b="1" i="1" dirty="0"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41" y="3314700"/>
            <a:ext cx="168961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" y="5628382"/>
            <a:ext cx="664845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</a:rPr>
              <a:t>I. </a:t>
            </a:r>
            <a:r>
              <a:rPr lang="en-US" sz="1600" b="1" dirty="0" err="1">
                <a:latin typeface="Calibri" panose="020F0502020204030204" pitchFamily="34" charset="0"/>
              </a:rPr>
              <a:t>Kalashnikova</a:t>
            </a:r>
            <a:r>
              <a:rPr lang="en-US" sz="1600" dirty="0">
                <a:latin typeface="Calibri" panose="020F0502020204030204" pitchFamily="34" charset="0"/>
              </a:rPr>
              <a:t>, B.G. van Bloemen Waanders, S. Arunajatesan, M.F. Barone. "Stabilization of Projection-Based Reduced Order Models for Linear Time-Invariant Systems via Optimization-Based Eigenvalue Reassignment". </a:t>
            </a:r>
            <a:r>
              <a:rPr lang="en-US" sz="1600" i="1" dirty="0" err="1">
                <a:latin typeface="Calibri" panose="020F0502020204030204" pitchFamily="34" charset="0"/>
              </a:rPr>
              <a:t>Comput</a:t>
            </a:r>
            <a:r>
              <a:rPr lang="en-US" sz="1600" i="1" dirty="0">
                <a:latin typeface="Calibri" panose="020F0502020204030204" pitchFamily="34" charset="0"/>
              </a:rPr>
              <a:t>. Meth. Appl. Mech. </a:t>
            </a:r>
            <a:r>
              <a:rPr lang="en-US" sz="1600" i="1" dirty="0" err="1">
                <a:latin typeface="Calibri" panose="020F0502020204030204" pitchFamily="34" charset="0"/>
              </a:rPr>
              <a:t>Engng</a:t>
            </a:r>
            <a:r>
              <a:rPr lang="en-US" sz="1600" i="1" dirty="0">
                <a:latin typeface="Calibri" panose="020F0502020204030204" pitchFamily="34" charset="0"/>
              </a:rPr>
              <a:t>.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</a:rPr>
              <a:t>272</a:t>
            </a:r>
            <a:r>
              <a:rPr lang="en-US" sz="1600" dirty="0">
                <a:latin typeface="Calibri" panose="020F0502020204030204" pitchFamily="34" charset="0"/>
              </a:rPr>
              <a:t> (2014) 251-270.</a:t>
            </a:r>
          </a:p>
        </p:txBody>
      </p:sp>
    </p:spTree>
    <p:extLst>
      <p:ext uri="{BB962C8B-B14F-4D97-AF65-F5344CB8AC3E}">
        <p14:creationId xmlns:p14="http://schemas.microsoft.com/office/powerpoint/2010/main" val="35479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4351"/>
            <a:ext cx="8229600" cy="532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81200" y="141982"/>
            <a:ext cx="71625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Proper Orthogonal Decomposition (POD)/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Galerkin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 Method to Model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" y="3429000"/>
                <a:ext cx="3856633" cy="7386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i="1" dirty="0" smtClean="0">
                    <a:latin typeface="Calibri" panose="020F0502020204030204" pitchFamily="34" charset="0"/>
                  </a:rPr>
                  <a:t>Snapshot matrix</a:t>
                </a:r>
                <a:r>
                  <a:rPr lang="en-US" sz="1400" b="1" dirty="0" smtClean="0"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𝑿</m:t>
                    </m:r>
                    <m:r>
                      <a:rPr lang="en-US" sz="14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1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14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400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1400" i="1" dirty="0">
                            <a:latin typeface="Cambria Math"/>
                          </a:rPr>
                          <m:t>𝐾</m:t>
                        </m:r>
                      </m:sup>
                    </m:sSup>
                    <m:r>
                      <a:rPr lang="en-US" sz="1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1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1400" i="1" dirty="0">
                            <a:latin typeface="Cambria Math"/>
                            <a:ea typeface="Cambria Math"/>
                          </a:rPr>
                          <m:t>𝑁𝑥𝐾</m:t>
                        </m:r>
                      </m:sup>
                    </m:sSup>
                  </m:oMath>
                </a14:m>
                <a:endParaRPr lang="en-US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i="1" dirty="0" smtClean="0">
                    <a:latin typeface="Calibri" panose="020F0502020204030204" pitchFamily="34" charset="0"/>
                  </a:rPr>
                  <a:t>SVD:</a:t>
                </a:r>
                <a:r>
                  <a:rPr lang="en-US" sz="14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𝑿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b="1" i="1">
                        <a:latin typeface="Cambria Math"/>
                      </a:rPr>
                      <m:t>𝑼</m:t>
                    </m:r>
                    <m:r>
                      <a:rPr lang="el-GR" sz="1400" b="1" i="1">
                        <a:latin typeface="Cambria Math"/>
                        <a:ea typeface="Cambria Math"/>
                      </a:rPr>
                      <m:t>𝜮</m:t>
                    </m:r>
                    <m:sSup>
                      <m:sSupPr>
                        <m:ctrlPr>
                          <a:rPr lang="el-GR" sz="1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/>
                            <a:ea typeface="Cambria Math"/>
                          </a:rPr>
                          <m:t>𝑽</m:t>
                        </m:r>
                      </m:e>
                      <m:sup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b="1" i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i="1" dirty="0" smtClean="0">
                    <a:latin typeface="Calibri" panose="020F0502020204030204" pitchFamily="34" charset="0"/>
                  </a:rPr>
                  <a:t>Truncation:</a:t>
                </a:r>
                <a:r>
                  <a:rPr lang="en-US" sz="1400" b="1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400" b="1" i="1">
                            <a:latin typeface="Cambria Math"/>
                            <a:ea typeface="Cambria Math"/>
                          </a:rPr>
                          <m:t>𝜱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/>
                            <a:ea typeface="Cambria Math"/>
                          </a:rPr>
                          <m:t>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/>
                            <a:ea typeface="Cambria Math"/>
                          </a:rPr>
                          <m:t>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400" dirty="0"/>
                  <a:t>)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</a:rPr>
                      <m:t>=</m:t>
                    </m:r>
                    <m:r>
                      <a:rPr lang="en-US" sz="1400" b="1" i="1" dirty="0">
                        <a:latin typeface="Cambria Math"/>
                      </a:rPr>
                      <m:t>𝑼</m:t>
                    </m:r>
                    <m:d>
                      <m:dPr>
                        <m:ctrlPr>
                          <a:rPr lang="en-US" sz="14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 dirty="0">
                            <a:latin typeface="Cambria Math"/>
                          </a:rPr>
                          <m:t>:,1:</m:t>
                        </m:r>
                        <m:r>
                          <a:rPr lang="en-US" sz="1400" i="1" dirty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endParaRPr lang="en-US" sz="1400" b="1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429000"/>
                <a:ext cx="3856633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158" b="-65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62800" y="3326249"/>
                <a:ext cx="1905000" cy="11695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𝑁</m:t>
                    </m:r>
                    <m:r>
                      <a:rPr lang="en-US" sz="1400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</a:rPr>
                  <a:t> # of </a:t>
                </a:r>
                <a:r>
                  <a:rPr lang="en-US" sz="1400" dirty="0" err="1" smtClean="0">
                    <a:latin typeface="Calibri" panose="020F0502020204030204" pitchFamily="34" charset="0"/>
                  </a:rPr>
                  <a:t>dofs</a:t>
                </a:r>
                <a:r>
                  <a:rPr lang="en-US" sz="1400" dirty="0" smtClean="0">
                    <a:latin typeface="Calibri" panose="020F0502020204030204" pitchFamily="34" charset="0"/>
                  </a:rPr>
                  <a:t> in high-fidelity simulation</a:t>
                </a:r>
              </a:p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𝐾</m:t>
                    </m:r>
                    <m:r>
                      <a:rPr lang="en-US" sz="1400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</a:rPr>
                  <a:t> # of snapshots</a:t>
                </a:r>
              </a:p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𝑀</m:t>
                    </m:r>
                    <m:r>
                      <a:rPr lang="en-US" sz="1400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</a:rPr>
                  <a:t> # of </a:t>
                </a:r>
                <a:r>
                  <a:rPr lang="en-US" sz="1400" dirty="0" err="1" smtClean="0">
                    <a:latin typeface="Calibri" panose="020F0502020204030204" pitchFamily="34" charset="0"/>
                  </a:rPr>
                  <a:t>dofs</a:t>
                </a:r>
                <a:r>
                  <a:rPr lang="en-US" sz="1400" dirty="0" smtClean="0">
                    <a:latin typeface="Calibri" panose="020F0502020204030204" pitchFamily="34" charset="0"/>
                  </a:rPr>
                  <a:t> in ROM </a:t>
                </a:r>
              </a:p>
              <a:p>
                <a:r>
                  <a:rPr lang="en-US" sz="1400" dirty="0" smtClean="0"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𝑀</m:t>
                    </m:r>
                    <m:r>
                      <a:rPr lang="en-US" sz="1400" i="1" dirty="0" smtClean="0">
                        <a:latin typeface="Cambria Math"/>
                      </a:rPr>
                      <m:t> &lt;&lt; </m:t>
                    </m:r>
                    <m:r>
                      <a:rPr lang="en-US" sz="14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𝑀</m:t>
                    </m:r>
                    <m:r>
                      <a:rPr lang="en-US" sz="1400" i="1" dirty="0" smtClean="0">
                        <a:latin typeface="Cambria Math"/>
                      </a:rPr>
                      <m:t> &lt;&lt; </m:t>
                    </m:r>
                    <m:r>
                      <a:rPr lang="en-US" sz="14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326249"/>
                <a:ext cx="1905000" cy="1169551"/>
              </a:xfrm>
              <a:prstGeom prst="rect">
                <a:avLst/>
              </a:prstGeom>
              <a:blipFill rotWithShape="1">
                <a:blip r:embed="rId4"/>
                <a:stretch>
                  <a:fillRect l="-317" b="-36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553200" y="5966936"/>
            <a:ext cx="25146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ROM = “Reduced Order Model”</a:t>
            </a:r>
          </a:p>
          <a:p>
            <a:r>
              <a:rPr lang="en-US" sz="1400" dirty="0" smtClean="0">
                <a:latin typeface="Calibri" panose="020F0502020204030204" pitchFamily="34" charset="0"/>
              </a:rPr>
              <a:t>FOM = “Full Order Model”</a:t>
            </a:r>
          </a:p>
          <a:p>
            <a:r>
              <a:rPr lang="en-US" sz="1400" dirty="0" smtClean="0">
                <a:latin typeface="Calibri" panose="020F0502020204030204" pitchFamily="34" charset="0"/>
              </a:rPr>
              <a:t>LTI = “Linear Time Invariant”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71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65395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Stability Issues of POD/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Galerkin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 ROMs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295400"/>
                <a:ext cx="3581400" cy="1046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</a:rPr>
                  <a:t>LTI Full Order Model (FOM)</a:t>
                </a:r>
              </a:p>
              <a:p>
                <a:pPr algn="ctr"/>
                <a:endParaRPr lang="en-US" sz="800" b="1" dirty="0" smtClean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𝑨𝒙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95400"/>
                <a:ext cx="3581400" cy="1046440"/>
              </a:xfrm>
              <a:prstGeom prst="rect">
                <a:avLst/>
              </a:prstGeom>
              <a:blipFill rotWithShape="1">
                <a:blip r:embed="rId2"/>
                <a:stretch>
                  <a:fillRect t="-2312" b="-5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200" y="1295400"/>
                <a:ext cx="3962400" cy="1046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</a:rPr>
                  <a:t>LTI Reduced Order Model (ROM)</a:t>
                </a: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b="0" i="1" baseline="-25000" smtClean="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   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295400"/>
                <a:ext cx="3962400" cy="1046440"/>
              </a:xfrm>
              <a:prstGeom prst="rect">
                <a:avLst/>
              </a:prstGeom>
              <a:blipFill rotWithShape="1">
                <a:blip r:embed="rId3"/>
                <a:stretch>
                  <a:fillRect t="-2312" b="-5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2618839"/>
                <a:ext cx="6934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ROM Linear Time-Invariant (LTI) system matrices given by: 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      </m:t>
                        </m:r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           </m:t>
                    </m:r>
                    <m:r>
                      <a:rPr lang="en-US" b="1" i="1" dirty="0" smtClean="0">
                        <a:latin typeface="Cambria Math"/>
                      </a:rPr>
                      <m:t>𝑪</m:t>
                    </m:r>
                    <m:r>
                      <a:rPr lang="en-US" b="0" i="1" baseline="-25000" dirty="0" smtClean="0">
                        <a:latin typeface="Cambria Math"/>
                      </a:rPr>
                      <m:t>𝑀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en-US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18839"/>
                <a:ext cx="69342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527" t="-396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3593068"/>
                <a:ext cx="3352800" cy="369332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stable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stable!</a:t>
                </a:r>
                <a:endParaRPr lang="en-US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93068"/>
                <a:ext cx="3352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45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443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65395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Stability Issues of POD/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Galerkin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</a:rPr>
              <a:t> ROMs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295400"/>
                <a:ext cx="3581400" cy="1046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</a:rPr>
                  <a:t>LTI Full Order Model (FOM)</a:t>
                </a:r>
              </a:p>
              <a:p>
                <a:pPr algn="ctr"/>
                <a:endParaRPr lang="en-US" sz="800" b="1" dirty="0" smtClean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𝑨𝒙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95400"/>
                <a:ext cx="3581400" cy="1046440"/>
              </a:xfrm>
              <a:prstGeom prst="rect">
                <a:avLst/>
              </a:prstGeom>
              <a:blipFill rotWithShape="1">
                <a:blip r:embed="rId2"/>
                <a:stretch>
                  <a:fillRect t="-2312" b="-5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200" y="1295400"/>
                <a:ext cx="3962400" cy="1046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</a:rPr>
                  <a:t>LTI Reduced Order Model (ROM)</a:t>
                </a:r>
              </a:p>
              <a:p>
                <a:endParaRPr lang="en-US" sz="800" dirty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b="0" i="1" baseline="-25000" smtClean="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   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295400"/>
                <a:ext cx="3962400" cy="1046440"/>
              </a:xfrm>
              <a:prstGeom prst="rect">
                <a:avLst/>
              </a:prstGeom>
              <a:blipFill rotWithShape="1">
                <a:blip r:embed="rId3"/>
                <a:stretch>
                  <a:fillRect t="-2312" b="-5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2618839"/>
                <a:ext cx="6934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ROM Linear Time-Invariant (LTI) system matrices given by: 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      </m:t>
                        </m:r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           </m:t>
                    </m:r>
                    <m:r>
                      <a:rPr lang="en-US" b="1" i="1" dirty="0" smtClean="0">
                        <a:latin typeface="Cambria Math"/>
                      </a:rPr>
                      <m:t>𝑪</m:t>
                    </m:r>
                    <m:r>
                      <a:rPr lang="en-US" b="0" i="1" baseline="-25000" dirty="0" smtClean="0">
                        <a:latin typeface="Cambria Math"/>
                      </a:rPr>
                      <m:t>𝑀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en-US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18839"/>
                <a:ext cx="69342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527" t="-396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3593068"/>
                <a:ext cx="3352800" cy="369332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stable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stable!</a:t>
                </a:r>
                <a:endParaRPr lang="en-US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93068"/>
                <a:ext cx="3352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45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6200" y="41910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There is no </a:t>
            </a:r>
            <a:r>
              <a:rPr lang="en-US" i="1" dirty="0" smtClean="0">
                <a:latin typeface="Calibri" panose="020F0502020204030204" pitchFamily="34" charset="0"/>
              </a:rPr>
              <a:t>a priori </a:t>
            </a:r>
            <a:r>
              <a:rPr lang="en-US" dirty="0" smtClean="0">
                <a:latin typeface="Calibri" panose="020F0502020204030204" pitchFamily="34" charset="0"/>
              </a:rPr>
              <a:t>stability guarantee for POD/</a:t>
            </a:r>
            <a:r>
              <a:rPr lang="en-US" dirty="0" err="1" smtClean="0">
                <a:latin typeface="Calibri" panose="020F0502020204030204" pitchFamily="34" charset="0"/>
              </a:rPr>
              <a:t>Galerkin</a:t>
            </a:r>
            <a:r>
              <a:rPr lang="en-US" dirty="0" smtClean="0">
                <a:latin typeface="Calibri" panose="020F0502020204030204" pitchFamily="34" charset="0"/>
              </a:rPr>
              <a:t> ROMs.  </a:t>
            </a:r>
          </a:p>
          <a:p>
            <a:endParaRPr lang="en-US" sz="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5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input{pre-packages}&#10;\input{pre-declarations}&#10;\input{pre-definitions}&#10;\begin{document}&#10;\begin{displaymath}&#10;&#10;\end{displaymath}&#10;\end{document}&#10;"/>
  <p:tag name="EMBEDFONTS" val="1"/>
</p:tagLst>
</file>

<file path=ppt/theme/theme1.xml><?xml version="1.0" encoding="utf-8"?>
<a:theme xmlns:a="http://schemas.openxmlformats.org/drawingml/2006/main" name="Kolda - SDM - Apr 30 2010">
  <a:themeElements>
    <a:clrScheme name="Sandia Colors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33CCCC"/>
      </a:accent1>
      <a:accent2>
        <a:srgbClr val="CC0000"/>
      </a:accent2>
      <a:accent3>
        <a:srgbClr val="669900"/>
      </a:accent3>
      <a:accent4>
        <a:srgbClr val="9900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Kolda - SDM - Apr 30 2010</Template>
  <TotalTime>12720</TotalTime>
  <Words>7072</Words>
  <Application>Microsoft Office PowerPoint</Application>
  <PresentationFormat>On-screen Show (4:3)</PresentationFormat>
  <Paragraphs>791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ＭＳ Ｐゴシック</vt:lpstr>
      <vt:lpstr>MingLiU</vt:lpstr>
      <vt:lpstr>Calibri</vt:lpstr>
      <vt:lpstr>Helvetica</vt:lpstr>
      <vt:lpstr>Cambria Math</vt:lpstr>
      <vt:lpstr>Kolda - SDM - Apr 30 2010</vt:lpstr>
      <vt:lpstr>5_Default Design</vt:lpstr>
      <vt:lpstr>Stabilization of Projection-Based  Reduced Order Models via Optimization-Based Eigenvalue Reassignment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Kalashnikova, Irina</dc:creator>
  <cp:lastModifiedBy>Administrator</cp:lastModifiedBy>
  <cp:revision>638</cp:revision>
  <cp:lastPrinted>2012-03-22T17:00:33Z</cp:lastPrinted>
  <dcterms:created xsi:type="dcterms:W3CDTF">2010-04-22T00:05:18Z</dcterms:created>
  <dcterms:modified xsi:type="dcterms:W3CDTF">2015-04-25T22:11:37Z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0x010100ED6848BFB3B80D4FB91BB98E54455AC9</vt:lpwstr>
  </property>
</Properties>
</file>