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984" r:id="rId1"/>
  </p:sldMasterIdLst>
  <p:notesMasterIdLst>
    <p:notesMasterId r:id="rId12"/>
  </p:notesMasterIdLst>
  <p:handoutMasterIdLst>
    <p:handoutMasterId r:id="rId13"/>
  </p:handoutMasterIdLst>
  <p:sldIdLst>
    <p:sldId id="524" r:id="rId2"/>
    <p:sldId id="732" r:id="rId3"/>
    <p:sldId id="737" r:id="rId4"/>
    <p:sldId id="633" r:id="rId5"/>
    <p:sldId id="690" r:id="rId6"/>
    <p:sldId id="733" r:id="rId7"/>
    <p:sldId id="740" r:id="rId8"/>
    <p:sldId id="736" r:id="rId9"/>
    <p:sldId id="741" r:id="rId10"/>
    <p:sldId id="674" r:id="rId11"/>
  </p:sldIdLst>
  <p:sldSz cx="9144000" cy="6858000" type="screen4x3"/>
  <p:notesSz cx="7010400" cy="9296400"/>
  <p:embeddedFontLst>
    <p:embeddedFont>
      <p:font typeface="Cambria Math" panose="02040503050406030204" pitchFamily="18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elvetica" panose="020B0604020202020204" pitchFamily="34" charset="0"/>
      <p:regular r:id="rId19"/>
      <p:bold r:id="rId20"/>
      <p:italic r:id="rId21"/>
      <p:boldItalic r:id="rId22"/>
    </p:embeddedFont>
    <p:embeddedFont>
      <p:font typeface="ＭＳ Ｐゴシック" panose="020B0600070205080204" pitchFamily="34" charset="-128"/>
      <p:regular r:id="rId23"/>
    </p:embeddedFont>
  </p:embeddedFontLst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FF"/>
    <a:srgbClr val="CCFF66"/>
    <a:srgbClr val="CCECFF"/>
    <a:srgbClr val="19AF60"/>
    <a:srgbClr val="FFE69F"/>
    <a:srgbClr val="99FF66"/>
    <a:srgbClr val="CCCCFF"/>
    <a:srgbClr val="C0C0C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94676" autoAdjust="0"/>
  </p:normalViewPr>
  <p:slideViewPr>
    <p:cSldViewPr>
      <p:cViewPr>
        <p:scale>
          <a:sx n="112" d="100"/>
          <a:sy n="112" d="100"/>
        </p:scale>
        <p:origin x="-672" y="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7" d="100"/>
        <a:sy n="137" d="100"/>
      </p:scale>
      <p:origin x="0" y="14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60157F-B8A1-4463-9B0F-EC8E87225581}" type="datetimeFigureOut">
              <a:rPr lang="en-US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5D6CE48-BA02-4951-B74E-9408F125C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18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0369024-2F17-4A5A-87BC-682849C24338}" type="datetimeFigureOut">
              <a:rPr lang="en-US"/>
              <a:pPr>
                <a:defRPr/>
              </a:pPr>
              <a:t>11/5/2015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8638" cy="4183063"/>
          </a:xfrm>
          <a:prstGeom prst="rect">
            <a:avLst/>
          </a:prstGeom>
        </p:spPr>
        <p:txBody>
          <a:bodyPr vert="horz" lIns="92437" tIns="46219" rIns="92437" bIns="4621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C9CB7F0-2855-402D-B1BE-EE1D4ECA2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45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08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87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30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57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01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CB7F0-2855-402D-B1BE-EE1D4ECA281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08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Name Here - CIS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3B8E1-14A4-4DE2-AEAF-BDEDFA2B8E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Name Here - CIS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B233F-3603-4C11-804D-F603BEB13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Name Here - CIS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0E95E-1429-4DFC-A4ED-5E1C91F70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Name Here - CIS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5FF60-7704-4620-8B86-669943715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Name Here - CIS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982F5-B8D7-4585-BA42-4DC208A84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Name Here - CIS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5F5C8-F183-45E1-81A3-F1DD1EC23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Name Here - CIS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61761-5611-4AA6-A6BD-1598087C0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May 8-10, 2012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Name Here - CIS 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Name Here - CIS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553F1-4BFA-4A95-8569-A8F04E50E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Name Here - CIS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D911B-F0AD-4F74-96C2-B99FC7F37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Name Here - CIS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9D12-42C0-47BC-A57F-DB8F69D1F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578100" cy="147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179" name="Picture 6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153400" y="6418263"/>
            <a:ext cx="8890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cxnSp>
        <p:nvCxnSpPr>
          <p:cNvPr id="9" name="Straight Connector 6"/>
          <p:cNvCxnSpPr/>
          <p:nvPr/>
        </p:nvCxnSpPr>
        <p:spPr>
          <a:xfrm>
            <a:off x="419100" y="1447800"/>
            <a:ext cx="83058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181" name="Title Placeholder 1"/>
          <p:cNvSpPr>
            <a:spLocks noGrp="1"/>
          </p:cNvSpPr>
          <p:nvPr>
            <p:ph type="title"/>
          </p:nvPr>
        </p:nvSpPr>
        <p:spPr bwMode="auto">
          <a:xfrm>
            <a:off x="1409700" y="274638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018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May 8-10, 2012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Your Name Here - CIS 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B67D38-5AE2-4466-A1D2-E3FD679E6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39" r:id="rId2"/>
    <p:sldLayoutId id="2147484038" r:id="rId3"/>
    <p:sldLayoutId id="2147484037" r:id="rId4"/>
    <p:sldLayoutId id="2147484036" r:id="rId5"/>
    <p:sldLayoutId id="2147484035" r:id="rId6"/>
    <p:sldLayoutId id="2147484034" r:id="rId7"/>
    <p:sldLayoutId id="2147484033" r:id="rId8"/>
    <p:sldLayoutId id="2147484032" r:id="rId9"/>
    <p:sldLayoutId id="2147484031" r:id="rId10"/>
    <p:sldLayoutId id="214748403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9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153400" cy="1219200"/>
          </a:xfrm>
        </p:spPr>
        <p:txBody>
          <a:bodyPr/>
          <a:lstStyle/>
          <a:p>
            <a:r>
              <a:rPr lang="en-US" sz="3600" dirty="0" smtClean="0">
                <a:latin typeface="+mn-lt"/>
              </a:rPr>
              <a:t>Update on Sandia </a:t>
            </a:r>
            <a:r>
              <a:rPr lang="en-US" sz="3600" i="1" dirty="0" smtClean="0">
                <a:latin typeface="+mn-lt"/>
              </a:rPr>
              <a:t>Albany/FELIX</a:t>
            </a:r>
            <a:r>
              <a:rPr lang="en-US" sz="3600" dirty="0" smtClean="0">
                <a:latin typeface="+mn-lt"/>
              </a:rPr>
              <a:t> </a:t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First-Order Stokes (FELIX-FO) Solver</a:t>
            </a:r>
            <a:endParaRPr lang="en-US" sz="36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1888629"/>
            <a:ext cx="5791200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Irina K. Tezaur</a:t>
            </a: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Sandia National Laboratories</a:t>
            </a:r>
          </a:p>
          <a:p>
            <a:pPr algn="ctr"/>
            <a:endParaRPr lang="en-US" sz="2000" dirty="0" smtClean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3383101"/>
            <a:ext cx="30480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i="1" dirty="0">
              <a:latin typeface="+mn-lt"/>
            </a:endParaRPr>
          </a:p>
          <a:p>
            <a:pPr algn="ctr"/>
            <a:r>
              <a:rPr lang="en-US" i="1" dirty="0">
                <a:latin typeface="+mn-lt"/>
              </a:rPr>
              <a:t>In collaboration with </a:t>
            </a:r>
            <a:r>
              <a:rPr lang="en-US" i="1" dirty="0" smtClean="0">
                <a:latin typeface="+mn-lt"/>
              </a:rPr>
              <a:t>Mauro Perego, Andy </a:t>
            </a:r>
            <a:r>
              <a:rPr lang="en-US" i="1" dirty="0">
                <a:latin typeface="+mn-lt"/>
              </a:rPr>
              <a:t>Salinger, </a:t>
            </a:r>
            <a:r>
              <a:rPr lang="en-US" i="1" dirty="0" smtClean="0">
                <a:latin typeface="+mn-lt"/>
              </a:rPr>
              <a:t>Ray </a:t>
            </a:r>
            <a:r>
              <a:rPr lang="en-US" i="1" dirty="0" err="1">
                <a:latin typeface="+mn-lt"/>
              </a:rPr>
              <a:t>Tuminaro</a:t>
            </a:r>
            <a:r>
              <a:rPr lang="en-US" i="1" dirty="0">
                <a:latin typeface="+mn-lt"/>
              </a:rPr>
              <a:t>, Steve Price, Matt </a:t>
            </a:r>
            <a:r>
              <a:rPr lang="en-US" i="1" dirty="0" smtClean="0">
                <a:latin typeface="+mn-lt"/>
              </a:rPr>
              <a:t>Hoffman, Mike </a:t>
            </a:r>
            <a:r>
              <a:rPr lang="en-US" i="1" dirty="0">
                <a:latin typeface="+mn-lt"/>
              </a:rPr>
              <a:t>Eldred, John </a:t>
            </a:r>
            <a:r>
              <a:rPr lang="en-US" i="1" dirty="0" err="1" smtClean="0">
                <a:latin typeface="+mn-lt"/>
              </a:rPr>
              <a:t>Jakeman</a:t>
            </a:r>
            <a:r>
              <a:rPr lang="en-US" i="1" dirty="0" smtClean="0">
                <a:latin typeface="+mn-lt"/>
              </a:rPr>
              <a:t>, Irina </a:t>
            </a:r>
            <a:r>
              <a:rPr lang="en-US" i="1" dirty="0" err="1" smtClean="0">
                <a:latin typeface="+mn-lt"/>
              </a:rPr>
              <a:t>Demeshko</a:t>
            </a:r>
            <a:r>
              <a:rPr lang="en-US" i="1" dirty="0" smtClean="0">
                <a:latin typeface="+mn-lt"/>
              </a:rPr>
              <a:t> and Tobias </a:t>
            </a:r>
            <a:r>
              <a:rPr lang="en-US" i="1" dirty="0" err="1" smtClean="0">
                <a:latin typeface="+mn-lt"/>
              </a:rPr>
              <a:t>Wiesner</a:t>
            </a:r>
            <a:r>
              <a:rPr lang="en-US" i="1" dirty="0" smtClean="0">
                <a:latin typeface="+mn-lt"/>
              </a:rPr>
              <a:t>.</a:t>
            </a:r>
            <a:endParaRPr lang="en-US" i="1" dirty="0">
              <a:latin typeface="+mn-lt"/>
            </a:endParaRPr>
          </a:p>
          <a:p>
            <a:pPr algn="ctr"/>
            <a:endParaRPr lang="en-US" dirty="0">
              <a:latin typeface="+mn-lt"/>
            </a:endParaRPr>
          </a:p>
          <a:p>
            <a:pPr algn="ctr"/>
            <a:r>
              <a:rPr lang="en-US" dirty="0" smtClean="0">
                <a:latin typeface="+mn-lt"/>
              </a:rPr>
              <a:t>Thursday, November 5, 2015</a:t>
            </a:r>
            <a:endParaRPr lang="en-US" dirty="0">
              <a:latin typeface="+mn-lt"/>
            </a:endParaRPr>
          </a:p>
          <a:p>
            <a:pPr algn="ctr"/>
            <a:r>
              <a:rPr lang="en-US" dirty="0" smtClean="0">
                <a:latin typeface="+mn-lt"/>
              </a:rPr>
              <a:t>PISCEES Project Meeting</a:t>
            </a:r>
            <a:endParaRPr lang="en-US" dirty="0">
              <a:latin typeface="+mn-lt"/>
            </a:endParaRPr>
          </a:p>
          <a:p>
            <a:pPr algn="ctr"/>
            <a:r>
              <a:rPr lang="en-US" dirty="0" smtClean="0">
                <a:latin typeface="+mn-lt"/>
              </a:rPr>
              <a:t>Albuquerque, NM</a:t>
            </a:r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8" y="3067050"/>
            <a:ext cx="304222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172104"/>
            <a:ext cx="2819400" cy="231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90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315200" cy="914400"/>
          </a:xfrm>
        </p:spPr>
        <p:txBody>
          <a:bodyPr/>
          <a:lstStyle/>
          <a:p>
            <a:pPr algn="r"/>
            <a:r>
              <a:rPr lang="en-US" sz="3600" dirty="0" smtClean="0">
                <a:latin typeface="+mn-lt"/>
              </a:rPr>
              <a:t>Summary of Ongoing/Planned Work for FY16</a:t>
            </a:r>
            <a:endParaRPr lang="en-US" sz="36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1509689"/>
            <a:ext cx="8991600" cy="532761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 eaLnBrk="1" hangingPunct="1">
              <a:lnSpc>
                <a:spcPct val="90000"/>
              </a:lnSpc>
            </a:pPr>
            <a:r>
              <a:rPr lang="en-US" b="1" i="1" u="sng" dirty="0" smtClean="0">
                <a:latin typeface="Calibri" charset="0"/>
              </a:rPr>
              <a:t>Albany/FELIX</a:t>
            </a:r>
            <a:r>
              <a:rPr lang="en-US" b="1" u="sng" dirty="0" smtClean="0">
                <a:latin typeface="Calibri" charset="0"/>
              </a:rPr>
              <a:t>: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i="1" dirty="0" err="1" smtClean="0">
                <a:latin typeface="Calibri" charset="0"/>
              </a:rPr>
              <a:t>MueLu</a:t>
            </a:r>
            <a:r>
              <a:rPr lang="en-US" dirty="0" smtClean="0">
                <a:latin typeface="Calibri" charset="0"/>
              </a:rPr>
              <a:t> speed-ups; optimizations for new architectures?</a:t>
            </a:r>
            <a:endParaRPr lang="en-US" i="1" dirty="0" smtClean="0">
              <a:latin typeface="Calibri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charset="0"/>
              </a:rPr>
              <a:t>Continue porting </a:t>
            </a:r>
            <a:r>
              <a:rPr lang="en-US" dirty="0" smtClean="0">
                <a:latin typeface="Calibri" charset="0"/>
              </a:rPr>
              <a:t>to new architecture machines (e.g., GPUs on </a:t>
            </a:r>
            <a:r>
              <a:rPr lang="en-US" i="1" dirty="0" smtClean="0">
                <a:latin typeface="Calibri" charset="0"/>
              </a:rPr>
              <a:t>Titan</a:t>
            </a:r>
            <a:r>
              <a:rPr lang="en-US" dirty="0" smtClean="0">
                <a:latin typeface="Calibri" charset="0"/>
              </a:rPr>
              <a:t>), and performance-portability paper</a:t>
            </a:r>
            <a:r>
              <a:rPr lang="en-US" dirty="0" smtClean="0">
                <a:latin typeface="Calibri" charset="0"/>
              </a:rPr>
              <a:t>.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charset="0"/>
              </a:rPr>
              <a:t>Testing under LIVV.</a:t>
            </a:r>
            <a:endParaRPr lang="en-US" dirty="0" smtClean="0">
              <a:latin typeface="Calibri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charset="0"/>
              </a:rPr>
              <a:t>Finish optimization capabilities (see next talk by M. Perego).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charset="0"/>
              </a:rPr>
              <a:t>Coupling with hydrology model (with L. </a:t>
            </a:r>
            <a:r>
              <a:rPr lang="en-US" dirty="0" err="1" smtClean="0">
                <a:latin typeface="Calibri" charset="0"/>
              </a:rPr>
              <a:t>Bertagna</a:t>
            </a:r>
            <a:r>
              <a:rPr lang="en-US" dirty="0" smtClean="0">
                <a:latin typeface="Calibri" charset="0"/>
              </a:rPr>
              <a:t>; see next talk by M. Perego).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charset="0"/>
              </a:rPr>
              <a:t>Improved Bayesian calibration UQ demonstration (see J. </a:t>
            </a:r>
            <a:r>
              <a:rPr lang="en-US" dirty="0" err="1" smtClean="0">
                <a:latin typeface="Calibri" charset="0"/>
              </a:rPr>
              <a:t>Jakeman’s</a:t>
            </a:r>
            <a:r>
              <a:rPr lang="en-US" dirty="0" smtClean="0">
                <a:latin typeface="Calibri" charset="0"/>
              </a:rPr>
              <a:t> talk</a:t>
            </a:r>
            <a:r>
              <a:rPr lang="en-US" dirty="0" smtClean="0">
                <a:latin typeface="Calibri" charset="0"/>
              </a:rPr>
              <a:t>).</a:t>
            </a:r>
            <a:endParaRPr lang="en-US" sz="1000" b="1" u="sng" dirty="0">
              <a:latin typeface="Calibri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b="1" i="1" u="sng" dirty="0" smtClean="0">
                <a:latin typeface="Calibri" charset="0"/>
              </a:rPr>
              <a:t>CISM-Albany: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charset="0"/>
              </a:rPr>
              <a:t>Greenland validation test case.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charset="0"/>
              </a:rPr>
              <a:t>Science runs using </a:t>
            </a:r>
            <a:r>
              <a:rPr lang="en-US" i="1" dirty="0" smtClean="0">
                <a:latin typeface="Calibri" charset="0"/>
              </a:rPr>
              <a:t>CISM-Albany</a:t>
            </a:r>
            <a:r>
              <a:rPr lang="en-US" dirty="0" smtClean="0">
                <a:latin typeface="Calibri" charset="0"/>
              </a:rPr>
              <a:t>, and science paper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charset="0"/>
              </a:rPr>
              <a:t>Grounding line parametrization.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charset="0"/>
              </a:rPr>
              <a:t>Improved forward propagation UQ demonstration (see J. </a:t>
            </a:r>
            <a:r>
              <a:rPr lang="en-US" dirty="0" err="1" smtClean="0">
                <a:latin typeface="Calibri" charset="0"/>
              </a:rPr>
              <a:t>Jakeman’s</a:t>
            </a:r>
            <a:r>
              <a:rPr lang="en-US" dirty="0" smtClean="0">
                <a:latin typeface="Calibri" charset="0"/>
              </a:rPr>
              <a:t> talk</a:t>
            </a:r>
            <a:r>
              <a:rPr lang="en-US" dirty="0" smtClean="0">
                <a:latin typeface="Calibri" charset="0"/>
              </a:rPr>
              <a:t>).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charset="0"/>
              </a:rPr>
              <a:t>Testing under LIVV.</a:t>
            </a:r>
            <a:endParaRPr lang="en-US" dirty="0" smtClean="0">
              <a:latin typeface="Calibri" charset="0"/>
            </a:endParaRP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charset="0"/>
              </a:rPr>
              <a:t>Linear solver performance studies/optimizations?  Integration of hinge removal algorithm</a:t>
            </a:r>
            <a:r>
              <a:rPr lang="en-US" dirty="0" smtClean="0">
                <a:latin typeface="Calibri" charset="0"/>
              </a:rPr>
              <a:t>?</a:t>
            </a:r>
            <a:endParaRPr lang="en-US" sz="1000" b="1" u="sng" dirty="0">
              <a:latin typeface="Calibri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b="1" i="1" u="sng" dirty="0" smtClean="0">
                <a:latin typeface="Calibri" charset="0"/>
              </a:rPr>
              <a:t>MPAS-Albany: </a:t>
            </a:r>
          </a:p>
          <a:p>
            <a:pPr marL="285750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charset="0"/>
              </a:rPr>
              <a:t>Coupled science simulations under ACME.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Continue investigating robustness/efficiency/accuracy of the semi-implicit method and grounding line </a:t>
            </a:r>
            <a:r>
              <a:rPr lang="en-US" dirty="0" smtClean="0"/>
              <a:t>parametrization. </a:t>
            </a:r>
            <a:endParaRPr lang="en-US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Testing under LIVV.</a:t>
            </a:r>
            <a:endParaRPr lang="en-US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charset="0"/>
              </a:rPr>
              <a:t>Linear solver performance studies/optimizations? Integration of hinge removal algorithm?</a:t>
            </a:r>
          </a:p>
        </p:txBody>
      </p:sp>
    </p:spTree>
    <p:extLst>
      <p:ext uri="{BB962C8B-B14F-4D97-AF65-F5344CB8AC3E}">
        <p14:creationId xmlns:p14="http://schemas.microsoft.com/office/powerpoint/2010/main" val="323718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"/>
          <p:cNvSpPr txBox="1">
            <a:spLocks noChangeArrowheads="1"/>
          </p:cNvSpPr>
          <p:nvPr/>
        </p:nvSpPr>
        <p:spPr bwMode="auto">
          <a:xfrm>
            <a:off x="1524000" y="152400"/>
            <a:ext cx="7239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dirty="0" smtClean="0">
                <a:solidFill>
                  <a:srgbClr val="002060"/>
                </a:solidFill>
                <a:latin typeface="+mn-lt"/>
              </a:rPr>
              <a:t>FY15 Progress Highlights</a:t>
            </a:r>
            <a:endParaRPr lang="en-US" sz="3600" dirty="0">
              <a:solidFill>
                <a:srgbClr val="00206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5600" y="2667000"/>
                <a:ext cx="8712200" cy="41242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i="1" u="sng" dirty="0" smtClean="0">
                    <a:latin typeface="+mn-lt"/>
                  </a:rPr>
                  <a:t>Albany/FELIX</a:t>
                </a:r>
                <a:r>
                  <a:rPr lang="en-US" b="1" u="sng" dirty="0" smtClean="0">
                    <a:latin typeface="+mn-lt"/>
                  </a:rPr>
                  <a:t>, </a:t>
                </a:r>
                <a:r>
                  <a:rPr lang="en-US" b="1" i="1" u="sng" dirty="0" smtClean="0">
                    <a:latin typeface="+mn-lt"/>
                  </a:rPr>
                  <a:t>CISM-Albany, MPAS-Albany </a:t>
                </a:r>
                <a:r>
                  <a:rPr lang="en-US" b="1" u="sng" dirty="0" smtClean="0">
                    <a:latin typeface="+mn-lt"/>
                  </a:rPr>
                  <a:t>Progress &amp; Future Work</a:t>
                </a:r>
                <a:r>
                  <a:rPr lang="en-US" b="1" dirty="0" smtClean="0">
                    <a:latin typeface="+mn-lt"/>
                  </a:rPr>
                  <a:t> (this talk): </a:t>
                </a:r>
              </a:p>
              <a:p>
                <a:endParaRPr lang="en-US" sz="400" b="1" u="sng" dirty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i="1" dirty="0">
                    <a:latin typeface="+mn-lt"/>
                  </a:rPr>
                  <a:t>Albany/FELIX </a:t>
                </a:r>
                <a:r>
                  <a:rPr lang="en-US" dirty="0">
                    <a:latin typeface="+mn-lt"/>
                  </a:rPr>
                  <a:t>is </a:t>
                </a:r>
                <a:r>
                  <a:rPr lang="en-US" b="1" i="1" dirty="0">
                    <a:latin typeface="+mn-lt"/>
                  </a:rPr>
                  <a:t>verified</a:t>
                </a:r>
                <a:r>
                  <a:rPr lang="en-US" dirty="0">
                    <a:latin typeface="+mn-lt"/>
                  </a:rPr>
                  <a:t>, </a:t>
                </a:r>
                <a:r>
                  <a:rPr lang="en-US" b="1" i="1" dirty="0">
                    <a:latin typeface="+mn-lt"/>
                  </a:rPr>
                  <a:t>scalable</a:t>
                </a:r>
                <a:r>
                  <a:rPr lang="en-US" dirty="0">
                    <a:latin typeface="+mn-lt"/>
                  </a:rPr>
                  <a:t>,</a:t>
                </a:r>
                <a:r>
                  <a:rPr lang="en-US" b="1" i="1" dirty="0">
                    <a:latin typeface="+mn-lt"/>
                  </a:rPr>
                  <a:t> </a:t>
                </a:r>
                <a:r>
                  <a:rPr lang="en-US" b="1" i="1" dirty="0" smtClean="0">
                    <a:latin typeface="+mn-lt"/>
                  </a:rPr>
                  <a:t>robust.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i="1" dirty="0" smtClean="0">
                    <a:latin typeface="+mn-lt"/>
                  </a:rPr>
                  <a:t>Albany/FELIX is</a:t>
                </a:r>
                <a:r>
                  <a:rPr lang="en-US" b="1" i="1" dirty="0" smtClean="0">
                    <a:latin typeface="+mn-lt"/>
                  </a:rPr>
                  <a:t> </a:t>
                </a:r>
                <a:r>
                  <a:rPr lang="en-US" b="1" i="1" dirty="0">
                    <a:latin typeface="+mn-lt"/>
                  </a:rPr>
                  <a:t>portable </a:t>
                </a:r>
                <a:r>
                  <a:rPr lang="en-US" dirty="0">
                    <a:latin typeface="+mn-lt"/>
                  </a:rPr>
                  <a:t>to next-generation </a:t>
                </a:r>
                <a:r>
                  <a:rPr lang="en-US" dirty="0" smtClean="0">
                    <a:latin typeface="+mn-lt"/>
                  </a:rPr>
                  <a:t>machines via </a:t>
                </a:r>
                <a:r>
                  <a:rPr lang="en-US" i="1" dirty="0" err="1" smtClean="0">
                    <a:latin typeface="+mn-lt"/>
                  </a:rPr>
                  <a:t>Kokkos</a:t>
                </a:r>
                <a:r>
                  <a:rPr lang="en-US" dirty="0" smtClean="0">
                    <a:latin typeface="+mn-lt"/>
                  </a:rPr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We have written/are writing several </a:t>
                </a:r>
                <a:r>
                  <a:rPr lang="en-US" b="1" i="1" dirty="0" smtClean="0">
                    <a:latin typeface="+mn-lt"/>
                  </a:rPr>
                  <a:t>journal articles</a:t>
                </a:r>
                <a:r>
                  <a:rPr lang="en-US" b="1" dirty="0" smtClean="0">
                    <a:latin typeface="+mn-lt"/>
                  </a:rPr>
                  <a:t> </a:t>
                </a:r>
                <a:r>
                  <a:rPr lang="en-US" dirty="0" smtClean="0">
                    <a:latin typeface="+mn-lt"/>
                  </a:rPr>
                  <a:t>on </a:t>
                </a:r>
                <a:r>
                  <a:rPr lang="en-US" i="1" dirty="0" smtClean="0">
                    <a:latin typeface="+mn-lt"/>
                  </a:rPr>
                  <a:t>Albany/FELIX.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We have looked at the effect of </a:t>
                </a:r>
                <a:r>
                  <a:rPr lang="en-US" b="1" i="1" dirty="0" smtClean="0">
                    <a:latin typeface="+mn-lt"/>
                  </a:rPr>
                  <a:t>earth curvature </a:t>
                </a:r>
                <a:r>
                  <a:rPr lang="en-US" dirty="0" smtClean="0">
                    <a:latin typeface="+mn-lt"/>
                  </a:rPr>
                  <a:t>using stereographic projection.</a:t>
                </a:r>
                <a:endParaRPr lang="en-US" dirty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i="1" dirty="0">
                    <a:latin typeface="+mn-lt"/>
                  </a:rPr>
                  <a:t>Albany/FELIX</a:t>
                </a:r>
                <a:r>
                  <a:rPr lang="en-US" dirty="0">
                    <a:latin typeface="+mn-lt"/>
                  </a:rPr>
                  <a:t> is </a:t>
                </a:r>
                <a:r>
                  <a:rPr lang="en-US" b="1" i="1" dirty="0">
                    <a:latin typeface="+mn-lt"/>
                  </a:rPr>
                  <a:t>coupled</a:t>
                </a:r>
                <a:r>
                  <a:rPr lang="en-US" dirty="0">
                    <a:latin typeface="+mn-lt"/>
                  </a:rPr>
                  <a:t> to </a:t>
                </a:r>
                <a:r>
                  <a:rPr lang="en-US" i="1" dirty="0">
                    <a:latin typeface="+mn-lt"/>
                  </a:rPr>
                  <a:t>MPAS</a:t>
                </a:r>
                <a:r>
                  <a:rPr lang="en-US" dirty="0">
                    <a:latin typeface="+mn-lt"/>
                  </a:rPr>
                  <a:t> and </a:t>
                </a:r>
                <a:r>
                  <a:rPr lang="en-US" i="1" dirty="0">
                    <a:latin typeface="+mn-lt"/>
                  </a:rPr>
                  <a:t>CISM</a:t>
                </a:r>
                <a:r>
                  <a:rPr lang="en-US" dirty="0">
                    <a:latin typeface="+mn-lt"/>
                  </a:rPr>
                  <a:t>; mostly coupled to ACME (via </a:t>
                </a:r>
                <a:r>
                  <a:rPr lang="en-US" i="1" dirty="0">
                    <a:latin typeface="+mn-lt"/>
                  </a:rPr>
                  <a:t>MPAS</a:t>
                </a:r>
                <a:r>
                  <a:rPr lang="en-US" dirty="0" smtClean="0">
                    <a:latin typeface="+mn-lt"/>
                  </a:rPr>
                  <a:t>).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dirty="0" smtClean="0">
                    <a:latin typeface="+mn-lt"/>
                  </a:rPr>
                  <a:t>We have developed a </a:t>
                </a:r>
                <a:r>
                  <a:rPr lang="en-US" b="1" i="1" dirty="0" smtClean="0">
                    <a:latin typeface="+mn-lt"/>
                  </a:rPr>
                  <a:t>stable semi-implicit coupling method </a:t>
                </a:r>
                <a:r>
                  <a:rPr lang="en-US" dirty="0" smtClean="0">
                    <a:latin typeface="+mn-lt"/>
                  </a:rPr>
                  <a:t>for thickness-FO Stokes (implemented in </a:t>
                </a:r>
                <a:r>
                  <a:rPr lang="en-US" i="1" dirty="0" smtClean="0">
                    <a:latin typeface="+mn-lt"/>
                  </a:rPr>
                  <a:t>MPAS-Albany</a:t>
                </a:r>
                <a:r>
                  <a:rPr lang="en-US" dirty="0" smtClean="0">
                    <a:latin typeface="+mn-lt"/>
                  </a:rPr>
                  <a:t>). </a:t>
                </a:r>
                <a:endParaRPr lang="en-US" dirty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Codes are </a:t>
                </a:r>
                <a:r>
                  <a:rPr lang="en-US" b="1" i="1" dirty="0">
                    <a:latin typeface="+mn-lt"/>
                  </a:rPr>
                  <a:t>running</a:t>
                </a:r>
                <a:r>
                  <a:rPr lang="en-US" dirty="0">
                    <a:latin typeface="+mn-lt"/>
                  </a:rPr>
                  <a:t> on </a:t>
                </a:r>
                <a:r>
                  <a:rPr lang="en-US" i="1" dirty="0">
                    <a:latin typeface="+mn-lt"/>
                  </a:rPr>
                  <a:t>Hopper, Edison, Titan, Mira</a:t>
                </a:r>
                <a:r>
                  <a:rPr lang="en-US" dirty="0">
                    <a:latin typeface="+mn-lt"/>
                  </a:rPr>
                  <a:t>.</a:t>
                </a:r>
              </a:p>
              <a:p>
                <a:endParaRPr lang="en-US" sz="1000" b="1" i="1" dirty="0" smtClean="0">
                  <a:latin typeface="+mn-lt"/>
                </a:endParaRPr>
              </a:p>
              <a:p>
                <a:endParaRPr lang="en-US" sz="1000" b="1" i="1" dirty="0">
                  <a:latin typeface="+mn-lt"/>
                </a:endParaRPr>
              </a:p>
              <a:p>
                <a:r>
                  <a:rPr lang="en-US" b="1" u="sng" dirty="0" smtClean="0">
                    <a:solidFill>
                      <a:schemeClr val="accent3">
                        <a:lumMod val="65000"/>
                      </a:schemeClr>
                    </a:solidFill>
                    <a:latin typeface="+mn-lt"/>
                  </a:rPr>
                  <a:t>Additional Progress &amp; Future Work</a:t>
                </a:r>
                <a:r>
                  <a:rPr lang="en-US" dirty="0" smtClean="0">
                    <a:solidFill>
                      <a:schemeClr val="accent3">
                        <a:lumMod val="65000"/>
                      </a:schemeClr>
                    </a:solidFill>
                    <a:latin typeface="+mn-lt"/>
                  </a:rPr>
                  <a:t> </a:t>
                </a:r>
                <a:r>
                  <a:rPr lang="en-US" b="1" dirty="0" smtClean="0">
                    <a:solidFill>
                      <a:schemeClr val="accent3">
                        <a:lumMod val="65000"/>
                      </a:schemeClr>
                    </a:solidFill>
                    <a:latin typeface="+mn-lt"/>
                  </a:rPr>
                  <a:t>(other talks):</a:t>
                </a:r>
              </a:p>
              <a:p>
                <a:endParaRPr lang="en-US" sz="400" b="1" dirty="0" smtClean="0">
                  <a:solidFill>
                    <a:schemeClr val="accent3">
                      <a:lumMod val="65000"/>
                    </a:schemeClr>
                  </a:solidFill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solidFill>
                      <a:schemeClr val="accent3">
                        <a:lumMod val="65000"/>
                      </a:schemeClr>
                    </a:solidFill>
                    <a:latin typeface="+mn-lt"/>
                  </a:rPr>
                  <a:t>Deterministic inversion </a:t>
                </a:r>
                <a:r>
                  <a:rPr lang="en-US" dirty="0" smtClean="0">
                    <a:solidFill>
                      <a:schemeClr val="accent3">
                        <a:lumMod val="65000"/>
                      </a:schemeClr>
                    </a:solidFill>
                    <a:latin typeface="+mn-lt"/>
                  </a:rPr>
                  <a:t>(talk by M. Perego).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solidFill>
                      <a:schemeClr val="accent3">
                        <a:lumMod val="65000"/>
                      </a:schemeClr>
                    </a:solidFill>
                    <a:latin typeface="+mn-lt"/>
                  </a:rPr>
                  <a:t>Uncertainty quantification: </a:t>
                </a:r>
                <a:r>
                  <a:rPr lang="en-US" dirty="0" smtClean="0">
                    <a:solidFill>
                      <a:schemeClr val="accent3">
                        <a:lumMod val="65000"/>
                      </a:schemeClr>
                    </a:solidFill>
                    <a:latin typeface="+mn-lt"/>
                  </a:rPr>
                  <a:t>Bayesian calibration, forward propagation of uncertainty (talk by J. </a:t>
                </a:r>
                <a:r>
                  <a:rPr lang="en-US" dirty="0" err="1" smtClean="0">
                    <a:solidFill>
                      <a:schemeClr val="accent3">
                        <a:lumMod val="65000"/>
                      </a:schemeClr>
                    </a:solidFill>
                    <a:latin typeface="+mn-lt"/>
                  </a:rPr>
                  <a:t>Jakeman</a:t>
                </a:r>
                <a:r>
                  <a:rPr lang="en-US" dirty="0" smtClean="0">
                    <a:solidFill>
                      <a:schemeClr val="accent3">
                        <a:lumMod val="65000"/>
                      </a:schemeClr>
                    </a:solidFill>
                    <a:latin typeface="+mn-lt"/>
                  </a:rPr>
                  <a:t>). </a:t>
                </a:r>
                <a:endParaRPr lang="en-US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600" y="2667000"/>
                <a:ext cx="8712200" cy="4124206"/>
              </a:xfrm>
              <a:prstGeom prst="rect">
                <a:avLst/>
              </a:prstGeom>
              <a:blipFill rotWithShape="1">
                <a:blip r:embed="rId2"/>
                <a:stretch>
                  <a:fillRect l="-559" t="-740" b="-13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43000" y="1676400"/>
                <a:ext cx="6705600" cy="923330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lvl="1" algn="ctr" eaLnBrk="1" hangingPunct="1"/>
                <a:r>
                  <a:rPr lang="en-US" b="1" u="sng" dirty="0" smtClean="0">
                    <a:latin typeface="+mn-lt"/>
                  </a:rPr>
                  <a:t>Sandia’s Role in the PISCEES Project: </a:t>
                </a:r>
                <a:r>
                  <a:rPr lang="en-US" dirty="0" smtClean="0">
                    <a:latin typeface="+mn-lt"/>
                  </a:rPr>
                  <a:t>to </a:t>
                </a:r>
                <a:r>
                  <a:rPr lang="en-US" b="1" dirty="0" smtClean="0">
                    <a:latin typeface="+mn-lt"/>
                  </a:rPr>
                  <a:t>develop</a:t>
                </a:r>
                <a:r>
                  <a:rPr lang="en-US" dirty="0" smtClean="0">
                    <a:latin typeface="+mn-lt"/>
                  </a:rPr>
                  <a:t> </a:t>
                </a:r>
                <a:r>
                  <a:rPr lang="en-US" dirty="0">
                    <a:latin typeface="+mn-lt"/>
                  </a:rPr>
                  <a:t>and </a:t>
                </a:r>
                <a:r>
                  <a:rPr lang="en-US" b="1" dirty="0">
                    <a:latin typeface="+mn-lt"/>
                  </a:rPr>
                  <a:t>support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n-US" dirty="0" smtClean="0">
                    <a:latin typeface="+mn-lt"/>
                  </a:rPr>
                  <a:t>a robust and scalable unstructured grid finite element land ice solver based on the “First-Order” (FO) Stokes approximation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i="1" dirty="0" smtClean="0">
                    <a:latin typeface="+mn-lt"/>
                  </a:rPr>
                  <a:t>Albany/FELIX*</a:t>
                </a:r>
                <a:endParaRPr lang="en-US" b="1" i="1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676400"/>
                <a:ext cx="6705600" cy="923330"/>
              </a:xfrm>
              <a:prstGeom prst="rect">
                <a:avLst/>
              </a:prstGeom>
              <a:blipFill rotWithShape="1">
                <a:blip r:embed="rId3"/>
                <a:stretch>
                  <a:fillRect l="-636" t="-3311" r="-1091" b="-99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748867" y="4729103"/>
            <a:ext cx="247650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*FELIX = Finite Elements for Land Ice </a:t>
            </a:r>
            <a:r>
              <a:rPr lang="en-US" sz="1600" dirty="0" err="1" smtClean="0">
                <a:latin typeface="+mn-lt"/>
              </a:rPr>
              <a:t>eXperiments</a:t>
            </a:r>
            <a:endParaRPr lang="en-US" sz="1600" dirty="0">
              <a:latin typeface="+mn-l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486400"/>
            <a:ext cx="990600" cy="73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850887"/>
            <a:ext cx="1066800" cy="58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562600"/>
            <a:ext cx="1447800" cy="61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image00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930" y="1972033"/>
            <a:ext cx="1185970" cy="61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58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467600" cy="1219200"/>
          </a:xfrm>
        </p:spPr>
        <p:txBody>
          <a:bodyPr/>
          <a:lstStyle/>
          <a:p>
            <a:pPr algn="r"/>
            <a:r>
              <a:rPr lang="en-US" sz="3600" dirty="0" smtClean="0">
                <a:latin typeface="+mn-lt"/>
              </a:rPr>
              <a:t>Verification of </a:t>
            </a:r>
            <a:r>
              <a:rPr lang="en-US" sz="3600" i="1" dirty="0" smtClean="0">
                <a:latin typeface="+mn-lt"/>
              </a:rPr>
              <a:t>Albany/FELIX</a:t>
            </a:r>
            <a:endParaRPr lang="en-US" sz="3600" dirty="0">
              <a:latin typeface="+mn-lt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647308" y="3247253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2" name="Title 1"/>
          <p:cNvSpPr txBox="1">
            <a:spLocks/>
          </p:cNvSpPr>
          <p:nvPr/>
        </p:nvSpPr>
        <p:spPr bwMode="auto">
          <a:xfrm>
            <a:off x="-76200" y="1143000"/>
            <a:ext cx="4461934" cy="107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82880" tIns="182880" rIns="182880" bIns="182880" anchor="ctr"/>
          <a:lstStyle>
            <a:lvl1pPr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28650" indent="-3429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8288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lvl="1" indent="0" eaLnBrk="1" hangingPunct="1"/>
            <a:r>
              <a:rPr lang="en-US" sz="1500" b="1" i="1" dirty="0" smtClean="0">
                <a:latin typeface="Calibri" charset="0"/>
              </a:rPr>
              <a:t>Stage 1:</a:t>
            </a:r>
            <a:r>
              <a:rPr lang="en-US" sz="1500" dirty="0" smtClean="0">
                <a:latin typeface="Calibri" charset="0"/>
              </a:rPr>
              <a:t> solution verification on 2D MMS problems.</a:t>
            </a:r>
          </a:p>
        </p:txBody>
      </p:sp>
      <p:sp>
        <p:nvSpPr>
          <p:cNvPr id="5" name="Rectangle 4"/>
          <p:cNvSpPr/>
          <p:nvPr/>
        </p:nvSpPr>
        <p:spPr>
          <a:xfrm>
            <a:off x="-76200" y="4648200"/>
            <a:ext cx="43857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/>
            <a:r>
              <a:rPr lang="en-US" sz="1500" b="1" i="1" dirty="0" smtClean="0">
                <a:latin typeface="Calibri" charset="0"/>
              </a:rPr>
              <a:t>Stage </a:t>
            </a:r>
            <a:r>
              <a:rPr lang="en-US" sz="1500" b="1" i="1" dirty="0">
                <a:latin typeface="Calibri" charset="0"/>
              </a:rPr>
              <a:t>2:</a:t>
            </a:r>
            <a:r>
              <a:rPr lang="en-US" sz="1500" dirty="0">
                <a:latin typeface="Calibri" charset="0"/>
              </a:rPr>
              <a:t> code-to-code comparisons on canonical ice sheet </a:t>
            </a:r>
            <a:r>
              <a:rPr lang="en-US" sz="1500" dirty="0" smtClean="0">
                <a:latin typeface="Calibri" charset="0"/>
              </a:rPr>
              <a:t>benchmarks (</a:t>
            </a:r>
            <a:r>
              <a:rPr lang="en-US" sz="1500" i="1" dirty="0" smtClean="0">
                <a:latin typeface="Calibri" charset="0"/>
              </a:rPr>
              <a:t>Albany/FELIX </a:t>
            </a:r>
            <a:r>
              <a:rPr lang="en-US" sz="1500" dirty="0" smtClean="0">
                <a:latin typeface="Calibri" charset="0"/>
              </a:rPr>
              <a:t>– left; </a:t>
            </a:r>
            <a:r>
              <a:rPr lang="en-US" sz="1500" i="1" dirty="0" err="1" smtClean="0">
                <a:latin typeface="Calibri" charset="0"/>
              </a:rPr>
              <a:t>LifeV</a:t>
            </a:r>
            <a:r>
              <a:rPr lang="en-US" sz="1500" dirty="0" smtClean="0">
                <a:latin typeface="Calibri" charset="0"/>
              </a:rPr>
              <a:t> – right).</a:t>
            </a:r>
            <a:endParaRPr lang="en-US" sz="1500" dirty="0">
              <a:latin typeface="Calibri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67200" y="1473686"/>
            <a:ext cx="4673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/>
            <a:r>
              <a:rPr lang="en-US" sz="1500" b="1" i="1" dirty="0" smtClean="0">
                <a:latin typeface="Calibri" charset="0"/>
              </a:rPr>
              <a:t>Stage </a:t>
            </a:r>
            <a:r>
              <a:rPr lang="en-US" sz="1500" b="1" i="1" dirty="0">
                <a:latin typeface="Calibri" charset="0"/>
              </a:rPr>
              <a:t>3:</a:t>
            </a:r>
            <a:r>
              <a:rPr lang="en-US" sz="1500" dirty="0">
                <a:latin typeface="Calibri" charset="0"/>
              </a:rPr>
              <a:t> full 3D mesh convergence study on Greenland </a:t>
            </a:r>
            <a:r>
              <a:rPr lang="en-US" sz="1500" dirty="0" smtClean="0">
                <a:latin typeface="Calibri" charset="0"/>
              </a:rPr>
              <a:t>w.r.t. reference solution. </a:t>
            </a:r>
            <a:endParaRPr lang="en-US" sz="1500" dirty="0">
              <a:latin typeface="Calibri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267200" y="4419600"/>
            <a:ext cx="46482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91000" y="1447800"/>
            <a:ext cx="0" cy="53584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244" y="2027684"/>
            <a:ext cx="3127023" cy="2345267"/>
          </a:xfrm>
          <a:prstGeom prst="rect">
            <a:avLst/>
          </a:prstGeom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560" y="1842398"/>
            <a:ext cx="654840" cy="1098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71993"/>
            <a:ext cx="637540" cy="1122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25"/>
          <p:cNvCxnSpPr/>
          <p:nvPr/>
        </p:nvCxnSpPr>
        <p:spPr>
          <a:xfrm>
            <a:off x="76200" y="4572000"/>
            <a:ext cx="4114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0"/>
            <a:ext cx="1993751" cy="149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567" y="5385795"/>
            <a:ext cx="1923538" cy="147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" y="2321323"/>
            <a:ext cx="2861734" cy="216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68750"/>
            <a:ext cx="725502" cy="55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46" y="1838421"/>
            <a:ext cx="620320" cy="58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533" y="1842398"/>
            <a:ext cx="804334" cy="61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298" y="1828800"/>
            <a:ext cx="680901" cy="64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765" y="2502495"/>
            <a:ext cx="834214" cy="6882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765" y="3280775"/>
            <a:ext cx="834214" cy="7049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4267200" y="4486849"/>
            <a:ext cx="4953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/>
            <a:r>
              <a:rPr lang="en-US" sz="1500" b="1" i="1" dirty="0" smtClean="0">
                <a:latin typeface="Calibri" charset="0"/>
              </a:rPr>
              <a:t>Stage </a:t>
            </a:r>
            <a:r>
              <a:rPr lang="en-US" sz="1500" b="1" i="1" dirty="0">
                <a:latin typeface="Calibri" charset="0"/>
              </a:rPr>
              <a:t>4</a:t>
            </a:r>
            <a:r>
              <a:rPr lang="en-US" sz="1500" b="1" i="1" dirty="0" smtClean="0">
                <a:latin typeface="Calibri" charset="0"/>
              </a:rPr>
              <a:t>:</a:t>
            </a:r>
            <a:r>
              <a:rPr lang="en-US" sz="1500" dirty="0" smtClean="0">
                <a:latin typeface="Calibri" charset="0"/>
              </a:rPr>
              <a:t> reasonable solutions for large-scale realistic GIS &amp; AIS problems (</a:t>
            </a:r>
            <a:r>
              <a:rPr lang="en-US" sz="1500" i="1" dirty="0" smtClean="0">
                <a:latin typeface="Calibri" charset="0"/>
              </a:rPr>
              <a:t>Albany/FELIX</a:t>
            </a:r>
            <a:r>
              <a:rPr lang="en-US" sz="1500" dirty="0" smtClean="0">
                <a:latin typeface="Calibri" charset="0"/>
              </a:rPr>
              <a:t> – left; reference solution – right).</a:t>
            </a:r>
            <a:endParaRPr lang="en-US" sz="1500" dirty="0">
              <a:latin typeface="Calibri" charset="0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734" y="5125489"/>
            <a:ext cx="2521074" cy="168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487" y="5227102"/>
            <a:ext cx="2275513" cy="155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191000" y="4419599"/>
            <a:ext cx="4876800" cy="2386605"/>
          </a:xfrm>
          <a:prstGeom prst="round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38218" y="6519446"/>
            <a:ext cx="12605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This year</a:t>
            </a:r>
            <a:endParaRPr lang="en-US" sz="16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0735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2042" y="228600"/>
            <a:ext cx="81534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Scalability via Algebraic Multi-Grid </a:t>
            </a:r>
          </a:p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Preconditioning with Semi-Coarsening</a:t>
            </a:r>
            <a:endParaRPr lang="en-US" sz="3600" kern="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9" name="Picture 2" descr="M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6158316"/>
            <a:ext cx="482517" cy="62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 descr="trilinos_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1265933" cy="7074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9335" y="6226289"/>
            <a:ext cx="4859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I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. Tezaur, M. Perego, 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A. Salinger,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R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.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Tuminaro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, and 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S.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Price, </a:t>
            </a:r>
            <a:r>
              <a:rPr lang="en-US" sz="1200" i="1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GMD,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2015</a:t>
            </a:r>
            <a:r>
              <a:rPr lang="en-US" sz="1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/>
                <a:cs typeface="Times New Roman"/>
              </a:rPr>
              <a:t>.</a:t>
            </a:r>
            <a:endParaRPr lang="en-US" sz="1200" dirty="0" smtClean="0">
              <a:latin typeface="Calibri" panose="020F0502020204030204" pitchFamily="34" charset="0"/>
            </a:endParaRPr>
          </a:p>
          <a:p>
            <a:r>
              <a:rPr lang="en-US" sz="1200" dirty="0" smtClean="0">
                <a:latin typeface="Calibri" panose="020F0502020204030204" pitchFamily="34" charset="0"/>
              </a:rPr>
              <a:t>I</a:t>
            </a:r>
            <a:r>
              <a:rPr lang="en-US" sz="1200" dirty="0">
                <a:latin typeface="Calibri" panose="020F0502020204030204" pitchFamily="34" charset="0"/>
              </a:rPr>
              <a:t>. Tezaur, R. </a:t>
            </a:r>
            <a:r>
              <a:rPr lang="en-US" sz="1200" dirty="0" err="1">
                <a:latin typeface="Calibri" panose="020F0502020204030204" pitchFamily="34" charset="0"/>
              </a:rPr>
              <a:t>Tuminaro</a:t>
            </a:r>
            <a:r>
              <a:rPr lang="en-US" sz="1200" dirty="0">
                <a:latin typeface="Calibri" panose="020F0502020204030204" pitchFamily="34" charset="0"/>
              </a:rPr>
              <a:t>, M. Perego, A. Salinger, S. </a:t>
            </a:r>
            <a:r>
              <a:rPr lang="en-US" sz="1200" dirty="0" smtClean="0">
                <a:latin typeface="Calibri" panose="020F0502020204030204" pitchFamily="34" charset="0"/>
              </a:rPr>
              <a:t>Price, </a:t>
            </a:r>
            <a:r>
              <a:rPr lang="en-US" sz="1200" i="1" dirty="0" smtClean="0">
                <a:latin typeface="Calibri" panose="020F0502020204030204" pitchFamily="34" charset="0"/>
              </a:rPr>
              <a:t>Procedia CS, </a:t>
            </a:r>
            <a:r>
              <a:rPr lang="en-US" sz="1200" dirty="0" smtClean="0">
                <a:latin typeface="Calibri" panose="020F0502020204030204" pitchFamily="34" charset="0"/>
              </a:rPr>
              <a:t>2015.</a:t>
            </a:r>
          </a:p>
          <a:p>
            <a:r>
              <a:rPr lang="en-US" sz="1200" dirty="0" smtClean="0">
                <a:latin typeface="Calibri" panose="020F0502020204030204" pitchFamily="34" charset="0"/>
              </a:rPr>
              <a:t>R</a:t>
            </a:r>
            <a:r>
              <a:rPr lang="en-US" sz="1200" dirty="0">
                <a:latin typeface="Calibri" panose="020F0502020204030204" pitchFamily="34" charset="0"/>
              </a:rPr>
              <a:t>. </a:t>
            </a:r>
            <a:r>
              <a:rPr lang="en-US" sz="1200" dirty="0" err="1">
                <a:latin typeface="Calibri" panose="020F0502020204030204" pitchFamily="34" charset="0"/>
              </a:rPr>
              <a:t>Tuminaro</a:t>
            </a:r>
            <a:r>
              <a:rPr lang="en-US" sz="1200" dirty="0">
                <a:latin typeface="Calibri" panose="020F0502020204030204" pitchFamily="34" charset="0"/>
              </a:rPr>
              <a:t>, M. Perego, I. Tezaur, A. Salinger, S. </a:t>
            </a:r>
            <a:r>
              <a:rPr lang="en-US" sz="1200" dirty="0" smtClean="0">
                <a:latin typeface="Calibri" panose="020F0502020204030204" pitchFamily="34" charset="0"/>
              </a:rPr>
              <a:t>Price, </a:t>
            </a:r>
            <a:r>
              <a:rPr lang="en-US" sz="1200" i="1" dirty="0" smtClean="0">
                <a:latin typeface="Calibri" panose="020F0502020204030204" pitchFamily="34" charset="0"/>
              </a:rPr>
              <a:t>SISC</a:t>
            </a:r>
            <a:r>
              <a:rPr lang="en-US" sz="1200" dirty="0" smtClean="0">
                <a:latin typeface="Calibri" panose="020F0502020204030204" pitchFamily="34" charset="0"/>
              </a:rPr>
              <a:t>, 2015. 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574337"/>
            <a:ext cx="4419600" cy="923330"/>
          </a:xfrm>
          <a:prstGeom prst="rect">
            <a:avLst/>
          </a:prstGeom>
          <a:solidFill>
            <a:srgbClr val="CC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We achieve </a:t>
            </a:r>
            <a:r>
              <a:rPr lang="en-US" b="1" i="1" dirty="0" smtClean="0">
                <a:latin typeface="+mn-lt"/>
              </a:rPr>
              <a:t>excellent scalability </a:t>
            </a:r>
            <a:r>
              <a:rPr lang="en-US" dirty="0" smtClean="0">
                <a:latin typeface="+mn-lt"/>
              </a:rPr>
              <a:t>(even with ice shelves!) via new algebraic multi-grid (AMG) preconditioner with semi-coarsening.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514600"/>
            <a:ext cx="5334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+mn-lt"/>
              </a:rPr>
              <a:t>FY15 progress: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Demonstration of good </a:t>
            </a:r>
            <a:r>
              <a:rPr lang="en-US" b="1" i="1" dirty="0" smtClean="0">
                <a:latin typeface="+mn-lt"/>
              </a:rPr>
              <a:t>scalability/             performance</a:t>
            </a:r>
            <a:r>
              <a:rPr lang="en-US" i="1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of AMG solver on Antarctica:          &gt; 30x faster than ILU solver!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3 </a:t>
            </a:r>
            <a:r>
              <a:rPr lang="en-US" b="1" i="1" dirty="0" smtClean="0">
                <a:latin typeface="+mn-lt"/>
              </a:rPr>
              <a:t>papers</a:t>
            </a:r>
            <a:r>
              <a:rPr lang="en-US" dirty="0" smtClean="0">
                <a:latin typeface="+mn-lt"/>
              </a:rPr>
              <a:t> featuring new AMG preconditioner.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New AMG preconditioner has been           implemented in </a:t>
            </a:r>
            <a:r>
              <a:rPr lang="en-US" b="1" i="1" dirty="0" err="1" smtClean="0">
                <a:latin typeface="+mn-lt"/>
              </a:rPr>
              <a:t>MueLu</a:t>
            </a:r>
            <a:r>
              <a:rPr lang="en-US" b="1" i="1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(T. </a:t>
            </a:r>
            <a:r>
              <a:rPr lang="en-US" dirty="0" err="1" smtClean="0">
                <a:latin typeface="+mn-lt"/>
              </a:rPr>
              <a:t>Wiesner</a:t>
            </a:r>
            <a:r>
              <a:rPr lang="en-US" dirty="0" smtClean="0">
                <a:latin typeface="+mn-lt"/>
              </a:rPr>
              <a:t>).</a:t>
            </a:r>
          </a:p>
          <a:p>
            <a:endParaRPr lang="en-US" sz="800" dirty="0">
              <a:latin typeface="+mn-lt"/>
            </a:endParaRPr>
          </a:p>
          <a:p>
            <a:r>
              <a:rPr lang="en-US" b="1" u="sng" dirty="0" smtClean="0">
                <a:latin typeface="+mn-lt"/>
              </a:rPr>
              <a:t>Planned work: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Speeding up </a:t>
            </a:r>
            <a:r>
              <a:rPr lang="en-US" i="1" dirty="0" err="1" smtClean="0">
                <a:latin typeface="+mn-lt"/>
              </a:rPr>
              <a:t>MueLu</a:t>
            </a:r>
            <a:r>
              <a:rPr lang="en-US" dirty="0" smtClean="0">
                <a:latin typeface="+mn-lt"/>
              </a:rPr>
              <a:t> AMG preconditioner (</a:t>
            </a:r>
            <a:r>
              <a:rPr lang="en-US" i="1" dirty="0" err="1" smtClean="0">
                <a:latin typeface="+mn-lt"/>
              </a:rPr>
              <a:t>MueLu</a:t>
            </a:r>
            <a:r>
              <a:rPr lang="en-US" dirty="0" smtClean="0">
                <a:latin typeface="+mn-lt"/>
              </a:rPr>
              <a:t> solver slower than </a:t>
            </a:r>
            <a:r>
              <a:rPr lang="en-US" i="1" dirty="0" smtClean="0">
                <a:latin typeface="+mn-lt"/>
              </a:rPr>
              <a:t>ML</a:t>
            </a:r>
            <a:r>
              <a:rPr lang="en-US" dirty="0" smtClean="0">
                <a:latin typeface="+mn-lt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Performance studies (optimizations?) on new architectures (template on 3</a:t>
            </a:r>
            <a:r>
              <a:rPr lang="en-US" baseline="30000" dirty="0" smtClean="0">
                <a:latin typeface="+mn-lt"/>
              </a:rPr>
              <a:t>rd</a:t>
            </a:r>
            <a:r>
              <a:rPr lang="en-US" dirty="0" smtClean="0">
                <a:latin typeface="+mn-lt"/>
              </a:rPr>
              <a:t> dimension?) and/or with dynamical cores.</a:t>
            </a:r>
            <a:endParaRPr lang="en-US" dirty="0"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1600200"/>
            <a:ext cx="4267201" cy="3200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86399" y="3124200"/>
            <a:ext cx="64553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16 cores </a:t>
            </a:r>
            <a:endParaRPr lang="en-US" sz="1400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94027" y="3142846"/>
            <a:ext cx="645536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1024 cores </a:t>
            </a:r>
            <a:endParaRPr lang="en-US" sz="1400" dirty="0">
              <a:latin typeface="+mn-lt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1905000"/>
            <a:ext cx="1066800" cy="731203"/>
          </a:xfrm>
          <a:prstGeom prst="rect">
            <a:avLst/>
          </a:prstGeom>
        </p:spPr>
      </p:pic>
      <p:pic>
        <p:nvPicPr>
          <p:cNvPr id="23" name="Picture 22" descr="Lion:private:var:folders:h0:q6x8sxtn3zz1mzzdgjjy2khc000n18:T:TemporaryItems:tobi1.pn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" t="4985" r="10447" b="5272"/>
          <a:stretch/>
        </p:blipFill>
        <p:spPr bwMode="auto">
          <a:xfrm>
            <a:off x="6098068" y="4911297"/>
            <a:ext cx="2853577" cy="1867399"/>
          </a:xfrm>
          <a:prstGeom prst="rect">
            <a:avLst/>
          </a:prstGeom>
          <a:noFill/>
          <a:ln>
            <a:solidFill>
              <a:srgbClr val="618FFD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056571" y="3962400"/>
            <a:ext cx="1353629" cy="83099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w</a:t>
            </a:r>
            <a:r>
              <a:rPr lang="en-US" sz="1600" dirty="0" smtClean="0">
                <a:latin typeface="+mn-lt"/>
              </a:rPr>
              <a:t>ith</a:t>
            </a:r>
          </a:p>
          <a:p>
            <a:pPr algn="ctr"/>
            <a:r>
              <a:rPr lang="en-US" sz="1600" dirty="0" smtClean="0">
                <a:latin typeface="+mn-lt"/>
              </a:rPr>
              <a:t> R. </a:t>
            </a:r>
            <a:r>
              <a:rPr lang="en-US" sz="1600" dirty="0" err="1" smtClean="0">
                <a:latin typeface="+mn-lt"/>
              </a:rPr>
              <a:t>Tuminaro</a:t>
            </a:r>
            <a:r>
              <a:rPr lang="en-US" sz="1600" dirty="0" smtClean="0">
                <a:latin typeface="+mn-lt"/>
              </a:rPr>
              <a:t>, </a:t>
            </a:r>
          </a:p>
          <a:p>
            <a:pPr algn="ctr"/>
            <a:r>
              <a:rPr lang="en-US" sz="1600" dirty="0" smtClean="0">
                <a:latin typeface="+mn-lt"/>
              </a:rPr>
              <a:t>T. </a:t>
            </a:r>
            <a:r>
              <a:rPr lang="en-US" sz="1600" dirty="0" err="1" smtClean="0">
                <a:latin typeface="+mn-lt"/>
              </a:rPr>
              <a:t>Wiesner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086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407537" y="228600"/>
            <a:ext cx="7431664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Improved Linear Solver Performance through Removal of </a:t>
            </a:r>
            <a:r>
              <a:rPr lang="en-US" sz="3600" kern="0" dirty="0">
                <a:solidFill>
                  <a:srgbClr val="002060"/>
                </a:solidFill>
                <a:latin typeface="+mn-lt"/>
              </a:rPr>
              <a:t>H</a:t>
            </a:r>
            <a:r>
              <a:rPr lang="en-US" sz="3600" kern="0" dirty="0" smtClean="0">
                <a:solidFill>
                  <a:srgbClr val="002060"/>
                </a:solidFill>
                <a:latin typeface="+mn-lt"/>
              </a:rPr>
              <a:t>inged Peninsulas</a:t>
            </a:r>
            <a:endParaRPr lang="en-US" sz="3600" kern="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5" t="19984" r="30235" b="1"/>
          <a:stretch/>
        </p:blipFill>
        <p:spPr>
          <a:xfrm>
            <a:off x="7389223" y="1600200"/>
            <a:ext cx="1602377" cy="191370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 bwMode="auto">
          <a:xfrm>
            <a:off x="8114211" y="2793743"/>
            <a:ext cx="189412" cy="2286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7885611" y="2077463"/>
            <a:ext cx="189412" cy="18288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641701"/>
            <a:ext cx="25146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  <a:sym typeface="Symbol"/>
              </a:rPr>
              <a:t>Islands/hinged </a:t>
            </a:r>
            <a:r>
              <a:rPr lang="en-US" sz="1600" dirty="0">
                <a:latin typeface="+mn-lt"/>
                <a:sym typeface="Symbol"/>
              </a:rPr>
              <a:t>peninsulas lead to </a:t>
            </a:r>
            <a:r>
              <a:rPr lang="en-US" sz="1600" b="1" dirty="0">
                <a:latin typeface="+mn-lt"/>
                <a:sym typeface="Symbol"/>
              </a:rPr>
              <a:t>solver </a:t>
            </a:r>
            <a:r>
              <a:rPr lang="en-US" sz="1600" b="1" dirty="0" smtClean="0">
                <a:latin typeface="+mn-lt"/>
                <a:sym typeface="Symbol"/>
              </a:rPr>
              <a:t>failures</a:t>
            </a:r>
            <a:endParaRPr lang="en-US" sz="16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736" y="2379049"/>
            <a:ext cx="6549388" cy="28623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buClrTx/>
            </a:pPr>
            <a:r>
              <a:rPr lang="en-US" b="1" u="sng" dirty="0" smtClean="0">
                <a:latin typeface="+mn-lt"/>
              </a:rPr>
              <a:t>FY15 Progress: 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An algorithm has been developed to </a:t>
            </a:r>
            <a:r>
              <a:rPr lang="en-US" dirty="0">
                <a:latin typeface="+mn-lt"/>
              </a:rPr>
              <a:t>detect/remove </a:t>
            </a:r>
            <a:r>
              <a:rPr lang="en-US" b="1" i="1" dirty="0">
                <a:latin typeface="+mn-lt"/>
              </a:rPr>
              <a:t>hinged </a:t>
            </a:r>
            <a:r>
              <a:rPr lang="en-US" b="1" i="1" dirty="0" smtClean="0">
                <a:latin typeface="+mn-lt"/>
              </a:rPr>
              <a:t>peninsulas</a:t>
            </a:r>
            <a:r>
              <a:rPr lang="en-US" b="1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&amp; </a:t>
            </a:r>
            <a:r>
              <a:rPr lang="en-US" dirty="0" smtClean="0">
                <a:latin typeface="+mn-lt"/>
              </a:rPr>
              <a:t>islands based on coloring </a:t>
            </a:r>
            <a:r>
              <a:rPr lang="en-US" dirty="0">
                <a:latin typeface="+mn-lt"/>
              </a:rPr>
              <a:t>&amp; repeated use of connected component </a:t>
            </a:r>
            <a:r>
              <a:rPr lang="en-US" dirty="0" smtClean="0">
                <a:latin typeface="+mn-lt"/>
              </a:rPr>
              <a:t>algorithms.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Solves </a:t>
            </a:r>
            <a:r>
              <a:rPr lang="en-US" b="1" i="1" dirty="0" smtClean="0">
                <a:solidFill>
                  <a:srgbClr val="FF0000"/>
                </a:solidFill>
                <a:latin typeface="+mn-lt"/>
              </a:rPr>
              <a:t>~2x faster </a:t>
            </a:r>
            <a:r>
              <a:rPr lang="en-US" dirty="0" smtClean="0">
                <a:latin typeface="+mn-lt"/>
              </a:rPr>
              <a:t>with hinges removed.</a:t>
            </a:r>
          </a:p>
          <a:p>
            <a:pPr>
              <a:buClrTx/>
            </a:pPr>
            <a:endParaRPr lang="en-US" dirty="0" smtClean="0">
              <a:latin typeface="+mn-lt"/>
            </a:endParaRPr>
          </a:p>
          <a:p>
            <a:pPr>
              <a:buClrTx/>
            </a:pPr>
            <a:r>
              <a:rPr lang="en-US" b="1" u="sng" dirty="0" smtClean="0">
                <a:latin typeface="+mn-lt"/>
              </a:rPr>
              <a:t>Planned work: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Integration of algorithm for hinge 			         removal into dynamical cores?</a:t>
            </a:r>
            <a:endParaRPr lang="en-US" dirty="0">
              <a:latin typeface="+mn-lt"/>
            </a:endParaRPr>
          </a:p>
          <a:p>
            <a:pPr>
              <a:buClrTx/>
            </a:pPr>
            <a:endParaRPr lang="en-US" dirty="0">
              <a:latin typeface="+mn-lt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013461"/>
              </p:ext>
            </p:extLst>
          </p:nvPr>
        </p:nvGraphicFramePr>
        <p:xfrm>
          <a:off x="4191000" y="4495800"/>
          <a:ext cx="485883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5066"/>
                <a:gridCol w="1066800"/>
                <a:gridCol w="1065764"/>
                <a:gridCol w="990600"/>
                <a:gridCol w="990600"/>
              </a:tblGrid>
              <a:tr h="45615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Resolu-tion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ILU –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hinges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ILU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– no hinges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ML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–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hinges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ML – no hinges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0747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8km/5 layers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878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sec, </a:t>
                      </a: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84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</a:rPr>
                        <a:t>iter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/solve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693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sec,</a:t>
                      </a: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71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iter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/solve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254 sec,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</a:rPr>
                        <a:t>iter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/solve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220 sec,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</a:rPr>
                        <a:t>iter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/solve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747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4km/10 layers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195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3 sec,</a:t>
                      </a: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160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</a:rPr>
                        <a:t>iter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/solve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1969 sec, 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160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iter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/solve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285 sec, 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13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iter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/solve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245 sec,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12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iter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/solve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747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2km/20 layers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10942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sec,</a:t>
                      </a: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710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</a:rPr>
                        <a:t>iter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/solve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5576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sec,</a:t>
                      </a: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426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iter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/solve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482 sec,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24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iter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/solve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294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sec,</a:t>
                      </a:r>
                    </a:p>
                    <a:p>
                      <a:pPr algn="ctr"/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15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</a:rPr>
                        <a:t>iter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/solve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747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1km/40 layers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-- 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15716 sec,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881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iter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/solve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668 sec,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34 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iter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/solve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378 sec,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</a:rPr>
                        <a:t>iter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/solve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62736"/>
            <a:ext cx="198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5029201" y="1667809"/>
            <a:ext cx="2856410" cy="501094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5" idx="2"/>
          </p:cNvCxnSpPr>
          <p:nvPr/>
        </p:nvCxnSpPr>
        <p:spPr>
          <a:xfrm flipH="1" flipV="1">
            <a:off x="5402037" y="2168903"/>
            <a:ext cx="2712174" cy="739140"/>
          </a:xfrm>
          <a:prstGeom prst="straightConnector1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" name="Rounded Rectangle 1024"/>
          <p:cNvSpPr/>
          <p:nvPr/>
        </p:nvSpPr>
        <p:spPr>
          <a:xfrm>
            <a:off x="4953000" y="5867400"/>
            <a:ext cx="2114006" cy="457200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7067006" y="6324600"/>
            <a:ext cx="2000794" cy="457200"/>
          </a:xfrm>
          <a:prstGeom prst="round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257800" y="4114800"/>
            <a:ext cx="31612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Greenland Problem</a:t>
            </a:r>
            <a:endParaRPr lang="en-US" sz="1600" b="1" dirty="0"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6463" y="5528846"/>
            <a:ext cx="1407537" cy="58477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with R. </a:t>
            </a:r>
            <a:r>
              <a:rPr lang="en-US" sz="1600" dirty="0" err="1" smtClean="0">
                <a:latin typeface="+mn-lt"/>
              </a:rPr>
              <a:t>Tuminaro</a:t>
            </a:r>
            <a:endParaRPr lang="en-US" sz="1600" dirty="0">
              <a:latin typeface="+mn-lt"/>
            </a:endParaRPr>
          </a:p>
        </p:txBody>
      </p: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045046"/>
            <a:ext cx="1070557" cy="179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867" y="5089439"/>
            <a:ext cx="994871" cy="175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65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0" y="741310"/>
            <a:ext cx="8153401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dirty="0">
                <a:latin typeface="+mn-lt"/>
              </a:rPr>
              <a:t>Performance </a:t>
            </a:r>
            <a:r>
              <a:rPr lang="en-US" sz="3600" dirty="0" smtClean="0">
                <a:latin typeface="+mn-lt"/>
              </a:rPr>
              <a:t>Portability via </a:t>
            </a:r>
            <a:r>
              <a:rPr lang="en-US" sz="3600" i="1" dirty="0" err="1" smtClean="0">
                <a:latin typeface="+mn-lt"/>
              </a:rPr>
              <a:t>Kokkos</a:t>
            </a:r>
            <a:endParaRPr lang="en-US" sz="3600" i="1" kern="0" dirty="0">
              <a:solidFill>
                <a:srgbClr val="00206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8113" y="2347052"/>
                <a:ext cx="5414487" cy="83099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defTabSz="2508062"/>
                <a:r>
                  <a:rPr lang="en-US" sz="1600" i="1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Kokkos </a:t>
                </a:r>
                <a:r>
                  <a:rPr lang="en-US" sz="1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abstractions allow </a:t>
                </a:r>
                <a:r>
                  <a:rPr lang="en-US" sz="16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device-specific memory layout and parallel </a:t>
                </a:r>
                <a:r>
                  <a:rPr lang="en-US" sz="16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kernel </a:t>
                </a:r>
                <a:r>
                  <a:rPr lang="en-US" sz="16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launch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16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sz="1600" dirty="0" smtClean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same code can run on diverse devises with different memory models (multi-core, many-core, GPUs)</a:t>
                </a:r>
                <a:endParaRPr lang="en-US" sz="1600" dirty="0">
                  <a:solidFill>
                    <a:prstClr val="black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13" y="2347052"/>
                <a:ext cx="5414487" cy="830997"/>
              </a:xfrm>
              <a:prstGeom prst="rect">
                <a:avLst/>
              </a:prstGeom>
              <a:blipFill rotWithShape="1">
                <a:blip r:embed="rId2"/>
                <a:stretch>
                  <a:fillRect t="-1449" r="-337" b="-79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18209" y="1561144"/>
            <a:ext cx="4495800" cy="646331"/>
          </a:xfrm>
          <a:prstGeom prst="rect">
            <a:avLst/>
          </a:prstGeom>
          <a:solidFill>
            <a:srgbClr val="66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Performance portability achieved through </a:t>
            </a:r>
            <a:r>
              <a:rPr lang="en-US" b="1" i="1" dirty="0" err="1">
                <a:latin typeface="Calibri" panose="020F0502020204030204" pitchFamily="34" charset="0"/>
              </a:rPr>
              <a:t>Kokkos</a:t>
            </a:r>
            <a:r>
              <a:rPr lang="en-US" dirty="0">
                <a:latin typeface="Calibri" panose="020F0502020204030204" pitchFamily="34" charset="0"/>
              </a:rPr>
              <a:t> programming </a:t>
            </a:r>
            <a:r>
              <a:rPr lang="en-US" dirty="0" smtClean="0">
                <a:latin typeface="Calibri" panose="020F0502020204030204" pitchFamily="34" charset="0"/>
              </a:rPr>
              <a:t>model/</a:t>
            </a:r>
            <a:r>
              <a:rPr lang="en-US" i="1" dirty="0" err="1" smtClean="0">
                <a:latin typeface="Calibri" panose="020F0502020204030204" pitchFamily="34" charset="0"/>
              </a:rPr>
              <a:t>Trilinos</a:t>
            </a:r>
            <a:r>
              <a:rPr lang="en-US" i="1" dirty="0" smtClean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library. 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24" name="Picture 23" descr="Xeon_Phi_PCIe_Card_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067" y="1533551"/>
            <a:ext cx="723417" cy="457200"/>
          </a:xfrm>
          <a:prstGeom prst="rect">
            <a:avLst/>
          </a:prstGeom>
        </p:spPr>
      </p:pic>
      <p:pic>
        <p:nvPicPr>
          <p:cNvPr id="25" name="Picture 24" descr="prev_NVIDIA-Tesla-GPU-Card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39888"/>
            <a:ext cx="741467" cy="50172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6504801"/>
            <a:ext cx="5953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</a:rPr>
              <a:t>I. </a:t>
            </a:r>
            <a:r>
              <a:rPr lang="en-US" sz="1200" dirty="0" err="1">
                <a:latin typeface="Calibri" panose="020F0502020204030204" pitchFamily="34" charset="0"/>
              </a:rPr>
              <a:t>Demeshko</a:t>
            </a:r>
            <a:r>
              <a:rPr lang="en-US" sz="1200" dirty="0">
                <a:latin typeface="Calibri" panose="020F0502020204030204" pitchFamily="34" charset="0"/>
              </a:rPr>
              <a:t>, A. Salinger, W. Spotz, I. </a:t>
            </a:r>
            <a:r>
              <a:rPr lang="en-US" sz="1200" dirty="0" smtClean="0">
                <a:latin typeface="Calibri" panose="020F0502020204030204" pitchFamily="34" charset="0"/>
              </a:rPr>
              <a:t>Tezaur, in prep for</a:t>
            </a:r>
            <a:r>
              <a:rPr lang="en-US" sz="1200" dirty="0">
                <a:latin typeface="Calibri" panose="020F0502020204030204" pitchFamily="34" charset="0"/>
              </a:rPr>
              <a:t> </a:t>
            </a:r>
            <a:r>
              <a:rPr lang="en-US" sz="1200" i="1" dirty="0">
                <a:latin typeface="Calibri" panose="020F0502020204030204" pitchFamily="34" charset="0"/>
              </a:rPr>
              <a:t>J. HPC Appl</a:t>
            </a:r>
            <a:r>
              <a:rPr lang="en-US" sz="1200" i="1" dirty="0" smtClean="0">
                <a:latin typeface="Calibri" panose="020F0502020204030204" pitchFamily="34" charset="0"/>
              </a:rPr>
              <a:t>.,</a:t>
            </a:r>
            <a:r>
              <a:rPr lang="en-US" sz="1200" dirty="0" smtClean="0">
                <a:latin typeface="Calibri" panose="020F0502020204030204" pitchFamily="34" charset="0"/>
              </a:rPr>
              <a:t> 2015.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34951" y="4191000"/>
            <a:ext cx="645102" cy="119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009" y="4421088"/>
            <a:ext cx="4576785" cy="224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0" descr="trilinos_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1265933" cy="7074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Content Placeholder 4" descr="Aeras_performance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837" r="46667" b="3244"/>
          <a:stretch/>
        </p:blipFill>
        <p:spPr>
          <a:xfrm>
            <a:off x="5892922" y="1569612"/>
            <a:ext cx="3217211" cy="27145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34951" y="4191000"/>
            <a:ext cx="761249" cy="230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806645" y="4836629"/>
            <a:ext cx="1407537" cy="58477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w</a:t>
            </a:r>
            <a:r>
              <a:rPr lang="en-US" sz="1600" dirty="0" smtClean="0">
                <a:latin typeface="+mn-lt"/>
              </a:rPr>
              <a:t>ith I. </a:t>
            </a:r>
            <a:r>
              <a:rPr lang="en-US" sz="1600" dirty="0" err="1" smtClean="0">
                <a:latin typeface="+mn-lt"/>
              </a:rPr>
              <a:t>Demeshko</a:t>
            </a:r>
            <a:endParaRPr lang="en-US" sz="16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8209" y="3258502"/>
            <a:ext cx="4800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+mn-lt"/>
              </a:rPr>
              <a:t>FY15 Progress: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>
                <a:latin typeface="+mn-lt"/>
              </a:rPr>
              <a:t>Finite element assembly (FEA) </a:t>
            </a:r>
            <a:r>
              <a:rPr lang="en-US" dirty="0" smtClean="0">
                <a:latin typeface="+mn-lt"/>
              </a:rPr>
              <a:t>in </a:t>
            </a:r>
            <a:r>
              <a:rPr lang="en-US" i="1" dirty="0" smtClean="0">
                <a:latin typeface="+mn-lt"/>
              </a:rPr>
              <a:t>Albany </a:t>
            </a:r>
            <a:r>
              <a:rPr lang="en-US" dirty="0" smtClean="0">
                <a:latin typeface="+mn-lt"/>
              </a:rPr>
              <a:t>has been converted to </a:t>
            </a:r>
            <a:r>
              <a:rPr lang="en-US" i="1" dirty="0" err="1" smtClean="0">
                <a:latin typeface="+mn-lt"/>
              </a:rPr>
              <a:t>Kokkos</a:t>
            </a:r>
            <a:r>
              <a:rPr lang="en-US" i="1" dirty="0" smtClean="0">
                <a:latin typeface="+mn-lt"/>
              </a:rPr>
              <a:t>.</a:t>
            </a:r>
            <a:endParaRPr lang="en-US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Demonstrated performance portability with </a:t>
            </a:r>
            <a:r>
              <a:rPr lang="en-US" b="1" i="1" dirty="0" smtClean="0">
                <a:latin typeface="+mn-lt"/>
              </a:rPr>
              <a:t>CUDA/</a:t>
            </a:r>
            <a:r>
              <a:rPr lang="en-US" b="1" i="1" dirty="0" err="1" smtClean="0">
                <a:latin typeface="+mn-lt"/>
              </a:rPr>
              <a:t>OpenMP</a:t>
            </a:r>
            <a:r>
              <a:rPr lang="en-US" b="1" i="1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on Sandia clusters; with </a:t>
            </a:r>
            <a:r>
              <a:rPr lang="en-US" b="1" i="1" dirty="0" err="1" smtClean="0">
                <a:latin typeface="+mn-lt"/>
              </a:rPr>
              <a:t>OpenMP</a:t>
            </a:r>
            <a:r>
              <a:rPr lang="en-US" dirty="0" smtClean="0">
                <a:latin typeface="+mn-lt"/>
              </a:rPr>
              <a:t> on </a:t>
            </a:r>
            <a:r>
              <a:rPr lang="en-US" i="1" dirty="0" smtClean="0">
                <a:latin typeface="+mn-lt"/>
              </a:rPr>
              <a:t>Titan</a:t>
            </a:r>
            <a:r>
              <a:rPr lang="en-US" dirty="0" smtClean="0">
                <a:latin typeface="+mn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  <a:p>
            <a:r>
              <a:rPr lang="en-US" b="1" u="sng" dirty="0" smtClean="0">
                <a:latin typeface="+mn-lt"/>
              </a:rPr>
              <a:t>Planned work: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Journal </a:t>
            </a:r>
            <a:r>
              <a:rPr lang="en-US" b="1" i="1" dirty="0" smtClean="0">
                <a:latin typeface="+mn-lt"/>
              </a:rPr>
              <a:t>article</a:t>
            </a:r>
            <a:r>
              <a:rPr lang="en-US" dirty="0" smtClean="0">
                <a:latin typeface="+mn-lt"/>
              </a:rPr>
              <a:t> in preparation (I. </a:t>
            </a:r>
            <a:r>
              <a:rPr lang="en-US" dirty="0" err="1" smtClean="0">
                <a:latin typeface="+mn-lt"/>
              </a:rPr>
              <a:t>Demeshko</a:t>
            </a:r>
            <a:r>
              <a:rPr lang="en-US" dirty="0" smtClean="0">
                <a:latin typeface="+mn-lt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Running on </a:t>
            </a:r>
            <a:r>
              <a:rPr lang="en-US" b="1" dirty="0" smtClean="0">
                <a:latin typeface="+mn-lt"/>
              </a:rPr>
              <a:t>GPUs</a:t>
            </a:r>
            <a:r>
              <a:rPr lang="en-US" dirty="0" smtClean="0">
                <a:latin typeface="+mn-lt"/>
              </a:rPr>
              <a:t> of </a:t>
            </a:r>
            <a:r>
              <a:rPr lang="en-US" i="1" dirty="0" smtClean="0">
                <a:latin typeface="+mn-lt"/>
              </a:rPr>
              <a:t>Titan</a:t>
            </a:r>
            <a:r>
              <a:rPr lang="en-US" dirty="0" smtClean="0">
                <a:latin typeface="+mn-lt"/>
              </a:rPr>
              <a:t>: awaiting              gcc-4.7.2 compiler support from Cray.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534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380422"/>
            <a:ext cx="2324100" cy="247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761" y="3684978"/>
            <a:ext cx="2544266" cy="172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1219200"/>
          </a:xfrm>
        </p:spPr>
        <p:txBody>
          <a:bodyPr/>
          <a:lstStyle/>
          <a:p>
            <a:pPr algn="r"/>
            <a:r>
              <a:rPr lang="en-US" sz="3600" dirty="0" smtClean="0">
                <a:latin typeface="+mn-lt"/>
              </a:rPr>
              <a:t>FO Stokes Equations on Spherical Grids</a:t>
            </a:r>
            <a:endParaRPr lang="en-US" sz="3600" dirty="0">
              <a:latin typeface="+mn-lt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9647308" y="3247253"/>
            <a:ext cx="1846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506700"/>
            <a:ext cx="3230033" cy="22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29400" y="3809960"/>
            <a:ext cx="1981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Relative difference in surface velocity magnitude is 10% in fast flow regions.</a:t>
            </a:r>
            <a:endParaRPr lang="en-US" sz="12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3087745"/>
            <a:ext cx="457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latin typeface="+mn-lt"/>
              </a:rPr>
              <a:t>FY15 Progress: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We have derived a FO Stokes model on sphere using </a:t>
            </a:r>
            <a:r>
              <a:rPr lang="en-US" sz="1600" b="1" i="1" dirty="0" smtClean="0">
                <a:latin typeface="+mn-lt"/>
              </a:rPr>
              <a:t>stereographic projection </a:t>
            </a:r>
            <a:r>
              <a:rPr lang="en-US" sz="1600" dirty="0" smtClean="0">
                <a:latin typeface="+mn-lt"/>
              </a:rPr>
              <a:t>and implemented it in </a:t>
            </a:r>
            <a:r>
              <a:rPr lang="en-US" sz="1600" i="1" dirty="0" smtClean="0">
                <a:latin typeface="+mn-lt"/>
              </a:rPr>
              <a:t>Albany/FELIX</a:t>
            </a:r>
            <a:r>
              <a:rPr lang="en-US" sz="1600" dirty="0" smtClean="0">
                <a:latin typeface="+mn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 smtClean="0">
                <a:latin typeface="+mn-lt"/>
              </a:rPr>
              <a:t>Preliminary results: </a:t>
            </a:r>
            <a:r>
              <a:rPr lang="en-US" sz="1600" dirty="0" smtClean="0">
                <a:latin typeface="+mn-lt"/>
              </a:rPr>
              <a:t>curvature has some effect on Antarctica simulations.</a:t>
            </a:r>
          </a:p>
          <a:p>
            <a:endParaRPr lang="en-US" sz="1600" dirty="0" smtClean="0">
              <a:latin typeface="+mn-lt"/>
            </a:endParaRPr>
          </a:p>
          <a:p>
            <a:r>
              <a:rPr lang="en-US" sz="1600" b="1" u="sng" dirty="0" smtClean="0">
                <a:latin typeface="+mn-lt"/>
              </a:rPr>
              <a:t>Planned work: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Verification.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Try transient simulations with </a:t>
            </a:r>
            <a:r>
              <a:rPr lang="en-US" sz="1600" dirty="0" err="1" smtClean="0">
                <a:latin typeface="+mn-lt"/>
              </a:rPr>
              <a:t>dycores</a:t>
            </a:r>
            <a:r>
              <a:rPr lang="en-US" sz="1600" dirty="0" smtClean="0">
                <a:latin typeface="+mn-lt"/>
              </a:rPr>
              <a:t> on curved geometry and investigate effect on quantities of interest (e.g., sea-level rise).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Journal article.</a:t>
            </a:r>
            <a:endParaRPr lang="en-US" sz="1600" dirty="0">
              <a:latin typeface="+mn-lt"/>
            </a:endParaRPr>
          </a:p>
          <a:p>
            <a:endParaRPr lang="en-US" sz="16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752600"/>
            <a:ext cx="4572000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Current ice sheet models are derived using </a:t>
            </a:r>
            <a:r>
              <a:rPr lang="en-US" sz="1600" b="1" i="1" dirty="0" smtClean="0">
                <a:latin typeface="+mn-lt"/>
              </a:rPr>
              <a:t>planar geometries</a:t>
            </a:r>
            <a:r>
              <a:rPr lang="en-US" sz="1600" dirty="0" smtClean="0">
                <a:latin typeface="+mn-lt"/>
              </a:rPr>
              <a:t> (reasonable, especially for Greenland)…</a:t>
            </a:r>
            <a:endParaRPr lang="en-US" sz="1600" b="0" i="0" dirty="0" smtClean="0">
              <a:latin typeface="Cambria Math"/>
              <a:ea typeface="Cambria Math"/>
            </a:endParaRPr>
          </a:p>
          <a:p>
            <a:pPr algn="ctr"/>
            <a:r>
              <a:rPr lang="en-US" sz="1600" dirty="0" smtClean="0">
                <a:latin typeface="+mn-lt"/>
              </a:rPr>
              <a:t>The effect </a:t>
            </a:r>
            <a:r>
              <a:rPr lang="en-US" sz="1600" dirty="0">
                <a:latin typeface="+mn-lt"/>
              </a:rPr>
              <a:t>of Earth’s </a:t>
            </a:r>
            <a:r>
              <a:rPr lang="en-US" sz="1600" b="1" i="1" dirty="0">
                <a:latin typeface="+mn-lt"/>
              </a:rPr>
              <a:t>curvature</a:t>
            </a:r>
            <a:r>
              <a:rPr lang="en-US" sz="1600" dirty="0">
                <a:latin typeface="+mn-lt"/>
              </a:rPr>
              <a:t> is largely unknown </a:t>
            </a:r>
            <a:r>
              <a:rPr lang="en-US" sz="1600" dirty="0" smtClean="0">
                <a:latin typeface="+mn-lt"/>
              </a:rPr>
              <a:t>and may </a:t>
            </a:r>
            <a:r>
              <a:rPr lang="en-US" sz="1600" dirty="0">
                <a:latin typeface="+mn-lt"/>
              </a:rPr>
              <a:t>be nontrivial for </a:t>
            </a:r>
            <a:r>
              <a:rPr lang="en-US" sz="1600" dirty="0" smtClean="0">
                <a:latin typeface="+mn-lt"/>
              </a:rPr>
              <a:t>Antarctica</a:t>
            </a:r>
            <a:r>
              <a:rPr lang="en-US" sz="1600" dirty="0">
                <a:latin typeface="+mn-lt"/>
              </a:rPr>
              <a:t>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6227" y="5619211"/>
            <a:ext cx="1529653" cy="58477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with </a:t>
            </a:r>
          </a:p>
          <a:p>
            <a:pPr algn="ctr"/>
            <a:r>
              <a:rPr lang="en-US" sz="1600" dirty="0" smtClean="0">
                <a:latin typeface="+mn-lt"/>
              </a:rPr>
              <a:t>M. Perego</a:t>
            </a:r>
            <a:endParaRPr lang="en-US" sz="16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1694" y="3185697"/>
            <a:ext cx="138290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Curvilinear coordinate system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991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4755763" y="457200"/>
            <a:ext cx="40495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3600" i="1" dirty="0" smtClean="0">
                <a:solidFill>
                  <a:schemeClr val="tx2"/>
                </a:solidFill>
                <a:latin typeface="Calibri" pitchFamily="34" charset="0"/>
                <a:ea typeface="ＭＳ Ｐゴシック" charset="0"/>
              </a:rPr>
              <a:t>CISM-Albany</a:t>
            </a:r>
            <a:r>
              <a:rPr lang="en-US" sz="3600" dirty="0" smtClean="0">
                <a:solidFill>
                  <a:schemeClr val="tx2"/>
                </a:solidFill>
                <a:latin typeface="Calibri" pitchFamily="34" charset="0"/>
                <a:ea typeface="ＭＳ Ｐゴシック" charset="0"/>
              </a:rPr>
              <a:t> Update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0999" y="1524000"/>
            <a:ext cx="4374763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+mn-lt"/>
              </a:rPr>
              <a:t>CISM-Albany </a:t>
            </a:r>
            <a:r>
              <a:rPr lang="en-US" b="1" dirty="0" err="1" smtClean="0">
                <a:latin typeface="+mn-lt"/>
              </a:rPr>
              <a:t>dycore</a:t>
            </a:r>
            <a:r>
              <a:rPr lang="en-US" b="1" dirty="0" smtClean="0">
                <a:latin typeface="+mn-lt"/>
              </a:rPr>
              <a:t>: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Albany/FELIX</a:t>
            </a:r>
            <a:r>
              <a:rPr lang="en-US" dirty="0" smtClean="0">
                <a:latin typeface="+mn-lt"/>
              </a:rPr>
              <a:t> has been coupled to </a:t>
            </a:r>
            <a:r>
              <a:rPr lang="en-US" i="1" dirty="0" smtClean="0">
                <a:latin typeface="+mn-lt"/>
              </a:rPr>
              <a:t>CISM</a:t>
            </a:r>
            <a:r>
              <a:rPr lang="en-US" dirty="0" smtClean="0">
                <a:latin typeface="+mn-lt"/>
              </a:rPr>
              <a:t> for transient simulations.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1826" y="2286000"/>
                <a:ext cx="5308373" cy="4247317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 smtClean="0">
                    <a:latin typeface="+mn-lt"/>
                  </a:rPr>
                  <a:t>FY15 Progress: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+mn-lt"/>
                  </a:rPr>
                  <a:t>Floating ice </a:t>
                </a:r>
                <a:r>
                  <a:rPr lang="en-US" dirty="0" smtClean="0">
                    <a:latin typeface="+mn-lt"/>
                  </a:rPr>
                  <a:t>&amp; </a:t>
                </a:r>
                <a:r>
                  <a:rPr lang="en-US" b="1" i="1" dirty="0" smtClean="0">
                    <a:latin typeface="+mn-lt"/>
                  </a:rPr>
                  <a:t>kinematic </a:t>
                </a:r>
                <a:r>
                  <a:rPr lang="en-US" b="1" i="1" dirty="0" err="1" smtClean="0">
                    <a:latin typeface="+mn-lt"/>
                  </a:rPr>
                  <a:t>Dirichlet</a:t>
                </a:r>
                <a:r>
                  <a:rPr lang="en-US" b="1" i="1" dirty="0" smtClean="0">
                    <a:latin typeface="+mn-lt"/>
                  </a:rPr>
                  <a:t> </a:t>
                </a:r>
                <a:r>
                  <a:rPr lang="en-US" dirty="0" smtClean="0">
                    <a:latin typeface="+mn-lt"/>
                  </a:rPr>
                  <a:t>BCs have been implemented in </a:t>
                </a:r>
                <a:r>
                  <a:rPr lang="en-US" i="1" dirty="0" smtClean="0">
                    <a:latin typeface="+mn-lt"/>
                  </a:rPr>
                  <a:t>CISM-Albany</a:t>
                </a:r>
                <a:r>
                  <a:rPr lang="en-US" dirty="0" smtClean="0">
                    <a:latin typeface="+mn-lt"/>
                  </a:rPr>
                  <a:t> for realistic problems.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i="1" dirty="0" smtClean="0">
                    <a:latin typeface="+mn-lt"/>
                  </a:rPr>
                  <a:t>CISM-Albany</a:t>
                </a:r>
                <a:r>
                  <a:rPr lang="en-US" dirty="0" smtClean="0">
                    <a:latin typeface="+mn-lt"/>
                  </a:rPr>
                  <a:t> was used for 50 year </a:t>
                </a:r>
                <a:r>
                  <a:rPr lang="en-US" b="1" i="1" dirty="0" smtClean="0">
                    <a:latin typeface="+mn-lt"/>
                  </a:rPr>
                  <a:t>UQ forward propagation</a:t>
                </a:r>
                <a:r>
                  <a:rPr lang="en-US" dirty="0" smtClean="0">
                    <a:latin typeface="+mn-lt"/>
                  </a:rPr>
                  <a:t> study (see J. </a:t>
                </a:r>
                <a:r>
                  <a:rPr lang="en-US" dirty="0" err="1" smtClean="0">
                    <a:latin typeface="+mn-lt"/>
                  </a:rPr>
                  <a:t>Jakeman’s</a:t>
                </a:r>
                <a:r>
                  <a:rPr lang="en-US" dirty="0" smtClean="0">
                    <a:latin typeface="+mn-lt"/>
                  </a:rPr>
                  <a:t> talk)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dirty="0" smtClean="0">
                    <a:latin typeface="+mn-lt"/>
                  </a:rPr>
                  <a:t> demonstrated </a:t>
                </a:r>
                <a:r>
                  <a:rPr lang="en-US" b="1" i="1" dirty="0" smtClean="0">
                    <a:latin typeface="+mn-lt"/>
                  </a:rPr>
                  <a:t>robustness</a:t>
                </a:r>
                <a:r>
                  <a:rPr lang="en-US" dirty="0" smtClean="0">
                    <a:latin typeface="+mn-lt"/>
                  </a:rPr>
                  <a:t> of </a:t>
                </a:r>
                <a:r>
                  <a:rPr lang="en-US" i="1" dirty="0" smtClean="0">
                    <a:latin typeface="+mn-lt"/>
                  </a:rPr>
                  <a:t>CISM-Albany</a:t>
                </a:r>
                <a:r>
                  <a:rPr lang="en-US" dirty="0" smtClean="0">
                    <a:latin typeface="+mn-lt"/>
                  </a:rPr>
                  <a:t>: all 66 forward UQ runs with highly perturbed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dirty="0" smtClean="0">
                    <a:latin typeface="+mn-lt"/>
                  </a:rPr>
                  <a:t> converged on </a:t>
                </a:r>
                <a:r>
                  <a:rPr lang="en-US" i="1" dirty="0" smtClean="0">
                    <a:latin typeface="+mn-lt"/>
                  </a:rPr>
                  <a:t>Hopper</a:t>
                </a:r>
                <a:r>
                  <a:rPr lang="en-US" dirty="0" smtClean="0">
                    <a:latin typeface="+mn-lt"/>
                  </a:rPr>
                  <a:t> out-of-the-box!  </a:t>
                </a:r>
              </a:p>
              <a:p>
                <a:endParaRPr lang="en-US" dirty="0">
                  <a:latin typeface="+mn-lt"/>
                </a:endParaRPr>
              </a:p>
              <a:p>
                <a:r>
                  <a:rPr lang="en-US" b="1" u="sng" dirty="0" smtClean="0">
                    <a:latin typeface="+mn-lt"/>
                  </a:rPr>
                  <a:t>Planned work: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Fine-resolution </a:t>
                </a:r>
                <a:r>
                  <a:rPr lang="en-US" b="1" i="1" dirty="0">
                    <a:latin typeface="+mn-lt"/>
                  </a:rPr>
                  <a:t>GIS validation test case </a:t>
                </a:r>
                <a:r>
                  <a:rPr lang="en-US" dirty="0">
                    <a:latin typeface="+mn-lt"/>
                  </a:rPr>
                  <a:t>towards science runs using </a:t>
                </a:r>
                <a:r>
                  <a:rPr lang="en-US" i="1" dirty="0">
                    <a:latin typeface="+mn-lt"/>
                  </a:rPr>
                  <a:t>CISM-Albany</a:t>
                </a:r>
                <a:r>
                  <a:rPr lang="en-US" dirty="0">
                    <a:latin typeface="+mn-lt"/>
                  </a:rPr>
                  <a:t> (with </a:t>
                </a:r>
                <a:r>
                  <a:rPr lang="en-US" dirty="0" smtClean="0">
                    <a:latin typeface="+mn-lt"/>
                  </a:rPr>
                  <a:t>S. </a:t>
                </a:r>
                <a:r>
                  <a:rPr lang="en-US" dirty="0">
                    <a:latin typeface="+mn-lt"/>
                  </a:rPr>
                  <a:t>Price</a:t>
                </a:r>
                <a:r>
                  <a:rPr lang="en-US" dirty="0" smtClean="0">
                    <a:latin typeface="+mn-lt"/>
                  </a:rPr>
                  <a:t>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i="1" dirty="0" smtClean="0">
                    <a:latin typeface="+mn-lt"/>
                  </a:rPr>
                  <a:t>Science paper </a:t>
                </a:r>
                <a:r>
                  <a:rPr lang="en-US" dirty="0" smtClean="0">
                    <a:latin typeface="+mn-lt"/>
                  </a:rPr>
                  <a:t>using </a:t>
                </a:r>
                <a:r>
                  <a:rPr lang="en-US" i="1" dirty="0" smtClean="0">
                    <a:latin typeface="+mn-lt"/>
                  </a:rPr>
                  <a:t>CISM-Albany</a:t>
                </a:r>
                <a:r>
                  <a:rPr lang="en-US" dirty="0" smtClean="0">
                    <a:latin typeface="+mn-lt"/>
                  </a:rPr>
                  <a:t> (with S. Price).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latin typeface="+mn-lt"/>
                  </a:rPr>
                  <a:t>Improved </a:t>
                </a:r>
                <a:r>
                  <a:rPr lang="en-US" b="1" i="1" dirty="0" smtClean="0">
                    <a:latin typeface="+mn-lt"/>
                  </a:rPr>
                  <a:t>UQ demonstration </a:t>
                </a:r>
                <a:r>
                  <a:rPr lang="en-US" dirty="0" smtClean="0">
                    <a:latin typeface="+mn-lt"/>
                  </a:rPr>
                  <a:t>(with J. </a:t>
                </a:r>
                <a:r>
                  <a:rPr lang="en-US" dirty="0" err="1" smtClean="0">
                    <a:latin typeface="+mn-lt"/>
                  </a:rPr>
                  <a:t>Jakeman</a:t>
                </a:r>
                <a:r>
                  <a:rPr lang="en-US" dirty="0" smtClean="0">
                    <a:latin typeface="+mn-lt"/>
                  </a:rPr>
                  <a:t>).</a:t>
                </a:r>
                <a:endParaRPr lang="en-US" dirty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26" y="2286000"/>
                <a:ext cx="5308373" cy="4247317"/>
              </a:xfrm>
              <a:prstGeom prst="rect">
                <a:avLst/>
              </a:prstGeom>
              <a:blipFill rotWithShape="1">
                <a:blip r:embed="rId2"/>
                <a:stretch>
                  <a:fillRect l="-917" t="-572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025" y="1540933"/>
            <a:ext cx="3826975" cy="26950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427" y="1769533"/>
            <a:ext cx="1066800" cy="731203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434" y="4474366"/>
            <a:ext cx="1466011" cy="237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855" y="4456602"/>
            <a:ext cx="1290145" cy="2384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723488" y="4371201"/>
                <a:ext cx="159171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200" i="1" smtClean="0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1200" dirty="0" smtClean="0"/>
                  <a:t> perturbation</a:t>
                </a:r>
                <a:endParaRPr lang="en-US" sz="1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3488" y="4371201"/>
                <a:ext cx="1591712" cy="276999"/>
              </a:xfrm>
              <a:prstGeom prst="rect">
                <a:avLst/>
              </a:prstGeom>
              <a:blipFill rotWithShape="1">
                <a:blip r:embed="rId7"/>
                <a:stretch>
                  <a:fillRect t="-2174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239000" y="4371201"/>
            <a:ext cx="159171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H</a:t>
            </a:r>
            <a:r>
              <a:rPr lang="en-US" sz="1200" dirty="0" smtClean="0"/>
              <a:t> perturbation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314358" y="4371201"/>
            <a:ext cx="1407537" cy="58477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with S. Price, </a:t>
            </a:r>
          </a:p>
          <a:p>
            <a:pPr algn="ctr"/>
            <a:r>
              <a:rPr lang="en-US" sz="1600" dirty="0" smtClean="0">
                <a:latin typeface="+mn-lt"/>
              </a:rPr>
              <a:t>J. </a:t>
            </a:r>
            <a:r>
              <a:rPr lang="en-US" sz="1600" dirty="0" err="1" smtClean="0">
                <a:latin typeface="+mn-lt"/>
              </a:rPr>
              <a:t>Jakeman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833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228600"/>
            <a:ext cx="8305801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en-US" sz="3600" i="1" dirty="0" smtClean="0">
                <a:latin typeface="+mn-lt"/>
              </a:rPr>
              <a:t>MPAS-Albany</a:t>
            </a:r>
            <a:r>
              <a:rPr lang="en-US" sz="3600" dirty="0" smtClean="0">
                <a:latin typeface="+mn-lt"/>
              </a:rPr>
              <a:t> Update:</a:t>
            </a:r>
          </a:p>
          <a:p>
            <a:pPr algn="r"/>
            <a:r>
              <a:rPr lang="en-US" sz="3600" dirty="0" smtClean="0">
                <a:latin typeface="+mn-lt"/>
              </a:rPr>
              <a:t>Semi-Implicit Thickness-FO Stokes Coupling</a:t>
            </a:r>
            <a:endParaRPr lang="en-US" sz="3600" i="1" kern="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34951" y="4191000"/>
            <a:ext cx="645102" cy="119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934951" y="4191000"/>
            <a:ext cx="761249" cy="230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199" y="1495485"/>
            <a:ext cx="763610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+mn-lt"/>
              </a:rPr>
              <a:t>FY15 Progress: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Improved </a:t>
            </a:r>
            <a:r>
              <a:rPr lang="en-US" b="1" i="1" dirty="0">
                <a:latin typeface="+mn-lt"/>
              </a:rPr>
              <a:t>interface</a:t>
            </a:r>
            <a:r>
              <a:rPr lang="en-US" dirty="0">
                <a:latin typeface="+mn-lt"/>
              </a:rPr>
              <a:t> between </a:t>
            </a:r>
            <a:r>
              <a:rPr lang="en-US" i="1" dirty="0">
                <a:latin typeface="+mn-lt"/>
              </a:rPr>
              <a:t>MPAS</a:t>
            </a:r>
            <a:r>
              <a:rPr lang="en-US" dirty="0">
                <a:latin typeface="+mn-lt"/>
              </a:rPr>
              <a:t> and </a:t>
            </a:r>
            <a:r>
              <a:rPr lang="en-US" i="1" dirty="0">
                <a:latin typeface="+mn-lt"/>
              </a:rPr>
              <a:t>Albany</a:t>
            </a:r>
            <a:r>
              <a:rPr lang="en-US" dirty="0">
                <a:latin typeface="+mn-lt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Improved BCs</a:t>
            </a:r>
            <a:r>
              <a:rPr lang="en-US" b="1" i="1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(</a:t>
            </a:r>
            <a:r>
              <a:rPr lang="en-US" b="1" i="1" dirty="0" smtClean="0">
                <a:latin typeface="+mn-lt"/>
              </a:rPr>
              <a:t>nonlinear basal BCs*</a:t>
            </a:r>
            <a:r>
              <a:rPr lang="en-US" dirty="0" smtClean="0">
                <a:latin typeface="+mn-lt"/>
              </a:rPr>
              <a:t>/ </a:t>
            </a:r>
            <a:r>
              <a:rPr lang="en-US" b="1" i="1" dirty="0" smtClean="0">
                <a:latin typeface="+mn-lt"/>
              </a:rPr>
              <a:t>grounding line </a:t>
            </a:r>
            <a:r>
              <a:rPr lang="en-US" dirty="0" smtClean="0">
                <a:latin typeface="+mn-lt"/>
              </a:rPr>
              <a:t>parametrization**).</a:t>
            </a:r>
            <a:endParaRPr lang="en-US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Developed and implemented </a:t>
            </a:r>
            <a:r>
              <a:rPr lang="en-US" b="1" i="1" dirty="0" smtClean="0">
                <a:latin typeface="+mn-lt"/>
              </a:rPr>
              <a:t>semi-implicit*** thickness-FO Stokes</a:t>
            </a:r>
            <a:r>
              <a:rPr lang="en-US" dirty="0" smtClean="0">
                <a:latin typeface="+mn-lt"/>
              </a:rPr>
              <a:t> discretization in </a:t>
            </a:r>
            <a:r>
              <a:rPr lang="en-US" i="1" dirty="0" smtClean="0">
                <a:latin typeface="+mn-lt"/>
              </a:rPr>
              <a:t>MPAS-Albany</a:t>
            </a:r>
            <a:r>
              <a:rPr lang="en-US" dirty="0" smtClean="0">
                <a:latin typeface="+mn-lt"/>
              </a:rPr>
              <a:t>: can use larger time steps (</a:t>
            </a:r>
            <a:r>
              <a:rPr lang="en-US" dirty="0" err="1" smtClean="0">
                <a:latin typeface="+mn-lt"/>
              </a:rPr>
              <a:t>advective</a:t>
            </a:r>
            <a:r>
              <a:rPr lang="en-US" dirty="0" smtClean="0">
                <a:latin typeface="+mn-lt"/>
              </a:rPr>
              <a:t> vs. diffusive CFL).</a:t>
            </a:r>
          </a:p>
          <a:p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sz="400" dirty="0" smtClean="0">
              <a:latin typeface="+mn-lt"/>
            </a:endParaRPr>
          </a:p>
          <a:p>
            <a:r>
              <a:rPr lang="en-US" b="1" u="sng" dirty="0" smtClean="0">
                <a:latin typeface="+mn-lt"/>
              </a:rPr>
              <a:t>Planned work: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Continue investigating robustness/efficiency/                                           accuracy </a:t>
            </a:r>
            <a:r>
              <a:rPr lang="en-US" dirty="0">
                <a:latin typeface="+mn-lt"/>
              </a:rPr>
              <a:t>of the </a:t>
            </a:r>
            <a:r>
              <a:rPr lang="en-US" dirty="0" smtClean="0">
                <a:latin typeface="+mn-lt"/>
              </a:rPr>
              <a:t>semi-implicit </a:t>
            </a:r>
            <a:r>
              <a:rPr lang="en-US" dirty="0">
                <a:latin typeface="+mn-lt"/>
              </a:rPr>
              <a:t>method </a:t>
            </a:r>
            <a:r>
              <a:rPr lang="en-US" dirty="0" smtClean="0">
                <a:latin typeface="+mn-lt"/>
              </a:rPr>
              <a:t>and                                               grounding line parametrization.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</a:rPr>
              <a:t>Coupled science simulations under ACME.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278" y="2889529"/>
            <a:ext cx="1999966" cy="194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777" y="4765095"/>
            <a:ext cx="1981200" cy="223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35823" y="5779135"/>
            <a:ext cx="1260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3km var. res.</a:t>
            </a:r>
            <a:endParaRPr lang="en-US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5600" y="6139486"/>
            <a:ext cx="3161821" cy="338554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w/ M. Perego, S. Price, M. Hoffman</a:t>
            </a:r>
            <a:endParaRPr lang="en-US" sz="16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2400" y="6019800"/>
                <a:ext cx="7315200" cy="828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+mn-lt"/>
                  </a:rPr>
                  <a:t>*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/>
                        <a:ea typeface="Cambria Math"/>
                      </a:rPr>
                      <m:t>𝛽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𝐶</m:t>
                    </m:r>
                    <m:sSup>
                      <m:sSupPr>
                        <m:ctrlPr>
                          <a:rPr lang="en-US" sz="1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a:rPr lang="en-US" sz="1400" b="1" i="1" smtClean="0">
                            <a:latin typeface="Cambria Math"/>
                            <a:ea typeface="Cambria Math"/>
                          </a:rPr>
                          <m:t>𝒖</m:t>
                        </m:r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|</m:t>
                        </m:r>
                      </m:e>
                      <m:sup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  <m:r>
                      <a:rPr lang="en-US" sz="1400" b="1" i="1" smtClean="0">
                        <a:latin typeface="Cambria Math"/>
                        <a:ea typeface="Cambria Math"/>
                      </a:rPr>
                      <m:t>,  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𝑚</m:t>
                    </m:r>
                    <m:r>
                      <a:rPr lang="en-US" sz="14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14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den>
                    </m:f>
                    <m:r>
                      <a:rPr lang="en-US" sz="1400" b="0" i="1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1400" b="1" dirty="0" smtClean="0">
                  <a:latin typeface="+mn-lt"/>
                </a:endParaRPr>
              </a:p>
              <a:p>
                <a:r>
                  <a:rPr lang="en-US" sz="1400" dirty="0" smtClean="0">
                    <a:latin typeface="+mn-lt"/>
                  </a:rPr>
                  <a:t>** Using high-order quadrature.</a:t>
                </a:r>
              </a:p>
              <a:p>
                <a:r>
                  <a:rPr lang="en-US" sz="1400" b="1" dirty="0" smtClean="0"/>
                  <a:t>*** </a:t>
                </a:r>
                <a14:m>
                  <m:oMath xmlns:m="http://schemas.openxmlformats.org/officeDocument/2006/math">
                    <m:r>
                      <a:rPr lang="en-US" sz="1400" b="1" i="1" dirty="0" smtClean="0">
                        <a:latin typeface="Cambria Math"/>
                      </a:rPr>
                      <m:t>𝒖</m:t>
                    </m:r>
                  </m:oMath>
                </a14:m>
                <a:r>
                  <a:rPr lang="en-US" sz="1400" dirty="0" smtClean="0">
                    <a:latin typeface="+mn-lt"/>
                  </a:rPr>
                  <a:t> computed in </a:t>
                </a:r>
                <a:r>
                  <a:rPr lang="en-US" sz="1400" i="1" dirty="0" smtClean="0">
                    <a:latin typeface="+mn-lt"/>
                  </a:rPr>
                  <a:t>Albany/FELIX</a:t>
                </a:r>
                <a:r>
                  <a:rPr lang="en-US" sz="1400" dirty="0" smtClean="0">
                    <a:latin typeface="+mn-lt"/>
                  </a:rPr>
                  <a:t> with implicit solve; </a:t>
                </a:r>
                <a:r>
                  <a:rPr lang="en-US" sz="1400" i="1" dirty="0" smtClean="0">
                    <a:latin typeface="+mn-lt"/>
                  </a:rPr>
                  <a:t>MPAS</a:t>
                </a:r>
                <a:r>
                  <a:rPr lang="en-US" sz="1400" dirty="0" smtClean="0">
                    <a:latin typeface="+mn-lt"/>
                  </a:rPr>
                  <a:t> uses velocity to march in time explicitly.</a:t>
                </a:r>
                <a:endParaRPr lang="en-US" sz="1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6019800"/>
                <a:ext cx="7315200" cy="828560"/>
              </a:xfrm>
              <a:prstGeom prst="rect">
                <a:avLst/>
              </a:prstGeom>
              <a:blipFill rotWithShape="1">
                <a:blip r:embed="rId5"/>
                <a:stretch>
                  <a:fillRect l="-16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51999"/>
            <a:ext cx="4631584" cy="9481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844269" y="4953000"/>
            <a:ext cx="2547131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latin typeface="+mn-lt"/>
              </a:rPr>
              <a:t>Dome test case</a:t>
            </a:r>
            <a:r>
              <a:rPr lang="en-US" sz="1200" dirty="0">
                <a:latin typeface="+mn-lt"/>
              </a:rPr>
              <a:t>: sequential approach unstable with  </a:t>
            </a:r>
            <a:r>
              <a:rPr lang="en-US" sz="1200" dirty="0" err="1" smtClean="0">
                <a:latin typeface="+mn-lt"/>
              </a:rPr>
              <a:t>dt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dirty="0">
                <a:latin typeface="+mn-lt"/>
              </a:rPr>
              <a:t>= 1yr; semi-implicit approach stable with </a:t>
            </a:r>
            <a:r>
              <a:rPr lang="en-US" sz="1200" dirty="0" err="1">
                <a:latin typeface="+mn-lt"/>
              </a:rPr>
              <a:t>dt</a:t>
            </a:r>
            <a:r>
              <a:rPr lang="en-US" sz="1200" dirty="0">
                <a:latin typeface="+mn-lt"/>
              </a:rPr>
              <a:t> = 5yrs.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77338" y="5862935"/>
            <a:ext cx="136646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latin typeface="+mn-lt"/>
              </a:rPr>
              <a:t>AIS </a:t>
            </a:r>
            <a:r>
              <a:rPr lang="en-US" sz="1200" b="1" dirty="0" smtClean="0">
                <a:latin typeface="+mn-lt"/>
              </a:rPr>
              <a:t>prelim. result:</a:t>
            </a:r>
          </a:p>
          <a:p>
            <a:pPr algn="ctr"/>
            <a:r>
              <a:rPr lang="en-US" sz="1200" i="1" dirty="0" smtClean="0">
                <a:latin typeface="+mn-lt"/>
              </a:rPr>
              <a:t>~</a:t>
            </a:r>
            <a:r>
              <a:rPr lang="en-US" sz="1200" i="1" dirty="0">
                <a:latin typeface="+mn-lt"/>
              </a:rPr>
              <a:t>4.5x </a:t>
            </a:r>
            <a:r>
              <a:rPr lang="en-US" sz="1200" i="1" dirty="0" smtClean="0">
                <a:latin typeface="+mn-lt"/>
              </a:rPr>
              <a:t>speed-up</a:t>
            </a:r>
            <a:r>
              <a:rPr lang="en-US" sz="1200" b="1" i="1" dirty="0" smtClean="0"/>
              <a:t> </a:t>
            </a:r>
            <a:endParaRPr lang="en-US" sz="1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399" y="2918239"/>
            <a:ext cx="1836309" cy="188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7677259" y="2384371"/>
            <a:ext cx="79030" cy="762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377706" y="2384371"/>
            <a:ext cx="79030" cy="762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7716774" y="2422471"/>
            <a:ext cx="7004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456737" y="2422471"/>
            <a:ext cx="3502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6" idx="7"/>
          </p:cNvCxnSpPr>
          <p:nvPr/>
        </p:nvCxnSpPr>
        <p:spPr>
          <a:xfrm flipH="1">
            <a:off x="7744715" y="1852459"/>
            <a:ext cx="672507" cy="54307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422046" y="1850971"/>
            <a:ext cx="3849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173290" y="2384371"/>
            <a:ext cx="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173290" y="1858233"/>
            <a:ext cx="243931" cy="192048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27" name="TextBox 1026"/>
              <p:cNvSpPr txBox="1"/>
              <p:nvPr/>
            </p:nvSpPr>
            <p:spPr>
              <a:xfrm>
                <a:off x="7496699" y="2460571"/>
                <a:ext cx="49603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000" i="1" dirty="0" smtClean="0">
                          <a:latin typeface="Cambria Math"/>
                        </a:rPr>
                        <m:t>𝑥</m:t>
                      </m:r>
                      <m:r>
                        <a:rPr lang="en-US" sz="1000" i="1" baseline="-25000" dirty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1000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1027" name="TextBox 10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699" y="2460571"/>
                <a:ext cx="496031" cy="24622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8031567" y="2460571"/>
            <a:ext cx="4960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n-lt"/>
              </a:rPr>
              <a:t>GL</a:t>
            </a:r>
            <a:endParaRPr lang="en-US" sz="1000" dirty="0"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818982" y="1927171"/>
            <a:ext cx="4960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old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179269" y="1954257"/>
            <a:ext cx="4960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+mn-lt"/>
              </a:rPr>
              <a:t>new</a:t>
            </a:r>
            <a:endParaRPr lang="en-US" sz="1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315013" y="2460571"/>
                <a:ext cx="49603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0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1000" baseline="-25000" dirty="0" smtClean="0">
                    <a:latin typeface="+mn-lt"/>
                  </a:rPr>
                  <a:t>2</a:t>
                </a:r>
                <a:endParaRPr lang="en-US" sz="1000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5013" y="2460571"/>
                <a:ext cx="496031" cy="246221"/>
              </a:xfrm>
              <a:prstGeom prst="rect">
                <a:avLst/>
              </a:prstGeom>
              <a:blipFill rotWithShape="1">
                <a:blip r:embed="rId9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1" name="Rectangle 1030"/>
          <p:cNvSpPr/>
          <p:nvPr/>
        </p:nvSpPr>
        <p:spPr>
          <a:xfrm>
            <a:off x="7257503" y="1752600"/>
            <a:ext cx="1750205" cy="95419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TextBox 1032"/>
          <p:cNvSpPr txBox="1"/>
          <p:nvPr/>
        </p:nvSpPr>
        <p:spPr>
          <a:xfrm>
            <a:off x="7210418" y="1475601"/>
            <a:ext cx="1857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latin typeface="+mn-lt"/>
              </a:rPr>
              <a:t>New GL parametrization</a:t>
            </a:r>
            <a:endParaRPr lang="en-US" sz="1200" b="1" i="1" dirty="0">
              <a:latin typeface="+mn-lt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H="1">
            <a:off x="8173290" y="2050281"/>
            <a:ext cx="5980" cy="3452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391400" y="2422471"/>
            <a:ext cx="62462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17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input{pre-packages}&#10;\input{pre-declarations}&#10;\input{pre-definitions}&#10;\begin{document}&#10;\begin{displaymath}&#10;&#10;\end{displaymath}&#10;\end{document}&#10;"/>
  <p:tag name="EMBEDFONTS" val="1"/>
</p:tagLst>
</file>

<file path=ppt/theme/theme1.xml><?xml version="1.0" encoding="utf-8"?>
<a:theme xmlns:a="http://schemas.openxmlformats.org/drawingml/2006/main" name="4_Kolda - SDM - Apr 30 2010">
  <a:themeElements>
    <a:clrScheme name="4_Kolda - SDM - Apr 30 2010 1">
      <a:dk1>
        <a:srgbClr val="000000"/>
      </a:dk1>
      <a:lt1>
        <a:srgbClr val="FFFFFF"/>
      </a:lt1>
      <a:dk2>
        <a:srgbClr val="17365D"/>
      </a:dk2>
      <a:lt2>
        <a:srgbClr val="EEECE1"/>
      </a:lt2>
      <a:accent1>
        <a:srgbClr val="33CCCC"/>
      </a:accent1>
      <a:accent2>
        <a:srgbClr val="CC0000"/>
      </a:accent2>
      <a:accent3>
        <a:srgbClr val="FFFFFF"/>
      </a:accent3>
      <a:accent4>
        <a:srgbClr val="000000"/>
      </a:accent4>
      <a:accent5>
        <a:srgbClr val="ADE2E2"/>
      </a:accent5>
      <a:accent6>
        <a:srgbClr val="B90000"/>
      </a:accent6>
      <a:hlink>
        <a:srgbClr val="0000FF"/>
      </a:hlink>
      <a:folHlink>
        <a:srgbClr val="800080"/>
      </a:folHlink>
    </a:clrScheme>
    <a:fontScheme name="4_Kolda - SDM - Apr 30 2010">
      <a:majorFont>
        <a:latin typeface="Arial"/>
        <a:ea typeface=""/>
        <a:cs typeface="Arial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Kolda - SDM - Apr 30 2010 1">
        <a:dk1>
          <a:srgbClr val="000000"/>
        </a:dk1>
        <a:lt1>
          <a:srgbClr val="FFFFFF"/>
        </a:lt1>
        <a:dk2>
          <a:srgbClr val="17365D"/>
        </a:dk2>
        <a:lt2>
          <a:srgbClr val="EEECE1"/>
        </a:lt2>
        <a:accent1>
          <a:srgbClr val="33CCCC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B90000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Kolda - SDM - Apr 30 2010</Template>
  <TotalTime>31649</TotalTime>
  <Words>1332</Words>
  <Application>Microsoft Office PowerPoint</Application>
  <PresentationFormat>On-screen Show (4:3)</PresentationFormat>
  <Paragraphs>200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Cambria Math</vt:lpstr>
      <vt:lpstr>Times New Roman</vt:lpstr>
      <vt:lpstr>Calibri</vt:lpstr>
      <vt:lpstr>Symbol</vt:lpstr>
      <vt:lpstr>Helvetica</vt:lpstr>
      <vt:lpstr>ＭＳ Ｐゴシック</vt:lpstr>
      <vt:lpstr>4_Kolda - SDM - Apr 30 2010</vt:lpstr>
      <vt:lpstr>Update on Sandia Albany/FELIX  First-Order Stokes (FELIX-FO) Solver</vt:lpstr>
      <vt:lpstr>PowerPoint Presentation</vt:lpstr>
      <vt:lpstr>Verification of Albany/FELIX</vt:lpstr>
      <vt:lpstr>PowerPoint Presentation</vt:lpstr>
      <vt:lpstr>PowerPoint Presentation</vt:lpstr>
      <vt:lpstr>PowerPoint Presentation</vt:lpstr>
      <vt:lpstr>FO Stokes Equations on Spherical Grids</vt:lpstr>
      <vt:lpstr>PowerPoint Presentation</vt:lpstr>
      <vt:lpstr>PowerPoint Presentation</vt:lpstr>
      <vt:lpstr>Summary of Ongoing/Planned Work for FY16</vt:lpstr>
    </vt:vector>
  </TitlesOfParts>
  <Company>Sandia National Laboratories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Kalashnikova, Irina</dc:creator>
  <cp:lastModifiedBy>Tezaur, Irina</cp:lastModifiedBy>
  <cp:revision>1566</cp:revision>
  <cp:lastPrinted>2012-03-22T17:00:33Z</cp:lastPrinted>
  <dcterms:created xsi:type="dcterms:W3CDTF">2010-04-22T00:05:18Z</dcterms:created>
  <dcterms:modified xsi:type="dcterms:W3CDTF">2015-11-05T15:15:11Z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0x010100ED6848BFB3B80D4FB91BB98E54455AC9</vt:lpwstr>
  </property>
</Properties>
</file>