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Lst>
  <p:notesMasterIdLst>
    <p:notesMasterId r:id="rId13"/>
  </p:notesMasterIdLst>
  <p:sldIdLst>
    <p:sldId id="371" r:id="rId2"/>
    <p:sldId id="387" r:id="rId3"/>
    <p:sldId id="396" r:id="rId4"/>
    <p:sldId id="402" r:id="rId5"/>
    <p:sldId id="399" r:id="rId6"/>
    <p:sldId id="391" r:id="rId7"/>
    <p:sldId id="395" r:id="rId8"/>
    <p:sldId id="392" r:id="rId9"/>
    <p:sldId id="390" r:id="rId10"/>
    <p:sldId id="393" r:id="rId11"/>
    <p:sldId id="400" r:id="rId1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F76E85-F2A5-4980-BE15-968E1E58E88C}">
          <p14:sldIdLst>
            <p14:sldId id="371"/>
            <p14:sldId id="387"/>
            <p14:sldId id="396"/>
            <p14:sldId id="402"/>
            <p14:sldId id="399"/>
            <p14:sldId id="391"/>
            <p14:sldId id="395"/>
            <p14:sldId id="392"/>
            <p14:sldId id="390"/>
            <p14:sldId id="393"/>
            <p14:sldId id="40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Bennett, Janine Camille" initials="BJC" lastIdx="1" clrIdx="1">
    <p:extLst>
      <p:ext uri="{19B8F6BF-5375-455C-9EA6-DF929625EA0E}">
        <p15:presenceInfo xmlns:p15="http://schemas.microsoft.com/office/powerpoint/2012/main" userId="S::jcbenne@sandia.gov::2dc9013e-cf3d-4aad-b154-710cb6ff4e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99FFCC"/>
    <a:srgbClr val="6D2B8D"/>
    <a:srgbClr val="FFCCCC"/>
    <a:srgbClr val="AAB3BD"/>
    <a:srgbClr val="E2672E"/>
    <a:srgbClr val="D84E2B"/>
    <a:srgbClr val="CD3326"/>
    <a:srgbClr val="B91A2D"/>
    <a:srgbClr val="8824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34" autoAdjust="0"/>
    <p:restoredTop sz="83934" autoAdjust="0"/>
  </p:normalViewPr>
  <p:slideViewPr>
    <p:cSldViewPr snapToGrid="0" snapToObjects="1">
      <p:cViewPr varScale="1">
        <p:scale>
          <a:sx n="103" d="100"/>
          <a:sy n="103" d="100"/>
        </p:scale>
        <p:origin x="114" y="2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1C89B6-0167-0549-A9D3-815C20C90D38}" type="datetimeFigureOut">
              <a:rPr lang="en-US" smtClean="0"/>
              <a:t>1/20/2021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2430F75-B5EC-044F-A636-30352D0A1350}" type="slidenum">
              <a:rPr lang="en-US" smtClean="0"/>
              <a:t>‹#›</a:t>
            </a:fld>
            <a:endParaRPr lang="en-US"/>
          </a:p>
        </p:txBody>
      </p:sp>
    </p:spTree>
    <p:extLst>
      <p:ext uri="{BB962C8B-B14F-4D97-AF65-F5344CB8AC3E}">
        <p14:creationId xmlns:p14="http://schemas.microsoft.com/office/powerpoint/2010/main" val="16028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Irina Tezaur.  I am a staff scientist at Sandia National Laboratories, and I was asked to present more of an industry perspective on model order reduction.</a:t>
            </a:r>
          </a:p>
        </p:txBody>
      </p:sp>
      <p:sp>
        <p:nvSpPr>
          <p:cNvPr id="4" name="Slide Number Placeholder 3"/>
          <p:cNvSpPr>
            <a:spLocks noGrp="1"/>
          </p:cNvSpPr>
          <p:nvPr>
            <p:ph type="sldNum" sz="quarter" idx="5"/>
          </p:nvPr>
        </p:nvSpPr>
        <p:spPr/>
        <p:txBody>
          <a:bodyPr/>
          <a:lstStyle/>
          <a:p>
            <a:fld id="{A2430F75-B5EC-044F-A636-30352D0A1350}" type="slidenum">
              <a:rPr lang="en-US" smtClean="0"/>
              <a:t>1</a:t>
            </a:fld>
            <a:endParaRPr lang="en-US"/>
          </a:p>
        </p:txBody>
      </p:sp>
    </p:spTree>
    <p:extLst>
      <p:ext uri="{BB962C8B-B14F-4D97-AF65-F5344CB8AC3E}">
        <p14:creationId xmlns:p14="http://schemas.microsoft.com/office/powerpoint/2010/main" val="1743121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 ask team if anything to add.</a:t>
            </a:r>
          </a:p>
        </p:txBody>
      </p:sp>
      <p:sp>
        <p:nvSpPr>
          <p:cNvPr id="4" name="Slide Number Placeholder 3"/>
          <p:cNvSpPr>
            <a:spLocks noGrp="1"/>
          </p:cNvSpPr>
          <p:nvPr>
            <p:ph type="sldNum" sz="quarter" idx="5"/>
          </p:nvPr>
        </p:nvSpPr>
        <p:spPr/>
        <p:txBody>
          <a:bodyPr/>
          <a:lstStyle/>
          <a:p>
            <a:fld id="{A2430F75-B5EC-044F-A636-30352D0A1350}" type="slidenum">
              <a:rPr lang="en-US" smtClean="0"/>
              <a:t>10</a:t>
            </a:fld>
            <a:endParaRPr lang="en-US"/>
          </a:p>
        </p:txBody>
      </p:sp>
    </p:spTree>
    <p:extLst>
      <p:ext uri="{BB962C8B-B14F-4D97-AF65-F5344CB8AC3E}">
        <p14:creationId xmlns:p14="http://schemas.microsoft.com/office/powerpoint/2010/main" val="424175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Kevin Carlberg, Philip </a:t>
            </a:r>
            <a:r>
              <a:rPr lang="en-US" dirty="0" err="1">
                <a:solidFill>
                  <a:schemeClr val="bg1"/>
                </a:solidFill>
              </a:rPr>
              <a:t>Etter</a:t>
            </a:r>
            <a:r>
              <a:rPr lang="en-US" dirty="0">
                <a:solidFill>
                  <a:schemeClr val="bg1"/>
                </a:solidFill>
              </a:rPr>
              <a:t>, Brian </a:t>
            </a:r>
            <a:r>
              <a:rPr lang="en-US" dirty="0" err="1">
                <a:solidFill>
                  <a:schemeClr val="bg1"/>
                </a:solidFill>
              </a:rPr>
              <a:t>Freno</a:t>
            </a:r>
            <a:r>
              <a:rPr lang="en-US" dirty="0">
                <a:solidFill>
                  <a:schemeClr val="bg1"/>
                </a:solidFill>
              </a:rPr>
              <a:t>, </a:t>
            </a:r>
            <a:r>
              <a:rPr lang="en-US" dirty="0" err="1">
                <a:solidFill>
                  <a:schemeClr val="bg1"/>
                </a:solidFill>
              </a:rPr>
              <a:t>Kookjin</a:t>
            </a:r>
            <a:r>
              <a:rPr lang="en-US" dirty="0">
                <a:solidFill>
                  <a:schemeClr val="bg1"/>
                </a:solidFill>
              </a:rPr>
              <a:t> Lee, Samuel Majors, </a:t>
            </a:r>
            <a:r>
              <a:rPr lang="en-US" dirty="0" err="1">
                <a:solidFill>
                  <a:schemeClr val="bg1"/>
                </a:solidFill>
              </a:rPr>
              <a:t>Nirmal</a:t>
            </a:r>
            <a:r>
              <a:rPr lang="en-US" dirty="0">
                <a:solidFill>
                  <a:schemeClr val="bg1"/>
                </a:solidFill>
              </a:rPr>
              <a:t> Nair, Eric Parish, Alex Schein, Yukiko Shimizu, </a:t>
            </a:r>
            <a:r>
              <a:rPr lang="en-US" u="sng" dirty="0">
                <a:solidFill>
                  <a:schemeClr val="bg1"/>
                </a:solidFill>
              </a:rPr>
              <a:t>Irina </a:t>
            </a:r>
            <a:r>
              <a:rPr lang="en-US" u="sng" dirty="0" err="1">
                <a:solidFill>
                  <a:schemeClr val="bg1"/>
                </a:solidFill>
              </a:rPr>
              <a:t>Tezaur</a:t>
            </a:r>
            <a:r>
              <a:rPr lang="en-US" dirty="0">
                <a:solidFill>
                  <a:schemeClr val="bg1"/>
                </a:solidFill>
              </a:rPr>
              <a:t>, Karen Willcox</a:t>
            </a:r>
          </a:p>
          <a:p>
            <a:endParaRPr lang="en-US" dirty="0">
              <a:solidFill>
                <a:schemeClr val="bg1"/>
              </a:solidFill>
            </a:endParaRPr>
          </a:p>
          <a:p>
            <a:r>
              <a:rPr lang="en-US" dirty="0">
                <a:solidFill>
                  <a:schemeClr val="bg1"/>
                </a:solidFill>
              </a:rPr>
              <a:t>Francesco </a:t>
            </a:r>
            <a:r>
              <a:rPr lang="en-US" dirty="0" err="1">
                <a:solidFill>
                  <a:schemeClr val="bg1"/>
                </a:solidFill>
              </a:rPr>
              <a:t>Rizzi</a:t>
            </a:r>
            <a:endParaRPr lang="en-US" dirty="0">
              <a:solidFill>
                <a:schemeClr val="bg1"/>
              </a:solidFill>
            </a:endParaRPr>
          </a:p>
          <a:p>
            <a:endParaRPr lang="en-US" dirty="0">
              <a:solidFill>
                <a:schemeClr val="bg1"/>
              </a:solidFill>
            </a:endParaRPr>
          </a:p>
          <a:p>
            <a:r>
              <a:rPr lang="en-US" u="none" dirty="0"/>
              <a:t>Marco </a:t>
            </a:r>
            <a:r>
              <a:rPr lang="en-US" u="none" dirty="0" err="1"/>
              <a:t>Arienti</a:t>
            </a:r>
            <a:r>
              <a:rPr lang="en-US" u="none" dirty="0"/>
              <a:t>, </a:t>
            </a:r>
            <a:r>
              <a:rPr lang="en-US" u="sng" dirty="0"/>
              <a:t>Patrick Blonigan</a:t>
            </a:r>
            <a:r>
              <a:rPr lang="en-US" dirty="0"/>
              <a:t>, David Ching, Jeff </a:t>
            </a:r>
            <a:r>
              <a:rPr lang="en-US" dirty="0" err="1"/>
              <a:t>Fike</a:t>
            </a:r>
            <a:r>
              <a:rPr lang="en-US" dirty="0"/>
              <a:t>, Micah Howard, Flint Pierce, </a:t>
            </a:r>
            <a:r>
              <a:rPr lang="en-US" u="sng" dirty="0"/>
              <a:t>Jaideep Ray</a:t>
            </a:r>
            <a:r>
              <a:rPr lang="en-US" dirty="0"/>
              <a:t>, </a:t>
            </a:r>
            <a:r>
              <a:rPr lang="en-US" u="sng" dirty="0"/>
              <a:t>John </a:t>
            </a:r>
            <a:r>
              <a:rPr lang="en-US" u="sng" dirty="0" err="1"/>
              <a:t>Tencer</a:t>
            </a:r>
            <a:endParaRPr lang="en-US" dirty="0">
              <a:solidFill>
                <a:schemeClr val="bg1"/>
              </a:solidFill>
            </a:endParaRPr>
          </a:p>
        </p:txBody>
      </p:sp>
      <p:sp>
        <p:nvSpPr>
          <p:cNvPr id="4" name="Slide Number Placeholder 3"/>
          <p:cNvSpPr>
            <a:spLocks noGrp="1"/>
          </p:cNvSpPr>
          <p:nvPr>
            <p:ph type="sldNum" sz="quarter" idx="10"/>
          </p:nvPr>
        </p:nvSpPr>
        <p:spPr/>
        <p:txBody>
          <a:bodyPr/>
          <a:lstStyle/>
          <a:p>
            <a:fld id="{A2430F75-B5EC-044F-A636-30352D0A1350}" type="slidenum">
              <a:rPr lang="en-US" smtClean="0"/>
              <a:t>11</a:t>
            </a:fld>
            <a:endParaRPr lang="en-US"/>
          </a:p>
        </p:txBody>
      </p:sp>
    </p:spTree>
    <p:extLst>
      <p:ext uri="{BB962C8B-B14F-4D97-AF65-F5344CB8AC3E}">
        <p14:creationId xmlns:p14="http://schemas.microsoft.com/office/powerpoint/2010/main" val="515513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start by saying a few words about Sandia.  We are a multidisciplinary national lab that operates as a contractor for the U.S. Department of Energy’s National Nuclear Security Administration of NNSA, with two main locations, one in Albuquerque, NM and one in Livermore, CA.  Being a weapons lab, our primary mission is to support the nation’s nuclear deterrence and nonproliferation policies, but we also have research programs centered around national and global security, energy and climate and advanced science and technology.  I think the best way to think of us is as being in between academia and industry – we do fundamental research including new methods development, but our ultimate goal is to apply these methods to mission-critical problems.</a:t>
            </a:r>
          </a:p>
          <a:p>
            <a:endParaRPr lang="en-US" dirty="0"/>
          </a:p>
          <a:p>
            <a:r>
              <a:rPr lang="en-US" dirty="0"/>
              <a:t>One of 17 DOE labs, 3 NNSA labs (SNL, LANL, LLNL). </a:t>
            </a:r>
          </a:p>
        </p:txBody>
      </p:sp>
      <p:sp>
        <p:nvSpPr>
          <p:cNvPr id="4" name="Slide Number Placeholder 3"/>
          <p:cNvSpPr>
            <a:spLocks noGrp="1"/>
          </p:cNvSpPr>
          <p:nvPr>
            <p:ph type="sldNum" sz="quarter" idx="5"/>
          </p:nvPr>
        </p:nvSpPr>
        <p:spPr/>
        <p:txBody>
          <a:bodyPr/>
          <a:lstStyle/>
          <a:p>
            <a:fld id="{A2430F75-B5EC-044F-A636-30352D0A1350}" type="slidenum">
              <a:rPr lang="en-US" smtClean="0"/>
              <a:t>2</a:t>
            </a:fld>
            <a:endParaRPr lang="en-US"/>
          </a:p>
        </p:txBody>
      </p:sp>
    </p:spTree>
    <p:extLst>
      <p:ext uri="{BB962C8B-B14F-4D97-AF65-F5344CB8AC3E}">
        <p14:creationId xmlns:p14="http://schemas.microsoft.com/office/powerpoint/2010/main" val="1101821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slide shows an example of some of the applications at Sandia where ROMs are sought, and these are also applications where we’ve looked at or started looking at using ROMs to some extent.  </a:t>
            </a:r>
          </a:p>
        </p:txBody>
      </p:sp>
      <p:sp>
        <p:nvSpPr>
          <p:cNvPr id="4" name="Slide Number Placeholder 3"/>
          <p:cNvSpPr>
            <a:spLocks noGrp="1"/>
          </p:cNvSpPr>
          <p:nvPr>
            <p:ph type="sldNum" sz="quarter" idx="5"/>
          </p:nvPr>
        </p:nvSpPr>
        <p:spPr/>
        <p:txBody>
          <a:bodyPr/>
          <a:lstStyle/>
          <a:p>
            <a:fld id="{A2430F75-B5EC-044F-A636-30352D0A1350}" type="slidenum">
              <a:rPr lang="en-US" smtClean="0"/>
              <a:t>3</a:t>
            </a:fld>
            <a:endParaRPr lang="en-US"/>
          </a:p>
        </p:txBody>
      </p:sp>
    </p:spTree>
    <p:extLst>
      <p:ext uri="{BB962C8B-B14F-4D97-AF65-F5344CB8AC3E}">
        <p14:creationId xmlns:p14="http://schemas.microsoft.com/office/powerpoint/2010/main" val="211005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4</a:t>
            </a:fld>
            <a:endParaRPr lang="en-US"/>
          </a:p>
        </p:txBody>
      </p:sp>
    </p:spTree>
    <p:extLst>
      <p:ext uri="{BB962C8B-B14F-4D97-AF65-F5344CB8AC3E}">
        <p14:creationId xmlns:p14="http://schemas.microsoft.com/office/powerpoint/2010/main" val="418100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5</a:t>
            </a:fld>
            <a:endParaRPr lang="en-US"/>
          </a:p>
        </p:txBody>
      </p:sp>
    </p:spTree>
    <p:extLst>
      <p:ext uri="{BB962C8B-B14F-4D97-AF65-F5344CB8AC3E}">
        <p14:creationId xmlns:p14="http://schemas.microsoft.com/office/powerpoint/2010/main" val="2458423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6</a:t>
            </a:fld>
            <a:endParaRPr lang="en-US"/>
          </a:p>
        </p:txBody>
      </p:sp>
    </p:spTree>
    <p:extLst>
      <p:ext uri="{BB962C8B-B14F-4D97-AF65-F5344CB8AC3E}">
        <p14:creationId xmlns:p14="http://schemas.microsoft.com/office/powerpoint/2010/main" val="972465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 what is iso-q? </a:t>
            </a:r>
          </a:p>
        </p:txBody>
      </p:sp>
      <p:sp>
        <p:nvSpPr>
          <p:cNvPr id="4" name="Slide Number Placeholder 3"/>
          <p:cNvSpPr>
            <a:spLocks noGrp="1"/>
          </p:cNvSpPr>
          <p:nvPr>
            <p:ph type="sldNum" sz="quarter" idx="5"/>
          </p:nvPr>
        </p:nvSpPr>
        <p:spPr/>
        <p:txBody>
          <a:bodyPr/>
          <a:lstStyle/>
          <a:p>
            <a:fld id="{A2430F75-B5EC-044F-A636-30352D0A1350}" type="slidenum">
              <a:rPr lang="en-US" smtClean="0"/>
              <a:t>7</a:t>
            </a:fld>
            <a:endParaRPr lang="en-US"/>
          </a:p>
        </p:txBody>
      </p:sp>
    </p:spTree>
    <p:extLst>
      <p:ext uri="{BB962C8B-B14F-4D97-AF65-F5344CB8AC3E}">
        <p14:creationId xmlns:p14="http://schemas.microsoft.com/office/powerpoint/2010/main" val="1389567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check if Ma and rho are correct params across which doing prediction for </a:t>
            </a:r>
            <a:r>
              <a:rPr lang="en-US" dirty="0" err="1"/>
              <a:t>HiFIRE</a:t>
            </a:r>
            <a:endParaRPr lang="en-US" dirty="0"/>
          </a:p>
          <a:p>
            <a:r>
              <a:rPr lang="en-US" dirty="0"/>
              <a:t>QUES: for ARIA test, is this predictive?  What are we predicting across – parameter space?  Use POD-LSPG + sample mesh, I assume.  Why is speed-up so large for ARIA test?</a:t>
            </a:r>
          </a:p>
          <a:p>
            <a:r>
              <a:rPr lang="en-US" dirty="0"/>
              <a:t>QUES: is wave propagation problem predictive?  What code?  </a:t>
            </a:r>
          </a:p>
        </p:txBody>
      </p:sp>
      <p:sp>
        <p:nvSpPr>
          <p:cNvPr id="4" name="Slide Number Placeholder 3"/>
          <p:cNvSpPr>
            <a:spLocks noGrp="1"/>
          </p:cNvSpPr>
          <p:nvPr>
            <p:ph type="sldNum" sz="quarter" idx="5"/>
          </p:nvPr>
        </p:nvSpPr>
        <p:spPr/>
        <p:txBody>
          <a:bodyPr/>
          <a:lstStyle/>
          <a:p>
            <a:fld id="{A2430F75-B5EC-044F-A636-30352D0A1350}" type="slidenum">
              <a:rPr lang="en-US" smtClean="0"/>
              <a:t>8</a:t>
            </a:fld>
            <a:endParaRPr lang="en-US"/>
          </a:p>
        </p:txBody>
      </p:sp>
    </p:spTree>
    <p:extLst>
      <p:ext uri="{BB962C8B-B14F-4D97-AF65-F5344CB8AC3E}">
        <p14:creationId xmlns:p14="http://schemas.microsoft.com/office/powerpoint/2010/main" val="285955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 Am I missing any refs?  Gaps?  Directions?  - that we want to highlight</a:t>
            </a:r>
          </a:p>
        </p:txBody>
      </p:sp>
      <p:sp>
        <p:nvSpPr>
          <p:cNvPr id="4" name="Slide Number Placeholder 3"/>
          <p:cNvSpPr>
            <a:spLocks noGrp="1"/>
          </p:cNvSpPr>
          <p:nvPr>
            <p:ph type="sldNum" sz="quarter" idx="5"/>
          </p:nvPr>
        </p:nvSpPr>
        <p:spPr/>
        <p:txBody>
          <a:bodyPr/>
          <a:lstStyle/>
          <a:p>
            <a:fld id="{A2430F75-B5EC-044F-A636-30352D0A1350}" type="slidenum">
              <a:rPr lang="en-US" smtClean="0"/>
              <a:t>9</a:t>
            </a:fld>
            <a:endParaRPr lang="en-US"/>
          </a:p>
        </p:txBody>
      </p:sp>
    </p:spTree>
    <p:extLst>
      <p:ext uri="{BB962C8B-B14F-4D97-AF65-F5344CB8AC3E}">
        <p14:creationId xmlns:p14="http://schemas.microsoft.com/office/powerpoint/2010/main" val="55546491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NM White 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 y="1228439"/>
            <a:ext cx="12192000" cy="1690255"/>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p:cNvPicPr>
            <a:picLocks noChangeAspect="1"/>
          </p:cNvPicPr>
          <p:nvPr userDrawn="1"/>
        </p:nvPicPr>
        <p:blipFill rotWithShape="1">
          <a:blip r:embed="rId2" cstate="email">
            <a:alphaModFix amt="34000"/>
            <a:extLst>
              <a:ext uri="{28A0092B-C50C-407E-A947-70E740481C1C}">
                <a14:useLocalDpi xmlns:a14="http://schemas.microsoft.com/office/drawing/2010/main"/>
              </a:ext>
            </a:extLst>
          </a:blip>
          <a:srcRect/>
          <a:stretch/>
        </p:blipFill>
        <p:spPr>
          <a:xfrm>
            <a:off x="7565572" y="2915624"/>
            <a:ext cx="4626429" cy="4782754"/>
          </a:xfrm>
          <a:prstGeom prst="rect">
            <a:avLst/>
          </a:prstGeom>
        </p:spPr>
      </p:pic>
      <p:sp>
        <p:nvSpPr>
          <p:cNvPr id="11" name="Rectangle 10"/>
          <p:cNvSpPr/>
          <p:nvPr userDrawn="1"/>
        </p:nvSpPr>
        <p:spPr>
          <a:xfrm>
            <a:off x="7565572" y="0"/>
            <a:ext cx="2623459" cy="6858000"/>
          </a:xfrm>
          <a:prstGeom prst="rect">
            <a:avLst/>
          </a:prstGeom>
          <a:solidFill>
            <a:srgbClr val="00ACD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defRPr>
            </a:lvl1pPr>
          </a:lstStyle>
          <a:p>
            <a:r>
              <a:rPr lang="en-US" dirty="0"/>
              <a:t>CLICK TO EDIT MASTER TITLE STYLE</a:t>
            </a:r>
          </a:p>
        </p:txBody>
      </p:sp>
      <p:sp>
        <p:nvSpPr>
          <p:cNvPr id="14"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15" name="Date Placeholder 3"/>
          <p:cNvSpPr>
            <a:spLocks noGrp="1"/>
          </p:cNvSpPr>
          <p:nvPr>
            <p:ph type="dt" sz="half" idx="10"/>
          </p:nvPr>
        </p:nvSpPr>
        <p:spPr>
          <a:xfrm>
            <a:off x="64951" y="6459789"/>
            <a:ext cx="724296" cy="365125"/>
          </a:xfrm>
        </p:spPr>
        <p:txBody>
          <a:bodyPr/>
          <a:lstStyle>
            <a:lvl1pPr>
              <a:defRPr>
                <a:solidFill>
                  <a:schemeClr val="bg1">
                    <a:lumMod val="50000"/>
                  </a:schemeClr>
                </a:solidFill>
              </a:defRPr>
            </a:lvl1pPr>
          </a:lstStyle>
          <a:p>
            <a:fld id="{84A6BEF6-8B5D-3A41-931E-E68E91FD74C0}" type="datetime1">
              <a:rPr lang="en-US" smtClean="0"/>
              <a:t>1/20/2021</a:t>
            </a:fld>
            <a:endParaRPr lang="en-US" dirty="0"/>
          </a:p>
        </p:txBody>
      </p:sp>
      <p:sp>
        <p:nvSpPr>
          <p:cNvPr id="16" name="Footer Placeholder 4"/>
          <p:cNvSpPr>
            <a:spLocks noGrp="1"/>
          </p:cNvSpPr>
          <p:nvPr>
            <p:ph type="ftr" sz="quarter" idx="11"/>
          </p:nvPr>
        </p:nvSpPr>
        <p:spPr>
          <a:xfrm>
            <a:off x="7565572" y="6459789"/>
            <a:ext cx="2623459" cy="365125"/>
          </a:xfrm>
        </p:spPr>
        <p:txBody>
          <a:bodyPr/>
          <a:lstStyle/>
          <a:p>
            <a:endParaRPr lang="en-US" dirty="0"/>
          </a:p>
        </p:txBody>
      </p:sp>
      <p:pic>
        <p:nvPicPr>
          <p:cNvPr id="18" name="Picture 17"/>
          <p:cNvPicPr>
            <a:picLocks noChangeAspect="1"/>
          </p:cNvPicPr>
          <p:nvPr userDrawn="1"/>
        </p:nvPicPr>
        <p:blipFill rotWithShape="1">
          <a:blip r:embed="rId3" cstate="email">
            <a:extLst>
              <a:ext uri="{28A0092B-C50C-407E-A947-70E740481C1C}">
                <a14:useLocalDpi xmlns:a14="http://schemas.microsoft.com/office/drawing/2010/main"/>
              </a:ext>
            </a:extLst>
          </a:blip>
          <a:srcRect t="-4288" r="-3731"/>
          <a:stretch/>
        </p:blipFill>
        <p:spPr>
          <a:xfrm>
            <a:off x="8003737" y="282288"/>
            <a:ext cx="1834523" cy="710418"/>
          </a:xfrm>
          <a:prstGeom prst="rect">
            <a:avLst/>
          </a:prstGeom>
        </p:spPr>
      </p:pic>
      <p:sp>
        <p:nvSpPr>
          <p:cNvPr id="19" name="Rectangle 18"/>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userDrawn="1"/>
        </p:nvSpPr>
        <p:spPr>
          <a:xfrm>
            <a:off x="789245" y="2915627"/>
            <a:ext cx="2037083" cy="905163"/>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865811" y="2915627"/>
            <a:ext cx="1345972" cy="905163"/>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4251265" y="2915627"/>
            <a:ext cx="3314307" cy="905163"/>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7565572" y="1363919"/>
            <a:ext cx="2623459" cy="1421017"/>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p:cNvSpPr txBox="1"/>
          <p:nvPr userDrawn="1"/>
        </p:nvSpPr>
        <p:spPr>
          <a:xfrm>
            <a:off x="700411" y="5019736"/>
            <a:ext cx="2225040" cy="276999"/>
          </a:xfrm>
          <a:prstGeom prst="rect">
            <a:avLst/>
          </a:prstGeom>
          <a:noFill/>
        </p:spPr>
        <p:txBody>
          <a:bodyPr wrap="square" rtlCol="0">
            <a:spAutoFit/>
          </a:bodyPr>
          <a:lstStyle/>
          <a:p>
            <a:r>
              <a:rPr lang="en-US" sz="1200" i="1" spc="300" dirty="0">
                <a:solidFill>
                  <a:srgbClr val="00ACD9"/>
                </a:solidFill>
              </a:rPr>
              <a:t>PRESENTED BY</a:t>
            </a:r>
          </a:p>
        </p:txBody>
      </p:sp>
      <p:pic>
        <p:nvPicPr>
          <p:cNvPr id="30" name="Picture 29"/>
          <p:cNvPicPr>
            <a:picLocks/>
          </p:cNvPicPr>
          <p:nvPr userDrawn="1"/>
        </p:nvPicPr>
        <p:blipFill>
          <a:blip r:embed="rId8" cstate="email">
            <a:extLst>
              <a:ext uri="{28A0092B-C50C-407E-A947-70E740481C1C}">
                <a14:useLocalDpi xmlns:a14="http://schemas.microsoft.com/office/drawing/2010/main"/>
              </a:ext>
            </a:extLst>
          </a:blip>
          <a:stretch>
            <a:fillRect/>
          </a:stretch>
        </p:blipFill>
        <p:spPr>
          <a:xfrm>
            <a:off x="789245" y="5673785"/>
            <a:ext cx="9399784" cy="36576"/>
          </a:xfrm>
          <a:prstGeom prst="rect">
            <a:avLst/>
          </a:prstGeom>
        </p:spPr>
      </p:pic>
      <p:pic>
        <p:nvPicPr>
          <p:cNvPr id="25" name="Picture 2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336794" y="5626954"/>
            <a:ext cx="564475" cy="163698"/>
          </a:xfrm>
          <a:prstGeom prst="rect">
            <a:avLst/>
          </a:prstGeom>
        </p:spPr>
      </p:pic>
      <p:pic>
        <p:nvPicPr>
          <p:cNvPr id="26" name="Picture 2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399371" y="5595527"/>
            <a:ext cx="776320" cy="194889"/>
          </a:xfrm>
          <a:prstGeom prst="rect">
            <a:avLst/>
          </a:prstGeom>
        </p:spPr>
      </p:pic>
      <p:sp>
        <p:nvSpPr>
          <p:cNvPr id="28" name="TextBox 27"/>
          <p:cNvSpPr txBox="1"/>
          <p:nvPr userDrawn="1"/>
        </p:nvSpPr>
        <p:spPr>
          <a:xfrm>
            <a:off x="10280342" y="5912353"/>
            <a:ext cx="1832472" cy="738664"/>
          </a:xfrm>
          <a:prstGeom prst="rect">
            <a:avLst/>
          </a:prstGeom>
          <a:noFill/>
        </p:spPr>
        <p:txBody>
          <a:bodyPr wrap="square" rtlCol="0">
            <a:spAutoFit/>
          </a:bodyPr>
          <a:lstStyle/>
          <a:p>
            <a:pPr algn="ctr"/>
            <a:r>
              <a:rPr lang="en-US" sz="600" b="0" i="0" kern="1200" dirty="0">
                <a:solidFill>
                  <a:schemeClr val="tx1"/>
                </a:solidFill>
                <a:effectLst/>
                <a:latin typeface="+mn-lt"/>
                <a:ea typeface="+mn-ea"/>
                <a:cs typeface="+mn-cs"/>
              </a:rPr>
              <a:t>Sandia National Laboratories is a </a:t>
            </a:r>
            <a:r>
              <a:rPr lang="en-US" sz="600" b="0" i="0" kern="1200" dirty="0" err="1">
                <a:solidFill>
                  <a:schemeClr val="tx1"/>
                </a:solidFill>
                <a:effectLst/>
                <a:latin typeface="+mn-lt"/>
                <a:ea typeface="+mn-ea"/>
                <a:cs typeface="+mn-cs"/>
              </a:rPr>
              <a:t>multimission</a:t>
            </a:r>
            <a:r>
              <a:rPr lang="en-US" sz="600" b="0" i="0" kern="1200" dirty="0">
                <a:solidFill>
                  <a:schemeClr val="tx1"/>
                </a:solidFill>
                <a:effectLst/>
                <a:latin typeface="+mn-lt"/>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DF9367-8E19-584D-AFFE-3EFBBA0295C7}" type="datetime1">
              <a:rPr lang="en-US" smtClean="0"/>
              <a:t>1/20/2021</a:t>
            </a:fld>
            <a:endParaRPr lang="en-US" dirty="0"/>
          </a:p>
        </p:txBody>
      </p:sp>
      <p:sp>
        <p:nvSpPr>
          <p:cNvPr id="5" name="Footer Placeholder 4"/>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Double Contn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835B1B-1234-434F-BA64-2F5E81CEE720}" type="datetime1">
              <a:rPr lang="en-US" smtClean="0"/>
              <a:t>1/20/2021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Content Placeholder 6"/>
          <p:cNvSpPr>
            <a:spLocks noGrp="1"/>
          </p:cNvSpPr>
          <p:nvPr>
            <p:ph sz="quarter" idx="13"/>
          </p:nvPr>
        </p:nvSpPr>
        <p:spPr>
          <a:xfrm>
            <a:off x="720725" y="1125414"/>
            <a:ext cx="4934487" cy="4888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5887330" y="1125414"/>
            <a:ext cx="4891718" cy="4888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31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DE19A3E-72A3-094D-BE9C-748891D343EA}" type="datetime1">
              <a:rPr lang="en-US" smtClean="0"/>
              <a:t>1/20/2021</a:t>
            </a:fld>
            <a:endParaRPr lang="en-US" dirty="0"/>
          </a:p>
        </p:txBody>
      </p:sp>
      <p:sp>
        <p:nvSpPr>
          <p:cNvPr id="4" name="Footer Placeholder 3"/>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BFB98F-B1FD-6E40-922F-164F08E18587}" type="datetime1">
              <a:rPr lang="en-US" smtClean="0"/>
              <a:t>1/20/2021</a:t>
            </a:fld>
            <a:endParaRPr lang="en-US" dirty="0"/>
          </a:p>
        </p:txBody>
      </p:sp>
      <p:sp>
        <p:nvSpPr>
          <p:cNvPr id="4" name="Footer Placeholder 3"/>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20648" y="359772"/>
            <a:ext cx="10058400" cy="570225"/>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720648" y="1429233"/>
            <a:ext cx="10058400" cy="343363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51" y="6599583"/>
            <a:ext cx="2472271" cy="251458"/>
          </a:xfrm>
          <a:prstGeom prst="rect">
            <a:avLst/>
          </a:prstGeom>
        </p:spPr>
        <p:txBody>
          <a:bodyPr vert="horz" lIns="91440" tIns="45720" rIns="91440" bIns="45720" rtlCol="0" anchor="ctr"/>
          <a:lstStyle>
            <a:lvl1pPr algn="l">
              <a:defRPr sz="900">
                <a:solidFill>
                  <a:schemeClr val="bg2">
                    <a:lumMod val="25000"/>
                  </a:schemeClr>
                </a:solidFill>
                <a:latin typeface="Gill Sans MT" charset="0"/>
                <a:ea typeface="Gill Sans MT" charset="0"/>
                <a:cs typeface="Gill Sans MT" charset="0"/>
              </a:defRPr>
            </a:lvl1pPr>
          </a:lstStyle>
          <a:p>
            <a:fld id="{51B0C17D-9FEF-794A-8300-E98122063809}" type="datetime1">
              <a:rPr lang="en-US" smtClean="0"/>
              <a:t>1/20/2021</a:t>
            </a:fld>
            <a:endParaRPr lang="en-US" dirty="0"/>
          </a:p>
        </p:txBody>
      </p:sp>
      <p:sp>
        <p:nvSpPr>
          <p:cNvPr id="5" name="Footer Placeholder 4"/>
          <p:cNvSpPr>
            <a:spLocks noGrp="1"/>
          </p:cNvSpPr>
          <p:nvPr>
            <p:ph type="ftr" sz="quarter" idx="3"/>
          </p:nvPr>
        </p:nvSpPr>
        <p:spPr>
          <a:xfrm>
            <a:off x="3686187" y="6599583"/>
            <a:ext cx="4822804" cy="251458"/>
          </a:xfrm>
          <a:prstGeom prst="rect">
            <a:avLst/>
          </a:prstGeom>
        </p:spPr>
        <p:txBody>
          <a:bodyPr vert="horz" lIns="91440" tIns="45720" rIns="91440" bIns="45720" rtlCol="0" anchor="ctr"/>
          <a:lstStyle>
            <a:lvl1pPr algn="ctr">
              <a:defRPr sz="900" cap="all" baseline="0">
                <a:solidFill>
                  <a:schemeClr val="tx1"/>
                </a:solidFill>
                <a:latin typeface="Gill Sans MT" charset="0"/>
                <a:ea typeface="Gill Sans MT" charset="0"/>
                <a:cs typeface="Gill Sans MT" charset="0"/>
              </a:defRPr>
            </a:lvl1pPr>
          </a:lstStyle>
          <a:p>
            <a:endParaRPr lang="en-US" dirty="0"/>
          </a:p>
        </p:txBody>
      </p:sp>
      <p:sp>
        <p:nvSpPr>
          <p:cNvPr id="6" name="Slide Number Placeholder 5"/>
          <p:cNvSpPr>
            <a:spLocks noGrp="1"/>
          </p:cNvSpPr>
          <p:nvPr>
            <p:ph type="sldNum" sz="quarter" idx="4"/>
          </p:nvPr>
        </p:nvSpPr>
        <p:spPr>
          <a:xfrm>
            <a:off x="64951" y="437652"/>
            <a:ext cx="419397" cy="365125"/>
          </a:xfrm>
          <a:prstGeom prst="rect">
            <a:avLst/>
          </a:prstGeom>
        </p:spPr>
        <p:txBody>
          <a:bodyPr vert="horz" lIns="91440" tIns="45720" rIns="91440" bIns="45720" rtlCol="0" anchor="ctr"/>
          <a:lstStyle>
            <a:lvl1pPr algn="r">
              <a:defRPr sz="1400">
                <a:solidFill>
                  <a:schemeClr val="bg2">
                    <a:lumMod val="25000"/>
                  </a:schemeClr>
                </a:solidFill>
              </a:defRPr>
            </a:lvl1pPr>
          </a:lstStyle>
          <a:p>
            <a:fld id="{4FAB73BC-B049-4115-A692-8D63A059BFB8}" type="slidenum">
              <a:rPr lang="en-US" smtClean="0"/>
              <a:pPr/>
              <a:t>‹#›</a:t>
            </a:fld>
            <a:endParaRPr lang="en-US" dirty="0"/>
          </a:p>
        </p:txBody>
      </p:sp>
      <p:sp>
        <p:nvSpPr>
          <p:cNvPr id="12" name="Rectangle 11"/>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8"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1185552540"/>
      </p:ext>
    </p:extLst>
  </p:cSld>
  <p:clrMap bg1="lt1" tx1="dk1" bg2="lt2" tx2="dk2" accent1="accent1" accent2="accent2" accent3="accent3" accent4="accent4" accent5="accent5" accent6="accent6" hlink="hlink" folHlink="folHlink"/>
  <p:sldLayoutIdLst>
    <p:sldLayoutId id="2147483678" r:id="rId1"/>
    <p:sldLayoutId id="2147483675" r:id="rId2"/>
    <p:sldLayoutId id="2147483686"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p:titleStyle>
    <p:body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18" Type="http://schemas.openxmlformats.org/officeDocument/2006/relationships/image" Target="../media/image64.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eg"/><Relationship Id="rId17" Type="http://schemas.openxmlformats.org/officeDocument/2006/relationships/image" Target="../media/image63.tiff"/><Relationship Id="rId2" Type="http://schemas.openxmlformats.org/officeDocument/2006/relationships/notesSlide" Target="../notesSlides/notesSlide11.xml"/><Relationship Id="rId16" Type="http://schemas.openxmlformats.org/officeDocument/2006/relationships/image" Target="../media/image62.tiff"/><Relationship Id="rId20"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tiff"/><Relationship Id="rId15" Type="http://schemas.openxmlformats.org/officeDocument/2006/relationships/image" Target="../media/image61.tiff"/><Relationship Id="rId10" Type="http://schemas.openxmlformats.org/officeDocument/2006/relationships/image" Target="../media/image56.jpeg"/><Relationship Id="rId19" Type="http://schemas.openxmlformats.org/officeDocument/2006/relationships/image" Target="../media/image65.tiff"/><Relationship Id="rId4" Type="http://schemas.openxmlformats.org/officeDocument/2006/relationships/image" Target="../media/image50.jpeg"/><Relationship Id="rId9" Type="http://schemas.openxmlformats.org/officeDocument/2006/relationships/image" Target="../media/image55.tiff"/><Relationship Id="rId14" Type="http://schemas.openxmlformats.org/officeDocument/2006/relationships/image" Target="../media/image60.tiff"/></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tiff"/><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image" Target="../media/image25.png"/><Relationship Id="rId5" Type="http://schemas.openxmlformats.org/officeDocument/2006/relationships/image" Target="../media/image19.tiff"/><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jp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tiff"/><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image" Target="../media/image25.png"/><Relationship Id="rId5" Type="http://schemas.openxmlformats.org/officeDocument/2006/relationships/image" Target="../media/image19.tiff"/><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jp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2.avi"/><Relationship Id="rId7" Type="http://schemas.openxmlformats.org/officeDocument/2006/relationships/image" Target="../media/image31.emf"/><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7.xml"/><Relationship Id="rId11" Type="http://schemas.openxmlformats.org/officeDocument/2006/relationships/image" Target="../media/image35.png"/><Relationship Id="rId5" Type="http://schemas.openxmlformats.org/officeDocument/2006/relationships/slideLayout" Target="../slideLayouts/slideLayout2.xml"/><Relationship Id="rId10" Type="http://schemas.openxmlformats.org/officeDocument/2006/relationships/image" Target="../media/image34.png"/><Relationship Id="rId4" Type="http://schemas.openxmlformats.org/officeDocument/2006/relationships/video" Target="../media/media2.avi"/><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90.png"/><Relationship Id="rId1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330.png"/><Relationship Id="rId12" Type="http://schemas.openxmlformats.org/officeDocument/2006/relationships/image" Target="../media/image41.png"/><Relationship Id="rId17" Type="http://schemas.openxmlformats.org/officeDocument/2006/relationships/image" Target="../media/image43.png"/><Relationship Id="rId2" Type="http://schemas.openxmlformats.org/officeDocument/2006/relationships/video" Target="../media/media3.mp4"/><Relationship Id="rId16" Type="http://schemas.openxmlformats.org/officeDocument/2006/relationships/image" Target="../media/image42.png"/><Relationship Id="rId1" Type="http://schemas.microsoft.com/office/2007/relationships/media" Target="../media/media3.mp4"/><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png"/><Relationship Id="rId15" Type="http://schemas.openxmlformats.org/officeDocument/2006/relationships/image" Target="../media/image410.png"/><Relationship Id="rId10" Type="http://schemas.openxmlformats.org/officeDocument/2006/relationships/image" Target="../media/image360.png"/><Relationship Id="rId19" Type="http://schemas.openxmlformats.org/officeDocument/2006/relationships/image" Target="../media/image45.png"/><Relationship Id="rId4" Type="http://schemas.openxmlformats.org/officeDocument/2006/relationships/notesSlide" Target="../notesSlides/notesSlide8.xml"/><Relationship Id="rId9" Type="http://schemas.openxmlformats.org/officeDocument/2006/relationships/image" Target="../media/image39.png"/><Relationship Id="rId14" Type="http://schemas.openxmlformats.org/officeDocument/2006/relationships/image" Target="../media/image400.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E911-86E4-47BE-B58D-DFDDF41E79D2}"/>
              </a:ext>
            </a:extLst>
          </p:cNvPr>
          <p:cNvSpPr>
            <a:spLocks noGrp="1"/>
          </p:cNvSpPr>
          <p:nvPr>
            <p:ph type="ctrTitle"/>
          </p:nvPr>
        </p:nvSpPr>
        <p:spPr>
          <a:xfrm>
            <a:off x="251285" y="1228439"/>
            <a:ext cx="7329162" cy="1690255"/>
          </a:xfrm>
        </p:spPr>
        <p:txBody>
          <a:bodyPr>
            <a:normAutofit/>
          </a:bodyPr>
          <a:lstStyle/>
          <a:p>
            <a:r>
              <a:rPr lang="en-US" dirty="0"/>
              <a:t>Model Reduction at Sandia National Laboratories</a:t>
            </a:r>
          </a:p>
        </p:txBody>
      </p:sp>
      <p:sp>
        <p:nvSpPr>
          <p:cNvPr id="3" name="Subtitle 2">
            <a:extLst>
              <a:ext uri="{FF2B5EF4-FFF2-40B4-BE49-F238E27FC236}">
                <a16:creationId xmlns:a16="http://schemas.microsoft.com/office/drawing/2014/main" id="{F39ADA05-3B1A-4642-9FC7-1E543E637360}"/>
              </a:ext>
            </a:extLst>
          </p:cNvPr>
          <p:cNvSpPr>
            <a:spLocks noGrp="1"/>
          </p:cNvSpPr>
          <p:nvPr>
            <p:ph type="subTitle" idx="1"/>
          </p:nvPr>
        </p:nvSpPr>
        <p:spPr>
          <a:xfrm>
            <a:off x="700412" y="5306898"/>
            <a:ext cx="6880035" cy="322663"/>
          </a:xfrm>
        </p:spPr>
        <p:txBody>
          <a:bodyPr>
            <a:noAutofit/>
          </a:bodyPr>
          <a:lstStyle/>
          <a:p>
            <a:r>
              <a:rPr lang="en-US" sz="1600" b="1" dirty="0"/>
              <a:t>Irina Tezaur</a:t>
            </a:r>
          </a:p>
        </p:txBody>
      </p:sp>
      <p:sp>
        <p:nvSpPr>
          <p:cNvPr id="4" name="Subtitle 2">
            <a:extLst>
              <a:ext uri="{FF2B5EF4-FFF2-40B4-BE49-F238E27FC236}">
                <a16:creationId xmlns:a16="http://schemas.microsoft.com/office/drawing/2014/main" id="{FF4E348C-EFC7-4D77-9ECD-0BBC25BDBF2E}"/>
              </a:ext>
            </a:extLst>
          </p:cNvPr>
          <p:cNvSpPr txBox="1">
            <a:spLocks/>
          </p:cNvSpPr>
          <p:nvPr/>
        </p:nvSpPr>
        <p:spPr>
          <a:xfrm>
            <a:off x="700411" y="5809893"/>
            <a:ext cx="6880035" cy="322663"/>
          </a:xfrm>
          <a:prstGeom prst="rect">
            <a:avLst/>
          </a:prstGeom>
        </p:spPr>
        <p:txBody>
          <a:bodyPr vert="horz" lIns="91440" tIns="45720" rIns="91440" bIns="45720" rtlCol="0">
            <a:noAutofit/>
          </a:bodyPr>
          <a:lstStyle>
            <a:lvl1pPr marL="0" indent="0"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None/>
              <a:defRPr sz="1800" kern="1200" cap="none" spc="200" baseline="0">
                <a:solidFill>
                  <a:schemeClr val="tx1"/>
                </a:solidFill>
                <a:latin typeface="Garamond" charset="0"/>
                <a:ea typeface="Garamond" charset="0"/>
                <a:cs typeface="Garamond" charset="0"/>
              </a:defRPr>
            </a:lvl1pPr>
            <a:lvl2pPr marL="457178" indent="0" algn="ctr" defTabSz="914354" rtl="0" eaLnBrk="1" latinLnBrk="0" hangingPunct="1">
              <a:lnSpc>
                <a:spcPct val="90000"/>
              </a:lnSpc>
              <a:spcBef>
                <a:spcPts val="200"/>
              </a:spcBef>
              <a:spcAft>
                <a:spcPts val="400"/>
              </a:spcAft>
              <a:buClr>
                <a:srgbClr val="00B0F0"/>
              </a:buClr>
              <a:buFont typeface="Calibri" pitchFamily="34" charset="0"/>
              <a:buNone/>
              <a:defRPr sz="2400" kern="1200">
                <a:solidFill>
                  <a:schemeClr val="bg2">
                    <a:lumMod val="25000"/>
                  </a:schemeClr>
                </a:solidFill>
                <a:latin typeface="Garamond" charset="0"/>
                <a:ea typeface="Garamond" charset="0"/>
                <a:cs typeface="Garamond" charset="0"/>
              </a:defRPr>
            </a:lvl2pPr>
            <a:lvl3pPr marL="914354" indent="0" algn="ctr" defTabSz="914354" rtl="0" eaLnBrk="1" latinLnBrk="0" hangingPunct="1">
              <a:lnSpc>
                <a:spcPct val="90000"/>
              </a:lnSpc>
              <a:spcBef>
                <a:spcPts val="200"/>
              </a:spcBef>
              <a:spcAft>
                <a:spcPts val="400"/>
              </a:spcAft>
              <a:buClr>
                <a:srgbClr val="00B0F0"/>
              </a:buClr>
              <a:buFont typeface="Calibri" pitchFamily="34" charset="0"/>
              <a:buNone/>
              <a:defRPr sz="2400" kern="1200">
                <a:solidFill>
                  <a:schemeClr val="bg2">
                    <a:lumMod val="25000"/>
                  </a:schemeClr>
                </a:solidFill>
                <a:latin typeface="Garamond" charset="0"/>
                <a:ea typeface="Garamond" charset="0"/>
                <a:cs typeface="Garamond" charset="0"/>
              </a:defRPr>
            </a:lvl3pPr>
            <a:lvl4pPr marL="1371532" indent="0" algn="ctr" defTabSz="914354" rtl="0" eaLnBrk="1" latinLnBrk="0" hangingPunct="1">
              <a:lnSpc>
                <a:spcPct val="90000"/>
              </a:lnSpc>
              <a:spcBef>
                <a:spcPts val="200"/>
              </a:spcBef>
              <a:spcAft>
                <a:spcPts val="400"/>
              </a:spcAft>
              <a:buClr>
                <a:srgbClr val="00B0F0"/>
              </a:buClr>
              <a:buFont typeface="Calibri" pitchFamily="34" charset="0"/>
              <a:buNone/>
              <a:defRPr sz="2000" kern="1200">
                <a:solidFill>
                  <a:schemeClr val="bg2">
                    <a:lumMod val="25000"/>
                  </a:schemeClr>
                </a:solidFill>
                <a:latin typeface="Garamond" charset="0"/>
                <a:ea typeface="Garamond" charset="0"/>
                <a:cs typeface="Garamond" charset="0"/>
              </a:defRPr>
            </a:lvl4pPr>
            <a:lvl5pPr marL="1828709" indent="0" algn="ctr" defTabSz="914354" rtl="0" eaLnBrk="1" latinLnBrk="0" hangingPunct="1">
              <a:lnSpc>
                <a:spcPct val="90000"/>
              </a:lnSpc>
              <a:spcBef>
                <a:spcPts val="200"/>
              </a:spcBef>
              <a:spcAft>
                <a:spcPts val="400"/>
              </a:spcAft>
              <a:buClr>
                <a:srgbClr val="00B0F0"/>
              </a:buClr>
              <a:buFont typeface="Calibri" pitchFamily="34" charset="0"/>
              <a:buNone/>
              <a:defRPr sz="2000" kern="1200">
                <a:solidFill>
                  <a:schemeClr val="bg2">
                    <a:lumMod val="25000"/>
                  </a:schemeClr>
                </a:solidFill>
                <a:latin typeface="Garamond" charset="0"/>
                <a:ea typeface="Garamond" charset="0"/>
                <a:cs typeface="Garamond" charset="0"/>
              </a:defRPr>
            </a:lvl5pPr>
            <a:lvl6pPr marL="2285886" indent="0" algn="ctr" defTabSz="914354"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062" indent="0" algn="ctr" defTabSz="914354"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240" indent="0" algn="ctr" defTabSz="914354"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418" indent="0" algn="ctr" defTabSz="914354"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50000"/>
              </a:lnSpc>
              <a:spcAft>
                <a:spcPts val="0"/>
              </a:spcAft>
            </a:pPr>
            <a:r>
              <a:rPr lang="en-US" sz="1600" dirty="0"/>
              <a:t>Principal Member of Technical Staff</a:t>
            </a:r>
          </a:p>
          <a:p>
            <a:pPr>
              <a:lnSpc>
                <a:spcPct val="50000"/>
              </a:lnSpc>
              <a:spcAft>
                <a:spcPts val="0"/>
              </a:spcAft>
            </a:pPr>
            <a:r>
              <a:rPr lang="en-US" sz="1600" dirty="0"/>
              <a:t>Quantitative Modeling &amp; Analysis Department</a:t>
            </a:r>
          </a:p>
          <a:p>
            <a:pPr>
              <a:lnSpc>
                <a:spcPct val="50000"/>
              </a:lnSpc>
              <a:spcAft>
                <a:spcPts val="0"/>
              </a:spcAft>
            </a:pPr>
            <a:r>
              <a:rPr lang="en-US" sz="1600" dirty="0"/>
              <a:t>Sandia National Laboratories, Livermore, CA</a:t>
            </a:r>
          </a:p>
        </p:txBody>
      </p:sp>
      <p:sp>
        <p:nvSpPr>
          <p:cNvPr id="5" name="TextBox 4">
            <a:extLst>
              <a:ext uri="{FF2B5EF4-FFF2-40B4-BE49-F238E27FC236}">
                <a16:creationId xmlns:a16="http://schemas.microsoft.com/office/drawing/2014/main" id="{97F261B1-9063-44FE-9229-C17949D2F65A}"/>
              </a:ext>
            </a:extLst>
          </p:cNvPr>
          <p:cNvSpPr txBox="1"/>
          <p:nvPr/>
        </p:nvSpPr>
        <p:spPr>
          <a:xfrm>
            <a:off x="7747279" y="5809893"/>
            <a:ext cx="2301073" cy="923330"/>
          </a:xfrm>
          <a:prstGeom prst="rect">
            <a:avLst/>
          </a:prstGeom>
          <a:noFill/>
        </p:spPr>
        <p:txBody>
          <a:bodyPr wrap="square" rtlCol="0">
            <a:spAutoFit/>
          </a:bodyPr>
          <a:lstStyle/>
          <a:p>
            <a:pPr algn="ctr"/>
            <a:r>
              <a:rPr lang="en-US" dirty="0"/>
              <a:t>AIAA SciTech 2021</a:t>
            </a:r>
          </a:p>
          <a:p>
            <a:pPr algn="ctr"/>
            <a:r>
              <a:rPr lang="en-US" dirty="0"/>
              <a:t>Jan. 20, 2021</a:t>
            </a:r>
          </a:p>
          <a:p>
            <a:pPr algn="ctr"/>
            <a:r>
              <a:rPr lang="en-US" dirty="0"/>
              <a:t>SAND2021-0425C</a:t>
            </a:r>
          </a:p>
        </p:txBody>
      </p:sp>
    </p:spTree>
    <p:extLst>
      <p:ext uri="{BB962C8B-B14F-4D97-AF65-F5344CB8AC3E}">
        <p14:creationId xmlns:p14="http://schemas.microsoft.com/office/powerpoint/2010/main" val="178905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F7363-D1E3-435A-ACF9-45DFF8C81C60}"/>
              </a:ext>
            </a:extLst>
          </p:cNvPr>
          <p:cNvSpPr>
            <a:spLocks noGrp="1"/>
          </p:cNvSpPr>
          <p:nvPr>
            <p:ph type="title"/>
          </p:nvPr>
        </p:nvSpPr>
        <p:spPr/>
        <p:txBody>
          <a:bodyPr/>
          <a:lstStyle/>
          <a:p>
            <a:r>
              <a:rPr lang="en-US" dirty="0"/>
              <a:t>Suggestions for Benchmarks &amp; ROM Evaluation Strategies</a:t>
            </a:r>
          </a:p>
        </p:txBody>
      </p:sp>
      <p:sp>
        <p:nvSpPr>
          <p:cNvPr id="4" name="Slide Number Placeholder 3">
            <a:extLst>
              <a:ext uri="{FF2B5EF4-FFF2-40B4-BE49-F238E27FC236}">
                <a16:creationId xmlns:a16="http://schemas.microsoft.com/office/drawing/2014/main" id="{53E8EFB3-AE0A-44C5-B18A-3A52D4539963}"/>
              </a:ext>
            </a:extLst>
          </p:cNvPr>
          <p:cNvSpPr>
            <a:spLocks noGrp="1"/>
          </p:cNvSpPr>
          <p:nvPr>
            <p:ph type="sldNum" sz="quarter" idx="12"/>
          </p:nvPr>
        </p:nvSpPr>
        <p:spPr/>
        <p:txBody>
          <a:bodyPr/>
          <a:lstStyle/>
          <a:p>
            <a:fld id="{6113E31D-E2AB-40D1-8B51-AFA5AFEF393A}" type="slidenum">
              <a:rPr lang="en-US" smtClean="0"/>
              <a:t>10</a:t>
            </a:fld>
            <a:endParaRPr lang="en-US" dirty="0"/>
          </a:p>
        </p:txBody>
      </p:sp>
      <p:sp>
        <p:nvSpPr>
          <p:cNvPr id="5" name="TextBox 4">
            <a:extLst>
              <a:ext uri="{FF2B5EF4-FFF2-40B4-BE49-F238E27FC236}">
                <a16:creationId xmlns:a16="http://schemas.microsoft.com/office/drawing/2014/main" id="{06D3EBBA-23C9-4C98-974D-B6092B639275}"/>
              </a:ext>
            </a:extLst>
          </p:cNvPr>
          <p:cNvSpPr txBox="1"/>
          <p:nvPr/>
        </p:nvSpPr>
        <p:spPr>
          <a:xfrm>
            <a:off x="484347" y="929997"/>
            <a:ext cx="11178917" cy="2246769"/>
          </a:xfrm>
          <a:prstGeom prst="rect">
            <a:avLst/>
          </a:prstGeom>
          <a:noFill/>
        </p:spPr>
        <p:txBody>
          <a:bodyPr wrap="square" rtlCol="0">
            <a:spAutoFit/>
          </a:bodyPr>
          <a:lstStyle/>
          <a:p>
            <a:r>
              <a:rPr lang="en-US" sz="2000" b="1" i="1" dirty="0">
                <a:solidFill>
                  <a:srgbClr val="0070C0"/>
                </a:solidFill>
              </a:rPr>
              <a:t>There should be benchmarks that go beyond simple 1D/2D toy problems.</a:t>
            </a:r>
          </a:p>
          <a:p>
            <a:pPr marL="285750" indent="-285750">
              <a:buFont typeface="Arial" panose="020B0604020202020204" pitchFamily="34" charset="0"/>
              <a:buChar char="•"/>
            </a:pPr>
            <a:endParaRPr lang="en-US" sz="400" dirty="0"/>
          </a:p>
          <a:p>
            <a:pPr marL="742950" lvl="1" indent="-285750">
              <a:buFont typeface="Wingdings" panose="05000000000000000000" pitchFamily="2" charset="2"/>
              <a:buChar char="Ø"/>
            </a:pPr>
            <a:r>
              <a:rPr lang="en-US" dirty="0"/>
              <a:t>How to “release”/formulate these is a challenge, as high-fidelity code is likely required. </a:t>
            </a:r>
          </a:p>
          <a:p>
            <a:pPr marL="742950" lvl="1" indent="-285750">
              <a:buFont typeface="Wingdings" panose="05000000000000000000" pitchFamily="2" charset="2"/>
              <a:buChar char="Ø"/>
            </a:pPr>
            <a:endParaRPr lang="en-US" sz="400" dirty="0"/>
          </a:p>
          <a:p>
            <a:pPr marL="742950" lvl="1" indent="-285750">
              <a:buFont typeface="Wingdings" panose="05000000000000000000" pitchFamily="2" charset="2"/>
              <a:buChar char="Ø"/>
            </a:pPr>
            <a:r>
              <a:rPr lang="en-US" dirty="0"/>
              <a:t>Software like </a:t>
            </a:r>
            <a:r>
              <a:rPr lang="en-US" dirty="0" err="1"/>
              <a:t>Pressio</a:t>
            </a:r>
            <a:r>
              <a:rPr lang="en-US" dirty="0"/>
              <a:t> can help bridge the gap between ROM and application developers and give ROM developers access to more realistic problems to test their methods.</a:t>
            </a:r>
          </a:p>
          <a:p>
            <a:pPr marL="742950" lvl="1" indent="-285750">
              <a:buFont typeface="Wingdings" panose="05000000000000000000" pitchFamily="2" charset="2"/>
              <a:buChar char="Ø"/>
            </a:pPr>
            <a:endParaRPr lang="en-US" sz="400" dirty="0"/>
          </a:p>
          <a:p>
            <a:pPr marL="742950" lvl="1" indent="-285750">
              <a:buFont typeface="Wingdings" panose="05000000000000000000" pitchFamily="2" charset="2"/>
              <a:buChar char="Ø"/>
            </a:pPr>
            <a:r>
              <a:rPr lang="en-US" dirty="0"/>
              <a:t>Publishing problem formulations/datasets may help researchers set up more realistic tests in their own codes (“bake-of” problems or “model </a:t>
            </a:r>
            <a:r>
              <a:rPr lang="en-US" dirty="0" err="1"/>
              <a:t>intercomparison</a:t>
            </a:r>
            <a:r>
              <a:rPr lang="en-US"/>
              <a:t>” problems).  </a:t>
            </a:r>
            <a:endParaRPr lang="en-US" dirty="0"/>
          </a:p>
          <a:p>
            <a:pPr marL="742950" lvl="1" indent="-285750">
              <a:buFont typeface="Arial" panose="020B0604020202020204" pitchFamily="34" charset="0"/>
              <a:buChar char="•"/>
            </a:pPr>
            <a:endParaRPr lang="en-US" dirty="0"/>
          </a:p>
        </p:txBody>
      </p:sp>
      <p:sp>
        <p:nvSpPr>
          <p:cNvPr id="3" name="Rectangle 2">
            <a:extLst>
              <a:ext uri="{FF2B5EF4-FFF2-40B4-BE49-F238E27FC236}">
                <a16:creationId xmlns:a16="http://schemas.microsoft.com/office/drawing/2014/main" id="{FCFD510B-F70F-4DD0-960B-4F7033A08075}"/>
              </a:ext>
            </a:extLst>
          </p:cNvPr>
          <p:cNvSpPr/>
          <p:nvPr/>
        </p:nvSpPr>
        <p:spPr>
          <a:xfrm>
            <a:off x="484347" y="3965427"/>
            <a:ext cx="11388615" cy="1631216"/>
          </a:xfrm>
          <a:prstGeom prst="rect">
            <a:avLst/>
          </a:prstGeom>
        </p:spPr>
        <p:txBody>
          <a:bodyPr wrap="square">
            <a:spAutoFit/>
          </a:bodyPr>
          <a:lstStyle/>
          <a:p>
            <a:r>
              <a:rPr lang="en-US" sz="2000" b="1" i="1" dirty="0">
                <a:solidFill>
                  <a:srgbClr val="0070C0"/>
                </a:solidFill>
              </a:rPr>
              <a:t>In evaluating ROMs, one needs to carefully design relevant QOIs/metrics of success.</a:t>
            </a:r>
          </a:p>
          <a:p>
            <a:pPr marL="285750" indent="-285750">
              <a:buFont typeface="Arial" panose="020B0604020202020204" pitchFamily="34" charset="0"/>
              <a:buChar char="•"/>
            </a:pPr>
            <a:endParaRPr lang="en-US" sz="400" dirty="0"/>
          </a:p>
          <a:p>
            <a:pPr marL="742950" lvl="1" indent="-285750">
              <a:buFont typeface="Wingdings" panose="05000000000000000000" pitchFamily="2" charset="2"/>
              <a:buChar char="Ø"/>
            </a:pPr>
            <a:r>
              <a:rPr lang="en-US" dirty="0"/>
              <a:t>Very application specific – e.g., for compressible flow ROM, analysts care about pressure PSD, not entire solution field.</a:t>
            </a:r>
          </a:p>
          <a:p>
            <a:pPr marL="742950" lvl="1" indent="-285750">
              <a:buFont typeface="Wingdings" panose="05000000000000000000" pitchFamily="2" charset="2"/>
              <a:buChar char="Ø"/>
            </a:pPr>
            <a:endParaRPr lang="en-US" sz="400" dirty="0"/>
          </a:p>
          <a:p>
            <a:pPr marL="742950" lvl="1" indent="-285750">
              <a:buFont typeface="Wingdings" panose="05000000000000000000" pitchFamily="2" charset="2"/>
              <a:buChar char="Ø"/>
            </a:pPr>
            <a:r>
              <a:rPr lang="en-US" dirty="0"/>
              <a:t>While ROMs cannot be expected to reproduce the entire solution field to a specified tolerance for an arbitrarily complex predictive problem, there </a:t>
            </a:r>
            <a:r>
              <a:rPr lang="en-US" i="1" dirty="0"/>
              <a:t>is</a:t>
            </a:r>
            <a:r>
              <a:rPr lang="en-US" dirty="0"/>
              <a:t> some hope of a ROM reproducing some relevant QOI.</a:t>
            </a:r>
          </a:p>
        </p:txBody>
      </p:sp>
      <p:sp>
        <p:nvSpPr>
          <p:cNvPr id="6" name="TextBox 5">
            <a:extLst>
              <a:ext uri="{FF2B5EF4-FFF2-40B4-BE49-F238E27FC236}">
                <a16:creationId xmlns:a16="http://schemas.microsoft.com/office/drawing/2014/main" id="{251CAE5D-B7F2-4069-A8CE-B4FD33B34F42}"/>
              </a:ext>
            </a:extLst>
          </p:cNvPr>
          <p:cNvSpPr txBox="1"/>
          <p:nvPr/>
        </p:nvSpPr>
        <p:spPr>
          <a:xfrm>
            <a:off x="1063689" y="5845505"/>
            <a:ext cx="9116009" cy="646331"/>
          </a:xfrm>
          <a:prstGeom prst="rect">
            <a:avLst/>
          </a:prstGeom>
          <a:solidFill>
            <a:schemeClr val="accent6">
              <a:lumMod val="20000"/>
              <a:lumOff val="80000"/>
            </a:schemeClr>
          </a:solidFill>
        </p:spPr>
        <p:txBody>
          <a:bodyPr wrap="square" rtlCol="0">
            <a:spAutoFit/>
          </a:bodyPr>
          <a:lstStyle/>
          <a:p>
            <a:pPr algn="ctr"/>
            <a:r>
              <a:rPr lang="en-US" dirty="0"/>
              <a:t>Applying ROM to more </a:t>
            </a:r>
            <a:r>
              <a:rPr lang="en-US" b="1" dirty="0"/>
              <a:t>realistic</a:t>
            </a:r>
            <a:r>
              <a:rPr lang="en-US" dirty="0"/>
              <a:t> problems using appropriate </a:t>
            </a:r>
            <a:r>
              <a:rPr lang="en-US" b="1" dirty="0"/>
              <a:t>QOIs/metrics </a:t>
            </a:r>
            <a:r>
              <a:rPr lang="en-US" dirty="0"/>
              <a:t>will tell us how </a:t>
            </a:r>
            <a:r>
              <a:rPr lang="en-US" b="1" dirty="0"/>
              <a:t>viable</a:t>
            </a:r>
            <a:r>
              <a:rPr lang="en-US" dirty="0"/>
              <a:t> ROMs can be beyond the space of “toy” problems.  </a:t>
            </a:r>
          </a:p>
        </p:txBody>
      </p:sp>
      <p:sp>
        <p:nvSpPr>
          <p:cNvPr id="7" name="Rectangle 6">
            <a:extLst>
              <a:ext uri="{FF2B5EF4-FFF2-40B4-BE49-F238E27FC236}">
                <a16:creationId xmlns:a16="http://schemas.microsoft.com/office/drawing/2014/main" id="{F8B9DD89-29C0-4D48-B0E4-9C0BF5F55055}"/>
              </a:ext>
            </a:extLst>
          </p:cNvPr>
          <p:cNvSpPr/>
          <p:nvPr/>
        </p:nvSpPr>
        <p:spPr>
          <a:xfrm>
            <a:off x="484348" y="2977901"/>
            <a:ext cx="8659653" cy="738664"/>
          </a:xfrm>
          <a:prstGeom prst="rect">
            <a:avLst/>
          </a:prstGeom>
        </p:spPr>
        <p:txBody>
          <a:bodyPr wrap="square">
            <a:spAutoFit/>
          </a:bodyPr>
          <a:lstStyle/>
          <a:p>
            <a:r>
              <a:rPr lang="en-US" sz="2000" b="1" i="1" dirty="0">
                <a:solidFill>
                  <a:srgbClr val="0070C0"/>
                </a:solidFill>
              </a:rPr>
              <a:t>It’s important to evaluate ROMs in the predictive regime.</a:t>
            </a:r>
          </a:p>
          <a:p>
            <a:endParaRPr lang="en-US" sz="400" b="1" i="1" dirty="0">
              <a:solidFill>
                <a:srgbClr val="0070C0"/>
              </a:solidFill>
            </a:endParaRPr>
          </a:p>
          <a:p>
            <a:pPr marL="742950" lvl="1" indent="-285750">
              <a:buFont typeface="Wingdings" panose="05000000000000000000" pitchFamily="2" charset="2"/>
              <a:buChar char="Ø"/>
            </a:pPr>
            <a:r>
              <a:rPr lang="en-US" dirty="0"/>
              <a:t>Many researchers/authors never make it past reproductive regime.</a:t>
            </a:r>
          </a:p>
        </p:txBody>
      </p:sp>
    </p:spTree>
    <p:extLst>
      <p:ext uri="{BB962C8B-B14F-4D97-AF65-F5344CB8AC3E}">
        <p14:creationId xmlns:p14="http://schemas.microsoft.com/office/powerpoint/2010/main" val="141541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3">
            <a:extLst>
              <a:ext uri="{FF2B5EF4-FFF2-40B4-BE49-F238E27FC236}">
                <a16:creationId xmlns:a16="http://schemas.microsoft.com/office/drawing/2014/main" id="{4968D907-81CA-439C-8AAE-1B293CD0BB15}"/>
              </a:ext>
            </a:extLst>
          </p:cNvPr>
          <p:cNvSpPr>
            <a:spLocks noGrp="1"/>
          </p:cNvSpPr>
          <p:nvPr>
            <p:ph type="sldNum" sz="quarter" idx="12"/>
          </p:nvPr>
        </p:nvSpPr>
        <p:spPr>
          <a:xfrm>
            <a:off x="64951" y="437652"/>
            <a:ext cx="419397" cy="365125"/>
          </a:xfrm>
        </p:spPr>
        <p:txBody>
          <a:bodyPr/>
          <a:lstStyle/>
          <a:p>
            <a:fld id="{6113E31D-E2AB-40D1-8B51-AFA5AFEF393A}" type="slidenum">
              <a:rPr lang="en-US" smtClean="0"/>
              <a:t>11</a:t>
            </a:fld>
            <a:endParaRPr lang="en-US" dirty="0"/>
          </a:p>
        </p:txBody>
      </p:sp>
      <p:grpSp>
        <p:nvGrpSpPr>
          <p:cNvPr id="3" name="Group 2">
            <a:extLst>
              <a:ext uri="{FF2B5EF4-FFF2-40B4-BE49-F238E27FC236}">
                <a16:creationId xmlns:a16="http://schemas.microsoft.com/office/drawing/2014/main" id="{FDE6D364-E135-444F-83BE-67518F140310}"/>
              </a:ext>
            </a:extLst>
          </p:cNvPr>
          <p:cNvGrpSpPr/>
          <p:nvPr/>
        </p:nvGrpSpPr>
        <p:grpSpPr>
          <a:xfrm>
            <a:off x="802155" y="1517087"/>
            <a:ext cx="10525239" cy="1242489"/>
            <a:chOff x="941247" y="1881457"/>
            <a:chExt cx="10525239" cy="1242489"/>
          </a:xfrm>
        </p:grpSpPr>
        <p:grpSp>
          <p:nvGrpSpPr>
            <p:cNvPr id="45" name="Group 44">
              <a:extLst>
                <a:ext uri="{FF2B5EF4-FFF2-40B4-BE49-F238E27FC236}">
                  <a16:creationId xmlns:a16="http://schemas.microsoft.com/office/drawing/2014/main" id="{D8FEF774-D1B7-4F32-BA11-962C8063EFAC}"/>
                </a:ext>
              </a:extLst>
            </p:cNvPr>
            <p:cNvGrpSpPr/>
            <p:nvPr/>
          </p:nvGrpSpPr>
          <p:grpSpPr>
            <a:xfrm>
              <a:off x="6689235" y="1887010"/>
              <a:ext cx="1080785" cy="1236936"/>
              <a:chOff x="5272719" y="4835786"/>
              <a:chExt cx="1080785" cy="1236936"/>
            </a:xfrm>
          </p:grpSpPr>
          <p:pic>
            <p:nvPicPr>
              <p:cNvPr id="2056" name="Picture 8" descr="https://prod-ng.sandia.gov/trusted_badge/960706.JPG">
                <a:extLst>
                  <a:ext uri="{FF2B5EF4-FFF2-40B4-BE49-F238E27FC236}">
                    <a16:creationId xmlns:a16="http://schemas.microsoft.com/office/drawing/2014/main" id="{DAEECABF-02B4-4A29-98DC-E7308F35894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598" y="4835786"/>
                <a:ext cx="1005840" cy="1005840"/>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423C074C-BEFE-4DB7-8A62-8D24CF95281B}"/>
                  </a:ext>
                </a:extLst>
              </p:cNvPr>
              <p:cNvSpPr txBox="1"/>
              <p:nvPr/>
            </p:nvSpPr>
            <p:spPr>
              <a:xfrm>
                <a:off x="5272719" y="5841890"/>
                <a:ext cx="1080785" cy="230832"/>
              </a:xfrm>
              <a:prstGeom prst="rect">
                <a:avLst/>
              </a:prstGeom>
              <a:noFill/>
            </p:spPr>
            <p:txBody>
              <a:bodyPr wrap="square" rtlCol="0">
                <a:spAutoFit/>
              </a:bodyPr>
              <a:lstStyle/>
              <a:p>
                <a:pPr algn="ctr"/>
                <a:r>
                  <a:rPr lang="en-US" sz="900" dirty="0">
                    <a:latin typeface="Gill Sans MT" panose="020B0502020104020203" pitchFamily="34" charset="0"/>
                  </a:rPr>
                  <a:t>David Ching</a:t>
                </a:r>
              </a:p>
            </p:txBody>
          </p:sp>
        </p:grpSp>
        <p:grpSp>
          <p:nvGrpSpPr>
            <p:cNvPr id="41" name="Group 40">
              <a:extLst>
                <a:ext uri="{FF2B5EF4-FFF2-40B4-BE49-F238E27FC236}">
                  <a16:creationId xmlns:a16="http://schemas.microsoft.com/office/drawing/2014/main" id="{3B8BF87A-8FA2-4005-A606-2FDDFA9916FD}"/>
                </a:ext>
              </a:extLst>
            </p:cNvPr>
            <p:cNvGrpSpPr/>
            <p:nvPr/>
          </p:nvGrpSpPr>
          <p:grpSpPr>
            <a:xfrm>
              <a:off x="941247" y="1881457"/>
              <a:ext cx="1080785" cy="1236936"/>
              <a:chOff x="2964910" y="4835786"/>
              <a:chExt cx="1080785" cy="1236936"/>
            </a:xfrm>
          </p:grpSpPr>
          <p:pic>
            <p:nvPicPr>
              <p:cNvPr id="2054" name="Picture 6" descr="https://prod-ng.sandia.gov/trusted_badge/858265.JPG">
                <a:extLst>
                  <a:ext uri="{FF2B5EF4-FFF2-40B4-BE49-F238E27FC236}">
                    <a16:creationId xmlns:a16="http://schemas.microsoft.com/office/drawing/2014/main" id="{A9F9CDF0-459A-4093-89BE-2404D3F6D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5800" y="4835786"/>
                <a:ext cx="1005840" cy="1005840"/>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1C8AE3DC-6318-488F-9CF2-FE8CB2F23ED2}"/>
                  </a:ext>
                </a:extLst>
              </p:cNvPr>
              <p:cNvSpPr txBox="1"/>
              <p:nvPr/>
            </p:nvSpPr>
            <p:spPr>
              <a:xfrm>
                <a:off x="2964910" y="5841890"/>
                <a:ext cx="1080785" cy="230832"/>
              </a:xfrm>
              <a:prstGeom prst="rect">
                <a:avLst/>
              </a:prstGeom>
              <a:noFill/>
            </p:spPr>
            <p:txBody>
              <a:bodyPr wrap="square" rtlCol="0">
                <a:spAutoFit/>
              </a:bodyPr>
              <a:lstStyle/>
              <a:p>
                <a:pPr algn="ctr"/>
                <a:r>
                  <a:rPr lang="en-US" sz="900" dirty="0">
                    <a:latin typeface="Gill Sans MT" panose="020B0502020104020203" pitchFamily="34" charset="0"/>
                  </a:rPr>
                  <a:t>Marco Arienti</a:t>
                </a:r>
              </a:p>
            </p:txBody>
          </p:sp>
        </p:grpSp>
        <p:grpSp>
          <p:nvGrpSpPr>
            <p:cNvPr id="2048" name="Group 2047">
              <a:extLst>
                <a:ext uri="{FF2B5EF4-FFF2-40B4-BE49-F238E27FC236}">
                  <a16:creationId xmlns:a16="http://schemas.microsoft.com/office/drawing/2014/main" id="{BAB28AF5-F625-4D37-B324-7159DE1158AF}"/>
                </a:ext>
              </a:extLst>
            </p:cNvPr>
            <p:cNvGrpSpPr/>
            <p:nvPr/>
          </p:nvGrpSpPr>
          <p:grpSpPr>
            <a:xfrm>
              <a:off x="8537468" y="1881457"/>
              <a:ext cx="1080785" cy="1236936"/>
              <a:chOff x="6392380" y="4835786"/>
              <a:chExt cx="1080785" cy="1236936"/>
            </a:xfrm>
          </p:grpSpPr>
          <p:pic>
            <p:nvPicPr>
              <p:cNvPr id="17" name="Picture 16">
                <a:extLst>
                  <a:ext uri="{FF2B5EF4-FFF2-40B4-BE49-F238E27FC236}">
                    <a16:creationId xmlns:a16="http://schemas.microsoft.com/office/drawing/2014/main" id="{E7B8D798-6630-9F41-AFD6-AF99D264F0CD}"/>
                  </a:ext>
                </a:extLst>
              </p:cNvPr>
              <p:cNvPicPr>
                <a:picLocks/>
              </p:cNvPicPr>
              <p:nvPr/>
            </p:nvPicPr>
            <p:blipFill>
              <a:blip r:embed="rId5"/>
              <a:stretch>
                <a:fillRect/>
              </a:stretch>
            </p:blipFill>
            <p:spPr>
              <a:xfrm>
                <a:off x="6444497" y="4835786"/>
                <a:ext cx="1005840" cy="1005840"/>
              </a:xfrm>
              <a:prstGeom prst="rect">
                <a:avLst/>
              </a:prstGeom>
              <a:ln w="38100">
                <a:solidFill>
                  <a:schemeClr val="accent5"/>
                </a:solidFill>
              </a:ln>
            </p:spPr>
          </p:pic>
          <p:sp>
            <p:nvSpPr>
              <p:cNvPr id="75" name="TextBox 74">
                <a:extLst>
                  <a:ext uri="{FF2B5EF4-FFF2-40B4-BE49-F238E27FC236}">
                    <a16:creationId xmlns:a16="http://schemas.microsoft.com/office/drawing/2014/main" id="{71262BB6-4CEB-4010-926C-30686DE347BE}"/>
                  </a:ext>
                </a:extLst>
              </p:cNvPr>
              <p:cNvSpPr txBox="1"/>
              <p:nvPr/>
            </p:nvSpPr>
            <p:spPr>
              <a:xfrm>
                <a:off x="6392380" y="5841890"/>
                <a:ext cx="1080785" cy="230832"/>
              </a:xfrm>
              <a:prstGeom prst="rect">
                <a:avLst/>
              </a:prstGeom>
              <a:noFill/>
            </p:spPr>
            <p:txBody>
              <a:bodyPr wrap="square" rtlCol="0">
                <a:spAutoFit/>
              </a:bodyPr>
              <a:lstStyle/>
              <a:p>
                <a:pPr algn="ctr"/>
                <a:r>
                  <a:rPr lang="en-US" sz="900" dirty="0">
                    <a:latin typeface="Gill Sans MT" panose="020B0502020104020203" pitchFamily="34" charset="0"/>
                  </a:rPr>
                  <a:t>Jeff Fike</a:t>
                </a:r>
              </a:p>
            </p:txBody>
          </p:sp>
        </p:grpSp>
        <p:grpSp>
          <p:nvGrpSpPr>
            <p:cNvPr id="37" name="Group 36">
              <a:extLst>
                <a:ext uri="{FF2B5EF4-FFF2-40B4-BE49-F238E27FC236}">
                  <a16:creationId xmlns:a16="http://schemas.microsoft.com/office/drawing/2014/main" id="{0A7340FB-F955-49DA-B76D-AA8E0D608CBB}"/>
                </a:ext>
              </a:extLst>
            </p:cNvPr>
            <p:cNvGrpSpPr/>
            <p:nvPr/>
          </p:nvGrpSpPr>
          <p:grpSpPr>
            <a:xfrm>
              <a:off x="4793191" y="1886878"/>
              <a:ext cx="1080785" cy="1236672"/>
              <a:chOff x="2964910" y="3061671"/>
              <a:chExt cx="1080785" cy="1236672"/>
            </a:xfrm>
          </p:grpSpPr>
          <p:pic>
            <p:nvPicPr>
              <p:cNvPr id="2052" name="Picture 4" descr="https://prod-ng.sandia.gov/trusted_badge/883910.JPG">
                <a:extLst>
                  <a:ext uri="{FF2B5EF4-FFF2-40B4-BE49-F238E27FC236}">
                    <a16:creationId xmlns:a16="http://schemas.microsoft.com/office/drawing/2014/main" id="{251A2900-15F6-4D4D-8C69-718390417CA9}"/>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5800" y="3061671"/>
                <a:ext cx="1005840" cy="1005840"/>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D72E7EB1-61E0-42F5-9783-37EE439948F9}"/>
                  </a:ext>
                </a:extLst>
              </p:cNvPr>
              <p:cNvSpPr txBox="1"/>
              <p:nvPr/>
            </p:nvSpPr>
            <p:spPr>
              <a:xfrm>
                <a:off x="2964910" y="4067511"/>
                <a:ext cx="1080785" cy="230832"/>
              </a:xfrm>
              <a:prstGeom prst="rect">
                <a:avLst/>
              </a:prstGeom>
              <a:noFill/>
            </p:spPr>
            <p:txBody>
              <a:bodyPr wrap="square" rtlCol="0">
                <a:spAutoFit/>
              </a:bodyPr>
              <a:lstStyle/>
              <a:p>
                <a:pPr algn="ctr"/>
                <a:r>
                  <a:rPr lang="en-US" sz="900" dirty="0">
                    <a:latin typeface="Gill Sans MT" panose="020B0502020104020203" pitchFamily="34" charset="0"/>
                  </a:rPr>
                  <a:t>Victor Brunini</a:t>
                </a:r>
              </a:p>
            </p:txBody>
          </p:sp>
        </p:grpSp>
        <p:grpSp>
          <p:nvGrpSpPr>
            <p:cNvPr id="38" name="Group 37">
              <a:extLst>
                <a:ext uri="{FF2B5EF4-FFF2-40B4-BE49-F238E27FC236}">
                  <a16:creationId xmlns:a16="http://schemas.microsoft.com/office/drawing/2014/main" id="{C24FECC3-34D2-45DB-BB80-707B914E4AB0}"/>
                </a:ext>
              </a:extLst>
            </p:cNvPr>
            <p:cNvGrpSpPr/>
            <p:nvPr/>
          </p:nvGrpSpPr>
          <p:grpSpPr>
            <a:xfrm>
              <a:off x="2900825" y="1884447"/>
              <a:ext cx="1080785" cy="1233946"/>
              <a:chOff x="953084" y="3061671"/>
              <a:chExt cx="1080785" cy="1233946"/>
            </a:xfrm>
          </p:grpSpPr>
          <p:pic>
            <p:nvPicPr>
              <p:cNvPr id="55" name="Picture 20" descr="http://www.sandia.gov/%7Epblonig/_assets/images/patrick.jpg">
                <a:extLst>
                  <a:ext uri="{FF2B5EF4-FFF2-40B4-BE49-F238E27FC236}">
                    <a16:creationId xmlns:a16="http://schemas.microsoft.com/office/drawing/2014/main" id="{BF6822C6-3A64-9C43-A0DC-A5F5C15D23FB}"/>
                  </a:ext>
                </a:extLst>
              </p:cNvPr>
              <p:cNvPicPr>
                <a:picLocks noChangeArrowheads="1"/>
              </p:cNvPicPr>
              <p:nvPr/>
            </p:nvPicPr>
            <p:blipFill rotWithShape="1">
              <a:blip r:embed="rId7">
                <a:extLst>
                  <a:ext uri="{28A0092B-C50C-407E-A947-70E740481C1C}">
                    <a14:useLocalDpi xmlns:a14="http://schemas.microsoft.com/office/drawing/2010/main" val="0"/>
                  </a:ext>
                </a:extLst>
              </a:blip>
              <a:srcRect l="16506" t="2155" r="9380" b="23678"/>
              <a:stretch/>
            </p:blipFill>
            <p:spPr bwMode="auto">
              <a:xfrm>
                <a:off x="958497" y="3061671"/>
                <a:ext cx="1005840" cy="1005840"/>
              </a:xfrm>
              <a:prstGeom prst="rect">
                <a:avLst/>
              </a:prstGeom>
              <a:noFill/>
              <a:ln w="38100">
                <a:solidFill>
                  <a:schemeClr val="accent1">
                    <a:lumMod val="75000"/>
                  </a:schemeClr>
                </a:solidFill>
              </a:ln>
              <a:effectLst>
                <a:glow rad="228600">
                  <a:schemeClr val="tx2">
                    <a:alpha val="40000"/>
                  </a:schemeClr>
                </a:glow>
              </a:effectLst>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646E4F8D-5DE1-4644-8A19-C9BA2E2994C2}"/>
                  </a:ext>
                </a:extLst>
              </p:cNvPr>
              <p:cNvSpPr txBox="1"/>
              <p:nvPr/>
            </p:nvSpPr>
            <p:spPr>
              <a:xfrm>
                <a:off x="953084" y="4064785"/>
                <a:ext cx="1080785" cy="230832"/>
              </a:xfrm>
              <a:prstGeom prst="rect">
                <a:avLst/>
              </a:prstGeom>
              <a:noFill/>
            </p:spPr>
            <p:txBody>
              <a:bodyPr wrap="square" rtlCol="0">
                <a:spAutoFit/>
              </a:bodyPr>
              <a:lstStyle/>
              <a:p>
                <a:pPr algn="ctr"/>
                <a:r>
                  <a:rPr lang="en-US" sz="900" dirty="0">
                    <a:latin typeface="Gill Sans MT" panose="020B0502020104020203" pitchFamily="34" charset="0"/>
                  </a:rPr>
                  <a:t>Patrick Blonigan</a:t>
                </a:r>
              </a:p>
            </p:txBody>
          </p:sp>
        </p:grpSp>
        <p:grpSp>
          <p:nvGrpSpPr>
            <p:cNvPr id="26" name="Group 25">
              <a:extLst>
                <a:ext uri="{FF2B5EF4-FFF2-40B4-BE49-F238E27FC236}">
                  <a16:creationId xmlns:a16="http://schemas.microsoft.com/office/drawing/2014/main" id="{A744387C-075F-4303-B7BF-7BEA0879014E}"/>
                </a:ext>
              </a:extLst>
            </p:cNvPr>
            <p:cNvGrpSpPr/>
            <p:nvPr/>
          </p:nvGrpSpPr>
          <p:grpSpPr>
            <a:xfrm>
              <a:off x="10385701" y="1881457"/>
              <a:ext cx="1080785" cy="1223373"/>
              <a:chOff x="4127554" y="1387064"/>
              <a:chExt cx="1080785" cy="1223373"/>
            </a:xfrm>
          </p:grpSpPr>
          <p:pic>
            <p:nvPicPr>
              <p:cNvPr id="3088" name="Picture 16" descr="Avatar">
                <a:extLst>
                  <a:ext uri="{FF2B5EF4-FFF2-40B4-BE49-F238E27FC236}">
                    <a16:creationId xmlns:a16="http://schemas.microsoft.com/office/drawing/2014/main" id="{A319A49E-E77D-E247-B993-34F3E3A5E541}"/>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8699" y="1387064"/>
                <a:ext cx="1005840" cy="1005840"/>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FD709E3-A717-4372-9409-4C18CD3F822E}"/>
                  </a:ext>
                </a:extLst>
              </p:cNvPr>
              <p:cNvSpPr txBox="1"/>
              <p:nvPr/>
            </p:nvSpPr>
            <p:spPr>
              <a:xfrm>
                <a:off x="4127554" y="2379605"/>
                <a:ext cx="1080785" cy="230832"/>
              </a:xfrm>
              <a:prstGeom prst="rect">
                <a:avLst/>
              </a:prstGeom>
              <a:noFill/>
            </p:spPr>
            <p:txBody>
              <a:bodyPr wrap="square" rtlCol="0">
                <a:spAutoFit/>
              </a:bodyPr>
              <a:lstStyle/>
              <a:p>
                <a:pPr algn="ctr"/>
                <a:r>
                  <a:rPr lang="en-US" sz="900" dirty="0">
                    <a:latin typeface="Gill Sans MT" panose="020B0502020104020203" pitchFamily="34" charset="0"/>
                  </a:rPr>
                  <a:t>Chi Hoang</a:t>
                </a:r>
              </a:p>
            </p:txBody>
          </p:sp>
        </p:grpSp>
      </p:grpSp>
      <p:grpSp>
        <p:nvGrpSpPr>
          <p:cNvPr id="8" name="Group 7">
            <a:extLst>
              <a:ext uri="{FF2B5EF4-FFF2-40B4-BE49-F238E27FC236}">
                <a16:creationId xmlns:a16="http://schemas.microsoft.com/office/drawing/2014/main" id="{275D5986-1088-CB40-8086-EB21511E0896}"/>
              </a:ext>
            </a:extLst>
          </p:cNvPr>
          <p:cNvGrpSpPr/>
          <p:nvPr/>
        </p:nvGrpSpPr>
        <p:grpSpPr>
          <a:xfrm>
            <a:off x="882640" y="5095934"/>
            <a:ext cx="10473388" cy="1249894"/>
            <a:chOff x="1047770" y="5526672"/>
            <a:chExt cx="10473388" cy="1249894"/>
          </a:xfrm>
        </p:grpSpPr>
        <p:grpSp>
          <p:nvGrpSpPr>
            <p:cNvPr id="30" name="Group 29">
              <a:extLst>
                <a:ext uri="{FF2B5EF4-FFF2-40B4-BE49-F238E27FC236}">
                  <a16:creationId xmlns:a16="http://schemas.microsoft.com/office/drawing/2014/main" id="{4A846954-60C1-436C-A40D-592A85F9AA89}"/>
                </a:ext>
              </a:extLst>
            </p:cNvPr>
            <p:cNvGrpSpPr/>
            <p:nvPr/>
          </p:nvGrpSpPr>
          <p:grpSpPr>
            <a:xfrm>
              <a:off x="1047770" y="5530017"/>
              <a:ext cx="1085917" cy="1236936"/>
              <a:chOff x="9873196" y="4835786"/>
              <a:chExt cx="1085917" cy="1236936"/>
            </a:xfrm>
          </p:grpSpPr>
          <p:pic>
            <p:nvPicPr>
              <p:cNvPr id="15" name="Picture 14">
                <a:extLst>
                  <a:ext uri="{FF2B5EF4-FFF2-40B4-BE49-F238E27FC236}">
                    <a16:creationId xmlns:a16="http://schemas.microsoft.com/office/drawing/2014/main" id="{B02F9C4C-8FDD-9244-9504-30C4EA08B6A9}"/>
                  </a:ext>
                </a:extLst>
              </p:cNvPr>
              <p:cNvPicPr>
                <a:picLocks/>
              </p:cNvPicPr>
              <p:nvPr/>
            </p:nvPicPr>
            <p:blipFill>
              <a:blip r:embed="rId9"/>
              <a:stretch>
                <a:fillRect/>
              </a:stretch>
            </p:blipFill>
            <p:spPr>
              <a:xfrm>
                <a:off x="9873196" y="4835786"/>
                <a:ext cx="1005840" cy="1005840"/>
              </a:xfrm>
              <a:prstGeom prst="rect">
                <a:avLst/>
              </a:prstGeom>
              <a:ln w="38100">
                <a:solidFill>
                  <a:schemeClr val="accent1">
                    <a:lumMod val="75000"/>
                  </a:schemeClr>
                </a:solidFill>
              </a:ln>
              <a:effectLst/>
            </p:spPr>
          </p:pic>
          <p:sp>
            <p:nvSpPr>
              <p:cNvPr id="78" name="TextBox 77">
                <a:extLst>
                  <a:ext uri="{FF2B5EF4-FFF2-40B4-BE49-F238E27FC236}">
                    <a16:creationId xmlns:a16="http://schemas.microsoft.com/office/drawing/2014/main" id="{3BCB5B02-B63C-4782-B073-01914F526B35}"/>
                  </a:ext>
                </a:extLst>
              </p:cNvPr>
              <p:cNvSpPr txBox="1"/>
              <p:nvPr/>
            </p:nvSpPr>
            <p:spPr>
              <a:xfrm>
                <a:off x="9878328" y="5841890"/>
                <a:ext cx="1080785" cy="230832"/>
              </a:xfrm>
              <a:prstGeom prst="rect">
                <a:avLst/>
              </a:prstGeom>
              <a:noFill/>
            </p:spPr>
            <p:txBody>
              <a:bodyPr wrap="square" rtlCol="0">
                <a:spAutoFit/>
              </a:bodyPr>
              <a:lstStyle/>
              <a:p>
                <a:pPr algn="ctr"/>
                <a:r>
                  <a:rPr lang="en-US" sz="900" dirty="0">
                    <a:latin typeface="Gill Sans MT" panose="020B0502020104020203" pitchFamily="34" charset="0"/>
                  </a:rPr>
                  <a:t>Jaideep Ray</a:t>
                </a:r>
              </a:p>
            </p:txBody>
          </p:sp>
        </p:grpSp>
        <p:grpSp>
          <p:nvGrpSpPr>
            <p:cNvPr id="40" name="Group 39">
              <a:extLst>
                <a:ext uri="{FF2B5EF4-FFF2-40B4-BE49-F238E27FC236}">
                  <a16:creationId xmlns:a16="http://schemas.microsoft.com/office/drawing/2014/main" id="{25EF7115-C766-4706-9E84-03783C50E786}"/>
                </a:ext>
              </a:extLst>
            </p:cNvPr>
            <p:cNvGrpSpPr/>
            <p:nvPr/>
          </p:nvGrpSpPr>
          <p:grpSpPr>
            <a:xfrm>
              <a:off x="6716558" y="5526672"/>
              <a:ext cx="1080785" cy="1238203"/>
              <a:chOff x="917167" y="4835786"/>
              <a:chExt cx="1080785" cy="1238203"/>
            </a:xfrm>
          </p:grpSpPr>
          <p:pic>
            <p:nvPicPr>
              <p:cNvPr id="3090" name="Picture 18" descr="Avatar">
                <a:extLst>
                  <a:ext uri="{FF2B5EF4-FFF2-40B4-BE49-F238E27FC236}">
                    <a16:creationId xmlns:a16="http://schemas.microsoft.com/office/drawing/2014/main" id="{E912E6F0-7F38-5D49-B66B-6A36C15B53E5}"/>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3084" y="4835786"/>
                <a:ext cx="1005840" cy="1005840"/>
              </a:xfrm>
              <a:prstGeom prst="rect">
                <a:avLst/>
              </a:prstGeom>
              <a:noFill/>
              <a:ln w="38100">
                <a:solidFill>
                  <a:schemeClr val="accent5"/>
                </a:solidFill>
              </a:ln>
              <a:effectLst>
                <a:glow rad="228600">
                  <a:schemeClr val="tx2">
                    <a:alpha val="40000"/>
                  </a:schemeClr>
                </a:glow>
              </a:effectLst>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077B96C3-C805-48AD-9F6B-F5E6F8FE54FA}"/>
                  </a:ext>
                </a:extLst>
              </p:cNvPr>
              <p:cNvSpPr txBox="1"/>
              <p:nvPr/>
            </p:nvSpPr>
            <p:spPr>
              <a:xfrm>
                <a:off x="917167" y="5843157"/>
                <a:ext cx="1080785" cy="230832"/>
              </a:xfrm>
              <a:prstGeom prst="rect">
                <a:avLst/>
              </a:prstGeom>
              <a:noFill/>
            </p:spPr>
            <p:txBody>
              <a:bodyPr wrap="square" rtlCol="0">
                <a:spAutoFit/>
              </a:bodyPr>
              <a:lstStyle/>
              <a:p>
                <a:pPr algn="ctr"/>
                <a:r>
                  <a:rPr lang="en-US" sz="900" dirty="0">
                    <a:latin typeface="Gill Sans MT" panose="020B0502020104020203" pitchFamily="34" charset="0"/>
                  </a:rPr>
                  <a:t>John Tencer</a:t>
                </a:r>
              </a:p>
            </p:txBody>
          </p:sp>
        </p:grpSp>
        <p:grpSp>
          <p:nvGrpSpPr>
            <p:cNvPr id="32" name="Group 31">
              <a:extLst>
                <a:ext uri="{FF2B5EF4-FFF2-40B4-BE49-F238E27FC236}">
                  <a16:creationId xmlns:a16="http://schemas.microsoft.com/office/drawing/2014/main" id="{49C368A2-D043-4EBA-9904-3FF3D4CA1453}"/>
                </a:ext>
              </a:extLst>
            </p:cNvPr>
            <p:cNvGrpSpPr/>
            <p:nvPr/>
          </p:nvGrpSpPr>
          <p:grpSpPr>
            <a:xfrm>
              <a:off x="2900825" y="5528203"/>
              <a:ext cx="1080785" cy="1236672"/>
              <a:chOff x="7557294" y="3061671"/>
              <a:chExt cx="1080785" cy="1236672"/>
            </a:xfrm>
          </p:grpSpPr>
          <p:pic>
            <p:nvPicPr>
              <p:cNvPr id="3086" name="Picture 14" descr="Avatar">
                <a:extLst>
                  <a:ext uri="{FF2B5EF4-FFF2-40B4-BE49-F238E27FC236}">
                    <a16:creationId xmlns:a16="http://schemas.microsoft.com/office/drawing/2014/main" id="{2C591B21-C3C7-9943-985C-04BF7818E573}"/>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87396" y="3061671"/>
                <a:ext cx="1005840" cy="1005840"/>
              </a:xfrm>
              <a:prstGeom prst="rect">
                <a:avLst/>
              </a:prstGeom>
              <a:noFill/>
              <a:ln w="38100">
                <a:solidFill>
                  <a:schemeClr val="accent6"/>
                </a:solidFill>
              </a:ln>
              <a:effectLst/>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933BF3AA-2632-46AF-B93B-CB479FED4FCB}"/>
                  </a:ext>
                </a:extLst>
              </p:cNvPr>
              <p:cNvSpPr txBox="1"/>
              <p:nvPr/>
            </p:nvSpPr>
            <p:spPr>
              <a:xfrm>
                <a:off x="7557294" y="4067511"/>
                <a:ext cx="1080785" cy="230832"/>
              </a:xfrm>
              <a:prstGeom prst="rect">
                <a:avLst/>
              </a:prstGeom>
              <a:noFill/>
            </p:spPr>
            <p:txBody>
              <a:bodyPr wrap="square" rtlCol="0">
                <a:spAutoFit/>
              </a:bodyPr>
              <a:lstStyle/>
              <a:p>
                <a:pPr algn="ctr"/>
                <a:r>
                  <a:rPr lang="en-US" sz="900" dirty="0">
                    <a:latin typeface="Gill Sans MT" panose="020B0502020104020203" pitchFamily="34" charset="0"/>
                  </a:rPr>
                  <a:t>Francesco Rizzi</a:t>
                </a:r>
              </a:p>
            </p:txBody>
          </p:sp>
        </p:grpSp>
        <p:grpSp>
          <p:nvGrpSpPr>
            <p:cNvPr id="29" name="Group 28">
              <a:extLst>
                <a:ext uri="{FF2B5EF4-FFF2-40B4-BE49-F238E27FC236}">
                  <a16:creationId xmlns:a16="http://schemas.microsoft.com/office/drawing/2014/main" id="{8AE2011A-6FF3-4452-9880-B2EFF3139F9C}"/>
                </a:ext>
              </a:extLst>
            </p:cNvPr>
            <p:cNvGrpSpPr/>
            <p:nvPr/>
          </p:nvGrpSpPr>
          <p:grpSpPr>
            <a:xfrm>
              <a:off x="10440373" y="5526672"/>
              <a:ext cx="1080785" cy="1249894"/>
              <a:chOff x="9878328" y="3048449"/>
              <a:chExt cx="1080785" cy="1249894"/>
            </a:xfrm>
          </p:grpSpPr>
          <p:pic>
            <p:nvPicPr>
              <p:cNvPr id="3120" name="Picture 48" descr="Related image">
                <a:extLst>
                  <a:ext uri="{FF2B5EF4-FFF2-40B4-BE49-F238E27FC236}">
                    <a16:creationId xmlns:a16="http://schemas.microsoft.com/office/drawing/2014/main" id="{118FEAD9-1C1A-4240-98BB-AED5F928A1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18161" y="3048449"/>
                <a:ext cx="785942" cy="1005840"/>
              </a:xfrm>
              <a:prstGeom prst="rect">
                <a:avLst/>
              </a:prstGeom>
              <a:noFill/>
              <a:ln w="38100">
                <a:solidFill>
                  <a:schemeClr val="accent3"/>
                </a:solidFill>
              </a:ln>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A6FE6AF4-188F-44C0-BB5C-358151C7DA9C}"/>
                  </a:ext>
                </a:extLst>
              </p:cNvPr>
              <p:cNvSpPr txBox="1"/>
              <p:nvPr/>
            </p:nvSpPr>
            <p:spPr>
              <a:xfrm>
                <a:off x="9878328" y="4067511"/>
                <a:ext cx="1080785" cy="230832"/>
              </a:xfrm>
              <a:prstGeom prst="rect">
                <a:avLst/>
              </a:prstGeom>
              <a:noFill/>
            </p:spPr>
            <p:txBody>
              <a:bodyPr wrap="square" rtlCol="0">
                <a:spAutoFit/>
              </a:bodyPr>
              <a:lstStyle/>
              <a:p>
                <a:pPr algn="ctr"/>
                <a:r>
                  <a:rPr lang="en-US" sz="900" dirty="0">
                    <a:latin typeface="Gill Sans MT" panose="020B0502020104020203" pitchFamily="34" charset="0"/>
                  </a:rPr>
                  <a:t>Karen Willcox</a:t>
                </a:r>
              </a:p>
            </p:txBody>
          </p:sp>
        </p:grpSp>
        <p:grpSp>
          <p:nvGrpSpPr>
            <p:cNvPr id="21" name="Group 20">
              <a:extLst>
                <a:ext uri="{FF2B5EF4-FFF2-40B4-BE49-F238E27FC236}">
                  <a16:creationId xmlns:a16="http://schemas.microsoft.com/office/drawing/2014/main" id="{ED907C78-4960-4723-BCC6-131831B95425}"/>
                </a:ext>
              </a:extLst>
            </p:cNvPr>
            <p:cNvGrpSpPr/>
            <p:nvPr/>
          </p:nvGrpSpPr>
          <p:grpSpPr>
            <a:xfrm>
              <a:off x="4854039" y="5530574"/>
              <a:ext cx="1080785" cy="1223373"/>
              <a:chOff x="7555024" y="1387064"/>
              <a:chExt cx="1080785" cy="1223373"/>
            </a:xfrm>
          </p:grpSpPr>
          <p:pic>
            <p:nvPicPr>
              <p:cNvPr id="3082" name="Picture 10" descr="Avatar">
                <a:extLst>
                  <a:ext uri="{FF2B5EF4-FFF2-40B4-BE49-F238E27FC236}">
                    <a16:creationId xmlns:a16="http://schemas.microsoft.com/office/drawing/2014/main" id="{10D4DD3C-039A-374A-A369-619114F97C4B}"/>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7396" y="1387064"/>
                <a:ext cx="1005840" cy="1005840"/>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2C464FF6-9FA2-4DF0-83DE-14A1B59D3641}"/>
                  </a:ext>
                </a:extLst>
              </p:cNvPr>
              <p:cNvSpPr txBox="1"/>
              <p:nvPr/>
            </p:nvSpPr>
            <p:spPr>
              <a:xfrm>
                <a:off x="7555024" y="2379605"/>
                <a:ext cx="1080785" cy="230832"/>
              </a:xfrm>
              <a:prstGeom prst="rect">
                <a:avLst/>
              </a:prstGeom>
              <a:noFill/>
            </p:spPr>
            <p:txBody>
              <a:bodyPr wrap="square" rtlCol="0">
                <a:spAutoFit/>
              </a:bodyPr>
              <a:lstStyle/>
              <a:p>
                <a:pPr algn="ctr"/>
                <a:r>
                  <a:rPr lang="en-US" sz="900" dirty="0">
                    <a:latin typeface="Gill Sans MT" panose="020B0502020104020203" pitchFamily="34" charset="0"/>
                  </a:rPr>
                  <a:t>Yuki Shimizu</a:t>
                </a:r>
              </a:p>
            </p:txBody>
          </p:sp>
        </p:grpSp>
        <p:grpSp>
          <p:nvGrpSpPr>
            <p:cNvPr id="18" name="Group 17">
              <a:extLst>
                <a:ext uri="{FF2B5EF4-FFF2-40B4-BE49-F238E27FC236}">
                  <a16:creationId xmlns:a16="http://schemas.microsoft.com/office/drawing/2014/main" id="{2BBC9606-F6D7-481E-BD65-2609C3F97D11}"/>
                </a:ext>
              </a:extLst>
            </p:cNvPr>
            <p:cNvGrpSpPr/>
            <p:nvPr/>
          </p:nvGrpSpPr>
          <p:grpSpPr>
            <a:xfrm>
              <a:off x="8657567" y="5526672"/>
              <a:ext cx="1005840" cy="1223373"/>
              <a:chOff x="9870740" y="1387064"/>
              <a:chExt cx="1080785" cy="1223373"/>
            </a:xfrm>
          </p:grpSpPr>
          <p:pic>
            <p:nvPicPr>
              <p:cNvPr id="27" name="Picture 26">
                <a:extLst>
                  <a:ext uri="{FF2B5EF4-FFF2-40B4-BE49-F238E27FC236}">
                    <a16:creationId xmlns:a16="http://schemas.microsoft.com/office/drawing/2014/main" id="{A06E9E7D-5E8E-0F47-B997-6E7EC9D88562}"/>
                  </a:ext>
                </a:extLst>
              </p:cNvPr>
              <p:cNvPicPr>
                <a:picLocks/>
              </p:cNvPicPr>
              <p:nvPr/>
            </p:nvPicPr>
            <p:blipFill>
              <a:blip r:embed="rId14"/>
              <a:stretch>
                <a:fillRect/>
              </a:stretch>
            </p:blipFill>
            <p:spPr>
              <a:xfrm>
                <a:off x="9873196" y="1387064"/>
                <a:ext cx="1005840" cy="1005840"/>
              </a:xfrm>
              <a:prstGeom prst="rect">
                <a:avLst/>
              </a:prstGeom>
              <a:ln w="38100">
                <a:solidFill>
                  <a:schemeClr val="accent1">
                    <a:lumMod val="75000"/>
                  </a:schemeClr>
                </a:solidFill>
              </a:ln>
              <a:effectLst/>
            </p:spPr>
          </p:pic>
          <p:sp>
            <p:nvSpPr>
              <p:cNvPr id="61" name="TextBox 60">
                <a:extLst>
                  <a:ext uri="{FF2B5EF4-FFF2-40B4-BE49-F238E27FC236}">
                    <a16:creationId xmlns:a16="http://schemas.microsoft.com/office/drawing/2014/main" id="{969FB9BF-A5C6-4716-818C-609C5AD8DC2F}"/>
                  </a:ext>
                </a:extLst>
              </p:cNvPr>
              <p:cNvSpPr txBox="1"/>
              <p:nvPr/>
            </p:nvSpPr>
            <p:spPr>
              <a:xfrm>
                <a:off x="9870740" y="2379605"/>
                <a:ext cx="1080785" cy="230832"/>
              </a:xfrm>
              <a:prstGeom prst="rect">
                <a:avLst/>
              </a:prstGeom>
              <a:noFill/>
            </p:spPr>
            <p:txBody>
              <a:bodyPr wrap="square" rtlCol="0">
                <a:spAutoFit/>
              </a:bodyPr>
              <a:lstStyle/>
              <a:p>
                <a:pPr algn="ctr"/>
                <a:r>
                  <a:rPr lang="en-US" sz="900" dirty="0">
                    <a:latin typeface="Gill Sans MT" panose="020B0502020104020203" pitchFamily="34" charset="0"/>
                  </a:rPr>
                  <a:t>Irina Tezaur</a:t>
                </a:r>
              </a:p>
            </p:txBody>
          </p:sp>
        </p:grpSp>
      </p:grpSp>
      <p:grpSp>
        <p:nvGrpSpPr>
          <p:cNvPr id="4" name="Group 3">
            <a:extLst>
              <a:ext uri="{FF2B5EF4-FFF2-40B4-BE49-F238E27FC236}">
                <a16:creationId xmlns:a16="http://schemas.microsoft.com/office/drawing/2014/main" id="{7E391092-936D-C74C-A9BE-07FC297CD34D}"/>
              </a:ext>
            </a:extLst>
          </p:cNvPr>
          <p:cNvGrpSpPr/>
          <p:nvPr/>
        </p:nvGrpSpPr>
        <p:grpSpPr>
          <a:xfrm>
            <a:off x="802155" y="3299719"/>
            <a:ext cx="10510828" cy="1258465"/>
            <a:chOff x="992137" y="3726760"/>
            <a:chExt cx="10510828" cy="1258465"/>
          </a:xfrm>
        </p:grpSpPr>
        <p:grpSp>
          <p:nvGrpSpPr>
            <p:cNvPr id="2049" name="Group 2048">
              <a:extLst>
                <a:ext uri="{FF2B5EF4-FFF2-40B4-BE49-F238E27FC236}">
                  <a16:creationId xmlns:a16="http://schemas.microsoft.com/office/drawing/2014/main" id="{3039B499-7972-46CC-903C-2FA096DDACC8}"/>
                </a:ext>
              </a:extLst>
            </p:cNvPr>
            <p:cNvGrpSpPr/>
            <p:nvPr/>
          </p:nvGrpSpPr>
          <p:grpSpPr>
            <a:xfrm>
              <a:off x="992137" y="3748289"/>
              <a:ext cx="1080785" cy="1236936"/>
              <a:chOff x="7557294" y="4835786"/>
              <a:chExt cx="1080785" cy="1236936"/>
            </a:xfrm>
          </p:grpSpPr>
          <p:pic>
            <p:nvPicPr>
              <p:cNvPr id="19" name="Picture 18">
                <a:extLst>
                  <a:ext uri="{FF2B5EF4-FFF2-40B4-BE49-F238E27FC236}">
                    <a16:creationId xmlns:a16="http://schemas.microsoft.com/office/drawing/2014/main" id="{8AF2AA8A-8051-C147-B25A-6D41DBCBAD38}"/>
                  </a:ext>
                </a:extLst>
              </p:cNvPr>
              <p:cNvPicPr>
                <a:picLocks/>
              </p:cNvPicPr>
              <p:nvPr/>
            </p:nvPicPr>
            <p:blipFill>
              <a:blip r:embed="rId15"/>
              <a:stretch>
                <a:fillRect/>
              </a:stretch>
            </p:blipFill>
            <p:spPr>
              <a:xfrm>
                <a:off x="7587396" y="4835786"/>
                <a:ext cx="1005840" cy="1005840"/>
              </a:xfrm>
              <a:prstGeom prst="rect">
                <a:avLst/>
              </a:prstGeom>
              <a:ln w="38100">
                <a:solidFill>
                  <a:schemeClr val="accent5"/>
                </a:solidFill>
              </a:ln>
            </p:spPr>
          </p:pic>
          <p:sp>
            <p:nvSpPr>
              <p:cNvPr id="76" name="TextBox 75">
                <a:extLst>
                  <a:ext uri="{FF2B5EF4-FFF2-40B4-BE49-F238E27FC236}">
                    <a16:creationId xmlns:a16="http://schemas.microsoft.com/office/drawing/2014/main" id="{050558DB-07B0-483A-AE30-144C07B0047E}"/>
                  </a:ext>
                </a:extLst>
              </p:cNvPr>
              <p:cNvSpPr txBox="1"/>
              <p:nvPr/>
            </p:nvSpPr>
            <p:spPr>
              <a:xfrm>
                <a:off x="7557294" y="5841890"/>
                <a:ext cx="1080785" cy="230832"/>
              </a:xfrm>
              <a:prstGeom prst="rect">
                <a:avLst/>
              </a:prstGeom>
              <a:noFill/>
            </p:spPr>
            <p:txBody>
              <a:bodyPr wrap="square" rtlCol="0">
                <a:spAutoFit/>
              </a:bodyPr>
              <a:lstStyle/>
              <a:p>
                <a:pPr algn="ctr"/>
                <a:r>
                  <a:rPr lang="en-US" sz="900" dirty="0">
                    <a:latin typeface="Gill Sans MT" panose="020B0502020104020203" pitchFamily="34" charset="0"/>
                  </a:rPr>
                  <a:t>Micah Howard</a:t>
                </a:r>
              </a:p>
            </p:txBody>
          </p:sp>
        </p:grpSp>
        <p:grpSp>
          <p:nvGrpSpPr>
            <p:cNvPr id="2050" name="Group 2049">
              <a:extLst>
                <a:ext uri="{FF2B5EF4-FFF2-40B4-BE49-F238E27FC236}">
                  <a16:creationId xmlns:a16="http://schemas.microsoft.com/office/drawing/2014/main" id="{3CDC5211-03DA-4EA3-AE6B-0831D2E3DDE2}"/>
                </a:ext>
              </a:extLst>
            </p:cNvPr>
            <p:cNvGrpSpPr/>
            <p:nvPr/>
          </p:nvGrpSpPr>
          <p:grpSpPr>
            <a:xfrm>
              <a:off x="8551410" y="3734726"/>
              <a:ext cx="1080785" cy="1236936"/>
              <a:chOff x="8694620" y="4835786"/>
              <a:chExt cx="1080785" cy="1236936"/>
            </a:xfrm>
          </p:grpSpPr>
          <p:pic>
            <p:nvPicPr>
              <p:cNvPr id="25" name="Picture 24">
                <a:extLst>
                  <a:ext uri="{FF2B5EF4-FFF2-40B4-BE49-F238E27FC236}">
                    <a16:creationId xmlns:a16="http://schemas.microsoft.com/office/drawing/2014/main" id="{1FCC2E8B-E840-0244-A1B6-BC2D1D610FD8}"/>
                  </a:ext>
                </a:extLst>
              </p:cNvPr>
              <p:cNvPicPr>
                <a:picLocks/>
              </p:cNvPicPr>
              <p:nvPr/>
            </p:nvPicPr>
            <p:blipFill>
              <a:blip r:embed="rId16"/>
              <a:stretch>
                <a:fillRect/>
              </a:stretch>
            </p:blipFill>
            <p:spPr>
              <a:xfrm>
                <a:off x="8730295" y="4835786"/>
                <a:ext cx="1005840" cy="1005840"/>
              </a:xfrm>
              <a:prstGeom prst="rect">
                <a:avLst/>
              </a:prstGeom>
              <a:ln w="38100">
                <a:solidFill>
                  <a:schemeClr val="accent5"/>
                </a:solidFill>
              </a:ln>
            </p:spPr>
          </p:pic>
          <p:sp>
            <p:nvSpPr>
              <p:cNvPr id="77" name="TextBox 76">
                <a:extLst>
                  <a:ext uri="{FF2B5EF4-FFF2-40B4-BE49-F238E27FC236}">
                    <a16:creationId xmlns:a16="http://schemas.microsoft.com/office/drawing/2014/main" id="{41C31A25-A16B-46CA-943F-6158F13ECFF1}"/>
                  </a:ext>
                </a:extLst>
              </p:cNvPr>
              <p:cNvSpPr txBox="1"/>
              <p:nvPr/>
            </p:nvSpPr>
            <p:spPr>
              <a:xfrm>
                <a:off x="8694620" y="5841890"/>
                <a:ext cx="1080785" cy="230832"/>
              </a:xfrm>
              <a:prstGeom prst="rect">
                <a:avLst/>
              </a:prstGeom>
              <a:noFill/>
            </p:spPr>
            <p:txBody>
              <a:bodyPr wrap="square" rtlCol="0">
                <a:spAutoFit/>
              </a:bodyPr>
              <a:lstStyle/>
              <a:p>
                <a:pPr algn="ctr"/>
                <a:r>
                  <a:rPr lang="en-US" sz="900" dirty="0">
                    <a:latin typeface="Gill Sans MT" panose="020B0502020104020203" pitchFamily="34" charset="0"/>
                  </a:rPr>
                  <a:t>Flint Pierce</a:t>
                </a:r>
              </a:p>
            </p:txBody>
          </p:sp>
        </p:grpSp>
        <p:grpSp>
          <p:nvGrpSpPr>
            <p:cNvPr id="34" name="Group 33">
              <a:extLst>
                <a:ext uri="{FF2B5EF4-FFF2-40B4-BE49-F238E27FC236}">
                  <a16:creationId xmlns:a16="http://schemas.microsoft.com/office/drawing/2014/main" id="{C423720F-4FCD-49F0-8E36-581A2D543321}"/>
                </a:ext>
              </a:extLst>
            </p:cNvPr>
            <p:cNvGrpSpPr/>
            <p:nvPr/>
          </p:nvGrpSpPr>
          <p:grpSpPr>
            <a:xfrm>
              <a:off x="4844642" y="3748553"/>
              <a:ext cx="1080785" cy="1236672"/>
              <a:chOff x="5272719" y="3061671"/>
              <a:chExt cx="1080785" cy="1236672"/>
            </a:xfrm>
          </p:grpSpPr>
          <p:pic>
            <p:nvPicPr>
              <p:cNvPr id="11" name="Picture 10">
                <a:extLst>
                  <a:ext uri="{FF2B5EF4-FFF2-40B4-BE49-F238E27FC236}">
                    <a16:creationId xmlns:a16="http://schemas.microsoft.com/office/drawing/2014/main" id="{9B444255-2139-C848-94D1-786DA885F57B}"/>
                  </a:ext>
                </a:extLst>
              </p:cNvPr>
              <p:cNvPicPr>
                <a:picLocks noChangeAspect="1"/>
              </p:cNvPicPr>
              <p:nvPr/>
            </p:nvPicPr>
            <p:blipFill>
              <a:blip r:embed="rId17"/>
              <a:stretch>
                <a:fillRect/>
              </a:stretch>
            </p:blipFill>
            <p:spPr>
              <a:xfrm>
                <a:off x="5301598" y="3061671"/>
                <a:ext cx="1005840" cy="1005840"/>
              </a:xfrm>
              <a:prstGeom prst="rect">
                <a:avLst/>
              </a:prstGeom>
              <a:ln w="38100">
                <a:solidFill>
                  <a:schemeClr val="accent3"/>
                </a:solidFill>
              </a:ln>
            </p:spPr>
          </p:pic>
          <p:sp>
            <p:nvSpPr>
              <p:cNvPr id="66" name="TextBox 65">
                <a:extLst>
                  <a:ext uri="{FF2B5EF4-FFF2-40B4-BE49-F238E27FC236}">
                    <a16:creationId xmlns:a16="http://schemas.microsoft.com/office/drawing/2014/main" id="{BC6BF4F5-1AE5-46EA-B3FD-E37A3950B9D4}"/>
                  </a:ext>
                </a:extLst>
              </p:cNvPr>
              <p:cNvSpPr txBox="1"/>
              <p:nvPr/>
            </p:nvSpPr>
            <p:spPr>
              <a:xfrm>
                <a:off x="5272719" y="4067511"/>
                <a:ext cx="1080785" cy="230832"/>
              </a:xfrm>
              <a:prstGeom prst="rect">
                <a:avLst/>
              </a:prstGeom>
              <a:noFill/>
            </p:spPr>
            <p:txBody>
              <a:bodyPr wrap="square" rtlCol="0">
                <a:spAutoFit/>
              </a:bodyPr>
              <a:lstStyle/>
              <a:p>
                <a:pPr algn="ctr"/>
                <a:r>
                  <a:rPr lang="en-US" sz="900" dirty="0">
                    <a:latin typeface="Gill Sans MT" panose="020B0502020104020203" pitchFamily="34" charset="0"/>
                  </a:rPr>
                  <a:t>Samuel Majors</a:t>
                </a:r>
              </a:p>
            </p:txBody>
          </p:sp>
        </p:grpSp>
        <p:grpSp>
          <p:nvGrpSpPr>
            <p:cNvPr id="24" name="Group 23">
              <a:extLst>
                <a:ext uri="{FF2B5EF4-FFF2-40B4-BE49-F238E27FC236}">
                  <a16:creationId xmlns:a16="http://schemas.microsoft.com/office/drawing/2014/main" id="{5DC4E785-DAFF-4CFD-8BD9-7D5108F3B15A}"/>
                </a:ext>
              </a:extLst>
            </p:cNvPr>
            <p:cNvGrpSpPr/>
            <p:nvPr/>
          </p:nvGrpSpPr>
          <p:grpSpPr>
            <a:xfrm>
              <a:off x="2902099" y="3748289"/>
              <a:ext cx="1080785" cy="1223373"/>
              <a:chOff x="5268689" y="1387064"/>
              <a:chExt cx="1080785" cy="1223373"/>
            </a:xfrm>
          </p:grpSpPr>
          <p:pic>
            <p:nvPicPr>
              <p:cNvPr id="3080" name="Picture 8" descr="Avatar">
                <a:extLst>
                  <a:ext uri="{FF2B5EF4-FFF2-40B4-BE49-F238E27FC236}">
                    <a16:creationId xmlns:a16="http://schemas.microsoft.com/office/drawing/2014/main" id="{595B4895-ACC9-FB4E-ADF6-49894109F6D9}"/>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01598" y="1387064"/>
                <a:ext cx="1005840" cy="1005840"/>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C4A2A4F5-A0D3-4E25-9A23-BF4A553E023E}"/>
                  </a:ext>
                </a:extLst>
              </p:cNvPr>
              <p:cNvSpPr txBox="1"/>
              <p:nvPr/>
            </p:nvSpPr>
            <p:spPr>
              <a:xfrm>
                <a:off x="5268689" y="2379605"/>
                <a:ext cx="1080785" cy="230832"/>
              </a:xfrm>
              <a:prstGeom prst="rect">
                <a:avLst/>
              </a:prstGeom>
              <a:noFill/>
            </p:spPr>
            <p:txBody>
              <a:bodyPr wrap="square" rtlCol="0">
                <a:spAutoFit/>
              </a:bodyPr>
              <a:lstStyle/>
              <a:p>
                <a:pPr algn="ctr"/>
                <a:r>
                  <a:rPr lang="en-US" sz="900" dirty="0">
                    <a:latin typeface="Gill Sans MT" panose="020B0502020104020203" pitchFamily="34" charset="0"/>
                  </a:rPr>
                  <a:t>Kookjin Lee</a:t>
                </a:r>
              </a:p>
            </p:txBody>
          </p:sp>
        </p:grpSp>
        <p:grpSp>
          <p:nvGrpSpPr>
            <p:cNvPr id="22" name="Group 21">
              <a:extLst>
                <a:ext uri="{FF2B5EF4-FFF2-40B4-BE49-F238E27FC236}">
                  <a16:creationId xmlns:a16="http://schemas.microsoft.com/office/drawing/2014/main" id="{CFC59060-16EF-4640-9D2D-7A6EE8DA318B}"/>
                </a:ext>
              </a:extLst>
            </p:cNvPr>
            <p:cNvGrpSpPr/>
            <p:nvPr/>
          </p:nvGrpSpPr>
          <p:grpSpPr>
            <a:xfrm>
              <a:off x="10422180" y="3726760"/>
              <a:ext cx="1080785" cy="1223373"/>
              <a:chOff x="6443270" y="1387064"/>
              <a:chExt cx="1080785" cy="1223373"/>
            </a:xfrm>
          </p:grpSpPr>
          <p:pic>
            <p:nvPicPr>
              <p:cNvPr id="6" name="Picture 5">
                <a:extLst>
                  <a:ext uri="{FF2B5EF4-FFF2-40B4-BE49-F238E27FC236}">
                    <a16:creationId xmlns:a16="http://schemas.microsoft.com/office/drawing/2014/main" id="{CD2C9EB2-C624-EF46-9B31-02C9EF46DAD6}"/>
                  </a:ext>
                </a:extLst>
              </p:cNvPr>
              <p:cNvPicPr>
                <a:picLocks/>
              </p:cNvPicPr>
              <p:nvPr/>
            </p:nvPicPr>
            <p:blipFill>
              <a:blip r:embed="rId19"/>
              <a:stretch>
                <a:fillRect/>
              </a:stretch>
            </p:blipFill>
            <p:spPr>
              <a:xfrm>
                <a:off x="6444497" y="1387064"/>
                <a:ext cx="1005840" cy="1005840"/>
              </a:xfrm>
              <a:prstGeom prst="rect">
                <a:avLst/>
              </a:prstGeom>
              <a:ln w="38100">
                <a:solidFill>
                  <a:schemeClr val="accent4"/>
                </a:solidFill>
              </a:ln>
            </p:spPr>
          </p:pic>
          <p:sp>
            <p:nvSpPr>
              <p:cNvPr id="57" name="TextBox 56">
                <a:extLst>
                  <a:ext uri="{FF2B5EF4-FFF2-40B4-BE49-F238E27FC236}">
                    <a16:creationId xmlns:a16="http://schemas.microsoft.com/office/drawing/2014/main" id="{52B8BFEF-02C4-4FF3-B842-325CFE36D40B}"/>
                  </a:ext>
                </a:extLst>
              </p:cNvPr>
              <p:cNvSpPr txBox="1"/>
              <p:nvPr/>
            </p:nvSpPr>
            <p:spPr>
              <a:xfrm>
                <a:off x="6443270" y="2379605"/>
                <a:ext cx="1080785" cy="230832"/>
              </a:xfrm>
              <a:prstGeom prst="rect">
                <a:avLst/>
              </a:prstGeom>
              <a:noFill/>
            </p:spPr>
            <p:txBody>
              <a:bodyPr wrap="square" rtlCol="0">
                <a:spAutoFit/>
              </a:bodyPr>
              <a:lstStyle/>
              <a:p>
                <a:pPr algn="ctr"/>
                <a:r>
                  <a:rPr lang="en-US" sz="900" dirty="0">
                    <a:latin typeface="Gill Sans MT" panose="020B0502020104020203" pitchFamily="34" charset="0"/>
                  </a:rPr>
                  <a:t>Kevin Potter</a:t>
                </a:r>
              </a:p>
            </p:txBody>
          </p:sp>
        </p:grpSp>
        <p:grpSp>
          <p:nvGrpSpPr>
            <p:cNvPr id="2057" name="Group 2056">
              <a:extLst>
                <a:ext uri="{FF2B5EF4-FFF2-40B4-BE49-F238E27FC236}">
                  <a16:creationId xmlns:a16="http://schemas.microsoft.com/office/drawing/2014/main" id="{079E63E2-9E68-4DFF-9A52-C33F2186F92E}"/>
                </a:ext>
              </a:extLst>
            </p:cNvPr>
            <p:cNvGrpSpPr/>
            <p:nvPr/>
          </p:nvGrpSpPr>
          <p:grpSpPr>
            <a:xfrm>
              <a:off x="6680641" y="3748289"/>
              <a:ext cx="1080785" cy="1223763"/>
              <a:chOff x="917167" y="1387064"/>
              <a:chExt cx="1080785" cy="1223763"/>
            </a:xfrm>
          </p:grpSpPr>
          <p:pic>
            <p:nvPicPr>
              <p:cNvPr id="3084" name="Picture 12" descr="Avatar">
                <a:extLst>
                  <a:ext uri="{FF2B5EF4-FFF2-40B4-BE49-F238E27FC236}">
                    <a16:creationId xmlns:a16="http://schemas.microsoft.com/office/drawing/2014/main" id="{6A1B7774-7A0B-964A-B179-A9BC63715A0B}"/>
                  </a:ext>
                </a:extLst>
              </p:cNvPr>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53084" y="1387064"/>
                <a:ext cx="1005840" cy="1005840"/>
              </a:xfrm>
              <a:prstGeom prst="rect">
                <a:avLst/>
              </a:prstGeom>
              <a:noFill/>
              <a:ln w="38100">
                <a:solidFill>
                  <a:schemeClr val="accent1">
                    <a:lumMod val="75000"/>
                  </a:schemeClr>
                </a:solidFill>
              </a:ln>
              <a:effectLst>
                <a:glow rad="228600">
                  <a:schemeClr val="tx2">
                    <a:alpha val="40000"/>
                  </a:schemeClr>
                </a:glow>
              </a:effectLst>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F05BB059-69CB-46F3-BAD3-798618401811}"/>
                  </a:ext>
                </a:extLst>
              </p:cNvPr>
              <p:cNvSpPr txBox="1"/>
              <p:nvPr/>
            </p:nvSpPr>
            <p:spPr>
              <a:xfrm>
                <a:off x="917167" y="2379995"/>
                <a:ext cx="1080785" cy="230832"/>
              </a:xfrm>
              <a:prstGeom prst="rect">
                <a:avLst/>
              </a:prstGeom>
              <a:noFill/>
            </p:spPr>
            <p:txBody>
              <a:bodyPr wrap="square" rtlCol="0">
                <a:spAutoFit/>
              </a:bodyPr>
              <a:lstStyle/>
              <a:p>
                <a:pPr algn="ctr"/>
                <a:r>
                  <a:rPr lang="en-US" sz="900" dirty="0">
                    <a:latin typeface="Gill Sans MT" panose="020B0502020104020203" pitchFamily="34" charset="0"/>
                  </a:rPr>
                  <a:t>Eric Parish</a:t>
                </a:r>
              </a:p>
            </p:txBody>
          </p:sp>
        </p:grpSp>
      </p:grpSp>
      <p:sp>
        <p:nvSpPr>
          <p:cNvPr id="68" name="Title 1">
            <a:extLst>
              <a:ext uri="{FF2B5EF4-FFF2-40B4-BE49-F238E27FC236}">
                <a16:creationId xmlns:a16="http://schemas.microsoft.com/office/drawing/2014/main" id="{84E6D7A2-1F36-4303-BAC3-6A28A271720E}"/>
              </a:ext>
            </a:extLst>
          </p:cNvPr>
          <p:cNvSpPr txBox="1">
            <a:spLocks/>
          </p:cNvSpPr>
          <p:nvPr/>
        </p:nvSpPr>
        <p:spPr>
          <a:xfrm>
            <a:off x="873048" y="512172"/>
            <a:ext cx="10058400" cy="570225"/>
          </a:xfrm>
          <a:prstGeom prst="rect">
            <a:avLst/>
          </a:prstGeom>
        </p:spPr>
        <p:txBody>
          <a:bodyPr vert="horz" lIns="91440" tIns="45720" rIns="91440" bIns="45720" rtlCol="0" anchor="t">
            <a:noAutofit/>
          </a:bodyPr>
          <a:lstStyle>
            <a:lvl1pPr marL="0"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a:lstStyle>
          <a:p>
            <a:r>
              <a:rPr lang="en-US"/>
              <a:t>Research Team</a:t>
            </a:r>
            <a:endParaRPr lang="en-US" dirty="0"/>
          </a:p>
        </p:txBody>
      </p:sp>
    </p:spTree>
    <p:extLst>
      <p:ext uri="{BB962C8B-B14F-4D97-AF65-F5344CB8AC3E}">
        <p14:creationId xmlns:p14="http://schemas.microsoft.com/office/powerpoint/2010/main" val="380861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3D326-E864-2F47-B297-3FC90219EA62}"/>
              </a:ext>
            </a:extLst>
          </p:cNvPr>
          <p:cNvSpPr>
            <a:spLocks noGrp="1"/>
          </p:cNvSpPr>
          <p:nvPr>
            <p:ph type="title"/>
          </p:nvPr>
        </p:nvSpPr>
        <p:spPr/>
        <p:txBody>
          <a:bodyPr/>
          <a:lstStyle/>
          <a:p>
            <a:r>
              <a:rPr lang="en-US" dirty="0"/>
              <a:t>About Sandia National Labs (SNL)</a:t>
            </a:r>
          </a:p>
        </p:txBody>
      </p:sp>
      <p:sp>
        <p:nvSpPr>
          <p:cNvPr id="4" name="Slide Number Placeholder 3">
            <a:extLst>
              <a:ext uri="{FF2B5EF4-FFF2-40B4-BE49-F238E27FC236}">
                <a16:creationId xmlns:a16="http://schemas.microsoft.com/office/drawing/2014/main" id="{238C94A1-6202-F040-9227-A77E6C5CF02D}"/>
              </a:ext>
            </a:extLst>
          </p:cNvPr>
          <p:cNvSpPr>
            <a:spLocks noGrp="1"/>
          </p:cNvSpPr>
          <p:nvPr>
            <p:ph type="sldNum" sz="quarter" idx="12"/>
          </p:nvPr>
        </p:nvSpPr>
        <p:spPr/>
        <p:txBody>
          <a:bodyPr/>
          <a:lstStyle/>
          <a:p>
            <a:fld id="{6113E31D-E2AB-40D1-8B51-AFA5AFEF393A}" type="slidenum">
              <a:rPr lang="en-US" smtClean="0"/>
              <a:t>2</a:t>
            </a:fld>
            <a:endParaRPr lang="en-US" dirty="0"/>
          </a:p>
        </p:txBody>
      </p:sp>
      <p:grpSp>
        <p:nvGrpSpPr>
          <p:cNvPr id="44" name="Group 43">
            <a:extLst>
              <a:ext uri="{FF2B5EF4-FFF2-40B4-BE49-F238E27FC236}">
                <a16:creationId xmlns:a16="http://schemas.microsoft.com/office/drawing/2014/main" id="{CECB4133-D2FC-4860-B6D0-39A2C9659896}"/>
              </a:ext>
            </a:extLst>
          </p:cNvPr>
          <p:cNvGrpSpPr/>
          <p:nvPr/>
        </p:nvGrpSpPr>
        <p:grpSpPr>
          <a:xfrm>
            <a:off x="508183" y="945163"/>
            <a:ext cx="5421513" cy="3540760"/>
            <a:chOff x="409703" y="1068121"/>
            <a:chExt cx="5421513" cy="3540760"/>
          </a:xfrm>
        </p:grpSpPr>
        <p:pic>
          <p:nvPicPr>
            <p:cNvPr id="5" name="Picture 4" descr="Map&#10;&#10;Description automatically generated">
              <a:extLst>
                <a:ext uri="{FF2B5EF4-FFF2-40B4-BE49-F238E27FC236}">
                  <a16:creationId xmlns:a16="http://schemas.microsoft.com/office/drawing/2014/main" id="{73DDD84B-129F-431C-9FCC-9C2D569D5980}"/>
                </a:ext>
              </a:extLst>
            </p:cNvPr>
            <p:cNvPicPr>
              <a:picLocks noChangeAspect="1"/>
            </p:cNvPicPr>
            <p:nvPr/>
          </p:nvPicPr>
          <p:blipFill>
            <a:blip r:embed="rId3"/>
            <a:stretch>
              <a:fillRect/>
            </a:stretch>
          </p:blipFill>
          <p:spPr>
            <a:xfrm>
              <a:off x="409703" y="1068121"/>
              <a:ext cx="5421513" cy="3540760"/>
            </a:xfrm>
            <a:prstGeom prst="rect">
              <a:avLst/>
            </a:prstGeom>
          </p:spPr>
        </p:pic>
        <p:cxnSp>
          <p:nvCxnSpPr>
            <p:cNvPr id="11" name="Straight Connector 10">
              <a:extLst>
                <a:ext uri="{FF2B5EF4-FFF2-40B4-BE49-F238E27FC236}">
                  <a16:creationId xmlns:a16="http://schemas.microsoft.com/office/drawing/2014/main" id="{9E9FB29F-3609-42D4-AD77-3A3A0F508020}"/>
                </a:ext>
              </a:extLst>
            </p:cNvPr>
            <p:cNvCxnSpPr>
              <a:cxnSpLocks/>
            </p:cNvCxnSpPr>
            <p:nvPr/>
          </p:nvCxnSpPr>
          <p:spPr>
            <a:xfrm flipH="1">
              <a:off x="730037" y="2634125"/>
              <a:ext cx="693990" cy="510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562677C-636D-4468-A3BF-8CF5C363257F}"/>
                </a:ext>
              </a:extLst>
            </p:cNvPr>
            <p:cNvCxnSpPr>
              <a:cxnSpLocks/>
            </p:cNvCxnSpPr>
            <p:nvPr/>
          </p:nvCxnSpPr>
          <p:spPr>
            <a:xfrm>
              <a:off x="1760949" y="2762774"/>
              <a:ext cx="311944" cy="5334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3B9AFD4-47D7-446C-88DC-200EBE54E353}"/>
                </a:ext>
              </a:extLst>
            </p:cNvPr>
            <p:cNvPicPr>
              <a:picLocks noChangeAspect="1"/>
            </p:cNvPicPr>
            <p:nvPr/>
          </p:nvPicPr>
          <p:blipFill>
            <a:blip r:embed="rId4"/>
            <a:stretch>
              <a:fillRect/>
            </a:stretch>
          </p:blipFill>
          <p:spPr>
            <a:xfrm>
              <a:off x="1412291" y="2386943"/>
              <a:ext cx="1006175" cy="402470"/>
            </a:xfrm>
            <a:prstGeom prst="rect">
              <a:avLst/>
            </a:prstGeom>
          </p:spPr>
        </p:pic>
      </p:grpSp>
      <p:sp>
        <p:nvSpPr>
          <p:cNvPr id="29" name="TextBox 28">
            <a:extLst>
              <a:ext uri="{FF2B5EF4-FFF2-40B4-BE49-F238E27FC236}">
                <a16:creationId xmlns:a16="http://schemas.microsoft.com/office/drawing/2014/main" id="{A265E50F-678C-4611-87F9-D1C96E87DEB7}"/>
              </a:ext>
            </a:extLst>
          </p:cNvPr>
          <p:cNvSpPr txBox="1"/>
          <p:nvPr/>
        </p:nvSpPr>
        <p:spPr>
          <a:xfrm>
            <a:off x="335058" y="4608881"/>
            <a:ext cx="5496158" cy="2154436"/>
          </a:xfrm>
          <a:prstGeom prst="rect">
            <a:avLst/>
          </a:prstGeom>
          <a:noFill/>
        </p:spPr>
        <p:txBody>
          <a:bodyPr wrap="square" rtlCol="0">
            <a:spAutoFit/>
          </a:bodyPr>
          <a:lstStyle/>
          <a:p>
            <a:pPr marL="285750" indent="-285750">
              <a:buFont typeface="Arial" panose="020B0604020202020204" pitchFamily="34" charset="0"/>
              <a:buChar char="•"/>
            </a:pPr>
            <a:r>
              <a:rPr lang="en-US" dirty="0"/>
              <a:t>Sandia is a </a:t>
            </a:r>
            <a:r>
              <a:rPr lang="en-US" b="1" dirty="0"/>
              <a:t>multidisciplinary </a:t>
            </a:r>
            <a:r>
              <a:rPr lang="en-US" dirty="0"/>
              <a:t>national lab and Federally Funded Research &amp; Development Center (FFRDC).</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Contractor for the U.S. DOE’s National Nuclear Security Administration (</a:t>
            </a:r>
            <a:r>
              <a:rPr lang="en-US" b="1" dirty="0"/>
              <a:t>NNSA</a:t>
            </a:r>
            <a:r>
              <a:rPr lang="en-US" dirty="0"/>
              <a:t>).</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b="1" dirty="0"/>
              <a:t>Two main sites</a:t>
            </a:r>
            <a:r>
              <a:rPr lang="en-US" dirty="0"/>
              <a:t>: Albuquerque, NM and Livermore, CA (above).</a:t>
            </a:r>
          </a:p>
        </p:txBody>
      </p:sp>
      <p:sp>
        <p:nvSpPr>
          <p:cNvPr id="30" name="TextBox 29">
            <a:extLst>
              <a:ext uri="{FF2B5EF4-FFF2-40B4-BE49-F238E27FC236}">
                <a16:creationId xmlns:a16="http://schemas.microsoft.com/office/drawing/2014/main" id="{03F62B69-B071-402E-A696-8451A42B7702}"/>
              </a:ext>
            </a:extLst>
          </p:cNvPr>
          <p:cNvSpPr txBox="1"/>
          <p:nvPr/>
        </p:nvSpPr>
        <p:spPr>
          <a:xfrm>
            <a:off x="6262305" y="802777"/>
            <a:ext cx="5234474" cy="923330"/>
          </a:xfrm>
          <a:prstGeom prst="rect">
            <a:avLst/>
          </a:prstGeom>
          <a:solidFill>
            <a:schemeClr val="accent6">
              <a:lumMod val="20000"/>
              <a:lumOff val="80000"/>
            </a:schemeClr>
          </a:solidFill>
        </p:spPr>
        <p:txBody>
          <a:bodyPr wrap="square" rtlCol="0">
            <a:spAutoFit/>
          </a:bodyPr>
          <a:lstStyle/>
          <a:p>
            <a:pPr algn="ctr"/>
            <a:r>
              <a:rPr lang="en-US" dirty="0"/>
              <a:t>Sandia’s </a:t>
            </a:r>
            <a:r>
              <a:rPr lang="en-US" b="1" dirty="0"/>
              <a:t>primary mission</a:t>
            </a:r>
            <a:r>
              <a:rPr lang="en-US" dirty="0"/>
              <a:t> is ensuring the U.S. nuclear arsenal is safe, secure and reliable, and can fully support our nation’s deterrence policy.</a:t>
            </a:r>
          </a:p>
        </p:txBody>
      </p:sp>
      <p:sp>
        <p:nvSpPr>
          <p:cNvPr id="31" name="TextBox 30">
            <a:extLst>
              <a:ext uri="{FF2B5EF4-FFF2-40B4-BE49-F238E27FC236}">
                <a16:creationId xmlns:a16="http://schemas.microsoft.com/office/drawing/2014/main" id="{BA29D160-75D2-4E57-96E1-3E2256A03B45}"/>
              </a:ext>
            </a:extLst>
          </p:cNvPr>
          <p:cNvSpPr txBox="1"/>
          <p:nvPr/>
        </p:nvSpPr>
        <p:spPr>
          <a:xfrm>
            <a:off x="6513470" y="1863061"/>
            <a:ext cx="4830147" cy="2277547"/>
          </a:xfrm>
          <a:prstGeom prst="rect">
            <a:avLst/>
          </a:prstGeom>
          <a:noFill/>
        </p:spPr>
        <p:txBody>
          <a:bodyPr wrap="square" rtlCol="0">
            <a:spAutoFit/>
          </a:bodyPr>
          <a:lstStyle/>
          <a:p>
            <a:r>
              <a:rPr lang="en-US" dirty="0"/>
              <a:t>We have </a:t>
            </a:r>
            <a:r>
              <a:rPr lang="en-US" b="1" dirty="0"/>
              <a:t>programs </a:t>
            </a:r>
            <a:r>
              <a:rPr lang="en-US" dirty="0"/>
              <a:t>in the following areas:</a:t>
            </a:r>
          </a:p>
          <a:p>
            <a:r>
              <a:rPr lang="en-US" sz="200" dirty="0"/>
              <a:t>2</a:t>
            </a:r>
          </a:p>
          <a:p>
            <a:endParaRPr lang="en-US" sz="200" dirty="0"/>
          </a:p>
          <a:p>
            <a:pPr marL="285750" indent="-285750">
              <a:buFont typeface="Arial" panose="020B0604020202020204" pitchFamily="34" charset="0"/>
              <a:buChar char="•"/>
            </a:pPr>
            <a:r>
              <a:rPr lang="en-US" dirty="0"/>
              <a:t>Nuclear Deterrence</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Defense Nuclear Nonproliferation</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National Security</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Global Security</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Energy &amp; Climate </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Advanced Science &amp; Technology</a:t>
            </a:r>
          </a:p>
        </p:txBody>
      </p:sp>
      <p:grpSp>
        <p:nvGrpSpPr>
          <p:cNvPr id="43" name="Group 42">
            <a:extLst>
              <a:ext uri="{FF2B5EF4-FFF2-40B4-BE49-F238E27FC236}">
                <a16:creationId xmlns:a16="http://schemas.microsoft.com/office/drawing/2014/main" id="{09A27EFE-E1F8-4D51-9060-39AA0340FDFC}"/>
              </a:ext>
            </a:extLst>
          </p:cNvPr>
          <p:cNvGrpSpPr/>
          <p:nvPr/>
        </p:nvGrpSpPr>
        <p:grpSpPr>
          <a:xfrm>
            <a:off x="6262305" y="4460088"/>
            <a:ext cx="5594637" cy="2087073"/>
            <a:chOff x="6262305" y="4271828"/>
            <a:chExt cx="5594637" cy="2087073"/>
          </a:xfrm>
        </p:grpSpPr>
        <p:pic>
          <p:nvPicPr>
            <p:cNvPr id="38" name="Picture 37">
              <a:extLst>
                <a:ext uri="{FF2B5EF4-FFF2-40B4-BE49-F238E27FC236}">
                  <a16:creationId xmlns:a16="http://schemas.microsoft.com/office/drawing/2014/main" id="{E128672D-9583-4DCA-A559-785DB551A4A7}"/>
                </a:ext>
              </a:extLst>
            </p:cNvPr>
            <p:cNvPicPr>
              <a:picLocks noChangeAspect="1"/>
            </p:cNvPicPr>
            <p:nvPr/>
          </p:nvPicPr>
          <p:blipFill>
            <a:blip r:embed="rId5"/>
            <a:stretch>
              <a:fillRect/>
            </a:stretch>
          </p:blipFill>
          <p:spPr>
            <a:xfrm>
              <a:off x="8338561" y="4271828"/>
              <a:ext cx="1937997" cy="2087073"/>
            </a:xfrm>
            <a:prstGeom prst="rect">
              <a:avLst/>
            </a:prstGeom>
          </p:spPr>
        </p:pic>
        <p:pic>
          <p:nvPicPr>
            <p:cNvPr id="40" name="Picture 39" descr="A picture containing smoke, train, grass, outdoor&#10;&#10;Description automatically generated">
              <a:extLst>
                <a:ext uri="{FF2B5EF4-FFF2-40B4-BE49-F238E27FC236}">
                  <a16:creationId xmlns:a16="http://schemas.microsoft.com/office/drawing/2014/main" id="{543098AD-4C62-4AF7-8C0F-0072DA0EE8F1}"/>
                </a:ext>
              </a:extLst>
            </p:cNvPr>
            <p:cNvPicPr>
              <a:picLocks noChangeAspect="1"/>
            </p:cNvPicPr>
            <p:nvPr/>
          </p:nvPicPr>
          <p:blipFill>
            <a:blip r:embed="rId6"/>
            <a:stretch>
              <a:fillRect/>
            </a:stretch>
          </p:blipFill>
          <p:spPr>
            <a:xfrm>
              <a:off x="6262305" y="4296872"/>
              <a:ext cx="1937997" cy="2062029"/>
            </a:xfrm>
            <a:prstGeom prst="rect">
              <a:avLst/>
            </a:prstGeom>
          </p:spPr>
        </p:pic>
        <p:pic>
          <p:nvPicPr>
            <p:cNvPr id="42" name="Picture 41" descr="A picture containing mosquito net&#10;&#10;Description automatically generated">
              <a:extLst>
                <a:ext uri="{FF2B5EF4-FFF2-40B4-BE49-F238E27FC236}">
                  <a16:creationId xmlns:a16="http://schemas.microsoft.com/office/drawing/2014/main" id="{D2256FED-6337-40A9-B174-9A4B5CC07839}"/>
                </a:ext>
              </a:extLst>
            </p:cNvPr>
            <p:cNvPicPr>
              <a:picLocks noChangeAspect="1"/>
            </p:cNvPicPr>
            <p:nvPr/>
          </p:nvPicPr>
          <p:blipFill>
            <a:blip r:embed="rId7"/>
            <a:stretch>
              <a:fillRect/>
            </a:stretch>
          </p:blipFill>
          <p:spPr>
            <a:xfrm>
              <a:off x="10414818" y="4271828"/>
              <a:ext cx="1442124" cy="2049334"/>
            </a:xfrm>
            <a:prstGeom prst="rect">
              <a:avLst/>
            </a:prstGeom>
          </p:spPr>
        </p:pic>
      </p:grpSp>
      <p:sp>
        <p:nvSpPr>
          <p:cNvPr id="45" name="Star: 5 Points 44">
            <a:extLst>
              <a:ext uri="{FF2B5EF4-FFF2-40B4-BE49-F238E27FC236}">
                <a16:creationId xmlns:a16="http://schemas.microsoft.com/office/drawing/2014/main" id="{D2F2F697-D29E-4E6E-A5B9-73029313F0A0}"/>
              </a:ext>
            </a:extLst>
          </p:cNvPr>
          <p:cNvSpPr/>
          <p:nvPr/>
        </p:nvSpPr>
        <p:spPr>
          <a:xfrm>
            <a:off x="2083621" y="3084455"/>
            <a:ext cx="179291" cy="158872"/>
          </a:xfrm>
          <a:prstGeom prst="star5">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tar: 5 Points 45">
            <a:extLst>
              <a:ext uri="{FF2B5EF4-FFF2-40B4-BE49-F238E27FC236}">
                <a16:creationId xmlns:a16="http://schemas.microsoft.com/office/drawing/2014/main" id="{827B186F-71A5-464F-B9E6-689D7FFC3D4B}"/>
              </a:ext>
            </a:extLst>
          </p:cNvPr>
          <p:cNvSpPr/>
          <p:nvPr/>
        </p:nvSpPr>
        <p:spPr>
          <a:xfrm>
            <a:off x="707312" y="2467521"/>
            <a:ext cx="179291" cy="158872"/>
          </a:xfrm>
          <a:prstGeom prst="star5">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894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3D326-E864-2F47-B297-3FC90219EA62}"/>
              </a:ext>
            </a:extLst>
          </p:cNvPr>
          <p:cNvSpPr>
            <a:spLocks noGrp="1"/>
          </p:cNvSpPr>
          <p:nvPr>
            <p:ph type="title"/>
          </p:nvPr>
        </p:nvSpPr>
        <p:spPr/>
        <p:txBody>
          <a:bodyPr/>
          <a:lstStyle/>
          <a:p>
            <a:r>
              <a:rPr lang="en-US" dirty="0"/>
              <a:t>SNL Applications Requiring ROMs</a:t>
            </a:r>
          </a:p>
        </p:txBody>
      </p:sp>
      <p:sp>
        <p:nvSpPr>
          <p:cNvPr id="4" name="Slide Number Placeholder 3">
            <a:extLst>
              <a:ext uri="{FF2B5EF4-FFF2-40B4-BE49-F238E27FC236}">
                <a16:creationId xmlns:a16="http://schemas.microsoft.com/office/drawing/2014/main" id="{238C94A1-6202-F040-9227-A77E6C5CF02D}"/>
              </a:ext>
            </a:extLst>
          </p:cNvPr>
          <p:cNvSpPr>
            <a:spLocks noGrp="1"/>
          </p:cNvSpPr>
          <p:nvPr>
            <p:ph type="sldNum" sz="quarter" idx="12"/>
          </p:nvPr>
        </p:nvSpPr>
        <p:spPr/>
        <p:txBody>
          <a:bodyPr/>
          <a:lstStyle/>
          <a:p>
            <a:fld id="{6113E31D-E2AB-40D1-8B51-AFA5AFEF393A}" type="slidenum">
              <a:rPr lang="en-US" smtClean="0"/>
              <a:t>3</a:t>
            </a:fld>
            <a:endParaRPr lang="en-US" dirty="0"/>
          </a:p>
        </p:txBody>
      </p:sp>
      <p:grpSp>
        <p:nvGrpSpPr>
          <p:cNvPr id="12" name="Group 11">
            <a:extLst>
              <a:ext uri="{FF2B5EF4-FFF2-40B4-BE49-F238E27FC236}">
                <a16:creationId xmlns:a16="http://schemas.microsoft.com/office/drawing/2014/main" id="{3A8E6577-40E1-412F-9E02-9FB5195DC54A}"/>
              </a:ext>
            </a:extLst>
          </p:cNvPr>
          <p:cNvGrpSpPr/>
          <p:nvPr/>
        </p:nvGrpSpPr>
        <p:grpSpPr>
          <a:xfrm>
            <a:off x="22967" y="1235695"/>
            <a:ext cx="12893862" cy="4538034"/>
            <a:chOff x="22967" y="1019575"/>
            <a:chExt cx="12893862" cy="4538034"/>
          </a:xfrm>
        </p:grpSpPr>
        <p:sp>
          <p:nvSpPr>
            <p:cNvPr id="7" name="TextBox 6">
              <a:extLst>
                <a:ext uri="{FF2B5EF4-FFF2-40B4-BE49-F238E27FC236}">
                  <a16:creationId xmlns:a16="http://schemas.microsoft.com/office/drawing/2014/main" id="{C231947D-B9A8-4690-9085-815C56F4E6C9}"/>
                </a:ext>
              </a:extLst>
            </p:cNvPr>
            <p:cNvSpPr txBox="1"/>
            <p:nvPr/>
          </p:nvSpPr>
          <p:spPr>
            <a:xfrm>
              <a:off x="7122711" y="1019575"/>
              <a:ext cx="5726881" cy="369332"/>
            </a:xfrm>
            <a:prstGeom prst="rect">
              <a:avLst/>
            </a:prstGeom>
            <a:noFill/>
          </p:spPr>
          <p:txBody>
            <a:bodyPr wrap="square" rtlCol="0">
              <a:spAutoFit/>
            </a:bodyPr>
            <a:lstStyle/>
            <a:p>
              <a:pPr algn="ctr"/>
              <a:r>
                <a:rPr lang="en-US" b="1" dirty="0"/>
                <a:t>Fastener Modeling</a:t>
              </a:r>
            </a:p>
          </p:txBody>
        </p:sp>
        <p:sp>
          <p:nvSpPr>
            <p:cNvPr id="8" name="TextBox 7">
              <a:extLst>
                <a:ext uri="{FF2B5EF4-FFF2-40B4-BE49-F238E27FC236}">
                  <a16:creationId xmlns:a16="http://schemas.microsoft.com/office/drawing/2014/main" id="{2CD46ADA-2B1D-4CA4-8BAC-7C1EE31557F1}"/>
                </a:ext>
              </a:extLst>
            </p:cNvPr>
            <p:cNvSpPr txBox="1"/>
            <p:nvPr/>
          </p:nvSpPr>
          <p:spPr>
            <a:xfrm>
              <a:off x="7189948" y="3713880"/>
              <a:ext cx="5726881" cy="646331"/>
            </a:xfrm>
            <a:prstGeom prst="rect">
              <a:avLst/>
            </a:prstGeom>
            <a:noFill/>
          </p:spPr>
          <p:txBody>
            <a:bodyPr wrap="square" rtlCol="0">
              <a:spAutoFit/>
            </a:bodyPr>
            <a:lstStyle/>
            <a:p>
              <a:pPr algn="ctr"/>
              <a:r>
                <a:rPr lang="en-US" b="1" dirty="0"/>
                <a:t>Topology Optimization/</a:t>
              </a:r>
            </a:p>
            <a:p>
              <a:pPr algn="ctr"/>
              <a:r>
                <a:rPr lang="en-US" b="1" dirty="0"/>
                <a:t>Additive Manufacturing</a:t>
              </a:r>
            </a:p>
          </p:txBody>
        </p:sp>
        <p:sp>
          <p:nvSpPr>
            <p:cNvPr id="9" name="TextBox 8">
              <a:extLst>
                <a:ext uri="{FF2B5EF4-FFF2-40B4-BE49-F238E27FC236}">
                  <a16:creationId xmlns:a16="http://schemas.microsoft.com/office/drawing/2014/main" id="{86210DAA-961A-4228-87C5-7C63964775F2}"/>
                </a:ext>
              </a:extLst>
            </p:cNvPr>
            <p:cNvSpPr txBox="1"/>
            <p:nvPr/>
          </p:nvSpPr>
          <p:spPr>
            <a:xfrm>
              <a:off x="3803529" y="1123411"/>
              <a:ext cx="5726881" cy="369332"/>
            </a:xfrm>
            <a:prstGeom prst="rect">
              <a:avLst/>
            </a:prstGeom>
            <a:noFill/>
          </p:spPr>
          <p:txBody>
            <a:bodyPr wrap="square" rtlCol="0">
              <a:spAutoFit/>
            </a:bodyPr>
            <a:lstStyle/>
            <a:p>
              <a:pPr algn="ctr"/>
              <a:r>
                <a:rPr lang="en-US" b="1" dirty="0"/>
                <a:t>Climate</a:t>
              </a:r>
            </a:p>
          </p:txBody>
        </p:sp>
        <p:grpSp>
          <p:nvGrpSpPr>
            <p:cNvPr id="18" name="Group 17">
              <a:extLst>
                <a:ext uri="{FF2B5EF4-FFF2-40B4-BE49-F238E27FC236}">
                  <a16:creationId xmlns:a16="http://schemas.microsoft.com/office/drawing/2014/main" id="{62FFC006-D75C-4933-BB8D-CC7741958A3D}"/>
                </a:ext>
              </a:extLst>
            </p:cNvPr>
            <p:cNvGrpSpPr/>
            <p:nvPr/>
          </p:nvGrpSpPr>
          <p:grpSpPr>
            <a:xfrm>
              <a:off x="22967" y="1023085"/>
              <a:ext cx="5726881" cy="2277715"/>
              <a:chOff x="22967" y="1023085"/>
              <a:chExt cx="5726881" cy="2277715"/>
            </a:xfrm>
          </p:grpSpPr>
          <p:sp>
            <p:nvSpPr>
              <p:cNvPr id="5" name="TextBox 4">
                <a:extLst>
                  <a:ext uri="{FF2B5EF4-FFF2-40B4-BE49-F238E27FC236}">
                    <a16:creationId xmlns:a16="http://schemas.microsoft.com/office/drawing/2014/main" id="{C21A78C2-09D1-4769-83AE-C8CE89A676FB}"/>
                  </a:ext>
                </a:extLst>
              </p:cNvPr>
              <p:cNvSpPr txBox="1"/>
              <p:nvPr/>
            </p:nvSpPr>
            <p:spPr>
              <a:xfrm>
                <a:off x="22967" y="1063336"/>
                <a:ext cx="5726881" cy="369332"/>
              </a:xfrm>
              <a:prstGeom prst="rect">
                <a:avLst/>
              </a:prstGeom>
              <a:noFill/>
            </p:spPr>
            <p:txBody>
              <a:bodyPr wrap="square" rtlCol="0">
                <a:spAutoFit/>
              </a:bodyPr>
              <a:lstStyle/>
              <a:p>
                <a:pPr algn="ctr"/>
                <a:r>
                  <a:rPr lang="en-US" b="1" dirty="0"/>
                  <a:t>Re-Entry/Captive-Carry Problems</a:t>
                </a:r>
              </a:p>
            </p:txBody>
          </p:sp>
          <p:pic>
            <p:nvPicPr>
              <p:cNvPr id="10" name="Picture 9">
                <a:extLst>
                  <a:ext uri="{FF2B5EF4-FFF2-40B4-BE49-F238E27FC236}">
                    <a16:creationId xmlns:a16="http://schemas.microsoft.com/office/drawing/2014/main" id="{C5696C2A-0B8E-45AA-95D3-F1D5546B3AB4}"/>
                  </a:ext>
                </a:extLst>
              </p:cNvPr>
              <p:cNvPicPr>
                <a:picLocks noChangeAspect="1"/>
              </p:cNvPicPr>
              <p:nvPr/>
            </p:nvPicPr>
            <p:blipFill>
              <a:blip r:embed="rId3"/>
              <a:stretch>
                <a:fillRect/>
              </a:stretch>
            </p:blipFill>
            <p:spPr>
              <a:xfrm>
                <a:off x="644792" y="1505713"/>
                <a:ext cx="2939296" cy="1653354"/>
              </a:xfrm>
              <a:prstGeom prst="rect">
                <a:avLst/>
              </a:prstGeom>
            </p:spPr>
          </p:pic>
          <p:pic>
            <p:nvPicPr>
              <p:cNvPr id="11" name="Picture 2">
                <a:extLst>
                  <a:ext uri="{FF2B5EF4-FFF2-40B4-BE49-F238E27FC236}">
                    <a16:creationId xmlns:a16="http://schemas.microsoft.com/office/drawing/2014/main" id="{AE52FFF9-CE31-4305-9405-7860396091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2676" y="1479387"/>
                <a:ext cx="1447800" cy="1684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FF2B5EF4-FFF2-40B4-BE49-F238E27FC236}">
                    <a16:creationId xmlns:a16="http://schemas.microsoft.com/office/drawing/2014/main" id="{FFD3E4B8-AA08-4CFA-BEA8-04AA6B00C70F}"/>
                  </a:ext>
                </a:extLst>
              </p:cNvPr>
              <p:cNvSpPr/>
              <p:nvPr/>
            </p:nvSpPr>
            <p:spPr>
              <a:xfrm>
                <a:off x="484347" y="1023085"/>
                <a:ext cx="4907337" cy="227771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15353B6-7E72-4D6D-9DBC-8DED0EA3EFE6}"/>
                </a:ext>
              </a:extLst>
            </p:cNvPr>
            <p:cNvGrpSpPr/>
            <p:nvPr/>
          </p:nvGrpSpPr>
          <p:grpSpPr>
            <a:xfrm>
              <a:off x="74574" y="3411171"/>
              <a:ext cx="5726881" cy="2146437"/>
              <a:chOff x="153107" y="3480526"/>
              <a:chExt cx="5726881" cy="2146437"/>
            </a:xfrm>
          </p:grpSpPr>
          <p:sp>
            <p:nvSpPr>
              <p:cNvPr id="6" name="TextBox 5">
                <a:extLst>
                  <a:ext uri="{FF2B5EF4-FFF2-40B4-BE49-F238E27FC236}">
                    <a16:creationId xmlns:a16="http://schemas.microsoft.com/office/drawing/2014/main" id="{3790BD2E-160B-4C1B-A02D-CCC1911C6805}"/>
                  </a:ext>
                </a:extLst>
              </p:cNvPr>
              <p:cNvSpPr txBox="1"/>
              <p:nvPr/>
            </p:nvSpPr>
            <p:spPr>
              <a:xfrm>
                <a:off x="153107" y="3543093"/>
                <a:ext cx="5726881" cy="369332"/>
              </a:xfrm>
              <a:prstGeom prst="rect">
                <a:avLst/>
              </a:prstGeom>
              <a:noFill/>
            </p:spPr>
            <p:txBody>
              <a:bodyPr wrap="square" rtlCol="0">
                <a:spAutoFit/>
              </a:bodyPr>
              <a:lstStyle/>
              <a:p>
                <a:pPr algn="ctr"/>
                <a:r>
                  <a:rPr lang="en-US" b="1" dirty="0"/>
                  <a:t>Heat Transfer/Turbulent Combustion</a:t>
                </a:r>
              </a:p>
            </p:txBody>
          </p:sp>
          <p:pic>
            <p:nvPicPr>
              <p:cNvPr id="13" name="Picture 12">
                <a:extLst>
                  <a:ext uri="{FF2B5EF4-FFF2-40B4-BE49-F238E27FC236}">
                    <a16:creationId xmlns:a16="http://schemas.microsoft.com/office/drawing/2014/main" id="{5C8BFCD7-0238-4121-9524-1C09557EAF9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76807" y="3936649"/>
                <a:ext cx="2468601" cy="1589729"/>
              </a:xfrm>
              <a:prstGeom prst="rect">
                <a:avLst/>
              </a:prstGeom>
            </p:spPr>
          </p:pic>
          <p:pic>
            <p:nvPicPr>
              <p:cNvPr id="16" name="Picture 15">
                <a:extLst>
                  <a:ext uri="{FF2B5EF4-FFF2-40B4-BE49-F238E27FC236}">
                    <a16:creationId xmlns:a16="http://schemas.microsoft.com/office/drawing/2014/main" id="{1D2D4F12-820E-40AB-BB4C-BBF87DDF7994}"/>
                  </a:ext>
                </a:extLst>
              </p:cNvPr>
              <p:cNvPicPr>
                <a:picLocks noChangeAspect="1"/>
              </p:cNvPicPr>
              <p:nvPr/>
            </p:nvPicPr>
            <p:blipFill>
              <a:blip r:embed="rId6"/>
              <a:stretch>
                <a:fillRect/>
              </a:stretch>
            </p:blipFill>
            <p:spPr>
              <a:xfrm>
                <a:off x="3460518" y="3969135"/>
                <a:ext cx="1649958" cy="1542818"/>
              </a:xfrm>
              <a:prstGeom prst="rect">
                <a:avLst/>
              </a:prstGeom>
            </p:spPr>
          </p:pic>
          <p:sp>
            <p:nvSpPr>
              <p:cNvPr id="19" name="Rectangle 18">
                <a:extLst>
                  <a:ext uri="{FF2B5EF4-FFF2-40B4-BE49-F238E27FC236}">
                    <a16:creationId xmlns:a16="http://schemas.microsoft.com/office/drawing/2014/main" id="{2F15FA60-12D3-4AA0-B9FB-2111888FAEF7}"/>
                  </a:ext>
                </a:extLst>
              </p:cNvPr>
              <p:cNvSpPr/>
              <p:nvPr/>
            </p:nvSpPr>
            <p:spPr>
              <a:xfrm>
                <a:off x="562878" y="3480526"/>
                <a:ext cx="4907337" cy="214643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4">
              <a:extLst>
                <a:ext uri="{FF2B5EF4-FFF2-40B4-BE49-F238E27FC236}">
                  <a16:creationId xmlns:a16="http://schemas.microsoft.com/office/drawing/2014/main" id="{CAB13AA5-8F67-4A2A-9C58-3CD7D3BC75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7375" y="2926073"/>
              <a:ext cx="1746968" cy="149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a:extLst>
                <a:ext uri="{FF2B5EF4-FFF2-40B4-BE49-F238E27FC236}">
                  <a16:creationId xmlns:a16="http://schemas.microsoft.com/office/drawing/2014/main" id="{271AABB0-77E0-41F9-BFD4-B71A4405AC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0997" y="4446934"/>
              <a:ext cx="2219552" cy="1035169"/>
            </a:xfrm>
            <a:prstGeom prst="rect">
              <a:avLst/>
            </a:prstGeom>
          </p:spPr>
        </p:pic>
        <p:pic>
          <p:nvPicPr>
            <p:cNvPr id="23" name="Picture 7" descr="bdf1.png">
              <a:extLst>
                <a:ext uri="{FF2B5EF4-FFF2-40B4-BE49-F238E27FC236}">
                  <a16:creationId xmlns:a16="http://schemas.microsoft.com/office/drawing/2014/main" id="{36CCD871-F55A-4F70-ABA8-186AA1D536F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8915" y="1680750"/>
              <a:ext cx="1129990" cy="109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0FF254F7-B525-4F5F-A854-8B14D336231E}"/>
                </a:ext>
              </a:extLst>
            </p:cNvPr>
            <p:cNvSpPr/>
            <p:nvPr/>
          </p:nvSpPr>
          <p:spPr>
            <a:xfrm>
              <a:off x="5527184" y="1023085"/>
              <a:ext cx="2438856" cy="453452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F256B71-73B0-4210-94E4-DA7A6248B82B}"/>
                </a:ext>
              </a:extLst>
            </p:cNvPr>
            <p:cNvPicPr>
              <a:picLocks noChangeAspect="1"/>
            </p:cNvPicPr>
            <p:nvPr/>
          </p:nvPicPr>
          <p:blipFill>
            <a:blip r:embed="rId10"/>
            <a:stretch>
              <a:fillRect/>
            </a:stretch>
          </p:blipFill>
          <p:spPr>
            <a:xfrm>
              <a:off x="8071326" y="1489233"/>
              <a:ext cx="2140245" cy="1847369"/>
            </a:xfrm>
            <a:prstGeom prst="rect">
              <a:avLst/>
            </a:prstGeom>
          </p:spPr>
        </p:pic>
        <p:pic>
          <p:nvPicPr>
            <p:cNvPr id="27" name="Picture 26">
              <a:extLst>
                <a:ext uri="{FF2B5EF4-FFF2-40B4-BE49-F238E27FC236}">
                  <a16:creationId xmlns:a16="http://schemas.microsoft.com/office/drawing/2014/main" id="{2D9CA55C-46A6-4D38-9353-52EED203D0AC}"/>
                </a:ext>
              </a:extLst>
            </p:cNvPr>
            <p:cNvPicPr>
              <a:picLocks noChangeAspect="1"/>
            </p:cNvPicPr>
            <p:nvPr/>
          </p:nvPicPr>
          <p:blipFill>
            <a:blip r:embed="rId11"/>
            <a:stretch>
              <a:fillRect/>
            </a:stretch>
          </p:blipFill>
          <p:spPr>
            <a:xfrm>
              <a:off x="9407258" y="4613104"/>
              <a:ext cx="1189324" cy="838589"/>
            </a:xfrm>
            <a:prstGeom prst="rect">
              <a:avLst/>
            </a:prstGeom>
          </p:spPr>
        </p:pic>
        <p:pic>
          <p:nvPicPr>
            <p:cNvPr id="29" name="Picture 28">
              <a:extLst>
                <a:ext uri="{FF2B5EF4-FFF2-40B4-BE49-F238E27FC236}">
                  <a16:creationId xmlns:a16="http://schemas.microsoft.com/office/drawing/2014/main" id="{7D7261DC-2DC0-4276-863C-C9E473241082}"/>
                </a:ext>
              </a:extLst>
            </p:cNvPr>
            <p:cNvPicPr>
              <a:picLocks noChangeAspect="1"/>
            </p:cNvPicPr>
            <p:nvPr/>
          </p:nvPicPr>
          <p:blipFill>
            <a:blip r:embed="rId12"/>
            <a:stretch>
              <a:fillRect/>
            </a:stretch>
          </p:blipFill>
          <p:spPr>
            <a:xfrm>
              <a:off x="10596582" y="4660392"/>
              <a:ext cx="1234861" cy="870697"/>
            </a:xfrm>
            <a:prstGeom prst="rect">
              <a:avLst/>
            </a:prstGeom>
          </p:spPr>
        </p:pic>
        <p:pic>
          <p:nvPicPr>
            <p:cNvPr id="30" name="Picture 29">
              <a:extLst>
                <a:ext uri="{FF2B5EF4-FFF2-40B4-BE49-F238E27FC236}">
                  <a16:creationId xmlns:a16="http://schemas.microsoft.com/office/drawing/2014/main" id="{1B81073F-D9E2-4D4C-A4E9-743EF2039A58}"/>
                </a:ext>
              </a:extLst>
            </p:cNvPr>
            <p:cNvPicPr>
              <a:picLocks noChangeAspect="1"/>
            </p:cNvPicPr>
            <p:nvPr/>
          </p:nvPicPr>
          <p:blipFill>
            <a:blip r:embed="rId13"/>
            <a:stretch>
              <a:fillRect/>
            </a:stretch>
          </p:blipFill>
          <p:spPr>
            <a:xfrm>
              <a:off x="8151553" y="4575435"/>
              <a:ext cx="1205809" cy="849780"/>
            </a:xfrm>
            <a:prstGeom prst="rect">
              <a:avLst/>
            </a:prstGeom>
          </p:spPr>
        </p:pic>
        <p:sp>
          <p:nvSpPr>
            <p:cNvPr id="31" name="Rectangle 30">
              <a:extLst>
                <a:ext uri="{FF2B5EF4-FFF2-40B4-BE49-F238E27FC236}">
                  <a16:creationId xmlns:a16="http://schemas.microsoft.com/office/drawing/2014/main" id="{530EF4B9-3841-46CA-8C69-D4355A834FD3}"/>
                </a:ext>
              </a:extLst>
            </p:cNvPr>
            <p:cNvSpPr/>
            <p:nvPr/>
          </p:nvSpPr>
          <p:spPr>
            <a:xfrm>
              <a:off x="8079852" y="3623003"/>
              <a:ext cx="3829649" cy="193460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C669BDFB-E9DA-4977-8450-04A83B9CCC60}"/>
                </a:ext>
              </a:extLst>
            </p:cNvPr>
            <p:cNvPicPr>
              <a:picLocks noChangeAspect="1"/>
            </p:cNvPicPr>
            <p:nvPr/>
          </p:nvPicPr>
          <p:blipFill>
            <a:blip r:embed="rId14"/>
            <a:stretch>
              <a:fillRect/>
            </a:stretch>
          </p:blipFill>
          <p:spPr>
            <a:xfrm>
              <a:off x="10230044" y="1924600"/>
              <a:ext cx="1605244" cy="907943"/>
            </a:xfrm>
            <a:prstGeom prst="rect">
              <a:avLst/>
            </a:prstGeom>
          </p:spPr>
        </p:pic>
        <p:sp>
          <p:nvSpPr>
            <p:cNvPr id="34" name="Rectangle 33">
              <a:extLst>
                <a:ext uri="{FF2B5EF4-FFF2-40B4-BE49-F238E27FC236}">
                  <a16:creationId xmlns:a16="http://schemas.microsoft.com/office/drawing/2014/main" id="{1351DF28-04F3-4377-B1C9-5A35B1BC95F0}"/>
                </a:ext>
              </a:extLst>
            </p:cNvPr>
            <p:cNvSpPr/>
            <p:nvPr/>
          </p:nvSpPr>
          <p:spPr>
            <a:xfrm>
              <a:off x="8071326" y="1031200"/>
              <a:ext cx="3838175" cy="247673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3202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8C94A1-6202-F040-9227-A77E6C5CF02D}"/>
              </a:ext>
            </a:extLst>
          </p:cNvPr>
          <p:cNvSpPr>
            <a:spLocks noGrp="1"/>
          </p:cNvSpPr>
          <p:nvPr>
            <p:ph type="sldNum" sz="quarter" idx="12"/>
          </p:nvPr>
        </p:nvSpPr>
        <p:spPr/>
        <p:txBody>
          <a:bodyPr/>
          <a:lstStyle/>
          <a:p>
            <a:fld id="{6113E31D-E2AB-40D1-8B51-AFA5AFEF393A}" type="slidenum">
              <a:rPr lang="en-US" smtClean="0"/>
              <a:t>4</a:t>
            </a:fld>
            <a:endParaRPr lang="en-US" dirty="0"/>
          </a:p>
        </p:txBody>
      </p:sp>
      <p:sp>
        <p:nvSpPr>
          <p:cNvPr id="3" name="TextBox 2">
            <a:extLst>
              <a:ext uri="{FF2B5EF4-FFF2-40B4-BE49-F238E27FC236}">
                <a16:creationId xmlns:a16="http://schemas.microsoft.com/office/drawing/2014/main" id="{4196AA87-6AF6-4F8E-993A-DAF15AFF6BF3}"/>
              </a:ext>
            </a:extLst>
          </p:cNvPr>
          <p:cNvSpPr txBox="1"/>
          <p:nvPr/>
        </p:nvSpPr>
        <p:spPr>
          <a:xfrm>
            <a:off x="1086370" y="6090284"/>
            <a:ext cx="9684270" cy="400110"/>
          </a:xfrm>
          <a:prstGeom prst="rect">
            <a:avLst/>
          </a:prstGeom>
          <a:solidFill>
            <a:srgbClr val="FFCCCC"/>
          </a:solidFill>
        </p:spPr>
        <p:txBody>
          <a:bodyPr wrap="square" rtlCol="0">
            <a:spAutoFit/>
          </a:bodyPr>
          <a:lstStyle/>
          <a:p>
            <a:pPr algn="ctr"/>
            <a:r>
              <a:rPr lang="en-US" sz="2000" b="1" i="1" dirty="0"/>
              <a:t>These are not toy problems that are prevalent in the ROM literature!</a:t>
            </a:r>
            <a:endParaRPr lang="en-US" sz="400" b="1" i="1" dirty="0"/>
          </a:p>
        </p:txBody>
      </p:sp>
      <p:grpSp>
        <p:nvGrpSpPr>
          <p:cNvPr id="12" name="Group 11">
            <a:extLst>
              <a:ext uri="{FF2B5EF4-FFF2-40B4-BE49-F238E27FC236}">
                <a16:creationId xmlns:a16="http://schemas.microsoft.com/office/drawing/2014/main" id="{3A8E6577-40E1-412F-9E02-9FB5195DC54A}"/>
              </a:ext>
            </a:extLst>
          </p:cNvPr>
          <p:cNvGrpSpPr/>
          <p:nvPr/>
        </p:nvGrpSpPr>
        <p:grpSpPr>
          <a:xfrm>
            <a:off x="22967" y="1235695"/>
            <a:ext cx="12893862" cy="4538034"/>
            <a:chOff x="22967" y="1019575"/>
            <a:chExt cx="12893862" cy="4538034"/>
          </a:xfrm>
        </p:grpSpPr>
        <p:sp>
          <p:nvSpPr>
            <p:cNvPr id="7" name="TextBox 6">
              <a:extLst>
                <a:ext uri="{FF2B5EF4-FFF2-40B4-BE49-F238E27FC236}">
                  <a16:creationId xmlns:a16="http://schemas.microsoft.com/office/drawing/2014/main" id="{C231947D-B9A8-4690-9085-815C56F4E6C9}"/>
                </a:ext>
              </a:extLst>
            </p:cNvPr>
            <p:cNvSpPr txBox="1"/>
            <p:nvPr/>
          </p:nvSpPr>
          <p:spPr>
            <a:xfrm>
              <a:off x="7122711" y="1019575"/>
              <a:ext cx="5726881" cy="369332"/>
            </a:xfrm>
            <a:prstGeom prst="rect">
              <a:avLst/>
            </a:prstGeom>
            <a:noFill/>
          </p:spPr>
          <p:txBody>
            <a:bodyPr wrap="square" rtlCol="0">
              <a:spAutoFit/>
            </a:bodyPr>
            <a:lstStyle/>
            <a:p>
              <a:pPr algn="ctr"/>
              <a:r>
                <a:rPr lang="en-US" b="1" dirty="0"/>
                <a:t>Fastener Modeling</a:t>
              </a:r>
            </a:p>
          </p:txBody>
        </p:sp>
        <p:sp>
          <p:nvSpPr>
            <p:cNvPr id="8" name="TextBox 7">
              <a:extLst>
                <a:ext uri="{FF2B5EF4-FFF2-40B4-BE49-F238E27FC236}">
                  <a16:creationId xmlns:a16="http://schemas.microsoft.com/office/drawing/2014/main" id="{2CD46ADA-2B1D-4CA4-8BAC-7C1EE31557F1}"/>
                </a:ext>
              </a:extLst>
            </p:cNvPr>
            <p:cNvSpPr txBox="1"/>
            <p:nvPr/>
          </p:nvSpPr>
          <p:spPr>
            <a:xfrm>
              <a:off x="7189948" y="3713880"/>
              <a:ext cx="5726881" cy="646331"/>
            </a:xfrm>
            <a:prstGeom prst="rect">
              <a:avLst/>
            </a:prstGeom>
            <a:noFill/>
          </p:spPr>
          <p:txBody>
            <a:bodyPr wrap="square" rtlCol="0">
              <a:spAutoFit/>
            </a:bodyPr>
            <a:lstStyle/>
            <a:p>
              <a:pPr algn="ctr"/>
              <a:r>
                <a:rPr lang="en-US" b="1" dirty="0"/>
                <a:t>Topology Optimization/</a:t>
              </a:r>
            </a:p>
            <a:p>
              <a:pPr algn="ctr"/>
              <a:r>
                <a:rPr lang="en-US" b="1" dirty="0"/>
                <a:t>Additive Manufacturing</a:t>
              </a:r>
            </a:p>
          </p:txBody>
        </p:sp>
        <p:sp>
          <p:nvSpPr>
            <p:cNvPr id="9" name="TextBox 8">
              <a:extLst>
                <a:ext uri="{FF2B5EF4-FFF2-40B4-BE49-F238E27FC236}">
                  <a16:creationId xmlns:a16="http://schemas.microsoft.com/office/drawing/2014/main" id="{86210DAA-961A-4228-87C5-7C63964775F2}"/>
                </a:ext>
              </a:extLst>
            </p:cNvPr>
            <p:cNvSpPr txBox="1"/>
            <p:nvPr/>
          </p:nvSpPr>
          <p:spPr>
            <a:xfrm>
              <a:off x="3803529" y="1123411"/>
              <a:ext cx="5726881" cy="369332"/>
            </a:xfrm>
            <a:prstGeom prst="rect">
              <a:avLst/>
            </a:prstGeom>
            <a:noFill/>
          </p:spPr>
          <p:txBody>
            <a:bodyPr wrap="square" rtlCol="0">
              <a:spAutoFit/>
            </a:bodyPr>
            <a:lstStyle/>
            <a:p>
              <a:pPr algn="ctr"/>
              <a:r>
                <a:rPr lang="en-US" b="1" dirty="0"/>
                <a:t>Climate</a:t>
              </a:r>
            </a:p>
          </p:txBody>
        </p:sp>
        <p:grpSp>
          <p:nvGrpSpPr>
            <p:cNvPr id="18" name="Group 17">
              <a:extLst>
                <a:ext uri="{FF2B5EF4-FFF2-40B4-BE49-F238E27FC236}">
                  <a16:creationId xmlns:a16="http://schemas.microsoft.com/office/drawing/2014/main" id="{62FFC006-D75C-4933-BB8D-CC7741958A3D}"/>
                </a:ext>
              </a:extLst>
            </p:cNvPr>
            <p:cNvGrpSpPr/>
            <p:nvPr/>
          </p:nvGrpSpPr>
          <p:grpSpPr>
            <a:xfrm>
              <a:off x="22967" y="1023085"/>
              <a:ext cx="5726881" cy="2277715"/>
              <a:chOff x="22967" y="1023085"/>
              <a:chExt cx="5726881" cy="2277715"/>
            </a:xfrm>
          </p:grpSpPr>
          <p:sp>
            <p:nvSpPr>
              <p:cNvPr id="5" name="TextBox 4">
                <a:extLst>
                  <a:ext uri="{FF2B5EF4-FFF2-40B4-BE49-F238E27FC236}">
                    <a16:creationId xmlns:a16="http://schemas.microsoft.com/office/drawing/2014/main" id="{C21A78C2-09D1-4769-83AE-C8CE89A676FB}"/>
                  </a:ext>
                </a:extLst>
              </p:cNvPr>
              <p:cNvSpPr txBox="1"/>
              <p:nvPr/>
            </p:nvSpPr>
            <p:spPr>
              <a:xfrm>
                <a:off x="22967" y="1063336"/>
                <a:ext cx="5726881" cy="369332"/>
              </a:xfrm>
              <a:prstGeom prst="rect">
                <a:avLst/>
              </a:prstGeom>
              <a:noFill/>
            </p:spPr>
            <p:txBody>
              <a:bodyPr wrap="square" rtlCol="0">
                <a:spAutoFit/>
              </a:bodyPr>
              <a:lstStyle/>
              <a:p>
                <a:pPr algn="ctr"/>
                <a:r>
                  <a:rPr lang="en-US" b="1" dirty="0"/>
                  <a:t>Re-Entry/Captive-Carry Problems</a:t>
                </a:r>
              </a:p>
            </p:txBody>
          </p:sp>
          <p:pic>
            <p:nvPicPr>
              <p:cNvPr id="10" name="Picture 9">
                <a:extLst>
                  <a:ext uri="{FF2B5EF4-FFF2-40B4-BE49-F238E27FC236}">
                    <a16:creationId xmlns:a16="http://schemas.microsoft.com/office/drawing/2014/main" id="{C5696C2A-0B8E-45AA-95D3-F1D5546B3AB4}"/>
                  </a:ext>
                </a:extLst>
              </p:cNvPr>
              <p:cNvPicPr>
                <a:picLocks noChangeAspect="1"/>
              </p:cNvPicPr>
              <p:nvPr/>
            </p:nvPicPr>
            <p:blipFill>
              <a:blip r:embed="rId3"/>
              <a:stretch>
                <a:fillRect/>
              </a:stretch>
            </p:blipFill>
            <p:spPr>
              <a:xfrm>
                <a:off x="644792" y="1505713"/>
                <a:ext cx="2939296" cy="1653354"/>
              </a:xfrm>
              <a:prstGeom prst="rect">
                <a:avLst/>
              </a:prstGeom>
            </p:spPr>
          </p:pic>
          <p:pic>
            <p:nvPicPr>
              <p:cNvPr id="11" name="Picture 2">
                <a:extLst>
                  <a:ext uri="{FF2B5EF4-FFF2-40B4-BE49-F238E27FC236}">
                    <a16:creationId xmlns:a16="http://schemas.microsoft.com/office/drawing/2014/main" id="{AE52FFF9-CE31-4305-9405-7860396091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2676" y="1479387"/>
                <a:ext cx="1447800" cy="1684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FF2B5EF4-FFF2-40B4-BE49-F238E27FC236}">
                    <a16:creationId xmlns:a16="http://schemas.microsoft.com/office/drawing/2014/main" id="{FFD3E4B8-AA08-4CFA-BEA8-04AA6B00C70F}"/>
                  </a:ext>
                </a:extLst>
              </p:cNvPr>
              <p:cNvSpPr/>
              <p:nvPr/>
            </p:nvSpPr>
            <p:spPr>
              <a:xfrm>
                <a:off x="484347" y="1023085"/>
                <a:ext cx="4907337" cy="227771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15353B6-7E72-4D6D-9DBC-8DED0EA3EFE6}"/>
                </a:ext>
              </a:extLst>
            </p:cNvPr>
            <p:cNvGrpSpPr/>
            <p:nvPr/>
          </p:nvGrpSpPr>
          <p:grpSpPr>
            <a:xfrm>
              <a:off x="74574" y="3411171"/>
              <a:ext cx="5726881" cy="2146437"/>
              <a:chOff x="153107" y="3480526"/>
              <a:chExt cx="5726881" cy="2146437"/>
            </a:xfrm>
          </p:grpSpPr>
          <p:sp>
            <p:nvSpPr>
              <p:cNvPr id="6" name="TextBox 5">
                <a:extLst>
                  <a:ext uri="{FF2B5EF4-FFF2-40B4-BE49-F238E27FC236}">
                    <a16:creationId xmlns:a16="http://schemas.microsoft.com/office/drawing/2014/main" id="{3790BD2E-160B-4C1B-A02D-CCC1911C6805}"/>
                  </a:ext>
                </a:extLst>
              </p:cNvPr>
              <p:cNvSpPr txBox="1"/>
              <p:nvPr/>
            </p:nvSpPr>
            <p:spPr>
              <a:xfrm>
                <a:off x="153107" y="3543093"/>
                <a:ext cx="5726881" cy="369332"/>
              </a:xfrm>
              <a:prstGeom prst="rect">
                <a:avLst/>
              </a:prstGeom>
              <a:noFill/>
            </p:spPr>
            <p:txBody>
              <a:bodyPr wrap="square" rtlCol="0">
                <a:spAutoFit/>
              </a:bodyPr>
              <a:lstStyle/>
              <a:p>
                <a:pPr algn="ctr"/>
                <a:r>
                  <a:rPr lang="en-US" b="1" dirty="0"/>
                  <a:t>Heat Transfer/Turbulent Combustion</a:t>
                </a:r>
              </a:p>
            </p:txBody>
          </p:sp>
          <p:pic>
            <p:nvPicPr>
              <p:cNvPr id="13" name="Picture 12">
                <a:extLst>
                  <a:ext uri="{FF2B5EF4-FFF2-40B4-BE49-F238E27FC236}">
                    <a16:creationId xmlns:a16="http://schemas.microsoft.com/office/drawing/2014/main" id="{5C8BFCD7-0238-4121-9524-1C09557EAF9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76807" y="3936649"/>
                <a:ext cx="2468601" cy="1589729"/>
              </a:xfrm>
              <a:prstGeom prst="rect">
                <a:avLst/>
              </a:prstGeom>
            </p:spPr>
          </p:pic>
          <p:pic>
            <p:nvPicPr>
              <p:cNvPr id="16" name="Picture 15">
                <a:extLst>
                  <a:ext uri="{FF2B5EF4-FFF2-40B4-BE49-F238E27FC236}">
                    <a16:creationId xmlns:a16="http://schemas.microsoft.com/office/drawing/2014/main" id="{1D2D4F12-820E-40AB-BB4C-BBF87DDF7994}"/>
                  </a:ext>
                </a:extLst>
              </p:cNvPr>
              <p:cNvPicPr>
                <a:picLocks noChangeAspect="1"/>
              </p:cNvPicPr>
              <p:nvPr/>
            </p:nvPicPr>
            <p:blipFill>
              <a:blip r:embed="rId6"/>
              <a:stretch>
                <a:fillRect/>
              </a:stretch>
            </p:blipFill>
            <p:spPr>
              <a:xfrm>
                <a:off x="3460518" y="3969135"/>
                <a:ext cx="1649958" cy="1542818"/>
              </a:xfrm>
              <a:prstGeom prst="rect">
                <a:avLst/>
              </a:prstGeom>
            </p:spPr>
          </p:pic>
          <p:sp>
            <p:nvSpPr>
              <p:cNvPr id="19" name="Rectangle 18">
                <a:extLst>
                  <a:ext uri="{FF2B5EF4-FFF2-40B4-BE49-F238E27FC236}">
                    <a16:creationId xmlns:a16="http://schemas.microsoft.com/office/drawing/2014/main" id="{2F15FA60-12D3-4AA0-B9FB-2111888FAEF7}"/>
                  </a:ext>
                </a:extLst>
              </p:cNvPr>
              <p:cNvSpPr/>
              <p:nvPr/>
            </p:nvSpPr>
            <p:spPr>
              <a:xfrm>
                <a:off x="562878" y="3480526"/>
                <a:ext cx="4907337" cy="214643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4">
              <a:extLst>
                <a:ext uri="{FF2B5EF4-FFF2-40B4-BE49-F238E27FC236}">
                  <a16:creationId xmlns:a16="http://schemas.microsoft.com/office/drawing/2014/main" id="{CAB13AA5-8F67-4A2A-9C58-3CD7D3BC75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7375" y="2926073"/>
              <a:ext cx="1746968" cy="149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a:extLst>
                <a:ext uri="{FF2B5EF4-FFF2-40B4-BE49-F238E27FC236}">
                  <a16:creationId xmlns:a16="http://schemas.microsoft.com/office/drawing/2014/main" id="{271AABB0-77E0-41F9-BFD4-B71A4405AC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0997" y="4446934"/>
              <a:ext cx="2219552" cy="1035169"/>
            </a:xfrm>
            <a:prstGeom prst="rect">
              <a:avLst/>
            </a:prstGeom>
          </p:spPr>
        </p:pic>
        <p:pic>
          <p:nvPicPr>
            <p:cNvPr id="23" name="Picture 7" descr="bdf1.png">
              <a:extLst>
                <a:ext uri="{FF2B5EF4-FFF2-40B4-BE49-F238E27FC236}">
                  <a16:creationId xmlns:a16="http://schemas.microsoft.com/office/drawing/2014/main" id="{36CCD871-F55A-4F70-ABA8-186AA1D536F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8915" y="1680750"/>
              <a:ext cx="1129990" cy="109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0FF254F7-B525-4F5F-A854-8B14D336231E}"/>
                </a:ext>
              </a:extLst>
            </p:cNvPr>
            <p:cNvSpPr/>
            <p:nvPr/>
          </p:nvSpPr>
          <p:spPr>
            <a:xfrm>
              <a:off x="5527184" y="1023085"/>
              <a:ext cx="2438856" cy="453452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F256B71-73B0-4210-94E4-DA7A6248B82B}"/>
                </a:ext>
              </a:extLst>
            </p:cNvPr>
            <p:cNvPicPr>
              <a:picLocks noChangeAspect="1"/>
            </p:cNvPicPr>
            <p:nvPr/>
          </p:nvPicPr>
          <p:blipFill>
            <a:blip r:embed="rId10"/>
            <a:stretch>
              <a:fillRect/>
            </a:stretch>
          </p:blipFill>
          <p:spPr>
            <a:xfrm>
              <a:off x="8071326" y="1489233"/>
              <a:ext cx="2140245" cy="1847369"/>
            </a:xfrm>
            <a:prstGeom prst="rect">
              <a:avLst/>
            </a:prstGeom>
          </p:spPr>
        </p:pic>
        <p:pic>
          <p:nvPicPr>
            <p:cNvPr id="27" name="Picture 26">
              <a:extLst>
                <a:ext uri="{FF2B5EF4-FFF2-40B4-BE49-F238E27FC236}">
                  <a16:creationId xmlns:a16="http://schemas.microsoft.com/office/drawing/2014/main" id="{2D9CA55C-46A6-4D38-9353-52EED203D0AC}"/>
                </a:ext>
              </a:extLst>
            </p:cNvPr>
            <p:cNvPicPr>
              <a:picLocks noChangeAspect="1"/>
            </p:cNvPicPr>
            <p:nvPr/>
          </p:nvPicPr>
          <p:blipFill>
            <a:blip r:embed="rId11"/>
            <a:stretch>
              <a:fillRect/>
            </a:stretch>
          </p:blipFill>
          <p:spPr>
            <a:xfrm>
              <a:off x="9407258" y="4613104"/>
              <a:ext cx="1189324" cy="838589"/>
            </a:xfrm>
            <a:prstGeom prst="rect">
              <a:avLst/>
            </a:prstGeom>
          </p:spPr>
        </p:pic>
        <p:pic>
          <p:nvPicPr>
            <p:cNvPr id="29" name="Picture 28">
              <a:extLst>
                <a:ext uri="{FF2B5EF4-FFF2-40B4-BE49-F238E27FC236}">
                  <a16:creationId xmlns:a16="http://schemas.microsoft.com/office/drawing/2014/main" id="{7D7261DC-2DC0-4276-863C-C9E473241082}"/>
                </a:ext>
              </a:extLst>
            </p:cNvPr>
            <p:cNvPicPr>
              <a:picLocks noChangeAspect="1"/>
            </p:cNvPicPr>
            <p:nvPr/>
          </p:nvPicPr>
          <p:blipFill>
            <a:blip r:embed="rId12"/>
            <a:stretch>
              <a:fillRect/>
            </a:stretch>
          </p:blipFill>
          <p:spPr>
            <a:xfrm>
              <a:off x="10596582" y="4660392"/>
              <a:ext cx="1234861" cy="870697"/>
            </a:xfrm>
            <a:prstGeom prst="rect">
              <a:avLst/>
            </a:prstGeom>
          </p:spPr>
        </p:pic>
        <p:pic>
          <p:nvPicPr>
            <p:cNvPr id="30" name="Picture 29">
              <a:extLst>
                <a:ext uri="{FF2B5EF4-FFF2-40B4-BE49-F238E27FC236}">
                  <a16:creationId xmlns:a16="http://schemas.microsoft.com/office/drawing/2014/main" id="{1B81073F-D9E2-4D4C-A4E9-743EF2039A58}"/>
                </a:ext>
              </a:extLst>
            </p:cNvPr>
            <p:cNvPicPr>
              <a:picLocks noChangeAspect="1"/>
            </p:cNvPicPr>
            <p:nvPr/>
          </p:nvPicPr>
          <p:blipFill>
            <a:blip r:embed="rId13"/>
            <a:stretch>
              <a:fillRect/>
            </a:stretch>
          </p:blipFill>
          <p:spPr>
            <a:xfrm>
              <a:off x="8151553" y="4575435"/>
              <a:ext cx="1205809" cy="849780"/>
            </a:xfrm>
            <a:prstGeom prst="rect">
              <a:avLst/>
            </a:prstGeom>
          </p:spPr>
        </p:pic>
        <p:sp>
          <p:nvSpPr>
            <p:cNvPr id="31" name="Rectangle 30">
              <a:extLst>
                <a:ext uri="{FF2B5EF4-FFF2-40B4-BE49-F238E27FC236}">
                  <a16:creationId xmlns:a16="http://schemas.microsoft.com/office/drawing/2014/main" id="{530EF4B9-3841-46CA-8C69-D4355A834FD3}"/>
                </a:ext>
              </a:extLst>
            </p:cNvPr>
            <p:cNvSpPr/>
            <p:nvPr/>
          </p:nvSpPr>
          <p:spPr>
            <a:xfrm>
              <a:off x="8079852" y="3623003"/>
              <a:ext cx="3829649" cy="193460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C669BDFB-E9DA-4977-8450-04A83B9CCC60}"/>
                </a:ext>
              </a:extLst>
            </p:cNvPr>
            <p:cNvPicPr>
              <a:picLocks noChangeAspect="1"/>
            </p:cNvPicPr>
            <p:nvPr/>
          </p:nvPicPr>
          <p:blipFill>
            <a:blip r:embed="rId14"/>
            <a:stretch>
              <a:fillRect/>
            </a:stretch>
          </p:blipFill>
          <p:spPr>
            <a:xfrm>
              <a:off x="10230044" y="1924600"/>
              <a:ext cx="1605244" cy="907943"/>
            </a:xfrm>
            <a:prstGeom prst="rect">
              <a:avLst/>
            </a:prstGeom>
          </p:spPr>
        </p:pic>
        <p:sp>
          <p:nvSpPr>
            <p:cNvPr id="34" name="Rectangle 33">
              <a:extLst>
                <a:ext uri="{FF2B5EF4-FFF2-40B4-BE49-F238E27FC236}">
                  <a16:creationId xmlns:a16="http://schemas.microsoft.com/office/drawing/2014/main" id="{1351DF28-04F3-4377-B1C9-5A35B1BC95F0}"/>
                </a:ext>
              </a:extLst>
            </p:cNvPr>
            <p:cNvSpPr/>
            <p:nvPr/>
          </p:nvSpPr>
          <p:spPr>
            <a:xfrm>
              <a:off x="8071326" y="1031200"/>
              <a:ext cx="3838175" cy="247673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itle 1">
            <a:extLst>
              <a:ext uri="{FF2B5EF4-FFF2-40B4-BE49-F238E27FC236}">
                <a16:creationId xmlns:a16="http://schemas.microsoft.com/office/drawing/2014/main" id="{F3A7A3D3-B58B-440F-BAAF-C45F0124C6F0}"/>
              </a:ext>
            </a:extLst>
          </p:cNvPr>
          <p:cNvSpPr>
            <a:spLocks noGrp="1"/>
          </p:cNvSpPr>
          <p:nvPr>
            <p:ph type="title"/>
          </p:nvPr>
        </p:nvSpPr>
        <p:spPr>
          <a:xfrm>
            <a:off x="720648" y="359772"/>
            <a:ext cx="10058400" cy="570225"/>
          </a:xfrm>
        </p:spPr>
        <p:txBody>
          <a:bodyPr/>
          <a:lstStyle/>
          <a:p>
            <a:r>
              <a:rPr lang="en-US" dirty="0"/>
              <a:t>SNL Applications Requiring ROMs</a:t>
            </a:r>
          </a:p>
        </p:txBody>
      </p:sp>
    </p:spTree>
    <p:extLst>
      <p:ext uri="{BB962C8B-B14F-4D97-AF65-F5344CB8AC3E}">
        <p14:creationId xmlns:p14="http://schemas.microsoft.com/office/powerpoint/2010/main" val="176740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3D326-E864-2F47-B297-3FC90219EA62}"/>
              </a:ext>
            </a:extLst>
          </p:cNvPr>
          <p:cNvSpPr>
            <a:spLocks noGrp="1"/>
          </p:cNvSpPr>
          <p:nvPr>
            <p:ph type="title"/>
          </p:nvPr>
        </p:nvSpPr>
        <p:spPr/>
        <p:txBody>
          <a:bodyPr/>
          <a:lstStyle/>
          <a:p>
            <a:r>
              <a:rPr lang="en-US" dirty="0"/>
              <a:t>Sandia’s ROM Development/Deployment Strategy</a:t>
            </a:r>
          </a:p>
        </p:txBody>
      </p:sp>
      <p:sp>
        <p:nvSpPr>
          <p:cNvPr id="4" name="Slide Number Placeholder 3">
            <a:extLst>
              <a:ext uri="{FF2B5EF4-FFF2-40B4-BE49-F238E27FC236}">
                <a16:creationId xmlns:a16="http://schemas.microsoft.com/office/drawing/2014/main" id="{238C94A1-6202-F040-9227-A77E6C5CF02D}"/>
              </a:ext>
            </a:extLst>
          </p:cNvPr>
          <p:cNvSpPr>
            <a:spLocks noGrp="1"/>
          </p:cNvSpPr>
          <p:nvPr>
            <p:ph type="sldNum" sz="quarter" idx="12"/>
          </p:nvPr>
        </p:nvSpPr>
        <p:spPr/>
        <p:txBody>
          <a:bodyPr/>
          <a:lstStyle/>
          <a:p>
            <a:fld id="{6113E31D-E2AB-40D1-8B51-AFA5AFEF393A}" type="slidenum">
              <a:rPr lang="en-US" smtClean="0"/>
              <a:t>5</a:t>
            </a:fld>
            <a:endParaRPr lang="en-US" dirty="0"/>
          </a:p>
        </p:txBody>
      </p:sp>
      <p:sp>
        <p:nvSpPr>
          <p:cNvPr id="14" name="TextBox 13">
            <a:extLst>
              <a:ext uri="{FF2B5EF4-FFF2-40B4-BE49-F238E27FC236}">
                <a16:creationId xmlns:a16="http://schemas.microsoft.com/office/drawing/2014/main" id="{0C8B41B9-E741-4BF1-B8E1-867AC7184992}"/>
              </a:ext>
            </a:extLst>
          </p:cNvPr>
          <p:cNvSpPr txBox="1"/>
          <p:nvPr/>
        </p:nvSpPr>
        <p:spPr>
          <a:xfrm>
            <a:off x="2334449" y="877606"/>
            <a:ext cx="6749740" cy="646331"/>
          </a:xfrm>
          <a:prstGeom prst="rect">
            <a:avLst/>
          </a:prstGeom>
          <a:solidFill>
            <a:schemeClr val="accent6">
              <a:lumMod val="20000"/>
              <a:lumOff val="80000"/>
            </a:schemeClr>
          </a:solidFill>
          <a:ln>
            <a:solidFill>
              <a:schemeClr val="bg1"/>
            </a:solidFill>
          </a:ln>
        </p:spPr>
        <p:txBody>
          <a:bodyPr wrap="square" rtlCol="0">
            <a:spAutoFit/>
          </a:bodyPr>
          <a:lstStyle/>
          <a:p>
            <a:pPr algn="ctr"/>
            <a:r>
              <a:rPr lang="en-US" dirty="0"/>
              <a:t>Targeted problems present </a:t>
            </a:r>
            <a:r>
              <a:rPr lang="en-US" b="1" dirty="0"/>
              <a:t>unique numerical challenges </a:t>
            </a:r>
            <a:r>
              <a:rPr lang="en-US" dirty="0"/>
              <a:t>that you don’t run into with toy problems!</a:t>
            </a:r>
          </a:p>
        </p:txBody>
      </p:sp>
      <p:sp>
        <p:nvSpPr>
          <p:cNvPr id="15" name="TextBox 14">
            <a:extLst>
              <a:ext uri="{FF2B5EF4-FFF2-40B4-BE49-F238E27FC236}">
                <a16:creationId xmlns:a16="http://schemas.microsoft.com/office/drawing/2014/main" id="{27FB7B90-450A-4F8D-8028-7CF97DE93C82}"/>
              </a:ext>
            </a:extLst>
          </p:cNvPr>
          <p:cNvSpPr txBox="1"/>
          <p:nvPr/>
        </p:nvSpPr>
        <p:spPr>
          <a:xfrm>
            <a:off x="245119" y="2152399"/>
            <a:ext cx="11701761" cy="707886"/>
          </a:xfrm>
          <a:prstGeom prst="rect">
            <a:avLst/>
          </a:prstGeom>
          <a:noFill/>
        </p:spPr>
        <p:txBody>
          <a:bodyPr wrap="square" rtlCol="0">
            <a:spAutoFit/>
          </a:bodyPr>
          <a:lstStyle/>
          <a:p>
            <a:endParaRPr lang="en-US" b="1" dirty="0"/>
          </a:p>
          <a:p>
            <a:endParaRPr lang="en-US" sz="400" b="1" dirty="0"/>
          </a:p>
          <a:p>
            <a:pPr marL="285750" indent="-285750">
              <a:buFont typeface="Arial" panose="020B0604020202020204" pitchFamily="34" charset="0"/>
              <a:buChar char="•"/>
            </a:pPr>
            <a:r>
              <a:rPr lang="en-US" b="1" i="1" u="sng" dirty="0"/>
              <a:t>Step 1:</a:t>
            </a:r>
            <a:r>
              <a:rPr lang="en-US" b="1" i="1" dirty="0"/>
              <a:t> </a:t>
            </a:r>
            <a:r>
              <a:rPr lang="en-US" dirty="0"/>
              <a:t>New ideas/methods are first verified/prototyped on </a:t>
            </a:r>
            <a:r>
              <a:rPr lang="en-US" b="1" dirty="0"/>
              <a:t>simple benchmarks </a:t>
            </a:r>
            <a:r>
              <a:rPr lang="en-US" dirty="0"/>
              <a:t>(e.g., 1D Burgers).</a:t>
            </a:r>
          </a:p>
        </p:txBody>
      </p:sp>
      <p:sp>
        <p:nvSpPr>
          <p:cNvPr id="32" name="Plaque 31">
            <a:extLst>
              <a:ext uri="{FF2B5EF4-FFF2-40B4-BE49-F238E27FC236}">
                <a16:creationId xmlns:a16="http://schemas.microsoft.com/office/drawing/2014/main" id="{878C0971-C70E-4C38-BD2C-1D43D5942BAD}"/>
              </a:ext>
            </a:extLst>
          </p:cNvPr>
          <p:cNvSpPr/>
          <p:nvPr/>
        </p:nvSpPr>
        <p:spPr>
          <a:xfrm>
            <a:off x="2334449" y="3002551"/>
            <a:ext cx="1176828" cy="738006"/>
          </a:xfrm>
          <a:prstGeom prst="plaqu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libri" panose="020F0502020204030204" pitchFamily="34" charset="0"/>
                <a:cs typeface="Calibri" panose="020F0502020204030204" pitchFamily="34" charset="0"/>
              </a:rPr>
              <a:t>New ROM Idea</a:t>
            </a:r>
          </a:p>
        </p:txBody>
      </p:sp>
      <p:sp>
        <p:nvSpPr>
          <p:cNvPr id="35" name="Rectangle: Rounded Corners 34">
            <a:extLst>
              <a:ext uri="{FF2B5EF4-FFF2-40B4-BE49-F238E27FC236}">
                <a16:creationId xmlns:a16="http://schemas.microsoft.com/office/drawing/2014/main" id="{0CD8746D-8147-481C-B263-FBF9FDF52338}"/>
              </a:ext>
            </a:extLst>
          </p:cNvPr>
          <p:cNvSpPr/>
          <p:nvPr/>
        </p:nvSpPr>
        <p:spPr>
          <a:xfrm>
            <a:off x="4368447" y="3002551"/>
            <a:ext cx="1619227" cy="738006"/>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New ROM Approach</a:t>
            </a:r>
          </a:p>
        </p:txBody>
      </p:sp>
      <p:sp>
        <p:nvSpPr>
          <p:cNvPr id="36" name="Hexagon 35">
            <a:extLst>
              <a:ext uri="{FF2B5EF4-FFF2-40B4-BE49-F238E27FC236}">
                <a16:creationId xmlns:a16="http://schemas.microsoft.com/office/drawing/2014/main" id="{CF6B380C-9FBC-4285-8387-627FB5D54573}"/>
              </a:ext>
            </a:extLst>
          </p:cNvPr>
          <p:cNvSpPr/>
          <p:nvPr/>
        </p:nvSpPr>
        <p:spPr>
          <a:xfrm>
            <a:off x="6844844" y="3013942"/>
            <a:ext cx="1317848" cy="741243"/>
          </a:xfrm>
          <a:prstGeom prst="hexagon">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cs typeface="Calibri" panose="020F0502020204030204" pitchFamily="34" charset="0"/>
              </a:rPr>
              <a:t>Toy Problem</a:t>
            </a:r>
          </a:p>
        </p:txBody>
      </p:sp>
      <p:cxnSp>
        <p:nvCxnSpPr>
          <p:cNvPr id="37" name="Straight Arrow Connector 36">
            <a:extLst>
              <a:ext uri="{FF2B5EF4-FFF2-40B4-BE49-F238E27FC236}">
                <a16:creationId xmlns:a16="http://schemas.microsoft.com/office/drawing/2014/main" id="{2A6137B0-64C3-4CFC-AA73-DE62DD4C4345}"/>
              </a:ext>
            </a:extLst>
          </p:cNvPr>
          <p:cNvCxnSpPr>
            <a:cxnSpLocks/>
            <a:stCxn id="32" idx="3"/>
            <a:endCxn id="35" idx="1"/>
          </p:cNvCxnSpPr>
          <p:nvPr/>
        </p:nvCxnSpPr>
        <p:spPr>
          <a:xfrm>
            <a:off x="3511277" y="3371554"/>
            <a:ext cx="8571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B100494-CA18-4569-8A25-57E0A9B05F44}"/>
              </a:ext>
            </a:extLst>
          </p:cNvPr>
          <p:cNvCxnSpPr>
            <a:cxnSpLocks/>
          </p:cNvCxnSpPr>
          <p:nvPr/>
        </p:nvCxnSpPr>
        <p:spPr>
          <a:xfrm>
            <a:off x="5987674" y="3384564"/>
            <a:ext cx="8571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Hexagon 44">
            <a:extLst>
              <a:ext uri="{FF2B5EF4-FFF2-40B4-BE49-F238E27FC236}">
                <a16:creationId xmlns:a16="http://schemas.microsoft.com/office/drawing/2014/main" id="{FD9E9A1A-CC78-4EA6-8EA8-C04D7CE96A39}"/>
              </a:ext>
            </a:extLst>
          </p:cNvPr>
          <p:cNvSpPr/>
          <p:nvPr/>
        </p:nvSpPr>
        <p:spPr>
          <a:xfrm>
            <a:off x="4519136" y="4248011"/>
            <a:ext cx="1317848" cy="741243"/>
          </a:xfrm>
          <a:prstGeom prst="hexagon">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Realistic Targeted Problem</a:t>
            </a:r>
          </a:p>
        </p:txBody>
      </p:sp>
      <p:sp>
        <p:nvSpPr>
          <p:cNvPr id="46" name="Rectangle 45">
            <a:extLst>
              <a:ext uri="{FF2B5EF4-FFF2-40B4-BE49-F238E27FC236}">
                <a16:creationId xmlns:a16="http://schemas.microsoft.com/office/drawing/2014/main" id="{6451B708-E0C3-46CB-9BB4-D35B4EFC8300}"/>
              </a:ext>
            </a:extLst>
          </p:cNvPr>
          <p:cNvSpPr/>
          <p:nvPr/>
        </p:nvSpPr>
        <p:spPr>
          <a:xfrm>
            <a:off x="8987883" y="3069154"/>
            <a:ext cx="1317849" cy="630817"/>
          </a:xfrm>
          <a:prstGeom prst="rect">
            <a:avLst/>
          </a:prstGeom>
          <a:solidFill>
            <a:srgbClr val="6D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E4261858-2EB2-4D9F-A1EC-F4EAD2794B25}"/>
              </a:ext>
            </a:extLst>
          </p:cNvPr>
          <p:cNvSpPr txBox="1"/>
          <p:nvPr/>
        </p:nvSpPr>
        <p:spPr>
          <a:xfrm>
            <a:off x="9115204" y="3215677"/>
            <a:ext cx="1929161"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Publication</a:t>
            </a:r>
          </a:p>
        </p:txBody>
      </p:sp>
      <p:cxnSp>
        <p:nvCxnSpPr>
          <p:cNvPr id="48" name="Straight Arrow Connector 47">
            <a:extLst>
              <a:ext uri="{FF2B5EF4-FFF2-40B4-BE49-F238E27FC236}">
                <a16:creationId xmlns:a16="http://schemas.microsoft.com/office/drawing/2014/main" id="{51C92D01-3751-49AC-ADBA-BC9E8CD77874}"/>
              </a:ext>
            </a:extLst>
          </p:cNvPr>
          <p:cNvCxnSpPr>
            <a:cxnSpLocks/>
          </p:cNvCxnSpPr>
          <p:nvPr/>
        </p:nvCxnSpPr>
        <p:spPr>
          <a:xfrm>
            <a:off x="8162692" y="3401833"/>
            <a:ext cx="8571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6B61789-F4D1-4614-92DB-92E6D0A0DEB5}"/>
              </a:ext>
            </a:extLst>
          </p:cNvPr>
          <p:cNvCxnSpPr>
            <a:cxnSpLocks/>
          </p:cNvCxnSpPr>
          <p:nvPr/>
        </p:nvCxnSpPr>
        <p:spPr>
          <a:xfrm>
            <a:off x="5192220" y="3755185"/>
            <a:ext cx="0" cy="4928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6A0C246E-DDBC-4D0C-9F20-21F7FD41E675}"/>
              </a:ext>
            </a:extLst>
          </p:cNvPr>
          <p:cNvCxnSpPr>
            <a:cxnSpLocks/>
            <a:stCxn id="45" idx="3"/>
          </p:cNvCxnSpPr>
          <p:nvPr/>
        </p:nvCxnSpPr>
        <p:spPr>
          <a:xfrm rot="10800000">
            <a:off x="2899240" y="3727865"/>
            <a:ext cx="1619897" cy="890768"/>
          </a:xfrm>
          <a:prstGeom prst="bentConnector3">
            <a:avLst>
              <a:gd name="adj1" fmla="val 99564"/>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13ECD403-5411-457E-BB48-AC6A7F468DD9}"/>
              </a:ext>
            </a:extLst>
          </p:cNvPr>
          <p:cNvSpPr/>
          <p:nvPr/>
        </p:nvSpPr>
        <p:spPr>
          <a:xfrm>
            <a:off x="6642410" y="4299354"/>
            <a:ext cx="1317849" cy="630817"/>
          </a:xfrm>
          <a:prstGeom prst="rect">
            <a:avLst/>
          </a:prstGeom>
          <a:solidFill>
            <a:srgbClr val="6D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99D64CE4-24AC-4169-BC79-BE60687109EE}"/>
              </a:ext>
            </a:extLst>
          </p:cNvPr>
          <p:cNvSpPr txBox="1"/>
          <p:nvPr/>
        </p:nvSpPr>
        <p:spPr>
          <a:xfrm>
            <a:off x="6769731" y="4445877"/>
            <a:ext cx="1929161"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Publication</a:t>
            </a:r>
          </a:p>
        </p:txBody>
      </p:sp>
      <p:cxnSp>
        <p:nvCxnSpPr>
          <p:cNvPr id="58" name="Straight Arrow Connector 57">
            <a:extLst>
              <a:ext uri="{FF2B5EF4-FFF2-40B4-BE49-F238E27FC236}">
                <a16:creationId xmlns:a16="http://schemas.microsoft.com/office/drawing/2014/main" id="{7A274FFA-666E-4B90-A3A5-A5CD5F2F3ADF}"/>
              </a:ext>
            </a:extLst>
          </p:cNvPr>
          <p:cNvCxnSpPr>
            <a:cxnSpLocks/>
          </p:cNvCxnSpPr>
          <p:nvPr/>
        </p:nvCxnSpPr>
        <p:spPr>
          <a:xfrm>
            <a:off x="5817219" y="4632033"/>
            <a:ext cx="8571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7441931-5A19-49CE-A539-EDB37EE43533}"/>
              </a:ext>
            </a:extLst>
          </p:cNvPr>
          <p:cNvSpPr/>
          <p:nvPr/>
        </p:nvSpPr>
        <p:spPr>
          <a:xfrm>
            <a:off x="245119" y="2025179"/>
            <a:ext cx="1414170" cy="400110"/>
          </a:xfrm>
          <a:prstGeom prst="rect">
            <a:avLst/>
          </a:prstGeom>
        </p:spPr>
        <p:txBody>
          <a:bodyPr wrap="none">
            <a:spAutoFit/>
          </a:bodyPr>
          <a:lstStyle/>
          <a:p>
            <a:r>
              <a:rPr lang="en-US" sz="2000" b="1" dirty="0">
                <a:solidFill>
                  <a:srgbClr val="0070C0"/>
                </a:solidFill>
              </a:rPr>
              <a:t>Approach:</a:t>
            </a:r>
          </a:p>
        </p:txBody>
      </p:sp>
      <p:sp>
        <p:nvSpPr>
          <p:cNvPr id="60" name="TextBox 59">
            <a:extLst>
              <a:ext uri="{FF2B5EF4-FFF2-40B4-BE49-F238E27FC236}">
                <a16:creationId xmlns:a16="http://schemas.microsoft.com/office/drawing/2014/main" id="{818B1E05-205D-40C8-B715-1FAAD00517FE}"/>
              </a:ext>
            </a:extLst>
          </p:cNvPr>
          <p:cNvSpPr txBox="1"/>
          <p:nvPr/>
        </p:nvSpPr>
        <p:spPr>
          <a:xfrm>
            <a:off x="245119" y="5292245"/>
            <a:ext cx="11701761" cy="369332"/>
          </a:xfrm>
          <a:prstGeom prst="rect">
            <a:avLst/>
          </a:prstGeom>
          <a:noFill/>
        </p:spPr>
        <p:txBody>
          <a:bodyPr wrap="square" rtlCol="0">
            <a:spAutoFit/>
          </a:bodyPr>
          <a:lstStyle/>
          <a:p>
            <a:pPr marL="285750" indent="-285750">
              <a:buFont typeface="Arial" panose="020B0604020202020204" pitchFamily="34" charset="0"/>
              <a:buChar char="•"/>
            </a:pPr>
            <a:r>
              <a:rPr lang="en-US" b="1" i="1" u="sng" dirty="0"/>
              <a:t>Step 2:</a:t>
            </a:r>
            <a:r>
              <a:rPr lang="en-US" dirty="0"/>
              <a:t> Apply methods to targeted </a:t>
            </a:r>
            <a:r>
              <a:rPr lang="en-US" b="1" dirty="0"/>
              <a:t>realistic problems </a:t>
            </a:r>
            <a:r>
              <a:rPr lang="en-US" dirty="0"/>
              <a:t>– presents new challenges, requiring new R&amp;D</a:t>
            </a:r>
          </a:p>
        </p:txBody>
      </p:sp>
      <p:grpSp>
        <p:nvGrpSpPr>
          <p:cNvPr id="64" name="Group 63">
            <a:extLst>
              <a:ext uri="{FF2B5EF4-FFF2-40B4-BE49-F238E27FC236}">
                <a16:creationId xmlns:a16="http://schemas.microsoft.com/office/drawing/2014/main" id="{40F5CCE0-8418-41B0-9ECA-840849E100CF}"/>
              </a:ext>
            </a:extLst>
          </p:cNvPr>
          <p:cNvGrpSpPr/>
          <p:nvPr/>
        </p:nvGrpSpPr>
        <p:grpSpPr>
          <a:xfrm>
            <a:off x="245119" y="5930085"/>
            <a:ext cx="10917252" cy="703337"/>
            <a:chOff x="245119" y="5930085"/>
            <a:chExt cx="10917252" cy="703337"/>
          </a:xfrm>
        </p:grpSpPr>
        <p:pic>
          <p:nvPicPr>
            <p:cNvPr id="61" name="Picture 60">
              <a:extLst>
                <a:ext uri="{FF2B5EF4-FFF2-40B4-BE49-F238E27FC236}">
                  <a16:creationId xmlns:a16="http://schemas.microsoft.com/office/drawing/2014/main" id="{A92CC0E3-9B00-4502-94A9-DA88D17A3F07}"/>
                </a:ext>
              </a:extLst>
            </p:cNvPr>
            <p:cNvPicPr>
              <a:picLocks noChangeAspect="1"/>
            </p:cNvPicPr>
            <p:nvPr/>
          </p:nvPicPr>
          <p:blipFill>
            <a:blip r:embed="rId3"/>
            <a:stretch>
              <a:fillRect/>
            </a:stretch>
          </p:blipFill>
          <p:spPr>
            <a:xfrm>
              <a:off x="9584303" y="5930085"/>
              <a:ext cx="1442858" cy="703337"/>
            </a:xfrm>
            <a:prstGeom prst="rect">
              <a:avLst/>
            </a:prstGeom>
          </p:spPr>
        </p:pic>
        <p:sp>
          <p:nvSpPr>
            <p:cNvPr id="62" name="Rectangle 61">
              <a:extLst>
                <a:ext uri="{FF2B5EF4-FFF2-40B4-BE49-F238E27FC236}">
                  <a16:creationId xmlns:a16="http://schemas.microsoft.com/office/drawing/2014/main" id="{FDF2FC74-C49A-4E52-AFD6-659D879A99C3}"/>
                </a:ext>
              </a:extLst>
            </p:cNvPr>
            <p:cNvSpPr/>
            <p:nvPr/>
          </p:nvSpPr>
          <p:spPr>
            <a:xfrm>
              <a:off x="245119" y="6086747"/>
              <a:ext cx="9842455" cy="400110"/>
            </a:xfrm>
            <a:prstGeom prst="rect">
              <a:avLst/>
            </a:prstGeom>
          </p:spPr>
          <p:txBody>
            <a:bodyPr wrap="square">
              <a:spAutoFit/>
            </a:bodyPr>
            <a:lstStyle/>
            <a:p>
              <a:pPr lvl="1"/>
              <a:r>
                <a:rPr lang="en-US" sz="2000" dirty="0"/>
                <a:t>To facilitate step two, we have been developing an </a:t>
              </a:r>
              <a:r>
                <a:rPr lang="en-US" sz="2000" b="1" dirty="0"/>
                <a:t>open-source tool </a:t>
              </a:r>
              <a:r>
                <a:rPr lang="en-US" sz="2000" dirty="0"/>
                <a:t>called </a:t>
              </a:r>
            </a:p>
          </p:txBody>
        </p:sp>
        <p:sp>
          <p:nvSpPr>
            <p:cNvPr id="63" name="Rectangle 62">
              <a:extLst>
                <a:ext uri="{FF2B5EF4-FFF2-40B4-BE49-F238E27FC236}">
                  <a16:creationId xmlns:a16="http://schemas.microsoft.com/office/drawing/2014/main" id="{CF98277D-CA35-4DA6-8C08-EC50A9AB4906}"/>
                </a:ext>
              </a:extLst>
            </p:cNvPr>
            <p:cNvSpPr/>
            <p:nvPr/>
          </p:nvSpPr>
          <p:spPr>
            <a:xfrm>
              <a:off x="624468" y="5930085"/>
              <a:ext cx="10537903" cy="7033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a:extLst>
              <a:ext uri="{FF2B5EF4-FFF2-40B4-BE49-F238E27FC236}">
                <a16:creationId xmlns:a16="http://schemas.microsoft.com/office/drawing/2014/main" id="{63FD5E82-681C-4DD3-9033-96A05FFC2B55}"/>
              </a:ext>
            </a:extLst>
          </p:cNvPr>
          <p:cNvSpPr/>
          <p:nvPr/>
        </p:nvSpPr>
        <p:spPr>
          <a:xfrm>
            <a:off x="757870" y="1579526"/>
            <a:ext cx="11316777" cy="338554"/>
          </a:xfrm>
          <a:prstGeom prst="rect">
            <a:avLst/>
          </a:prstGeom>
        </p:spPr>
        <p:txBody>
          <a:bodyPr wrap="square">
            <a:spAutoFit/>
          </a:bodyPr>
          <a:lstStyle/>
          <a:p>
            <a:r>
              <a:rPr lang="en-US" sz="1600" dirty="0"/>
              <a:t>(e.g., strong nonlinearities, huge differences scales, turbulence/chaos, </a:t>
            </a:r>
            <a:r>
              <a:rPr lang="en-US" sz="1600" dirty="0" err="1"/>
              <a:t>multiphysics</a:t>
            </a:r>
            <a:r>
              <a:rPr lang="en-US" sz="1600" dirty="0"/>
              <a:t>, multi-D shocks, etc.)</a:t>
            </a:r>
          </a:p>
        </p:txBody>
      </p:sp>
      <p:sp>
        <p:nvSpPr>
          <p:cNvPr id="27" name="TextBox 26">
            <a:extLst>
              <a:ext uri="{FF2B5EF4-FFF2-40B4-BE49-F238E27FC236}">
                <a16:creationId xmlns:a16="http://schemas.microsoft.com/office/drawing/2014/main" id="{81F09EE2-E856-49EF-BE70-066F9F317AAB}"/>
              </a:ext>
            </a:extLst>
          </p:cNvPr>
          <p:cNvSpPr txBox="1"/>
          <p:nvPr/>
        </p:nvSpPr>
        <p:spPr>
          <a:xfrm>
            <a:off x="8298972" y="4106607"/>
            <a:ext cx="3362576" cy="923330"/>
          </a:xfrm>
          <a:prstGeom prst="rect">
            <a:avLst/>
          </a:prstGeom>
          <a:noFill/>
          <a:ln w="12700">
            <a:solidFill>
              <a:schemeClr val="tx1"/>
            </a:solidFill>
          </a:ln>
        </p:spPr>
        <p:txBody>
          <a:bodyPr wrap="square" rtlCol="0">
            <a:spAutoFit/>
          </a:bodyPr>
          <a:lstStyle/>
          <a:p>
            <a:pPr algn="ctr"/>
            <a:r>
              <a:rPr lang="en-US" dirty="0"/>
              <a:t>Step two is critical in determining whether ROMs are </a:t>
            </a:r>
            <a:r>
              <a:rPr lang="en-US" b="1" dirty="0"/>
              <a:t>viable</a:t>
            </a:r>
            <a:r>
              <a:rPr lang="en-US" dirty="0"/>
              <a:t> for </a:t>
            </a:r>
            <a:r>
              <a:rPr lang="en-US" b="1" dirty="0"/>
              <a:t>realistic problems</a:t>
            </a:r>
            <a:r>
              <a:rPr lang="en-US" dirty="0"/>
              <a:t>!</a:t>
            </a:r>
          </a:p>
        </p:txBody>
      </p:sp>
    </p:spTree>
    <p:extLst>
      <p:ext uri="{BB962C8B-B14F-4D97-AF65-F5344CB8AC3E}">
        <p14:creationId xmlns:p14="http://schemas.microsoft.com/office/powerpoint/2010/main" val="322713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8C94A1-6202-F040-9227-A77E6C5CF02D}"/>
              </a:ext>
            </a:extLst>
          </p:cNvPr>
          <p:cNvSpPr>
            <a:spLocks noGrp="1"/>
          </p:cNvSpPr>
          <p:nvPr>
            <p:ph type="sldNum" sz="quarter" idx="12"/>
          </p:nvPr>
        </p:nvSpPr>
        <p:spPr/>
        <p:txBody>
          <a:bodyPr/>
          <a:lstStyle/>
          <a:p>
            <a:fld id="{6113E31D-E2AB-40D1-8B51-AFA5AFEF393A}" type="slidenum">
              <a:rPr lang="en-US" smtClean="0"/>
              <a:t>6</a:t>
            </a:fld>
            <a:endParaRPr lang="en-US" dirty="0"/>
          </a:p>
        </p:txBody>
      </p:sp>
      <p:pic>
        <p:nvPicPr>
          <p:cNvPr id="6" name="Picture 5">
            <a:extLst>
              <a:ext uri="{FF2B5EF4-FFF2-40B4-BE49-F238E27FC236}">
                <a16:creationId xmlns:a16="http://schemas.microsoft.com/office/drawing/2014/main" id="{A482617F-5E5D-403A-BE8A-3FB17C26FB6F}"/>
              </a:ext>
            </a:extLst>
          </p:cNvPr>
          <p:cNvPicPr>
            <a:picLocks noChangeAspect="1"/>
          </p:cNvPicPr>
          <p:nvPr/>
        </p:nvPicPr>
        <p:blipFill>
          <a:blip r:embed="rId3"/>
          <a:stretch>
            <a:fillRect/>
          </a:stretch>
        </p:blipFill>
        <p:spPr>
          <a:xfrm>
            <a:off x="768563" y="220422"/>
            <a:ext cx="1699677" cy="828526"/>
          </a:xfrm>
          <a:prstGeom prst="rect">
            <a:avLst/>
          </a:prstGeom>
        </p:spPr>
      </p:pic>
      <p:sp>
        <p:nvSpPr>
          <p:cNvPr id="7" name="TextBox 6">
            <a:extLst>
              <a:ext uri="{FF2B5EF4-FFF2-40B4-BE49-F238E27FC236}">
                <a16:creationId xmlns:a16="http://schemas.microsoft.com/office/drawing/2014/main" id="{B4FB818D-FAC2-4CEF-A518-A9AB1C623E99}"/>
              </a:ext>
            </a:extLst>
          </p:cNvPr>
          <p:cNvSpPr txBox="1"/>
          <p:nvPr/>
        </p:nvSpPr>
        <p:spPr>
          <a:xfrm>
            <a:off x="1396721" y="941344"/>
            <a:ext cx="8307659" cy="646331"/>
          </a:xfrm>
          <a:prstGeom prst="rect">
            <a:avLst/>
          </a:prstGeom>
          <a:solidFill>
            <a:srgbClr val="CCCCFF"/>
          </a:solidFill>
        </p:spPr>
        <p:txBody>
          <a:bodyPr wrap="square" rtlCol="0">
            <a:spAutoFit/>
          </a:bodyPr>
          <a:lstStyle/>
          <a:p>
            <a:pPr algn="ctr"/>
            <a:r>
              <a:rPr lang="en-US" dirty="0"/>
              <a:t>An </a:t>
            </a:r>
            <a:r>
              <a:rPr lang="en-US" b="1" dirty="0"/>
              <a:t>open-source</a:t>
            </a:r>
            <a:r>
              <a:rPr lang="en-US" dirty="0"/>
              <a:t>* </a:t>
            </a:r>
            <a:r>
              <a:rPr lang="en-US" b="1" dirty="0"/>
              <a:t>non-intrusive</a:t>
            </a:r>
            <a:r>
              <a:rPr lang="en-US" dirty="0"/>
              <a:t> computational framework aimed at providing performant projection-based ROMs for generic application codes</a:t>
            </a:r>
          </a:p>
        </p:txBody>
      </p:sp>
      <p:sp>
        <p:nvSpPr>
          <p:cNvPr id="8" name="TextBox 7">
            <a:extLst>
              <a:ext uri="{FF2B5EF4-FFF2-40B4-BE49-F238E27FC236}">
                <a16:creationId xmlns:a16="http://schemas.microsoft.com/office/drawing/2014/main" id="{FD0CD8C0-E1F6-4AB7-A3E6-C0A4E65D506C}"/>
              </a:ext>
            </a:extLst>
          </p:cNvPr>
          <p:cNvSpPr txBox="1"/>
          <p:nvPr/>
        </p:nvSpPr>
        <p:spPr>
          <a:xfrm>
            <a:off x="120239" y="1606667"/>
            <a:ext cx="6554050" cy="4616648"/>
          </a:xfrm>
          <a:prstGeom prst="rect">
            <a:avLst/>
          </a:prstGeom>
          <a:noFill/>
        </p:spPr>
        <p:txBody>
          <a:bodyPr wrap="square" rtlCol="0">
            <a:spAutoFit/>
          </a:bodyPr>
          <a:lstStyle/>
          <a:p>
            <a:r>
              <a:rPr lang="en-US" b="1" dirty="0">
                <a:solidFill>
                  <a:srgbClr val="0070C0"/>
                </a:solidFill>
              </a:rPr>
              <a:t>Main idea:</a:t>
            </a:r>
          </a:p>
          <a:p>
            <a:pPr marL="285750" indent="-285750">
              <a:buFont typeface="Arial" panose="020B0604020202020204" pitchFamily="34" charset="0"/>
              <a:buChar char="•"/>
            </a:pPr>
            <a:endParaRPr lang="en-US" sz="400" b="1" dirty="0"/>
          </a:p>
          <a:p>
            <a:pPr marL="742950" lvl="1" indent="-285750">
              <a:buFont typeface="Wingdings" panose="05000000000000000000" pitchFamily="2" charset="2"/>
              <a:buChar char="Ø"/>
            </a:pPr>
            <a:r>
              <a:rPr lang="en-US" dirty="0"/>
              <a:t>Separate the “application” and the ROM</a:t>
            </a:r>
          </a:p>
          <a:p>
            <a:pPr marL="742950" lvl="1" indent="-285750">
              <a:buFont typeface="Wingdings" panose="05000000000000000000" pitchFamily="2" charset="2"/>
              <a:buChar char="Ø"/>
            </a:pPr>
            <a:endParaRPr lang="en-US" sz="200" dirty="0"/>
          </a:p>
          <a:p>
            <a:pPr marL="742950" lvl="1" indent="-285750">
              <a:buFont typeface="Wingdings" panose="05000000000000000000" pitchFamily="2" charset="2"/>
              <a:buChar char="Ø"/>
            </a:pPr>
            <a:r>
              <a:rPr lang="en-US" dirty="0"/>
              <a:t>ROM methods are contained in the </a:t>
            </a:r>
            <a:r>
              <a:rPr lang="en-US" dirty="0" err="1"/>
              <a:t>Pressio</a:t>
            </a:r>
            <a:r>
              <a:rPr lang="en-US" dirty="0"/>
              <a:t> framework</a:t>
            </a:r>
          </a:p>
          <a:p>
            <a:pPr marL="742950" lvl="1" indent="-285750">
              <a:buFont typeface="Wingdings" panose="05000000000000000000" pitchFamily="2" charset="2"/>
              <a:buChar char="Ø"/>
            </a:pPr>
            <a:endParaRPr lang="en-US" sz="200" dirty="0"/>
          </a:p>
          <a:p>
            <a:pPr marL="742950" lvl="1" indent="-285750">
              <a:buFont typeface="Wingdings" panose="05000000000000000000" pitchFamily="2" charset="2"/>
              <a:buChar char="Ø"/>
            </a:pPr>
            <a:r>
              <a:rPr lang="en-US" dirty="0" err="1"/>
              <a:t>Pressio</a:t>
            </a:r>
            <a:r>
              <a:rPr lang="en-US" dirty="0"/>
              <a:t> “plugs in” to an application code</a:t>
            </a:r>
          </a:p>
          <a:p>
            <a:pPr lvl="1"/>
            <a:endParaRPr lang="en-US" dirty="0"/>
          </a:p>
          <a:p>
            <a:r>
              <a:rPr lang="en-US" b="1" dirty="0">
                <a:solidFill>
                  <a:srgbClr val="0070C0"/>
                </a:solidFill>
              </a:rPr>
              <a:t>Salient features:</a:t>
            </a:r>
          </a:p>
          <a:p>
            <a:pPr marL="285750" indent="-285750">
              <a:buFont typeface="Arial" panose="020B0604020202020204" pitchFamily="34" charset="0"/>
              <a:buChar char="•"/>
            </a:pPr>
            <a:endParaRPr lang="en-US" sz="400" b="1" dirty="0"/>
          </a:p>
          <a:p>
            <a:pPr marL="742950" lvl="1" indent="-285750">
              <a:buFont typeface="Wingdings" panose="05000000000000000000" pitchFamily="2" charset="2"/>
              <a:buChar char="Ø"/>
            </a:pPr>
            <a:r>
              <a:rPr lang="en-US" dirty="0"/>
              <a:t>Header-only C++ library</a:t>
            </a:r>
          </a:p>
          <a:p>
            <a:pPr marL="742950" lvl="1" indent="-285750">
              <a:buFont typeface="Wingdings" panose="05000000000000000000" pitchFamily="2" charset="2"/>
              <a:buChar char="Ø"/>
            </a:pPr>
            <a:endParaRPr lang="en-US" sz="200" dirty="0"/>
          </a:p>
          <a:p>
            <a:pPr marL="742950" lvl="1" indent="-285750">
              <a:buFont typeface="Wingdings" panose="05000000000000000000" pitchFamily="2" charset="2"/>
              <a:buChar char="Ø"/>
            </a:pPr>
            <a:r>
              <a:rPr lang="en-US" dirty="0"/>
              <a:t>Supports HPC performance portability via </a:t>
            </a:r>
            <a:r>
              <a:rPr lang="en-US" dirty="0" err="1"/>
              <a:t>Kokkos</a:t>
            </a:r>
            <a:endParaRPr lang="en-US" dirty="0"/>
          </a:p>
          <a:p>
            <a:pPr marL="742950" lvl="1" indent="-285750">
              <a:buFont typeface="Wingdings" panose="05000000000000000000" pitchFamily="2" charset="2"/>
              <a:buChar char="Ø"/>
            </a:pPr>
            <a:endParaRPr lang="en-US" sz="200" dirty="0"/>
          </a:p>
          <a:p>
            <a:pPr marL="742950" lvl="1" indent="-285750">
              <a:buFont typeface="Wingdings" panose="05000000000000000000" pitchFamily="2" charset="2"/>
              <a:buChar char="Ø"/>
            </a:pPr>
            <a:r>
              <a:rPr lang="en-US" dirty="0"/>
              <a:t>Supports Python API</a:t>
            </a:r>
          </a:p>
          <a:p>
            <a:pPr marL="742950" lvl="1" indent="-285750">
              <a:buFont typeface="Wingdings" panose="05000000000000000000" pitchFamily="2" charset="2"/>
              <a:buChar char="Ø"/>
            </a:pPr>
            <a:endParaRPr lang="en-US" sz="200" dirty="0"/>
          </a:p>
          <a:p>
            <a:pPr marL="742950" lvl="1" indent="-285750">
              <a:buFont typeface="Wingdings" panose="05000000000000000000" pitchFamily="2" charset="2"/>
              <a:buChar char="Ø"/>
            </a:pPr>
            <a:r>
              <a:rPr lang="en-US" dirty="0"/>
              <a:t>Supports </a:t>
            </a:r>
            <a:r>
              <a:rPr lang="en-US" dirty="0" err="1"/>
              <a:t>Galerkin</a:t>
            </a:r>
            <a:r>
              <a:rPr lang="en-US" dirty="0"/>
              <a:t>, LSPG, and WLS ROMs (with hyper-reduction)</a:t>
            </a:r>
          </a:p>
          <a:p>
            <a:pPr marL="742950" lvl="1" indent="-285750">
              <a:buFont typeface="Wingdings" panose="05000000000000000000" pitchFamily="2" charset="2"/>
              <a:buChar char="Ø"/>
            </a:pPr>
            <a:endParaRPr lang="en-US" sz="200" dirty="0"/>
          </a:p>
          <a:p>
            <a:pPr marL="742950" lvl="1" indent="-285750">
              <a:buFont typeface="Wingdings" panose="05000000000000000000" pitchFamily="2" charset="2"/>
              <a:buChar char="Ø"/>
            </a:pPr>
            <a:r>
              <a:rPr lang="en-US" dirty="0" err="1"/>
              <a:t>Pressio’s</a:t>
            </a:r>
            <a:r>
              <a:rPr lang="en-US" dirty="0"/>
              <a:t> API requires application to expose two main routines: residual and </a:t>
            </a:r>
            <a:r>
              <a:rPr lang="en-US" dirty="0" err="1"/>
              <a:t>applyJacobian</a:t>
            </a:r>
            <a:endParaRPr lang="en-US" dirty="0"/>
          </a:p>
          <a:p>
            <a:pPr lvl="1"/>
            <a:endParaRPr lang="en-US" dirty="0"/>
          </a:p>
          <a:p>
            <a:pPr marL="742950" lvl="1"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38FDFD31-41F0-45A9-8CAB-985F43B795D8}"/>
              </a:ext>
            </a:extLst>
          </p:cNvPr>
          <p:cNvSpPr txBox="1"/>
          <p:nvPr/>
        </p:nvSpPr>
        <p:spPr>
          <a:xfrm>
            <a:off x="7917009" y="5478414"/>
            <a:ext cx="6434254" cy="353943"/>
          </a:xfrm>
          <a:prstGeom prst="rect">
            <a:avLst/>
          </a:prstGeom>
          <a:noFill/>
        </p:spPr>
        <p:txBody>
          <a:bodyPr wrap="square" rtlCol="0">
            <a:spAutoFit/>
          </a:bodyPr>
          <a:lstStyle/>
          <a:p>
            <a:r>
              <a:rPr lang="en-US" sz="1700" dirty="0"/>
              <a:t>* https://github.com/Pressio</a:t>
            </a:r>
          </a:p>
        </p:txBody>
      </p:sp>
      <p:grpSp>
        <p:nvGrpSpPr>
          <p:cNvPr id="10" name="Group 9">
            <a:extLst>
              <a:ext uri="{FF2B5EF4-FFF2-40B4-BE49-F238E27FC236}">
                <a16:creationId xmlns:a16="http://schemas.microsoft.com/office/drawing/2014/main" id="{E7D1A232-6F01-4259-8D61-1339B42D3705}"/>
              </a:ext>
            </a:extLst>
          </p:cNvPr>
          <p:cNvGrpSpPr/>
          <p:nvPr/>
        </p:nvGrpSpPr>
        <p:grpSpPr>
          <a:xfrm>
            <a:off x="6940417" y="1673008"/>
            <a:ext cx="4887950" cy="3878694"/>
            <a:chOff x="2736895" y="1046829"/>
            <a:chExt cx="6577382" cy="5302957"/>
          </a:xfrm>
        </p:grpSpPr>
        <p:pic>
          <p:nvPicPr>
            <p:cNvPr id="11" name="Picture 10">
              <a:extLst>
                <a:ext uri="{FF2B5EF4-FFF2-40B4-BE49-F238E27FC236}">
                  <a16:creationId xmlns:a16="http://schemas.microsoft.com/office/drawing/2014/main" id="{13A48CD2-4DF0-4BFA-B708-C4A7430275B2}"/>
                </a:ext>
              </a:extLst>
            </p:cNvPr>
            <p:cNvPicPr>
              <a:picLocks noChangeAspect="1"/>
            </p:cNvPicPr>
            <p:nvPr/>
          </p:nvPicPr>
          <p:blipFill rotWithShape="1">
            <a:blip r:embed="rId4"/>
            <a:srcRect l="12634" r="14445"/>
            <a:stretch/>
          </p:blipFill>
          <p:spPr>
            <a:xfrm>
              <a:off x="2736895" y="1046829"/>
              <a:ext cx="6577382" cy="5302957"/>
            </a:xfrm>
            <a:prstGeom prst="rect">
              <a:avLst/>
            </a:prstGeom>
          </p:spPr>
        </p:pic>
        <p:grpSp>
          <p:nvGrpSpPr>
            <p:cNvPr id="12" name="Group 11">
              <a:extLst>
                <a:ext uri="{FF2B5EF4-FFF2-40B4-BE49-F238E27FC236}">
                  <a16:creationId xmlns:a16="http://schemas.microsoft.com/office/drawing/2014/main" id="{FE4E409C-01BF-43C5-A0F5-E1D40BA510C5}"/>
                </a:ext>
              </a:extLst>
            </p:cNvPr>
            <p:cNvGrpSpPr/>
            <p:nvPr/>
          </p:nvGrpSpPr>
          <p:grpSpPr>
            <a:xfrm>
              <a:off x="3027861" y="1098759"/>
              <a:ext cx="6286416" cy="1106560"/>
              <a:chOff x="372067" y="2226092"/>
              <a:chExt cx="6236839" cy="1053137"/>
            </a:xfrm>
            <a:solidFill>
              <a:schemeClr val="bg1"/>
            </a:solidFill>
          </p:grpSpPr>
          <p:sp>
            <p:nvSpPr>
              <p:cNvPr id="13" name="Rectangle 12">
                <a:extLst>
                  <a:ext uri="{FF2B5EF4-FFF2-40B4-BE49-F238E27FC236}">
                    <a16:creationId xmlns:a16="http://schemas.microsoft.com/office/drawing/2014/main" id="{DEF752C9-D20F-41F2-A09D-1B500F840138}"/>
                  </a:ext>
                </a:extLst>
              </p:cNvPr>
              <p:cNvSpPr/>
              <p:nvPr/>
            </p:nvSpPr>
            <p:spPr>
              <a:xfrm>
                <a:off x="372067" y="2226092"/>
                <a:ext cx="6236839" cy="1053137"/>
              </a:xfrm>
              <a:prstGeom prst="rect">
                <a:avLst/>
              </a:prstGeom>
              <a:grp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6">
                <a:extLst>
                  <a:ext uri="{FF2B5EF4-FFF2-40B4-BE49-F238E27FC236}">
                    <a16:creationId xmlns:a16="http://schemas.microsoft.com/office/drawing/2014/main" id="{3251CC6A-FDBB-4A38-8243-A91D351541F5}"/>
                  </a:ext>
                </a:extLst>
              </p:cNvPr>
              <p:cNvSpPr/>
              <p:nvPr/>
            </p:nvSpPr>
            <p:spPr>
              <a:xfrm>
                <a:off x="1173157" y="2446071"/>
                <a:ext cx="4508938" cy="599089"/>
              </a:xfrm>
              <a:prstGeom prst="roundRect">
                <a:avLst/>
              </a:prstGeom>
              <a:solidFill>
                <a:srgbClr val="AFCFD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aramond" panose="02020404030301010803" pitchFamily="18" charset="0"/>
                  </a:rPr>
                  <a:t>rom</a:t>
                </a:r>
              </a:p>
            </p:txBody>
          </p:sp>
        </p:grpSp>
      </p:grpSp>
      <p:sp>
        <p:nvSpPr>
          <p:cNvPr id="16" name="Rectangle 15">
            <a:extLst>
              <a:ext uri="{FF2B5EF4-FFF2-40B4-BE49-F238E27FC236}">
                <a16:creationId xmlns:a16="http://schemas.microsoft.com/office/drawing/2014/main" id="{CD5E7171-6CA0-43E6-B083-0EC8A72C8ADA}"/>
              </a:ext>
            </a:extLst>
          </p:cNvPr>
          <p:cNvSpPr/>
          <p:nvPr/>
        </p:nvSpPr>
        <p:spPr>
          <a:xfrm>
            <a:off x="120239" y="5655386"/>
            <a:ext cx="11360225" cy="1046440"/>
          </a:xfrm>
          <a:prstGeom prst="rect">
            <a:avLst/>
          </a:prstGeom>
        </p:spPr>
        <p:txBody>
          <a:bodyPr wrap="square">
            <a:spAutoFit/>
          </a:bodyPr>
          <a:lstStyle/>
          <a:p>
            <a:r>
              <a:rPr lang="en-US" b="1" dirty="0">
                <a:solidFill>
                  <a:srgbClr val="0070C0"/>
                </a:solidFill>
              </a:rPr>
              <a:t>Advantages:</a:t>
            </a:r>
          </a:p>
          <a:p>
            <a:pPr marL="285750" indent="-285750">
              <a:buFont typeface="Arial" panose="020B0604020202020204" pitchFamily="34" charset="0"/>
              <a:buChar char="•"/>
            </a:pPr>
            <a:endParaRPr lang="en-US" sz="400" dirty="0"/>
          </a:p>
          <a:p>
            <a:pPr marL="742950" lvl="1" indent="-285750">
              <a:buFont typeface="Wingdings" panose="05000000000000000000" pitchFamily="2" charset="2"/>
              <a:buChar char="Ø"/>
            </a:pPr>
            <a:r>
              <a:rPr lang="en-US" dirty="0" err="1"/>
              <a:t>Pressio</a:t>
            </a:r>
            <a:r>
              <a:rPr lang="en-US" dirty="0"/>
              <a:t> can be used to easily add ROM capabilities to any generic HPC code!</a:t>
            </a:r>
          </a:p>
          <a:p>
            <a:pPr marL="742950" lvl="1" indent="-285750">
              <a:buFont typeface="Wingdings" panose="05000000000000000000" pitchFamily="2" charset="2"/>
              <a:buChar char="Ø"/>
            </a:pPr>
            <a:endParaRPr lang="en-US" sz="200" dirty="0"/>
          </a:p>
          <a:p>
            <a:pPr marL="742950" lvl="1" indent="-285750">
              <a:buFont typeface="Wingdings" panose="05000000000000000000" pitchFamily="2" charset="2"/>
              <a:buChar char="Ø"/>
            </a:pPr>
            <a:endParaRPr lang="en-US" sz="200" dirty="0"/>
          </a:p>
          <a:p>
            <a:pPr marL="742950" lvl="1" indent="-285750">
              <a:buFont typeface="Wingdings" panose="05000000000000000000" pitchFamily="2" charset="2"/>
              <a:buChar char="Ø"/>
            </a:pPr>
            <a:r>
              <a:rPr lang="en-US" dirty="0"/>
              <a:t>Methods added to </a:t>
            </a:r>
            <a:r>
              <a:rPr lang="en-US" dirty="0" err="1"/>
              <a:t>Pressio</a:t>
            </a:r>
            <a:r>
              <a:rPr lang="en-US" dirty="0"/>
              <a:t> are at the fingertips of users of HPC codes hooked up to </a:t>
            </a:r>
            <a:r>
              <a:rPr lang="en-US" dirty="0" err="1"/>
              <a:t>Pressio</a:t>
            </a:r>
            <a:r>
              <a:rPr lang="en-US" dirty="0"/>
              <a:t>!</a:t>
            </a:r>
          </a:p>
        </p:txBody>
      </p:sp>
    </p:spTree>
    <p:extLst>
      <p:ext uri="{BB962C8B-B14F-4D97-AF65-F5344CB8AC3E}">
        <p14:creationId xmlns:p14="http://schemas.microsoft.com/office/powerpoint/2010/main" val="17438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3D326-E864-2F47-B297-3FC90219EA62}"/>
              </a:ext>
            </a:extLst>
          </p:cNvPr>
          <p:cNvSpPr>
            <a:spLocks noGrp="1"/>
          </p:cNvSpPr>
          <p:nvPr>
            <p:ph type="title"/>
          </p:nvPr>
        </p:nvSpPr>
        <p:spPr/>
        <p:txBody>
          <a:bodyPr/>
          <a:lstStyle/>
          <a:p>
            <a:r>
              <a:rPr lang="en-US" dirty="0"/>
              <a:t>Recent ROM Successes at SNL</a:t>
            </a:r>
          </a:p>
        </p:txBody>
      </p:sp>
      <p:sp>
        <p:nvSpPr>
          <p:cNvPr id="4" name="Slide Number Placeholder 3">
            <a:extLst>
              <a:ext uri="{FF2B5EF4-FFF2-40B4-BE49-F238E27FC236}">
                <a16:creationId xmlns:a16="http://schemas.microsoft.com/office/drawing/2014/main" id="{238C94A1-6202-F040-9227-A77E6C5CF02D}"/>
              </a:ext>
            </a:extLst>
          </p:cNvPr>
          <p:cNvSpPr>
            <a:spLocks noGrp="1"/>
          </p:cNvSpPr>
          <p:nvPr>
            <p:ph type="sldNum" sz="quarter" idx="12"/>
          </p:nvPr>
        </p:nvSpPr>
        <p:spPr/>
        <p:txBody>
          <a:bodyPr/>
          <a:lstStyle/>
          <a:p>
            <a:fld id="{6113E31D-E2AB-40D1-8B51-AFA5AFEF393A}" type="slidenum">
              <a:rPr lang="en-US" smtClean="0"/>
              <a:t>7</a:t>
            </a:fld>
            <a:endParaRPr lang="en-US" dirty="0"/>
          </a:p>
        </p:txBody>
      </p:sp>
      <p:sp>
        <p:nvSpPr>
          <p:cNvPr id="34" name="TextBox 33">
            <a:extLst>
              <a:ext uri="{FF2B5EF4-FFF2-40B4-BE49-F238E27FC236}">
                <a16:creationId xmlns:a16="http://schemas.microsoft.com/office/drawing/2014/main" id="{9116157E-E9E7-4C42-BB0E-9A49E93AFC21}"/>
              </a:ext>
            </a:extLst>
          </p:cNvPr>
          <p:cNvSpPr txBox="1"/>
          <p:nvPr/>
        </p:nvSpPr>
        <p:spPr>
          <a:xfrm>
            <a:off x="274649" y="1050141"/>
            <a:ext cx="4616605" cy="646331"/>
          </a:xfrm>
          <a:prstGeom prst="rect">
            <a:avLst/>
          </a:prstGeom>
          <a:noFill/>
          <a:ln>
            <a:solidFill>
              <a:schemeClr val="tx1"/>
            </a:solidFill>
          </a:ln>
        </p:spPr>
        <p:txBody>
          <a:bodyPr wrap="square" rtlCol="0">
            <a:spAutoFit/>
          </a:bodyPr>
          <a:lstStyle/>
          <a:p>
            <a:pPr algn="ctr"/>
            <a:r>
              <a:rPr lang="en-US" dirty="0"/>
              <a:t>ROM accelerates </a:t>
            </a:r>
            <a:r>
              <a:rPr lang="en-US" b="1" dirty="0"/>
              <a:t>ablation </a:t>
            </a:r>
            <a:r>
              <a:rPr lang="en-US" dirty="0"/>
              <a:t>simulation</a:t>
            </a:r>
            <a:r>
              <a:rPr lang="en-US" b="1" dirty="0"/>
              <a:t> </a:t>
            </a:r>
            <a:r>
              <a:rPr lang="en-US" dirty="0"/>
              <a:t>with SPARC compressible flow solver</a:t>
            </a:r>
          </a:p>
        </p:txBody>
      </p:sp>
      <p:sp>
        <p:nvSpPr>
          <p:cNvPr id="9" name="TextBox 8">
            <a:extLst>
              <a:ext uri="{FF2B5EF4-FFF2-40B4-BE49-F238E27FC236}">
                <a16:creationId xmlns:a16="http://schemas.microsoft.com/office/drawing/2014/main" id="{B165300C-711A-4BB9-B661-56CCD0375A7E}"/>
              </a:ext>
            </a:extLst>
          </p:cNvPr>
          <p:cNvSpPr txBox="1"/>
          <p:nvPr/>
        </p:nvSpPr>
        <p:spPr>
          <a:xfrm>
            <a:off x="133593" y="1851503"/>
            <a:ext cx="525635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First applications of ROMs to ablation</a:t>
            </a:r>
          </a:p>
          <a:p>
            <a:pPr marL="285750" indent="-285750">
              <a:buFont typeface="Arial" panose="020B0604020202020204" pitchFamily="34" charset="0"/>
              <a:buChar char="•"/>
            </a:pPr>
            <a:r>
              <a:rPr lang="en-US" dirty="0"/>
              <a:t>Large differences in scales (7 orders of magnitude)</a:t>
            </a:r>
          </a:p>
          <a:p>
            <a:pPr marL="285750" indent="-285750">
              <a:buFont typeface="Arial" panose="020B0604020202020204" pitchFamily="34" charset="0"/>
              <a:buChar char="•"/>
            </a:pPr>
            <a:r>
              <a:rPr lang="en-US" dirty="0"/>
              <a:t>Iso-q with prescribed axisymmetric heat- and mass-transfer boundary conditions</a:t>
            </a:r>
          </a:p>
        </p:txBody>
      </p:sp>
      <p:pic>
        <p:nvPicPr>
          <p:cNvPr id="41" name="Picture 40">
            <a:extLst>
              <a:ext uri="{FF2B5EF4-FFF2-40B4-BE49-F238E27FC236}">
                <a16:creationId xmlns:a16="http://schemas.microsoft.com/office/drawing/2014/main" id="{A7F7667A-254C-49E8-AB4D-06718849B115}"/>
              </a:ext>
            </a:extLst>
          </p:cNvPr>
          <p:cNvPicPr>
            <a:picLocks noChangeAspect="1"/>
          </p:cNvPicPr>
          <p:nvPr/>
        </p:nvPicPr>
        <p:blipFill>
          <a:blip r:embed="rId7"/>
          <a:srcRect/>
          <a:stretch/>
        </p:blipFill>
        <p:spPr>
          <a:xfrm>
            <a:off x="133593" y="3467118"/>
            <a:ext cx="2649145" cy="2649145"/>
          </a:xfrm>
          <a:prstGeom prst="rect">
            <a:avLst/>
          </a:prstGeom>
        </p:spPr>
      </p:pic>
      <p:pic>
        <p:nvPicPr>
          <p:cNvPr id="42" name="fom_temp" descr="fom_temp">
            <a:hlinkClick r:id="" action="ppaction://media"/>
            <a:extLst>
              <a:ext uri="{FF2B5EF4-FFF2-40B4-BE49-F238E27FC236}">
                <a16:creationId xmlns:a16="http://schemas.microsoft.com/office/drawing/2014/main" id="{65AD534C-F7CA-48FE-85BA-91919B56AD8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27740" y="3529170"/>
            <a:ext cx="2228394" cy="1059648"/>
          </a:xfrm>
          <a:prstGeom prst="rect">
            <a:avLst/>
          </a:prstGeom>
        </p:spPr>
      </p:pic>
      <p:pic>
        <p:nvPicPr>
          <p:cNvPr id="43" name="rom_temp" descr="rom_temp">
            <a:hlinkClick r:id="" action="ppaction://media"/>
            <a:extLst>
              <a:ext uri="{FF2B5EF4-FFF2-40B4-BE49-F238E27FC236}">
                <a16:creationId xmlns:a16="http://schemas.microsoft.com/office/drawing/2014/main" id="{089861F8-974E-4433-A384-C841CB5BF5CA}"/>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flipV="1">
            <a:off x="3027740" y="4649736"/>
            <a:ext cx="2228394" cy="1059648"/>
          </a:xfrm>
          <a:prstGeom prst="rect">
            <a:avLst/>
          </a:prstGeom>
        </p:spPr>
      </p:pic>
      <p:sp>
        <p:nvSpPr>
          <p:cNvPr id="3" name="TextBox 2">
            <a:extLst>
              <a:ext uri="{FF2B5EF4-FFF2-40B4-BE49-F238E27FC236}">
                <a16:creationId xmlns:a16="http://schemas.microsoft.com/office/drawing/2014/main" id="{F07FEE47-17FB-483A-93BF-7CBDD979C301}"/>
              </a:ext>
            </a:extLst>
          </p:cNvPr>
          <p:cNvSpPr txBox="1"/>
          <p:nvPr/>
        </p:nvSpPr>
        <p:spPr>
          <a:xfrm>
            <a:off x="382556" y="6116263"/>
            <a:ext cx="4198776" cy="646331"/>
          </a:xfrm>
          <a:prstGeom prst="rect">
            <a:avLst/>
          </a:prstGeom>
          <a:solidFill>
            <a:schemeClr val="accent5">
              <a:lumMod val="20000"/>
              <a:lumOff val="80000"/>
            </a:schemeClr>
          </a:solidFill>
        </p:spPr>
        <p:txBody>
          <a:bodyPr wrap="square" rtlCol="0">
            <a:spAutoFit/>
          </a:bodyPr>
          <a:lstStyle/>
          <a:p>
            <a:pPr algn="ctr"/>
            <a:r>
              <a:rPr lang="en-US" dirty="0"/>
              <a:t>~17x savings in core-hours</a:t>
            </a:r>
          </a:p>
          <a:p>
            <a:pPr algn="ctr"/>
            <a:r>
              <a:rPr lang="en-US" dirty="0"/>
              <a:t>&lt;0.1% error in temp, &lt;4% error in </a:t>
            </a:r>
            <a:r>
              <a:rPr lang="en-US" dirty="0" err="1"/>
              <a:t>disp</a:t>
            </a:r>
            <a:endParaRPr lang="en-US" dirty="0"/>
          </a:p>
        </p:txBody>
      </p:sp>
      <p:sp>
        <p:nvSpPr>
          <p:cNvPr id="5" name="TextBox 4">
            <a:extLst>
              <a:ext uri="{FF2B5EF4-FFF2-40B4-BE49-F238E27FC236}">
                <a16:creationId xmlns:a16="http://schemas.microsoft.com/office/drawing/2014/main" id="{CFB00E21-5792-4F99-9C25-86D3E7E0B8DF}"/>
              </a:ext>
            </a:extLst>
          </p:cNvPr>
          <p:cNvSpPr txBox="1"/>
          <p:nvPr/>
        </p:nvSpPr>
        <p:spPr>
          <a:xfrm>
            <a:off x="3797525" y="4176340"/>
            <a:ext cx="1592424" cy="338554"/>
          </a:xfrm>
          <a:prstGeom prst="rect">
            <a:avLst/>
          </a:prstGeom>
          <a:noFill/>
        </p:spPr>
        <p:txBody>
          <a:bodyPr wrap="square" rtlCol="0">
            <a:spAutoFit/>
          </a:bodyPr>
          <a:lstStyle/>
          <a:p>
            <a:r>
              <a:rPr lang="en-US" sz="1600" dirty="0">
                <a:solidFill>
                  <a:schemeClr val="bg1"/>
                </a:solidFill>
              </a:rPr>
              <a:t>High-fidelity</a:t>
            </a:r>
          </a:p>
        </p:txBody>
      </p:sp>
      <p:sp>
        <p:nvSpPr>
          <p:cNvPr id="11" name="TextBox 10">
            <a:extLst>
              <a:ext uri="{FF2B5EF4-FFF2-40B4-BE49-F238E27FC236}">
                <a16:creationId xmlns:a16="http://schemas.microsoft.com/office/drawing/2014/main" id="{9E109BBC-E133-4AEE-B12A-B63D926FA241}"/>
              </a:ext>
            </a:extLst>
          </p:cNvPr>
          <p:cNvSpPr txBox="1"/>
          <p:nvPr/>
        </p:nvSpPr>
        <p:spPr>
          <a:xfrm>
            <a:off x="4459922" y="5328762"/>
            <a:ext cx="1592424" cy="338554"/>
          </a:xfrm>
          <a:prstGeom prst="rect">
            <a:avLst/>
          </a:prstGeom>
          <a:noFill/>
        </p:spPr>
        <p:txBody>
          <a:bodyPr wrap="square" rtlCol="0">
            <a:spAutoFit/>
          </a:bodyPr>
          <a:lstStyle/>
          <a:p>
            <a:r>
              <a:rPr lang="en-US" sz="1600" dirty="0">
                <a:solidFill>
                  <a:schemeClr val="bg1"/>
                </a:solidFill>
              </a:rPr>
              <a:t>ROM</a:t>
            </a:r>
          </a:p>
        </p:txBody>
      </p:sp>
      <p:cxnSp>
        <p:nvCxnSpPr>
          <p:cNvPr id="12" name="Straight Connector 11">
            <a:extLst>
              <a:ext uri="{FF2B5EF4-FFF2-40B4-BE49-F238E27FC236}">
                <a16:creationId xmlns:a16="http://schemas.microsoft.com/office/drawing/2014/main" id="{4E8BC357-B386-4506-8C9B-7F5E8DF37D52}"/>
              </a:ext>
            </a:extLst>
          </p:cNvPr>
          <p:cNvCxnSpPr>
            <a:cxnSpLocks/>
          </p:cNvCxnSpPr>
          <p:nvPr/>
        </p:nvCxnSpPr>
        <p:spPr>
          <a:xfrm>
            <a:off x="5684847" y="929997"/>
            <a:ext cx="0" cy="70364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AF8F00E-F09C-4591-A10E-8AC2A29BC0CC}"/>
              </a:ext>
            </a:extLst>
          </p:cNvPr>
          <p:cNvGrpSpPr/>
          <p:nvPr/>
        </p:nvGrpSpPr>
        <p:grpSpPr>
          <a:xfrm>
            <a:off x="5818662" y="3191180"/>
            <a:ext cx="6100145" cy="3571414"/>
            <a:chOff x="5868781" y="2544849"/>
            <a:chExt cx="6100145" cy="3571414"/>
          </a:xfrm>
        </p:grpSpPr>
        <p:pic>
          <p:nvPicPr>
            <p:cNvPr id="21" name="Picture 20">
              <a:extLst>
                <a:ext uri="{FF2B5EF4-FFF2-40B4-BE49-F238E27FC236}">
                  <a16:creationId xmlns:a16="http://schemas.microsoft.com/office/drawing/2014/main" id="{7EB395C6-2776-4607-8C01-CA781F9FF1E6}"/>
                </a:ext>
              </a:extLst>
            </p:cNvPr>
            <p:cNvPicPr>
              <a:picLocks noChangeAspect="1"/>
            </p:cNvPicPr>
            <p:nvPr/>
          </p:nvPicPr>
          <p:blipFill>
            <a:blip r:embed="rId9"/>
            <a:stretch>
              <a:fillRect/>
            </a:stretch>
          </p:blipFill>
          <p:spPr>
            <a:xfrm>
              <a:off x="5868781" y="3562691"/>
              <a:ext cx="4084304" cy="2553572"/>
            </a:xfrm>
            <a:prstGeom prst="rect">
              <a:avLst/>
            </a:prstGeom>
          </p:spPr>
        </p:pic>
        <p:cxnSp>
          <p:nvCxnSpPr>
            <p:cNvPr id="25" name="Straight Arrow Connector 24">
              <a:extLst>
                <a:ext uri="{FF2B5EF4-FFF2-40B4-BE49-F238E27FC236}">
                  <a16:creationId xmlns:a16="http://schemas.microsoft.com/office/drawing/2014/main" id="{94BFDEEE-CA49-4049-8888-4E11458D4DF3}"/>
                </a:ext>
              </a:extLst>
            </p:cNvPr>
            <p:cNvCxnSpPr>
              <a:cxnSpLocks/>
            </p:cNvCxnSpPr>
            <p:nvPr/>
          </p:nvCxnSpPr>
          <p:spPr>
            <a:xfrm flipH="1">
              <a:off x="8586957" y="4313542"/>
              <a:ext cx="546325" cy="33619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EC027FAE-1695-4A2A-8BC2-16BC8A80E65A}"/>
                </a:ext>
              </a:extLst>
            </p:cNvPr>
            <p:cNvSpPr txBox="1"/>
            <p:nvPr/>
          </p:nvSpPr>
          <p:spPr>
            <a:xfrm>
              <a:off x="6283306" y="5357737"/>
              <a:ext cx="2108459" cy="461665"/>
            </a:xfrm>
            <a:prstGeom prst="rect">
              <a:avLst/>
            </a:prstGeom>
            <a:solidFill>
              <a:schemeClr val="bg1"/>
            </a:solidFill>
            <a:ln>
              <a:solidFill>
                <a:schemeClr val="tx1"/>
              </a:solidFill>
            </a:ln>
          </p:spPr>
          <p:txBody>
            <a:bodyPr wrap="square" rtlCol="0">
              <a:spAutoFit/>
            </a:bodyPr>
            <a:lstStyle/>
            <a:p>
              <a:r>
                <a:rPr lang="en-US" sz="1200" dirty="0">
                  <a:latin typeface="Calibri" panose="020F0502020204030204" pitchFamily="34" charset="0"/>
                  <a:cs typeface="Calibri" panose="020F0502020204030204" pitchFamily="34" charset="0"/>
                </a:rPr>
                <a:t>FOM </a:t>
              </a:r>
            </a:p>
            <a:p>
              <a:r>
                <a:rPr lang="en-US" sz="1200" dirty="0">
                  <a:solidFill>
                    <a:srgbClr val="FF0000"/>
                  </a:solidFill>
                  <a:latin typeface="Calibri" panose="020F0502020204030204" pitchFamily="34" charset="0"/>
                  <a:cs typeface="Calibri" panose="020F0502020204030204" pitchFamily="34" charset="0"/>
                </a:rPr>
                <a:t>Preconditioned LSPG ROM </a:t>
              </a:r>
            </a:p>
          </p:txBody>
        </p:sp>
        <p:pic>
          <p:nvPicPr>
            <p:cNvPr id="27" name="Picture 26">
              <a:extLst>
                <a:ext uri="{FF2B5EF4-FFF2-40B4-BE49-F238E27FC236}">
                  <a16:creationId xmlns:a16="http://schemas.microsoft.com/office/drawing/2014/main" id="{34D1272D-058A-42A3-9585-2CC2AF89FC7E}"/>
                </a:ext>
              </a:extLst>
            </p:cNvPr>
            <p:cNvPicPr>
              <a:picLocks noChangeAspect="1"/>
            </p:cNvPicPr>
            <p:nvPr/>
          </p:nvPicPr>
          <p:blipFill>
            <a:blip r:embed="rId10"/>
            <a:stretch>
              <a:fillRect/>
            </a:stretch>
          </p:blipFill>
          <p:spPr>
            <a:xfrm>
              <a:off x="9164260" y="2544849"/>
              <a:ext cx="2804666" cy="1757322"/>
            </a:xfrm>
            <a:prstGeom prst="rect">
              <a:avLst/>
            </a:prstGeom>
            <a:ln>
              <a:noFill/>
            </a:ln>
            <a:effectLst>
              <a:outerShdw blurRad="190500" algn="tl" rotWithShape="0">
                <a:srgbClr val="000000">
                  <a:alpha val="70000"/>
                </a:srgbClr>
              </a:outerShdw>
            </a:effectLst>
          </p:spPr>
        </p:pic>
      </p:grpSp>
      <p:sp>
        <p:nvSpPr>
          <p:cNvPr id="29" name="TextBox 28">
            <a:extLst>
              <a:ext uri="{FF2B5EF4-FFF2-40B4-BE49-F238E27FC236}">
                <a16:creationId xmlns:a16="http://schemas.microsoft.com/office/drawing/2014/main" id="{122B69F9-2694-4602-8F61-16959FA9E5D6}"/>
              </a:ext>
            </a:extLst>
          </p:cNvPr>
          <p:cNvSpPr txBox="1"/>
          <p:nvPr/>
        </p:nvSpPr>
        <p:spPr>
          <a:xfrm>
            <a:off x="6507154" y="1016929"/>
            <a:ext cx="4616605" cy="923330"/>
          </a:xfrm>
          <a:prstGeom prst="rect">
            <a:avLst/>
          </a:prstGeom>
          <a:noFill/>
          <a:ln>
            <a:solidFill>
              <a:schemeClr val="tx1"/>
            </a:solidFill>
          </a:ln>
        </p:spPr>
        <p:txBody>
          <a:bodyPr wrap="square" rtlCol="0">
            <a:spAutoFit/>
          </a:bodyPr>
          <a:lstStyle/>
          <a:p>
            <a:pPr algn="ctr"/>
            <a:r>
              <a:rPr lang="en-US" dirty="0"/>
              <a:t>Time-predictive preconditioned </a:t>
            </a:r>
            <a:r>
              <a:rPr lang="en-US" b="1" dirty="0"/>
              <a:t>captive-carry</a:t>
            </a:r>
            <a:r>
              <a:rPr lang="en-US" dirty="0"/>
              <a:t> ROM in SPARC demonstrated to have sufficiently accurate pressure PSD</a:t>
            </a:r>
          </a:p>
        </p:txBody>
      </p:sp>
      <p:sp>
        <p:nvSpPr>
          <p:cNvPr id="20" name="TextBox 19">
            <a:extLst>
              <a:ext uri="{FF2B5EF4-FFF2-40B4-BE49-F238E27FC236}">
                <a16:creationId xmlns:a16="http://schemas.microsoft.com/office/drawing/2014/main" id="{A7C9AB08-9826-4D80-8EBC-F6517A586516}"/>
              </a:ext>
            </a:extLst>
          </p:cNvPr>
          <p:cNvSpPr txBox="1"/>
          <p:nvPr/>
        </p:nvSpPr>
        <p:spPr>
          <a:xfrm>
            <a:off x="6096000" y="2127380"/>
            <a:ext cx="5427304" cy="923330"/>
          </a:xfrm>
          <a:prstGeom prst="rect">
            <a:avLst/>
          </a:prstGeom>
          <a:noFill/>
        </p:spPr>
        <p:txBody>
          <a:bodyPr wrap="square" rtlCol="0">
            <a:spAutoFit/>
          </a:bodyPr>
          <a:lstStyle/>
          <a:p>
            <a:pPr marL="285750" indent="-285750">
              <a:buFont typeface="Arial" panose="020B0604020202020204" pitchFamily="34" charset="0"/>
              <a:buChar char="•"/>
            </a:pPr>
            <a:r>
              <a:rPr lang="en-US" dirty="0"/>
              <a:t>Laminar compressible cavity problem (Ma = 0.6, Re = 3000).</a:t>
            </a:r>
          </a:p>
          <a:p>
            <a:pPr marL="285750" indent="-285750">
              <a:buFont typeface="Arial" panose="020B0604020202020204" pitchFamily="34" charset="0"/>
              <a:buChar char="•"/>
            </a:pPr>
            <a:r>
              <a:rPr lang="en-US" dirty="0"/>
              <a:t>Primarily interested in prediction in time.</a:t>
            </a:r>
          </a:p>
        </p:txBody>
      </p:sp>
      <p:pic>
        <p:nvPicPr>
          <p:cNvPr id="35" name="Picture 2">
            <a:extLst>
              <a:ext uri="{FF2B5EF4-FFF2-40B4-BE49-F238E27FC236}">
                <a16:creationId xmlns:a16="http://schemas.microsoft.com/office/drawing/2014/main" id="{99F7FAE4-122A-4FEA-B2BD-3629B9533A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9649" y="3244933"/>
            <a:ext cx="2607211" cy="111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a:extLst>
              <a:ext uri="{FF2B5EF4-FFF2-40B4-BE49-F238E27FC236}">
                <a16:creationId xmlns:a16="http://schemas.microsoft.com/office/drawing/2014/main" id="{82A1835D-A3FE-427F-B307-C94715F4293C}"/>
              </a:ext>
            </a:extLst>
          </p:cNvPr>
          <p:cNvSpPr txBox="1"/>
          <p:nvPr/>
        </p:nvSpPr>
        <p:spPr>
          <a:xfrm>
            <a:off x="9910130" y="5485216"/>
            <a:ext cx="1906478" cy="923330"/>
          </a:xfrm>
          <a:prstGeom prst="rect">
            <a:avLst/>
          </a:prstGeom>
          <a:solidFill>
            <a:schemeClr val="bg2">
              <a:lumMod val="90000"/>
            </a:schemeClr>
          </a:solidFill>
        </p:spPr>
        <p:txBody>
          <a:bodyPr wrap="square" rtlCol="0">
            <a:spAutoFit/>
          </a:bodyPr>
          <a:lstStyle/>
          <a:p>
            <a:pPr algn="ctr"/>
            <a:r>
              <a:rPr lang="en-US" dirty="0"/>
              <a:t>ROM PSD is within FOM PSD range!</a:t>
            </a:r>
          </a:p>
        </p:txBody>
      </p:sp>
    </p:spTree>
    <p:extLst>
      <p:ext uri="{BB962C8B-B14F-4D97-AF65-F5344CB8AC3E}">
        <p14:creationId xmlns:p14="http://schemas.microsoft.com/office/powerpoint/2010/main" val="108582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0" fill="hold"/>
                                        <p:tgtEl>
                                          <p:spTgt spid="42"/>
                                        </p:tgtEl>
                                      </p:cBhvr>
                                    </p:cmd>
                                  </p:childTnLst>
                                </p:cTn>
                              </p:par>
                              <p:par>
                                <p:cTn id="7" presetID="1" presetClass="mediacall" presetSubtype="0" fill="hold" nodeType="withEffect">
                                  <p:stCondLst>
                                    <p:cond delay="0"/>
                                  </p:stCondLst>
                                  <p:childTnLst>
                                    <p:cmd type="call" cmd="playFrom(0.0)">
                                      <p:cBhvr>
                                        <p:cTn id="8" dur="4040"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42"/>
                </p:tgtEl>
              </p:cMediaNode>
            </p:video>
            <p:video>
              <p:cMediaNode vol="80000">
                <p:cTn id="10" repeatCount="indefinite" fill="hold" display="0">
                  <p:stCondLst>
                    <p:cond delay="indefinite"/>
                  </p:stCondLst>
                </p:cTn>
                <p:tgtEl>
                  <p:spTgt spid="4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D0CCF16-EB7F-41E5-895F-9B8B256D4BAE}"/>
              </a:ext>
            </a:extLst>
          </p:cNvPr>
          <p:cNvPicPr>
            <a:picLocks noChangeAspect="1"/>
          </p:cNvPicPr>
          <p:nvPr/>
        </p:nvPicPr>
        <p:blipFill rotWithShape="1">
          <a:blip r:embed="rId5"/>
          <a:srcRect l="10375" r="9396"/>
          <a:stretch/>
        </p:blipFill>
        <p:spPr>
          <a:xfrm>
            <a:off x="2709751" y="4190499"/>
            <a:ext cx="1761794" cy="1052080"/>
          </a:xfrm>
          <a:prstGeom prst="rect">
            <a:avLst/>
          </a:prstGeom>
        </p:spPr>
      </p:pic>
      <p:sp>
        <p:nvSpPr>
          <p:cNvPr id="2" name="Title 1">
            <a:extLst>
              <a:ext uri="{FF2B5EF4-FFF2-40B4-BE49-F238E27FC236}">
                <a16:creationId xmlns:a16="http://schemas.microsoft.com/office/drawing/2014/main" id="{6B03D326-E864-2F47-B297-3FC90219EA62}"/>
              </a:ext>
            </a:extLst>
          </p:cNvPr>
          <p:cNvSpPr>
            <a:spLocks noGrp="1"/>
          </p:cNvSpPr>
          <p:nvPr>
            <p:ph type="title"/>
          </p:nvPr>
        </p:nvSpPr>
        <p:spPr>
          <a:xfrm>
            <a:off x="768254" y="210799"/>
            <a:ext cx="10058400" cy="570225"/>
          </a:xfrm>
        </p:spPr>
        <p:txBody>
          <a:bodyPr/>
          <a:lstStyle/>
          <a:p>
            <a:r>
              <a:rPr lang="en-US" dirty="0"/>
              <a:t>Recent ROM Successes</a:t>
            </a:r>
            <a:br>
              <a:rPr lang="en-US" dirty="0"/>
            </a:br>
            <a:r>
              <a:rPr lang="en-US" dirty="0"/>
              <a:t>at SNL (cont’d)</a:t>
            </a:r>
          </a:p>
        </p:txBody>
      </p:sp>
      <p:sp>
        <p:nvSpPr>
          <p:cNvPr id="4" name="Slide Number Placeholder 3">
            <a:extLst>
              <a:ext uri="{FF2B5EF4-FFF2-40B4-BE49-F238E27FC236}">
                <a16:creationId xmlns:a16="http://schemas.microsoft.com/office/drawing/2014/main" id="{238C94A1-6202-F040-9227-A77E6C5CF02D}"/>
              </a:ext>
            </a:extLst>
          </p:cNvPr>
          <p:cNvSpPr>
            <a:spLocks noGrp="1"/>
          </p:cNvSpPr>
          <p:nvPr>
            <p:ph type="sldNum" sz="quarter" idx="12"/>
          </p:nvPr>
        </p:nvSpPr>
        <p:spPr/>
        <p:txBody>
          <a:bodyPr/>
          <a:lstStyle/>
          <a:p>
            <a:fld id="{6113E31D-E2AB-40D1-8B51-AFA5AFEF393A}" type="slidenum">
              <a:rPr lang="en-US" smtClean="0"/>
              <a:t>8</a:t>
            </a:fld>
            <a:endParaRPr lang="en-US" dirty="0"/>
          </a:p>
        </p:txBody>
      </p:sp>
      <p:sp>
        <p:nvSpPr>
          <p:cNvPr id="3" name="TextBox 2">
            <a:extLst>
              <a:ext uri="{FF2B5EF4-FFF2-40B4-BE49-F238E27FC236}">
                <a16:creationId xmlns:a16="http://schemas.microsoft.com/office/drawing/2014/main" id="{1266656A-CBCC-47FB-9E0B-54368DF5F2F8}"/>
              </a:ext>
            </a:extLst>
          </p:cNvPr>
          <p:cNvSpPr txBox="1"/>
          <p:nvPr/>
        </p:nvSpPr>
        <p:spPr>
          <a:xfrm>
            <a:off x="141812" y="1139351"/>
            <a:ext cx="4616605" cy="923330"/>
          </a:xfrm>
          <a:prstGeom prst="rect">
            <a:avLst/>
          </a:prstGeom>
          <a:noFill/>
          <a:ln>
            <a:solidFill>
              <a:schemeClr val="tx1"/>
            </a:solidFill>
          </a:ln>
        </p:spPr>
        <p:txBody>
          <a:bodyPr wrap="square" rtlCol="0">
            <a:spAutoFit/>
          </a:bodyPr>
          <a:lstStyle/>
          <a:p>
            <a:pPr algn="ctr"/>
            <a:r>
              <a:rPr lang="en-US" dirty="0"/>
              <a:t>ROM accelerates </a:t>
            </a:r>
            <a:r>
              <a:rPr lang="en-US" b="1" dirty="0" err="1"/>
              <a:t>hypersonics</a:t>
            </a:r>
            <a:r>
              <a:rPr lang="en-US" b="1" dirty="0"/>
              <a:t> </a:t>
            </a:r>
            <a:r>
              <a:rPr lang="en-US" dirty="0"/>
              <a:t>simulation</a:t>
            </a:r>
            <a:r>
              <a:rPr lang="en-US" b="1" dirty="0"/>
              <a:t> </a:t>
            </a:r>
            <a:r>
              <a:rPr lang="en-US" dirty="0"/>
              <a:t>(HiFIRE-1 experiment) using in-house compressible flow solver (SPARC)</a:t>
            </a:r>
          </a:p>
        </p:txBody>
      </p:sp>
      <p:grpSp>
        <p:nvGrpSpPr>
          <p:cNvPr id="5" name="Group 4">
            <a:extLst>
              <a:ext uri="{FF2B5EF4-FFF2-40B4-BE49-F238E27FC236}">
                <a16:creationId xmlns:a16="http://schemas.microsoft.com/office/drawing/2014/main" id="{004E48C3-BC70-498B-BFCE-6271FB320BBE}"/>
              </a:ext>
            </a:extLst>
          </p:cNvPr>
          <p:cNvGrpSpPr/>
          <p:nvPr/>
        </p:nvGrpSpPr>
        <p:grpSpPr>
          <a:xfrm>
            <a:off x="591083" y="2267221"/>
            <a:ext cx="3238185" cy="1618584"/>
            <a:chOff x="286916" y="3570376"/>
            <a:chExt cx="4118829" cy="2047009"/>
          </a:xfrm>
        </p:grpSpPr>
        <p:pic>
          <p:nvPicPr>
            <p:cNvPr id="6" name="Picture 5">
              <a:extLst>
                <a:ext uri="{FF2B5EF4-FFF2-40B4-BE49-F238E27FC236}">
                  <a16:creationId xmlns:a16="http://schemas.microsoft.com/office/drawing/2014/main" id="{CED3BE24-F4E3-4802-BCD4-CAAB031029C7}"/>
                </a:ext>
              </a:extLst>
            </p:cNvPr>
            <p:cNvPicPr>
              <a:picLocks noChangeAspect="1"/>
            </p:cNvPicPr>
            <p:nvPr/>
          </p:nvPicPr>
          <p:blipFill>
            <a:blip r:embed="rId6">
              <a:alphaModFix/>
            </a:blip>
            <a:stretch>
              <a:fillRect/>
            </a:stretch>
          </p:blipFill>
          <p:spPr>
            <a:xfrm>
              <a:off x="286916" y="3656164"/>
              <a:ext cx="4118829" cy="1961221"/>
            </a:xfrm>
            <a:prstGeom prst="rect">
              <a:avLst/>
            </a:prstGeom>
          </p:spPr>
        </p:pic>
        <p:sp>
          <p:nvSpPr>
            <p:cNvPr id="7" name="TextBox 6">
              <a:extLst>
                <a:ext uri="{FF2B5EF4-FFF2-40B4-BE49-F238E27FC236}">
                  <a16:creationId xmlns:a16="http://schemas.microsoft.com/office/drawing/2014/main" id="{132622BE-93E6-49BD-BB19-7647BD42C71C}"/>
                </a:ext>
              </a:extLst>
            </p:cNvPr>
            <p:cNvSpPr txBox="1"/>
            <p:nvPr/>
          </p:nvSpPr>
          <p:spPr>
            <a:xfrm>
              <a:off x="286916" y="3570376"/>
              <a:ext cx="1327346" cy="739560"/>
            </a:xfrm>
            <a:prstGeom prst="rect">
              <a:avLst/>
            </a:prstGeom>
            <a:noFill/>
          </p:spPr>
          <p:txBody>
            <a:bodyPr wrap="square" rtlCol="0">
              <a:spAutoFit/>
            </a:bodyPr>
            <a:lstStyle/>
            <a:p>
              <a:r>
                <a:rPr lang="en-US" sz="1600" dirty="0"/>
                <a:t>Re=10</a:t>
              </a:r>
              <a:r>
                <a:rPr lang="en-US" sz="1600" baseline="30000" dirty="0"/>
                <a:t>7</a:t>
              </a:r>
              <a:endParaRPr lang="en-US" sz="1600" dirty="0"/>
            </a:p>
            <a:p>
              <a:r>
                <a:rPr lang="en-US" sz="1600" dirty="0"/>
                <a:t>Ma</a:t>
              </a:r>
              <a:r>
                <a:rPr lang="en-US" sz="1600" baseline="-25000" dirty="0"/>
                <a:t> ∞ </a:t>
              </a:r>
              <a:r>
                <a:rPr lang="en-US" sz="1600" dirty="0"/>
                <a:t>=7.1 </a:t>
              </a: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801305D-D5E9-4A8C-8589-74AA9ADEB127}"/>
                  </a:ext>
                </a:extLst>
              </p:cNvPr>
              <p:cNvSpPr txBox="1"/>
              <p:nvPr/>
            </p:nvSpPr>
            <p:spPr>
              <a:xfrm>
                <a:off x="115898" y="3857144"/>
                <a:ext cx="4616602" cy="677108"/>
              </a:xfrm>
              <a:prstGeom prst="rect">
                <a:avLst/>
              </a:prstGeom>
              <a:noFill/>
            </p:spPr>
            <p:txBody>
              <a:bodyPr wrap="square" rtlCol="0">
                <a:spAutoFit/>
              </a:bodyPr>
              <a:lstStyle/>
              <a:p>
                <a:pPr marL="285750" indent="-285750">
                  <a:buFont typeface="Arial" panose="020B0604020202020204" pitchFamily="34" charset="0"/>
                  <a:buChar char="•"/>
                </a:pPr>
                <a:r>
                  <a:rPr lang="en-US" dirty="0"/>
                  <a:t>Prediction across param space (Ma, </a:t>
                </a:r>
                <a14:m>
                  <m:oMath xmlns:m="http://schemas.openxmlformats.org/officeDocument/2006/math">
                    <m:r>
                      <a:rPr lang="en-US" i="1" smtClean="0">
                        <a:latin typeface="Cambria Math" panose="02040503050406030204" pitchFamily="18" charset="0"/>
                        <a:ea typeface="Cambria Math" panose="02040503050406030204" pitchFamily="18" charset="0"/>
                      </a:rPr>
                      <m:t>𝜌</m:t>
                    </m:r>
                  </m:oMath>
                </a14:m>
                <a:r>
                  <a:rPr lang="en-US" dirty="0"/>
                  <a:t>)</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POD-LSPG + Sample Mesh:</a:t>
                </a:r>
              </a:p>
            </p:txBody>
          </p:sp>
        </mc:Choice>
        <mc:Fallback xmlns="">
          <p:sp>
            <p:nvSpPr>
              <p:cNvPr id="8" name="TextBox 7">
                <a:extLst>
                  <a:ext uri="{FF2B5EF4-FFF2-40B4-BE49-F238E27FC236}">
                    <a16:creationId xmlns:a16="http://schemas.microsoft.com/office/drawing/2014/main" id="{6801305D-D5E9-4A8C-8589-74AA9ADEB127}"/>
                  </a:ext>
                </a:extLst>
              </p:cNvPr>
              <p:cNvSpPr txBox="1">
                <a:spLocks noRot="1" noChangeAspect="1" noMove="1" noResize="1" noEditPoints="1" noAdjustHandles="1" noChangeArrowheads="1" noChangeShapeType="1" noTextEdit="1"/>
              </p:cNvSpPr>
              <p:nvPr/>
            </p:nvSpPr>
            <p:spPr>
              <a:xfrm>
                <a:off x="115898" y="3857144"/>
                <a:ext cx="4616602" cy="677108"/>
              </a:xfrm>
              <a:prstGeom prst="rect">
                <a:avLst/>
              </a:prstGeom>
              <a:blipFill>
                <a:blip r:embed="rId7"/>
                <a:stretch>
                  <a:fillRect l="-793" t="-6306" b="-12613"/>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83848D3B-BC33-4D69-B39D-D6908616F838}"/>
              </a:ext>
            </a:extLst>
          </p:cNvPr>
          <p:cNvSpPr/>
          <p:nvPr/>
        </p:nvSpPr>
        <p:spPr>
          <a:xfrm>
            <a:off x="141815" y="5369798"/>
            <a:ext cx="4616605" cy="923330"/>
          </a:xfrm>
          <a:prstGeom prst="rect">
            <a:avLst/>
          </a:prstGeom>
          <a:solidFill>
            <a:schemeClr val="accent3">
              <a:lumMod val="20000"/>
              <a:lumOff val="80000"/>
            </a:schemeClr>
          </a:solidFill>
        </p:spPr>
        <p:txBody>
          <a:bodyPr wrap="square">
            <a:spAutoFit/>
          </a:bodyPr>
          <a:lstStyle/>
          <a:p>
            <a:pPr algn="ctr"/>
            <a:r>
              <a:rPr lang="en-US" dirty="0"/>
              <a:t>~300-1000x savings in core-</a:t>
            </a:r>
            <a:r>
              <a:rPr lang="en-US" dirty="0" err="1"/>
              <a:t>hrs</a:t>
            </a:r>
            <a:endParaRPr lang="en-US" dirty="0"/>
          </a:p>
          <a:p>
            <a:pPr algn="ctr"/>
            <a:r>
              <a:rPr lang="en-US" dirty="0"/>
              <a:t>&lt;1% error in density, momentum, energy</a:t>
            </a:r>
          </a:p>
          <a:p>
            <a:pPr algn="ctr"/>
            <a:r>
              <a:rPr lang="en-US" dirty="0"/>
              <a:t>~1-2% error in integrated wall heat flux</a:t>
            </a:r>
          </a:p>
        </p:txBody>
      </p:sp>
      <p:sp>
        <p:nvSpPr>
          <p:cNvPr id="12" name="TextBox 11">
            <a:extLst>
              <a:ext uri="{FF2B5EF4-FFF2-40B4-BE49-F238E27FC236}">
                <a16:creationId xmlns:a16="http://schemas.microsoft.com/office/drawing/2014/main" id="{37B416AE-0EFC-4EF4-A20B-54F1EC359218}"/>
              </a:ext>
            </a:extLst>
          </p:cNvPr>
          <p:cNvSpPr txBox="1"/>
          <p:nvPr/>
        </p:nvSpPr>
        <p:spPr>
          <a:xfrm>
            <a:off x="5027000" y="282948"/>
            <a:ext cx="6973223" cy="369332"/>
          </a:xfrm>
          <a:prstGeom prst="rect">
            <a:avLst/>
          </a:prstGeom>
          <a:solidFill>
            <a:schemeClr val="bg1"/>
          </a:solidFill>
          <a:ln>
            <a:solidFill>
              <a:schemeClr val="tx1"/>
            </a:solidFill>
          </a:ln>
        </p:spPr>
        <p:txBody>
          <a:bodyPr wrap="square" rtlCol="0">
            <a:spAutoFit/>
          </a:bodyPr>
          <a:lstStyle/>
          <a:p>
            <a:pPr algn="ctr"/>
            <a:r>
              <a:rPr lang="en-US" dirty="0"/>
              <a:t>ROM accelerates </a:t>
            </a:r>
            <a:r>
              <a:rPr lang="en-US" b="1" dirty="0"/>
              <a:t>transient conduction/thermochemistry </a:t>
            </a:r>
            <a:r>
              <a:rPr lang="en-US" dirty="0"/>
              <a:t>in Aria</a:t>
            </a:r>
          </a:p>
        </p:txBody>
      </p:sp>
      <p:sp>
        <p:nvSpPr>
          <p:cNvPr id="13" name="TextBox 12">
            <a:extLst>
              <a:ext uri="{FF2B5EF4-FFF2-40B4-BE49-F238E27FC236}">
                <a16:creationId xmlns:a16="http://schemas.microsoft.com/office/drawing/2014/main" id="{8BC1E878-ECEA-445B-9899-19EC14373EC6}"/>
              </a:ext>
            </a:extLst>
          </p:cNvPr>
          <p:cNvSpPr txBox="1"/>
          <p:nvPr/>
        </p:nvSpPr>
        <p:spPr>
          <a:xfrm>
            <a:off x="4987749" y="772418"/>
            <a:ext cx="3883854" cy="1600438"/>
          </a:xfrm>
          <a:prstGeom prst="rect">
            <a:avLst/>
          </a:prstGeom>
          <a:noFill/>
        </p:spPr>
        <p:txBody>
          <a:bodyPr wrap="square" rtlCol="0">
            <a:spAutoFit/>
          </a:bodyPr>
          <a:lstStyle/>
          <a:p>
            <a:pPr marL="285750" indent="-285750">
              <a:buFont typeface="Arial" panose="020B0604020202020204" pitchFamily="34" charset="0"/>
              <a:buChar char="•"/>
            </a:pPr>
            <a:r>
              <a:rPr lang="en-US" dirty="0"/>
              <a:t>Transient thermochemistry test</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endParaRPr lang="en-US" sz="200" dirty="0"/>
          </a:p>
          <a:p>
            <a:pPr marL="742950" lvl="1" indent="-285750">
              <a:buFont typeface="Wingdings" panose="05000000000000000000" pitchFamily="2" charset="2"/>
              <a:buChar char="Ø"/>
            </a:pPr>
            <a:r>
              <a:rPr lang="en-US" dirty="0"/>
              <a:t>Foam decomposition</a:t>
            </a:r>
          </a:p>
          <a:p>
            <a:pPr marL="742950" lvl="1" indent="-285750">
              <a:buFont typeface="Wingdings" panose="05000000000000000000" pitchFamily="2" charset="2"/>
              <a:buChar char="Ø"/>
            </a:pPr>
            <a:endParaRPr lang="en-US" sz="200" dirty="0"/>
          </a:p>
          <a:p>
            <a:pPr marL="742950" lvl="1" indent="-285750">
              <a:buFont typeface="Wingdings" panose="05000000000000000000" pitchFamily="2" charset="2"/>
              <a:buChar char="Ø"/>
            </a:pPr>
            <a:r>
              <a:rPr lang="en-US" dirty="0"/>
              <a:t>Heat conduction</a:t>
            </a:r>
          </a:p>
          <a:p>
            <a:pPr marL="742950" lvl="1" indent="-285750">
              <a:buFont typeface="Wingdings" panose="05000000000000000000" pitchFamily="2" charset="2"/>
              <a:buChar char="Ø"/>
            </a:pPr>
            <a:endParaRPr lang="en-US" sz="200" dirty="0"/>
          </a:p>
          <a:p>
            <a:pPr marL="742950" lvl="1" indent="-285750">
              <a:buFont typeface="Wingdings" panose="05000000000000000000" pitchFamily="2" charset="2"/>
              <a:buChar char="Ø"/>
            </a:pPr>
            <a:r>
              <a:rPr lang="en-US" dirty="0"/>
              <a:t>Exothermic chemical reactions</a:t>
            </a:r>
          </a:p>
        </p:txBody>
      </p:sp>
      <p:pic>
        <p:nvPicPr>
          <p:cNvPr id="14" name="Picture 13">
            <a:extLst>
              <a:ext uri="{FF2B5EF4-FFF2-40B4-BE49-F238E27FC236}">
                <a16:creationId xmlns:a16="http://schemas.microsoft.com/office/drawing/2014/main" id="{4DD887DE-6375-4199-9F8C-DBD827BCE952}"/>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4912332" y="2427690"/>
            <a:ext cx="3342796" cy="1039147"/>
          </a:xfrm>
          <a:prstGeom prst="rect">
            <a:avLst/>
          </a:prstGeom>
        </p:spPr>
      </p:pic>
      <p:pic>
        <p:nvPicPr>
          <p:cNvPr id="15" name="NoGenChem_FOM.mp4" descr="NoGenChem_FOM.mp4">
            <a:hlinkClick r:id="" action="ppaction://media"/>
            <a:extLst>
              <a:ext uri="{FF2B5EF4-FFF2-40B4-BE49-F238E27FC236}">
                <a16:creationId xmlns:a16="http://schemas.microsoft.com/office/drawing/2014/main" id="{30BF78E2-8771-4793-984C-6D3949D449C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8086" t="39365" r="28176" b="39365"/>
          <a:stretch/>
        </p:blipFill>
        <p:spPr>
          <a:xfrm>
            <a:off x="8631046" y="2308208"/>
            <a:ext cx="3264435" cy="104399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5D752D6-69CC-4117-911E-F763E0A1D08D}"/>
                  </a:ext>
                </a:extLst>
              </p:cNvPr>
              <p:cNvSpPr txBox="1"/>
              <p:nvPr/>
            </p:nvSpPr>
            <p:spPr>
              <a:xfrm>
                <a:off x="8732950" y="1222505"/>
                <a:ext cx="2974702" cy="646331"/>
              </a:xfrm>
              <a:prstGeom prst="rect">
                <a:avLst/>
              </a:prstGeom>
              <a:solidFill>
                <a:schemeClr val="accent2">
                  <a:lumMod val="20000"/>
                  <a:lumOff val="80000"/>
                </a:schemeClr>
              </a:solidFill>
            </p:spPr>
            <p:txBody>
              <a:bodyPr wrap="square" rtlCol="0">
                <a:spAutoFit/>
              </a:bodyPr>
              <a:lstStyle/>
              <a:p>
                <a:pPr algn="ctr"/>
                <a:r>
                  <a:rPr lang="en-US" dirty="0"/>
                  <a:t>~9000x savings in core-</a:t>
                </a:r>
                <a:r>
                  <a:rPr lang="en-US" dirty="0" err="1"/>
                  <a:t>hrs</a:t>
                </a:r>
                <a:endParaRPr lang="en-US" dirty="0"/>
              </a:p>
              <a:p>
                <a:pPr algn="ctr"/>
                <a:r>
                  <a:rPr lang="en-US" dirty="0"/>
                  <a:t>&lt;1</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error in temp.</a:t>
                </a:r>
              </a:p>
            </p:txBody>
          </p:sp>
        </mc:Choice>
        <mc:Fallback xmlns="">
          <p:sp>
            <p:nvSpPr>
              <p:cNvPr id="16" name="TextBox 15">
                <a:extLst>
                  <a:ext uri="{FF2B5EF4-FFF2-40B4-BE49-F238E27FC236}">
                    <a16:creationId xmlns:a16="http://schemas.microsoft.com/office/drawing/2014/main" id="{65D752D6-69CC-4117-911E-F763E0A1D08D}"/>
                  </a:ext>
                </a:extLst>
              </p:cNvPr>
              <p:cNvSpPr txBox="1">
                <a:spLocks noRot="1" noChangeAspect="1" noMove="1" noResize="1" noEditPoints="1" noAdjustHandles="1" noChangeArrowheads="1" noChangeShapeType="1" noTextEdit="1"/>
              </p:cNvSpPr>
              <p:nvPr/>
            </p:nvSpPr>
            <p:spPr>
              <a:xfrm>
                <a:off x="8732950" y="1222505"/>
                <a:ext cx="2974702" cy="646331"/>
              </a:xfrm>
              <a:prstGeom prst="rect">
                <a:avLst/>
              </a:prstGeom>
              <a:blipFill>
                <a:blip r:embed="rId10"/>
                <a:stretch>
                  <a:fillRect l="-205" t="-6604" b="-13208"/>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9575A152-095F-4625-A0DF-ED5986C81D62}"/>
              </a:ext>
            </a:extLst>
          </p:cNvPr>
          <p:cNvCxnSpPr>
            <a:cxnSpLocks/>
          </p:cNvCxnSpPr>
          <p:nvPr/>
        </p:nvCxnSpPr>
        <p:spPr>
          <a:xfrm>
            <a:off x="4873084" y="3586975"/>
            <a:ext cx="72542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D155F8B-6749-45EA-921A-7D8D6F95DDF3}"/>
              </a:ext>
            </a:extLst>
          </p:cNvPr>
          <p:cNvSpPr txBox="1"/>
          <p:nvPr/>
        </p:nvSpPr>
        <p:spPr>
          <a:xfrm>
            <a:off x="6023636" y="3675496"/>
            <a:ext cx="4803018" cy="369332"/>
          </a:xfrm>
          <a:prstGeom prst="rect">
            <a:avLst/>
          </a:prstGeom>
          <a:solidFill>
            <a:schemeClr val="bg1"/>
          </a:solidFill>
          <a:ln>
            <a:solidFill>
              <a:schemeClr val="tx1"/>
            </a:solidFill>
          </a:ln>
        </p:spPr>
        <p:txBody>
          <a:bodyPr wrap="square" rtlCol="0">
            <a:spAutoFit/>
          </a:bodyPr>
          <a:lstStyle/>
          <a:p>
            <a:pPr algn="ctr"/>
            <a:r>
              <a:rPr lang="en-US" dirty="0"/>
              <a:t>ROM accelerates </a:t>
            </a:r>
            <a:r>
              <a:rPr lang="en-US" b="1" dirty="0"/>
              <a:t>seismic wave propagation</a:t>
            </a:r>
          </a:p>
        </p:txBody>
      </p:sp>
      <p:sp>
        <p:nvSpPr>
          <p:cNvPr id="24" name="TextBox 23">
            <a:extLst>
              <a:ext uri="{FF2B5EF4-FFF2-40B4-BE49-F238E27FC236}">
                <a16:creationId xmlns:a16="http://schemas.microsoft.com/office/drawing/2014/main" id="{FD272CB8-3646-4F85-A7C4-604012BA6D41}"/>
              </a:ext>
            </a:extLst>
          </p:cNvPr>
          <p:cNvSpPr txBox="1"/>
          <p:nvPr/>
        </p:nvSpPr>
        <p:spPr>
          <a:xfrm>
            <a:off x="5013669" y="4180310"/>
            <a:ext cx="6881812" cy="677108"/>
          </a:xfrm>
          <a:prstGeom prst="rect">
            <a:avLst/>
          </a:prstGeom>
          <a:noFill/>
        </p:spPr>
        <p:txBody>
          <a:bodyPr wrap="square" rtlCol="0">
            <a:spAutoFit/>
          </a:bodyPr>
          <a:lstStyle/>
          <a:p>
            <a:pPr marL="285750" indent="-285750">
              <a:buFont typeface="Arial" panose="020B0604020202020204" pitchFamily="34" charset="0"/>
              <a:buChar char="•"/>
            </a:pPr>
            <a:r>
              <a:rPr lang="en-US" dirty="0"/>
              <a:t>Synthetic seismogram data</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One shot UQ: simultaneous simulation of many trajectories</a:t>
            </a:r>
          </a:p>
        </p:txBody>
      </p:sp>
      <p:pic>
        <p:nvPicPr>
          <p:cNvPr id="26" name="Picture 25">
            <a:extLst>
              <a:ext uri="{FF2B5EF4-FFF2-40B4-BE49-F238E27FC236}">
                <a16:creationId xmlns:a16="http://schemas.microsoft.com/office/drawing/2014/main" id="{69A60AD6-FEFC-41BB-8F54-CD105FCABD19}"/>
              </a:ext>
            </a:extLst>
          </p:cNvPr>
          <p:cNvPicPr>
            <a:picLocks noChangeAspect="1"/>
          </p:cNvPicPr>
          <p:nvPr/>
        </p:nvPicPr>
        <p:blipFill>
          <a:blip r:embed="rId11"/>
          <a:stretch>
            <a:fillRect/>
          </a:stretch>
        </p:blipFill>
        <p:spPr>
          <a:xfrm>
            <a:off x="9660193" y="4904915"/>
            <a:ext cx="2467139" cy="1853096"/>
          </a:xfrm>
          <a:prstGeom prst="rect">
            <a:avLst/>
          </a:prstGeom>
        </p:spPr>
      </p:pic>
      <p:sp>
        <p:nvSpPr>
          <p:cNvPr id="27" name="TextBox 26">
            <a:extLst>
              <a:ext uri="{FF2B5EF4-FFF2-40B4-BE49-F238E27FC236}">
                <a16:creationId xmlns:a16="http://schemas.microsoft.com/office/drawing/2014/main" id="{DD0CDCE3-676F-41A4-B2CE-F25C04E80AF9}"/>
              </a:ext>
            </a:extLst>
          </p:cNvPr>
          <p:cNvSpPr txBox="1"/>
          <p:nvPr/>
        </p:nvSpPr>
        <p:spPr>
          <a:xfrm>
            <a:off x="8046032" y="5431872"/>
            <a:ext cx="1599211" cy="923330"/>
          </a:xfrm>
          <a:prstGeom prst="rect">
            <a:avLst/>
          </a:prstGeom>
          <a:solidFill>
            <a:schemeClr val="accent1">
              <a:lumMod val="20000"/>
              <a:lumOff val="80000"/>
            </a:schemeClr>
          </a:solidFill>
        </p:spPr>
        <p:txBody>
          <a:bodyPr wrap="square" rtlCol="0">
            <a:spAutoFit/>
          </a:bodyPr>
          <a:lstStyle/>
          <a:p>
            <a:pPr algn="ctr"/>
            <a:r>
              <a:rPr lang="en-US" dirty="0"/>
              <a:t>~950x savings in wall-time</a:t>
            </a:r>
          </a:p>
          <a:p>
            <a:pPr algn="ctr"/>
            <a:r>
              <a:rPr lang="en-US" dirty="0"/>
              <a:t>&lt;1% error</a:t>
            </a:r>
          </a:p>
        </p:txBody>
      </p:sp>
      <p:sp>
        <p:nvSpPr>
          <p:cNvPr id="29" name="TextBox 28">
            <a:extLst>
              <a:ext uri="{FF2B5EF4-FFF2-40B4-BE49-F238E27FC236}">
                <a16:creationId xmlns:a16="http://schemas.microsoft.com/office/drawing/2014/main" id="{8670639F-ADAD-4238-B689-EE91A1A5E0AB}"/>
              </a:ext>
            </a:extLst>
          </p:cNvPr>
          <p:cNvSpPr txBox="1"/>
          <p:nvPr/>
        </p:nvSpPr>
        <p:spPr>
          <a:xfrm>
            <a:off x="169295" y="6420348"/>
            <a:ext cx="4703789" cy="338554"/>
          </a:xfrm>
          <a:prstGeom prst="rect">
            <a:avLst/>
          </a:prstGeom>
          <a:noFill/>
        </p:spPr>
        <p:txBody>
          <a:bodyPr wrap="square" rtlCol="0">
            <a:spAutoFit/>
          </a:bodyPr>
          <a:lstStyle/>
          <a:p>
            <a:r>
              <a:rPr lang="en-US" sz="1600" dirty="0"/>
              <a:t>[Blonigan, Carlberg, Rizzi, Howard, Fike, 2020]</a:t>
            </a:r>
          </a:p>
        </p:txBody>
      </p:sp>
      <p:grpSp>
        <p:nvGrpSpPr>
          <p:cNvPr id="40" name="Group 39">
            <a:extLst>
              <a:ext uri="{FF2B5EF4-FFF2-40B4-BE49-F238E27FC236}">
                <a16:creationId xmlns:a16="http://schemas.microsoft.com/office/drawing/2014/main" id="{62493A93-C2E4-4CE7-9C21-33A97668374E}"/>
              </a:ext>
            </a:extLst>
          </p:cNvPr>
          <p:cNvGrpSpPr/>
          <p:nvPr/>
        </p:nvGrpSpPr>
        <p:grpSpPr>
          <a:xfrm>
            <a:off x="4876459" y="4967875"/>
            <a:ext cx="3169573" cy="1800510"/>
            <a:chOff x="4876459" y="4789115"/>
            <a:chExt cx="3169573" cy="1800510"/>
          </a:xfrm>
        </p:grpSpPr>
        <p:pic>
          <p:nvPicPr>
            <p:cNvPr id="25" name="Picture 24">
              <a:extLst>
                <a:ext uri="{FF2B5EF4-FFF2-40B4-BE49-F238E27FC236}">
                  <a16:creationId xmlns:a16="http://schemas.microsoft.com/office/drawing/2014/main" id="{BC98E7DC-FEAE-4BAA-A98E-B557B1AB27F0}"/>
                </a:ext>
              </a:extLst>
            </p:cNvPr>
            <p:cNvPicPr>
              <a:picLocks noChangeAspect="1"/>
            </p:cNvPicPr>
            <p:nvPr/>
          </p:nvPicPr>
          <p:blipFill rotWithShape="1">
            <a:blip r:embed="rId12">
              <a:extLst>
                <a:ext uri="{28A0092B-C50C-407E-A947-70E740481C1C}">
                  <a14:useLocalDpi xmlns:a14="http://schemas.microsoft.com/office/drawing/2010/main"/>
                </a:ext>
              </a:extLst>
            </a:blip>
            <a:srcRect l="19410" r="27118"/>
            <a:stretch/>
          </p:blipFill>
          <p:spPr>
            <a:xfrm rot="16200000">
              <a:off x="5605779" y="4199296"/>
              <a:ext cx="1689408" cy="2982406"/>
            </a:xfrm>
            <a:prstGeom prst="rect">
              <a:avLst/>
            </a:prstGeom>
          </p:spPr>
        </p:pic>
        <p:sp>
          <p:nvSpPr>
            <p:cNvPr id="28" name="Rectangle 27">
              <a:extLst>
                <a:ext uri="{FF2B5EF4-FFF2-40B4-BE49-F238E27FC236}">
                  <a16:creationId xmlns:a16="http://schemas.microsoft.com/office/drawing/2014/main" id="{D5041CD1-CC97-4F11-BBA7-A41796AEA3C4}"/>
                </a:ext>
              </a:extLst>
            </p:cNvPr>
            <p:cNvSpPr/>
            <p:nvPr/>
          </p:nvSpPr>
          <p:spPr>
            <a:xfrm>
              <a:off x="6244683" y="6055112"/>
              <a:ext cx="535258" cy="346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6D0D0F9-3114-424D-AB75-0FCC89C7E3A3}"/>
                    </a:ext>
                  </a:extLst>
                </p:cNvPr>
                <p:cNvSpPr txBox="1"/>
                <p:nvPr/>
              </p:nvSpPr>
              <p:spPr>
                <a:xfrm>
                  <a:off x="4876459" y="6312626"/>
                  <a:ext cx="301081" cy="27699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rPr>
                          <m:t>0</m:t>
                        </m:r>
                      </m:oMath>
                    </m:oMathPara>
                  </a14:m>
                  <a:endParaRPr lang="en-US" sz="1200" dirty="0"/>
                </a:p>
              </p:txBody>
            </p:sp>
          </mc:Choice>
          <mc:Fallback xmlns="">
            <p:sp>
              <p:nvSpPr>
                <p:cNvPr id="31" name="TextBox 30">
                  <a:extLst>
                    <a:ext uri="{FF2B5EF4-FFF2-40B4-BE49-F238E27FC236}">
                      <a16:creationId xmlns:a16="http://schemas.microsoft.com/office/drawing/2014/main" id="{B6D0D0F9-3114-424D-AB75-0FCC89C7E3A3}"/>
                    </a:ext>
                  </a:extLst>
                </p:cNvPr>
                <p:cNvSpPr txBox="1">
                  <a:spLocks noRot="1" noChangeAspect="1" noMove="1" noResize="1" noEditPoints="1" noAdjustHandles="1" noChangeArrowheads="1" noChangeShapeType="1" noTextEdit="1"/>
                </p:cNvSpPr>
                <p:nvPr/>
              </p:nvSpPr>
              <p:spPr>
                <a:xfrm>
                  <a:off x="4876459" y="6312626"/>
                  <a:ext cx="301081" cy="2769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7A801E9-4068-4FCF-A95E-6CCB39E9C151}"/>
                    </a:ext>
                  </a:extLst>
                </p:cNvPr>
                <p:cNvSpPr txBox="1"/>
                <p:nvPr/>
              </p:nvSpPr>
              <p:spPr>
                <a:xfrm>
                  <a:off x="5052316" y="5450752"/>
                  <a:ext cx="301081" cy="406073"/>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200" i="1" dirty="0" smtClean="0">
                                <a:latin typeface="Cambria Math" panose="02040503050406030204" pitchFamily="18" charset="0"/>
                              </a:rPr>
                            </m:ctrlPr>
                          </m:fPr>
                          <m:num>
                            <m:r>
                              <a:rPr lang="en-US" sz="1200" i="1" dirty="0" smtClean="0">
                                <a:latin typeface="Cambria Math" panose="02040503050406030204" pitchFamily="18" charset="0"/>
                                <a:ea typeface="Cambria Math" panose="02040503050406030204" pitchFamily="18" charset="0"/>
                              </a:rPr>
                              <m:t>𝜋</m:t>
                            </m:r>
                          </m:num>
                          <m:den>
                            <m:r>
                              <a:rPr lang="en-US" sz="1200" b="0" i="1" dirty="0" smtClean="0">
                                <a:latin typeface="Cambria Math" panose="02040503050406030204" pitchFamily="18" charset="0"/>
                              </a:rPr>
                              <m:t>6</m:t>
                            </m:r>
                          </m:den>
                        </m:f>
                      </m:oMath>
                    </m:oMathPara>
                  </a14:m>
                  <a:endParaRPr lang="en-US" sz="1200" dirty="0"/>
                </a:p>
              </p:txBody>
            </p:sp>
          </mc:Choice>
          <mc:Fallback xmlns="">
            <p:sp>
              <p:nvSpPr>
                <p:cNvPr id="33" name="TextBox 32">
                  <a:extLst>
                    <a:ext uri="{FF2B5EF4-FFF2-40B4-BE49-F238E27FC236}">
                      <a16:creationId xmlns:a16="http://schemas.microsoft.com/office/drawing/2014/main" id="{37A801E9-4068-4FCF-A95E-6CCB39E9C151}"/>
                    </a:ext>
                  </a:extLst>
                </p:cNvPr>
                <p:cNvSpPr txBox="1">
                  <a:spLocks noRot="1" noChangeAspect="1" noMove="1" noResize="1" noEditPoints="1" noAdjustHandles="1" noChangeArrowheads="1" noChangeShapeType="1" noTextEdit="1"/>
                </p:cNvSpPr>
                <p:nvPr/>
              </p:nvSpPr>
              <p:spPr>
                <a:xfrm>
                  <a:off x="5052316" y="5450752"/>
                  <a:ext cx="301081" cy="406073"/>
                </a:xfrm>
                <a:prstGeom prst="rect">
                  <a:avLst/>
                </a:prstGeom>
                <a:blipFill>
                  <a:blip r:embed="rId14"/>
                  <a:stretch>
                    <a:fillRect b="-1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47F72D8-3AC1-41D5-8574-72C10850967F}"/>
                    </a:ext>
                  </a:extLst>
                </p:cNvPr>
                <p:cNvSpPr txBox="1"/>
                <p:nvPr/>
              </p:nvSpPr>
              <p:spPr>
                <a:xfrm>
                  <a:off x="5516946" y="4945230"/>
                  <a:ext cx="301081" cy="406073"/>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200" i="1" dirty="0" smtClean="0">
                                <a:latin typeface="Cambria Math" panose="02040503050406030204" pitchFamily="18" charset="0"/>
                              </a:rPr>
                            </m:ctrlPr>
                          </m:fPr>
                          <m:num>
                            <m:r>
                              <a:rPr lang="en-US" sz="1200" i="1" dirty="0" smtClean="0">
                                <a:latin typeface="Cambria Math" panose="02040503050406030204" pitchFamily="18" charset="0"/>
                                <a:ea typeface="Cambria Math" panose="02040503050406030204" pitchFamily="18" charset="0"/>
                              </a:rPr>
                              <m:t>𝜋</m:t>
                            </m:r>
                          </m:num>
                          <m:den>
                            <m:r>
                              <a:rPr lang="en-US" sz="1200" b="0" i="1" dirty="0" smtClean="0">
                                <a:latin typeface="Cambria Math" panose="02040503050406030204" pitchFamily="18" charset="0"/>
                              </a:rPr>
                              <m:t>3</m:t>
                            </m:r>
                          </m:den>
                        </m:f>
                      </m:oMath>
                    </m:oMathPara>
                  </a14:m>
                  <a:endParaRPr lang="en-US" sz="1200" dirty="0"/>
                </a:p>
              </p:txBody>
            </p:sp>
          </mc:Choice>
          <mc:Fallback xmlns="">
            <p:sp>
              <p:nvSpPr>
                <p:cNvPr id="35" name="TextBox 34">
                  <a:extLst>
                    <a:ext uri="{FF2B5EF4-FFF2-40B4-BE49-F238E27FC236}">
                      <a16:creationId xmlns:a16="http://schemas.microsoft.com/office/drawing/2014/main" id="{A47F72D8-3AC1-41D5-8574-72C10850967F}"/>
                    </a:ext>
                  </a:extLst>
                </p:cNvPr>
                <p:cNvSpPr txBox="1">
                  <a:spLocks noRot="1" noChangeAspect="1" noMove="1" noResize="1" noEditPoints="1" noAdjustHandles="1" noChangeArrowheads="1" noChangeShapeType="1" noTextEdit="1"/>
                </p:cNvSpPr>
                <p:nvPr/>
              </p:nvSpPr>
              <p:spPr>
                <a:xfrm>
                  <a:off x="5516946" y="4945230"/>
                  <a:ext cx="301081" cy="406073"/>
                </a:xfrm>
                <a:prstGeom prst="rect">
                  <a:avLst/>
                </a:prstGeom>
                <a:blipFill>
                  <a:blip r:embed="rId15"/>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F1EF0BB-BAE8-4CD9-99E1-CD0DE11F65D5}"/>
                    </a:ext>
                  </a:extLst>
                </p:cNvPr>
                <p:cNvSpPr txBox="1"/>
                <p:nvPr/>
              </p:nvSpPr>
              <p:spPr>
                <a:xfrm>
                  <a:off x="6330993" y="4789115"/>
                  <a:ext cx="301081" cy="406073"/>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200" i="1" dirty="0" smtClean="0">
                                <a:latin typeface="Cambria Math" panose="02040503050406030204" pitchFamily="18" charset="0"/>
                              </a:rPr>
                            </m:ctrlPr>
                          </m:fPr>
                          <m:num>
                            <m:r>
                              <a:rPr lang="en-US" sz="1200" i="1" dirty="0" smtClean="0">
                                <a:latin typeface="Cambria Math" panose="02040503050406030204" pitchFamily="18" charset="0"/>
                                <a:ea typeface="Cambria Math" panose="02040503050406030204" pitchFamily="18" charset="0"/>
                              </a:rPr>
                              <m:t>𝜋</m:t>
                            </m:r>
                          </m:num>
                          <m:den>
                            <m:r>
                              <a:rPr lang="en-US" sz="1200" b="0" i="1" dirty="0" smtClean="0">
                                <a:latin typeface="Cambria Math" panose="02040503050406030204" pitchFamily="18" charset="0"/>
                              </a:rPr>
                              <m:t>2</m:t>
                            </m:r>
                          </m:den>
                        </m:f>
                      </m:oMath>
                    </m:oMathPara>
                  </a14:m>
                  <a:endParaRPr lang="en-US" sz="1200" dirty="0"/>
                </a:p>
              </p:txBody>
            </p:sp>
          </mc:Choice>
          <mc:Fallback xmlns="">
            <p:sp>
              <p:nvSpPr>
                <p:cNvPr id="36" name="TextBox 35">
                  <a:extLst>
                    <a:ext uri="{FF2B5EF4-FFF2-40B4-BE49-F238E27FC236}">
                      <a16:creationId xmlns:a16="http://schemas.microsoft.com/office/drawing/2014/main" id="{1F1EF0BB-BAE8-4CD9-99E1-CD0DE11F65D5}"/>
                    </a:ext>
                  </a:extLst>
                </p:cNvPr>
                <p:cNvSpPr txBox="1">
                  <a:spLocks noRot="1" noChangeAspect="1" noMove="1" noResize="1" noEditPoints="1" noAdjustHandles="1" noChangeArrowheads="1" noChangeShapeType="1" noTextEdit="1"/>
                </p:cNvSpPr>
                <p:nvPr/>
              </p:nvSpPr>
              <p:spPr>
                <a:xfrm>
                  <a:off x="6330993" y="4789115"/>
                  <a:ext cx="301081" cy="40607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F27AFFE-6EA0-4FDB-8381-CF73D46E166C}"/>
                    </a:ext>
                  </a:extLst>
                </p:cNvPr>
                <p:cNvSpPr txBox="1"/>
                <p:nvPr/>
              </p:nvSpPr>
              <p:spPr>
                <a:xfrm>
                  <a:off x="7050776" y="4911779"/>
                  <a:ext cx="301081" cy="439223"/>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200" i="1" dirty="0" smtClean="0">
                                <a:latin typeface="Cambria Math" panose="02040503050406030204" pitchFamily="18" charset="0"/>
                              </a:rPr>
                            </m:ctrlPr>
                          </m:fPr>
                          <m:num>
                            <m:r>
                              <a:rPr lang="en-US" sz="1200" b="0" i="1" dirty="0" smtClean="0">
                                <a:latin typeface="Cambria Math" panose="02040503050406030204" pitchFamily="18" charset="0"/>
                              </a:rPr>
                              <m:t>2</m:t>
                            </m:r>
                            <m:r>
                              <a:rPr lang="en-US" sz="1200" i="1" dirty="0" smtClean="0">
                                <a:latin typeface="Cambria Math" panose="02040503050406030204" pitchFamily="18" charset="0"/>
                                <a:ea typeface="Cambria Math" panose="02040503050406030204" pitchFamily="18" charset="0"/>
                              </a:rPr>
                              <m:t>𝜋</m:t>
                            </m:r>
                          </m:num>
                          <m:den>
                            <m:r>
                              <a:rPr lang="en-US" sz="1200" b="0" i="1" dirty="0" smtClean="0">
                                <a:latin typeface="Cambria Math" panose="02040503050406030204" pitchFamily="18" charset="0"/>
                              </a:rPr>
                              <m:t>3</m:t>
                            </m:r>
                          </m:den>
                        </m:f>
                      </m:oMath>
                    </m:oMathPara>
                  </a14:m>
                  <a:endParaRPr lang="en-US" sz="1200" dirty="0"/>
                </a:p>
              </p:txBody>
            </p:sp>
          </mc:Choice>
          <mc:Fallback xmlns="">
            <p:sp>
              <p:nvSpPr>
                <p:cNvPr id="37" name="TextBox 36">
                  <a:extLst>
                    <a:ext uri="{FF2B5EF4-FFF2-40B4-BE49-F238E27FC236}">
                      <a16:creationId xmlns:a16="http://schemas.microsoft.com/office/drawing/2014/main" id="{6F27AFFE-6EA0-4FDB-8381-CF73D46E166C}"/>
                    </a:ext>
                  </a:extLst>
                </p:cNvPr>
                <p:cNvSpPr txBox="1">
                  <a:spLocks noRot="1" noChangeAspect="1" noMove="1" noResize="1" noEditPoints="1" noAdjustHandles="1" noChangeArrowheads="1" noChangeShapeType="1" noTextEdit="1"/>
                </p:cNvSpPr>
                <p:nvPr/>
              </p:nvSpPr>
              <p:spPr>
                <a:xfrm>
                  <a:off x="7050776" y="4911779"/>
                  <a:ext cx="301081" cy="439223"/>
                </a:xfrm>
                <a:prstGeom prst="rect">
                  <a:avLst/>
                </a:prstGeom>
                <a:blipFill>
                  <a:blip r:embed="rId17"/>
                  <a:stretch>
                    <a:fillRect r="-2041" b="-1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122D0EB-7F61-47BC-A79E-45BB84F6E0CA}"/>
                    </a:ext>
                  </a:extLst>
                </p:cNvPr>
                <p:cNvSpPr txBox="1"/>
                <p:nvPr/>
              </p:nvSpPr>
              <p:spPr>
                <a:xfrm>
                  <a:off x="7594411" y="5493274"/>
                  <a:ext cx="301081" cy="44300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200" i="1" dirty="0" smtClean="0">
                                <a:latin typeface="Cambria Math" panose="02040503050406030204" pitchFamily="18" charset="0"/>
                              </a:rPr>
                            </m:ctrlPr>
                          </m:fPr>
                          <m:num>
                            <m:r>
                              <a:rPr lang="en-US" sz="1200" b="0" i="1" dirty="0" smtClean="0">
                                <a:latin typeface="Cambria Math" panose="02040503050406030204" pitchFamily="18" charset="0"/>
                              </a:rPr>
                              <m:t>5</m:t>
                            </m:r>
                            <m:r>
                              <a:rPr lang="en-US" sz="1200" i="1" dirty="0" smtClean="0">
                                <a:latin typeface="Cambria Math" panose="02040503050406030204" pitchFamily="18" charset="0"/>
                                <a:ea typeface="Cambria Math" panose="02040503050406030204" pitchFamily="18" charset="0"/>
                              </a:rPr>
                              <m:t>𝜋</m:t>
                            </m:r>
                          </m:num>
                          <m:den>
                            <m:r>
                              <a:rPr lang="en-US" sz="1200" b="0" i="1" dirty="0" smtClean="0">
                                <a:latin typeface="Cambria Math" panose="02040503050406030204" pitchFamily="18" charset="0"/>
                              </a:rPr>
                              <m:t>6</m:t>
                            </m:r>
                          </m:den>
                        </m:f>
                      </m:oMath>
                    </m:oMathPara>
                  </a14:m>
                  <a:endParaRPr lang="en-US" sz="1200" dirty="0"/>
                </a:p>
              </p:txBody>
            </p:sp>
          </mc:Choice>
          <mc:Fallback xmlns="">
            <p:sp>
              <p:nvSpPr>
                <p:cNvPr id="38" name="TextBox 37">
                  <a:extLst>
                    <a:ext uri="{FF2B5EF4-FFF2-40B4-BE49-F238E27FC236}">
                      <a16:creationId xmlns:a16="http://schemas.microsoft.com/office/drawing/2014/main" id="{F122D0EB-7F61-47BC-A79E-45BB84F6E0CA}"/>
                    </a:ext>
                  </a:extLst>
                </p:cNvPr>
                <p:cNvSpPr txBox="1">
                  <a:spLocks noRot="1" noChangeAspect="1" noMove="1" noResize="1" noEditPoints="1" noAdjustHandles="1" noChangeArrowheads="1" noChangeShapeType="1" noTextEdit="1"/>
                </p:cNvSpPr>
                <p:nvPr/>
              </p:nvSpPr>
              <p:spPr>
                <a:xfrm>
                  <a:off x="7594411" y="5493274"/>
                  <a:ext cx="301081" cy="443006"/>
                </a:xfrm>
                <a:prstGeom prst="rect">
                  <a:avLst/>
                </a:prstGeom>
                <a:blipFill>
                  <a:blip r:embed="rId18"/>
                  <a:stretch>
                    <a:fillRect r="-2041" b="-13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949EED0-27B2-4F3B-A8F6-B0EB6D65513E}"/>
                    </a:ext>
                  </a:extLst>
                </p:cNvPr>
                <p:cNvSpPr txBox="1"/>
                <p:nvPr/>
              </p:nvSpPr>
              <p:spPr>
                <a:xfrm>
                  <a:off x="7744951" y="6281848"/>
                  <a:ext cx="301081" cy="27699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𝜋</m:t>
                        </m:r>
                      </m:oMath>
                    </m:oMathPara>
                  </a14:m>
                  <a:endParaRPr lang="en-US" sz="1200" dirty="0"/>
                </a:p>
              </p:txBody>
            </p:sp>
          </mc:Choice>
          <mc:Fallback xmlns="">
            <p:sp>
              <p:nvSpPr>
                <p:cNvPr id="39" name="TextBox 38">
                  <a:extLst>
                    <a:ext uri="{FF2B5EF4-FFF2-40B4-BE49-F238E27FC236}">
                      <a16:creationId xmlns:a16="http://schemas.microsoft.com/office/drawing/2014/main" id="{5949EED0-27B2-4F3B-A8F6-B0EB6D65513E}"/>
                    </a:ext>
                  </a:extLst>
                </p:cNvPr>
                <p:cNvSpPr txBox="1">
                  <a:spLocks noRot="1" noChangeAspect="1" noMove="1" noResize="1" noEditPoints="1" noAdjustHandles="1" noChangeArrowheads="1" noChangeShapeType="1" noTextEdit="1"/>
                </p:cNvSpPr>
                <p:nvPr/>
              </p:nvSpPr>
              <p:spPr>
                <a:xfrm>
                  <a:off x="7744951" y="6281848"/>
                  <a:ext cx="301081" cy="276999"/>
                </a:xfrm>
                <a:prstGeom prst="rect">
                  <a:avLst/>
                </a:prstGeom>
                <a:blipFill>
                  <a:blip r:embed="rId19"/>
                  <a:stretch>
                    <a:fillRect/>
                  </a:stretch>
                </a:blipFill>
              </p:spPr>
              <p:txBody>
                <a:bodyPr/>
                <a:lstStyle/>
                <a:p>
                  <a:r>
                    <a:rPr lang="en-US">
                      <a:noFill/>
                    </a:rPr>
                    <a:t> </a:t>
                  </a:r>
                </a:p>
              </p:txBody>
            </p:sp>
          </mc:Fallback>
        </mc:AlternateContent>
      </p:grpSp>
      <p:cxnSp>
        <p:nvCxnSpPr>
          <p:cNvPr id="10" name="Straight Connector 9">
            <a:extLst>
              <a:ext uri="{FF2B5EF4-FFF2-40B4-BE49-F238E27FC236}">
                <a16:creationId xmlns:a16="http://schemas.microsoft.com/office/drawing/2014/main" id="{73F6A6EB-F281-49B7-94A1-4B382A4C7FB4}"/>
              </a:ext>
            </a:extLst>
          </p:cNvPr>
          <p:cNvCxnSpPr>
            <a:cxnSpLocks/>
          </p:cNvCxnSpPr>
          <p:nvPr/>
        </p:nvCxnSpPr>
        <p:spPr>
          <a:xfrm>
            <a:off x="4873084" y="-89210"/>
            <a:ext cx="0" cy="70364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59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203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3D326-E864-2F47-B297-3FC90219EA62}"/>
              </a:ext>
            </a:extLst>
          </p:cNvPr>
          <p:cNvSpPr>
            <a:spLocks noGrp="1"/>
          </p:cNvSpPr>
          <p:nvPr>
            <p:ph type="title"/>
          </p:nvPr>
        </p:nvSpPr>
        <p:spPr>
          <a:xfrm>
            <a:off x="720648" y="359772"/>
            <a:ext cx="10058400" cy="570225"/>
          </a:xfrm>
        </p:spPr>
        <p:txBody>
          <a:bodyPr/>
          <a:lstStyle/>
          <a:p>
            <a:r>
              <a:rPr lang="en-US" dirty="0"/>
              <a:t>Research Gaps &amp; Directions</a:t>
            </a:r>
          </a:p>
        </p:txBody>
      </p:sp>
      <p:sp>
        <p:nvSpPr>
          <p:cNvPr id="4" name="Slide Number Placeholder 3">
            <a:extLst>
              <a:ext uri="{FF2B5EF4-FFF2-40B4-BE49-F238E27FC236}">
                <a16:creationId xmlns:a16="http://schemas.microsoft.com/office/drawing/2014/main" id="{238C94A1-6202-F040-9227-A77E6C5CF02D}"/>
              </a:ext>
            </a:extLst>
          </p:cNvPr>
          <p:cNvSpPr>
            <a:spLocks noGrp="1"/>
          </p:cNvSpPr>
          <p:nvPr>
            <p:ph type="sldNum" sz="quarter" idx="12"/>
          </p:nvPr>
        </p:nvSpPr>
        <p:spPr/>
        <p:txBody>
          <a:bodyPr/>
          <a:lstStyle/>
          <a:p>
            <a:fld id="{6113E31D-E2AB-40D1-8B51-AFA5AFEF393A}" type="slidenum">
              <a:rPr lang="en-US" smtClean="0"/>
              <a:t>9</a:t>
            </a:fld>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B230CFB-877E-443F-8E8A-68B27CE65025}"/>
                  </a:ext>
                </a:extLst>
              </p:cNvPr>
              <p:cNvSpPr txBox="1"/>
              <p:nvPr/>
            </p:nvSpPr>
            <p:spPr>
              <a:xfrm>
                <a:off x="292434" y="929997"/>
                <a:ext cx="11222399" cy="1661993"/>
              </a:xfrm>
              <a:prstGeom prst="rect">
                <a:avLst/>
              </a:prstGeom>
              <a:noFill/>
            </p:spPr>
            <p:txBody>
              <a:bodyPr wrap="square" rtlCol="0">
                <a:spAutoFit/>
              </a:bodyPr>
              <a:lstStyle/>
              <a:p>
                <a:r>
                  <a:rPr lang="en-US" b="1" dirty="0">
                    <a:solidFill>
                      <a:srgbClr val="0070C0"/>
                    </a:solidFill>
                  </a:rPr>
                  <a:t>Research Gaps:</a:t>
                </a:r>
              </a:p>
              <a:p>
                <a:endParaRPr lang="en-US" sz="400" b="1" dirty="0"/>
              </a:p>
              <a:p>
                <a:pPr marL="342900" indent="-342900">
                  <a:buFont typeface="Arial" panose="020B0604020202020204" pitchFamily="34" charset="0"/>
                  <a:buChar char="•"/>
                </a:pPr>
                <a:r>
                  <a:rPr lang="en-US" dirty="0"/>
                  <a:t>ROMs with quantified/guaranteed accuracy/robustness in the </a:t>
                </a:r>
                <a:r>
                  <a:rPr lang="en-US" b="1" dirty="0"/>
                  <a:t>predictive regime.</a:t>
                </a:r>
              </a:p>
              <a:p>
                <a:pPr marL="342900" indent="-342900">
                  <a:buFont typeface="Arial" panose="020B0604020202020204" pitchFamily="34" charset="0"/>
                  <a:buChar char="•"/>
                </a:pPr>
                <a:endParaRPr lang="en-US" sz="200" b="1" dirty="0"/>
              </a:p>
              <a:p>
                <a:pPr marL="342900" indent="-342900">
                  <a:buFont typeface="Arial" panose="020B0604020202020204" pitchFamily="34" charset="0"/>
                  <a:buChar char="•"/>
                </a:pPr>
                <a:r>
                  <a:rPr lang="en-US" dirty="0"/>
                  <a:t>ROMs for practical nonlinear multiscale problems exhibiting </a:t>
                </a:r>
                <a:r>
                  <a:rPr lang="en-US" b="1" dirty="0"/>
                  <a:t>shocks</a:t>
                </a:r>
                <a:r>
                  <a:rPr lang="en-US" dirty="0"/>
                  <a:t>, </a:t>
                </a:r>
                <a:r>
                  <a:rPr lang="en-US" b="1" dirty="0"/>
                  <a:t>chaos</a:t>
                </a:r>
                <a:r>
                  <a:rPr lang="en-US" dirty="0"/>
                  <a:t>,</a:t>
                </a:r>
                <a:r>
                  <a:rPr lang="en-US" b="1" dirty="0"/>
                  <a:t> </a:t>
                </a:r>
                <a:r>
                  <a:rPr lang="en-US" dirty="0"/>
                  <a:t>slow decay of Kolmogorov </a:t>
                </a:r>
                <a14:m>
                  <m:oMath xmlns:m="http://schemas.openxmlformats.org/officeDocument/2006/math">
                    <m:r>
                      <a:rPr lang="en-US" i="1" dirty="0" smtClean="0">
                        <a:latin typeface="Cambria Math" panose="02040503050406030204" pitchFamily="18" charset="0"/>
                      </a:rPr>
                      <m:t>𝑛</m:t>
                    </m:r>
                  </m:oMath>
                </a14:m>
                <a:r>
                  <a:rPr lang="en-US" dirty="0"/>
                  <a:t>-width</a:t>
                </a:r>
                <a:r>
                  <a:rPr lang="en-US" b="1" dirty="0"/>
                  <a:t> </a:t>
                </a:r>
                <a:r>
                  <a:rPr lang="en-US" dirty="0"/>
                  <a:t>(</a:t>
                </a:r>
                <a:r>
                  <a:rPr lang="en-US" b="1" dirty="0"/>
                  <a:t>convection-dominated</a:t>
                </a:r>
                <a:r>
                  <a:rPr lang="en-US" dirty="0"/>
                  <a:t>)</a:t>
                </a:r>
                <a:r>
                  <a:rPr lang="en-US" b="1" dirty="0"/>
                  <a:t>.</a:t>
                </a:r>
                <a:endParaRPr lang="en-US" dirty="0"/>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r>
                  <a:rPr lang="en-US" dirty="0"/>
                  <a:t>Relative dearth of ROMs for </a:t>
                </a:r>
                <a:r>
                  <a:rPr lang="en-US" b="1" dirty="0"/>
                  <a:t>compressible flows</a:t>
                </a:r>
                <a:r>
                  <a:rPr lang="en-US" dirty="0"/>
                  <a:t>.</a:t>
                </a:r>
              </a:p>
              <a:p>
                <a:pPr marL="342900" indent="-342900">
                  <a:buFont typeface="Arial" panose="020B0604020202020204" pitchFamily="34" charset="0"/>
                  <a:buChar char="•"/>
                </a:pPr>
                <a:endParaRPr lang="en-US" sz="200" dirty="0"/>
              </a:p>
            </p:txBody>
          </p:sp>
        </mc:Choice>
        <mc:Fallback xmlns="">
          <p:sp>
            <p:nvSpPr>
              <p:cNvPr id="3" name="TextBox 2">
                <a:extLst>
                  <a:ext uri="{FF2B5EF4-FFF2-40B4-BE49-F238E27FC236}">
                    <a16:creationId xmlns:a16="http://schemas.microsoft.com/office/drawing/2014/main" id="{5B230CFB-877E-443F-8E8A-68B27CE65025}"/>
                  </a:ext>
                </a:extLst>
              </p:cNvPr>
              <p:cNvSpPr txBox="1">
                <a:spLocks noRot="1" noChangeAspect="1" noMove="1" noResize="1" noEditPoints="1" noAdjustHandles="1" noChangeArrowheads="1" noChangeShapeType="1" noTextEdit="1"/>
              </p:cNvSpPr>
              <p:nvPr/>
            </p:nvSpPr>
            <p:spPr>
              <a:xfrm>
                <a:off x="292434" y="929997"/>
                <a:ext cx="11222399" cy="1661993"/>
              </a:xfrm>
              <a:prstGeom prst="rect">
                <a:avLst/>
              </a:prstGeom>
              <a:blipFill>
                <a:blip r:embed="rId3"/>
                <a:stretch>
                  <a:fillRect l="-489" t="-2574" b="-294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5449C43-F18E-4612-83CA-D2F02295166D}"/>
              </a:ext>
            </a:extLst>
          </p:cNvPr>
          <p:cNvSpPr txBox="1"/>
          <p:nvPr/>
        </p:nvSpPr>
        <p:spPr>
          <a:xfrm>
            <a:off x="274649" y="2838722"/>
            <a:ext cx="10504399" cy="1631216"/>
          </a:xfrm>
          <a:prstGeom prst="rect">
            <a:avLst/>
          </a:prstGeom>
          <a:noFill/>
        </p:spPr>
        <p:txBody>
          <a:bodyPr wrap="square" rtlCol="0">
            <a:spAutoFit/>
          </a:bodyPr>
          <a:lstStyle/>
          <a:p>
            <a:r>
              <a:rPr lang="en-US" b="1" dirty="0">
                <a:solidFill>
                  <a:srgbClr val="0070C0"/>
                </a:solidFill>
              </a:rPr>
              <a:t>Current Research Directions at Sandia:</a:t>
            </a:r>
          </a:p>
          <a:p>
            <a:endParaRPr lang="en-US" sz="400" b="1" dirty="0"/>
          </a:p>
          <a:p>
            <a:pPr marL="285750" indent="-285750">
              <a:buFont typeface="Arial" panose="020B0604020202020204" pitchFamily="34" charset="0"/>
              <a:buChar char="•"/>
            </a:pPr>
            <a:r>
              <a:rPr lang="en-US" dirty="0"/>
              <a:t>Windowed least-squares (WLS) ROMs [Parish, Carlberg, 2020; Shimizu, Parish, 2021].</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ROM preconditioners to improve ROM predictability [Fike, Lindsay, Tezaur, Carlberg, 2021].</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Domain decomposed ROMs for networks [Hoang, Choi, Carlberg, 2020].</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Nonlinear manifold ROMs using autoencoders [Lee, Carlberg, 2020].</a:t>
            </a:r>
          </a:p>
        </p:txBody>
      </p:sp>
      <p:pic>
        <p:nvPicPr>
          <p:cNvPr id="6" name="Picture 5">
            <a:extLst>
              <a:ext uri="{FF2B5EF4-FFF2-40B4-BE49-F238E27FC236}">
                <a16:creationId xmlns:a16="http://schemas.microsoft.com/office/drawing/2014/main" id="{8C8F067D-DDF6-4979-83EF-FBE2DEB99216}"/>
              </a:ext>
            </a:extLst>
          </p:cNvPr>
          <p:cNvPicPr>
            <a:picLocks noChangeAspect="1"/>
          </p:cNvPicPr>
          <p:nvPr/>
        </p:nvPicPr>
        <p:blipFill>
          <a:blip r:embed="rId4"/>
          <a:stretch>
            <a:fillRect/>
          </a:stretch>
        </p:blipFill>
        <p:spPr>
          <a:xfrm>
            <a:off x="4267003" y="4865890"/>
            <a:ext cx="4019665" cy="1754326"/>
          </a:xfrm>
          <a:prstGeom prst="rect">
            <a:avLst/>
          </a:prstGeom>
        </p:spPr>
      </p:pic>
      <p:pic>
        <p:nvPicPr>
          <p:cNvPr id="7" name="Picture 2" descr="Auto-encoder in biology – mc.ai">
            <a:extLst>
              <a:ext uri="{FF2B5EF4-FFF2-40B4-BE49-F238E27FC236}">
                <a16:creationId xmlns:a16="http://schemas.microsoft.com/office/drawing/2014/main" id="{08B1D7FD-5BDC-4C62-94B1-E3FBD0873E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58" t="-247" r="17076" b="8375"/>
          <a:stretch/>
        </p:blipFill>
        <p:spPr bwMode="auto">
          <a:xfrm>
            <a:off x="484348" y="4791280"/>
            <a:ext cx="2644133" cy="19035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47AE028-92C7-4688-8E52-94C53E675500}"/>
              </a:ext>
            </a:extLst>
          </p:cNvPr>
          <p:cNvPicPr>
            <a:picLocks noChangeAspect="1"/>
          </p:cNvPicPr>
          <p:nvPr/>
        </p:nvPicPr>
        <p:blipFill>
          <a:blip r:embed="rId6"/>
          <a:stretch>
            <a:fillRect/>
          </a:stretch>
        </p:blipFill>
        <p:spPr>
          <a:xfrm>
            <a:off x="8753386" y="4642444"/>
            <a:ext cx="2822732" cy="2117049"/>
          </a:xfrm>
          <a:prstGeom prst="rect">
            <a:avLst/>
          </a:prstGeom>
        </p:spPr>
      </p:pic>
    </p:spTree>
    <p:extLst>
      <p:ext uri="{BB962C8B-B14F-4D97-AF65-F5344CB8AC3E}">
        <p14:creationId xmlns:p14="http://schemas.microsoft.com/office/powerpoint/2010/main" val="344197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dia Theme (White Background)">
  <a:themeElements>
    <a:clrScheme name="Sandia 2018">
      <a:dk1>
        <a:srgbClr val="000000"/>
      </a:dk1>
      <a:lt1>
        <a:srgbClr val="FFFFFF"/>
      </a:lt1>
      <a:dk2>
        <a:srgbClr val="005376"/>
      </a:dk2>
      <a:lt2>
        <a:srgbClr val="E7E6E6"/>
      </a:lt2>
      <a:accent1>
        <a:srgbClr val="008E74"/>
      </a:accent1>
      <a:accent2>
        <a:srgbClr val="6CB312"/>
      </a:accent2>
      <a:accent3>
        <a:srgbClr val="FFA033"/>
      </a:accent3>
      <a:accent4>
        <a:srgbClr val="A92C00"/>
      </a:accent4>
      <a:accent5>
        <a:srgbClr val="7D0D7C"/>
      </a:accent5>
      <a:accent6>
        <a:srgbClr val="00ADD0"/>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Sandia2018_16x9_1</Template>
  <TotalTime>24492</TotalTime>
  <Words>1463</Words>
  <Application>Microsoft Office PowerPoint</Application>
  <PresentationFormat>Widescreen</PresentationFormat>
  <Paragraphs>232</Paragraphs>
  <Slides>11</Slides>
  <Notes>11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Cambria Math</vt:lpstr>
      <vt:lpstr>Garamond</vt:lpstr>
      <vt:lpstr>Gill Sans MT</vt:lpstr>
      <vt:lpstr>Trebuchet MS</vt:lpstr>
      <vt:lpstr>Wingdings</vt:lpstr>
      <vt:lpstr>Sandia Theme (White Background)</vt:lpstr>
      <vt:lpstr>Model Reduction at Sandia National Laboratories</vt:lpstr>
      <vt:lpstr>About Sandia National Labs (SNL)</vt:lpstr>
      <vt:lpstr>SNL Applications Requiring ROMs</vt:lpstr>
      <vt:lpstr>SNL Applications Requiring ROMs</vt:lpstr>
      <vt:lpstr>Sandia’s ROM Development/Deployment Strategy</vt:lpstr>
      <vt:lpstr>PowerPoint Presentation</vt:lpstr>
      <vt:lpstr>Recent ROM Successes at SNL</vt:lpstr>
      <vt:lpstr>Recent ROM Successes at SNL (cont’d)</vt:lpstr>
      <vt:lpstr>Research Gaps &amp; Directions</vt:lpstr>
      <vt:lpstr>Suggestions for Benchmarks &amp; ROM Evaluation Strategies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Tezaur, Irina</cp:lastModifiedBy>
  <cp:revision>1000</cp:revision>
  <cp:lastPrinted>2019-12-10T17:58:21Z</cp:lastPrinted>
  <dcterms:created xsi:type="dcterms:W3CDTF">2017-10-14T01:15:26Z</dcterms:created>
  <dcterms:modified xsi:type="dcterms:W3CDTF">2021-01-20T19:29:02Z</dcterms:modified>
</cp:coreProperties>
</file>